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tiff" ContentType="image/tiff"/>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6" r:id="rId2"/>
    <p:sldId id="259"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58"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95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43B65-DD85-4400-B840-BAFAFDF901B2}"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zh-CN" altLang="en-US"/>
        </a:p>
      </dgm:t>
    </dgm:pt>
    <dgm:pt modelId="{8A6696D8-CC80-4D22-9A0B-642AC71258F1}">
      <dgm:prSet phldrT="[Text]" custT="1"/>
      <dgm:spPr/>
      <dgm:t>
        <a:bodyPr/>
        <a:lstStyle/>
        <a:p>
          <a:r>
            <a:rPr lang="zh-CN" altLang="en-US" sz="1800" b="1" dirty="0" smtClean="0"/>
            <a:t>影响范围大</a:t>
          </a:r>
          <a:endParaRPr lang="en-US" altLang="zh-CN" sz="1800" b="1" dirty="0" smtClean="0"/>
        </a:p>
        <a:p>
          <a:r>
            <a:rPr lang="en-US" altLang="zh-CN" sz="1800" b="1" dirty="0" smtClean="0"/>
            <a:t>Area</a:t>
          </a:r>
          <a:endParaRPr lang="zh-CN" altLang="en-US" sz="1800" b="1" dirty="0"/>
        </a:p>
      </dgm:t>
    </dgm:pt>
    <dgm:pt modelId="{798806B0-CD5D-40C7-8347-B4D553F4C0C8}" type="parTrans" cxnId="{6642F67D-0F0B-4A94-AADB-3E1AFEFF7210}">
      <dgm:prSet/>
      <dgm:spPr/>
      <dgm:t>
        <a:bodyPr/>
        <a:lstStyle/>
        <a:p>
          <a:endParaRPr lang="zh-CN" altLang="en-US" b="1"/>
        </a:p>
      </dgm:t>
    </dgm:pt>
    <dgm:pt modelId="{885DE503-8A71-4433-AC4B-ED32FC59CE42}" type="sibTrans" cxnId="{6642F67D-0F0B-4A94-AADB-3E1AFEFF7210}">
      <dgm:prSet/>
      <dgm:spPr/>
      <dgm:t>
        <a:bodyPr/>
        <a:lstStyle/>
        <a:p>
          <a:endParaRPr lang="zh-CN" altLang="en-US" b="1"/>
        </a:p>
      </dgm:t>
    </dgm:pt>
    <dgm:pt modelId="{92A95E4E-9938-4ACA-AF3D-5242EA221FD6}">
      <dgm:prSet phldrT="[Text]" custT="1"/>
      <dgm:spPr/>
      <dgm:t>
        <a:bodyPr/>
        <a:lstStyle/>
        <a:p>
          <a:r>
            <a:rPr lang="en-US" altLang="zh-CN" sz="2000" b="1" dirty="0" smtClean="0">
              <a:latin typeface="Calibri" pitchFamily="34" charset="0"/>
              <a:cs typeface="Calibri" pitchFamily="34" charset="0"/>
            </a:rPr>
            <a:t>130</a:t>
          </a:r>
          <a:r>
            <a:rPr lang="zh-CN" altLang="en-US" sz="2000" b="1" dirty="0" smtClean="0">
              <a:latin typeface="Calibri" pitchFamily="34" charset="0"/>
              <a:cs typeface="Calibri" pitchFamily="34" charset="0"/>
            </a:rPr>
            <a:t>万平方公里</a:t>
          </a:r>
          <a:endParaRPr lang="en-US" altLang="zh-CN" sz="2000" b="1" dirty="0" smtClean="0">
            <a:latin typeface="Calibri" pitchFamily="34" charset="0"/>
            <a:cs typeface="Calibri" pitchFamily="34" charset="0"/>
          </a:endParaRPr>
        </a:p>
        <a:p>
          <a:r>
            <a:rPr lang="en-US" altLang="zh-CN" sz="2000" b="1" dirty="0" smtClean="0">
              <a:latin typeface="Calibri" pitchFamily="34" charset="0"/>
              <a:cs typeface="Calibri" pitchFamily="34" charset="0"/>
            </a:rPr>
            <a:t>1.3 million km</a:t>
          </a:r>
          <a:r>
            <a:rPr lang="en-US" altLang="zh-CN" sz="2000" b="1" baseline="30000" dirty="0" smtClean="0">
              <a:latin typeface="Calibri" pitchFamily="34" charset="0"/>
              <a:cs typeface="Calibri" pitchFamily="34" charset="0"/>
            </a:rPr>
            <a:t>2</a:t>
          </a:r>
          <a:endParaRPr lang="zh-CN" altLang="en-US" sz="2000" b="1" baseline="30000" dirty="0">
            <a:latin typeface="Calibri" pitchFamily="34" charset="0"/>
            <a:cs typeface="Calibri" pitchFamily="34" charset="0"/>
          </a:endParaRPr>
        </a:p>
      </dgm:t>
    </dgm:pt>
    <dgm:pt modelId="{22693930-44BC-4D14-948B-0ED3DD47EE59}" type="parTrans" cxnId="{1490ACFE-64A8-4C40-BFC9-AA962C7BA3B5}">
      <dgm:prSet/>
      <dgm:spPr/>
      <dgm:t>
        <a:bodyPr/>
        <a:lstStyle/>
        <a:p>
          <a:endParaRPr lang="zh-CN" altLang="en-US" b="1"/>
        </a:p>
      </dgm:t>
    </dgm:pt>
    <dgm:pt modelId="{60E65B1E-A433-4D2C-B7CE-202B82701922}" type="sibTrans" cxnId="{1490ACFE-64A8-4C40-BFC9-AA962C7BA3B5}">
      <dgm:prSet/>
      <dgm:spPr/>
      <dgm:t>
        <a:bodyPr/>
        <a:lstStyle/>
        <a:p>
          <a:endParaRPr lang="zh-CN" altLang="en-US" b="1"/>
        </a:p>
      </dgm:t>
    </dgm:pt>
    <dgm:pt modelId="{73E1B39A-C838-4658-9B3F-4C1A2DEDC490}">
      <dgm:prSet phldrT="[Text]" custT="1"/>
      <dgm:spPr/>
      <dgm:t>
        <a:bodyPr/>
        <a:lstStyle/>
        <a:p>
          <a:r>
            <a:rPr lang="zh-CN" altLang="en-US" sz="1800" b="1" dirty="0" smtClean="0"/>
            <a:t>持续时间长</a:t>
          </a:r>
          <a:endParaRPr lang="en-US" altLang="zh-CN" sz="1800" b="1" dirty="0" smtClean="0"/>
        </a:p>
        <a:p>
          <a:r>
            <a:rPr lang="en-US" altLang="zh-CN" sz="1800" b="1" dirty="0" smtClean="0"/>
            <a:t>Duration</a:t>
          </a:r>
          <a:endParaRPr lang="zh-CN" altLang="en-US" sz="1800" b="1" dirty="0"/>
        </a:p>
      </dgm:t>
    </dgm:pt>
    <dgm:pt modelId="{D3F68000-04D3-4328-8820-35A96F08AC10}" type="parTrans" cxnId="{EB838985-79B9-49C4-A268-9DCE69DF5C39}">
      <dgm:prSet/>
      <dgm:spPr/>
      <dgm:t>
        <a:bodyPr/>
        <a:lstStyle/>
        <a:p>
          <a:endParaRPr lang="zh-CN" altLang="en-US" b="1"/>
        </a:p>
      </dgm:t>
    </dgm:pt>
    <dgm:pt modelId="{49F3E061-E38A-4DAB-B07C-DE20A251DB22}" type="sibTrans" cxnId="{EB838985-79B9-49C4-A268-9DCE69DF5C39}">
      <dgm:prSet/>
      <dgm:spPr/>
      <dgm:t>
        <a:bodyPr/>
        <a:lstStyle/>
        <a:p>
          <a:endParaRPr lang="zh-CN" altLang="en-US" b="1"/>
        </a:p>
      </dgm:t>
    </dgm:pt>
    <dgm:pt modelId="{54DF812B-3C9A-44B1-B0BF-10427CD707ED}">
      <dgm:prSet phldrT="[Text]" custT="1"/>
      <dgm:spPr/>
      <dgm:t>
        <a:bodyPr/>
        <a:lstStyle/>
        <a:p>
          <a:r>
            <a:rPr lang="en-US" altLang="zh-CN" sz="2400" b="1" dirty="0" smtClean="0">
              <a:latin typeface="Calibri" pitchFamily="34" charset="0"/>
              <a:cs typeface="Calibri" pitchFamily="34" charset="0"/>
            </a:rPr>
            <a:t>3</a:t>
          </a:r>
          <a:r>
            <a:rPr lang="zh-CN" altLang="en-US" sz="2400" b="1" dirty="0" smtClean="0">
              <a:latin typeface="Calibri" pitchFamily="34" charset="0"/>
              <a:cs typeface="Calibri" pitchFamily="34" charset="0"/>
            </a:rPr>
            <a:t>周</a:t>
          </a:r>
          <a:endParaRPr lang="en-US" altLang="zh-CN" sz="2400" b="1" dirty="0" smtClean="0">
            <a:latin typeface="Calibri" pitchFamily="34" charset="0"/>
            <a:cs typeface="Calibri" pitchFamily="34" charset="0"/>
          </a:endParaRPr>
        </a:p>
        <a:p>
          <a:r>
            <a:rPr lang="en-US" altLang="zh-CN" sz="2400" b="1" dirty="0" smtClean="0">
              <a:latin typeface="Calibri" pitchFamily="34" charset="0"/>
              <a:cs typeface="Calibri" pitchFamily="34" charset="0"/>
            </a:rPr>
            <a:t>~3 week</a:t>
          </a:r>
          <a:endParaRPr lang="zh-CN" altLang="en-US" sz="2400" b="1" dirty="0">
            <a:latin typeface="Calibri" pitchFamily="34" charset="0"/>
            <a:cs typeface="Calibri" pitchFamily="34" charset="0"/>
          </a:endParaRPr>
        </a:p>
      </dgm:t>
    </dgm:pt>
    <dgm:pt modelId="{68FA68EA-2BF8-44D2-AF60-1347ED5BEC66}" type="parTrans" cxnId="{EB82B7AB-403D-41E7-9F40-3CF09FAC4DC5}">
      <dgm:prSet/>
      <dgm:spPr/>
      <dgm:t>
        <a:bodyPr/>
        <a:lstStyle/>
        <a:p>
          <a:endParaRPr lang="zh-CN" altLang="en-US" b="1"/>
        </a:p>
      </dgm:t>
    </dgm:pt>
    <dgm:pt modelId="{8BD86D87-A103-4983-8660-F666D30F7EDE}" type="sibTrans" cxnId="{EB82B7AB-403D-41E7-9F40-3CF09FAC4DC5}">
      <dgm:prSet/>
      <dgm:spPr/>
      <dgm:t>
        <a:bodyPr/>
        <a:lstStyle/>
        <a:p>
          <a:endParaRPr lang="zh-CN" altLang="en-US" b="1"/>
        </a:p>
      </dgm:t>
    </dgm:pt>
    <dgm:pt modelId="{B2952106-6002-4345-9C86-5E90B4061EF7}">
      <dgm:prSet phldrT="[Text]" custT="1"/>
      <dgm:spPr/>
      <dgm:t>
        <a:bodyPr/>
        <a:lstStyle/>
        <a:p>
          <a:r>
            <a:rPr lang="zh-CN" altLang="en-US" sz="1800" b="1" dirty="0" smtClean="0"/>
            <a:t>浓度高</a:t>
          </a:r>
          <a:endParaRPr lang="en-US" altLang="zh-CN" sz="1800" b="1" dirty="0" smtClean="0"/>
        </a:p>
        <a:p>
          <a:r>
            <a:rPr lang="en-US" altLang="zh-CN" sz="1800" b="1" dirty="0" smtClean="0"/>
            <a:t>Concentration</a:t>
          </a:r>
          <a:endParaRPr lang="zh-CN" altLang="en-US" sz="1800" b="1" dirty="0"/>
        </a:p>
      </dgm:t>
    </dgm:pt>
    <dgm:pt modelId="{557F1D4D-28DE-4EE0-AC55-1F7516F64900}" type="parTrans" cxnId="{2C6BC1C9-602F-4A15-829A-0F4D22052679}">
      <dgm:prSet/>
      <dgm:spPr/>
      <dgm:t>
        <a:bodyPr/>
        <a:lstStyle/>
        <a:p>
          <a:endParaRPr lang="zh-CN" altLang="en-US" b="1"/>
        </a:p>
      </dgm:t>
    </dgm:pt>
    <dgm:pt modelId="{7CB63596-1DDB-44C4-B751-A7FB7E0201B8}" type="sibTrans" cxnId="{2C6BC1C9-602F-4A15-829A-0F4D22052679}">
      <dgm:prSet/>
      <dgm:spPr/>
      <dgm:t>
        <a:bodyPr/>
        <a:lstStyle/>
        <a:p>
          <a:endParaRPr lang="zh-CN" altLang="en-US" b="1"/>
        </a:p>
      </dgm:t>
    </dgm:pt>
    <dgm:pt modelId="{5D237B80-6E16-47A7-8C35-15D6A84A93BC}">
      <dgm:prSet phldrT="[Text]" custT="1"/>
      <dgm:spPr/>
      <dgm:t>
        <a:bodyPr/>
        <a:lstStyle/>
        <a:p>
          <a:r>
            <a:rPr lang="zh-CN" altLang="en-US" sz="2000" b="1" dirty="0" smtClean="0">
              <a:latin typeface="Calibri" pitchFamily="34" charset="0"/>
              <a:cs typeface="Calibri" pitchFamily="34" charset="0"/>
            </a:rPr>
            <a:t>浓度爆表</a:t>
          </a:r>
          <a:endParaRPr lang="en-US" altLang="zh-CN" sz="2000" b="1" dirty="0" smtClean="0">
            <a:latin typeface="Calibri" pitchFamily="34" charset="0"/>
            <a:cs typeface="Calibri" pitchFamily="34" charset="0"/>
          </a:endParaRPr>
        </a:p>
        <a:p>
          <a:r>
            <a:rPr lang="en-US" altLang="zh-CN" sz="2000" b="1" dirty="0" smtClean="0">
              <a:latin typeface="Calibri" pitchFamily="34" charset="0"/>
              <a:cs typeface="Calibri" pitchFamily="34" charset="0"/>
            </a:rPr>
            <a:t>Over 500 </a:t>
          </a:r>
          <a:r>
            <a:rPr lang="en-US" altLang="zh-CN" sz="2000" b="1" dirty="0" err="1" smtClean="0">
              <a:latin typeface="Calibri" pitchFamily="34" charset="0"/>
              <a:cs typeface="Calibri" pitchFamily="34" charset="0"/>
            </a:rPr>
            <a:t>μg</a:t>
          </a:r>
          <a:r>
            <a:rPr lang="en-US" altLang="zh-CN" sz="2000" b="1" dirty="0" smtClean="0">
              <a:latin typeface="Calibri" pitchFamily="34" charset="0"/>
              <a:cs typeface="Calibri" pitchFamily="34" charset="0"/>
            </a:rPr>
            <a:t>/m</a:t>
          </a:r>
          <a:r>
            <a:rPr lang="en-US" altLang="zh-CN" sz="2000" b="1" baseline="30000" dirty="0" smtClean="0">
              <a:latin typeface="Calibri" pitchFamily="34" charset="0"/>
              <a:cs typeface="Calibri" pitchFamily="34" charset="0"/>
            </a:rPr>
            <a:t>3</a:t>
          </a:r>
          <a:endParaRPr lang="zh-CN" altLang="en-US" sz="2000" b="1" baseline="30000" dirty="0">
            <a:latin typeface="Calibri" pitchFamily="34" charset="0"/>
            <a:cs typeface="Calibri" pitchFamily="34" charset="0"/>
          </a:endParaRPr>
        </a:p>
      </dgm:t>
    </dgm:pt>
    <dgm:pt modelId="{DC3EA5C2-1C3F-42DF-AE8D-27AB3877647E}" type="parTrans" cxnId="{0C40BD4A-CD1F-4EF7-AA5F-CAED967F2536}">
      <dgm:prSet/>
      <dgm:spPr/>
      <dgm:t>
        <a:bodyPr/>
        <a:lstStyle/>
        <a:p>
          <a:endParaRPr lang="zh-CN" altLang="en-US" b="1"/>
        </a:p>
      </dgm:t>
    </dgm:pt>
    <dgm:pt modelId="{4C4E976D-4298-4277-A762-4478CB2F19DA}" type="sibTrans" cxnId="{0C40BD4A-CD1F-4EF7-AA5F-CAED967F2536}">
      <dgm:prSet/>
      <dgm:spPr/>
      <dgm:t>
        <a:bodyPr/>
        <a:lstStyle/>
        <a:p>
          <a:endParaRPr lang="zh-CN" altLang="en-US" b="1"/>
        </a:p>
      </dgm:t>
    </dgm:pt>
    <dgm:pt modelId="{19C09C6B-CFBB-4BE2-B50C-893BF1359212}">
      <dgm:prSet phldrT="[Text]" custT="1"/>
      <dgm:spPr/>
      <dgm:t>
        <a:bodyPr/>
        <a:lstStyle/>
        <a:p>
          <a:r>
            <a:rPr lang="zh-CN" altLang="en-US" sz="1800" b="1" dirty="0" smtClean="0"/>
            <a:t>暴露人口多</a:t>
          </a:r>
          <a:endParaRPr lang="en-US" altLang="zh-CN" sz="1800" b="1" dirty="0" smtClean="0"/>
        </a:p>
        <a:p>
          <a:r>
            <a:rPr lang="en-US" altLang="zh-CN" sz="1800" b="1" dirty="0" smtClean="0"/>
            <a:t>Exposed populatio</a:t>
          </a:r>
          <a:r>
            <a:rPr lang="en-US" altLang="zh-CN" sz="1500" b="1" dirty="0" smtClean="0"/>
            <a:t>n</a:t>
          </a:r>
          <a:endParaRPr lang="zh-CN" altLang="en-US" sz="1500" b="1" dirty="0"/>
        </a:p>
      </dgm:t>
    </dgm:pt>
    <dgm:pt modelId="{744E2179-CD7A-46D1-82C3-DA93031F27A5}" type="parTrans" cxnId="{E175CE4E-2752-4AF9-9DDB-5CF80A13263D}">
      <dgm:prSet/>
      <dgm:spPr/>
      <dgm:t>
        <a:bodyPr/>
        <a:lstStyle/>
        <a:p>
          <a:endParaRPr lang="zh-CN" altLang="en-US" b="1"/>
        </a:p>
      </dgm:t>
    </dgm:pt>
    <dgm:pt modelId="{9AB505CD-D321-413A-8496-1B0EB18B3B8E}" type="sibTrans" cxnId="{E175CE4E-2752-4AF9-9DDB-5CF80A13263D}">
      <dgm:prSet/>
      <dgm:spPr/>
      <dgm:t>
        <a:bodyPr/>
        <a:lstStyle/>
        <a:p>
          <a:endParaRPr lang="zh-CN" altLang="en-US" b="1"/>
        </a:p>
      </dgm:t>
    </dgm:pt>
    <dgm:pt modelId="{478B6DC5-3F7F-48A4-BC64-316D0ADA9F82}">
      <dgm:prSet phldrT="[Text]" custT="1"/>
      <dgm:spPr/>
      <dgm:t>
        <a:bodyPr/>
        <a:lstStyle/>
        <a:p>
          <a:r>
            <a:rPr lang="zh-CN" altLang="en-US" sz="2000" b="1" dirty="0" smtClean="0">
              <a:latin typeface="Calibri" pitchFamily="34" charset="0"/>
              <a:cs typeface="Calibri" pitchFamily="34" charset="0"/>
            </a:rPr>
            <a:t>超过</a:t>
          </a:r>
          <a:r>
            <a:rPr lang="en-US" altLang="zh-CN" sz="2000" b="1" dirty="0" smtClean="0">
              <a:latin typeface="Calibri" pitchFamily="34" charset="0"/>
              <a:cs typeface="Calibri" pitchFamily="34" charset="0"/>
            </a:rPr>
            <a:t>8</a:t>
          </a:r>
          <a:r>
            <a:rPr lang="zh-CN" altLang="en-US" sz="2000" b="1" dirty="0" smtClean="0">
              <a:latin typeface="Calibri" pitchFamily="34" charset="0"/>
              <a:cs typeface="Calibri" pitchFamily="34" charset="0"/>
            </a:rPr>
            <a:t>亿</a:t>
          </a:r>
          <a:endParaRPr lang="en-US" altLang="zh-CN" sz="2000" b="1" dirty="0" smtClean="0">
            <a:latin typeface="Calibri" pitchFamily="34" charset="0"/>
            <a:cs typeface="Calibri" pitchFamily="34" charset="0"/>
          </a:endParaRPr>
        </a:p>
        <a:p>
          <a:r>
            <a:rPr lang="en-US" altLang="zh-CN" sz="2000" b="1" dirty="0" smtClean="0">
              <a:latin typeface="Calibri" pitchFamily="34" charset="0"/>
              <a:cs typeface="Calibri" pitchFamily="34" charset="0"/>
            </a:rPr>
            <a:t>Over 800 million</a:t>
          </a:r>
          <a:endParaRPr lang="zh-CN" altLang="en-US" sz="2000" b="1" dirty="0">
            <a:latin typeface="Calibri" pitchFamily="34" charset="0"/>
            <a:cs typeface="Calibri" pitchFamily="34" charset="0"/>
          </a:endParaRPr>
        </a:p>
      </dgm:t>
    </dgm:pt>
    <dgm:pt modelId="{0C86096B-8DD6-48CF-9ED5-31AD797E37AC}" type="parTrans" cxnId="{4B66CC08-BD74-4D9C-A9DD-6EDB53719804}">
      <dgm:prSet/>
      <dgm:spPr/>
      <dgm:t>
        <a:bodyPr/>
        <a:lstStyle/>
        <a:p>
          <a:endParaRPr lang="zh-CN" altLang="en-US" b="1"/>
        </a:p>
      </dgm:t>
    </dgm:pt>
    <dgm:pt modelId="{C93AE16C-4FC6-499A-8244-1B9561338463}" type="sibTrans" cxnId="{4B66CC08-BD74-4D9C-A9DD-6EDB53719804}">
      <dgm:prSet/>
      <dgm:spPr/>
      <dgm:t>
        <a:bodyPr/>
        <a:lstStyle/>
        <a:p>
          <a:endParaRPr lang="zh-CN" altLang="en-US" b="1"/>
        </a:p>
      </dgm:t>
    </dgm:pt>
    <dgm:pt modelId="{101F2E3A-9FFF-4507-80FB-27BAD4CEB9DE}" type="pres">
      <dgm:prSet presAssocID="{F0043B65-DD85-4400-B840-BAFAFDF901B2}" presName="theList" presStyleCnt="0">
        <dgm:presLayoutVars>
          <dgm:dir/>
          <dgm:animLvl val="lvl"/>
          <dgm:resizeHandles val="exact"/>
        </dgm:presLayoutVars>
      </dgm:prSet>
      <dgm:spPr/>
      <dgm:t>
        <a:bodyPr/>
        <a:lstStyle/>
        <a:p>
          <a:endParaRPr lang="zh-CN" altLang="en-US"/>
        </a:p>
      </dgm:t>
    </dgm:pt>
    <dgm:pt modelId="{95CA10E2-CEB4-4D8D-8D89-C4721C410678}" type="pres">
      <dgm:prSet presAssocID="{8A6696D8-CC80-4D22-9A0B-642AC71258F1}" presName="compNode" presStyleCnt="0"/>
      <dgm:spPr/>
    </dgm:pt>
    <dgm:pt modelId="{5B318CCB-6E1E-4AB6-BAFD-2A1045BA27B5}" type="pres">
      <dgm:prSet presAssocID="{8A6696D8-CC80-4D22-9A0B-642AC71258F1}" presName="aNode" presStyleLbl="bgShp" presStyleIdx="0" presStyleCnt="4"/>
      <dgm:spPr/>
      <dgm:t>
        <a:bodyPr/>
        <a:lstStyle/>
        <a:p>
          <a:endParaRPr lang="zh-CN" altLang="en-US"/>
        </a:p>
      </dgm:t>
    </dgm:pt>
    <dgm:pt modelId="{182EDABA-615F-4C75-AAFB-61580669A6A2}" type="pres">
      <dgm:prSet presAssocID="{8A6696D8-CC80-4D22-9A0B-642AC71258F1}" presName="textNode" presStyleLbl="bgShp" presStyleIdx="0" presStyleCnt="4"/>
      <dgm:spPr/>
      <dgm:t>
        <a:bodyPr/>
        <a:lstStyle/>
        <a:p>
          <a:endParaRPr lang="zh-CN" altLang="en-US"/>
        </a:p>
      </dgm:t>
    </dgm:pt>
    <dgm:pt modelId="{FE6C781D-09C3-466C-8975-5C74A1A680F2}" type="pres">
      <dgm:prSet presAssocID="{8A6696D8-CC80-4D22-9A0B-642AC71258F1}" presName="compChildNode" presStyleCnt="0"/>
      <dgm:spPr/>
    </dgm:pt>
    <dgm:pt modelId="{C78872B0-664B-4BA2-8FF1-33EE163FFC12}" type="pres">
      <dgm:prSet presAssocID="{8A6696D8-CC80-4D22-9A0B-642AC71258F1}" presName="theInnerList" presStyleCnt="0"/>
      <dgm:spPr/>
    </dgm:pt>
    <dgm:pt modelId="{AB530F60-D3E5-4FEA-947B-22F1F59A4FAA}" type="pres">
      <dgm:prSet presAssocID="{92A95E4E-9938-4ACA-AF3D-5242EA221FD6}" presName="childNode" presStyleLbl="node1" presStyleIdx="0" presStyleCnt="4">
        <dgm:presLayoutVars>
          <dgm:bulletEnabled val="1"/>
        </dgm:presLayoutVars>
      </dgm:prSet>
      <dgm:spPr/>
      <dgm:t>
        <a:bodyPr/>
        <a:lstStyle/>
        <a:p>
          <a:endParaRPr lang="zh-CN" altLang="en-US"/>
        </a:p>
      </dgm:t>
    </dgm:pt>
    <dgm:pt modelId="{55FEB860-83F4-44E9-946B-D6A98CFBC1AB}" type="pres">
      <dgm:prSet presAssocID="{8A6696D8-CC80-4D22-9A0B-642AC71258F1}" presName="aSpace" presStyleCnt="0"/>
      <dgm:spPr/>
    </dgm:pt>
    <dgm:pt modelId="{F163AB76-98D5-462D-8145-40639CFE0DA1}" type="pres">
      <dgm:prSet presAssocID="{73E1B39A-C838-4658-9B3F-4C1A2DEDC490}" presName="compNode" presStyleCnt="0"/>
      <dgm:spPr/>
    </dgm:pt>
    <dgm:pt modelId="{68717FE0-4D44-4F22-ABC6-6E907433F598}" type="pres">
      <dgm:prSet presAssocID="{73E1B39A-C838-4658-9B3F-4C1A2DEDC490}" presName="aNode" presStyleLbl="bgShp" presStyleIdx="1" presStyleCnt="4"/>
      <dgm:spPr/>
      <dgm:t>
        <a:bodyPr/>
        <a:lstStyle/>
        <a:p>
          <a:endParaRPr lang="zh-CN" altLang="en-US"/>
        </a:p>
      </dgm:t>
    </dgm:pt>
    <dgm:pt modelId="{7E20CCE6-A4BD-460A-9FF3-5C1AB96A04D0}" type="pres">
      <dgm:prSet presAssocID="{73E1B39A-C838-4658-9B3F-4C1A2DEDC490}" presName="textNode" presStyleLbl="bgShp" presStyleIdx="1" presStyleCnt="4"/>
      <dgm:spPr/>
      <dgm:t>
        <a:bodyPr/>
        <a:lstStyle/>
        <a:p>
          <a:endParaRPr lang="zh-CN" altLang="en-US"/>
        </a:p>
      </dgm:t>
    </dgm:pt>
    <dgm:pt modelId="{D672E5CE-A3B5-4FBC-B87C-A29D252FCB9D}" type="pres">
      <dgm:prSet presAssocID="{73E1B39A-C838-4658-9B3F-4C1A2DEDC490}" presName="compChildNode" presStyleCnt="0"/>
      <dgm:spPr/>
    </dgm:pt>
    <dgm:pt modelId="{91E0D973-7F38-4DFC-BD28-EF1347EF6BC1}" type="pres">
      <dgm:prSet presAssocID="{73E1B39A-C838-4658-9B3F-4C1A2DEDC490}" presName="theInnerList" presStyleCnt="0"/>
      <dgm:spPr/>
    </dgm:pt>
    <dgm:pt modelId="{508E8D1D-63C5-4F71-99E2-B3F016EF696E}" type="pres">
      <dgm:prSet presAssocID="{54DF812B-3C9A-44B1-B0BF-10427CD707ED}" presName="childNode" presStyleLbl="node1" presStyleIdx="1" presStyleCnt="4">
        <dgm:presLayoutVars>
          <dgm:bulletEnabled val="1"/>
        </dgm:presLayoutVars>
      </dgm:prSet>
      <dgm:spPr/>
      <dgm:t>
        <a:bodyPr/>
        <a:lstStyle/>
        <a:p>
          <a:endParaRPr lang="zh-CN" altLang="en-US"/>
        </a:p>
      </dgm:t>
    </dgm:pt>
    <dgm:pt modelId="{BE4311DE-E1C3-462A-9235-D6B26A7ADA4D}" type="pres">
      <dgm:prSet presAssocID="{73E1B39A-C838-4658-9B3F-4C1A2DEDC490}" presName="aSpace" presStyleCnt="0"/>
      <dgm:spPr/>
    </dgm:pt>
    <dgm:pt modelId="{EF2FD787-1E34-48DC-9738-6CC051EA9C60}" type="pres">
      <dgm:prSet presAssocID="{B2952106-6002-4345-9C86-5E90B4061EF7}" presName="compNode" presStyleCnt="0"/>
      <dgm:spPr/>
    </dgm:pt>
    <dgm:pt modelId="{576C157F-59E9-48AF-9A20-B8B791CAAC56}" type="pres">
      <dgm:prSet presAssocID="{B2952106-6002-4345-9C86-5E90B4061EF7}" presName="aNode" presStyleLbl="bgShp" presStyleIdx="2" presStyleCnt="4"/>
      <dgm:spPr/>
      <dgm:t>
        <a:bodyPr/>
        <a:lstStyle/>
        <a:p>
          <a:endParaRPr lang="zh-CN" altLang="en-US"/>
        </a:p>
      </dgm:t>
    </dgm:pt>
    <dgm:pt modelId="{B89917CA-EDEF-43F5-874B-31FF32184991}" type="pres">
      <dgm:prSet presAssocID="{B2952106-6002-4345-9C86-5E90B4061EF7}" presName="textNode" presStyleLbl="bgShp" presStyleIdx="2" presStyleCnt="4"/>
      <dgm:spPr/>
      <dgm:t>
        <a:bodyPr/>
        <a:lstStyle/>
        <a:p>
          <a:endParaRPr lang="zh-CN" altLang="en-US"/>
        </a:p>
      </dgm:t>
    </dgm:pt>
    <dgm:pt modelId="{6AFBF4F9-0DA7-440B-9EAC-B9D19EF1C539}" type="pres">
      <dgm:prSet presAssocID="{B2952106-6002-4345-9C86-5E90B4061EF7}" presName="compChildNode" presStyleCnt="0"/>
      <dgm:spPr/>
    </dgm:pt>
    <dgm:pt modelId="{D4826190-9EF2-4F1E-A948-6B8470D46320}" type="pres">
      <dgm:prSet presAssocID="{B2952106-6002-4345-9C86-5E90B4061EF7}" presName="theInnerList" presStyleCnt="0"/>
      <dgm:spPr/>
    </dgm:pt>
    <dgm:pt modelId="{6397F96E-E7D0-436D-A713-86942B04C7E7}" type="pres">
      <dgm:prSet presAssocID="{5D237B80-6E16-47A7-8C35-15D6A84A93BC}" presName="childNode" presStyleLbl="node1" presStyleIdx="2" presStyleCnt="4">
        <dgm:presLayoutVars>
          <dgm:bulletEnabled val="1"/>
        </dgm:presLayoutVars>
      </dgm:prSet>
      <dgm:spPr/>
      <dgm:t>
        <a:bodyPr/>
        <a:lstStyle/>
        <a:p>
          <a:endParaRPr lang="zh-CN" altLang="en-US"/>
        </a:p>
      </dgm:t>
    </dgm:pt>
    <dgm:pt modelId="{0C370408-0288-4AE5-B1E2-A3986AB6F6A3}" type="pres">
      <dgm:prSet presAssocID="{B2952106-6002-4345-9C86-5E90B4061EF7}" presName="aSpace" presStyleCnt="0"/>
      <dgm:spPr/>
    </dgm:pt>
    <dgm:pt modelId="{80F79D0B-BE1D-4514-8187-08A070A030CF}" type="pres">
      <dgm:prSet presAssocID="{19C09C6B-CFBB-4BE2-B50C-893BF1359212}" presName="compNode" presStyleCnt="0"/>
      <dgm:spPr/>
    </dgm:pt>
    <dgm:pt modelId="{4F133D74-2D94-4C77-BCC5-88063B55F0FE}" type="pres">
      <dgm:prSet presAssocID="{19C09C6B-CFBB-4BE2-B50C-893BF1359212}" presName="aNode" presStyleLbl="bgShp" presStyleIdx="3" presStyleCnt="4"/>
      <dgm:spPr/>
      <dgm:t>
        <a:bodyPr/>
        <a:lstStyle/>
        <a:p>
          <a:endParaRPr lang="zh-CN" altLang="en-US"/>
        </a:p>
      </dgm:t>
    </dgm:pt>
    <dgm:pt modelId="{0A972885-6C78-4D10-AD55-D904DF59EE6C}" type="pres">
      <dgm:prSet presAssocID="{19C09C6B-CFBB-4BE2-B50C-893BF1359212}" presName="textNode" presStyleLbl="bgShp" presStyleIdx="3" presStyleCnt="4"/>
      <dgm:spPr/>
      <dgm:t>
        <a:bodyPr/>
        <a:lstStyle/>
        <a:p>
          <a:endParaRPr lang="zh-CN" altLang="en-US"/>
        </a:p>
      </dgm:t>
    </dgm:pt>
    <dgm:pt modelId="{4EB3880C-7DD6-401F-95B4-895AB2E5B1A6}" type="pres">
      <dgm:prSet presAssocID="{19C09C6B-CFBB-4BE2-B50C-893BF1359212}" presName="compChildNode" presStyleCnt="0"/>
      <dgm:spPr/>
    </dgm:pt>
    <dgm:pt modelId="{A574199D-C177-4B34-9712-F45807F71BB1}" type="pres">
      <dgm:prSet presAssocID="{19C09C6B-CFBB-4BE2-B50C-893BF1359212}" presName="theInnerList" presStyleCnt="0"/>
      <dgm:spPr/>
    </dgm:pt>
    <dgm:pt modelId="{2946A464-1513-40D2-943F-2D603C0A0993}" type="pres">
      <dgm:prSet presAssocID="{478B6DC5-3F7F-48A4-BC64-316D0ADA9F82}" presName="childNode" presStyleLbl="node1" presStyleIdx="3" presStyleCnt="4">
        <dgm:presLayoutVars>
          <dgm:bulletEnabled val="1"/>
        </dgm:presLayoutVars>
      </dgm:prSet>
      <dgm:spPr/>
      <dgm:t>
        <a:bodyPr/>
        <a:lstStyle/>
        <a:p>
          <a:endParaRPr lang="zh-CN" altLang="en-US"/>
        </a:p>
      </dgm:t>
    </dgm:pt>
  </dgm:ptLst>
  <dgm:cxnLst>
    <dgm:cxn modelId="{F00D96D7-F808-45FC-B704-9D8B5A9E7528}" type="presOf" srcId="{73E1B39A-C838-4658-9B3F-4C1A2DEDC490}" destId="{7E20CCE6-A4BD-460A-9FF3-5C1AB96A04D0}" srcOrd="1" destOrd="0" presId="urn:microsoft.com/office/officeart/2005/8/layout/lProcess2"/>
    <dgm:cxn modelId="{11E8635B-8548-4168-BF57-CA833C273B1A}" type="presOf" srcId="{B2952106-6002-4345-9C86-5E90B4061EF7}" destId="{B89917CA-EDEF-43F5-874B-31FF32184991}" srcOrd="1" destOrd="0" presId="urn:microsoft.com/office/officeart/2005/8/layout/lProcess2"/>
    <dgm:cxn modelId="{CED7B622-23A8-47AB-8625-3E47FB49E81E}" type="presOf" srcId="{478B6DC5-3F7F-48A4-BC64-316D0ADA9F82}" destId="{2946A464-1513-40D2-943F-2D603C0A0993}" srcOrd="0" destOrd="0" presId="urn:microsoft.com/office/officeart/2005/8/layout/lProcess2"/>
    <dgm:cxn modelId="{968EADA8-D7D1-4718-9FD1-E0992EC10093}" type="presOf" srcId="{8A6696D8-CC80-4D22-9A0B-642AC71258F1}" destId="{182EDABA-615F-4C75-AAFB-61580669A6A2}" srcOrd="1" destOrd="0" presId="urn:microsoft.com/office/officeart/2005/8/layout/lProcess2"/>
    <dgm:cxn modelId="{EB838985-79B9-49C4-A268-9DCE69DF5C39}" srcId="{F0043B65-DD85-4400-B840-BAFAFDF901B2}" destId="{73E1B39A-C838-4658-9B3F-4C1A2DEDC490}" srcOrd="1" destOrd="0" parTransId="{D3F68000-04D3-4328-8820-35A96F08AC10}" sibTransId="{49F3E061-E38A-4DAB-B07C-DE20A251DB22}"/>
    <dgm:cxn modelId="{9877D02F-7D48-4375-86C8-63D1007A733F}" type="presOf" srcId="{19C09C6B-CFBB-4BE2-B50C-893BF1359212}" destId="{4F133D74-2D94-4C77-BCC5-88063B55F0FE}" srcOrd="0" destOrd="0" presId="urn:microsoft.com/office/officeart/2005/8/layout/lProcess2"/>
    <dgm:cxn modelId="{4B66CC08-BD74-4D9C-A9DD-6EDB53719804}" srcId="{19C09C6B-CFBB-4BE2-B50C-893BF1359212}" destId="{478B6DC5-3F7F-48A4-BC64-316D0ADA9F82}" srcOrd="0" destOrd="0" parTransId="{0C86096B-8DD6-48CF-9ED5-31AD797E37AC}" sibTransId="{C93AE16C-4FC6-499A-8244-1B9561338463}"/>
    <dgm:cxn modelId="{0C40BD4A-CD1F-4EF7-AA5F-CAED967F2536}" srcId="{B2952106-6002-4345-9C86-5E90B4061EF7}" destId="{5D237B80-6E16-47A7-8C35-15D6A84A93BC}" srcOrd="0" destOrd="0" parTransId="{DC3EA5C2-1C3F-42DF-AE8D-27AB3877647E}" sibTransId="{4C4E976D-4298-4277-A762-4478CB2F19DA}"/>
    <dgm:cxn modelId="{B6EC687E-1A2A-4A10-A527-916F92FA237C}" type="presOf" srcId="{54DF812B-3C9A-44B1-B0BF-10427CD707ED}" destId="{508E8D1D-63C5-4F71-99E2-B3F016EF696E}" srcOrd="0" destOrd="0" presId="urn:microsoft.com/office/officeart/2005/8/layout/lProcess2"/>
    <dgm:cxn modelId="{2C6BC1C9-602F-4A15-829A-0F4D22052679}" srcId="{F0043B65-DD85-4400-B840-BAFAFDF901B2}" destId="{B2952106-6002-4345-9C86-5E90B4061EF7}" srcOrd="2" destOrd="0" parTransId="{557F1D4D-28DE-4EE0-AC55-1F7516F64900}" sibTransId="{7CB63596-1DDB-44C4-B751-A7FB7E0201B8}"/>
    <dgm:cxn modelId="{6642F67D-0F0B-4A94-AADB-3E1AFEFF7210}" srcId="{F0043B65-DD85-4400-B840-BAFAFDF901B2}" destId="{8A6696D8-CC80-4D22-9A0B-642AC71258F1}" srcOrd="0" destOrd="0" parTransId="{798806B0-CD5D-40C7-8347-B4D553F4C0C8}" sibTransId="{885DE503-8A71-4433-AC4B-ED32FC59CE42}"/>
    <dgm:cxn modelId="{A3C6D50F-36CA-40A8-9876-0D4F53D03BF5}" type="presOf" srcId="{73E1B39A-C838-4658-9B3F-4C1A2DEDC490}" destId="{68717FE0-4D44-4F22-ABC6-6E907433F598}" srcOrd="0" destOrd="0" presId="urn:microsoft.com/office/officeart/2005/8/layout/lProcess2"/>
    <dgm:cxn modelId="{5A224BFD-BB6F-48C2-A268-0D3C8BF9FF62}" type="presOf" srcId="{8A6696D8-CC80-4D22-9A0B-642AC71258F1}" destId="{5B318CCB-6E1E-4AB6-BAFD-2A1045BA27B5}" srcOrd="0" destOrd="0" presId="urn:microsoft.com/office/officeart/2005/8/layout/lProcess2"/>
    <dgm:cxn modelId="{561E70FC-F7AA-40EC-AF51-B2ECB8599070}" type="presOf" srcId="{5D237B80-6E16-47A7-8C35-15D6A84A93BC}" destId="{6397F96E-E7D0-436D-A713-86942B04C7E7}" srcOrd="0" destOrd="0" presId="urn:microsoft.com/office/officeart/2005/8/layout/lProcess2"/>
    <dgm:cxn modelId="{EB82B7AB-403D-41E7-9F40-3CF09FAC4DC5}" srcId="{73E1B39A-C838-4658-9B3F-4C1A2DEDC490}" destId="{54DF812B-3C9A-44B1-B0BF-10427CD707ED}" srcOrd="0" destOrd="0" parTransId="{68FA68EA-2BF8-44D2-AF60-1347ED5BEC66}" sibTransId="{8BD86D87-A103-4983-8660-F666D30F7EDE}"/>
    <dgm:cxn modelId="{F079E516-867A-421D-9C53-570621EF7C8B}" type="presOf" srcId="{19C09C6B-CFBB-4BE2-B50C-893BF1359212}" destId="{0A972885-6C78-4D10-AD55-D904DF59EE6C}" srcOrd="1" destOrd="0" presId="urn:microsoft.com/office/officeart/2005/8/layout/lProcess2"/>
    <dgm:cxn modelId="{1490ACFE-64A8-4C40-BFC9-AA962C7BA3B5}" srcId="{8A6696D8-CC80-4D22-9A0B-642AC71258F1}" destId="{92A95E4E-9938-4ACA-AF3D-5242EA221FD6}" srcOrd="0" destOrd="0" parTransId="{22693930-44BC-4D14-948B-0ED3DD47EE59}" sibTransId="{60E65B1E-A433-4D2C-B7CE-202B82701922}"/>
    <dgm:cxn modelId="{E175CE4E-2752-4AF9-9DDB-5CF80A13263D}" srcId="{F0043B65-DD85-4400-B840-BAFAFDF901B2}" destId="{19C09C6B-CFBB-4BE2-B50C-893BF1359212}" srcOrd="3" destOrd="0" parTransId="{744E2179-CD7A-46D1-82C3-DA93031F27A5}" sibTransId="{9AB505CD-D321-413A-8496-1B0EB18B3B8E}"/>
    <dgm:cxn modelId="{5C3334EA-21F2-4235-B2B5-66134CE82B21}" type="presOf" srcId="{92A95E4E-9938-4ACA-AF3D-5242EA221FD6}" destId="{AB530F60-D3E5-4FEA-947B-22F1F59A4FAA}" srcOrd="0" destOrd="0" presId="urn:microsoft.com/office/officeart/2005/8/layout/lProcess2"/>
    <dgm:cxn modelId="{5EBC43AA-979C-4B67-9060-31E1232994CE}" type="presOf" srcId="{B2952106-6002-4345-9C86-5E90B4061EF7}" destId="{576C157F-59E9-48AF-9A20-B8B791CAAC56}" srcOrd="0" destOrd="0" presId="urn:microsoft.com/office/officeart/2005/8/layout/lProcess2"/>
    <dgm:cxn modelId="{5003D1C3-4339-424D-9167-72A68DCB8546}" type="presOf" srcId="{F0043B65-DD85-4400-B840-BAFAFDF901B2}" destId="{101F2E3A-9FFF-4507-80FB-27BAD4CEB9DE}" srcOrd="0" destOrd="0" presId="urn:microsoft.com/office/officeart/2005/8/layout/lProcess2"/>
    <dgm:cxn modelId="{747F2770-4C1B-44C2-AA0F-620FAF4FABFF}" type="presParOf" srcId="{101F2E3A-9FFF-4507-80FB-27BAD4CEB9DE}" destId="{95CA10E2-CEB4-4D8D-8D89-C4721C410678}" srcOrd="0" destOrd="0" presId="urn:microsoft.com/office/officeart/2005/8/layout/lProcess2"/>
    <dgm:cxn modelId="{C212825F-2D55-400F-B86E-BE197021EC61}" type="presParOf" srcId="{95CA10E2-CEB4-4D8D-8D89-C4721C410678}" destId="{5B318CCB-6E1E-4AB6-BAFD-2A1045BA27B5}" srcOrd="0" destOrd="0" presId="urn:microsoft.com/office/officeart/2005/8/layout/lProcess2"/>
    <dgm:cxn modelId="{FCCB0D13-9BD3-4F0A-9E87-085F56FB7955}" type="presParOf" srcId="{95CA10E2-CEB4-4D8D-8D89-C4721C410678}" destId="{182EDABA-615F-4C75-AAFB-61580669A6A2}" srcOrd="1" destOrd="0" presId="urn:microsoft.com/office/officeart/2005/8/layout/lProcess2"/>
    <dgm:cxn modelId="{AC7B0549-B54E-4CE6-BBAA-6B7C439C6720}" type="presParOf" srcId="{95CA10E2-CEB4-4D8D-8D89-C4721C410678}" destId="{FE6C781D-09C3-466C-8975-5C74A1A680F2}" srcOrd="2" destOrd="0" presId="urn:microsoft.com/office/officeart/2005/8/layout/lProcess2"/>
    <dgm:cxn modelId="{AAA2A947-E756-4C7A-B01E-82FB0A1986A6}" type="presParOf" srcId="{FE6C781D-09C3-466C-8975-5C74A1A680F2}" destId="{C78872B0-664B-4BA2-8FF1-33EE163FFC12}" srcOrd="0" destOrd="0" presId="urn:microsoft.com/office/officeart/2005/8/layout/lProcess2"/>
    <dgm:cxn modelId="{9322FC80-27BA-4E5C-B3E1-8F1D94905376}" type="presParOf" srcId="{C78872B0-664B-4BA2-8FF1-33EE163FFC12}" destId="{AB530F60-D3E5-4FEA-947B-22F1F59A4FAA}" srcOrd="0" destOrd="0" presId="urn:microsoft.com/office/officeart/2005/8/layout/lProcess2"/>
    <dgm:cxn modelId="{BB036B10-733F-45F2-A3F3-FB2D71D3957E}" type="presParOf" srcId="{101F2E3A-9FFF-4507-80FB-27BAD4CEB9DE}" destId="{55FEB860-83F4-44E9-946B-D6A98CFBC1AB}" srcOrd="1" destOrd="0" presId="urn:microsoft.com/office/officeart/2005/8/layout/lProcess2"/>
    <dgm:cxn modelId="{DD8B74A0-B123-4D35-8315-0BB61A59F3A1}" type="presParOf" srcId="{101F2E3A-9FFF-4507-80FB-27BAD4CEB9DE}" destId="{F163AB76-98D5-462D-8145-40639CFE0DA1}" srcOrd="2" destOrd="0" presId="urn:microsoft.com/office/officeart/2005/8/layout/lProcess2"/>
    <dgm:cxn modelId="{E685AB94-6A85-412B-821C-F51CA9EC3D92}" type="presParOf" srcId="{F163AB76-98D5-462D-8145-40639CFE0DA1}" destId="{68717FE0-4D44-4F22-ABC6-6E907433F598}" srcOrd="0" destOrd="0" presId="urn:microsoft.com/office/officeart/2005/8/layout/lProcess2"/>
    <dgm:cxn modelId="{B09D553C-BA6D-4319-BA63-4EC3A6C7F381}" type="presParOf" srcId="{F163AB76-98D5-462D-8145-40639CFE0DA1}" destId="{7E20CCE6-A4BD-460A-9FF3-5C1AB96A04D0}" srcOrd="1" destOrd="0" presId="urn:microsoft.com/office/officeart/2005/8/layout/lProcess2"/>
    <dgm:cxn modelId="{6027A815-B2F9-43FB-B616-96BB5E94B612}" type="presParOf" srcId="{F163AB76-98D5-462D-8145-40639CFE0DA1}" destId="{D672E5CE-A3B5-4FBC-B87C-A29D252FCB9D}" srcOrd="2" destOrd="0" presId="urn:microsoft.com/office/officeart/2005/8/layout/lProcess2"/>
    <dgm:cxn modelId="{A3955E1B-C1A4-4ACB-B55A-CC9B2D497D3F}" type="presParOf" srcId="{D672E5CE-A3B5-4FBC-B87C-A29D252FCB9D}" destId="{91E0D973-7F38-4DFC-BD28-EF1347EF6BC1}" srcOrd="0" destOrd="0" presId="urn:microsoft.com/office/officeart/2005/8/layout/lProcess2"/>
    <dgm:cxn modelId="{83D8EAC2-9A8B-4DD6-A52A-B13224267012}" type="presParOf" srcId="{91E0D973-7F38-4DFC-BD28-EF1347EF6BC1}" destId="{508E8D1D-63C5-4F71-99E2-B3F016EF696E}" srcOrd="0" destOrd="0" presId="urn:microsoft.com/office/officeart/2005/8/layout/lProcess2"/>
    <dgm:cxn modelId="{BECFA7E6-222E-4824-BC49-22C4AB084D08}" type="presParOf" srcId="{101F2E3A-9FFF-4507-80FB-27BAD4CEB9DE}" destId="{BE4311DE-E1C3-462A-9235-D6B26A7ADA4D}" srcOrd="3" destOrd="0" presId="urn:microsoft.com/office/officeart/2005/8/layout/lProcess2"/>
    <dgm:cxn modelId="{9415BF5E-180F-481B-96F1-722F2862D97F}" type="presParOf" srcId="{101F2E3A-9FFF-4507-80FB-27BAD4CEB9DE}" destId="{EF2FD787-1E34-48DC-9738-6CC051EA9C60}" srcOrd="4" destOrd="0" presId="urn:microsoft.com/office/officeart/2005/8/layout/lProcess2"/>
    <dgm:cxn modelId="{93FCD272-CCE6-403C-834C-B105715F7ED9}" type="presParOf" srcId="{EF2FD787-1E34-48DC-9738-6CC051EA9C60}" destId="{576C157F-59E9-48AF-9A20-B8B791CAAC56}" srcOrd="0" destOrd="0" presId="urn:microsoft.com/office/officeart/2005/8/layout/lProcess2"/>
    <dgm:cxn modelId="{A198B5A1-DAA6-42AC-98CA-C49A4DC9CBC8}" type="presParOf" srcId="{EF2FD787-1E34-48DC-9738-6CC051EA9C60}" destId="{B89917CA-EDEF-43F5-874B-31FF32184991}" srcOrd="1" destOrd="0" presId="urn:microsoft.com/office/officeart/2005/8/layout/lProcess2"/>
    <dgm:cxn modelId="{21866A6C-1387-41A1-A4C0-FB3FB64406F5}" type="presParOf" srcId="{EF2FD787-1E34-48DC-9738-6CC051EA9C60}" destId="{6AFBF4F9-0DA7-440B-9EAC-B9D19EF1C539}" srcOrd="2" destOrd="0" presId="urn:microsoft.com/office/officeart/2005/8/layout/lProcess2"/>
    <dgm:cxn modelId="{72146332-374C-4ED7-B14C-2DC5FE6ADD01}" type="presParOf" srcId="{6AFBF4F9-0DA7-440B-9EAC-B9D19EF1C539}" destId="{D4826190-9EF2-4F1E-A948-6B8470D46320}" srcOrd="0" destOrd="0" presId="urn:microsoft.com/office/officeart/2005/8/layout/lProcess2"/>
    <dgm:cxn modelId="{DAC161F1-57F9-4016-B8C9-89C9A3AEA769}" type="presParOf" srcId="{D4826190-9EF2-4F1E-A948-6B8470D46320}" destId="{6397F96E-E7D0-436D-A713-86942B04C7E7}" srcOrd="0" destOrd="0" presId="urn:microsoft.com/office/officeart/2005/8/layout/lProcess2"/>
    <dgm:cxn modelId="{B1E7D0FD-8889-4BF2-A6E4-AD87A7336D96}" type="presParOf" srcId="{101F2E3A-9FFF-4507-80FB-27BAD4CEB9DE}" destId="{0C370408-0288-4AE5-B1E2-A3986AB6F6A3}" srcOrd="5" destOrd="0" presId="urn:microsoft.com/office/officeart/2005/8/layout/lProcess2"/>
    <dgm:cxn modelId="{D3ECB773-19CC-4686-BDEB-1055C8F5A5C3}" type="presParOf" srcId="{101F2E3A-9FFF-4507-80FB-27BAD4CEB9DE}" destId="{80F79D0B-BE1D-4514-8187-08A070A030CF}" srcOrd="6" destOrd="0" presId="urn:microsoft.com/office/officeart/2005/8/layout/lProcess2"/>
    <dgm:cxn modelId="{74F2189D-2BA2-46A9-BC12-3DBD1A3D9096}" type="presParOf" srcId="{80F79D0B-BE1D-4514-8187-08A070A030CF}" destId="{4F133D74-2D94-4C77-BCC5-88063B55F0FE}" srcOrd="0" destOrd="0" presId="urn:microsoft.com/office/officeart/2005/8/layout/lProcess2"/>
    <dgm:cxn modelId="{63661035-78D7-47D5-8745-A2BBFC282B22}" type="presParOf" srcId="{80F79D0B-BE1D-4514-8187-08A070A030CF}" destId="{0A972885-6C78-4D10-AD55-D904DF59EE6C}" srcOrd="1" destOrd="0" presId="urn:microsoft.com/office/officeart/2005/8/layout/lProcess2"/>
    <dgm:cxn modelId="{1B5D9EAC-934F-41A5-BF55-EF54F81B712A}" type="presParOf" srcId="{80F79D0B-BE1D-4514-8187-08A070A030CF}" destId="{4EB3880C-7DD6-401F-95B4-895AB2E5B1A6}" srcOrd="2" destOrd="0" presId="urn:microsoft.com/office/officeart/2005/8/layout/lProcess2"/>
    <dgm:cxn modelId="{7A2BDCC6-CCCC-4CF7-BB78-92D90446A63C}" type="presParOf" srcId="{4EB3880C-7DD6-401F-95B4-895AB2E5B1A6}" destId="{A574199D-C177-4B34-9712-F45807F71BB1}" srcOrd="0" destOrd="0" presId="urn:microsoft.com/office/officeart/2005/8/layout/lProcess2"/>
    <dgm:cxn modelId="{D063F566-1031-4318-BEB5-75A2C1B35BF7}" type="presParOf" srcId="{A574199D-C177-4B34-9712-F45807F71BB1}" destId="{2946A464-1513-40D2-943F-2D603C0A0993}" srcOrd="0" destOrd="0" presId="urn:microsoft.com/office/officeart/2005/8/layout/lProcess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1DC57D-5A2A-43CB-938D-4D6D30DD67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BC7DC699-AE3E-4052-A246-6C06D24D4B00}">
      <dgm:prSet phldrT="[Text]" custT="1"/>
      <dgm:spPr/>
      <dgm:t>
        <a:bodyPr/>
        <a:lstStyle/>
        <a:p>
          <a:r>
            <a:rPr lang="en-US" altLang="zh-CN" sz="2000" b="1" dirty="0" smtClean="0"/>
            <a:t>SO</a:t>
          </a:r>
          <a:r>
            <a:rPr lang="en-US" altLang="zh-CN" sz="2000" b="1" baseline="-25000" dirty="0" smtClean="0"/>
            <a:t>2</a:t>
          </a:r>
          <a:r>
            <a:rPr lang="zh-CN" altLang="en-US" sz="2000" b="1" dirty="0" smtClean="0"/>
            <a:t>、</a:t>
          </a:r>
          <a:r>
            <a:rPr lang="en-US" altLang="zh-CN" sz="2000" b="1" dirty="0" smtClean="0"/>
            <a:t>NO</a:t>
          </a:r>
          <a:r>
            <a:rPr lang="en-US" altLang="zh-CN" sz="2000" b="1" baseline="-25000" dirty="0" smtClean="0"/>
            <a:t>X</a:t>
          </a:r>
          <a:r>
            <a:rPr lang="zh-CN" altLang="en-US" sz="2000" b="1" dirty="0" smtClean="0"/>
            <a:t>、烟粉尘和</a:t>
          </a:r>
          <a:r>
            <a:rPr lang="en-US" altLang="zh-CN" sz="2000" b="1" dirty="0" smtClean="0"/>
            <a:t>VOCs</a:t>
          </a:r>
          <a:r>
            <a:rPr lang="zh-CN" altLang="en-US" sz="2000" b="1" dirty="0" smtClean="0"/>
            <a:t>排放量符合要求成为环评审批前置条件</a:t>
          </a:r>
          <a:endParaRPr lang="en-US" altLang="zh-CN" sz="2000" b="1" dirty="0" smtClean="0"/>
        </a:p>
        <a:p>
          <a:r>
            <a:rPr lang="en-US" altLang="zh-CN" sz="2000" b="1" dirty="0" smtClean="0"/>
            <a:t>EIA for new projects constrained by emissions budget of SO</a:t>
          </a:r>
          <a:r>
            <a:rPr lang="en-US" altLang="zh-CN" sz="2000" b="1" baseline="-25000" dirty="0" smtClean="0"/>
            <a:t>2</a:t>
          </a:r>
          <a:r>
            <a:rPr lang="en-US" altLang="zh-CN" sz="2000" b="1" dirty="0" smtClean="0"/>
            <a:t>, NO</a:t>
          </a:r>
          <a:r>
            <a:rPr lang="en-US" altLang="zh-CN" sz="2000" b="1" baseline="-25000" dirty="0" smtClean="0"/>
            <a:t>X</a:t>
          </a:r>
          <a:r>
            <a:rPr lang="en-US" altLang="zh-CN" sz="2000" b="1" dirty="0" smtClean="0"/>
            <a:t>, PM and VOCs</a:t>
          </a:r>
          <a:endParaRPr lang="zh-CN" altLang="en-US" sz="2000" b="1" dirty="0"/>
        </a:p>
      </dgm:t>
    </dgm:pt>
    <dgm:pt modelId="{80FAD607-BD59-4DE3-B8C6-4392D8184AC8}" type="parTrans" cxnId="{D87F574B-A12F-4848-B542-1C6DCD3DB6B4}">
      <dgm:prSet/>
      <dgm:spPr/>
      <dgm:t>
        <a:bodyPr/>
        <a:lstStyle/>
        <a:p>
          <a:endParaRPr lang="zh-CN" altLang="en-US" sz="2000"/>
        </a:p>
      </dgm:t>
    </dgm:pt>
    <dgm:pt modelId="{7B2D974E-1B12-4B02-A96A-6A020FC20DA6}" type="sibTrans" cxnId="{D87F574B-A12F-4848-B542-1C6DCD3DB6B4}">
      <dgm:prSet/>
      <dgm:spPr/>
      <dgm:t>
        <a:bodyPr/>
        <a:lstStyle/>
        <a:p>
          <a:endParaRPr lang="zh-CN" altLang="en-US" sz="2000"/>
        </a:p>
      </dgm:t>
    </dgm:pt>
    <dgm:pt modelId="{63195883-9DC7-4A94-829B-BD89829971FC}">
      <dgm:prSet phldrT="[Text]" custT="1"/>
      <dgm:spPr/>
      <dgm:t>
        <a:bodyPr/>
        <a:lstStyle/>
        <a:p>
          <a:r>
            <a:rPr lang="zh-CN" altLang="en-US" sz="2000" b="1" dirty="0" smtClean="0"/>
            <a:t>提高环保、能耗、质量等标准，促进“两高”行业过剩产能退出</a:t>
          </a:r>
          <a:endParaRPr lang="en-US" altLang="zh-CN" sz="2000" b="1" dirty="0" smtClean="0"/>
        </a:p>
        <a:p>
          <a:r>
            <a:rPr lang="en-US" altLang="zh-CN" sz="2000" b="1" dirty="0" smtClean="0"/>
            <a:t>Higher standards on emissions control, energy saving and product quality to promote elimination of outdated high-pollution capacity</a:t>
          </a:r>
          <a:endParaRPr lang="zh-CN" altLang="en-US" sz="2000" b="1" dirty="0"/>
        </a:p>
      </dgm:t>
    </dgm:pt>
    <dgm:pt modelId="{2E177FD3-B9CA-4194-B153-C8F02BBFBE0F}" type="parTrans" cxnId="{1F9F4F46-171B-47B5-8715-8DE424CA154F}">
      <dgm:prSet/>
      <dgm:spPr/>
      <dgm:t>
        <a:bodyPr/>
        <a:lstStyle/>
        <a:p>
          <a:endParaRPr lang="zh-CN" altLang="en-US" sz="2000"/>
        </a:p>
      </dgm:t>
    </dgm:pt>
    <dgm:pt modelId="{72B5B1DB-8F71-4744-8F8F-9D7369F83430}" type="sibTrans" cxnId="{1F9F4F46-171B-47B5-8715-8DE424CA154F}">
      <dgm:prSet/>
      <dgm:spPr/>
      <dgm:t>
        <a:bodyPr/>
        <a:lstStyle/>
        <a:p>
          <a:endParaRPr lang="zh-CN" altLang="en-US" sz="2000"/>
        </a:p>
      </dgm:t>
    </dgm:pt>
    <dgm:pt modelId="{B9A8A907-0124-40C2-B011-46E3624FED35}">
      <dgm:prSet phldrT="[Text]" custT="1"/>
      <dgm:spPr/>
      <dgm:t>
        <a:bodyPr/>
        <a:lstStyle/>
        <a:p>
          <a:r>
            <a:rPr lang="zh-CN" altLang="en-US" sz="2000" b="1" dirty="0" smtClean="0">
              <a:solidFill>
                <a:schemeClr val="bg1"/>
              </a:solidFill>
            </a:rPr>
            <a:t>提前一年完成“十二五”期间</a:t>
          </a:r>
          <a:r>
            <a:rPr lang="en-US" altLang="en-US" sz="2000" b="1" dirty="0" smtClean="0">
              <a:solidFill>
                <a:schemeClr val="bg1"/>
              </a:solidFill>
            </a:rPr>
            <a:t>21</a:t>
          </a:r>
          <a:r>
            <a:rPr lang="zh-CN" altLang="en-US" sz="2000" b="1" dirty="0" smtClean="0">
              <a:solidFill>
                <a:schemeClr val="bg1"/>
              </a:solidFill>
            </a:rPr>
            <a:t>个重点行业的落后产能淘汰目标任务</a:t>
          </a:r>
          <a:endParaRPr lang="en-US" altLang="zh-CN" sz="2000" b="1" dirty="0" smtClean="0">
            <a:solidFill>
              <a:schemeClr val="bg1"/>
            </a:solidFill>
          </a:endParaRPr>
        </a:p>
        <a:p>
          <a:r>
            <a:rPr lang="en-US" altLang="zh-CN" sz="2000" b="1" dirty="0" smtClean="0">
              <a:solidFill>
                <a:schemeClr val="bg1"/>
              </a:solidFill>
            </a:rPr>
            <a:t>Achieve the 12</a:t>
          </a:r>
          <a:r>
            <a:rPr lang="en-US" altLang="zh-CN" sz="2000" b="1" baseline="30000" dirty="0" smtClean="0">
              <a:solidFill>
                <a:schemeClr val="bg1"/>
              </a:solidFill>
            </a:rPr>
            <a:t>th</a:t>
          </a:r>
          <a:r>
            <a:rPr lang="en-US" altLang="zh-CN" sz="2000" b="1" dirty="0" smtClean="0">
              <a:solidFill>
                <a:schemeClr val="bg1"/>
              </a:solidFill>
            </a:rPr>
            <a:t> FYP eliminating goal for 21 sectors one year earlier</a:t>
          </a:r>
          <a:endParaRPr lang="zh-CN" altLang="en-US" sz="2000" b="1" dirty="0">
            <a:solidFill>
              <a:schemeClr val="bg1"/>
            </a:solidFill>
          </a:endParaRPr>
        </a:p>
      </dgm:t>
    </dgm:pt>
    <dgm:pt modelId="{551433C8-77D9-4191-91DF-04817E0DC8E6}" type="parTrans" cxnId="{797DC1AD-0ED1-489B-AD0C-ADA2FDB656E7}">
      <dgm:prSet/>
      <dgm:spPr/>
      <dgm:t>
        <a:bodyPr/>
        <a:lstStyle/>
        <a:p>
          <a:endParaRPr lang="zh-CN" altLang="en-US" sz="2000"/>
        </a:p>
      </dgm:t>
    </dgm:pt>
    <dgm:pt modelId="{FF2442E3-5878-44AF-865A-D0B776386EE2}" type="sibTrans" cxnId="{797DC1AD-0ED1-489B-AD0C-ADA2FDB656E7}">
      <dgm:prSet/>
      <dgm:spPr/>
      <dgm:t>
        <a:bodyPr/>
        <a:lstStyle/>
        <a:p>
          <a:endParaRPr lang="zh-CN" altLang="en-US" sz="2000"/>
        </a:p>
      </dgm:t>
    </dgm:pt>
    <dgm:pt modelId="{9C932971-5019-4890-81E0-F65B2374EC03}" type="pres">
      <dgm:prSet presAssocID="{B11DC57D-5A2A-43CB-938D-4D6D30DD67FD}" presName="linear" presStyleCnt="0">
        <dgm:presLayoutVars>
          <dgm:animLvl val="lvl"/>
          <dgm:resizeHandles val="exact"/>
        </dgm:presLayoutVars>
      </dgm:prSet>
      <dgm:spPr/>
      <dgm:t>
        <a:bodyPr/>
        <a:lstStyle/>
        <a:p>
          <a:endParaRPr lang="zh-CN" altLang="en-US"/>
        </a:p>
      </dgm:t>
    </dgm:pt>
    <dgm:pt modelId="{3B7D3DA8-53CE-4E02-AF7F-567AA83B9B0B}" type="pres">
      <dgm:prSet presAssocID="{BC7DC699-AE3E-4052-A246-6C06D24D4B00}" presName="parentText" presStyleLbl="node1" presStyleIdx="0" presStyleCnt="3" custLinFactY="-36067" custLinFactNeighborY="-100000">
        <dgm:presLayoutVars>
          <dgm:chMax val="0"/>
          <dgm:bulletEnabled val="1"/>
        </dgm:presLayoutVars>
      </dgm:prSet>
      <dgm:spPr/>
      <dgm:t>
        <a:bodyPr/>
        <a:lstStyle/>
        <a:p>
          <a:endParaRPr lang="zh-CN" altLang="en-US"/>
        </a:p>
      </dgm:t>
    </dgm:pt>
    <dgm:pt modelId="{ADA8F713-F05A-4B80-B661-610F8449DB47}" type="pres">
      <dgm:prSet presAssocID="{7B2D974E-1B12-4B02-A96A-6A020FC20DA6}" presName="spacer" presStyleCnt="0"/>
      <dgm:spPr/>
    </dgm:pt>
    <dgm:pt modelId="{71E159CD-880C-4DD2-B038-3DDDACF71120}" type="pres">
      <dgm:prSet presAssocID="{63195883-9DC7-4A94-829B-BD89829971FC}" presName="parentText" presStyleLbl="node1" presStyleIdx="1" presStyleCnt="3" custLinFactY="-8576" custLinFactNeighborY="-100000">
        <dgm:presLayoutVars>
          <dgm:chMax val="0"/>
          <dgm:bulletEnabled val="1"/>
        </dgm:presLayoutVars>
      </dgm:prSet>
      <dgm:spPr/>
      <dgm:t>
        <a:bodyPr/>
        <a:lstStyle/>
        <a:p>
          <a:endParaRPr lang="zh-CN" altLang="en-US"/>
        </a:p>
      </dgm:t>
    </dgm:pt>
    <dgm:pt modelId="{48A8CF30-8E08-4E65-BFAC-009FB8E3C757}" type="pres">
      <dgm:prSet presAssocID="{72B5B1DB-8F71-4744-8F8F-9D7369F83430}" presName="spacer" presStyleCnt="0"/>
      <dgm:spPr/>
    </dgm:pt>
    <dgm:pt modelId="{593C0559-3438-46A5-B7F6-CCB6D7A670C7}" type="pres">
      <dgm:prSet presAssocID="{B9A8A907-0124-40C2-B011-46E3624FED35}" presName="parentText" presStyleLbl="node1" presStyleIdx="2" presStyleCnt="3">
        <dgm:presLayoutVars>
          <dgm:chMax val="0"/>
          <dgm:bulletEnabled val="1"/>
        </dgm:presLayoutVars>
      </dgm:prSet>
      <dgm:spPr/>
      <dgm:t>
        <a:bodyPr/>
        <a:lstStyle/>
        <a:p>
          <a:endParaRPr lang="zh-CN" altLang="en-US"/>
        </a:p>
      </dgm:t>
    </dgm:pt>
  </dgm:ptLst>
  <dgm:cxnLst>
    <dgm:cxn modelId="{63EC604D-D70F-4879-A028-6DEDE02DB4F4}" type="presOf" srcId="{63195883-9DC7-4A94-829B-BD89829971FC}" destId="{71E159CD-880C-4DD2-B038-3DDDACF71120}" srcOrd="0" destOrd="0" presId="urn:microsoft.com/office/officeart/2005/8/layout/vList2"/>
    <dgm:cxn modelId="{2F73EE33-DD97-4668-BDAB-7CFA4AC379DA}" type="presOf" srcId="{BC7DC699-AE3E-4052-A246-6C06D24D4B00}" destId="{3B7D3DA8-53CE-4E02-AF7F-567AA83B9B0B}" srcOrd="0" destOrd="0" presId="urn:microsoft.com/office/officeart/2005/8/layout/vList2"/>
    <dgm:cxn modelId="{797DC1AD-0ED1-489B-AD0C-ADA2FDB656E7}" srcId="{B11DC57D-5A2A-43CB-938D-4D6D30DD67FD}" destId="{B9A8A907-0124-40C2-B011-46E3624FED35}" srcOrd="2" destOrd="0" parTransId="{551433C8-77D9-4191-91DF-04817E0DC8E6}" sibTransId="{FF2442E3-5878-44AF-865A-D0B776386EE2}"/>
    <dgm:cxn modelId="{D87F574B-A12F-4848-B542-1C6DCD3DB6B4}" srcId="{B11DC57D-5A2A-43CB-938D-4D6D30DD67FD}" destId="{BC7DC699-AE3E-4052-A246-6C06D24D4B00}" srcOrd="0" destOrd="0" parTransId="{80FAD607-BD59-4DE3-B8C6-4392D8184AC8}" sibTransId="{7B2D974E-1B12-4B02-A96A-6A020FC20DA6}"/>
    <dgm:cxn modelId="{E71A7E47-2C5F-4766-8651-E54F22553B7C}" type="presOf" srcId="{B11DC57D-5A2A-43CB-938D-4D6D30DD67FD}" destId="{9C932971-5019-4890-81E0-F65B2374EC03}" srcOrd="0" destOrd="0" presId="urn:microsoft.com/office/officeart/2005/8/layout/vList2"/>
    <dgm:cxn modelId="{9C1AEFAA-E436-4A71-9E03-4D85C0FA95AA}" type="presOf" srcId="{B9A8A907-0124-40C2-B011-46E3624FED35}" destId="{593C0559-3438-46A5-B7F6-CCB6D7A670C7}" srcOrd="0" destOrd="0" presId="urn:microsoft.com/office/officeart/2005/8/layout/vList2"/>
    <dgm:cxn modelId="{1F9F4F46-171B-47B5-8715-8DE424CA154F}" srcId="{B11DC57D-5A2A-43CB-938D-4D6D30DD67FD}" destId="{63195883-9DC7-4A94-829B-BD89829971FC}" srcOrd="1" destOrd="0" parTransId="{2E177FD3-B9CA-4194-B153-C8F02BBFBE0F}" sibTransId="{72B5B1DB-8F71-4744-8F8F-9D7369F83430}"/>
    <dgm:cxn modelId="{D07327E0-3BDD-459C-AC36-FBDD8B723CA3}" type="presParOf" srcId="{9C932971-5019-4890-81E0-F65B2374EC03}" destId="{3B7D3DA8-53CE-4E02-AF7F-567AA83B9B0B}" srcOrd="0" destOrd="0" presId="urn:microsoft.com/office/officeart/2005/8/layout/vList2"/>
    <dgm:cxn modelId="{D20EB217-D939-4F1E-9A32-BB1D5A3BF861}" type="presParOf" srcId="{9C932971-5019-4890-81E0-F65B2374EC03}" destId="{ADA8F713-F05A-4B80-B661-610F8449DB47}" srcOrd="1" destOrd="0" presId="urn:microsoft.com/office/officeart/2005/8/layout/vList2"/>
    <dgm:cxn modelId="{22075ECB-79AE-442A-9096-6EE622D4E013}" type="presParOf" srcId="{9C932971-5019-4890-81E0-F65B2374EC03}" destId="{71E159CD-880C-4DD2-B038-3DDDACF71120}" srcOrd="2" destOrd="0" presId="urn:microsoft.com/office/officeart/2005/8/layout/vList2"/>
    <dgm:cxn modelId="{80371862-FD65-4AB2-AD08-23B5D70E968B}" type="presParOf" srcId="{9C932971-5019-4890-81E0-F65B2374EC03}" destId="{48A8CF30-8E08-4E65-BFAC-009FB8E3C757}" srcOrd="3" destOrd="0" presId="urn:microsoft.com/office/officeart/2005/8/layout/vList2"/>
    <dgm:cxn modelId="{5BA6B380-FDBC-455E-96D3-3E3B1EDCB995}" type="presParOf" srcId="{9C932971-5019-4890-81E0-F65B2374EC03}" destId="{593C0559-3438-46A5-B7F6-CCB6D7A670C7}"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46F12-E5E0-4311-A148-B548C57AFBD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9159303D-B4DE-4299-B8DE-836BC10DFD17}">
      <dgm:prSet phldrT="[Text]" custT="1"/>
      <dgm:spPr/>
      <dgm:t>
        <a:bodyPr/>
        <a:lstStyle/>
        <a:p>
          <a:r>
            <a:rPr lang="zh-CN" altLang="en-US" sz="2000" b="1" dirty="0" smtClean="0"/>
            <a:t>优化能源结构</a:t>
          </a:r>
          <a:r>
            <a:rPr lang="en-US" altLang="zh-CN" sz="2000" b="1" dirty="0" smtClean="0"/>
            <a:t>/Better energy structure</a:t>
          </a:r>
          <a:endParaRPr lang="zh-CN" altLang="en-US" sz="2000" b="1" dirty="0"/>
        </a:p>
      </dgm:t>
    </dgm:pt>
    <dgm:pt modelId="{2B153C8E-98AB-4829-BB62-7CE4F894BDA4}" type="parTrans" cxnId="{36D4DE24-A2CD-4DA7-A94B-8F5B174E416C}">
      <dgm:prSet/>
      <dgm:spPr/>
      <dgm:t>
        <a:bodyPr/>
        <a:lstStyle/>
        <a:p>
          <a:endParaRPr lang="zh-CN" altLang="en-US"/>
        </a:p>
      </dgm:t>
    </dgm:pt>
    <dgm:pt modelId="{A8B71BBD-785E-4462-AE84-78E58291BCD9}" type="sibTrans" cxnId="{36D4DE24-A2CD-4DA7-A94B-8F5B174E416C}">
      <dgm:prSet/>
      <dgm:spPr/>
      <dgm:t>
        <a:bodyPr/>
        <a:lstStyle/>
        <a:p>
          <a:endParaRPr lang="zh-CN" altLang="en-US"/>
        </a:p>
      </dgm:t>
    </dgm:pt>
    <dgm:pt modelId="{7AB92F5E-5616-4005-8587-2F0FA846C397}">
      <dgm:prSet phldrT="[Text]" custT="1"/>
      <dgm:spPr/>
      <dgm:t>
        <a:bodyPr/>
        <a:lstStyle/>
        <a:p>
          <a:r>
            <a:rPr lang="zh-CN" altLang="en-US" sz="2000" b="1" dirty="0" smtClean="0"/>
            <a:t>推进煤炭清洁利用</a:t>
          </a:r>
          <a:r>
            <a:rPr lang="en-US" altLang="zh-CN" sz="2000" b="1" dirty="0" smtClean="0"/>
            <a:t>/Cleaner use of coal</a:t>
          </a:r>
          <a:endParaRPr lang="zh-CN" altLang="en-US" sz="2000" b="1" dirty="0"/>
        </a:p>
      </dgm:t>
    </dgm:pt>
    <dgm:pt modelId="{F4C4B295-9EC4-4B1C-97C7-373AE5BB3173}" type="parTrans" cxnId="{9D8C4DFB-C3F2-47C6-B1B3-6575F280FFBB}">
      <dgm:prSet/>
      <dgm:spPr/>
      <dgm:t>
        <a:bodyPr/>
        <a:lstStyle/>
        <a:p>
          <a:endParaRPr lang="zh-CN" altLang="en-US"/>
        </a:p>
      </dgm:t>
    </dgm:pt>
    <dgm:pt modelId="{E8A63F29-FB8A-408E-84B6-E70424B615FE}" type="sibTrans" cxnId="{9D8C4DFB-C3F2-47C6-B1B3-6575F280FFBB}">
      <dgm:prSet/>
      <dgm:spPr/>
      <dgm:t>
        <a:bodyPr/>
        <a:lstStyle/>
        <a:p>
          <a:endParaRPr lang="zh-CN" altLang="en-US"/>
        </a:p>
      </dgm:t>
    </dgm:pt>
    <dgm:pt modelId="{FF219D54-4201-457E-ADCD-7E66CFF159C1}">
      <dgm:prSet phldrT="[Text]" custT="1"/>
      <dgm:spPr/>
      <dgm:t>
        <a:bodyPr/>
        <a:lstStyle/>
        <a:p>
          <a:r>
            <a:rPr lang="zh-CN" altLang="en-US" sz="2000" b="1" dirty="0" smtClean="0"/>
            <a:t>增加清洁能源供应</a:t>
          </a:r>
          <a:r>
            <a:rPr lang="en-US" altLang="zh-CN" sz="2000" b="1" dirty="0" smtClean="0"/>
            <a:t>/More supply of cleaner energy</a:t>
          </a:r>
        </a:p>
      </dgm:t>
    </dgm:pt>
    <dgm:pt modelId="{88270C7B-C2AA-4341-8BCC-CC09D3820AAF}" type="parTrans" cxnId="{F3347A99-EDE6-49ED-95F3-83D60F883250}">
      <dgm:prSet/>
      <dgm:spPr/>
      <dgm:t>
        <a:bodyPr/>
        <a:lstStyle/>
        <a:p>
          <a:endParaRPr lang="zh-CN" altLang="en-US"/>
        </a:p>
      </dgm:t>
    </dgm:pt>
    <dgm:pt modelId="{2AD430AF-A39F-4A18-A2D6-9085E15CE8ED}" type="sibTrans" cxnId="{F3347A99-EDE6-49ED-95F3-83D60F883250}">
      <dgm:prSet/>
      <dgm:spPr/>
      <dgm:t>
        <a:bodyPr/>
        <a:lstStyle/>
        <a:p>
          <a:endParaRPr lang="zh-CN" altLang="en-US"/>
        </a:p>
      </dgm:t>
    </dgm:pt>
    <dgm:pt modelId="{7CA25159-699E-43A5-95DC-258245E7BFD2}">
      <dgm:prSet phldrT="[Text]"/>
      <dgm:spPr/>
      <dgm:t>
        <a:bodyPr/>
        <a:lstStyle/>
        <a:p>
          <a:r>
            <a:rPr lang="en-US" altLang="zh-CN" b="1" dirty="0" smtClean="0"/>
            <a:t>2017</a:t>
          </a:r>
          <a:r>
            <a:rPr lang="zh-CN" altLang="en-US" b="1" dirty="0" smtClean="0"/>
            <a:t>年，全国煤炭比重降低至</a:t>
          </a:r>
          <a:r>
            <a:rPr lang="en-US" altLang="zh-CN" b="1" dirty="0" smtClean="0">
              <a:solidFill>
                <a:srgbClr val="FF0000"/>
              </a:solidFill>
            </a:rPr>
            <a:t>65%</a:t>
          </a:r>
          <a:r>
            <a:rPr lang="zh-CN" altLang="en-US" b="1" dirty="0" smtClean="0">
              <a:solidFill>
                <a:srgbClr val="FF0000"/>
              </a:solidFill>
            </a:rPr>
            <a:t>以下</a:t>
          </a:r>
          <a:r>
            <a:rPr lang="zh-CN" altLang="en-US" b="1" dirty="0" smtClean="0"/>
            <a:t>；京津冀、长三角、珠三角煤炭消费量</a:t>
          </a:r>
          <a:r>
            <a:rPr lang="zh-CN" altLang="en-US" b="1" dirty="0" smtClean="0">
              <a:solidFill>
                <a:srgbClr val="FF0000"/>
              </a:solidFill>
            </a:rPr>
            <a:t>负增长</a:t>
          </a:r>
        </a:p>
      </dgm:t>
    </dgm:pt>
    <dgm:pt modelId="{3EACA326-FA13-4447-9D22-7E3E534D0B32}" type="parTrans" cxnId="{134BB125-C715-42B6-BD83-35AB9ABA21B2}">
      <dgm:prSet/>
      <dgm:spPr/>
      <dgm:t>
        <a:bodyPr/>
        <a:lstStyle/>
        <a:p>
          <a:endParaRPr lang="zh-CN" altLang="en-US"/>
        </a:p>
      </dgm:t>
    </dgm:pt>
    <dgm:pt modelId="{6D8F86B2-841A-4AA1-B1F0-A8C9F9071523}" type="sibTrans" cxnId="{134BB125-C715-42B6-BD83-35AB9ABA21B2}">
      <dgm:prSet/>
      <dgm:spPr/>
      <dgm:t>
        <a:bodyPr/>
        <a:lstStyle/>
        <a:p>
          <a:endParaRPr lang="zh-CN" altLang="en-US"/>
        </a:p>
      </dgm:t>
    </dgm:pt>
    <dgm:pt modelId="{323210BB-6844-4D05-9760-F62AB8532CD7}">
      <dgm:prSet phldrT="[Text]"/>
      <dgm:spPr/>
      <dgm:t>
        <a:bodyPr/>
        <a:lstStyle/>
        <a:p>
          <a:r>
            <a:rPr lang="en-US" altLang="zh-CN" b="1" dirty="0" smtClean="0"/>
            <a:t>Lower the ratio of coal to national energy consumption to </a:t>
          </a:r>
          <a:r>
            <a:rPr lang="en-US" altLang="zh-CN" b="1" dirty="0" smtClean="0">
              <a:solidFill>
                <a:srgbClr val="FF0000"/>
              </a:solidFill>
            </a:rPr>
            <a:t>65% or below </a:t>
          </a:r>
          <a:r>
            <a:rPr lang="en-US" altLang="zh-CN" b="1" dirty="0" smtClean="0"/>
            <a:t>by 2017. Reduce coal consumption in JJJ, YRD and PRD </a:t>
          </a:r>
          <a:endParaRPr lang="zh-CN" altLang="en-US" b="1" dirty="0"/>
        </a:p>
      </dgm:t>
    </dgm:pt>
    <dgm:pt modelId="{F68ACCBD-FDB2-4694-AB75-0DBB6642141B}" type="parTrans" cxnId="{F2E88846-64CD-4F04-9496-BE80781B1B2F}">
      <dgm:prSet/>
      <dgm:spPr/>
      <dgm:t>
        <a:bodyPr/>
        <a:lstStyle/>
        <a:p>
          <a:endParaRPr lang="zh-CN" altLang="en-US"/>
        </a:p>
      </dgm:t>
    </dgm:pt>
    <dgm:pt modelId="{BE260821-25ED-4562-AEF5-CE22198397AD}" type="sibTrans" cxnId="{F2E88846-64CD-4F04-9496-BE80781B1B2F}">
      <dgm:prSet/>
      <dgm:spPr/>
      <dgm:t>
        <a:bodyPr/>
        <a:lstStyle/>
        <a:p>
          <a:endParaRPr lang="zh-CN" altLang="en-US"/>
        </a:p>
      </dgm:t>
    </dgm:pt>
    <dgm:pt modelId="{4D704AB7-8B5E-4ED4-8BCA-6AC7D0680BC0}">
      <dgm:prSet phldrT="[Text]"/>
      <dgm:spPr/>
      <dgm:t>
        <a:bodyPr/>
        <a:lstStyle/>
        <a:p>
          <a:r>
            <a:rPr lang="zh-CN" altLang="en-US" b="1" i="0" dirty="0" smtClean="0"/>
            <a:t>到</a:t>
          </a:r>
          <a:r>
            <a:rPr lang="en-US" altLang="zh-CN" b="1" i="0" dirty="0" smtClean="0"/>
            <a:t>2017</a:t>
          </a:r>
          <a:r>
            <a:rPr lang="zh-CN" altLang="en-US" b="1" i="0" dirty="0" smtClean="0"/>
            <a:t>年，原煤入选率达</a:t>
          </a:r>
          <a:r>
            <a:rPr lang="en-US" altLang="zh-CN" b="1" i="0" dirty="0" smtClean="0">
              <a:solidFill>
                <a:srgbClr val="FF0000"/>
              </a:solidFill>
            </a:rPr>
            <a:t>70%</a:t>
          </a:r>
          <a:r>
            <a:rPr lang="zh-CN" altLang="en-US" b="1" i="0" dirty="0" smtClean="0">
              <a:solidFill>
                <a:srgbClr val="FF0000"/>
              </a:solidFill>
            </a:rPr>
            <a:t>以上</a:t>
          </a:r>
          <a:r>
            <a:rPr lang="zh-CN" altLang="en-US" b="1" i="0" dirty="0" smtClean="0"/>
            <a:t>；减少原煤散烧</a:t>
          </a:r>
          <a:endParaRPr lang="zh-CN" altLang="en-US" b="1" dirty="0"/>
        </a:p>
      </dgm:t>
    </dgm:pt>
    <dgm:pt modelId="{0557A9FE-C44F-4D2F-A584-BF723D412241}" type="parTrans" cxnId="{10F1FFB7-F1E9-4DAF-A426-AA6927D520EA}">
      <dgm:prSet/>
      <dgm:spPr/>
      <dgm:t>
        <a:bodyPr/>
        <a:lstStyle/>
        <a:p>
          <a:endParaRPr lang="zh-CN" altLang="en-US"/>
        </a:p>
      </dgm:t>
    </dgm:pt>
    <dgm:pt modelId="{9A3CFC99-B2C7-4CC6-8F6E-C9DE668787CB}" type="sibTrans" cxnId="{10F1FFB7-F1E9-4DAF-A426-AA6927D520EA}">
      <dgm:prSet/>
      <dgm:spPr/>
      <dgm:t>
        <a:bodyPr/>
        <a:lstStyle/>
        <a:p>
          <a:endParaRPr lang="zh-CN" altLang="en-US"/>
        </a:p>
      </dgm:t>
    </dgm:pt>
    <dgm:pt modelId="{B5813106-F4A1-4DCC-BBD1-3C087FEA44BA}">
      <dgm:prSet phldrT="[Text]"/>
      <dgm:spPr/>
      <dgm:t>
        <a:bodyPr/>
        <a:lstStyle/>
        <a:p>
          <a:r>
            <a:rPr lang="en-US" altLang="zh-CN" b="1" dirty="0" smtClean="0">
              <a:solidFill>
                <a:srgbClr val="FF0000"/>
              </a:solidFill>
            </a:rPr>
            <a:t>70% or more </a:t>
          </a:r>
          <a:r>
            <a:rPr lang="en-US" altLang="zh-CN" b="1" dirty="0" smtClean="0"/>
            <a:t>raw coal to be washed by 2017. Restrict use of raw coal by small boilers and stoves</a:t>
          </a:r>
          <a:endParaRPr lang="zh-CN" altLang="en-US" b="1" dirty="0"/>
        </a:p>
      </dgm:t>
    </dgm:pt>
    <dgm:pt modelId="{BFFC9CD0-AB90-4253-9F28-312B50B7D806}" type="parTrans" cxnId="{60E973AB-DCE4-4AE4-808E-8CBCC8BE4FA6}">
      <dgm:prSet/>
      <dgm:spPr/>
      <dgm:t>
        <a:bodyPr/>
        <a:lstStyle/>
        <a:p>
          <a:endParaRPr lang="zh-CN" altLang="en-US"/>
        </a:p>
      </dgm:t>
    </dgm:pt>
    <dgm:pt modelId="{0A8FB7E0-23DB-4421-B181-CE273BFD6CCD}" type="sibTrans" cxnId="{60E973AB-DCE4-4AE4-808E-8CBCC8BE4FA6}">
      <dgm:prSet/>
      <dgm:spPr/>
      <dgm:t>
        <a:bodyPr/>
        <a:lstStyle/>
        <a:p>
          <a:endParaRPr lang="zh-CN" altLang="en-US"/>
        </a:p>
      </dgm:t>
    </dgm:pt>
    <dgm:pt modelId="{C9F8ECA3-ADB4-47AA-9140-66779B4E5FDB}">
      <dgm:prSet phldrT="[Text]"/>
      <dgm:spPr/>
      <dgm:t>
        <a:bodyPr/>
        <a:lstStyle/>
        <a:p>
          <a:r>
            <a:rPr lang="zh-CN" altLang="en-US" b="1" dirty="0" smtClean="0"/>
            <a:t>新增天然气干线管输能力</a:t>
          </a:r>
          <a:r>
            <a:rPr lang="en-US" altLang="zh-CN" b="1" i="0" dirty="0" smtClean="0">
              <a:solidFill>
                <a:srgbClr val="FF0000"/>
              </a:solidFill>
            </a:rPr>
            <a:t>1500</a:t>
          </a:r>
          <a:r>
            <a:rPr lang="zh-CN" altLang="en-US" b="1" i="0" dirty="0" smtClean="0">
              <a:solidFill>
                <a:srgbClr val="FF0000"/>
              </a:solidFill>
            </a:rPr>
            <a:t>亿立方米</a:t>
          </a:r>
          <a:r>
            <a:rPr lang="zh-CN" altLang="en-US" b="1" dirty="0" smtClean="0"/>
            <a:t>以上</a:t>
          </a:r>
          <a:endParaRPr lang="en-US" altLang="zh-CN" b="1" dirty="0" smtClean="0"/>
        </a:p>
      </dgm:t>
    </dgm:pt>
    <dgm:pt modelId="{F9AA6D77-189C-405C-B4B9-0F75F4A58E61}" type="parTrans" cxnId="{0C5ABDFE-7E92-4A54-BBB4-438E14A13288}">
      <dgm:prSet/>
      <dgm:spPr/>
      <dgm:t>
        <a:bodyPr/>
        <a:lstStyle/>
        <a:p>
          <a:endParaRPr lang="zh-CN" altLang="en-US"/>
        </a:p>
      </dgm:t>
    </dgm:pt>
    <dgm:pt modelId="{71BCA96A-934E-4044-A889-79E71D88F0C6}" type="sibTrans" cxnId="{0C5ABDFE-7E92-4A54-BBB4-438E14A13288}">
      <dgm:prSet/>
      <dgm:spPr/>
      <dgm:t>
        <a:bodyPr/>
        <a:lstStyle/>
        <a:p>
          <a:endParaRPr lang="zh-CN" altLang="en-US"/>
        </a:p>
      </dgm:t>
    </dgm:pt>
    <dgm:pt modelId="{91E2F4C1-407B-44E7-894D-B8D90C120C45}">
      <dgm:prSet phldrT="[Text]"/>
      <dgm:spPr/>
      <dgm:t>
        <a:bodyPr/>
        <a:lstStyle/>
        <a:p>
          <a:r>
            <a:rPr lang="en-US" altLang="zh-CN" b="1" dirty="0" smtClean="0"/>
            <a:t>New NG transmission pipeline with capacity over </a:t>
          </a:r>
          <a:r>
            <a:rPr lang="en-US" altLang="zh-CN" b="1" dirty="0" smtClean="0">
              <a:solidFill>
                <a:srgbClr val="FF0000"/>
              </a:solidFill>
            </a:rPr>
            <a:t>150 billion cubic meter</a:t>
          </a:r>
        </a:p>
      </dgm:t>
    </dgm:pt>
    <dgm:pt modelId="{5B44C3CD-D4AB-48CE-BB00-69314DDEC652}" type="parTrans" cxnId="{3777633D-937B-44F3-890E-5F0E59DE44C2}">
      <dgm:prSet/>
      <dgm:spPr/>
      <dgm:t>
        <a:bodyPr/>
        <a:lstStyle/>
        <a:p>
          <a:endParaRPr lang="zh-CN" altLang="en-US"/>
        </a:p>
      </dgm:t>
    </dgm:pt>
    <dgm:pt modelId="{BA816882-CF7A-4E94-BD33-0B4E4E4D96AC}" type="sibTrans" cxnId="{3777633D-937B-44F3-890E-5F0E59DE44C2}">
      <dgm:prSet/>
      <dgm:spPr/>
      <dgm:t>
        <a:bodyPr/>
        <a:lstStyle/>
        <a:p>
          <a:endParaRPr lang="zh-CN" altLang="en-US"/>
        </a:p>
      </dgm:t>
    </dgm:pt>
    <dgm:pt modelId="{4BAC3674-5387-4439-AC38-C5EC274B95DA}" type="pres">
      <dgm:prSet presAssocID="{EC346F12-E5E0-4311-A148-B548C57AFBD6}" presName="linear" presStyleCnt="0">
        <dgm:presLayoutVars>
          <dgm:dir/>
          <dgm:animLvl val="lvl"/>
          <dgm:resizeHandles val="exact"/>
        </dgm:presLayoutVars>
      </dgm:prSet>
      <dgm:spPr/>
      <dgm:t>
        <a:bodyPr/>
        <a:lstStyle/>
        <a:p>
          <a:endParaRPr lang="zh-CN" altLang="en-US"/>
        </a:p>
      </dgm:t>
    </dgm:pt>
    <dgm:pt modelId="{A2E5803E-B76E-462A-8752-9861649F2359}" type="pres">
      <dgm:prSet presAssocID="{9159303D-B4DE-4299-B8DE-836BC10DFD17}" presName="parentLin" presStyleCnt="0"/>
      <dgm:spPr/>
    </dgm:pt>
    <dgm:pt modelId="{88BA106A-24C2-424D-A18C-EB0F21CCE3E1}" type="pres">
      <dgm:prSet presAssocID="{9159303D-B4DE-4299-B8DE-836BC10DFD17}" presName="parentLeftMargin" presStyleLbl="node1" presStyleIdx="0" presStyleCnt="3"/>
      <dgm:spPr/>
      <dgm:t>
        <a:bodyPr/>
        <a:lstStyle/>
        <a:p>
          <a:endParaRPr lang="zh-CN" altLang="en-US"/>
        </a:p>
      </dgm:t>
    </dgm:pt>
    <dgm:pt modelId="{85626FAE-6C1F-4213-9888-32D1372AF51B}" type="pres">
      <dgm:prSet presAssocID="{9159303D-B4DE-4299-B8DE-836BC10DFD17}" presName="parentText" presStyleLbl="node1" presStyleIdx="0" presStyleCnt="3">
        <dgm:presLayoutVars>
          <dgm:chMax val="0"/>
          <dgm:bulletEnabled val="1"/>
        </dgm:presLayoutVars>
      </dgm:prSet>
      <dgm:spPr/>
      <dgm:t>
        <a:bodyPr/>
        <a:lstStyle/>
        <a:p>
          <a:endParaRPr lang="zh-CN" altLang="en-US"/>
        </a:p>
      </dgm:t>
    </dgm:pt>
    <dgm:pt modelId="{93F5973B-A23F-42B6-BCCA-FC3A93427A29}" type="pres">
      <dgm:prSet presAssocID="{9159303D-B4DE-4299-B8DE-836BC10DFD17}" presName="negativeSpace" presStyleCnt="0"/>
      <dgm:spPr/>
    </dgm:pt>
    <dgm:pt modelId="{F697DC8F-9A2B-47D1-8017-34BEBC7AFF64}" type="pres">
      <dgm:prSet presAssocID="{9159303D-B4DE-4299-B8DE-836BC10DFD17}" presName="childText" presStyleLbl="conFgAcc1" presStyleIdx="0" presStyleCnt="3">
        <dgm:presLayoutVars>
          <dgm:bulletEnabled val="1"/>
        </dgm:presLayoutVars>
      </dgm:prSet>
      <dgm:spPr/>
      <dgm:t>
        <a:bodyPr/>
        <a:lstStyle/>
        <a:p>
          <a:endParaRPr lang="zh-CN" altLang="en-US"/>
        </a:p>
      </dgm:t>
    </dgm:pt>
    <dgm:pt modelId="{6D877008-4794-4F24-B6A1-352A6FE33C9D}" type="pres">
      <dgm:prSet presAssocID="{A8B71BBD-785E-4462-AE84-78E58291BCD9}" presName="spaceBetweenRectangles" presStyleCnt="0"/>
      <dgm:spPr/>
    </dgm:pt>
    <dgm:pt modelId="{95FDE33C-95E3-478D-BEC5-25D3A4CF8E70}" type="pres">
      <dgm:prSet presAssocID="{7AB92F5E-5616-4005-8587-2F0FA846C397}" presName="parentLin" presStyleCnt="0"/>
      <dgm:spPr/>
    </dgm:pt>
    <dgm:pt modelId="{63207673-72A7-4A8E-8965-9BAD23773F6D}" type="pres">
      <dgm:prSet presAssocID="{7AB92F5E-5616-4005-8587-2F0FA846C397}" presName="parentLeftMargin" presStyleLbl="node1" presStyleIdx="0" presStyleCnt="3"/>
      <dgm:spPr/>
      <dgm:t>
        <a:bodyPr/>
        <a:lstStyle/>
        <a:p>
          <a:endParaRPr lang="zh-CN" altLang="en-US"/>
        </a:p>
      </dgm:t>
    </dgm:pt>
    <dgm:pt modelId="{CA591448-967A-4ADC-A7D6-87BAC7329B08}" type="pres">
      <dgm:prSet presAssocID="{7AB92F5E-5616-4005-8587-2F0FA846C397}" presName="parentText" presStyleLbl="node1" presStyleIdx="1" presStyleCnt="3">
        <dgm:presLayoutVars>
          <dgm:chMax val="0"/>
          <dgm:bulletEnabled val="1"/>
        </dgm:presLayoutVars>
      </dgm:prSet>
      <dgm:spPr/>
      <dgm:t>
        <a:bodyPr/>
        <a:lstStyle/>
        <a:p>
          <a:endParaRPr lang="zh-CN" altLang="en-US"/>
        </a:p>
      </dgm:t>
    </dgm:pt>
    <dgm:pt modelId="{59120E6F-975A-4E5D-86BE-E416E253100C}" type="pres">
      <dgm:prSet presAssocID="{7AB92F5E-5616-4005-8587-2F0FA846C397}" presName="negativeSpace" presStyleCnt="0"/>
      <dgm:spPr/>
    </dgm:pt>
    <dgm:pt modelId="{77A372CC-076F-4B42-A67D-DD80FB74EF65}" type="pres">
      <dgm:prSet presAssocID="{7AB92F5E-5616-4005-8587-2F0FA846C397}" presName="childText" presStyleLbl="conFgAcc1" presStyleIdx="1" presStyleCnt="3">
        <dgm:presLayoutVars>
          <dgm:bulletEnabled val="1"/>
        </dgm:presLayoutVars>
      </dgm:prSet>
      <dgm:spPr/>
      <dgm:t>
        <a:bodyPr/>
        <a:lstStyle/>
        <a:p>
          <a:endParaRPr lang="zh-CN" altLang="en-US"/>
        </a:p>
      </dgm:t>
    </dgm:pt>
    <dgm:pt modelId="{7E010D31-DB64-44C7-9891-B2CB343FDBC3}" type="pres">
      <dgm:prSet presAssocID="{E8A63F29-FB8A-408E-84B6-E70424B615FE}" presName="spaceBetweenRectangles" presStyleCnt="0"/>
      <dgm:spPr/>
    </dgm:pt>
    <dgm:pt modelId="{7A0E3387-67BB-4913-B202-FD0C3C933F50}" type="pres">
      <dgm:prSet presAssocID="{FF219D54-4201-457E-ADCD-7E66CFF159C1}" presName="parentLin" presStyleCnt="0"/>
      <dgm:spPr/>
    </dgm:pt>
    <dgm:pt modelId="{9FA8360B-774F-4C3A-8BFC-701BE5C07660}" type="pres">
      <dgm:prSet presAssocID="{FF219D54-4201-457E-ADCD-7E66CFF159C1}" presName="parentLeftMargin" presStyleLbl="node1" presStyleIdx="1" presStyleCnt="3"/>
      <dgm:spPr/>
      <dgm:t>
        <a:bodyPr/>
        <a:lstStyle/>
        <a:p>
          <a:endParaRPr lang="zh-CN" altLang="en-US"/>
        </a:p>
      </dgm:t>
    </dgm:pt>
    <dgm:pt modelId="{1F91C0CB-3235-49BE-BBA1-7CFB39C0F798}" type="pres">
      <dgm:prSet presAssocID="{FF219D54-4201-457E-ADCD-7E66CFF159C1}" presName="parentText" presStyleLbl="node1" presStyleIdx="2" presStyleCnt="3" custScaleX="126133">
        <dgm:presLayoutVars>
          <dgm:chMax val="0"/>
          <dgm:bulletEnabled val="1"/>
        </dgm:presLayoutVars>
      </dgm:prSet>
      <dgm:spPr/>
      <dgm:t>
        <a:bodyPr/>
        <a:lstStyle/>
        <a:p>
          <a:endParaRPr lang="zh-CN" altLang="en-US"/>
        </a:p>
      </dgm:t>
    </dgm:pt>
    <dgm:pt modelId="{B9B900A5-E799-4592-862A-03AF8779F59D}" type="pres">
      <dgm:prSet presAssocID="{FF219D54-4201-457E-ADCD-7E66CFF159C1}" presName="negativeSpace" presStyleCnt="0"/>
      <dgm:spPr/>
    </dgm:pt>
    <dgm:pt modelId="{212BA9B8-444C-45C0-B217-AE5E4E7F42E7}" type="pres">
      <dgm:prSet presAssocID="{FF219D54-4201-457E-ADCD-7E66CFF159C1}" presName="childText" presStyleLbl="conFgAcc1" presStyleIdx="2" presStyleCnt="3">
        <dgm:presLayoutVars>
          <dgm:bulletEnabled val="1"/>
        </dgm:presLayoutVars>
      </dgm:prSet>
      <dgm:spPr/>
      <dgm:t>
        <a:bodyPr/>
        <a:lstStyle/>
        <a:p>
          <a:endParaRPr lang="zh-CN" altLang="en-US"/>
        </a:p>
      </dgm:t>
    </dgm:pt>
  </dgm:ptLst>
  <dgm:cxnLst>
    <dgm:cxn modelId="{84CC7C45-4F74-43E8-A829-596F10FE598C}" type="presOf" srcId="{7CA25159-699E-43A5-95DC-258245E7BFD2}" destId="{F697DC8F-9A2B-47D1-8017-34BEBC7AFF64}" srcOrd="0" destOrd="0" presId="urn:microsoft.com/office/officeart/2005/8/layout/list1"/>
    <dgm:cxn modelId="{6AA8445F-201C-458D-A28F-ACC4212F8544}" type="presOf" srcId="{91E2F4C1-407B-44E7-894D-B8D90C120C45}" destId="{212BA9B8-444C-45C0-B217-AE5E4E7F42E7}" srcOrd="0" destOrd="1" presId="urn:microsoft.com/office/officeart/2005/8/layout/list1"/>
    <dgm:cxn modelId="{356B4B04-6925-48F1-921F-7B54F2C61549}" type="presOf" srcId="{7AB92F5E-5616-4005-8587-2F0FA846C397}" destId="{63207673-72A7-4A8E-8965-9BAD23773F6D}" srcOrd="0" destOrd="0" presId="urn:microsoft.com/office/officeart/2005/8/layout/list1"/>
    <dgm:cxn modelId="{AA6E1680-D1DC-4B7C-B0B2-46A6B24BECD3}" type="presOf" srcId="{7AB92F5E-5616-4005-8587-2F0FA846C397}" destId="{CA591448-967A-4ADC-A7D6-87BAC7329B08}" srcOrd="1" destOrd="0" presId="urn:microsoft.com/office/officeart/2005/8/layout/list1"/>
    <dgm:cxn modelId="{F3347A99-EDE6-49ED-95F3-83D60F883250}" srcId="{EC346F12-E5E0-4311-A148-B548C57AFBD6}" destId="{FF219D54-4201-457E-ADCD-7E66CFF159C1}" srcOrd="2" destOrd="0" parTransId="{88270C7B-C2AA-4341-8BCC-CC09D3820AAF}" sibTransId="{2AD430AF-A39F-4A18-A2D6-9085E15CE8ED}"/>
    <dgm:cxn modelId="{D2CE1C4F-1157-4B67-8413-27FB50FE6567}" type="presOf" srcId="{FF219D54-4201-457E-ADCD-7E66CFF159C1}" destId="{1F91C0CB-3235-49BE-BBA1-7CFB39C0F798}" srcOrd="1" destOrd="0" presId="urn:microsoft.com/office/officeart/2005/8/layout/list1"/>
    <dgm:cxn modelId="{F2E88846-64CD-4F04-9496-BE80781B1B2F}" srcId="{9159303D-B4DE-4299-B8DE-836BC10DFD17}" destId="{323210BB-6844-4D05-9760-F62AB8532CD7}" srcOrd="1" destOrd="0" parTransId="{F68ACCBD-FDB2-4694-AB75-0DBB6642141B}" sibTransId="{BE260821-25ED-4562-AEF5-CE22198397AD}"/>
    <dgm:cxn modelId="{36D4DE24-A2CD-4DA7-A94B-8F5B174E416C}" srcId="{EC346F12-E5E0-4311-A148-B548C57AFBD6}" destId="{9159303D-B4DE-4299-B8DE-836BC10DFD17}" srcOrd="0" destOrd="0" parTransId="{2B153C8E-98AB-4829-BB62-7CE4F894BDA4}" sibTransId="{A8B71BBD-785E-4462-AE84-78E58291BCD9}"/>
    <dgm:cxn modelId="{74D69594-76E5-4D9A-8855-37CCC998168A}" type="presOf" srcId="{EC346F12-E5E0-4311-A148-B548C57AFBD6}" destId="{4BAC3674-5387-4439-AC38-C5EC274B95DA}" srcOrd="0" destOrd="0" presId="urn:microsoft.com/office/officeart/2005/8/layout/list1"/>
    <dgm:cxn modelId="{E9565AC1-E561-4D59-9317-C3DBBD9B9DFC}" type="presOf" srcId="{9159303D-B4DE-4299-B8DE-836BC10DFD17}" destId="{85626FAE-6C1F-4213-9888-32D1372AF51B}" srcOrd="1" destOrd="0" presId="urn:microsoft.com/office/officeart/2005/8/layout/list1"/>
    <dgm:cxn modelId="{3777633D-937B-44F3-890E-5F0E59DE44C2}" srcId="{FF219D54-4201-457E-ADCD-7E66CFF159C1}" destId="{91E2F4C1-407B-44E7-894D-B8D90C120C45}" srcOrd="1" destOrd="0" parTransId="{5B44C3CD-D4AB-48CE-BB00-69314DDEC652}" sibTransId="{BA816882-CF7A-4E94-BD33-0B4E4E4D96AC}"/>
    <dgm:cxn modelId="{C129F2F9-1B6B-4F15-B09F-897391EE4B68}" type="presOf" srcId="{4D704AB7-8B5E-4ED4-8BCA-6AC7D0680BC0}" destId="{77A372CC-076F-4B42-A67D-DD80FB74EF65}" srcOrd="0" destOrd="0" presId="urn:microsoft.com/office/officeart/2005/8/layout/list1"/>
    <dgm:cxn modelId="{B7D72F58-F62E-4D53-9D0D-DF88154CBEDA}" type="presOf" srcId="{FF219D54-4201-457E-ADCD-7E66CFF159C1}" destId="{9FA8360B-774F-4C3A-8BFC-701BE5C07660}" srcOrd="0" destOrd="0" presId="urn:microsoft.com/office/officeart/2005/8/layout/list1"/>
    <dgm:cxn modelId="{134BB125-C715-42B6-BD83-35AB9ABA21B2}" srcId="{9159303D-B4DE-4299-B8DE-836BC10DFD17}" destId="{7CA25159-699E-43A5-95DC-258245E7BFD2}" srcOrd="0" destOrd="0" parTransId="{3EACA326-FA13-4447-9D22-7E3E534D0B32}" sibTransId="{6D8F86B2-841A-4AA1-B1F0-A8C9F9071523}"/>
    <dgm:cxn modelId="{C1BCA375-C4C6-4B31-BA98-933904C21679}" type="presOf" srcId="{C9F8ECA3-ADB4-47AA-9140-66779B4E5FDB}" destId="{212BA9B8-444C-45C0-B217-AE5E4E7F42E7}" srcOrd="0" destOrd="0" presId="urn:microsoft.com/office/officeart/2005/8/layout/list1"/>
    <dgm:cxn modelId="{0C5ABDFE-7E92-4A54-BBB4-438E14A13288}" srcId="{FF219D54-4201-457E-ADCD-7E66CFF159C1}" destId="{C9F8ECA3-ADB4-47AA-9140-66779B4E5FDB}" srcOrd="0" destOrd="0" parTransId="{F9AA6D77-189C-405C-B4B9-0F75F4A58E61}" sibTransId="{71BCA96A-934E-4044-A889-79E71D88F0C6}"/>
    <dgm:cxn modelId="{3A470E5E-71DD-4057-A6C3-AF0396AF4883}" type="presOf" srcId="{323210BB-6844-4D05-9760-F62AB8532CD7}" destId="{F697DC8F-9A2B-47D1-8017-34BEBC7AFF64}" srcOrd="0" destOrd="1" presId="urn:microsoft.com/office/officeart/2005/8/layout/list1"/>
    <dgm:cxn modelId="{7006558E-9D10-4C18-8682-ED5B31B66327}" type="presOf" srcId="{9159303D-B4DE-4299-B8DE-836BC10DFD17}" destId="{88BA106A-24C2-424D-A18C-EB0F21CCE3E1}" srcOrd="0" destOrd="0" presId="urn:microsoft.com/office/officeart/2005/8/layout/list1"/>
    <dgm:cxn modelId="{917D3AF3-9A22-424F-B7B0-AD23BFD3F97A}" type="presOf" srcId="{B5813106-F4A1-4DCC-BBD1-3C087FEA44BA}" destId="{77A372CC-076F-4B42-A67D-DD80FB74EF65}" srcOrd="0" destOrd="1" presId="urn:microsoft.com/office/officeart/2005/8/layout/list1"/>
    <dgm:cxn modelId="{9D8C4DFB-C3F2-47C6-B1B3-6575F280FFBB}" srcId="{EC346F12-E5E0-4311-A148-B548C57AFBD6}" destId="{7AB92F5E-5616-4005-8587-2F0FA846C397}" srcOrd="1" destOrd="0" parTransId="{F4C4B295-9EC4-4B1C-97C7-373AE5BB3173}" sibTransId="{E8A63F29-FB8A-408E-84B6-E70424B615FE}"/>
    <dgm:cxn modelId="{10F1FFB7-F1E9-4DAF-A426-AA6927D520EA}" srcId="{7AB92F5E-5616-4005-8587-2F0FA846C397}" destId="{4D704AB7-8B5E-4ED4-8BCA-6AC7D0680BC0}" srcOrd="0" destOrd="0" parTransId="{0557A9FE-C44F-4D2F-A584-BF723D412241}" sibTransId="{9A3CFC99-B2C7-4CC6-8F6E-C9DE668787CB}"/>
    <dgm:cxn modelId="{60E973AB-DCE4-4AE4-808E-8CBCC8BE4FA6}" srcId="{7AB92F5E-5616-4005-8587-2F0FA846C397}" destId="{B5813106-F4A1-4DCC-BBD1-3C087FEA44BA}" srcOrd="1" destOrd="0" parTransId="{BFFC9CD0-AB90-4253-9F28-312B50B7D806}" sibTransId="{0A8FB7E0-23DB-4421-B181-CE273BFD6CCD}"/>
    <dgm:cxn modelId="{04393C5A-F1B1-4D7E-BC89-40C68E713848}" type="presParOf" srcId="{4BAC3674-5387-4439-AC38-C5EC274B95DA}" destId="{A2E5803E-B76E-462A-8752-9861649F2359}" srcOrd="0" destOrd="0" presId="urn:microsoft.com/office/officeart/2005/8/layout/list1"/>
    <dgm:cxn modelId="{57952D82-0B43-43B4-8582-8BD4343612E3}" type="presParOf" srcId="{A2E5803E-B76E-462A-8752-9861649F2359}" destId="{88BA106A-24C2-424D-A18C-EB0F21CCE3E1}" srcOrd="0" destOrd="0" presId="urn:microsoft.com/office/officeart/2005/8/layout/list1"/>
    <dgm:cxn modelId="{551209EC-5119-4722-B92C-44CB253C958C}" type="presParOf" srcId="{A2E5803E-B76E-462A-8752-9861649F2359}" destId="{85626FAE-6C1F-4213-9888-32D1372AF51B}" srcOrd="1" destOrd="0" presId="urn:microsoft.com/office/officeart/2005/8/layout/list1"/>
    <dgm:cxn modelId="{1F70917E-F4D0-4421-ABDA-A3E695E2D47D}" type="presParOf" srcId="{4BAC3674-5387-4439-AC38-C5EC274B95DA}" destId="{93F5973B-A23F-42B6-BCCA-FC3A93427A29}" srcOrd="1" destOrd="0" presId="urn:microsoft.com/office/officeart/2005/8/layout/list1"/>
    <dgm:cxn modelId="{BB0A1705-F9DA-446C-B0A0-75A9A3E87C29}" type="presParOf" srcId="{4BAC3674-5387-4439-AC38-C5EC274B95DA}" destId="{F697DC8F-9A2B-47D1-8017-34BEBC7AFF64}" srcOrd="2" destOrd="0" presId="urn:microsoft.com/office/officeart/2005/8/layout/list1"/>
    <dgm:cxn modelId="{08633FC5-EA1B-4FA5-9790-EE467CF96469}" type="presParOf" srcId="{4BAC3674-5387-4439-AC38-C5EC274B95DA}" destId="{6D877008-4794-4F24-B6A1-352A6FE33C9D}" srcOrd="3" destOrd="0" presId="urn:microsoft.com/office/officeart/2005/8/layout/list1"/>
    <dgm:cxn modelId="{5C384F25-72E4-4D49-A30E-784206B77D1F}" type="presParOf" srcId="{4BAC3674-5387-4439-AC38-C5EC274B95DA}" destId="{95FDE33C-95E3-478D-BEC5-25D3A4CF8E70}" srcOrd="4" destOrd="0" presId="urn:microsoft.com/office/officeart/2005/8/layout/list1"/>
    <dgm:cxn modelId="{D439B315-8039-435B-90CA-B2D1BC73B4EA}" type="presParOf" srcId="{95FDE33C-95E3-478D-BEC5-25D3A4CF8E70}" destId="{63207673-72A7-4A8E-8965-9BAD23773F6D}" srcOrd="0" destOrd="0" presId="urn:microsoft.com/office/officeart/2005/8/layout/list1"/>
    <dgm:cxn modelId="{04E52A17-4BFE-43D0-BA2C-F82AE60FF030}" type="presParOf" srcId="{95FDE33C-95E3-478D-BEC5-25D3A4CF8E70}" destId="{CA591448-967A-4ADC-A7D6-87BAC7329B08}" srcOrd="1" destOrd="0" presId="urn:microsoft.com/office/officeart/2005/8/layout/list1"/>
    <dgm:cxn modelId="{AB04E650-96BF-4139-83FC-92143FC2E0BA}" type="presParOf" srcId="{4BAC3674-5387-4439-AC38-C5EC274B95DA}" destId="{59120E6F-975A-4E5D-86BE-E416E253100C}" srcOrd="5" destOrd="0" presId="urn:microsoft.com/office/officeart/2005/8/layout/list1"/>
    <dgm:cxn modelId="{EE9A2CF9-5B60-4616-AC1A-4FED9C53DBEF}" type="presParOf" srcId="{4BAC3674-5387-4439-AC38-C5EC274B95DA}" destId="{77A372CC-076F-4B42-A67D-DD80FB74EF65}" srcOrd="6" destOrd="0" presId="urn:microsoft.com/office/officeart/2005/8/layout/list1"/>
    <dgm:cxn modelId="{250E9DAB-79C4-47FE-BCB8-78969B3689AD}" type="presParOf" srcId="{4BAC3674-5387-4439-AC38-C5EC274B95DA}" destId="{7E010D31-DB64-44C7-9891-B2CB343FDBC3}" srcOrd="7" destOrd="0" presId="urn:microsoft.com/office/officeart/2005/8/layout/list1"/>
    <dgm:cxn modelId="{9A91CFD9-AB16-4680-8C37-98D79BF1A20E}" type="presParOf" srcId="{4BAC3674-5387-4439-AC38-C5EC274B95DA}" destId="{7A0E3387-67BB-4913-B202-FD0C3C933F50}" srcOrd="8" destOrd="0" presId="urn:microsoft.com/office/officeart/2005/8/layout/list1"/>
    <dgm:cxn modelId="{4F9E2F49-8590-4976-9007-829B0B2E8362}" type="presParOf" srcId="{7A0E3387-67BB-4913-B202-FD0C3C933F50}" destId="{9FA8360B-774F-4C3A-8BFC-701BE5C07660}" srcOrd="0" destOrd="0" presId="urn:microsoft.com/office/officeart/2005/8/layout/list1"/>
    <dgm:cxn modelId="{8DF81F28-6E38-415B-B95C-244059F25930}" type="presParOf" srcId="{7A0E3387-67BB-4913-B202-FD0C3C933F50}" destId="{1F91C0CB-3235-49BE-BBA1-7CFB39C0F798}" srcOrd="1" destOrd="0" presId="urn:microsoft.com/office/officeart/2005/8/layout/list1"/>
    <dgm:cxn modelId="{EAEF368A-8A7F-4869-B91B-5C663A3A8BF6}" type="presParOf" srcId="{4BAC3674-5387-4439-AC38-C5EC274B95DA}" destId="{B9B900A5-E799-4592-862A-03AF8779F59D}" srcOrd="9" destOrd="0" presId="urn:microsoft.com/office/officeart/2005/8/layout/list1"/>
    <dgm:cxn modelId="{7AA06046-1152-4C49-9DF9-A59F60A721FE}" type="presParOf" srcId="{4BAC3674-5387-4439-AC38-C5EC274B95DA}" destId="{212BA9B8-444C-45C0-B217-AE5E4E7F42E7}"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1DC57D-5A2A-43CB-938D-4D6D30DD67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BC7DC699-AE3E-4052-A246-6C06D24D4B00}">
      <dgm:prSet phldrT="[Text]" custT="1"/>
      <dgm:spPr/>
      <dgm:t>
        <a:bodyPr/>
        <a:lstStyle/>
        <a:p>
          <a:r>
            <a:rPr lang="zh-CN" altLang="en-US" sz="2000" b="1" dirty="0" smtClean="0"/>
            <a:t>京津冀</a:t>
          </a:r>
          <a:r>
            <a:rPr lang="en-US" altLang="zh-CN" sz="2000" b="1" dirty="0" smtClean="0"/>
            <a:t>+</a:t>
          </a:r>
          <a:r>
            <a:rPr lang="zh-CN" altLang="en-US" sz="2000" b="1" dirty="0" smtClean="0"/>
            <a:t>晋蒙鲁</a:t>
          </a:r>
          <a:endParaRPr lang="en-US" altLang="zh-CN" sz="2000" b="1" dirty="0" smtClean="0"/>
        </a:p>
        <a:p>
          <a:r>
            <a:rPr lang="en-US" altLang="zh-CN" sz="2000" b="1" dirty="0" smtClean="0"/>
            <a:t>Beijing-Tianjin-</a:t>
          </a:r>
          <a:r>
            <a:rPr lang="en-US" altLang="zh-CN" sz="2000" b="1" dirty="0" err="1" smtClean="0"/>
            <a:t>Hebei</a:t>
          </a:r>
          <a:r>
            <a:rPr lang="en-US" altLang="zh-CN" sz="2000" b="1" dirty="0" smtClean="0"/>
            <a:t> + Shanxi-Inner Mongolia-Shandong</a:t>
          </a:r>
          <a:endParaRPr lang="zh-CN" altLang="en-US" sz="2000" b="1" dirty="0"/>
        </a:p>
      </dgm:t>
    </dgm:pt>
    <dgm:pt modelId="{80FAD607-BD59-4DE3-B8C6-4392D8184AC8}" type="parTrans" cxnId="{D87F574B-A12F-4848-B542-1C6DCD3DB6B4}">
      <dgm:prSet/>
      <dgm:spPr/>
      <dgm:t>
        <a:bodyPr/>
        <a:lstStyle/>
        <a:p>
          <a:endParaRPr lang="zh-CN" altLang="en-US" sz="2000"/>
        </a:p>
      </dgm:t>
    </dgm:pt>
    <dgm:pt modelId="{7B2D974E-1B12-4B02-A96A-6A020FC20DA6}" type="sibTrans" cxnId="{D87F574B-A12F-4848-B542-1C6DCD3DB6B4}">
      <dgm:prSet/>
      <dgm:spPr/>
      <dgm:t>
        <a:bodyPr/>
        <a:lstStyle/>
        <a:p>
          <a:endParaRPr lang="zh-CN" altLang="en-US" sz="2000"/>
        </a:p>
      </dgm:t>
    </dgm:pt>
    <dgm:pt modelId="{63195883-9DC7-4A94-829B-BD89829971FC}">
      <dgm:prSet phldrT="[Text]" custT="1"/>
      <dgm:spPr/>
      <dgm:t>
        <a:bodyPr/>
        <a:lstStyle/>
        <a:p>
          <a:r>
            <a:rPr lang="zh-CN" altLang="en-US" sz="2000" b="1" dirty="0" smtClean="0"/>
            <a:t>高于全国平均水平的污染治理要求</a:t>
          </a:r>
          <a:endParaRPr lang="en-US" altLang="zh-CN" sz="2000" b="1" dirty="0" smtClean="0"/>
        </a:p>
        <a:p>
          <a:r>
            <a:rPr lang="en-US" altLang="zh-CN" sz="2000" b="1" dirty="0" smtClean="0"/>
            <a:t>Higher standards on pollution abatement performance</a:t>
          </a:r>
          <a:endParaRPr lang="zh-CN" altLang="en-US" sz="2000" b="1" dirty="0"/>
        </a:p>
      </dgm:t>
    </dgm:pt>
    <dgm:pt modelId="{2E177FD3-B9CA-4194-B153-C8F02BBFBE0F}" type="parTrans" cxnId="{1F9F4F46-171B-47B5-8715-8DE424CA154F}">
      <dgm:prSet/>
      <dgm:spPr/>
      <dgm:t>
        <a:bodyPr/>
        <a:lstStyle/>
        <a:p>
          <a:endParaRPr lang="zh-CN" altLang="en-US" sz="2000"/>
        </a:p>
      </dgm:t>
    </dgm:pt>
    <dgm:pt modelId="{72B5B1DB-8F71-4744-8F8F-9D7369F83430}" type="sibTrans" cxnId="{1F9F4F46-171B-47B5-8715-8DE424CA154F}">
      <dgm:prSet/>
      <dgm:spPr/>
      <dgm:t>
        <a:bodyPr/>
        <a:lstStyle/>
        <a:p>
          <a:endParaRPr lang="zh-CN" altLang="en-US" sz="2000"/>
        </a:p>
      </dgm:t>
    </dgm:pt>
    <dgm:pt modelId="{B9A8A907-0124-40C2-B011-46E3624FED35}">
      <dgm:prSet phldrT="[Text]" custT="1"/>
      <dgm:spPr/>
      <dgm:t>
        <a:bodyPr/>
        <a:lstStyle/>
        <a:p>
          <a:r>
            <a:rPr lang="zh-CN" altLang="en-US" sz="2000" b="1" dirty="0" smtClean="0"/>
            <a:t>强化</a:t>
          </a:r>
          <a:r>
            <a:rPr lang="zh-CN" altLang="en-US" sz="2000" b="1" dirty="0" smtClean="0">
              <a:solidFill>
                <a:schemeClr val="accent6">
                  <a:lumMod val="40000"/>
                  <a:lumOff val="60000"/>
                </a:schemeClr>
              </a:solidFill>
            </a:rPr>
            <a:t>钢铁、水泥</a:t>
          </a:r>
          <a:r>
            <a:rPr lang="zh-CN" altLang="en-US" sz="2000" b="1" dirty="0" smtClean="0"/>
            <a:t>等行业的落后产能淘汰</a:t>
          </a:r>
          <a:endParaRPr lang="en-US" altLang="zh-CN" sz="2000" b="1" dirty="0" smtClean="0"/>
        </a:p>
        <a:p>
          <a:r>
            <a:rPr lang="en-US" altLang="zh-CN" sz="2000" b="1" dirty="0" smtClean="0"/>
            <a:t>Extra requirements on phasing out backward processes </a:t>
          </a:r>
          <a:r>
            <a:rPr lang="en-US" altLang="zh-CN" sz="2000" b="1" dirty="0" smtClean="0">
              <a:solidFill>
                <a:schemeClr val="accent6">
                  <a:lumMod val="40000"/>
                  <a:lumOff val="60000"/>
                </a:schemeClr>
              </a:solidFill>
            </a:rPr>
            <a:t>in iron &amp; steel </a:t>
          </a:r>
          <a:r>
            <a:rPr lang="en-US" altLang="zh-CN" sz="2000" b="1" dirty="0" smtClean="0"/>
            <a:t>and </a:t>
          </a:r>
          <a:r>
            <a:rPr lang="en-US" altLang="zh-CN" sz="2000" b="1" dirty="0" smtClean="0">
              <a:solidFill>
                <a:schemeClr val="accent6">
                  <a:lumMod val="40000"/>
                  <a:lumOff val="60000"/>
                </a:schemeClr>
              </a:solidFill>
            </a:rPr>
            <a:t>cement</a:t>
          </a:r>
          <a:r>
            <a:rPr lang="en-US" altLang="zh-CN" sz="2000" b="1" dirty="0" smtClean="0"/>
            <a:t> industries</a:t>
          </a:r>
          <a:endParaRPr lang="zh-CN" altLang="en-US" sz="2000" b="1" dirty="0"/>
        </a:p>
      </dgm:t>
    </dgm:pt>
    <dgm:pt modelId="{551433C8-77D9-4191-91DF-04817E0DC8E6}" type="parTrans" cxnId="{797DC1AD-0ED1-489B-AD0C-ADA2FDB656E7}">
      <dgm:prSet/>
      <dgm:spPr/>
      <dgm:t>
        <a:bodyPr/>
        <a:lstStyle/>
        <a:p>
          <a:endParaRPr lang="zh-CN" altLang="en-US" sz="2000"/>
        </a:p>
      </dgm:t>
    </dgm:pt>
    <dgm:pt modelId="{FF2442E3-5878-44AF-865A-D0B776386EE2}" type="sibTrans" cxnId="{797DC1AD-0ED1-489B-AD0C-ADA2FDB656E7}">
      <dgm:prSet/>
      <dgm:spPr/>
      <dgm:t>
        <a:bodyPr/>
        <a:lstStyle/>
        <a:p>
          <a:endParaRPr lang="zh-CN" altLang="en-US" sz="2000"/>
        </a:p>
      </dgm:t>
    </dgm:pt>
    <dgm:pt modelId="{847D4A5C-3E64-42D9-AC88-A33A03FDCC5A}">
      <dgm:prSet phldrT="[Text]" custT="1"/>
      <dgm:spPr/>
      <dgm:t>
        <a:bodyPr/>
        <a:lstStyle/>
        <a:p>
          <a:r>
            <a:rPr lang="zh-CN" altLang="en-US" sz="2000" b="1" dirty="0" smtClean="0"/>
            <a:t>煤炭消费总量减少</a:t>
          </a:r>
          <a:r>
            <a:rPr lang="en-US" altLang="zh-CN" sz="2000" b="1" dirty="0" smtClean="0">
              <a:solidFill>
                <a:schemeClr val="accent6">
                  <a:lumMod val="40000"/>
                  <a:lumOff val="60000"/>
                </a:schemeClr>
              </a:solidFill>
            </a:rPr>
            <a:t>8300</a:t>
          </a:r>
          <a:r>
            <a:rPr lang="zh-CN" altLang="en-US" sz="2000" b="1" dirty="0" smtClean="0">
              <a:solidFill>
                <a:schemeClr val="accent6">
                  <a:lumMod val="40000"/>
                  <a:lumOff val="60000"/>
                </a:schemeClr>
              </a:solidFill>
            </a:rPr>
            <a:t>万吨</a:t>
          </a:r>
          <a:endParaRPr lang="en-US" altLang="zh-CN" sz="2000" b="1" dirty="0" smtClean="0">
            <a:solidFill>
              <a:schemeClr val="accent6">
                <a:lumMod val="40000"/>
                <a:lumOff val="60000"/>
              </a:schemeClr>
            </a:solidFill>
          </a:endParaRPr>
        </a:p>
        <a:p>
          <a:r>
            <a:rPr lang="en-US" altLang="zh-CN" sz="2000" b="1" dirty="0" smtClean="0"/>
            <a:t>Coal consumption to reduce by </a:t>
          </a:r>
          <a:r>
            <a:rPr lang="en-US" altLang="zh-CN" sz="2000" b="1" dirty="0" smtClean="0">
              <a:solidFill>
                <a:schemeClr val="accent6">
                  <a:lumMod val="40000"/>
                  <a:lumOff val="60000"/>
                </a:schemeClr>
              </a:solidFill>
            </a:rPr>
            <a:t>83 million tons</a:t>
          </a:r>
          <a:endParaRPr lang="zh-CN" altLang="en-US" sz="2000" b="1" dirty="0" smtClean="0">
            <a:solidFill>
              <a:schemeClr val="accent6">
                <a:lumMod val="40000"/>
                <a:lumOff val="60000"/>
              </a:schemeClr>
            </a:solidFill>
          </a:endParaRPr>
        </a:p>
      </dgm:t>
    </dgm:pt>
    <dgm:pt modelId="{7B6579DF-AAD2-468F-8612-C568DB1E932A}" type="parTrans" cxnId="{68E0F08B-6D4A-41F7-BCE5-6993D02E74D4}">
      <dgm:prSet/>
      <dgm:spPr/>
      <dgm:t>
        <a:bodyPr/>
        <a:lstStyle/>
        <a:p>
          <a:endParaRPr lang="zh-CN" altLang="en-US" sz="2000"/>
        </a:p>
      </dgm:t>
    </dgm:pt>
    <dgm:pt modelId="{237860A3-AB46-477F-8A22-7ABD4B46E592}" type="sibTrans" cxnId="{68E0F08B-6D4A-41F7-BCE5-6993D02E74D4}">
      <dgm:prSet/>
      <dgm:spPr/>
      <dgm:t>
        <a:bodyPr/>
        <a:lstStyle/>
        <a:p>
          <a:endParaRPr lang="zh-CN" altLang="en-US" sz="2000"/>
        </a:p>
      </dgm:t>
    </dgm:pt>
    <dgm:pt modelId="{E4BF73E5-47BE-4134-A46F-07B0DC9F62FE}">
      <dgm:prSet phldrT="[Text]" custT="1"/>
      <dgm:spPr/>
      <dgm:t>
        <a:bodyPr/>
        <a:lstStyle/>
        <a:p>
          <a:r>
            <a:rPr lang="zh-CN" altLang="en-US" sz="2000" b="1" dirty="0" smtClean="0"/>
            <a:t>强化联防联控和监督考核机制</a:t>
          </a:r>
          <a:endParaRPr lang="en-US" altLang="zh-CN" sz="2000" b="1" dirty="0" smtClean="0"/>
        </a:p>
        <a:p>
          <a:r>
            <a:rPr lang="en-US" altLang="zh-CN" sz="2000" b="1" dirty="0" smtClean="0"/>
            <a:t>Highlighted regional collaboration, supervision and evaluation</a:t>
          </a:r>
          <a:endParaRPr lang="zh-CN" altLang="en-US" sz="2000" b="1" dirty="0"/>
        </a:p>
      </dgm:t>
    </dgm:pt>
    <dgm:pt modelId="{710906E2-71C6-4445-B16E-231EB8D538EA}" type="parTrans" cxnId="{A7FFB082-393A-434A-9A7E-839885C1E20C}">
      <dgm:prSet/>
      <dgm:spPr/>
      <dgm:t>
        <a:bodyPr/>
        <a:lstStyle/>
        <a:p>
          <a:endParaRPr lang="zh-CN" altLang="en-US" sz="2000"/>
        </a:p>
      </dgm:t>
    </dgm:pt>
    <dgm:pt modelId="{E0367D28-800E-485E-B99A-903E756E8CB6}" type="sibTrans" cxnId="{A7FFB082-393A-434A-9A7E-839885C1E20C}">
      <dgm:prSet/>
      <dgm:spPr/>
      <dgm:t>
        <a:bodyPr/>
        <a:lstStyle/>
        <a:p>
          <a:endParaRPr lang="zh-CN" altLang="en-US" sz="2000"/>
        </a:p>
      </dgm:t>
    </dgm:pt>
    <dgm:pt modelId="{9C932971-5019-4890-81E0-F65B2374EC03}" type="pres">
      <dgm:prSet presAssocID="{B11DC57D-5A2A-43CB-938D-4D6D30DD67FD}" presName="linear" presStyleCnt="0">
        <dgm:presLayoutVars>
          <dgm:animLvl val="lvl"/>
          <dgm:resizeHandles val="exact"/>
        </dgm:presLayoutVars>
      </dgm:prSet>
      <dgm:spPr/>
      <dgm:t>
        <a:bodyPr/>
        <a:lstStyle/>
        <a:p>
          <a:endParaRPr lang="zh-CN" altLang="en-US"/>
        </a:p>
      </dgm:t>
    </dgm:pt>
    <dgm:pt modelId="{3B7D3DA8-53CE-4E02-AF7F-567AA83B9B0B}" type="pres">
      <dgm:prSet presAssocID="{BC7DC699-AE3E-4052-A246-6C06D24D4B00}" presName="parentText" presStyleLbl="node1" presStyleIdx="0" presStyleCnt="5">
        <dgm:presLayoutVars>
          <dgm:chMax val="0"/>
          <dgm:bulletEnabled val="1"/>
        </dgm:presLayoutVars>
      </dgm:prSet>
      <dgm:spPr/>
      <dgm:t>
        <a:bodyPr/>
        <a:lstStyle/>
        <a:p>
          <a:endParaRPr lang="zh-CN" altLang="en-US"/>
        </a:p>
      </dgm:t>
    </dgm:pt>
    <dgm:pt modelId="{ADA8F713-F05A-4B80-B661-610F8449DB47}" type="pres">
      <dgm:prSet presAssocID="{7B2D974E-1B12-4B02-A96A-6A020FC20DA6}" presName="spacer" presStyleCnt="0"/>
      <dgm:spPr/>
    </dgm:pt>
    <dgm:pt modelId="{71E159CD-880C-4DD2-B038-3DDDACF71120}" type="pres">
      <dgm:prSet presAssocID="{63195883-9DC7-4A94-829B-BD89829971FC}" presName="parentText" presStyleLbl="node1" presStyleIdx="1" presStyleCnt="5">
        <dgm:presLayoutVars>
          <dgm:chMax val="0"/>
          <dgm:bulletEnabled val="1"/>
        </dgm:presLayoutVars>
      </dgm:prSet>
      <dgm:spPr/>
      <dgm:t>
        <a:bodyPr/>
        <a:lstStyle/>
        <a:p>
          <a:endParaRPr lang="zh-CN" altLang="en-US"/>
        </a:p>
      </dgm:t>
    </dgm:pt>
    <dgm:pt modelId="{48A8CF30-8E08-4E65-BFAC-009FB8E3C757}" type="pres">
      <dgm:prSet presAssocID="{72B5B1DB-8F71-4744-8F8F-9D7369F83430}" presName="spacer" presStyleCnt="0"/>
      <dgm:spPr/>
    </dgm:pt>
    <dgm:pt modelId="{593C0559-3438-46A5-B7F6-CCB6D7A670C7}" type="pres">
      <dgm:prSet presAssocID="{B9A8A907-0124-40C2-B011-46E3624FED35}" presName="parentText" presStyleLbl="node1" presStyleIdx="2" presStyleCnt="5">
        <dgm:presLayoutVars>
          <dgm:chMax val="0"/>
          <dgm:bulletEnabled val="1"/>
        </dgm:presLayoutVars>
      </dgm:prSet>
      <dgm:spPr/>
      <dgm:t>
        <a:bodyPr/>
        <a:lstStyle/>
        <a:p>
          <a:endParaRPr lang="zh-CN" altLang="en-US"/>
        </a:p>
      </dgm:t>
    </dgm:pt>
    <dgm:pt modelId="{4514643F-15E3-40C1-9256-E7B4E2F25C64}" type="pres">
      <dgm:prSet presAssocID="{FF2442E3-5878-44AF-865A-D0B776386EE2}" presName="spacer" presStyleCnt="0"/>
      <dgm:spPr/>
    </dgm:pt>
    <dgm:pt modelId="{ABF67402-7C78-4DF1-B0FF-B5CC181D559B}" type="pres">
      <dgm:prSet presAssocID="{847D4A5C-3E64-42D9-AC88-A33A03FDCC5A}" presName="parentText" presStyleLbl="node1" presStyleIdx="3" presStyleCnt="5">
        <dgm:presLayoutVars>
          <dgm:chMax val="0"/>
          <dgm:bulletEnabled val="1"/>
        </dgm:presLayoutVars>
      </dgm:prSet>
      <dgm:spPr/>
      <dgm:t>
        <a:bodyPr/>
        <a:lstStyle/>
        <a:p>
          <a:endParaRPr lang="zh-CN" altLang="en-US"/>
        </a:p>
      </dgm:t>
    </dgm:pt>
    <dgm:pt modelId="{A7AF3F73-B297-4567-8435-B8D562F2AA76}" type="pres">
      <dgm:prSet presAssocID="{237860A3-AB46-477F-8A22-7ABD4B46E592}" presName="spacer" presStyleCnt="0"/>
      <dgm:spPr/>
    </dgm:pt>
    <dgm:pt modelId="{D54ED8FB-B925-431E-A8AB-7328908BD568}" type="pres">
      <dgm:prSet presAssocID="{E4BF73E5-47BE-4134-A46F-07B0DC9F62FE}" presName="parentText" presStyleLbl="node1" presStyleIdx="4" presStyleCnt="5">
        <dgm:presLayoutVars>
          <dgm:chMax val="0"/>
          <dgm:bulletEnabled val="1"/>
        </dgm:presLayoutVars>
      </dgm:prSet>
      <dgm:spPr/>
      <dgm:t>
        <a:bodyPr/>
        <a:lstStyle/>
        <a:p>
          <a:endParaRPr lang="zh-CN" altLang="en-US"/>
        </a:p>
      </dgm:t>
    </dgm:pt>
  </dgm:ptLst>
  <dgm:cxnLst>
    <dgm:cxn modelId="{68E0F08B-6D4A-41F7-BCE5-6993D02E74D4}" srcId="{B11DC57D-5A2A-43CB-938D-4D6D30DD67FD}" destId="{847D4A5C-3E64-42D9-AC88-A33A03FDCC5A}" srcOrd="3" destOrd="0" parTransId="{7B6579DF-AAD2-468F-8612-C568DB1E932A}" sibTransId="{237860A3-AB46-477F-8A22-7ABD4B46E592}"/>
    <dgm:cxn modelId="{9EC33329-C703-4697-BB27-A72FD8ED8880}" type="presOf" srcId="{B11DC57D-5A2A-43CB-938D-4D6D30DD67FD}" destId="{9C932971-5019-4890-81E0-F65B2374EC03}" srcOrd="0" destOrd="0" presId="urn:microsoft.com/office/officeart/2005/8/layout/vList2"/>
    <dgm:cxn modelId="{8714D815-3ECF-412A-BC1D-1A75C798B387}" type="presOf" srcId="{63195883-9DC7-4A94-829B-BD89829971FC}" destId="{71E159CD-880C-4DD2-B038-3DDDACF71120}" srcOrd="0" destOrd="0" presId="urn:microsoft.com/office/officeart/2005/8/layout/vList2"/>
    <dgm:cxn modelId="{A7FFB082-393A-434A-9A7E-839885C1E20C}" srcId="{B11DC57D-5A2A-43CB-938D-4D6D30DD67FD}" destId="{E4BF73E5-47BE-4134-A46F-07B0DC9F62FE}" srcOrd="4" destOrd="0" parTransId="{710906E2-71C6-4445-B16E-231EB8D538EA}" sibTransId="{E0367D28-800E-485E-B99A-903E756E8CB6}"/>
    <dgm:cxn modelId="{A6A352BC-4573-4117-A067-C3DDEACD8024}" type="presOf" srcId="{E4BF73E5-47BE-4134-A46F-07B0DC9F62FE}" destId="{D54ED8FB-B925-431E-A8AB-7328908BD568}" srcOrd="0" destOrd="0" presId="urn:microsoft.com/office/officeart/2005/8/layout/vList2"/>
    <dgm:cxn modelId="{797DC1AD-0ED1-489B-AD0C-ADA2FDB656E7}" srcId="{B11DC57D-5A2A-43CB-938D-4D6D30DD67FD}" destId="{B9A8A907-0124-40C2-B011-46E3624FED35}" srcOrd="2" destOrd="0" parTransId="{551433C8-77D9-4191-91DF-04817E0DC8E6}" sibTransId="{FF2442E3-5878-44AF-865A-D0B776386EE2}"/>
    <dgm:cxn modelId="{1DEE809C-0CFE-43D1-89F9-B3BA45D03557}" type="presOf" srcId="{847D4A5C-3E64-42D9-AC88-A33A03FDCC5A}" destId="{ABF67402-7C78-4DF1-B0FF-B5CC181D559B}" srcOrd="0" destOrd="0" presId="urn:microsoft.com/office/officeart/2005/8/layout/vList2"/>
    <dgm:cxn modelId="{29DE79D0-3D86-4111-9084-13DB1861E574}" type="presOf" srcId="{BC7DC699-AE3E-4052-A246-6C06D24D4B00}" destId="{3B7D3DA8-53CE-4E02-AF7F-567AA83B9B0B}" srcOrd="0" destOrd="0" presId="urn:microsoft.com/office/officeart/2005/8/layout/vList2"/>
    <dgm:cxn modelId="{D87F574B-A12F-4848-B542-1C6DCD3DB6B4}" srcId="{B11DC57D-5A2A-43CB-938D-4D6D30DD67FD}" destId="{BC7DC699-AE3E-4052-A246-6C06D24D4B00}" srcOrd="0" destOrd="0" parTransId="{80FAD607-BD59-4DE3-B8C6-4392D8184AC8}" sibTransId="{7B2D974E-1B12-4B02-A96A-6A020FC20DA6}"/>
    <dgm:cxn modelId="{656FCF72-AD3C-45F3-85CC-7E4E7C947DC4}" type="presOf" srcId="{B9A8A907-0124-40C2-B011-46E3624FED35}" destId="{593C0559-3438-46A5-B7F6-CCB6D7A670C7}" srcOrd="0" destOrd="0" presId="urn:microsoft.com/office/officeart/2005/8/layout/vList2"/>
    <dgm:cxn modelId="{1F9F4F46-171B-47B5-8715-8DE424CA154F}" srcId="{B11DC57D-5A2A-43CB-938D-4D6D30DD67FD}" destId="{63195883-9DC7-4A94-829B-BD89829971FC}" srcOrd="1" destOrd="0" parTransId="{2E177FD3-B9CA-4194-B153-C8F02BBFBE0F}" sibTransId="{72B5B1DB-8F71-4744-8F8F-9D7369F83430}"/>
    <dgm:cxn modelId="{3EF42096-77AC-458B-9533-0A7D4DF14F62}" type="presParOf" srcId="{9C932971-5019-4890-81E0-F65B2374EC03}" destId="{3B7D3DA8-53CE-4E02-AF7F-567AA83B9B0B}" srcOrd="0" destOrd="0" presId="urn:microsoft.com/office/officeart/2005/8/layout/vList2"/>
    <dgm:cxn modelId="{D7F0B242-5EF9-45EC-9AF2-E3BC14014C6E}" type="presParOf" srcId="{9C932971-5019-4890-81E0-F65B2374EC03}" destId="{ADA8F713-F05A-4B80-B661-610F8449DB47}" srcOrd="1" destOrd="0" presId="urn:microsoft.com/office/officeart/2005/8/layout/vList2"/>
    <dgm:cxn modelId="{D9283129-0C19-44AE-B379-BCFF7CE0C825}" type="presParOf" srcId="{9C932971-5019-4890-81E0-F65B2374EC03}" destId="{71E159CD-880C-4DD2-B038-3DDDACF71120}" srcOrd="2" destOrd="0" presId="urn:microsoft.com/office/officeart/2005/8/layout/vList2"/>
    <dgm:cxn modelId="{BC43BF53-33FC-4C53-B0DB-FD644FD8CBDE}" type="presParOf" srcId="{9C932971-5019-4890-81E0-F65B2374EC03}" destId="{48A8CF30-8E08-4E65-BFAC-009FB8E3C757}" srcOrd="3" destOrd="0" presId="urn:microsoft.com/office/officeart/2005/8/layout/vList2"/>
    <dgm:cxn modelId="{0F2C8CB8-2843-4852-A485-0A9A571896E3}" type="presParOf" srcId="{9C932971-5019-4890-81E0-F65B2374EC03}" destId="{593C0559-3438-46A5-B7F6-CCB6D7A670C7}" srcOrd="4" destOrd="0" presId="urn:microsoft.com/office/officeart/2005/8/layout/vList2"/>
    <dgm:cxn modelId="{DD9E3911-1618-4B5D-AA55-3488DC1E9CBF}" type="presParOf" srcId="{9C932971-5019-4890-81E0-F65B2374EC03}" destId="{4514643F-15E3-40C1-9256-E7B4E2F25C64}" srcOrd="5" destOrd="0" presId="urn:microsoft.com/office/officeart/2005/8/layout/vList2"/>
    <dgm:cxn modelId="{21F1BA01-79E9-4EA1-AD06-43DE05FD1EC6}" type="presParOf" srcId="{9C932971-5019-4890-81E0-F65B2374EC03}" destId="{ABF67402-7C78-4DF1-B0FF-B5CC181D559B}" srcOrd="6" destOrd="0" presId="urn:microsoft.com/office/officeart/2005/8/layout/vList2"/>
    <dgm:cxn modelId="{907C05EE-1C3E-42B8-A8DA-0F7752332792}" type="presParOf" srcId="{9C932971-5019-4890-81E0-F65B2374EC03}" destId="{A7AF3F73-B297-4567-8435-B8D562F2AA76}" srcOrd="7" destOrd="0" presId="urn:microsoft.com/office/officeart/2005/8/layout/vList2"/>
    <dgm:cxn modelId="{FC3E4018-67DB-47D0-8B02-A29EED5020A1}" type="presParOf" srcId="{9C932971-5019-4890-81E0-F65B2374EC03}" destId="{D54ED8FB-B925-431E-A8AB-7328908BD568}" srcOrd="8"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5224EC-1B17-48A0-BE6B-76297FB13A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D32DDA18-4492-46C0-85DB-7F4023F60D27}">
      <dgm:prSet phldrT="[Text]" custT="1"/>
      <dgm:spPr>
        <a:ln>
          <a:solidFill>
            <a:schemeClr val="bg1"/>
          </a:solidFill>
        </a:ln>
      </dgm:spPr>
      <dgm:t>
        <a:bodyPr/>
        <a:lstStyle/>
        <a:p>
          <a:r>
            <a:rPr lang="en-US" altLang="zh-CN" sz="2000" b="1" dirty="0" smtClean="0">
              <a:solidFill>
                <a:srgbClr val="FF0000"/>
              </a:solidFill>
            </a:rPr>
            <a:t>8</a:t>
          </a:r>
          <a:r>
            <a:rPr lang="zh-CN" altLang="zh-CN" sz="2000" b="1" dirty="0" smtClean="0">
              <a:solidFill>
                <a:srgbClr val="FF0000"/>
              </a:solidFill>
            </a:rPr>
            <a:t>大污染减排工程</a:t>
          </a:r>
          <a:r>
            <a:rPr lang="zh-CN" altLang="en-US" sz="2000" b="1" dirty="0" smtClean="0">
              <a:solidFill>
                <a:srgbClr val="FF0000"/>
              </a:solidFill>
            </a:rPr>
            <a:t>：</a:t>
          </a:r>
          <a:r>
            <a:rPr lang="zh-CN" altLang="en-US" sz="2000" b="1" dirty="0" smtClean="0"/>
            <a:t>源头、能源、交通、产业、末端治污、城市精细化管理、生态、应急</a:t>
          </a:r>
          <a:endParaRPr lang="en-US" altLang="zh-CN" sz="2000" b="1" dirty="0" smtClean="0"/>
        </a:p>
        <a:p>
          <a:r>
            <a:rPr lang="en-US" altLang="zh-CN" sz="2000" b="1" dirty="0" smtClean="0">
              <a:solidFill>
                <a:schemeClr val="accent6">
                  <a:lumMod val="40000"/>
                  <a:lumOff val="60000"/>
                </a:schemeClr>
              </a:solidFill>
            </a:rPr>
            <a:t>Emission control measures </a:t>
          </a:r>
          <a:r>
            <a:rPr lang="en-US" altLang="zh-CN" sz="2000" b="1" dirty="0" smtClean="0"/>
            <a:t>addressing </a:t>
          </a:r>
          <a:r>
            <a:rPr lang="en-US" altLang="zh-CN" sz="2000" b="1" dirty="0" smtClean="0">
              <a:solidFill>
                <a:schemeClr val="accent6">
                  <a:lumMod val="40000"/>
                  <a:lumOff val="60000"/>
                </a:schemeClr>
              </a:solidFill>
            </a:rPr>
            <a:t>8 aspects</a:t>
          </a:r>
          <a:r>
            <a:rPr lang="en-US" altLang="zh-CN" sz="2000" b="1" dirty="0" smtClean="0"/>
            <a:t>: city’s capacity, energy, transportation, economic structure, end-of-pipe control, fugitive source, ecology, and emergency response</a:t>
          </a:r>
          <a:endParaRPr lang="zh-CN" altLang="en-US" sz="2000" b="1" dirty="0"/>
        </a:p>
      </dgm:t>
    </dgm:pt>
    <dgm:pt modelId="{E078EA3E-9DE5-40CD-85CE-EDA751464F84}" type="parTrans" cxnId="{1A0C6B88-E713-40EF-AAB7-56F59ACACBA8}">
      <dgm:prSet/>
      <dgm:spPr/>
      <dgm:t>
        <a:bodyPr/>
        <a:lstStyle/>
        <a:p>
          <a:endParaRPr lang="zh-CN" altLang="en-US"/>
        </a:p>
      </dgm:t>
    </dgm:pt>
    <dgm:pt modelId="{830A7EA6-B3ED-4677-9CAE-B2BFADAF82FD}" type="sibTrans" cxnId="{1A0C6B88-E713-40EF-AAB7-56F59ACACBA8}">
      <dgm:prSet/>
      <dgm:spPr/>
      <dgm:t>
        <a:bodyPr/>
        <a:lstStyle/>
        <a:p>
          <a:endParaRPr lang="zh-CN" altLang="en-US"/>
        </a:p>
      </dgm:t>
    </dgm:pt>
    <dgm:pt modelId="{4D9900E1-339C-45DC-AA57-598D57A52CE0}">
      <dgm:prSet phldrT="[Text]" custT="1"/>
      <dgm:spPr/>
      <dgm:t>
        <a:bodyPr/>
        <a:lstStyle/>
        <a:p>
          <a:r>
            <a:rPr lang="en-US" altLang="zh-CN" sz="2000" b="1" dirty="0" smtClean="0">
              <a:solidFill>
                <a:srgbClr val="FF0000"/>
              </a:solidFill>
            </a:rPr>
            <a:t>6</a:t>
          </a:r>
          <a:r>
            <a:rPr lang="zh-CN" altLang="en-US" sz="2000" b="1" dirty="0" smtClean="0">
              <a:solidFill>
                <a:srgbClr val="FF0000"/>
              </a:solidFill>
            </a:rPr>
            <a:t>大实施保障措施：</a:t>
          </a:r>
          <a:r>
            <a:rPr lang="zh-CN" altLang="en-US" sz="2000" b="1" dirty="0" smtClean="0"/>
            <a:t>法规体系、经济政策、科技支撑、组织领导、落实责任、考核问责</a:t>
          </a:r>
          <a:endParaRPr lang="en-US" altLang="zh-CN" sz="2000" b="1" dirty="0" smtClean="0"/>
        </a:p>
        <a:p>
          <a:r>
            <a:rPr lang="en-US" altLang="zh-CN" sz="2000" b="1" dirty="0" smtClean="0">
              <a:solidFill>
                <a:schemeClr val="accent6">
                  <a:lumMod val="40000"/>
                  <a:lumOff val="60000"/>
                </a:schemeClr>
              </a:solidFill>
            </a:rPr>
            <a:t>Supporting measures </a:t>
          </a:r>
          <a:r>
            <a:rPr lang="en-US" altLang="zh-CN" sz="2000" b="1" dirty="0" smtClean="0"/>
            <a:t>from </a:t>
          </a:r>
          <a:r>
            <a:rPr lang="en-US" altLang="zh-CN" sz="2000" b="1" dirty="0" smtClean="0">
              <a:solidFill>
                <a:schemeClr val="accent6">
                  <a:lumMod val="40000"/>
                  <a:lumOff val="60000"/>
                </a:schemeClr>
              </a:solidFill>
            </a:rPr>
            <a:t>6 directions</a:t>
          </a:r>
          <a:r>
            <a:rPr lang="en-US" altLang="zh-CN" sz="2000" b="1" dirty="0" smtClean="0"/>
            <a:t>:  legislation, economic policy, science &amp; technology, organizing, clear responsibility and assessment</a:t>
          </a:r>
          <a:endParaRPr lang="zh-CN" altLang="en-US" sz="2000" b="1" dirty="0"/>
        </a:p>
      </dgm:t>
    </dgm:pt>
    <dgm:pt modelId="{DE190C9D-F8F7-4797-ADCD-E3B4E641B122}" type="parTrans" cxnId="{7A4CFA5E-5EB8-4FA2-A9E6-D29B2890D41C}">
      <dgm:prSet/>
      <dgm:spPr/>
      <dgm:t>
        <a:bodyPr/>
        <a:lstStyle/>
        <a:p>
          <a:endParaRPr lang="zh-CN" altLang="en-US"/>
        </a:p>
      </dgm:t>
    </dgm:pt>
    <dgm:pt modelId="{307BD9CB-7C88-4BBD-9BE3-877F464BFC44}" type="sibTrans" cxnId="{7A4CFA5E-5EB8-4FA2-A9E6-D29B2890D41C}">
      <dgm:prSet/>
      <dgm:spPr/>
      <dgm:t>
        <a:bodyPr/>
        <a:lstStyle/>
        <a:p>
          <a:endParaRPr lang="zh-CN" altLang="en-US"/>
        </a:p>
      </dgm:t>
    </dgm:pt>
    <dgm:pt modelId="{DFA70502-3C3B-4991-92F2-55BAB42BD959}">
      <dgm:prSet phldrT="[Text]" custT="1"/>
      <dgm:spPr/>
      <dgm:t>
        <a:bodyPr/>
        <a:lstStyle/>
        <a:p>
          <a:r>
            <a:rPr lang="zh-CN" altLang="en-US" sz="2000" b="1" dirty="0" smtClean="0">
              <a:solidFill>
                <a:srgbClr val="FF0000"/>
              </a:solidFill>
            </a:rPr>
            <a:t>三大全民参与行动：</a:t>
          </a:r>
          <a:r>
            <a:rPr lang="zh-CN" altLang="en-US" sz="2000" b="1" dirty="0" smtClean="0"/>
            <a:t>企业自律、公众自觉、社会监督</a:t>
          </a:r>
          <a:endParaRPr lang="en-US" altLang="zh-CN" sz="2000" b="1" dirty="0" smtClean="0"/>
        </a:p>
        <a:p>
          <a:r>
            <a:rPr lang="en-US" altLang="zh-CN" sz="2000" b="1" dirty="0" smtClean="0">
              <a:solidFill>
                <a:schemeClr val="accent6">
                  <a:lumMod val="40000"/>
                  <a:lumOff val="60000"/>
                </a:schemeClr>
              </a:solidFill>
            </a:rPr>
            <a:t>3 campaigns </a:t>
          </a:r>
          <a:r>
            <a:rPr lang="en-US" altLang="zh-CN" sz="2000" b="1" dirty="0" smtClean="0"/>
            <a:t>to </a:t>
          </a:r>
          <a:r>
            <a:rPr lang="en-US" altLang="zh-CN" sz="2000" b="1" dirty="0" smtClean="0">
              <a:solidFill>
                <a:schemeClr val="accent6">
                  <a:lumMod val="40000"/>
                  <a:lumOff val="60000"/>
                </a:schemeClr>
              </a:solidFill>
            </a:rPr>
            <a:t>encourage involvement</a:t>
          </a:r>
          <a:r>
            <a:rPr lang="en-US" altLang="zh-CN" sz="2000" b="1" dirty="0" smtClean="0"/>
            <a:t>: enterprise self-discipline, public participating and public supervision</a:t>
          </a:r>
          <a:endParaRPr lang="zh-CN" altLang="en-US" sz="2000" b="1" dirty="0"/>
        </a:p>
      </dgm:t>
    </dgm:pt>
    <dgm:pt modelId="{2F6C2FE0-377D-4FD1-B413-522323BD23F1}" type="parTrans" cxnId="{178361F4-450B-4B0D-A9A4-493EDBDCF674}">
      <dgm:prSet/>
      <dgm:spPr/>
      <dgm:t>
        <a:bodyPr/>
        <a:lstStyle/>
        <a:p>
          <a:endParaRPr lang="zh-CN" altLang="en-US"/>
        </a:p>
      </dgm:t>
    </dgm:pt>
    <dgm:pt modelId="{F32192FC-AFE5-4F09-8637-8E1C39392EC8}" type="sibTrans" cxnId="{178361F4-450B-4B0D-A9A4-493EDBDCF674}">
      <dgm:prSet/>
      <dgm:spPr/>
      <dgm:t>
        <a:bodyPr/>
        <a:lstStyle/>
        <a:p>
          <a:endParaRPr lang="zh-CN" altLang="en-US"/>
        </a:p>
      </dgm:t>
    </dgm:pt>
    <dgm:pt modelId="{DC4F9C0C-1392-4F83-832C-EFD13130EF9C}" type="pres">
      <dgm:prSet presAssocID="{925224EC-1B17-48A0-BE6B-76297FB13AD0}" presName="linear" presStyleCnt="0">
        <dgm:presLayoutVars>
          <dgm:animLvl val="lvl"/>
          <dgm:resizeHandles val="exact"/>
        </dgm:presLayoutVars>
      </dgm:prSet>
      <dgm:spPr/>
      <dgm:t>
        <a:bodyPr/>
        <a:lstStyle/>
        <a:p>
          <a:endParaRPr lang="zh-CN" altLang="en-US"/>
        </a:p>
      </dgm:t>
    </dgm:pt>
    <dgm:pt modelId="{952AFB29-5A71-4B94-95DA-0276B6FD1606}" type="pres">
      <dgm:prSet presAssocID="{D32DDA18-4492-46C0-85DB-7F4023F60D27}" presName="parentText" presStyleLbl="node1" presStyleIdx="0" presStyleCnt="3">
        <dgm:presLayoutVars>
          <dgm:chMax val="0"/>
          <dgm:bulletEnabled val="1"/>
        </dgm:presLayoutVars>
      </dgm:prSet>
      <dgm:spPr/>
      <dgm:t>
        <a:bodyPr/>
        <a:lstStyle/>
        <a:p>
          <a:endParaRPr lang="zh-CN" altLang="en-US"/>
        </a:p>
      </dgm:t>
    </dgm:pt>
    <dgm:pt modelId="{564248B3-715B-437C-AB46-2A2EA3202095}" type="pres">
      <dgm:prSet presAssocID="{830A7EA6-B3ED-4677-9CAE-B2BFADAF82FD}" presName="spacer" presStyleCnt="0"/>
      <dgm:spPr/>
    </dgm:pt>
    <dgm:pt modelId="{48D29412-A206-4310-9D8E-1E4E93A493F7}" type="pres">
      <dgm:prSet presAssocID="{4D9900E1-339C-45DC-AA57-598D57A52CE0}" presName="parentText" presStyleLbl="node1" presStyleIdx="1" presStyleCnt="3">
        <dgm:presLayoutVars>
          <dgm:chMax val="0"/>
          <dgm:bulletEnabled val="1"/>
        </dgm:presLayoutVars>
      </dgm:prSet>
      <dgm:spPr/>
      <dgm:t>
        <a:bodyPr/>
        <a:lstStyle/>
        <a:p>
          <a:endParaRPr lang="zh-CN" altLang="en-US"/>
        </a:p>
      </dgm:t>
    </dgm:pt>
    <dgm:pt modelId="{0715D955-4C5C-46D3-AD8A-BD44671F3C4B}" type="pres">
      <dgm:prSet presAssocID="{307BD9CB-7C88-4BBD-9BE3-877F464BFC44}" presName="spacer" presStyleCnt="0"/>
      <dgm:spPr/>
    </dgm:pt>
    <dgm:pt modelId="{2F36EB12-31EB-4AB0-81BD-C39033EC829B}" type="pres">
      <dgm:prSet presAssocID="{DFA70502-3C3B-4991-92F2-55BAB42BD959}" presName="parentText" presStyleLbl="node1" presStyleIdx="2" presStyleCnt="3" custLinFactNeighborY="3310">
        <dgm:presLayoutVars>
          <dgm:chMax val="0"/>
          <dgm:bulletEnabled val="1"/>
        </dgm:presLayoutVars>
      </dgm:prSet>
      <dgm:spPr/>
      <dgm:t>
        <a:bodyPr/>
        <a:lstStyle/>
        <a:p>
          <a:endParaRPr lang="zh-CN" altLang="en-US"/>
        </a:p>
      </dgm:t>
    </dgm:pt>
  </dgm:ptLst>
  <dgm:cxnLst>
    <dgm:cxn modelId="{1A0C6B88-E713-40EF-AAB7-56F59ACACBA8}" srcId="{925224EC-1B17-48A0-BE6B-76297FB13AD0}" destId="{D32DDA18-4492-46C0-85DB-7F4023F60D27}" srcOrd="0" destOrd="0" parTransId="{E078EA3E-9DE5-40CD-85CE-EDA751464F84}" sibTransId="{830A7EA6-B3ED-4677-9CAE-B2BFADAF82FD}"/>
    <dgm:cxn modelId="{72E63D08-6E6A-42C6-A70D-8B5F68AB617C}" type="presOf" srcId="{D32DDA18-4492-46C0-85DB-7F4023F60D27}" destId="{952AFB29-5A71-4B94-95DA-0276B6FD1606}" srcOrd="0" destOrd="0" presId="urn:microsoft.com/office/officeart/2005/8/layout/vList2"/>
    <dgm:cxn modelId="{2E5927D7-6018-4F30-8ABA-A69B8BB2E10C}" type="presOf" srcId="{DFA70502-3C3B-4991-92F2-55BAB42BD959}" destId="{2F36EB12-31EB-4AB0-81BD-C39033EC829B}" srcOrd="0" destOrd="0" presId="urn:microsoft.com/office/officeart/2005/8/layout/vList2"/>
    <dgm:cxn modelId="{178361F4-450B-4B0D-A9A4-493EDBDCF674}" srcId="{925224EC-1B17-48A0-BE6B-76297FB13AD0}" destId="{DFA70502-3C3B-4991-92F2-55BAB42BD959}" srcOrd="2" destOrd="0" parTransId="{2F6C2FE0-377D-4FD1-B413-522323BD23F1}" sibTransId="{F32192FC-AFE5-4F09-8637-8E1C39392EC8}"/>
    <dgm:cxn modelId="{7A4CFA5E-5EB8-4FA2-A9E6-D29B2890D41C}" srcId="{925224EC-1B17-48A0-BE6B-76297FB13AD0}" destId="{4D9900E1-339C-45DC-AA57-598D57A52CE0}" srcOrd="1" destOrd="0" parTransId="{DE190C9D-F8F7-4797-ADCD-E3B4E641B122}" sibTransId="{307BD9CB-7C88-4BBD-9BE3-877F464BFC44}"/>
    <dgm:cxn modelId="{1A08B64C-32AB-4072-BEB4-87E42F9D0532}" type="presOf" srcId="{925224EC-1B17-48A0-BE6B-76297FB13AD0}" destId="{DC4F9C0C-1392-4F83-832C-EFD13130EF9C}" srcOrd="0" destOrd="0" presId="urn:microsoft.com/office/officeart/2005/8/layout/vList2"/>
    <dgm:cxn modelId="{6476A11B-B504-40F0-A3C3-BF6862D99629}" type="presOf" srcId="{4D9900E1-339C-45DC-AA57-598D57A52CE0}" destId="{48D29412-A206-4310-9D8E-1E4E93A493F7}" srcOrd="0" destOrd="0" presId="urn:microsoft.com/office/officeart/2005/8/layout/vList2"/>
    <dgm:cxn modelId="{81A74C80-B380-4538-8308-2F3A9967D7E3}" type="presParOf" srcId="{DC4F9C0C-1392-4F83-832C-EFD13130EF9C}" destId="{952AFB29-5A71-4B94-95DA-0276B6FD1606}" srcOrd="0" destOrd="0" presId="urn:microsoft.com/office/officeart/2005/8/layout/vList2"/>
    <dgm:cxn modelId="{A0563E6C-5E6F-45DF-8798-8B449AEC5CDE}" type="presParOf" srcId="{DC4F9C0C-1392-4F83-832C-EFD13130EF9C}" destId="{564248B3-715B-437C-AB46-2A2EA3202095}" srcOrd="1" destOrd="0" presId="urn:microsoft.com/office/officeart/2005/8/layout/vList2"/>
    <dgm:cxn modelId="{D0FF0D19-A020-46F1-AF0B-0894A356E1FD}" type="presParOf" srcId="{DC4F9C0C-1392-4F83-832C-EFD13130EF9C}" destId="{48D29412-A206-4310-9D8E-1E4E93A493F7}" srcOrd="2" destOrd="0" presId="urn:microsoft.com/office/officeart/2005/8/layout/vList2"/>
    <dgm:cxn modelId="{58BFDE18-323D-489F-8B4A-7113E3434C32}" type="presParOf" srcId="{DC4F9C0C-1392-4F83-832C-EFD13130EF9C}" destId="{0715D955-4C5C-46D3-AD8A-BD44671F3C4B}" srcOrd="3" destOrd="0" presId="urn:microsoft.com/office/officeart/2005/8/layout/vList2"/>
    <dgm:cxn modelId="{80543ABC-E05E-4C45-8B5B-02747EF82AAD}" type="presParOf" srcId="{DC4F9C0C-1392-4F83-832C-EFD13130EF9C}" destId="{2F36EB12-31EB-4AB0-81BD-C39033EC829B}"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318CCB-6E1E-4AB6-BAFD-2A1045BA27B5}">
      <dsp:nvSpPr>
        <dsp:cNvPr id="0" name=""/>
        <dsp:cNvSpPr/>
      </dsp:nvSpPr>
      <dsp:spPr>
        <a:xfrm>
          <a:off x="2100" y="0"/>
          <a:ext cx="2061211" cy="21888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影响范围大</a:t>
          </a:r>
          <a:endParaRPr lang="en-US" altLang="zh-CN" sz="1800" b="1" kern="1200" dirty="0" smtClean="0"/>
        </a:p>
        <a:p>
          <a:pPr lvl="0" algn="ctr" defTabSz="800100">
            <a:lnSpc>
              <a:spcPct val="90000"/>
            </a:lnSpc>
            <a:spcBef>
              <a:spcPct val="0"/>
            </a:spcBef>
            <a:spcAft>
              <a:spcPct val="35000"/>
            </a:spcAft>
          </a:pPr>
          <a:r>
            <a:rPr lang="en-US" altLang="zh-CN" sz="1800" b="1" kern="1200" dirty="0" smtClean="0"/>
            <a:t>Area</a:t>
          </a:r>
          <a:endParaRPr lang="zh-CN" altLang="en-US" sz="1800" b="1" kern="1200" dirty="0"/>
        </a:p>
      </dsp:txBody>
      <dsp:txXfrm>
        <a:off x="2100" y="0"/>
        <a:ext cx="2061211" cy="656652"/>
      </dsp:txXfrm>
    </dsp:sp>
    <dsp:sp modelId="{AB530F60-D3E5-4FEA-947B-22F1F59A4FAA}">
      <dsp:nvSpPr>
        <dsp:cNvPr id="0" name=""/>
        <dsp:cNvSpPr/>
      </dsp:nvSpPr>
      <dsp:spPr>
        <a:xfrm>
          <a:off x="208221" y="656652"/>
          <a:ext cx="1648969" cy="14227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altLang="zh-CN" sz="2000" b="1" kern="1200" dirty="0" smtClean="0">
              <a:latin typeface="Calibri" pitchFamily="34" charset="0"/>
              <a:cs typeface="Calibri" pitchFamily="34" charset="0"/>
            </a:rPr>
            <a:t>130</a:t>
          </a:r>
          <a:r>
            <a:rPr lang="zh-CN" altLang="en-US" sz="2000" b="1" kern="1200" dirty="0" smtClean="0">
              <a:latin typeface="Calibri" pitchFamily="34" charset="0"/>
              <a:cs typeface="Calibri" pitchFamily="34" charset="0"/>
            </a:rPr>
            <a:t>万平方公里</a:t>
          </a:r>
          <a:endParaRPr lang="en-US" altLang="zh-CN" sz="2000" b="1" kern="1200" dirty="0" smtClean="0">
            <a:latin typeface="Calibri" pitchFamily="34" charset="0"/>
            <a:cs typeface="Calibri" pitchFamily="34" charset="0"/>
          </a:endParaRPr>
        </a:p>
        <a:p>
          <a:pPr lvl="0" algn="ctr" defTabSz="889000">
            <a:lnSpc>
              <a:spcPct val="90000"/>
            </a:lnSpc>
            <a:spcBef>
              <a:spcPct val="0"/>
            </a:spcBef>
            <a:spcAft>
              <a:spcPct val="35000"/>
            </a:spcAft>
          </a:pPr>
          <a:r>
            <a:rPr lang="en-US" altLang="zh-CN" sz="2000" b="1" kern="1200" dirty="0" smtClean="0">
              <a:latin typeface="Calibri" pitchFamily="34" charset="0"/>
              <a:cs typeface="Calibri" pitchFamily="34" charset="0"/>
            </a:rPr>
            <a:t>1.3 million km</a:t>
          </a:r>
          <a:r>
            <a:rPr lang="en-US" altLang="zh-CN" sz="2000" b="1" kern="1200" baseline="30000" dirty="0" smtClean="0">
              <a:latin typeface="Calibri" pitchFamily="34" charset="0"/>
              <a:cs typeface="Calibri" pitchFamily="34" charset="0"/>
            </a:rPr>
            <a:t>2</a:t>
          </a:r>
          <a:endParaRPr lang="zh-CN" altLang="en-US" sz="2000" b="1" kern="1200" baseline="30000" dirty="0">
            <a:latin typeface="Calibri" pitchFamily="34" charset="0"/>
            <a:cs typeface="Calibri" pitchFamily="34" charset="0"/>
          </a:endParaRPr>
        </a:p>
      </dsp:txBody>
      <dsp:txXfrm>
        <a:off x="208221" y="656652"/>
        <a:ext cx="1648969" cy="1422746"/>
      </dsp:txXfrm>
    </dsp:sp>
    <dsp:sp modelId="{68717FE0-4D44-4F22-ABC6-6E907433F598}">
      <dsp:nvSpPr>
        <dsp:cNvPr id="0" name=""/>
        <dsp:cNvSpPr/>
      </dsp:nvSpPr>
      <dsp:spPr>
        <a:xfrm>
          <a:off x="2217903" y="0"/>
          <a:ext cx="2061211" cy="21888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持续时间长</a:t>
          </a:r>
          <a:endParaRPr lang="en-US" altLang="zh-CN" sz="1800" b="1" kern="1200" dirty="0" smtClean="0"/>
        </a:p>
        <a:p>
          <a:pPr lvl="0" algn="ctr" defTabSz="800100">
            <a:lnSpc>
              <a:spcPct val="90000"/>
            </a:lnSpc>
            <a:spcBef>
              <a:spcPct val="0"/>
            </a:spcBef>
            <a:spcAft>
              <a:spcPct val="35000"/>
            </a:spcAft>
          </a:pPr>
          <a:r>
            <a:rPr lang="en-US" altLang="zh-CN" sz="1800" b="1" kern="1200" dirty="0" smtClean="0"/>
            <a:t>Duration</a:t>
          </a:r>
          <a:endParaRPr lang="zh-CN" altLang="en-US" sz="1800" b="1" kern="1200" dirty="0"/>
        </a:p>
      </dsp:txBody>
      <dsp:txXfrm>
        <a:off x="2217903" y="0"/>
        <a:ext cx="2061211" cy="656652"/>
      </dsp:txXfrm>
    </dsp:sp>
    <dsp:sp modelId="{508E8D1D-63C5-4F71-99E2-B3F016EF696E}">
      <dsp:nvSpPr>
        <dsp:cNvPr id="0" name=""/>
        <dsp:cNvSpPr/>
      </dsp:nvSpPr>
      <dsp:spPr>
        <a:xfrm>
          <a:off x="2424024" y="656652"/>
          <a:ext cx="1648969" cy="14227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Calibri" pitchFamily="34" charset="0"/>
              <a:cs typeface="Calibri" pitchFamily="34" charset="0"/>
            </a:rPr>
            <a:t>3</a:t>
          </a:r>
          <a:r>
            <a:rPr lang="zh-CN" altLang="en-US" sz="2400" b="1" kern="1200" dirty="0" smtClean="0">
              <a:latin typeface="Calibri" pitchFamily="34" charset="0"/>
              <a:cs typeface="Calibri" pitchFamily="34" charset="0"/>
            </a:rPr>
            <a:t>周</a:t>
          </a:r>
          <a:endParaRPr lang="en-US" altLang="zh-CN" sz="2400" b="1" kern="1200" dirty="0" smtClean="0">
            <a:latin typeface="Calibri" pitchFamily="34" charset="0"/>
            <a:cs typeface="Calibri" pitchFamily="34" charset="0"/>
          </a:endParaRPr>
        </a:p>
        <a:p>
          <a:pPr lvl="0" algn="ctr" defTabSz="1066800">
            <a:lnSpc>
              <a:spcPct val="90000"/>
            </a:lnSpc>
            <a:spcBef>
              <a:spcPct val="0"/>
            </a:spcBef>
            <a:spcAft>
              <a:spcPct val="35000"/>
            </a:spcAft>
          </a:pPr>
          <a:r>
            <a:rPr lang="en-US" altLang="zh-CN" sz="2400" b="1" kern="1200" dirty="0" smtClean="0">
              <a:latin typeface="Calibri" pitchFamily="34" charset="0"/>
              <a:cs typeface="Calibri" pitchFamily="34" charset="0"/>
            </a:rPr>
            <a:t>~3 week</a:t>
          </a:r>
          <a:endParaRPr lang="zh-CN" altLang="en-US" sz="2400" b="1" kern="1200" dirty="0">
            <a:latin typeface="Calibri" pitchFamily="34" charset="0"/>
            <a:cs typeface="Calibri" pitchFamily="34" charset="0"/>
          </a:endParaRPr>
        </a:p>
      </dsp:txBody>
      <dsp:txXfrm>
        <a:off x="2424024" y="656652"/>
        <a:ext cx="1648969" cy="1422746"/>
      </dsp:txXfrm>
    </dsp:sp>
    <dsp:sp modelId="{576C157F-59E9-48AF-9A20-B8B791CAAC56}">
      <dsp:nvSpPr>
        <dsp:cNvPr id="0" name=""/>
        <dsp:cNvSpPr/>
      </dsp:nvSpPr>
      <dsp:spPr>
        <a:xfrm>
          <a:off x="4433705" y="0"/>
          <a:ext cx="2061211" cy="21888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浓度高</a:t>
          </a:r>
          <a:endParaRPr lang="en-US" altLang="zh-CN" sz="1800" b="1" kern="1200" dirty="0" smtClean="0"/>
        </a:p>
        <a:p>
          <a:pPr lvl="0" algn="ctr" defTabSz="800100">
            <a:lnSpc>
              <a:spcPct val="90000"/>
            </a:lnSpc>
            <a:spcBef>
              <a:spcPct val="0"/>
            </a:spcBef>
            <a:spcAft>
              <a:spcPct val="35000"/>
            </a:spcAft>
          </a:pPr>
          <a:r>
            <a:rPr lang="en-US" altLang="zh-CN" sz="1800" b="1" kern="1200" dirty="0" smtClean="0"/>
            <a:t>Concentration</a:t>
          </a:r>
          <a:endParaRPr lang="zh-CN" altLang="en-US" sz="1800" b="1" kern="1200" dirty="0"/>
        </a:p>
      </dsp:txBody>
      <dsp:txXfrm>
        <a:off x="4433705" y="0"/>
        <a:ext cx="2061211" cy="656652"/>
      </dsp:txXfrm>
    </dsp:sp>
    <dsp:sp modelId="{6397F96E-E7D0-436D-A713-86942B04C7E7}">
      <dsp:nvSpPr>
        <dsp:cNvPr id="0" name=""/>
        <dsp:cNvSpPr/>
      </dsp:nvSpPr>
      <dsp:spPr>
        <a:xfrm>
          <a:off x="4639827" y="656652"/>
          <a:ext cx="1648969" cy="14227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Calibri" pitchFamily="34" charset="0"/>
              <a:cs typeface="Calibri" pitchFamily="34" charset="0"/>
            </a:rPr>
            <a:t>浓度爆表</a:t>
          </a:r>
          <a:endParaRPr lang="en-US" altLang="zh-CN" sz="2000" b="1" kern="1200" dirty="0" smtClean="0">
            <a:latin typeface="Calibri" pitchFamily="34" charset="0"/>
            <a:cs typeface="Calibri" pitchFamily="34" charset="0"/>
          </a:endParaRPr>
        </a:p>
        <a:p>
          <a:pPr lvl="0" algn="ctr" defTabSz="889000">
            <a:lnSpc>
              <a:spcPct val="90000"/>
            </a:lnSpc>
            <a:spcBef>
              <a:spcPct val="0"/>
            </a:spcBef>
            <a:spcAft>
              <a:spcPct val="35000"/>
            </a:spcAft>
          </a:pPr>
          <a:r>
            <a:rPr lang="en-US" altLang="zh-CN" sz="2000" b="1" kern="1200" dirty="0" smtClean="0">
              <a:latin typeface="Calibri" pitchFamily="34" charset="0"/>
              <a:cs typeface="Calibri" pitchFamily="34" charset="0"/>
            </a:rPr>
            <a:t>Over 500 </a:t>
          </a:r>
          <a:r>
            <a:rPr lang="en-US" altLang="zh-CN" sz="2000" b="1" kern="1200" dirty="0" err="1" smtClean="0">
              <a:latin typeface="Calibri" pitchFamily="34" charset="0"/>
              <a:cs typeface="Calibri" pitchFamily="34" charset="0"/>
            </a:rPr>
            <a:t>μg</a:t>
          </a:r>
          <a:r>
            <a:rPr lang="en-US" altLang="zh-CN" sz="2000" b="1" kern="1200" dirty="0" smtClean="0">
              <a:latin typeface="Calibri" pitchFamily="34" charset="0"/>
              <a:cs typeface="Calibri" pitchFamily="34" charset="0"/>
            </a:rPr>
            <a:t>/m</a:t>
          </a:r>
          <a:r>
            <a:rPr lang="en-US" altLang="zh-CN" sz="2000" b="1" kern="1200" baseline="30000" dirty="0" smtClean="0">
              <a:latin typeface="Calibri" pitchFamily="34" charset="0"/>
              <a:cs typeface="Calibri" pitchFamily="34" charset="0"/>
            </a:rPr>
            <a:t>3</a:t>
          </a:r>
          <a:endParaRPr lang="zh-CN" altLang="en-US" sz="2000" b="1" kern="1200" baseline="30000" dirty="0">
            <a:latin typeface="Calibri" pitchFamily="34" charset="0"/>
            <a:cs typeface="Calibri" pitchFamily="34" charset="0"/>
          </a:endParaRPr>
        </a:p>
      </dsp:txBody>
      <dsp:txXfrm>
        <a:off x="4639827" y="656652"/>
        <a:ext cx="1648969" cy="1422746"/>
      </dsp:txXfrm>
    </dsp:sp>
    <dsp:sp modelId="{4F133D74-2D94-4C77-BCC5-88063B55F0FE}">
      <dsp:nvSpPr>
        <dsp:cNvPr id="0" name=""/>
        <dsp:cNvSpPr/>
      </dsp:nvSpPr>
      <dsp:spPr>
        <a:xfrm>
          <a:off x="6649508" y="0"/>
          <a:ext cx="2061211" cy="21888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暴露人口多</a:t>
          </a:r>
          <a:endParaRPr lang="en-US" altLang="zh-CN" sz="1800" b="1" kern="1200" dirty="0" smtClean="0"/>
        </a:p>
        <a:p>
          <a:pPr lvl="0" algn="ctr" defTabSz="800100">
            <a:lnSpc>
              <a:spcPct val="90000"/>
            </a:lnSpc>
            <a:spcBef>
              <a:spcPct val="0"/>
            </a:spcBef>
            <a:spcAft>
              <a:spcPct val="35000"/>
            </a:spcAft>
          </a:pPr>
          <a:r>
            <a:rPr lang="en-US" altLang="zh-CN" sz="1800" b="1" kern="1200" dirty="0" smtClean="0"/>
            <a:t>Exposed populatio</a:t>
          </a:r>
          <a:r>
            <a:rPr lang="en-US" altLang="zh-CN" sz="1500" b="1" kern="1200" dirty="0" smtClean="0"/>
            <a:t>n</a:t>
          </a:r>
          <a:endParaRPr lang="zh-CN" altLang="en-US" sz="1500" b="1" kern="1200" dirty="0"/>
        </a:p>
      </dsp:txBody>
      <dsp:txXfrm>
        <a:off x="6649508" y="0"/>
        <a:ext cx="2061211" cy="656652"/>
      </dsp:txXfrm>
    </dsp:sp>
    <dsp:sp modelId="{2946A464-1513-40D2-943F-2D603C0A0993}">
      <dsp:nvSpPr>
        <dsp:cNvPr id="0" name=""/>
        <dsp:cNvSpPr/>
      </dsp:nvSpPr>
      <dsp:spPr>
        <a:xfrm>
          <a:off x="6855629" y="656652"/>
          <a:ext cx="1648969" cy="14227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Calibri" pitchFamily="34" charset="0"/>
              <a:cs typeface="Calibri" pitchFamily="34" charset="0"/>
            </a:rPr>
            <a:t>超过</a:t>
          </a:r>
          <a:r>
            <a:rPr lang="en-US" altLang="zh-CN" sz="2000" b="1" kern="1200" dirty="0" smtClean="0">
              <a:latin typeface="Calibri" pitchFamily="34" charset="0"/>
              <a:cs typeface="Calibri" pitchFamily="34" charset="0"/>
            </a:rPr>
            <a:t>8</a:t>
          </a:r>
          <a:r>
            <a:rPr lang="zh-CN" altLang="en-US" sz="2000" b="1" kern="1200" dirty="0" smtClean="0">
              <a:latin typeface="Calibri" pitchFamily="34" charset="0"/>
              <a:cs typeface="Calibri" pitchFamily="34" charset="0"/>
            </a:rPr>
            <a:t>亿</a:t>
          </a:r>
          <a:endParaRPr lang="en-US" altLang="zh-CN" sz="2000" b="1" kern="1200" dirty="0" smtClean="0">
            <a:latin typeface="Calibri" pitchFamily="34" charset="0"/>
            <a:cs typeface="Calibri" pitchFamily="34" charset="0"/>
          </a:endParaRPr>
        </a:p>
        <a:p>
          <a:pPr lvl="0" algn="ctr" defTabSz="889000">
            <a:lnSpc>
              <a:spcPct val="90000"/>
            </a:lnSpc>
            <a:spcBef>
              <a:spcPct val="0"/>
            </a:spcBef>
            <a:spcAft>
              <a:spcPct val="35000"/>
            </a:spcAft>
          </a:pPr>
          <a:r>
            <a:rPr lang="en-US" altLang="zh-CN" sz="2000" b="1" kern="1200" dirty="0" smtClean="0">
              <a:latin typeface="Calibri" pitchFamily="34" charset="0"/>
              <a:cs typeface="Calibri" pitchFamily="34" charset="0"/>
            </a:rPr>
            <a:t>Over 800 million</a:t>
          </a:r>
          <a:endParaRPr lang="zh-CN" altLang="en-US" sz="2000" b="1" kern="1200" dirty="0">
            <a:latin typeface="Calibri" pitchFamily="34" charset="0"/>
            <a:cs typeface="Calibri" pitchFamily="34" charset="0"/>
          </a:endParaRPr>
        </a:p>
      </dsp:txBody>
      <dsp:txXfrm>
        <a:off x="6855629" y="656652"/>
        <a:ext cx="1648969" cy="14227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7D3DA8-53CE-4E02-AF7F-567AA83B9B0B}">
      <dsp:nvSpPr>
        <dsp:cNvPr id="0" name=""/>
        <dsp:cNvSpPr/>
      </dsp:nvSpPr>
      <dsp:spPr>
        <a:xfrm>
          <a:off x="0" y="0"/>
          <a:ext cx="8265226" cy="12548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zh-CN" sz="2000" b="1" kern="1200" dirty="0" smtClean="0"/>
            <a:t>SO</a:t>
          </a:r>
          <a:r>
            <a:rPr lang="en-US" altLang="zh-CN" sz="2000" b="1" kern="1200" baseline="-25000" dirty="0" smtClean="0"/>
            <a:t>2</a:t>
          </a:r>
          <a:r>
            <a:rPr lang="zh-CN" altLang="en-US" sz="2000" b="1" kern="1200" dirty="0" smtClean="0"/>
            <a:t>、</a:t>
          </a:r>
          <a:r>
            <a:rPr lang="en-US" altLang="zh-CN" sz="2000" b="1" kern="1200" dirty="0" smtClean="0"/>
            <a:t>NO</a:t>
          </a:r>
          <a:r>
            <a:rPr lang="en-US" altLang="zh-CN" sz="2000" b="1" kern="1200" baseline="-25000" dirty="0" smtClean="0"/>
            <a:t>X</a:t>
          </a:r>
          <a:r>
            <a:rPr lang="zh-CN" altLang="en-US" sz="2000" b="1" kern="1200" dirty="0" smtClean="0"/>
            <a:t>、烟粉尘和</a:t>
          </a:r>
          <a:r>
            <a:rPr lang="en-US" altLang="zh-CN" sz="2000" b="1" kern="1200" dirty="0" smtClean="0"/>
            <a:t>VOCs</a:t>
          </a:r>
          <a:r>
            <a:rPr lang="zh-CN" altLang="en-US" sz="2000" b="1" kern="1200" dirty="0" smtClean="0"/>
            <a:t>排放量符合要求成为环评审批前置条件</a:t>
          </a:r>
          <a:endParaRPr lang="en-US" altLang="zh-CN" sz="2000" b="1" kern="1200" dirty="0" smtClean="0"/>
        </a:p>
        <a:p>
          <a:pPr lvl="0" algn="l" defTabSz="889000">
            <a:lnSpc>
              <a:spcPct val="90000"/>
            </a:lnSpc>
            <a:spcBef>
              <a:spcPct val="0"/>
            </a:spcBef>
            <a:spcAft>
              <a:spcPct val="35000"/>
            </a:spcAft>
          </a:pPr>
          <a:r>
            <a:rPr lang="en-US" altLang="zh-CN" sz="2000" b="1" kern="1200" dirty="0" smtClean="0"/>
            <a:t>EIA for new projects constrained by emissions budget of SO</a:t>
          </a:r>
          <a:r>
            <a:rPr lang="en-US" altLang="zh-CN" sz="2000" b="1" kern="1200" baseline="-25000" dirty="0" smtClean="0"/>
            <a:t>2</a:t>
          </a:r>
          <a:r>
            <a:rPr lang="en-US" altLang="zh-CN" sz="2000" b="1" kern="1200" dirty="0" smtClean="0"/>
            <a:t>, NO</a:t>
          </a:r>
          <a:r>
            <a:rPr lang="en-US" altLang="zh-CN" sz="2000" b="1" kern="1200" baseline="-25000" dirty="0" smtClean="0"/>
            <a:t>X</a:t>
          </a:r>
          <a:r>
            <a:rPr lang="en-US" altLang="zh-CN" sz="2000" b="1" kern="1200" dirty="0" smtClean="0"/>
            <a:t>, PM and VOCs</a:t>
          </a:r>
          <a:endParaRPr lang="zh-CN" altLang="en-US" sz="2000" b="1" kern="1200" dirty="0"/>
        </a:p>
      </dsp:txBody>
      <dsp:txXfrm>
        <a:off x="0" y="0"/>
        <a:ext cx="8265226" cy="1254825"/>
      </dsp:txXfrm>
    </dsp:sp>
    <dsp:sp modelId="{71E159CD-880C-4DD2-B038-3DDDACF71120}">
      <dsp:nvSpPr>
        <dsp:cNvPr id="0" name=""/>
        <dsp:cNvSpPr/>
      </dsp:nvSpPr>
      <dsp:spPr>
        <a:xfrm>
          <a:off x="0" y="1716239"/>
          <a:ext cx="8265226" cy="12548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t>提高环保、能耗、质量等标准，促进“两高”行业过剩产能退出</a:t>
          </a:r>
          <a:endParaRPr lang="en-US" altLang="zh-CN" sz="2000" b="1" kern="1200" dirty="0" smtClean="0"/>
        </a:p>
        <a:p>
          <a:pPr lvl="0" algn="l" defTabSz="889000">
            <a:lnSpc>
              <a:spcPct val="90000"/>
            </a:lnSpc>
            <a:spcBef>
              <a:spcPct val="0"/>
            </a:spcBef>
            <a:spcAft>
              <a:spcPct val="35000"/>
            </a:spcAft>
          </a:pPr>
          <a:r>
            <a:rPr lang="en-US" altLang="zh-CN" sz="2000" b="1" kern="1200" dirty="0" smtClean="0"/>
            <a:t>Higher standards on emissions control, energy saving and product quality to promote elimination of outdated high-pollution capacity</a:t>
          </a:r>
          <a:endParaRPr lang="zh-CN" altLang="en-US" sz="2000" b="1" kern="1200" dirty="0"/>
        </a:p>
      </dsp:txBody>
      <dsp:txXfrm>
        <a:off x="0" y="1716239"/>
        <a:ext cx="8265226" cy="1254825"/>
      </dsp:txXfrm>
    </dsp:sp>
    <dsp:sp modelId="{593C0559-3438-46A5-B7F6-CCB6D7A670C7}">
      <dsp:nvSpPr>
        <dsp:cNvPr id="0" name=""/>
        <dsp:cNvSpPr/>
      </dsp:nvSpPr>
      <dsp:spPr>
        <a:xfrm>
          <a:off x="0" y="3453078"/>
          <a:ext cx="8265226" cy="12548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chemeClr val="bg1"/>
              </a:solidFill>
            </a:rPr>
            <a:t>提前一年完成“十二五”期间</a:t>
          </a:r>
          <a:r>
            <a:rPr lang="en-US" altLang="en-US" sz="2000" b="1" kern="1200" dirty="0" smtClean="0">
              <a:solidFill>
                <a:schemeClr val="bg1"/>
              </a:solidFill>
            </a:rPr>
            <a:t>21</a:t>
          </a:r>
          <a:r>
            <a:rPr lang="zh-CN" altLang="en-US" sz="2000" b="1" kern="1200" dirty="0" smtClean="0">
              <a:solidFill>
                <a:schemeClr val="bg1"/>
              </a:solidFill>
            </a:rPr>
            <a:t>个重点行业的落后产能淘汰目标任务</a:t>
          </a:r>
          <a:endParaRPr lang="en-US" altLang="zh-CN" sz="2000" b="1" kern="1200" dirty="0" smtClean="0">
            <a:solidFill>
              <a:schemeClr val="bg1"/>
            </a:solidFill>
          </a:endParaRPr>
        </a:p>
        <a:p>
          <a:pPr lvl="0" algn="l" defTabSz="889000">
            <a:lnSpc>
              <a:spcPct val="90000"/>
            </a:lnSpc>
            <a:spcBef>
              <a:spcPct val="0"/>
            </a:spcBef>
            <a:spcAft>
              <a:spcPct val="35000"/>
            </a:spcAft>
          </a:pPr>
          <a:r>
            <a:rPr lang="en-US" altLang="zh-CN" sz="2000" b="1" kern="1200" dirty="0" smtClean="0">
              <a:solidFill>
                <a:schemeClr val="bg1"/>
              </a:solidFill>
            </a:rPr>
            <a:t>Achieve the 12</a:t>
          </a:r>
          <a:r>
            <a:rPr lang="en-US" altLang="zh-CN" sz="2000" b="1" kern="1200" baseline="30000" dirty="0" smtClean="0">
              <a:solidFill>
                <a:schemeClr val="bg1"/>
              </a:solidFill>
            </a:rPr>
            <a:t>th</a:t>
          </a:r>
          <a:r>
            <a:rPr lang="en-US" altLang="zh-CN" sz="2000" b="1" kern="1200" dirty="0" smtClean="0">
              <a:solidFill>
                <a:schemeClr val="bg1"/>
              </a:solidFill>
            </a:rPr>
            <a:t> FYP eliminating goal for 21 sectors one year earlier</a:t>
          </a:r>
          <a:endParaRPr lang="zh-CN" altLang="en-US" sz="2000" b="1" kern="1200" dirty="0">
            <a:solidFill>
              <a:schemeClr val="bg1"/>
            </a:solidFill>
          </a:endParaRPr>
        </a:p>
      </dsp:txBody>
      <dsp:txXfrm>
        <a:off x="0" y="3453078"/>
        <a:ext cx="8265226" cy="12548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97DC8F-9A2B-47D1-8017-34BEBC7AFF64}">
      <dsp:nvSpPr>
        <dsp:cNvPr id="0" name=""/>
        <dsp:cNvSpPr/>
      </dsp:nvSpPr>
      <dsp:spPr>
        <a:xfrm>
          <a:off x="0" y="374125"/>
          <a:ext cx="8360229"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847" tIns="374904" rIns="648847" bIns="128016" numCol="1" spcCol="1270" anchor="t" anchorCtr="0">
          <a:noAutofit/>
        </a:bodyPr>
        <a:lstStyle/>
        <a:p>
          <a:pPr marL="171450" lvl="1" indent="-171450" algn="l" defTabSz="800100">
            <a:lnSpc>
              <a:spcPct val="90000"/>
            </a:lnSpc>
            <a:spcBef>
              <a:spcPct val="0"/>
            </a:spcBef>
            <a:spcAft>
              <a:spcPct val="15000"/>
            </a:spcAft>
            <a:buChar char="••"/>
          </a:pPr>
          <a:r>
            <a:rPr lang="en-US" altLang="zh-CN" sz="1800" b="1" kern="1200" dirty="0" smtClean="0"/>
            <a:t>2017</a:t>
          </a:r>
          <a:r>
            <a:rPr lang="zh-CN" altLang="en-US" sz="1800" b="1" kern="1200" dirty="0" smtClean="0"/>
            <a:t>年，全国煤炭比重降低至</a:t>
          </a:r>
          <a:r>
            <a:rPr lang="en-US" altLang="zh-CN" sz="1800" b="1" kern="1200" dirty="0" smtClean="0">
              <a:solidFill>
                <a:srgbClr val="FF0000"/>
              </a:solidFill>
            </a:rPr>
            <a:t>65%</a:t>
          </a:r>
          <a:r>
            <a:rPr lang="zh-CN" altLang="en-US" sz="1800" b="1" kern="1200" dirty="0" smtClean="0">
              <a:solidFill>
                <a:srgbClr val="FF0000"/>
              </a:solidFill>
            </a:rPr>
            <a:t>以下</a:t>
          </a:r>
          <a:r>
            <a:rPr lang="zh-CN" altLang="en-US" sz="1800" b="1" kern="1200" dirty="0" smtClean="0"/>
            <a:t>；京津冀、长三角、珠三角煤炭消费量</a:t>
          </a:r>
          <a:r>
            <a:rPr lang="zh-CN" altLang="en-US" sz="1800" b="1" kern="1200" dirty="0" smtClean="0">
              <a:solidFill>
                <a:srgbClr val="FF0000"/>
              </a:solidFill>
            </a:rPr>
            <a:t>负增长</a:t>
          </a:r>
        </a:p>
        <a:p>
          <a:pPr marL="171450" lvl="1" indent="-171450" algn="l" defTabSz="800100">
            <a:lnSpc>
              <a:spcPct val="90000"/>
            </a:lnSpc>
            <a:spcBef>
              <a:spcPct val="0"/>
            </a:spcBef>
            <a:spcAft>
              <a:spcPct val="15000"/>
            </a:spcAft>
            <a:buChar char="••"/>
          </a:pPr>
          <a:r>
            <a:rPr lang="en-US" altLang="zh-CN" sz="1800" b="1" kern="1200" dirty="0" smtClean="0"/>
            <a:t>Lower the ratio of coal to national energy consumption to </a:t>
          </a:r>
          <a:r>
            <a:rPr lang="en-US" altLang="zh-CN" sz="1800" b="1" kern="1200" dirty="0" smtClean="0">
              <a:solidFill>
                <a:srgbClr val="FF0000"/>
              </a:solidFill>
            </a:rPr>
            <a:t>65% or below </a:t>
          </a:r>
          <a:r>
            <a:rPr lang="en-US" altLang="zh-CN" sz="1800" b="1" kern="1200" dirty="0" smtClean="0"/>
            <a:t>by 2017. Reduce coal consumption in JJJ, YRD and PRD </a:t>
          </a:r>
          <a:endParaRPr lang="zh-CN" altLang="en-US" sz="1800" b="1" kern="1200" dirty="0"/>
        </a:p>
      </dsp:txBody>
      <dsp:txXfrm>
        <a:off x="0" y="374125"/>
        <a:ext cx="8360229" cy="1587600"/>
      </dsp:txXfrm>
    </dsp:sp>
    <dsp:sp modelId="{85626FAE-6C1F-4213-9888-32D1372AF51B}">
      <dsp:nvSpPr>
        <dsp:cNvPr id="0" name=""/>
        <dsp:cNvSpPr/>
      </dsp:nvSpPr>
      <dsp:spPr>
        <a:xfrm>
          <a:off x="418011" y="108445"/>
          <a:ext cx="585216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98" tIns="0" rIns="221198" bIns="0" numCol="1" spcCol="1270" anchor="ctr" anchorCtr="0">
          <a:noAutofit/>
        </a:bodyPr>
        <a:lstStyle/>
        <a:p>
          <a:pPr lvl="0" algn="l" defTabSz="889000">
            <a:lnSpc>
              <a:spcPct val="90000"/>
            </a:lnSpc>
            <a:spcBef>
              <a:spcPct val="0"/>
            </a:spcBef>
            <a:spcAft>
              <a:spcPct val="35000"/>
            </a:spcAft>
          </a:pPr>
          <a:r>
            <a:rPr lang="zh-CN" altLang="en-US" sz="2000" b="1" kern="1200" dirty="0" smtClean="0"/>
            <a:t>优化能源结构</a:t>
          </a:r>
          <a:r>
            <a:rPr lang="en-US" altLang="zh-CN" sz="2000" b="1" kern="1200" dirty="0" smtClean="0"/>
            <a:t>/Better energy structure</a:t>
          </a:r>
          <a:endParaRPr lang="zh-CN" altLang="en-US" sz="2000" b="1" kern="1200" dirty="0"/>
        </a:p>
      </dsp:txBody>
      <dsp:txXfrm>
        <a:off x="418011" y="108445"/>
        <a:ext cx="5852160" cy="531360"/>
      </dsp:txXfrm>
    </dsp:sp>
    <dsp:sp modelId="{77A372CC-076F-4B42-A67D-DD80FB74EF65}">
      <dsp:nvSpPr>
        <dsp:cNvPr id="0" name=""/>
        <dsp:cNvSpPr/>
      </dsp:nvSpPr>
      <dsp:spPr>
        <a:xfrm>
          <a:off x="0" y="2324605"/>
          <a:ext cx="8360229"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847" tIns="374904" rIns="648847"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b="1" i="0" kern="1200" dirty="0" smtClean="0"/>
            <a:t>到</a:t>
          </a:r>
          <a:r>
            <a:rPr lang="en-US" altLang="zh-CN" sz="1800" b="1" i="0" kern="1200" dirty="0" smtClean="0"/>
            <a:t>2017</a:t>
          </a:r>
          <a:r>
            <a:rPr lang="zh-CN" altLang="en-US" sz="1800" b="1" i="0" kern="1200" dirty="0" smtClean="0"/>
            <a:t>年，原煤入选率达</a:t>
          </a:r>
          <a:r>
            <a:rPr lang="en-US" altLang="zh-CN" sz="1800" b="1" i="0" kern="1200" dirty="0" smtClean="0">
              <a:solidFill>
                <a:srgbClr val="FF0000"/>
              </a:solidFill>
            </a:rPr>
            <a:t>70%</a:t>
          </a:r>
          <a:r>
            <a:rPr lang="zh-CN" altLang="en-US" sz="1800" b="1" i="0" kern="1200" dirty="0" smtClean="0">
              <a:solidFill>
                <a:srgbClr val="FF0000"/>
              </a:solidFill>
            </a:rPr>
            <a:t>以上</a:t>
          </a:r>
          <a:r>
            <a:rPr lang="zh-CN" altLang="en-US" sz="1800" b="1" i="0" kern="1200" dirty="0" smtClean="0"/>
            <a:t>；减少原煤散烧</a:t>
          </a:r>
          <a:endParaRPr lang="zh-CN" altLang="en-US" sz="1800" b="1" kern="1200" dirty="0"/>
        </a:p>
        <a:p>
          <a:pPr marL="171450" lvl="1" indent="-171450" algn="l" defTabSz="800100">
            <a:lnSpc>
              <a:spcPct val="90000"/>
            </a:lnSpc>
            <a:spcBef>
              <a:spcPct val="0"/>
            </a:spcBef>
            <a:spcAft>
              <a:spcPct val="15000"/>
            </a:spcAft>
            <a:buChar char="••"/>
          </a:pPr>
          <a:r>
            <a:rPr lang="en-US" altLang="zh-CN" sz="1800" b="1" kern="1200" dirty="0" smtClean="0">
              <a:solidFill>
                <a:srgbClr val="FF0000"/>
              </a:solidFill>
            </a:rPr>
            <a:t>70% or more </a:t>
          </a:r>
          <a:r>
            <a:rPr lang="en-US" altLang="zh-CN" sz="1800" b="1" kern="1200" dirty="0" smtClean="0"/>
            <a:t>raw coal to be washed by 2017. Restrict use of raw coal by small boilers and stoves</a:t>
          </a:r>
          <a:endParaRPr lang="zh-CN" altLang="en-US" sz="1800" b="1" kern="1200" dirty="0"/>
        </a:p>
      </dsp:txBody>
      <dsp:txXfrm>
        <a:off x="0" y="2324605"/>
        <a:ext cx="8360229" cy="1332450"/>
      </dsp:txXfrm>
    </dsp:sp>
    <dsp:sp modelId="{CA591448-967A-4ADC-A7D6-87BAC7329B08}">
      <dsp:nvSpPr>
        <dsp:cNvPr id="0" name=""/>
        <dsp:cNvSpPr/>
      </dsp:nvSpPr>
      <dsp:spPr>
        <a:xfrm>
          <a:off x="418011" y="2058925"/>
          <a:ext cx="585216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98" tIns="0" rIns="221198" bIns="0" numCol="1" spcCol="1270" anchor="ctr" anchorCtr="0">
          <a:noAutofit/>
        </a:bodyPr>
        <a:lstStyle/>
        <a:p>
          <a:pPr lvl="0" algn="l" defTabSz="889000">
            <a:lnSpc>
              <a:spcPct val="90000"/>
            </a:lnSpc>
            <a:spcBef>
              <a:spcPct val="0"/>
            </a:spcBef>
            <a:spcAft>
              <a:spcPct val="35000"/>
            </a:spcAft>
          </a:pPr>
          <a:r>
            <a:rPr lang="zh-CN" altLang="en-US" sz="2000" b="1" kern="1200" dirty="0" smtClean="0"/>
            <a:t>推进煤炭清洁利用</a:t>
          </a:r>
          <a:r>
            <a:rPr lang="en-US" altLang="zh-CN" sz="2000" b="1" kern="1200" dirty="0" smtClean="0"/>
            <a:t>/Cleaner use of coal</a:t>
          </a:r>
          <a:endParaRPr lang="zh-CN" altLang="en-US" sz="2000" b="1" kern="1200" dirty="0"/>
        </a:p>
      </dsp:txBody>
      <dsp:txXfrm>
        <a:off x="418011" y="2058925"/>
        <a:ext cx="5852160" cy="531360"/>
      </dsp:txXfrm>
    </dsp:sp>
    <dsp:sp modelId="{212BA9B8-444C-45C0-B217-AE5E4E7F42E7}">
      <dsp:nvSpPr>
        <dsp:cNvPr id="0" name=""/>
        <dsp:cNvSpPr/>
      </dsp:nvSpPr>
      <dsp:spPr>
        <a:xfrm>
          <a:off x="0" y="4019935"/>
          <a:ext cx="8360229" cy="1077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847" tIns="374904" rIns="648847"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b="1" kern="1200" dirty="0" smtClean="0"/>
            <a:t>新增天然气干线管输能力</a:t>
          </a:r>
          <a:r>
            <a:rPr lang="en-US" altLang="zh-CN" sz="1800" b="1" i="0" kern="1200" dirty="0" smtClean="0">
              <a:solidFill>
                <a:srgbClr val="FF0000"/>
              </a:solidFill>
            </a:rPr>
            <a:t>1500</a:t>
          </a:r>
          <a:r>
            <a:rPr lang="zh-CN" altLang="en-US" sz="1800" b="1" i="0" kern="1200" dirty="0" smtClean="0">
              <a:solidFill>
                <a:srgbClr val="FF0000"/>
              </a:solidFill>
            </a:rPr>
            <a:t>亿立方米</a:t>
          </a:r>
          <a:r>
            <a:rPr lang="zh-CN" altLang="en-US" sz="1800" b="1" kern="1200" dirty="0" smtClean="0"/>
            <a:t>以上</a:t>
          </a:r>
          <a:endParaRPr lang="en-US" altLang="zh-CN" sz="1800" b="1" kern="1200" dirty="0" smtClean="0"/>
        </a:p>
        <a:p>
          <a:pPr marL="171450" lvl="1" indent="-171450" algn="l" defTabSz="800100">
            <a:lnSpc>
              <a:spcPct val="90000"/>
            </a:lnSpc>
            <a:spcBef>
              <a:spcPct val="0"/>
            </a:spcBef>
            <a:spcAft>
              <a:spcPct val="15000"/>
            </a:spcAft>
            <a:buChar char="••"/>
          </a:pPr>
          <a:r>
            <a:rPr lang="en-US" altLang="zh-CN" sz="1800" b="1" kern="1200" dirty="0" smtClean="0"/>
            <a:t>New NG transmission pipeline with capacity over </a:t>
          </a:r>
          <a:r>
            <a:rPr lang="en-US" altLang="zh-CN" sz="1800" b="1" kern="1200" dirty="0" smtClean="0">
              <a:solidFill>
                <a:srgbClr val="FF0000"/>
              </a:solidFill>
            </a:rPr>
            <a:t>150 billion cubic meter</a:t>
          </a:r>
        </a:p>
      </dsp:txBody>
      <dsp:txXfrm>
        <a:off x="0" y="4019935"/>
        <a:ext cx="8360229" cy="1077300"/>
      </dsp:txXfrm>
    </dsp:sp>
    <dsp:sp modelId="{1F91C0CB-3235-49BE-BBA1-7CFB39C0F798}">
      <dsp:nvSpPr>
        <dsp:cNvPr id="0" name=""/>
        <dsp:cNvSpPr/>
      </dsp:nvSpPr>
      <dsp:spPr>
        <a:xfrm>
          <a:off x="418011" y="3754255"/>
          <a:ext cx="738150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98" tIns="0" rIns="221198" bIns="0" numCol="1" spcCol="1270" anchor="ctr" anchorCtr="0">
          <a:noAutofit/>
        </a:bodyPr>
        <a:lstStyle/>
        <a:p>
          <a:pPr lvl="0" algn="l" defTabSz="889000">
            <a:lnSpc>
              <a:spcPct val="90000"/>
            </a:lnSpc>
            <a:spcBef>
              <a:spcPct val="0"/>
            </a:spcBef>
            <a:spcAft>
              <a:spcPct val="35000"/>
            </a:spcAft>
          </a:pPr>
          <a:r>
            <a:rPr lang="zh-CN" altLang="en-US" sz="2000" b="1" kern="1200" dirty="0" smtClean="0"/>
            <a:t>增加清洁能源供应</a:t>
          </a:r>
          <a:r>
            <a:rPr lang="en-US" altLang="zh-CN" sz="2000" b="1" kern="1200" dirty="0" smtClean="0"/>
            <a:t>/More supply of cleaner energy</a:t>
          </a:r>
        </a:p>
      </dsp:txBody>
      <dsp:txXfrm>
        <a:off x="418011" y="3754255"/>
        <a:ext cx="7381505" cy="5313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7D3DA8-53CE-4E02-AF7F-567AA83B9B0B}">
      <dsp:nvSpPr>
        <dsp:cNvPr id="0" name=""/>
        <dsp:cNvSpPr/>
      </dsp:nvSpPr>
      <dsp:spPr>
        <a:xfrm>
          <a:off x="0" y="1384"/>
          <a:ext cx="8265226" cy="10452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t>京津冀</a:t>
          </a:r>
          <a:r>
            <a:rPr lang="en-US" altLang="zh-CN" sz="2000" b="1" kern="1200" dirty="0" smtClean="0"/>
            <a:t>+</a:t>
          </a:r>
          <a:r>
            <a:rPr lang="zh-CN" altLang="en-US" sz="2000" b="1" kern="1200" dirty="0" smtClean="0"/>
            <a:t>晋蒙鲁</a:t>
          </a:r>
          <a:endParaRPr lang="en-US" altLang="zh-CN" sz="2000" b="1" kern="1200" dirty="0" smtClean="0"/>
        </a:p>
        <a:p>
          <a:pPr lvl="0" algn="l" defTabSz="889000">
            <a:lnSpc>
              <a:spcPct val="90000"/>
            </a:lnSpc>
            <a:spcBef>
              <a:spcPct val="0"/>
            </a:spcBef>
            <a:spcAft>
              <a:spcPct val="35000"/>
            </a:spcAft>
          </a:pPr>
          <a:r>
            <a:rPr lang="en-US" altLang="zh-CN" sz="2000" b="1" kern="1200" dirty="0" smtClean="0"/>
            <a:t>Beijing-Tianjin-</a:t>
          </a:r>
          <a:r>
            <a:rPr lang="en-US" altLang="zh-CN" sz="2000" b="1" kern="1200" dirty="0" err="1" smtClean="0"/>
            <a:t>Hebei</a:t>
          </a:r>
          <a:r>
            <a:rPr lang="en-US" altLang="zh-CN" sz="2000" b="1" kern="1200" dirty="0" smtClean="0"/>
            <a:t> + Shanxi-Inner Mongolia-Shandong</a:t>
          </a:r>
          <a:endParaRPr lang="zh-CN" altLang="en-US" sz="2000" b="1" kern="1200" dirty="0"/>
        </a:p>
      </dsp:txBody>
      <dsp:txXfrm>
        <a:off x="0" y="1384"/>
        <a:ext cx="8265226" cy="1045259"/>
      </dsp:txXfrm>
    </dsp:sp>
    <dsp:sp modelId="{71E159CD-880C-4DD2-B038-3DDDACF71120}">
      <dsp:nvSpPr>
        <dsp:cNvPr id="0" name=""/>
        <dsp:cNvSpPr/>
      </dsp:nvSpPr>
      <dsp:spPr>
        <a:xfrm>
          <a:off x="0" y="1058610"/>
          <a:ext cx="8265226" cy="10452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t>高于全国平均水平的污染治理要求</a:t>
          </a:r>
          <a:endParaRPr lang="en-US" altLang="zh-CN" sz="2000" b="1" kern="1200" dirty="0" smtClean="0"/>
        </a:p>
        <a:p>
          <a:pPr lvl="0" algn="l" defTabSz="889000">
            <a:lnSpc>
              <a:spcPct val="90000"/>
            </a:lnSpc>
            <a:spcBef>
              <a:spcPct val="0"/>
            </a:spcBef>
            <a:spcAft>
              <a:spcPct val="35000"/>
            </a:spcAft>
          </a:pPr>
          <a:r>
            <a:rPr lang="en-US" altLang="zh-CN" sz="2000" b="1" kern="1200" dirty="0" smtClean="0"/>
            <a:t>Higher standards on pollution abatement performance</a:t>
          </a:r>
          <a:endParaRPr lang="zh-CN" altLang="en-US" sz="2000" b="1" kern="1200" dirty="0"/>
        </a:p>
      </dsp:txBody>
      <dsp:txXfrm>
        <a:off x="0" y="1058610"/>
        <a:ext cx="8265226" cy="1045259"/>
      </dsp:txXfrm>
    </dsp:sp>
    <dsp:sp modelId="{593C0559-3438-46A5-B7F6-CCB6D7A670C7}">
      <dsp:nvSpPr>
        <dsp:cNvPr id="0" name=""/>
        <dsp:cNvSpPr/>
      </dsp:nvSpPr>
      <dsp:spPr>
        <a:xfrm>
          <a:off x="0" y="2115836"/>
          <a:ext cx="8265226" cy="10452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t>强化</a:t>
          </a:r>
          <a:r>
            <a:rPr lang="zh-CN" altLang="en-US" sz="2000" b="1" kern="1200" dirty="0" smtClean="0">
              <a:solidFill>
                <a:schemeClr val="accent6">
                  <a:lumMod val="40000"/>
                  <a:lumOff val="60000"/>
                </a:schemeClr>
              </a:solidFill>
            </a:rPr>
            <a:t>钢铁、水泥</a:t>
          </a:r>
          <a:r>
            <a:rPr lang="zh-CN" altLang="en-US" sz="2000" b="1" kern="1200" dirty="0" smtClean="0"/>
            <a:t>等行业的落后产能淘汰</a:t>
          </a:r>
          <a:endParaRPr lang="en-US" altLang="zh-CN" sz="2000" b="1" kern="1200" dirty="0" smtClean="0"/>
        </a:p>
        <a:p>
          <a:pPr lvl="0" algn="l" defTabSz="889000">
            <a:lnSpc>
              <a:spcPct val="90000"/>
            </a:lnSpc>
            <a:spcBef>
              <a:spcPct val="0"/>
            </a:spcBef>
            <a:spcAft>
              <a:spcPct val="35000"/>
            </a:spcAft>
          </a:pPr>
          <a:r>
            <a:rPr lang="en-US" altLang="zh-CN" sz="2000" b="1" kern="1200" dirty="0" smtClean="0"/>
            <a:t>Extra requirements on phasing out backward processes </a:t>
          </a:r>
          <a:r>
            <a:rPr lang="en-US" altLang="zh-CN" sz="2000" b="1" kern="1200" dirty="0" smtClean="0">
              <a:solidFill>
                <a:schemeClr val="accent6">
                  <a:lumMod val="40000"/>
                  <a:lumOff val="60000"/>
                </a:schemeClr>
              </a:solidFill>
            </a:rPr>
            <a:t>in iron &amp; steel </a:t>
          </a:r>
          <a:r>
            <a:rPr lang="en-US" altLang="zh-CN" sz="2000" b="1" kern="1200" dirty="0" smtClean="0"/>
            <a:t>and </a:t>
          </a:r>
          <a:r>
            <a:rPr lang="en-US" altLang="zh-CN" sz="2000" b="1" kern="1200" dirty="0" smtClean="0">
              <a:solidFill>
                <a:schemeClr val="accent6">
                  <a:lumMod val="40000"/>
                  <a:lumOff val="60000"/>
                </a:schemeClr>
              </a:solidFill>
            </a:rPr>
            <a:t>cement</a:t>
          </a:r>
          <a:r>
            <a:rPr lang="en-US" altLang="zh-CN" sz="2000" b="1" kern="1200" dirty="0" smtClean="0"/>
            <a:t> industries</a:t>
          </a:r>
          <a:endParaRPr lang="zh-CN" altLang="en-US" sz="2000" b="1" kern="1200" dirty="0"/>
        </a:p>
      </dsp:txBody>
      <dsp:txXfrm>
        <a:off x="0" y="2115836"/>
        <a:ext cx="8265226" cy="1045259"/>
      </dsp:txXfrm>
    </dsp:sp>
    <dsp:sp modelId="{ABF67402-7C78-4DF1-B0FF-B5CC181D559B}">
      <dsp:nvSpPr>
        <dsp:cNvPr id="0" name=""/>
        <dsp:cNvSpPr/>
      </dsp:nvSpPr>
      <dsp:spPr>
        <a:xfrm>
          <a:off x="0" y="3173062"/>
          <a:ext cx="8265226" cy="10452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t>煤炭消费总量减少</a:t>
          </a:r>
          <a:r>
            <a:rPr lang="en-US" altLang="zh-CN" sz="2000" b="1" kern="1200" dirty="0" smtClean="0">
              <a:solidFill>
                <a:schemeClr val="accent6">
                  <a:lumMod val="40000"/>
                  <a:lumOff val="60000"/>
                </a:schemeClr>
              </a:solidFill>
            </a:rPr>
            <a:t>8300</a:t>
          </a:r>
          <a:r>
            <a:rPr lang="zh-CN" altLang="en-US" sz="2000" b="1" kern="1200" dirty="0" smtClean="0">
              <a:solidFill>
                <a:schemeClr val="accent6">
                  <a:lumMod val="40000"/>
                  <a:lumOff val="60000"/>
                </a:schemeClr>
              </a:solidFill>
            </a:rPr>
            <a:t>万吨</a:t>
          </a:r>
          <a:endParaRPr lang="en-US" altLang="zh-CN" sz="2000" b="1" kern="1200" dirty="0" smtClean="0">
            <a:solidFill>
              <a:schemeClr val="accent6">
                <a:lumMod val="40000"/>
                <a:lumOff val="60000"/>
              </a:schemeClr>
            </a:solidFill>
          </a:endParaRPr>
        </a:p>
        <a:p>
          <a:pPr lvl="0" algn="l" defTabSz="889000">
            <a:lnSpc>
              <a:spcPct val="90000"/>
            </a:lnSpc>
            <a:spcBef>
              <a:spcPct val="0"/>
            </a:spcBef>
            <a:spcAft>
              <a:spcPct val="35000"/>
            </a:spcAft>
          </a:pPr>
          <a:r>
            <a:rPr lang="en-US" altLang="zh-CN" sz="2000" b="1" kern="1200" dirty="0" smtClean="0"/>
            <a:t>Coal consumption to reduce by </a:t>
          </a:r>
          <a:r>
            <a:rPr lang="en-US" altLang="zh-CN" sz="2000" b="1" kern="1200" dirty="0" smtClean="0">
              <a:solidFill>
                <a:schemeClr val="accent6">
                  <a:lumMod val="40000"/>
                  <a:lumOff val="60000"/>
                </a:schemeClr>
              </a:solidFill>
            </a:rPr>
            <a:t>83 million tons</a:t>
          </a:r>
          <a:endParaRPr lang="zh-CN" altLang="en-US" sz="2000" b="1" kern="1200" dirty="0" smtClean="0">
            <a:solidFill>
              <a:schemeClr val="accent6">
                <a:lumMod val="40000"/>
                <a:lumOff val="60000"/>
              </a:schemeClr>
            </a:solidFill>
          </a:endParaRPr>
        </a:p>
      </dsp:txBody>
      <dsp:txXfrm>
        <a:off x="0" y="3173062"/>
        <a:ext cx="8265226" cy="1045259"/>
      </dsp:txXfrm>
    </dsp:sp>
    <dsp:sp modelId="{D54ED8FB-B925-431E-A8AB-7328908BD568}">
      <dsp:nvSpPr>
        <dsp:cNvPr id="0" name=""/>
        <dsp:cNvSpPr/>
      </dsp:nvSpPr>
      <dsp:spPr>
        <a:xfrm>
          <a:off x="0" y="4230288"/>
          <a:ext cx="8265226" cy="10452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t>强化联防联控和监督考核机制</a:t>
          </a:r>
          <a:endParaRPr lang="en-US" altLang="zh-CN" sz="2000" b="1" kern="1200" dirty="0" smtClean="0"/>
        </a:p>
        <a:p>
          <a:pPr lvl="0" algn="l" defTabSz="889000">
            <a:lnSpc>
              <a:spcPct val="90000"/>
            </a:lnSpc>
            <a:spcBef>
              <a:spcPct val="0"/>
            </a:spcBef>
            <a:spcAft>
              <a:spcPct val="35000"/>
            </a:spcAft>
          </a:pPr>
          <a:r>
            <a:rPr lang="en-US" altLang="zh-CN" sz="2000" b="1" kern="1200" dirty="0" smtClean="0"/>
            <a:t>Highlighted regional collaboration, supervision and evaluation</a:t>
          </a:r>
          <a:endParaRPr lang="zh-CN" altLang="en-US" sz="2000" b="1" kern="1200" dirty="0"/>
        </a:p>
      </dsp:txBody>
      <dsp:txXfrm>
        <a:off x="0" y="4230288"/>
        <a:ext cx="8265226" cy="104525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2AFB29-5A71-4B94-95DA-0276B6FD1606}">
      <dsp:nvSpPr>
        <dsp:cNvPr id="0" name=""/>
        <dsp:cNvSpPr/>
      </dsp:nvSpPr>
      <dsp:spPr>
        <a:xfrm>
          <a:off x="0" y="962"/>
          <a:ext cx="8465848" cy="1761398"/>
        </a:xfrm>
        <a:prstGeom prst="round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zh-CN" sz="2000" b="1" kern="1200" dirty="0" smtClean="0">
              <a:solidFill>
                <a:srgbClr val="FF0000"/>
              </a:solidFill>
            </a:rPr>
            <a:t>8</a:t>
          </a:r>
          <a:r>
            <a:rPr lang="zh-CN" altLang="zh-CN" sz="2000" b="1" kern="1200" dirty="0" smtClean="0">
              <a:solidFill>
                <a:srgbClr val="FF0000"/>
              </a:solidFill>
            </a:rPr>
            <a:t>大污染减排工程</a:t>
          </a:r>
          <a:r>
            <a:rPr lang="zh-CN" altLang="en-US" sz="2000" b="1" kern="1200" dirty="0" smtClean="0">
              <a:solidFill>
                <a:srgbClr val="FF0000"/>
              </a:solidFill>
            </a:rPr>
            <a:t>：</a:t>
          </a:r>
          <a:r>
            <a:rPr lang="zh-CN" altLang="en-US" sz="2000" b="1" kern="1200" dirty="0" smtClean="0"/>
            <a:t>源头、能源、交通、产业、末端治污、城市精细化管理、生态、应急</a:t>
          </a:r>
          <a:endParaRPr lang="en-US" altLang="zh-CN" sz="2000" b="1" kern="1200" dirty="0" smtClean="0"/>
        </a:p>
        <a:p>
          <a:pPr lvl="0" algn="l" defTabSz="889000">
            <a:lnSpc>
              <a:spcPct val="90000"/>
            </a:lnSpc>
            <a:spcBef>
              <a:spcPct val="0"/>
            </a:spcBef>
            <a:spcAft>
              <a:spcPct val="35000"/>
            </a:spcAft>
          </a:pPr>
          <a:r>
            <a:rPr lang="en-US" altLang="zh-CN" sz="2000" b="1" kern="1200" dirty="0" smtClean="0">
              <a:solidFill>
                <a:schemeClr val="accent6">
                  <a:lumMod val="40000"/>
                  <a:lumOff val="60000"/>
                </a:schemeClr>
              </a:solidFill>
            </a:rPr>
            <a:t>Emission control measures </a:t>
          </a:r>
          <a:r>
            <a:rPr lang="en-US" altLang="zh-CN" sz="2000" b="1" kern="1200" dirty="0" smtClean="0"/>
            <a:t>addressing </a:t>
          </a:r>
          <a:r>
            <a:rPr lang="en-US" altLang="zh-CN" sz="2000" b="1" kern="1200" dirty="0" smtClean="0">
              <a:solidFill>
                <a:schemeClr val="accent6">
                  <a:lumMod val="40000"/>
                  <a:lumOff val="60000"/>
                </a:schemeClr>
              </a:solidFill>
            </a:rPr>
            <a:t>8 aspects</a:t>
          </a:r>
          <a:r>
            <a:rPr lang="en-US" altLang="zh-CN" sz="2000" b="1" kern="1200" dirty="0" smtClean="0"/>
            <a:t>: city’s capacity, energy, transportation, economic structure, end-of-pipe control, fugitive source, ecology, and emergency response</a:t>
          </a:r>
          <a:endParaRPr lang="zh-CN" altLang="en-US" sz="2000" b="1" kern="1200" dirty="0"/>
        </a:p>
      </dsp:txBody>
      <dsp:txXfrm>
        <a:off x="0" y="962"/>
        <a:ext cx="8465848" cy="1761398"/>
      </dsp:txXfrm>
    </dsp:sp>
    <dsp:sp modelId="{48D29412-A206-4310-9D8E-1E4E93A493F7}">
      <dsp:nvSpPr>
        <dsp:cNvPr id="0" name=""/>
        <dsp:cNvSpPr/>
      </dsp:nvSpPr>
      <dsp:spPr>
        <a:xfrm>
          <a:off x="0" y="1775579"/>
          <a:ext cx="8465848" cy="1761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zh-CN" sz="2000" b="1" kern="1200" dirty="0" smtClean="0">
              <a:solidFill>
                <a:srgbClr val="FF0000"/>
              </a:solidFill>
            </a:rPr>
            <a:t>6</a:t>
          </a:r>
          <a:r>
            <a:rPr lang="zh-CN" altLang="en-US" sz="2000" b="1" kern="1200" dirty="0" smtClean="0">
              <a:solidFill>
                <a:srgbClr val="FF0000"/>
              </a:solidFill>
            </a:rPr>
            <a:t>大实施保障措施：</a:t>
          </a:r>
          <a:r>
            <a:rPr lang="zh-CN" altLang="en-US" sz="2000" b="1" kern="1200" dirty="0" smtClean="0"/>
            <a:t>法规体系、经济政策、科技支撑、组织领导、落实责任、考核问责</a:t>
          </a:r>
          <a:endParaRPr lang="en-US" altLang="zh-CN" sz="2000" b="1" kern="1200" dirty="0" smtClean="0"/>
        </a:p>
        <a:p>
          <a:pPr lvl="0" algn="l" defTabSz="889000">
            <a:lnSpc>
              <a:spcPct val="90000"/>
            </a:lnSpc>
            <a:spcBef>
              <a:spcPct val="0"/>
            </a:spcBef>
            <a:spcAft>
              <a:spcPct val="35000"/>
            </a:spcAft>
          </a:pPr>
          <a:r>
            <a:rPr lang="en-US" altLang="zh-CN" sz="2000" b="1" kern="1200" dirty="0" smtClean="0">
              <a:solidFill>
                <a:schemeClr val="accent6">
                  <a:lumMod val="40000"/>
                  <a:lumOff val="60000"/>
                </a:schemeClr>
              </a:solidFill>
            </a:rPr>
            <a:t>Supporting measures </a:t>
          </a:r>
          <a:r>
            <a:rPr lang="en-US" altLang="zh-CN" sz="2000" b="1" kern="1200" dirty="0" smtClean="0"/>
            <a:t>from </a:t>
          </a:r>
          <a:r>
            <a:rPr lang="en-US" altLang="zh-CN" sz="2000" b="1" kern="1200" dirty="0" smtClean="0">
              <a:solidFill>
                <a:schemeClr val="accent6">
                  <a:lumMod val="40000"/>
                  <a:lumOff val="60000"/>
                </a:schemeClr>
              </a:solidFill>
            </a:rPr>
            <a:t>6 directions</a:t>
          </a:r>
          <a:r>
            <a:rPr lang="en-US" altLang="zh-CN" sz="2000" b="1" kern="1200" dirty="0" smtClean="0"/>
            <a:t>:  legislation, economic policy, science &amp; technology, organizing, clear responsibility and assessment</a:t>
          </a:r>
          <a:endParaRPr lang="zh-CN" altLang="en-US" sz="2000" b="1" kern="1200" dirty="0"/>
        </a:p>
      </dsp:txBody>
      <dsp:txXfrm>
        <a:off x="0" y="1775579"/>
        <a:ext cx="8465848" cy="1761398"/>
      </dsp:txXfrm>
    </dsp:sp>
    <dsp:sp modelId="{2F36EB12-31EB-4AB0-81BD-C39033EC829B}">
      <dsp:nvSpPr>
        <dsp:cNvPr id="0" name=""/>
        <dsp:cNvSpPr/>
      </dsp:nvSpPr>
      <dsp:spPr>
        <a:xfrm>
          <a:off x="0" y="3550634"/>
          <a:ext cx="8465848" cy="1761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solidFill>
                <a:srgbClr val="FF0000"/>
              </a:solidFill>
            </a:rPr>
            <a:t>三大全民参与行动：</a:t>
          </a:r>
          <a:r>
            <a:rPr lang="zh-CN" altLang="en-US" sz="2000" b="1" kern="1200" dirty="0" smtClean="0"/>
            <a:t>企业自律、公众自觉、社会监督</a:t>
          </a:r>
          <a:endParaRPr lang="en-US" altLang="zh-CN" sz="2000" b="1" kern="1200" dirty="0" smtClean="0"/>
        </a:p>
        <a:p>
          <a:pPr lvl="0" algn="l" defTabSz="889000">
            <a:lnSpc>
              <a:spcPct val="90000"/>
            </a:lnSpc>
            <a:spcBef>
              <a:spcPct val="0"/>
            </a:spcBef>
            <a:spcAft>
              <a:spcPct val="35000"/>
            </a:spcAft>
          </a:pPr>
          <a:r>
            <a:rPr lang="en-US" altLang="zh-CN" sz="2000" b="1" kern="1200" dirty="0" smtClean="0">
              <a:solidFill>
                <a:schemeClr val="accent6">
                  <a:lumMod val="40000"/>
                  <a:lumOff val="60000"/>
                </a:schemeClr>
              </a:solidFill>
            </a:rPr>
            <a:t>3 campaigns </a:t>
          </a:r>
          <a:r>
            <a:rPr lang="en-US" altLang="zh-CN" sz="2000" b="1" kern="1200" dirty="0" smtClean="0"/>
            <a:t>to </a:t>
          </a:r>
          <a:r>
            <a:rPr lang="en-US" altLang="zh-CN" sz="2000" b="1" kern="1200" dirty="0" smtClean="0">
              <a:solidFill>
                <a:schemeClr val="accent6">
                  <a:lumMod val="40000"/>
                  <a:lumOff val="60000"/>
                </a:schemeClr>
              </a:solidFill>
            </a:rPr>
            <a:t>encourage involvement</a:t>
          </a:r>
          <a:r>
            <a:rPr lang="en-US" altLang="zh-CN" sz="2000" b="1" kern="1200" dirty="0" smtClean="0"/>
            <a:t>: enterprise self-discipline, public participating and public supervision</a:t>
          </a:r>
          <a:endParaRPr lang="zh-CN" altLang="en-US" sz="2000" b="1" kern="1200" dirty="0"/>
        </a:p>
      </dsp:txBody>
      <dsp:txXfrm>
        <a:off x="0" y="3550634"/>
        <a:ext cx="8465848" cy="176139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灯片编号占位符 4"/>
          <p:cNvSpPr>
            <a:spLocks noGrp="1"/>
          </p:cNvSpPr>
          <p:nvPr>
            <p:ph type="sldNum" sz="quarter" idx="3"/>
          </p:nvPr>
        </p:nvSpPr>
        <p:spPr>
          <a:xfrm>
            <a:off x="3600472" y="8429652"/>
            <a:ext cx="2971800" cy="457200"/>
          </a:xfrm>
          <a:prstGeom prst="rect">
            <a:avLst/>
          </a:prstGeom>
        </p:spPr>
        <p:txBody>
          <a:bodyPr vert="horz" lIns="91440" tIns="45720" rIns="91440" bIns="45720" rtlCol="0" anchor="b"/>
          <a:lstStyle>
            <a:lvl1pPr algn="r">
              <a:defRPr sz="1200"/>
            </a:lvl1pPr>
          </a:lstStyle>
          <a:p>
            <a:fld id="{500E103C-AB40-40E4-8044-E3DF79CC03FC}"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7DF37-8516-42C6-A11D-F3B3DB171DCB}" type="datetimeFigureOut">
              <a:rPr lang="zh-CN" altLang="en-US" smtClean="0"/>
              <a:pPr/>
              <a:t>2013/11/8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360D8-035E-4624-9BE4-420B654EB2F9}" type="slidenum">
              <a:rPr lang="zh-CN" altLang="en-US" smtClean="0"/>
              <a:pPr/>
              <a:t>‹#›</a:t>
            </a:fld>
            <a:endParaRPr lang="zh-CN" altLang="en-US"/>
          </a:p>
        </p:txBody>
      </p:sp>
    </p:spTree>
    <p:extLst>
      <p:ext uri="{BB962C8B-B14F-4D97-AF65-F5344CB8AC3E}">
        <p14:creationId xmlns="" xmlns:p14="http://schemas.microsoft.com/office/powerpoint/2010/main" val="133274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a:ln/>
        </p:spPr>
        <p:txBody>
          <a:bodyPr/>
          <a:lstStyle/>
          <a:p>
            <a:r>
              <a:rPr lang="en-US" altLang="zh-CN" smtClean="0"/>
              <a:t>Regional Air Quality Integrated Control System Research</a:t>
            </a:r>
            <a:endParaRPr lang="zh-CN" altLang="en-US" smtClean="0"/>
          </a:p>
        </p:txBody>
      </p:sp>
      <p:sp>
        <p:nvSpPr>
          <p:cNvPr id="35844" name="灯片编号占位符 3"/>
          <p:cNvSpPr>
            <a:spLocks noGrp="1"/>
          </p:cNvSpPr>
          <p:nvPr>
            <p:ph type="sldNum" sz="quarter" idx="5"/>
          </p:nvPr>
        </p:nvSpPr>
        <p:spPr>
          <a:noFill/>
        </p:spPr>
        <p:txBody>
          <a:bodyPr/>
          <a:lstStyle/>
          <a:p>
            <a:fld id="{BD745A96-EBE8-42ED-8D0A-7C64F81706C0}" type="slidenum">
              <a:rPr lang="zh-CN" altLang="en-US" smtClean="0"/>
              <a:pPr/>
              <a:t>1</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国务院统筹、顶层设计。作为统筹稳增长、调结构、促改革</a:t>
            </a:r>
            <a:r>
              <a:rPr lang="en-US" altLang="zh-CN" dirty="0" smtClean="0"/>
              <a:t>……</a:t>
            </a:r>
            <a:r>
              <a:rPr lang="zh-CN" altLang="en-US" dirty="0" smtClean="0"/>
              <a:t>抓手</a:t>
            </a:r>
            <a:endParaRPr lang="zh-CN" altLang="en-US" dirty="0"/>
          </a:p>
        </p:txBody>
      </p:sp>
      <p:sp>
        <p:nvSpPr>
          <p:cNvPr id="4" name="灯片编号占位符 3"/>
          <p:cNvSpPr>
            <a:spLocks noGrp="1"/>
          </p:cNvSpPr>
          <p:nvPr>
            <p:ph type="sldNum" sz="quarter" idx="10"/>
          </p:nvPr>
        </p:nvSpPr>
        <p:spPr/>
        <p:txBody>
          <a:bodyPr/>
          <a:lstStyle/>
          <a:p>
            <a:pPr>
              <a:defRPr/>
            </a:pPr>
            <a:fld id="{37ACFADC-4FC7-469E-800F-E7CDA273202D}" type="slidenum">
              <a:rPr lang="zh-CN" altLang="en-US" smtClean="0"/>
              <a:pPr>
                <a:defRPr/>
              </a:pPr>
              <a:t>7</a:t>
            </a:fld>
            <a:endParaRPr lang="en-US" altLang="zh-CN"/>
          </a:p>
        </p:txBody>
      </p:sp>
    </p:spTree>
    <p:extLst>
      <p:ext uri="{BB962C8B-B14F-4D97-AF65-F5344CB8AC3E}">
        <p14:creationId xmlns="" xmlns:p14="http://schemas.microsoft.com/office/powerpoint/2010/main" val="220667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p:spPr>
      </p:sp>
      <p:sp>
        <p:nvSpPr>
          <p:cNvPr id="23555" name="备注占位符 2"/>
          <p:cNvSpPr>
            <a:spLocks noGrp="1"/>
          </p:cNvSpPr>
          <p:nvPr>
            <p:ph type="body" idx="1"/>
          </p:nvPr>
        </p:nvSpPr>
        <p:spPr bwMode="auto">
          <a:noFill/>
        </p:spPr>
        <p:txBody>
          <a:bodyPr wrap="square" numCol="1" anchor="t" anchorCtr="0" compatLnSpc="1">
            <a:prstTxWarp prst="textNoShape">
              <a:avLst/>
            </a:prstTxWarp>
          </a:bodyPr>
          <a:lstStyle/>
          <a:p>
            <a:pPr eaLnBrk="1" fontAlgn="ctr" hangingPunct="1"/>
            <a:r>
              <a:rPr lang="zh-CN" altLang="zh-CN" smtClean="0"/>
              <a:t>燃煤工业锅炉热效率，</a:t>
            </a:r>
            <a:r>
              <a:rPr lang="en-US" altLang="zh-CN" smtClean="0"/>
              <a:t>%</a:t>
            </a:r>
            <a:endParaRPr lang="zh-CN" altLang="zh-CN" smtClean="0"/>
          </a:p>
          <a:p>
            <a:pPr eaLnBrk="1" fontAlgn="ctr" hangingPunct="1"/>
            <a:r>
              <a:rPr lang="en-US" altLang="zh-CN" smtClean="0"/>
              <a:t>70%</a:t>
            </a:r>
            <a:endParaRPr lang="zh-CN" altLang="zh-CN" smtClean="0"/>
          </a:p>
          <a:p>
            <a:pPr eaLnBrk="1" fontAlgn="ctr" hangingPunct="1"/>
            <a:r>
              <a:rPr lang="zh-CN" altLang="zh-CN" smtClean="0"/>
              <a:t>锅炉节能结束管理监督规程</a:t>
            </a:r>
          </a:p>
          <a:p>
            <a:pPr eaLnBrk="1" fontAlgn="ctr" hangingPunct="1"/>
            <a:r>
              <a:rPr lang="zh-CN" altLang="zh-CN" smtClean="0"/>
              <a:t>燃气工业锅炉热效率，</a:t>
            </a:r>
            <a:r>
              <a:rPr lang="en-US" altLang="zh-CN" smtClean="0"/>
              <a:t>%</a:t>
            </a:r>
            <a:endParaRPr lang="zh-CN" altLang="zh-CN" smtClean="0"/>
          </a:p>
          <a:p>
            <a:pPr eaLnBrk="1" fontAlgn="ctr" hangingPunct="1"/>
            <a:r>
              <a:rPr lang="en-US" altLang="zh-CN" smtClean="0"/>
              <a:t>88%</a:t>
            </a:r>
            <a:endParaRPr lang="zh-CN" altLang="zh-CN" smtClean="0"/>
          </a:p>
          <a:p>
            <a:pPr eaLnBrk="1" fontAlgn="ctr" hangingPunct="1"/>
            <a:r>
              <a:rPr lang="zh-CN" altLang="zh-CN" smtClean="0"/>
              <a:t>锅炉节能结束管理监督规程</a:t>
            </a:r>
          </a:p>
          <a:p>
            <a:pPr eaLnBrk="1" fontAlgn="ctr" hangingPunct="1"/>
            <a:r>
              <a:rPr lang="zh-CN" altLang="zh-CN" smtClean="0"/>
              <a:t>煤炭发热量，</a:t>
            </a:r>
            <a:r>
              <a:rPr lang="en-US" altLang="zh-CN" smtClean="0"/>
              <a:t>38931kJ/kg</a:t>
            </a:r>
            <a:endParaRPr lang="zh-CN" altLang="zh-CN" smtClean="0"/>
          </a:p>
          <a:p>
            <a:pPr eaLnBrk="1" fontAlgn="ctr" hangingPunct="1"/>
            <a:r>
              <a:rPr lang="zh-CN" altLang="zh-CN" smtClean="0"/>
              <a:t>劳保所，工业锅炉主要大气污染物控制技术路线研究研究报告</a:t>
            </a:r>
          </a:p>
          <a:p>
            <a:pPr eaLnBrk="1" fontAlgn="ctr" hangingPunct="1"/>
            <a:r>
              <a:rPr lang="zh-CN" altLang="zh-CN" smtClean="0"/>
              <a:t>天然气发热量，</a:t>
            </a:r>
            <a:r>
              <a:rPr lang="en-US" altLang="zh-CN" smtClean="0"/>
              <a:t>38931kJ/m</a:t>
            </a:r>
            <a:r>
              <a:rPr lang="en-US" altLang="zh-CN" baseline="30000" smtClean="0"/>
              <a:t>3</a:t>
            </a:r>
            <a:endParaRPr lang="zh-CN" altLang="zh-CN" smtClean="0"/>
          </a:p>
          <a:p>
            <a:pPr eaLnBrk="1" fontAlgn="ctr" hangingPunct="1"/>
            <a:r>
              <a:rPr lang="zh-CN" altLang="zh-CN" smtClean="0"/>
              <a:t>中国能源统计年鉴</a:t>
            </a:r>
            <a:r>
              <a:rPr lang="en-US" altLang="zh-CN" smtClean="0"/>
              <a:t>2012</a:t>
            </a:r>
            <a:r>
              <a:rPr lang="zh-CN" altLang="zh-CN" smtClean="0"/>
              <a:t>的折算标准</a:t>
            </a:r>
          </a:p>
          <a:p>
            <a:pPr eaLnBrk="1" fontAlgn="ctr" hangingPunct="1"/>
            <a:r>
              <a:rPr lang="zh-CN" altLang="zh-CN" smtClean="0"/>
              <a:t>天然气耗量，亿</a:t>
            </a:r>
            <a:r>
              <a:rPr lang="en-US" altLang="zh-CN" smtClean="0"/>
              <a:t>m</a:t>
            </a:r>
            <a:r>
              <a:rPr lang="en-US" altLang="zh-CN" baseline="30000" smtClean="0"/>
              <a:t>3</a:t>
            </a:r>
            <a:endParaRPr lang="zh-CN" altLang="zh-CN" smtClean="0"/>
          </a:p>
          <a:p>
            <a:pPr eaLnBrk="1" fontAlgn="ctr" hangingPunct="1"/>
            <a:r>
              <a:rPr lang="en-US" altLang="zh-CN" smtClean="0"/>
              <a:t>1500</a:t>
            </a:r>
            <a:endParaRPr lang="zh-CN" altLang="zh-CN" smtClean="0"/>
          </a:p>
          <a:p>
            <a:pPr eaLnBrk="1" fontAlgn="ctr" hangingPunct="1"/>
            <a:r>
              <a:rPr lang="zh-CN" altLang="zh-CN" smtClean="0"/>
              <a:t>煤炭耗量，亿吨</a:t>
            </a:r>
          </a:p>
          <a:p>
            <a:pPr eaLnBrk="1" fontAlgn="ctr" hangingPunct="1"/>
            <a:r>
              <a:rPr lang="en-US" altLang="zh-CN" smtClean="0"/>
              <a:t>3.67 </a:t>
            </a:r>
            <a:endParaRPr lang="zh-CN" altLang="zh-CN" smtClean="0"/>
          </a:p>
          <a:p>
            <a:endParaRPr lang="zh-CN" altLang="en-US" smtClean="0"/>
          </a:p>
        </p:txBody>
      </p:sp>
      <p:sp>
        <p:nvSpPr>
          <p:cNvPr id="23556" name="灯片编号占位符 3"/>
          <p:cNvSpPr>
            <a:spLocks noGrp="1"/>
          </p:cNvSpPr>
          <p:nvPr>
            <p:ph type="sldNum" sz="quarter" idx="5"/>
          </p:nvPr>
        </p:nvSpPr>
        <p:spPr bwMode="auto">
          <a:noFill/>
          <a:ln>
            <a:miter lim="800000"/>
            <a:headEnd/>
            <a:tailEnd/>
          </a:ln>
        </p:spPr>
        <p:txBody>
          <a:bodyPr/>
          <a:lstStyle/>
          <a:p>
            <a:fld id="{A27E3BED-84C3-4D22-A1CF-94579EB0DAA0}" type="slidenum">
              <a:rPr lang="zh-CN" altLang="en-US"/>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231BA75-7D3A-44E3-97E6-4775E40A3EE0}" type="datetime1">
              <a:rPr lang="zh-CN" altLang="en-US"/>
              <a:pPr>
                <a:defRPr/>
              </a:pPr>
              <a:t>2013/11/8</a:t>
            </a:fld>
            <a:endParaRPr lang="en-US" altLang="zh-CN"/>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C3E9851-8809-418F-8B22-554EFEEEBF39}" type="slidenum">
              <a:rPr lang="zh-CN" altLang="en-US"/>
              <a:pPr>
                <a:defRPr/>
              </a:pPr>
              <a:t>‹#›</a:t>
            </a:fld>
            <a:endParaRPr lang="en-US" altLang="zh-CN"/>
          </a:p>
        </p:txBody>
      </p:sp>
    </p:spTree>
    <p:extLst>
      <p:ext uri="{BB962C8B-B14F-4D97-AF65-F5344CB8AC3E}">
        <p14:creationId xmlns="" xmlns:p14="http://schemas.microsoft.com/office/powerpoint/2010/main" val="320132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F5AADD2-9668-4B56-A005-A8BADD5871F5}" type="datetime1">
              <a:rPr lang="zh-CN" altLang="en-US"/>
              <a:pPr>
                <a:defRPr/>
              </a:pPr>
              <a:t>2013/11/8</a:t>
            </a:fld>
            <a:endParaRPr lang="en-US" altLang="zh-CN"/>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B8CFA46-7FFB-4B71-AA74-6CE4453A60E7}" type="slidenum">
              <a:rPr lang="zh-CN" altLang="en-US"/>
              <a:pPr>
                <a:defRPr/>
              </a:pPr>
              <a:t>‹#›</a:t>
            </a:fld>
            <a:endParaRPr lang="en-US" altLang="zh-CN"/>
          </a:p>
        </p:txBody>
      </p:sp>
    </p:spTree>
    <p:extLst>
      <p:ext uri="{BB962C8B-B14F-4D97-AF65-F5344CB8AC3E}">
        <p14:creationId xmlns="" xmlns:p14="http://schemas.microsoft.com/office/powerpoint/2010/main" val="318572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C39409C-82C7-45C2-9367-619286B13211}" type="datetime1">
              <a:rPr lang="zh-CN" altLang="en-US"/>
              <a:pPr>
                <a:defRPr/>
              </a:pPr>
              <a:t>2013/11/8</a:t>
            </a:fld>
            <a:endParaRPr lang="en-US" altLang="zh-CN"/>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103AB1D-ED55-4C4B-AAD9-16641A4D9D5F}" type="slidenum">
              <a:rPr lang="zh-CN" altLang="en-US"/>
              <a:pPr>
                <a:defRPr/>
              </a:pPr>
              <a:t>‹#›</a:t>
            </a:fld>
            <a:endParaRPr lang="en-US" altLang="zh-CN"/>
          </a:p>
        </p:txBody>
      </p:sp>
    </p:spTree>
    <p:extLst>
      <p:ext uri="{BB962C8B-B14F-4D97-AF65-F5344CB8AC3E}">
        <p14:creationId xmlns="" xmlns:p14="http://schemas.microsoft.com/office/powerpoint/2010/main" val="9231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slide" Target="slide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a:xfrm>
            <a:off x="755576" y="1268760"/>
            <a:ext cx="7581900" cy="2349061"/>
          </a:xfrm>
        </p:spPr>
        <p:txBody>
          <a:bodyPr/>
          <a:lstStyle/>
          <a:p>
            <a:pPr eaLnBrk="1" hangingPunct="1"/>
            <a:r>
              <a:rPr lang="zh-CN" altLang="en-US" sz="3600" b="1" dirty="0" smtClean="0">
                <a:latin typeface="黑体" pitchFamily="49" charset="-122"/>
                <a:ea typeface="黑体" pitchFamily="49" charset="-122"/>
              </a:rPr>
              <a:t>大气污染防治行动计划</a:t>
            </a:r>
            <a:r>
              <a:rPr lang="zh-CN" altLang="en-US" sz="3600" b="1" dirty="0" smtClean="0"/>
              <a:t/>
            </a:r>
            <a:br>
              <a:rPr lang="zh-CN" altLang="en-US" sz="3600" b="1" dirty="0" smtClean="0"/>
            </a:br>
            <a:r>
              <a:rPr lang="en-US" altLang="zh-CN" sz="3200" b="1" dirty="0" smtClean="0"/>
              <a:t>The Action Plan on Prevention and Control of  Air Pollution </a:t>
            </a:r>
            <a:br>
              <a:rPr lang="en-US" altLang="zh-CN" sz="3200" b="1" dirty="0" smtClean="0"/>
            </a:br>
            <a:r>
              <a:rPr lang="en-US" altLang="zh-CN" sz="3200" b="1" dirty="0" smtClean="0"/>
              <a:t/>
            </a:r>
            <a:br>
              <a:rPr lang="en-US" altLang="zh-CN" sz="3200" b="1" dirty="0" smtClean="0"/>
            </a:br>
            <a:r>
              <a:rPr lang="en-US" altLang="zh-CN" sz="2800" b="1" dirty="0" smtClean="0">
                <a:solidFill>
                  <a:schemeClr val="tx2"/>
                </a:solidFill>
              </a:rPr>
              <a:t>Prepared for the </a:t>
            </a:r>
            <a:r>
              <a:rPr lang="en-CA" altLang="zh-CN" sz="2800" b="1" dirty="0" smtClean="0">
                <a:solidFill>
                  <a:schemeClr val="tx2"/>
                </a:solidFill>
              </a:rPr>
              <a:t>201</a:t>
            </a:r>
            <a:r>
              <a:rPr lang="en-US" altLang="zh-CN" sz="2800" b="1" dirty="0" smtClean="0">
                <a:solidFill>
                  <a:schemeClr val="tx2"/>
                </a:solidFill>
              </a:rPr>
              <a:t>3</a:t>
            </a:r>
            <a:r>
              <a:rPr lang="en-CA" altLang="zh-CN" sz="2800" b="1" dirty="0" smtClean="0">
                <a:solidFill>
                  <a:schemeClr val="tx2"/>
                </a:solidFill>
              </a:rPr>
              <a:t> CCICED Annual Meeting</a:t>
            </a:r>
            <a:endParaRPr lang="zh-CN" altLang="en-US" sz="4000" b="1" dirty="0" smtClean="0">
              <a:solidFill>
                <a:schemeClr val="tx2"/>
              </a:solidFill>
            </a:endParaRPr>
          </a:p>
        </p:txBody>
      </p:sp>
      <p:sp>
        <p:nvSpPr>
          <p:cNvPr id="3075" name="Rectangle 3"/>
          <p:cNvSpPr>
            <a:spLocks noGrp="1"/>
          </p:cNvSpPr>
          <p:nvPr>
            <p:ph type="subTitle" idx="1"/>
          </p:nvPr>
        </p:nvSpPr>
        <p:spPr>
          <a:xfrm>
            <a:off x="1403648" y="4653136"/>
            <a:ext cx="6400800" cy="1257307"/>
          </a:xfrm>
        </p:spPr>
        <p:txBody>
          <a:bodyPr/>
          <a:lstStyle/>
          <a:p>
            <a:pPr eaLnBrk="1" hangingPunct="1"/>
            <a:r>
              <a:rPr kumimoji="0" lang="en-US" altLang="zh-CN" sz="2400" b="1" dirty="0" err="1" smtClean="0">
                <a:solidFill>
                  <a:schemeClr val="tx1"/>
                </a:solidFill>
              </a:rPr>
              <a:t>Hao</a:t>
            </a:r>
            <a:r>
              <a:rPr kumimoji="0" lang="en-US" altLang="zh-CN" sz="2400" b="1" dirty="0" smtClean="0">
                <a:solidFill>
                  <a:schemeClr val="tx1"/>
                </a:solidFill>
              </a:rPr>
              <a:t> </a:t>
            </a:r>
            <a:r>
              <a:rPr kumimoji="0" lang="en-US" altLang="zh-CN" sz="2400" b="1" dirty="0" err="1" smtClean="0">
                <a:solidFill>
                  <a:schemeClr val="tx1"/>
                </a:solidFill>
              </a:rPr>
              <a:t>Jiming</a:t>
            </a:r>
            <a:endParaRPr kumimoji="0" lang="en-US" altLang="zh-CN" sz="2400" b="1" dirty="0" smtClean="0">
              <a:solidFill>
                <a:schemeClr val="tx1"/>
              </a:solidFill>
            </a:endParaRPr>
          </a:p>
          <a:p>
            <a:pPr eaLnBrk="1" hangingPunct="1"/>
            <a:r>
              <a:rPr kumimoji="0" lang="en-US" altLang="zh-CN" sz="2400" b="1" u="sng" dirty="0" smtClean="0">
                <a:solidFill>
                  <a:schemeClr val="tx1"/>
                </a:solidFill>
              </a:rPr>
              <a:t>Nov. 13,</a:t>
            </a:r>
            <a:r>
              <a:rPr kumimoji="0" lang="en-CA" altLang="zh-CN" sz="2400" b="1" u="sng" dirty="0" smtClean="0">
                <a:solidFill>
                  <a:schemeClr val="tx1"/>
                </a:solidFill>
              </a:rPr>
              <a:t> 201</a:t>
            </a:r>
            <a:r>
              <a:rPr kumimoji="0" lang="en-US" altLang="zh-CN" sz="2400" b="1" u="sng" dirty="0" smtClean="0">
                <a:solidFill>
                  <a:schemeClr val="tx1"/>
                </a:solidFill>
              </a:rPr>
              <a:t>3</a:t>
            </a:r>
            <a:endParaRPr lang="zh-CN" altLang="en-US" sz="2400" dirty="0" smtClean="0">
              <a:solidFill>
                <a:schemeClr val="tx1"/>
              </a:solidFill>
            </a:endParaRPr>
          </a:p>
        </p:txBody>
      </p:sp>
    </p:spTree>
    <p:extLst>
      <p:ext uri="{BB962C8B-B14F-4D97-AF65-F5344CB8AC3E}">
        <p14:creationId xmlns="" xmlns:p14="http://schemas.microsoft.com/office/powerpoint/2010/main" val="973720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463826" y="116632"/>
            <a:ext cx="7775575" cy="770084"/>
          </a:xfrm>
          <a:prstGeom prst="rect">
            <a:avLst/>
          </a:prstGeom>
          <a:noFill/>
          <a:ln w="9525">
            <a:noFill/>
            <a:miter lim="800000"/>
            <a:headEnd/>
            <a:tailEnd/>
          </a:ln>
        </p:spPr>
        <p:txBody>
          <a:bodyPr lIns="92075" tIns="46038" rIns="92075" bIns="46038" anchor="ctr">
            <a:spAutoFit/>
          </a:bodyPr>
          <a:lstStyle/>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2. </a:t>
            </a:r>
            <a:r>
              <a:rPr lang="zh-CN" altLang="en-US" sz="2400" b="1" dirty="0" smtClean="0">
                <a:solidFill>
                  <a:schemeClr val="tx2"/>
                </a:solidFill>
                <a:latin typeface="微软雅黑" pitchFamily="34" charset="-122"/>
                <a:ea typeface="微软雅黑" pitchFamily="34" charset="-122"/>
                <a:cs typeface="Times New Roman" pitchFamily="18" charset="0"/>
              </a:rPr>
              <a:t>突出了分区控制，分类指导的思想</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000" b="1" dirty="0" smtClean="0">
                <a:solidFill>
                  <a:schemeClr val="tx2"/>
                </a:solidFill>
                <a:latin typeface="微软雅黑" pitchFamily="34" charset="-122"/>
                <a:ea typeface="微软雅黑" pitchFamily="34" charset="-122"/>
                <a:cs typeface="Times New Roman" pitchFamily="18" charset="0"/>
              </a:rPr>
              <a:t>2. Differentiated targets for different regions</a:t>
            </a:r>
          </a:p>
        </p:txBody>
      </p:sp>
      <p:pic>
        <p:nvPicPr>
          <p:cNvPr id="4098" name="Picture 2" descr="C:\Users\Yu Lei\Documents\CAEP\2013_大气污染防治行动计划\分区.png"/>
          <p:cNvPicPr>
            <a:picLocks noChangeAspect="1" noChangeArrowheads="1"/>
          </p:cNvPicPr>
          <p:nvPr/>
        </p:nvPicPr>
        <p:blipFill>
          <a:blip r:embed="rId2" cstate="print"/>
          <a:srcRect l="3037" t="5318" r="3400" b="26254"/>
          <a:stretch>
            <a:fillRect/>
          </a:stretch>
        </p:blipFill>
        <p:spPr bwMode="auto">
          <a:xfrm>
            <a:off x="47298" y="1398525"/>
            <a:ext cx="7725103" cy="4613526"/>
          </a:xfrm>
          <a:prstGeom prst="rect">
            <a:avLst/>
          </a:prstGeom>
          <a:noFill/>
        </p:spPr>
      </p:pic>
      <p:sp>
        <p:nvSpPr>
          <p:cNvPr id="11" name="Rounded Rectangular Callout 10"/>
          <p:cNvSpPr/>
          <p:nvPr/>
        </p:nvSpPr>
        <p:spPr>
          <a:xfrm>
            <a:off x="6493565" y="2851067"/>
            <a:ext cx="2471048" cy="1087821"/>
          </a:xfrm>
          <a:prstGeom prst="wedgeRoundRectCallout">
            <a:avLst>
              <a:gd name="adj1" fmla="val -95124"/>
              <a:gd name="adj2" fmla="val -20331"/>
              <a:gd name="adj3" fmla="val 16667"/>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smtClean="0">
                <a:solidFill>
                  <a:schemeClr val="tx1"/>
                </a:solidFill>
              </a:rPr>
              <a:t>京津冀：</a:t>
            </a:r>
            <a:r>
              <a:rPr lang="en-US" altLang="zh-CN" b="1" dirty="0" smtClean="0">
                <a:solidFill>
                  <a:schemeClr val="tx1"/>
                </a:solidFill>
              </a:rPr>
              <a:t>PM</a:t>
            </a:r>
            <a:r>
              <a:rPr lang="en-US" altLang="zh-CN" b="1" baseline="-25000" dirty="0" smtClean="0">
                <a:solidFill>
                  <a:schemeClr val="tx1"/>
                </a:solidFill>
              </a:rPr>
              <a:t>2.5</a:t>
            </a:r>
            <a:r>
              <a:rPr lang="zh-CN" altLang="en-US" b="1" dirty="0" smtClean="0">
                <a:solidFill>
                  <a:schemeClr val="tx1"/>
                </a:solidFill>
              </a:rPr>
              <a:t>浓度下降</a:t>
            </a:r>
            <a:r>
              <a:rPr lang="en-US" altLang="zh-CN" b="1" dirty="0" smtClean="0">
                <a:solidFill>
                  <a:srgbClr val="FF0000"/>
                </a:solidFill>
              </a:rPr>
              <a:t>25%</a:t>
            </a:r>
          </a:p>
          <a:p>
            <a:pPr algn="ctr"/>
            <a:r>
              <a:rPr lang="en-US" altLang="zh-CN" b="1" dirty="0" smtClean="0">
                <a:solidFill>
                  <a:schemeClr val="tx1"/>
                </a:solidFill>
              </a:rPr>
              <a:t>JJJ</a:t>
            </a:r>
            <a:r>
              <a:rPr lang="zh-CN" altLang="en-US" b="1" dirty="0" smtClean="0">
                <a:solidFill>
                  <a:schemeClr val="tx1"/>
                </a:solidFill>
              </a:rPr>
              <a:t>： </a:t>
            </a:r>
            <a:r>
              <a:rPr lang="en-US" altLang="zh-CN" b="1" dirty="0" smtClean="0">
                <a:solidFill>
                  <a:srgbClr val="FF0000"/>
                </a:solidFill>
              </a:rPr>
              <a:t>25% </a:t>
            </a:r>
            <a:r>
              <a:rPr lang="en-US" altLang="zh-CN" b="1" dirty="0" smtClean="0">
                <a:solidFill>
                  <a:schemeClr val="tx1"/>
                </a:solidFill>
              </a:rPr>
              <a:t>reduction on PM</a:t>
            </a:r>
            <a:r>
              <a:rPr lang="en-US" altLang="zh-CN" b="1" baseline="-25000" dirty="0" smtClean="0">
                <a:solidFill>
                  <a:schemeClr val="tx1"/>
                </a:solidFill>
              </a:rPr>
              <a:t>2.5</a:t>
            </a:r>
            <a:r>
              <a:rPr lang="en-US" altLang="zh-CN" b="1" dirty="0" smtClean="0">
                <a:solidFill>
                  <a:schemeClr val="tx1"/>
                </a:solidFill>
              </a:rPr>
              <a:t> concentration</a:t>
            </a:r>
            <a:endParaRPr lang="zh-CN" altLang="en-US" b="1" dirty="0">
              <a:solidFill>
                <a:schemeClr val="tx1"/>
              </a:solidFill>
            </a:endParaRPr>
          </a:p>
        </p:txBody>
      </p:sp>
      <p:sp>
        <p:nvSpPr>
          <p:cNvPr id="12" name="Rounded Rectangular Callout 11"/>
          <p:cNvSpPr/>
          <p:nvPr/>
        </p:nvSpPr>
        <p:spPr>
          <a:xfrm>
            <a:off x="6493565" y="4167488"/>
            <a:ext cx="2471048" cy="1087821"/>
          </a:xfrm>
          <a:prstGeom prst="wedgeRoundRectCallout">
            <a:avLst>
              <a:gd name="adj1" fmla="val -76450"/>
              <a:gd name="adj2" fmla="val -46967"/>
              <a:gd name="adj3" fmla="val 16667"/>
            </a:avLst>
          </a:prstGeom>
          <a:solidFill>
            <a:srgbClr val="ECF0C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smtClean="0">
                <a:solidFill>
                  <a:schemeClr val="tx1"/>
                </a:solidFill>
              </a:rPr>
              <a:t>长三角：</a:t>
            </a:r>
            <a:r>
              <a:rPr lang="en-US" altLang="zh-CN" b="1" dirty="0" smtClean="0">
                <a:solidFill>
                  <a:schemeClr val="tx1"/>
                </a:solidFill>
              </a:rPr>
              <a:t>PM</a:t>
            </a:r>
            <a:r>
              <a:rPr lang="en-US" altLang="zh-CN" b="1" baseline="-25000" dirty="0" smtClean="0">
                <a:solidFill>
                  <a:schemeClr val="tx1"/>
                </a:solidFill>
              </a:rPr>
              <a:t>2.5</a:t>
            </a:r>
            <a:r>
              <a:rPr lang="zh-CN" altLang="en-US" b="1" dirty="0" smtClean="0">
                <a:solidFill>
                  <a:schemeClr val="tx1"/>
                </a:solidFill>
              </a:rPr>
              <a:t>浓度下降</a:t>
            </a:r>
            <a:r>
              <a:rPr lang="en-US" altLang="zh-CN" b="1" dirty="0" smtClean="0">
                <a:solidFill>
                  <a:srgbClr val="FF0000"/>
                </a:solidFill>
              </a:rPr>
              <a:t>20%</a:t>
            </a:r>
          </a:p>
          <a:p>
            <a:r>
              <a:rPr lang="en-US" altLang="zh-CN" b="1" dirty="0" smtClean="0">
                <a:solidFill>
                  <a:schemeClr val="tx1"/>
                </a:solidFill>
              </a:rPr>
              <a:t>YRD</a:t>
            </a:r>
            <a:r>
              <a:rPr lang="zh-CN" altLang="en-US" b="1" dirty="0" smtClean="0">
                <a:solidFill>
                  <a:schemeClr val="tx1"/>
                </a:solidFill>
              </a:rPr>
              <a:t>： </a:t>
            </a:r>
            <a:r>
              <a:rPr lang="en-US" altLang="zh-CN" b="1" dirty="0" smtClean="0">
                <a:solidFill>
                  <a:srgbClr val="FF0000"/>
                </a:solidFill>
              </a:rPr>
              <a:t>20% </a:t>
            </a:r>
            <a:r>
              <a:rPr lang="en-US" altLang="zh-CN" b="1" dirty="0" smtClean="0">
                <a:solidFill>
                  <a:schemeClr val="tx1"/>
                </a:solidFill>
              </a:rPr>
              <a:t>reduction on PM</a:t>
            </a:r>
            <a:r>
              <a:rPr lang="en-US" altLang="zh-CN" b="1" baseline="-25000" dirty="0" smtClean="0">
                <a:solidFill>
                  <a:schemeClr val="tx1"/>
                </a:solidFill>
              </a:rPr>
              <a:t>2.5</a:t>
            </a:r>
            <a:r>
              <a:rPr lang="en-US" altLang="zh-CN" b="1" dirty="0" smtClean="0">
                <a:solidFill>
                  <a:schemeClr val="tx1"/>
                </a:solidFill>
              </a:rPr>
              <a:t> </a:t>
            </a:r>
            <a:r>
              <a:rPr lang="en-US" altLang="zh-CN" b="1" dirty="0" err="1" smtClean="0">
                <a:solidFill>
                  <a:schemeClr val="tx1"/>
                </a:solidFill>
              </a:rPr>
              <a:t>oncentration</a:t>
            </a:r>
            <a:endParaRPr lang="zh-CN" altLang="en-US" b="1" baseline="-25000" dirty="0">
              <a:solidFill>
                <a:schemeClr val="tx1"/>
              </a:solidFill>
            </a:endParaRPr>
          </a:p>
        </p:txBody>
      </p:sp>
      <p:sp>
        <p:nvSpPr>
          <p:cNvPr id="13" name="Rounded Rectangular Callout 12"/>
          <p:cNvSpPr/>
          <p:nvPr/>
        </p:nvSpPr>
        <p:spPr>
          <a:xfrm>
            <a:off x="5804695" y="5381437"/>
            <a:ext cx="2928488" cy="1087821"/>
          </a:xfrm>
          <a:prstGeom prst="wedgeRoundRectCallout">
            <a:avLst>
              <a:gd name="adj1" fmla="val -78492"/>
              <a:gd name="adj2" fmla="val -59780"/>
              <a:gd name="adj3" fmla="val 16667"/>
            </a:avLst>
          </a:prstGeom>
          <a:solidFill>
            <a:srgbClr val="EDCBE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smtClean="0">
                <a:solidFill>
                  <a:schemeClr val="tx1"/>
                </a:solidFill>
              </a:rPr>
              <a:t>珠三角：</a:t>
            </a:r>
            <a:r>
              <a:rPr lang="en-US" altLang="zh-CN" b="1" dirty="0" smtClean="0">
                <a:solidFill>
                  <a:schemeClr val="tx1"/>
                </a:solidFill>
              </a:rPr>
              <a:t>PM</a:t>
            </a:r>
            <a:r>
              <a:rPr lang="en-US" altLang="zh-CN" b="1" baseline="-25000" dirty="0" smtClean="0">
                <a:solidFill>
                  <a:schemeClr val="tx1"/>
                </a:solidFill>
              </a:rPr>
              <a:t>2.5</a:t>
            </a:r>
            <a:r>
              <a:rPr lang="zh-CN" altLang="en-US" b="1" dirty="0" smtClean="0">
                <a:solidFill>
                  <a:schemeClr val="tx1"/>
                </a:solidFill>
              </a:rPr>
              <a:t>浓度下降</a:t>
            </a:r>
            <a:r>
              <a:rPr lang="en-US" altLang="zh-CN" b="1" dirty="0" smtClean="0">
                <a:solidFill>
                  <a:srgbClr val="FF0000"/>
                </a:solidFill>
              </a:rPr>
              <a:t>15%</a:t>
            </a:r>
          </a:p>
          <a:p>
            <a:pPr algn="ctr"/>
            <a:r>
              <a:rPr lang="en-US" altLang="zh-CN" b="1" dirty="0" smtClean="0">
                <a:solidFill>
                  <a:schemeClr val="tx1"/>
                </a:solidFill>
              </a:rPr>
              <a:t>PRD</a:t>
            </a:r>
            <a:r>
              <a:rPr lang="zh-CN" altLang="en-US" b="1" dirty="0" smtClean="0">
                <a:solidFill>
                  <a:schemeClr val="tx1"/>
                </a:solidFill>
              </a:rPr>
              <a:t>： </a:t>
            </a:r>
            <a:r>
              <a:rPr lang="en-US" altLang="zh-CN" b="1" dirty="0" smtClean="0">
                <a:solidFill>
                  <a:srgbClr val="FF0000"/>
                </a:solidFill>
              </a:rPr>
              <a:t>15% </a:t>
            </a:r>
            <a:r>
              <a:rPr lang="en-US" altLang="zh-CN" b="1" dirty="0" smtClean="0">
                <a:solidFill>
                  <a:schemeClr val="tx1"/>
                </a:solidFill>
              </a:rPr>
              <a:t>reduction on PM</a:t>
            </a:r>
            <a:r>
              <a:rPr lang="en-US" altLang="zh-CN" b="1" baseline="-25000" dirty="0" smtClean="0">
                <a:solidFill>
                  <a:schemeClr val="tx1"/>
                </a:solidFill>
              </a:rPr>
              <a:t>2.5</a:t>
            </a:r>
            <a:r>
              <a:rPr lang="en-US" altLang="zh-CN" b="1" dirty="0" smtClean="0">
                <a:solidFill>
                  <a:schemeClr val="tx1"/>
                </a:solidFill>
              </a:rPr>
              <a:t> concentration</a:t>
            </a:r>
            <a:endParaRPr lang="zh-CN" altLang="en-US" b="1" baseline="-25000" dirty="0">
              <a:solidFill>
                <a:schemeClr val="tx1"/>
              </a:solidFill>
            </a:endParaRPr>
          </a:p>
        </p:txBody>
      </p:sp>
      <p:sp>
        <p:nvSpPr>
          <p:cNvPr id="14" name="Rounded Rectangular Callout 13"/>
          <p:cNvSpPr/>
          <p:nvPr/>
        </p:nvSpPr>
        <p:spPr>
          <a:xfrm>
            <a:off x="463826" y="5255309"/>
            <a:ext cx="2915478" cy="1087821"/>
          </a:xfrm>
          <a:prstGeom prst="wedgeRoundRectCallout">
            <a:avLst>
              <a:gd name="adj1" fmla="val 83854"/>
              <a:gd name="adj2" fmla="val -137053"/>
              <a:gd name="adj3" fmla="val 16667"/>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zh-CN" altLang="en-US" b="1" dirty="0" smtClean="0">
                <a:solidFill>
                  <a:schemeClr val="tx1"/>
                </a:solidFill>
              </a:rPr>
              <a:t>其他：</a:t>
            </a:r>
            <a:r>
              <a:rPr lang="en-US" altLang="zh-CN" b="1" dirty="0" smtClean="0">
                <a:solidFill>
                  <a:srgbClr val="FF0000"/>
                </a:solidFill>
              </a:rPr>
              <a:t>PM</a:t>
            </a:r>
            <a:r>
              <a:rPr lang="en-US" altLang="zh-CN" b="1" baseline="-25000" dirty="0" smtClean="0">
                <a:solidFill>
                  <a:srgbClr val="FF0000"/>
                </a:solidFill>
              </a:rPr>
              <a:t>10</a:t>
            </a:r>
            <a:r>
              <a:rPr lang="zh-CN" altLang="en-US" b="1" dirty="0" smtClean="0">
                <a:solidFill>
                  <a:schemeClr val="tx1"/>
                </a:solidFill>
              </a:rPr>
              <a:t>浓度下降</a:t>
            </a:r>
            <a:r>
              <a:rPr lang="en-US" altLang="zh-CN" b="1" dirty="0" smtClean="0">
                <a:solidFill>
                  <a:schemeClr val="tx1"/>
                </a:solidFill>
              </a:rPr>
              <a:t>1</a:t>
            </a:r>
            <a:r>
              <a:rPr lang="en-US" altLang="zh-CN" b="1" dirty="0" smtClean="0">
                <a:solidFill>
                  <a:srgbClr val="FF0000"/>
                </a:solidFill>
              </a:rPr>
              <a:t>0%</a:t>
            </a:r>
          </a:p>
          <a:p>
            <a:r>
              <a:rPr lang="en-US" altLang="zh-CN" b="1" dirty="0" smtClean="0">
                <a:solidFill>
                  <a:schemeClr val="tx1"/>
                </a:solidFill>
              </a:rPr>
              <a:t>Others</a:t>
            </a:r>
            <a:r>
              <a:rPr lang="zh-CN" altLang="en-US" b="1" dirty="0" smtClean="0">
                <a:solidFill>
                  <a:schemeClr val="tx1"/>
                </a:solidFill>
              </a:rPr>
              <a:t>： </a:t>
            </a:r>
            <a:r>
              <a:rPr lang="en-US" altLang="zh-CN" b="1" dirty="0" smtClean="0">
                <a:solidFill>
                  <a:srgbClr val="FF0000"/>
                </a:solidFill>
              </a:rPr>
              <a:t>10% </a:t>
            </a:r>
            <a:r>
              <a:rPr lang="en-US" altLang="zh-CN" b="1" dirty="0" smtClean="0">
                <a:solidFill>
                  <a:schemeClr val="tx1"/>
                </a:solidFill>
              </a:rPr>
              <a:t>reduction on </a:t>
            </a:r>
            <a:r>
              <a:rPr lang="en-US" altLang="zh-CN" b="1" dirty="0" smtClean="0">
                <a:solidFill>
                  <a:srgbClr val="FF0000"/>
                </a:solidFill>
              </a:rPr>
              <a:t>PM</a:t>
            </a:r>
            <a:r>
              <a:rPr lang="en-US" altLang="zh-CN" b="1" baseline="-25000" dirty="0" smtClean="0">
                <a:solidFill>
                  <a:srgbClr val="FF0000"/>
                </a:solidFill>
              </a:rPr>
              <a:t>10</a:t>
            </a:r>
            <a:r>
              <a:rPr lang="en-US" altLang="zh-CN" b="1" dirty="0" smtClean="0">
                <a:solidFill>
                  <a:schemeClr val="tx1"/>
                </a:solidFill>
              </a:rPr>
              <a:t> concentration</a:t>
            </a:r>
            <a:endParaRPr lang="zh-CN" altLang="en-US" b="1" baseline="-25000" dirty="0">
              <a:solidFill>
                <a:schemeClr val="tx1"/>
              </a:solidFill>
            </a:endParaRPr>
          </a:p>
        </p:txBody>
      </p:sp>
      <p:sp>
        <p:nvSpPr>
          <p:cNvPr id="15" name="Rounded Rectangular Callout 14"/>
          <p:cNvSpPr/>
          <p:nvPr/>
        </p:nvSpPr>
        <p:spPr>
          <a:xfrm>
            <a:off x="2279374" y="1124744"/>
            <a:ext cx="2743200" cy="1087821"/>
          </a:xfrm>
          <a:prstGeom prst="wedgeRoundRectCallout">
            <a:avLst>
              <a:gd name="adj1" fmla="val 47042"/>
              <a:gd name="adj2" fmla="val 118019"/>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smtClean="0">
                <a:solidFill>
                  <a:schemeClr val="tx1"/>
                </a:solidFill>
              </a:rPr>
              <a:t>晋蒙鲁：支持京津冀实现目标</a:t>
            </a:r>
            <a:endParaRPr lang="en-US" altLang="zh-CN" b="1" dirty="0" smtClean="0">
              <a:solidFill>
                <a:schemeClr val="tx1"/>
              </a:solidFill>
            </a:endParaRPr>
          </a:p>
          <a:p>
            <a:pPr algn="ctr"/>
            <a:r>
              <a:rPr lang="en-US" altLang="zh-CN" b="1" dirty="0" smtClean="0">
                <a:solidFill>
                  <a:schemeClr val="tx1"/>
                </a:solidFill>
              </a:rPr>
              <a:t>Shanxi-Shandong-Inner Mongolia: support JJJ</a:t>
            </a:r>
            <a:endParaRPr lang="zh-CN" altLang="en-US" b="1" dirty="0">
              <a:solidFill>
                <a:schemeClr val="tx1"/>
              </a:solidFill>
            </a:endParaRPr>
          </a:p>
        </p:txBody>
      </p:sp>
    </p:spTree>
    <p:extLst>
      <p:ext uri="{BB962C8B-B14F-4D97-AF65-F5344CB8AC3E}">
        <p14:creationId xmlns="" xmlns:p14="http://schemas.microsoft.com/office/powerpoint/2010/main" val="2609399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539552" y="116632"/>
            <a:ext cx="7775575" cy="770084"/>
          </a:xfrm>
          <a:prstGeom prst="rect">
            <a:avLst/>
          </a:prstGeom>
          <a:noFill/>
          <a:ln w="9525">
            <a:noFill/>
            <a:miter lim="800000"/>
            <a:headEnd/>
            <a:tailEnd/>
          </a:ln>
        </p:spPr>
        <p:txBody>
          <a:bodyPr lIns="92075" tIns="46038" rIns="92075" bIns="46038" anchor="ctr">
            <a:spAutoFit/>
          </a:bodyPr>
          <a:lstStyle/>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3. </a:t>
            </a:r>
            <a:r>
              <a:rPr lang="zh-CN" altLang="en-US" sz="2400" b="1" dirty="0" smtClean="0">
                <a:solidFill>
                  <a:schemeClr val="tx2"/>
                </a:solidFill>
                <a:latin typeface="微软雅黑" pitchFamily="34" charset="-122"/>
                <a:ea typeface="微软雅黑" pitchFamily="34" charset="-122"/>
                <a:cs typeface="Times New Roman" pitchFamily="18" charset="0"/>
              </a:rPr>
              <a:t>关注了大气污染产生的重要因素：</a:t>
            </a:r>
            <a:r>
              <a:rPr lang="en-US" altLang="zh-CN" sz="2400" b="1" dirty="0" smtClean="0">
                <a:solidFill>
                  <a:schemeClr val="tx2"/>
                </a:solidFill>
                <a:latin typeface="微软雅黑" pitchFamily="34" charset="-122"/>
                <a:ea typeface="微软雅黑" pitchFamily="34" charset="-122"/>
                <a:cs typeface="Times New Roman" pitchFamily="18" charset="0"/>
              </a:rPr>
              <a:t> </a:t>
            </a:r>
            <a:r>
              <a:rPr lang="zh-CN" altLang="en-US" sz="2400" b="1" dirty="0" smtClean="0">
                <a:solidFill>
                  <a:schemeClr val="tx2"/>
                </a:solidFill>
                <a:latin typeface="微软雅黑" pitchFamily="34" charset="-122"/>
                <a:ea typeface="微软雅黑" pitchFamily="34" charset="-122"/>
                <a:cs typeface="Times New Roman" pitchFamily="18" charset="0"/>
              </a:rPr>
              <a:t>加快产业结构调整</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000" b="1" dirty="0" smtClean="0">
                <a:solidFill>
                  <a:schemeClr val="tx2"/>
                </a:solidFill>
                <a:latin typeface="微软雅黑" pitchFamily="34" charset="-122"/>
                <a:ea typeface="微软雅黑" pitchFamily="34" charset="-122"/>
                <a:cs typeface="Times New Roman" pitchFamily="18" charset="0"/>
              </a:rPr>
              <a:t>3. Speed up industrial restructure to reduce emissions</a:t>
            </a:r>
          </a:p>
        </p:txBody>
      </p:sp>
      <p:graphicFrame>
        <p:nvGraphicFramePr>
          <p:cNvPr id="5" name="Diagram 3"/>
          <p:cNvGraphicFramePr/>
          <p:nvPr>
            <p:extLst>
              <p:ext uri="{D42A27DB-BD31-4B8C-83A1-F6EECF244321}">
                <p14:modId xmlns="" xmlns:p14="http://schemas.microsoft.com/office/powerpoint/2010/main" val="627106864"/>
              </p:ext>
            </p:extLst>
          </p:nvPr>
        </p:nvGraphicFramePr>
        <p:xfrm>
          <a:off x="475013" y="1268760"/>
          <a:ext cx="8265226" cy="5276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75540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395536" y="116632"/>
            <a:ext cx="7775575" cy="770084"/>
          </a:xfrm>
          <a:prstGeom prst="rect">
            <a:avLst/>
          </a:prstGeom>
          <a:noFill/>
          <a:ln w="9525">
            <a:noFill/>
            <a:miter lim="800000"/>
            <a:headEnd/>
            <a:tailEnd/>
          </a:ln>
        </p:spPr>
        <p:txBody>
          <a:bodyPr lIns="92075" tIns="46038" rIns="92075" bIns="46038" anchor="ctr">
            <a:spAutoFit/>
          </a:bodyPr>
          <a:lstStyle/>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3. </a:t>
            </a:r>
            <a:r>
              <a:rPr lang="zh-CN" altLang="en-US" sz="2400" b="1" dirty="0" smtClean="0">
                <a:solidFill>
                  <a:schemeClr val="tx2"/>
                </a:solidFill>
                <a:latin typeface="微软雅黑" pitchFamily="34" charset="-122"/>
                <a:ea typeface="微软雅黑" pitchFamily="34" charset="-122"/>
                <a:cs typeface="Times New Roman" pitchFamily="18" charset="0"/>
              </a:rPr>
              <a:t>关注了大气污染产生的重要因素：</a:t>
            </a:r>
            <a:r>
              <a:rPr lang="en-US" altLang="zh-CN" sz="2400" b="1" dirty="0">
                <a:solidFill>
                  <a:schemeClr val="tx2"/>
                </a:solidFill>
                <a:latin typeface="微软雅黑" pitchFamily="34" charset="-122"/>
                <a:ea typeface="微软雅黑" pitchFamily="34" charset="-122"/>
                <a:cs typeface="Times New Roman" pitchFamily="18" charset="0"/>
              </a:rPr>
              <a:t> </a:t>
            </a:r>
            <a:r>
              <a:rPr lang="zh-CN" altLang="en-US" sz="2400" b="1" dirty="0" smtClean="0">
                <a:solidFill>
                  <a:schemeClr val="tx2"/>
                </a:solidFill>
                <a:latin typeface="微软雅黑" pitchFamily="34" charset="-122"/>
                <a:ea typeface="微软雅黑" pitchFamily="34" charset="-122"/>
                <a:cs typeface="Times New Roman" pitchFamily="18" charset="0"/>
              </a:rPr>
              <a:t>加快能源清洁利用</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000" b="1" dirty="0" smtClean="0">
                <a:solidFill>
                  <a:schemeClr val="tx2"/>
                </a:solidFill>
                <a:latin typeface="微软雅黑" pitchFamily="34" charset="-122"/>
                <a:ea typeface="微软雅黑" pitchFamily="34" charset="-122"/>
                <a:cs typeface="Times New Roman" pitchFamily="18" charset="0"/>
              </a:rPr>
              <a:t>3.Speed up supply and use of cleaner energy</a:t>
            </a:r>
          </a:p>
        </p:txBody>
      </p:sp>
      <p:graphicFrame>
        <p:nvGraphicFramePr>
          <p:cNvPr id="5" name="Diagram 4"/>
          <p:cNvGraphicFramePr/>
          <p:nvPr>
            <p:extLst>
              <p:ext uri="{D42A27DB-BD31-4B8C-83A1-F6EECF244321}">
                <p14:modId xmlns="" xmlns:p14="http://schemas.microsoft.com/office/powerpoint/2010/main" val="527586095"/>
              </p:ext>
            </p:extLst>
          </p:nvPr>
        </p:nvGraphicFramePr>
        <p:xfrm>
          <a:off x="439387" y="1124744"/>
          <a:ext cx="8360229" cy="5205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30699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p:cNvSpPr txBox="1">
            <a:spLocks/>
          </p:cNvSpPr>
          <p:nvPr/>
        </p:nvSpPr>
        <p:spPr bwMode="auto">
          <a:xfrm>
            <a:off x="251520" y="116632"/>
            <a:ext cx="7775575" cy="771525"/>
          </a:xfrm>
          <a:prstGeom prst="rect">
            <a:avLst/>
          </a:prstGeom>
          <a:noFill/>
          <a:ln w="9525">
            <a:noFill/>
            <a:miter lim="800000"/>
            <a:headEnd/>
            <a:tailEnd/>
          </a:ln>
        </p:spPr>
        <p:txBody>
          <a:bodyPr lIns="92075" tIns="46038" rIns="92075" bIns="46038" anchor="ctr">
            <a:spAutoFit/>
          </a:bodyPr>
          <a:lstStyle/>
          <a:p>
            <a:pPr algn="just"/>
            <a:r>
              <a:rPr lang="en-US" altLang="zh-CN" sz="2400" b="1" dirty="0">
                <a:solidFill>
                  <a:schemeClr val="tx2"/>
                </a:solidFill>
                <a:latin typeface="微软雅黑" pitchFamily="34" charset="-122"/>
                <a:ea typeface="微软雅黑" pitchFamily="34" charset="-122"/>
                <a:cs typeface="Times New Roman" pitchFamily="18" charset="0"/>
              </a:rPr>
              <a:t>3. </a:t>
            </a:r>
            <a:r>
              <a:rPr lang="zh-CN" altLang="en-US" sz="2400" b="1" dirty="0">
                <a:solidFill>
                  <a:schemeClr val="tx2"/>
                </a:solidFill>
                <a:latin typeface="微软雅黑" pitchFamily="34" charset="-122"/>
                <a:ea typeface="微软雅黑" pitchFamily="34" charset="-122"/>
                <a:cs typeface="Times New Roman" pitchFamily="18" charset="0"/>
              </a:rPr>
              <a:t>关注了大气污染产生的重要因素：</a:t>
            </a:r>
            <a:r>
              <a:rPr lang="en-US" altLang="zh-CN" sz="2400" b="1" dirty="0">
                <a:solidFill>
                  <a:schemeClr val="tx2"/>
                </a:solidFill>
                <a:latin typeface="微软雅黑" pitchFamily="34" charset="-122"/>
                <a:ea typeface="微软雅黑" pitchFamily="34" charset="-122"/>
                <a:cs typeface="Times New Roman" pitchFamily="18" charset="0"/>
              </a:rPr>
              <a:t> </a:t>
            </a:r>
            <a:r>
              <a:rPr lang="zh-CN" altLang="en-US" sz="2400" b="1" dirty="0">
                <a:solidFill>
                  <a:schemeClr val="tx2"/>
                </a:solidFill>
                <a:latin typeface="微软雅黑" pitchFamily="34" charset="-122"/>
                <a:ea typeface="微软雅黑" pitchFamily="34" charset="-122"/>
                <a:cs typeface="Times New Roman" pitchFamily="18" charset="0"/>
              </a:rPr>
              <a:t>加快能源清洁利用</a:t>
            </a:r>
            <a:endParaRPr lang="en-US" altLang="zh-CN" sz="2400" b="1" dirty="0">
              <a:solidFill>
                <a:schemeClr val="tx2"/>
              </a:solidFill>
              <a:latin typeface="微软雅黑" pitchFamily="34" charset="-122"/>
              <a:ea typeface="微软雅黑" pitchFamily="34" charset="-122"/>
              <a:cs typeface="Times New Roman" pitchFamily="18" charset="0"/>
            </a:endParaRPr>
          </a:p>
          <a:p>
            <a:r>
              <a:rPr lang="en-US" altLang="zh-CN" sz="2000" b="1" dirty="0">
                <a:solidFill>
                  <a:schemeClr val="tx2"/>
                </a:solidFill>
                <a:latin typeface="微软雅黑" pitchFamily="34" charset="-122"/>
                <a:ea typeface="微软雅黑" pitchFamily="34" charset="-122"/>
                <a:cs typeface="Times New Roman" pitchFamily="18" charset="0"/>
              </a:rPr>
              <a:t>3</a:t>
            </a:r>
            <a:r>
              <a:rPr lang="en-US" altLang="zh-CN" sz="2000" b="1" dirty="0" smtClean="0">
                <a:solidFill>
                  <a:schemeClr val="tx2"/>
                </a:solidFill>
                <a:latin typeface="微软雅黑" pitchFamily="34" charset="-122"/>
                <a:ea typeface="微软雅黑" pitchFamily="34" charset="-122"/>
                <a:cs typeface="Times New Roman" pitchFamily="18" charset="0"/>
              </a:rPr>
              <a:t>. </a:t>
            </a:r>
            <a:r>
              <a:rPr lang="en-US" altLang="zh-CN" sz="2000" b="1" dirty="0">
                <a:solidFill>
                  <a:schemeClr val="tx2"/>
                </a:solidFill>
                <a:latin typeface="微软雅黑" pitchFamily="34" charset="-122"/>
                <a:ea typeface="微软雅黑" pitchFamily="34" charset="-122"/>
                <a:cs typeface="Times New Roman" pitchFamily="18" charset="0"/>
              </a:rPr>
              <a:t>Speed up supply and use of cleaner energy</a:t>
            </a:r>
          </a:p>
        </p:txBody>
      </p:sp>
      <p:graphicFrame>
        <p:nvGraphicFramePr>
          <p:cNvPr id="6" name="表格 5"/>
          <p:cNvGraphicFramePr>
            <a:graphicFrameLocks noGrp="1"/>
          </p:cNvGraphicFramePr>
          <p:nvPr/>
        </p:nvGraphicFramePr>
        <p:xfrm>
          <a:off x="4572000" y="1715249"/>
          <a:ext cx="4486275" cy="3349685"/>
        </p:xfrm>
        <a:graphic>
          <a:graphicData uri="http://schemas.openxmlformats.org/drawingml/2006/table">
            <a:tbl>
              <a:tblPr>
                <a:tableStyleId>{5DA37D80-6434-44D0-A028-1B22A696006F}</a:tableStyleId>
              </a:tblPr>
              <a:tblGrid>
                <a:gridCol w="1423908"/>
                <a:gridCol w="668793"/>
                <a:gridCol w="586661"/>
                <a:gridCol w="762658"/>
                <a:gridCol w="1044255"/>
              </a:tblGrid>
              <a:tr h="306236">
                <a:tc rowSpan="2">
                  <a:txBody>
                    <a:bodyPr/>
                    <a:lstStyle/>
                    <a:p>
                      <a:pPr algn="ctr" fontAlgn="ctr"/>
                      <a:r>
                        <a:rPr lang="zh-CN" altLang="en-US"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排放因子</a:t>
                      </a:r>
                      <a:endPar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endParaRPr>
                    </a:p>
                    <a:p>
                      <a:pPr algn="ctr" fontAlgn="ctr"/>
                      <a:r>
                        <a:rPr lang="en-US" altLang="zh-CN" sz="1400" b="1" i="0" u="none" strike="noStrike" dirty="0"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E</a:t>
                      </a:r>
                      <a:r>
                        <a:rPr lang="en-US" sz="1400" b="1" i="0" u="none" strike="noStrike" dirty="0"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mission Factor</a:t>
                      </a:r>
                      <a:endParaRPr lang="en-US" sz="14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gridSpan="3">
                  <a:txBody>
                    <a:bodyPr/>
                    <a:lstStyle/>
                    <a:p>
                      <a:pPr algn="ctr" fontAlgn="ctr"/>
                      <a:endParaRPr lang="en-US" altLang="zh-CN" sz="14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hMerge="1">
                  <a:txBody>
                    <a:bodyPr/>
                    <a:lstStyle/>
                    <a:p>
                      <a:pPr algn="r" fontAlgn="ctr"/>
                      <a:endParaRPr lang="en-US" altLang="zh-CN" sz="16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5" marB="0" anchor="ctr"/>
                </a:tc>
                <a:tc hMerge="1">
                  <a:txBody>
                    <a:bodyPr/>
                    <a:lstStyle/>
                    <a:p>
                      <a:pPr algn="r" fontAlgn="ctr"/>
                      <a:endParaRPr lang="en-US" altLang="zh-CN" sz="16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5" marB="0" anchor="ctr"/>
                </a:tc>
                <a:tc rowSpan="2">
                  <a:txBody>
                    <a:bodyPr/>
                    <a:lstStyle/>
                    <a:p>
                      <a:pPr algn="ctr" fontAlgn="ctr"/>
                      <a:r>
                        <a:rPr lang="zh-CN" altLang="en-US" sz="14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备注</a:t>
                      </a:r>
                      <a:endParaRPr lang="en-US" altLang="zh-CN" sz="14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endParaRPr>
                    </a:p>
                    <a:p>
                      <a:pPr algn="ctr" fontAlgn="ctr"/>
                      <a:r>
                        <a:rPr lang="en-US" altLang="zh-CN" sz="1400" b="1" i="0" u="none" strike="noStrike" dirty="0"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Remark</a:t>
                      </a:r>
                      <a:endParaRPr lang="en-US" altLang="zh-CN" sz="14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r>
              <a:tr h="342161">
                <a:tc vMerge="1">
                  <a:txBody>
                    <a:bodyPr/>
                    <a:lstStyle/>
                    <a:p>
                      <a:pPr algn="ctr" fontAlgn="ctr"/>
                      <a:endParaRPr lang="en-US" sz="1400" b="0" i="0" u="none" strike="noStrike"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525" marR="9525" marT="9525" marB="0" anchor="ctr"/>
                </a:tc>
                <a:tc>
                  <a:txBody>
                    <a:bodyPr/>
                    <a:lstStyle/>
                    <a:p>
                      <a:pPr algn="ctr" fontAlgn="ctr"/>
                      <a:r>
                        <a:rPr lang="en-US" altLang="zh-CN" sz="1400" b="1" i="0" u="none" strike="noStrike" dirty="0"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a:t>
                      </a:r>
                      <a:r>
                        <a:rPr lang="en-US" altLang="zh-CN" sz="1400" b="1" i="0" u="none" strike="noStrike" baseline="-25000" dirty="0"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a:t>
                      </a:r>
                      <a:endParaRPr lang="en-US" altLang="zh-CN" sz="1400" b="1" i="0" u="none" strike="noStrike"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400" b="1" i="0" u="none" strike="noStrike" dirty="0" err="1"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1" i="0" u="none" strike="noStrike" baseline="-25000" dirty="0" err="1"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x</a:t>
                      </a:r>
                      <a:endParaRPr lang="en-US" altLang="zh-CN" sz="1400" b="1" i="0" u="none" strike="noStrike"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400" b="1" i="0" u="none" strike="noStrike" dirty="0"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PM</a:t>
                      </a:r>
                      <a:endParaRPr lang="en-US" altLang="zh-CN" sz="14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vMerge="1">
                  <a:txBody>
                    <a:bodyPr/>
                    <a:lstStyle/>
                    <a:p>
                      <a:pPr algn="ctr" fontAlgn="ctr"/>
                      <a:endParaRPr lang="en-US" altLang="zh-CN" sz="1400" b="0" i="0" u="none" strike="noStrike"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525" marR="9525" marT="9525" marB="0" anchor="ctr"/>
                </a:tc>
              </a:tr>
              <a:tr h="833337">
                <a:tc>
                  <a:txBody>
                    <a:bodyPr/>
                    <a:lstStyle/>
                    <a:p>
                      <a:pPr algn="ctr" fontAlgn="ctr"/>
                      <a:r>
                        <a:rPr lang="zh-CN" altLang="en-US" sz="1600" b="1" u="none" strike="noStrike" dirty="0" smtClean="0">
                          <a:solidFill>
                            <a:srgbClr val="FF0000"/>
                          </a:solidFill>
                          <a:effectLst/>
                          <a:latin typeface="Times New Roman" panose="02020603050405020304" pitchFamily="18" charset="0"/>
                          <a:ea typeface="黑体" panose="02010609060101010101" pitchFamily="49" charset="-122"/>
                          <a:cs typeface="Times New Roman" panose="02020603050405020304" pitchFamily="18" charset="0"/>
                        </a:rPr>
                        <a:t>燃煤</a:t>
                      </a:r>
                      <a:r>
                        <a:rPr lang="zh-CN" altLang="en-US"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工业锅炉</a:t>
                      </a:r>
                      <a:endPar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endParaRPr>
                    </a:p>
                    <a:p>
                      <a:pPr algn="ctr" fontAlgn="ctr"/>
                      <a:r>
                        <a:rPr lang="en-US"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industrial </a:t>
                      </a:r>
                      <a:r>
                        <a:rPr lang="en-US" sz="1600" b="1" u="none" strike="noStrike" dirty="0" smtClean="0">
                          <a:solidFill>
                            <a:srgbClr val="FF0000"/>
                          </a:solidFill>
                          <a:effectLst/>
                          <a:latin typeface="Times New Roman" panose="02020603050405020304" pitchFamily="18" charset="0"/>
                          <a:ea typeface="黑体" panose="02010609060101010101" pitchFamily="49" charset="-122"/>
                          <a:cs typeface="Times New Roman" panose="02020603050405020304" pitchFamily="18" charset="0"/>
                        </a:rPr>
                        <a:t>coal</a:t>
                      </a:r>
                      <a:r>
                        <a:rPr lang="en-US"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-fired boiler </a:t>
                      </a:r>
                    </a:p>
                    <a:p>
                      <a:pPr algn="ctr" fontAlgn="ctr"/>
                      <a:r>
                        <a:rPr lang="en-US"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kg/t</a:t>
                      </a:r>
                      <a:endParaRPr lang="en-US"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10-16</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3-5.7 </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3.8-7.5</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r>
              <a:tr h="1451442">
                <a:tc>
                  <a:txBody>
                    <a:bodyPr/>
                    <a:lstStyle/>
                    <a:p>
                      <a:pPr algn="ctr" fontAlgn="ctr"/>
                      <a:r>
                        <a:rPr lang="zh-CN" altLang="en-US" sz="1600" b="1" u="none" strike="noStrike" dirty="0" smtClean="0">
                          <a:solidFill>
                            <a:srgbClr val="FF0000"/>
                          </a:solidFill>
                          <a:effectLst/>
                          <a:latin typeface="Times New Roman" panose="02020603050405020304" pitchFamily="18" charset="0"/>
                          <a:ea typeface="黑体" panose="02010609060101010101" pitchFamily="49" charset="-122"/>
                          <a:cs typeface="Times New Roman" panose="02020603050405020304" pitchFamily="18" charset="0"/>
                        </a:rPr>
                        <a:t>燃气</a:t>
                      </a:r>
                      <a:r>
                        <a:rPr lang="zh-CN" altLang="en-US"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工业锅炉</a:t>
                      </a:r>
                      <a:endPar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endParaRPr>
                    </a:p>
                    <a:p>
                      <a:pPr algn="ctr" fontAlgn="ctr"/>
                      <a:r>
                        <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industrial </a:t>
                      </a:r>
                      <a:r>
                        <a:rPr lang="en-US" altLang="zh-CN" sz="1600" b="1" u="none" strike="noStrike" dirty="0" smtClean="0">
                          <a:solidFill>
                            <a:srgbClr val="FF0000"/>
                          </a:solidFill>
                          <a:effectLst/>
                          <a:latin typeface="Times New Roman" panose="02020603050405020304" pitchFamily="18" charset="0"/>
                          <a:ea typeface="黑体" panose="02010609060101010101" pitchFamily="49" charset="-122"/>
                          <a:cs typeface="Times New Roman" panose="02020603050405020304" pitchFamily="18" charset="0"/>
                        </a:rPr>
                        <a:t>gas</a:t>
                      </a:r>
                      <a:r>
                        <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-fired boiler</a:t>
                      </a:r>
                    </a:p>
                    <a:p>
                      <a:pPr algn="ctr" fontAlgn="ctr"/>
                      <a:r>
                        <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kg/10k·m³</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600" b="1" u="none" strike="noStrike" dirty="0">
                          <a:effectLst/>
                          <a:latin typeface="Times New Roman" panose="02020603050405020304" pitchFamily="18" charset="0"/>
                          <a:ea typeface="黑体" panose="02010609060101010101" pitchFamily="49" charset="-122"/>
                          <a:cs typeface="Times New Roman" panose="02020603050405020304" pitchFamily="18" charset="0"/>
                        </a:rPr>
                        <a:t>5.53 </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600" b="1" u="none" strike="noStrike" dirty="0">
                          <a:effectLst/>
                          <a:latin typeface="Times New Roman" panose="02020603050405020304" pitchFamily="18" charset="0"/>
                          <a:ea typeface="黑体" panose="02010609060101010101" pitchFamily="49" charset="-122"/>
                          <a:cs typeface="Times New Roman" panose="02020603050405020304" pitchFamily="18" charset="0"/>
                        </a:rPr>
                        <a:t>33.15 </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2.21 </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zh-CN" altLang="en-US" sz="14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燃气工业锅炉新标准</a:t>
                      </a:r>
                      <a:endParaRPr lang="en-US" altLang="zh-CN" sz="14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1" i="0" u="none" strike="noStrike" dirty="0"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New standards</a:t>
                      </a:r>
                      <a:r>
                        <a:rPr lang="en-US" altLang="zh-CN" sz="1400" b="1" i="0" u="none" strike="noStrike" baseline="0" dirty="0"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of </a:t>
                      </a:r>
                      <a:r>
                        <a:rPr lang="en-US" altLang="zh-CN" sz="14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industrial </a:t>
                      </a:r>
                      <a:r>
                        <a:rPr lang="en-US" altLang="zh-CN" sz="1400" b="1" u="none" strike="noStrike"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gas</a:t>
                      </a:r>
                      <a:r>
                        <a:rPr lang="en-US" altLang="zh-CN" sz="14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-fired boiler</a:t>
                      </a:r>
                    </a:p>
                    <a:p>
                      <a:pPr algn="ctr" fontAlgn="ctr"/>
                      <a:endParaRPr lang="en-US" altLang="zh-CN" sz="14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r>
            </a:tbl>
          </a:graphicData>
        </a:graphic>
      </p:graphicFrame>
      <p:sp>
        <p:nvSpPr>
          <p:cNvPr id="7" name="文本框 4"/>
          <p:cNvSpPr txBox="1">
            <a:spLocks noChangeArrowheads="1"/>
          </p:cNvSpPr>
          <p:nvPr/>
        </p:nvSpPr>
        <p:spPr bwMode="auto">
          <a:xfrm>
            <a:off x="1" y="1304925"/>
            <a:ext cx="4644007" cy="5170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000" b="1" dirty="0" smtClean="0">
                <a:latin typeface="Times New Roman" pitchFamily="18" charset="0"/>
                <a:ea typeface="黑体" pitchFamily="49" charset="-122"/>
                <a:cs typeface="Times New Roman" pitchFamily="18" charset="0"/>
              </a:rPr>
              <a:t>新</a:t>
            </a:r>
            <a:r>
              <a:rPr lang="zh-CN" altLang="zh-CN" sz="2000" b="1" dirty="0" smtClean="0">
                <a:latin typeface="Times New Roman" pitchFamily="18" charset="0"/>
                <a:ea typeface="黑体" pitchFamily="49" charset="-122"/>
                <a:cs typeface="Times New Roman" pitchFamily="18" charset="0"/>
              </a:rPr>
              <a:t>增加</a:t>
            </a:r>
            <a:r>
              <a:rPr lang="en-US" altLang="zh-CN" sz="2000" b="1" dirty="0" smtClean="0">
                <a:latin typeface="Times New Roman" pitchFamily="18" charset="0"/>
                <a:ea typeface="黑体" pitchFamily="49" charset="-122"/>
                <a:cs typeface="Times New Roman" pitchFamily="18" charset="0"/>
              </a:rPr>
              <a:t>1500</a:t>
            </a:r>
            <a:r>
              <a:rPr lang="zh-CN" altLang="zh-CN" sz="2000" b="1" dirty="0" smtClean="0">
                <a:latin typeface="Times New Roman" pitchFamily="18" charset="0"/>
                <a:ea typeface="黑体" pitchFamily="49" charset="-122"/>
                <a:cs typeface="Times New Roman" pitchFamily="18" charset="0"/>
              </a:rPr>
              <a:t>亿立方天然气供应量</a:t>
            </a:r>
            <a:r>
              <a:rPr lang="zh-CN" altLang="en-US" sz="2000" b="1" dirty="0" smtClean="0">
                <a:latin typeface="Times New Roman" pitchFamily="18" charset="0"/>
                <a:ea typeface="黑体" pitchFamily="49" charset="-122"/>
                <a:cs typeface="Times New Roman" pitchFamily="18" charset="0"/>
              </a:rPr>
              <a:t>，如果用于替代部分燃煤工业锅炉耗煤，预计可减排：</a:t>
            </a:r>
            <a:r>
              <a:rPr lang="en-US" altLang="zh-CN" sz="2000" b="1" dirty="0" smtClean="0">
                <a:solidFill>
                  <a:srgbClr val="C00000"/>
                </a:solidFill>
                <a:latin typeface="Times New Roman" pitchFamily="18" charset="0"/>
                <a:ea typeface="黑体" pitchFamily="49" charset="-122"/>
                <a:cs typeface="Times New Roman" pitchFamily="18" charset="0"/>
              </a:rPr>
              <a:t>SO</a:t>
            </a:r>
            <a:r>
              <a:rPr lang="en-US" altLang="zh-CN" sz="2000" b="1" baseline="-25000" dirty="0" smtClean="0">
                <a:solidFill>
                  <a:srgbClr val="C00000"/>
                </a:solidFill>
                <a:latin typeface="Times New Roman" pitchFamily="18" charset="0"/>
                <a:ea typeface="黑体" pitchFamily="49" charset="-122"/>
                <a:cs typeface="Times New Roman" pitchFamily="18" charset="0"/>
              </a:rPr>
              <a:t>2 </a:t>
            </a:r>
            <a:r>
              <a:rPr lang="en-US" altLang="zh-CN" sz="2000" b="1" dirty="0" smtClean="0">
                <a:solidFill>
                  <a:srgbClr val="C00000"/>
                </a:solidFill>
                <a:latin typeface="Times New Roman" pitchFamily="18" charset="0"/>
                <a:ea typeface="黑体" pitchFamily="49" charset="-122"/>
                <a:cs typeface="Times New Roman" pitchFamily="18" charset="0"/>
              </a:rPr>
              <a:t>359-579</a:t>
            </a:r>
            <a:r>
              <a:rPr lang="zh-CN" altLang="en-US" sz="2000" b="1" dirty="0" smtClean="0">
                <a:solidFill>
                  <a:srgbClr val="C00000"/>
                </a:solidFill>
                <a:latin typeface="Times New Roman" pitchFamily="18" charset="0"/>
                <a:ea typeface="黑体" pitchFamily="49" charset="-122"/>
                <a:cs typeface="Times New Roman" pitchFamily="18" charset="0"/>
              </a:rPr>
              <a:t>万吨；</a:t>
            </a:r>
            <a:r>
              <a:rPr lang="en-US" altLang="zh-CN" sz="2000" b="1" dirty="0" err="1" smtClean="0">
                <a:solidFill>
                  <a:srgbClr val="C00000"/>
                </a:solidFill>
                <a:latin typeface="Times New Roman" pitchFamily="18" charset="0"/>
                <a:ea typeface="黑体" pitchFamily="49" charset="-122"/>
                <a:cs typeface="Times New Roman" pitchFamily="18" charset="0"/>
              </a:rPr>
              <a:t>NO</a:t>
            </a:r>
            <a:r>
              <a:rPr lang="en-US" altLang="zh-CN" sz="2000" b="1" baseline="-25000" dirty="0" err="1" smtClean="0">
                <a:solidFill>
                  <a:srgbClr val="C00000"/>
                </a:solidFill>
                <a:latin typeface="Times New Roman" pitchFamily="18" charset="0"/>
                <a:ea typeface="黑体" pitchFamily="49" charset="-122"/>
                <a:cs typeface="Times New Roman" pitchFamily="18" charset="0"/>
              </a:rPr>
              <a:t>x</a:t>
            </a:r>
            <a:r>
              <a:rPr lang="en-US" altLang="zh-CN" sz="2000" b="1" baseline="-25000" dirty="0" smtClean="0">
                <a:solidFill>
                  <a:srgbClr val="C00000"/>
                </a:solidFill>
                <a:latin typeface="Times New Roman" pitchFamily="18" charset="0"/>
                <a:ea typeface="黑体" pitchFamily="49" charset="-122"/>
                <a:cs typeface="Times New Roman" pitchFamily="18" charset="0"/>
              </a:rPr>
              <a:t> </a:t>
            </a:r>
            <a:r>
              <a:rPr lang="en-US" altLang="zh-CN" sz="2000" b="1" dirty="0" smtClean="0">
                <a:solidFill>
                  <a:srgbClr val="C00000"/>
                </a:solidFill>
                <a:latin typeface="Times New Roman" pitchFamily="18" charset="0"/>
                <a:ea typeface="黑体" pitchFamily="49" charset="-122"/>
                <a:cs typeface="Times New Roman" pitchFamily="18" charset="0"/>
              </a:rPr>
              <a:t>60-160</a:t>
            </a:r>
            <a:r>
              <a:rPr lang="zh-CN" altLang="en-US" sz="2000" b="1" dirty="0" smtClean="0">
                <a:solidFill>
                  <a:srgbClr val="C00000"/>
                </a:solidFill>
                <a:latin typeface="Times New Roman" pitchFamily="18" charset="0"/>
                <a:ea typeface="黑体" pitchFamily="49" charset="-122"/>
                <a:cs typeface="Times New Roman" pitchFamily="18" charset="0"/>
              </a:rPr>
              <a:t>万吨；烟尘 </a:t>
            </a:r>
            <a:r>
              <a:rPr lang="en-US" altLang="zh-CN" sz="2000" b="1" dirty="0" smtClean="0">
                <a:solidFill>
                  <a:srgbClr val="C00000"/>
                </a:solidFill>
                <a:latin typeface="Times New Roman" pitchFamily="18" charset="0"/>
                <a:ea typeface="黑体" pitchFamily="49" charset="-122"/>
                <a:cs typeface="Times New Roman" pitchFamily="18" charset="0"/>
              </a:rPr>
              <a:t>134-272</a:t>
            </a:r>
            <a:r>
              <a:rPr lang="zh-CN" altLang="en-US" sz="2000" b="1" dirty="0" smtClean="0">
                <a:solidFill>
                  <a:srgbClr val="C00000"/>
                </a:solidFill>
                <a:latin typeface="Times New Roman" pitchFamily="18" charset="0"/>
                <a:ea typeface="黑体" pitchFamily="49" charset="-122"/>
                <a:cs typeface="Times New Roman" pitchFamily="18" charset="0"/>
              </a:rPr>
              <a:t>万吨。</a:t>
            </a:r>
            <a:endParaRPr lang="en-US" altLang="zh-CN" sz="2000" b="1" dirty="0" smtClean="0">
              <a:solidFill>
                <a:srgbClr val="C00000"/>
              </a:solidFill>
              <a:latin typeface="Times New Roman" pitchFamily="18" charset="0"/>
              <a:ea typeface="黑体" pitchFamily="49" charset="-122"/>
              <a:cs typeface="Times New Roman" pitchFamily="18" charset="0"/>
            </a:endParaRPr>
          </a:p>
          <a:p>
            <a:pPr eaLnBrk="1" hangingPunct="1">
              <a:lnSpc>
                <a:spcPct val="150000"/>
              </a:lnSpc>
            </a:pPr>
            <a:endParaRPr lang="en-US" altLang="zh-CN" sz="2000" b="1" dirty="0" smtClean="0">
              <a:solidFill>
                <a:srgbClr val="C00000"/>
              </a:solidFill>
              <a:latin typeface="Times New Roman" pitchFamily="18" charset="0"/>
              <a:ea typeface="黑体" pitchFamily="49" charset="-122"/>
              <a:cs typeface="Times New Roman" pitchFamily="18" charset="0"/>
            </a:endParaRPr>
          </a:p>
          <a:p>
            <a:pPr eaLnBrk="1" hangingPunct="1">
              <a:lnSpc>
                <a:spcPct val="150000"/>
              </a:lnSpc>
            </a:pPr>
            <a:r>
              <a:rPr lang="en-US" altLang="zh-CN" sz="2000" b="1" dirty="0" smtClean="0">
                <a:latin typeface="Times New Roman" pitchFamily="18" charset="0"/>
                <a:ea typeface="黑体" pitchFamily="49" charset="-122"/>
                <a:cs typeface="Times New Roman" pitchFamily="18" charset="0"/>
              </a:rPr>
              <a:t>If additional supply of natural gas (about 150 billions m</a:t>
            </a:r>
            <a:r>
              <a:rPr lang="en-US" altLang="zh-CN" sz="2000" b="1" baseline="30000" dirty="0" smtClean="0">
                <a:latin typeface="Times New Roman" pitchFamily="18" charset="0"/>
                <a:ea typeface="黑体" pitchFamily="49" charset="-122"/>
                <a:cs typeface="Times New Roman" pitchFamily="18" charset="0"/>
              </a:rPr>
              <a:t>3</a:t>
            </a:r>
            <a:r>
              <a:rPr lang="en-US" altLang="zh-CN" sz="2000" b="1" dirty="0" smtClean="0">
                <a:latin typeface="Times New Roman" pitchFamily="18" charset="0"/>
                <a:ea typeface="黑体" pitchFamily="49" charset="-122"/>
                <a:cs typeface="Times New Roman" pitchFamily="18" charset="0"/>
              </a:rPr>
              <a:t>) is used to replace part of coal fired industrial boilers (e.g. less than 20 t/h), the potential of pollutants reduction will be </a:t>
            </a:r>
            <a:r>
              <a:rPr lang="en-US" altLang="zh-CN" sz="2000" b="1" dirty="0" smtClean="0">
                <a:solidFill>
                  <a:srgbClr val="C00000"/>
                </a:solidFill>
                <a:latin typeface="Times New Roman" pitchFamily="18" charset="0"/>
                <a:ea typeface="黑体" pitchFamily="49" charset="-122"/>
                <a:cs typeface="Times New Roman" pitchFamily="18" charset="0"/>
              </a:rPr>
              <a:t>SO</a:t>
            </a:r>
            <a:r>
              <a:rPr lang="en-US" altLang="zh-CN" sz="2000" b="1" baseline="-25000" dirty="0" smtClean="0">
                <a:solidFill>
                  <a:srgbClr val="C00000"/>
                </a:solidFill>
                <a:latin typeface="Times New Roman" pitchFamily="18" charset="0"/>
                <a:ea typeface="黑体" pitchFamily="49" charset="-122"/>
                <a:cs typeface="Times New Roman" pitchFamily="18" charset="0"/>
              </a:rPr>
              <a:t>2 </a:t>
            </a:r>
            <a:r>
              <a:rPr lang="en-US" altLang="zh-CN" sz="2000" b="1" dirty="0" smtClean="0">
                <a:solidFill>
                  <a:srgbClr val="C00000"/>
                </a:solidFill>
                <a:latin typeface="Times New Roman" pitchFamily="18" charset="0"/>
                <a:ea typeface="黑体" pitchFamily="49" charset="-122"/>
                <a:cs typeface="Times New Roman" pitchFamily="18" charset="0"/>
              </a:rPr>
              <a:t>3.59-5.79 Mt, </a:t>
            </a:r>
          </a:p>
          <a:p>
            <a:pPr eaLnBrk="1" hangingPunct="1">
              <a:lnSpc>
                <a:spcPct val="150000"/>
              </a:lnSpc>
            </a:pPr>
            <a:r>
              <a:rPr lang="en-US" altLang="zh-CN" sz="2000" b="1" dirty="0" err="1" smtClean="0">
                <a:solidFill>
                  <a:srgbClr val="C00000"/>
                </a:solidFill>
                <a:latin typeface="Times New Roman" pitchFamily="18" charset="0"/>
                <a:ea typeface="黑体" pitchFamily="49" charset="-122"/>
                <a:cs typeface="Times New Roman" pitchFamily="18" charset="0"/>
              </a:rPr>
              <a:t>NO</a:t>
            </a:r>
            <a:r>
              <a:rPr lang="en-US" altLang="zh-CN" sz="2000" b="1" baseline="-25000" dirty="0" err="1" smtClean="0">
                <a:solidFill>
                  <a:srgbClr val="C00000"/>
                </a:solidFill>
                <a:latin typeface="Times New Roman" pitchFamily="18" charset="0"/>
                <a:ea typeface="黑体" pitchFamily="49" charset="-122"/>
                <a:cs typeface="Times New Roman" pitchFamily="18" charset="0"/>
              </a:rPr>
              <a:t>x</a:t>
            </a:r>
            <a:r>
              <a:rPr lang="en-US" altLang="zh-CN" sz="2000" b="1" baseline="-25000" dirty="0" smtClean="0">
                <a:solidFill>
                  <a:srgbClr val="C00000"/>
                </a:solidFill>
                <a:latin typeface="Times New Roman" pitchFamily="18" charset="0"/>
                <a:ea typeface="黑体" pitchFamily="49" charset="-122"/>
                <a:cs typeface="Times New Roman" pitchFamily="18" charset="0"/>
              </a:rPr>
              <a:t> </a:t>
            </a:r>
            <a:r>
              <a:rPr lang="en-US" altLang="zh-CN" sz="2000" b="1" dirty="0" smtClean="0">
                <a:solidFill>
                  <a:srgbClr val="C00000"/>
                </a:solidFill>
                <a:latin typeface="Times New Roman" pitchFamily="18" charset="0"/>
                <a:ea typeface="黑体" pitchFamily="49" charset="-122"/>
                <a:cs typeface="Times New Roman" pitchFamily="18" charset="0"/>
              </a:rPr>
              <a:t>0.6-1.6 Mt, PM</a:t>
            </a:r>
            <a:r>
              <a:rPr lang="zh-CN" altLang="en-US" sz="2000" b="1" dirty="0" smtClean="0">
                <a:solidFill>
                  <a:srgbClr val="C00000"/>
                </a:solidFill>
                <a:latin typeface="Times New Roman" pitchFamily="18" charset="0"/>
                <a:ea typeface="黑体" pitchFamily="49" charset="-122"/>
                <a:cs typeface="Times New Roman" pitchFamily="18" charset="0"/>
              </a:rPr>
              <a:t> </a:t>
            </a:r>
            <a:r>
              <a:rPr lang="en-US" altLang="zh-CN" sz="2000" b="1" dirty="0" smtClean="0">
                <a:solidFill>
                  <a:srgbClr val="C00000"/>
                </a:solidFill>
                <a:latin typeface="Times New Roman" pitchFamily="18" charset="0"/>
                <a:ea typeface="黑体" pitchFamily="49" charset="-122"/>
                <a:cs typeface="Times New Roman" pitchFamily="18" charset="0"/>
              </a:rPr>
              <a:t>1.34-2.72 Mt</a:t>
            </a:r>
            <a:r>
              <a:rPr lang="zh-CN" altLang="en-US" sz="2000" b="1" dirty="0" smtClean="0">
                <a:solidFill>
                  <a:srgbClr val="C00000"/>
                </a:solidFill>
                <a:latin typeface="Times New Roman" pitchFamily="18" charset="0"/>
                <a:ea typeface="黑体" pitchFamily="49" charset="-122"/>
                <a:cs typeface="Times New Roman" pitchFamily="18" charset="0"/>
              </a:rPr>
              <a:t>。</a:t>
            </a:r>
            <a:endParaRPr lang="zh-CN" altLang="en-US" sz="2000" b="1" dirty="0">
              <a:latin typeface="Times New Roman" pitchFamily="18" charset="0"/>
              <a:ea typeface="黑体" pitchFamily="49" charset="-122"/>
              <a:cs typeface="Times New Roman" pitchFamily="18" charset="0"/>
            </a:endParaRPr>
          </a:p>
        </p:txBody>
      </p:sp>
    </p:spTree>
    <p:extLst>
      <p:ext uri="{BB962C8B-B14F-4D97-AF65-F5344CB8AC3E}">
        <p14:creationId xmlns="" xmlns:p14="http://schemas.microsoft.com/office/powerpoint/2010/main" val="310016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6"/>
          <p:cNvSpPr txBox="1">
            <a:spLocks/>
          </p:cNvSpPr>
          <p:nvPr/>
        </p:nvSpPr>
        <p:spPr bwMode="auto">
          <a:xfrm>
            <a:off x="323528" y="64135"/>
            <a:ext cx="7775575" cy="771525"/>
          </a:xfrm>
          <a:prstGeom prst="rect">
            <a:avLst/>
          </a:prstGeom>
          <a:noFill/>
          <a:ln w="9525">
            <a:noFill/>
            <a:miter lim="800000"/>
            <a:headEnd/>
            <a:tailEnd/>
          </a:ln>
        </p:spPr>
        <p:txBody>
          <a:bodyPr lIns="92075" tIns="46038" rIns="92075" bIns="46038" anchor="ctr">
            <a:spAutoFit/>
          </a:bodyPr>
          <a:lstStyle/>
          <a:p>
            <a:pPr algn="just"/>
            <a:r>
              <a:rPr lang="en-US" altLang="zh-CN" sz="2400" b="1" dirty="0">
                <a:solidFill>
                  <a:schemeClr val="tx2"/>
                </a:solidFill>
                <a:latin typeface="微软雅黑" pitchFamily="34" charset="-122"/>
                <a:ea typeface="微软雅黑" pitchFamily="34" charset="-122"/>
                <a:cs typeface="Times New Roman" pitchFamily="18" charset="0"/>
              </a:rPr>
              <a:t>3. </a:t>
            </a:r>
            <a:r>
              <a:rPr lang="zh-CN" altLang="en-US" sz="2400" b="1" dirty="0">
                <a:solidFill>
                  <a:schemeClr val="tx2"/>
                </a:solidFill>
                <a:latin typeface="微软雅黑" pitchFamily="34" charset="-122"/>
                <a:ea typeface="微软雅黑" pitchFamily="34" charset="-122"/>
                <a:cs typeface="Times New Roman" pitchFamily="18" charset="0"/>
              </a:rPr>
              <a:t>关注了大气污染产生的重要因素：</a:t>
            </a:r>
            <a:r>
              <a:rPr lang="en-US" altLang="zh-CN" sz="2400" b="1" dirty="0">
                <a:solidFill>
                  <a:schemeClr val="tx2"/>
                </a:solidFill>
                <a:latin typeface="微软雅黑" pitchFamily="34" charset="-122"/>
                <a:ea typeface="微软雅黑" pitchFamily="34" charset="-122"/>
                <a:cs typeface="Times New Roman" pitchFamily="18" charset="0"/>
              </a:rPr>
              <a:t> </a:t>
            </a:r>
            <a:r>
              <a:rPr lang="zh-CN" altLang="en-US" sz="2400" b="1" dirty="0">
                <a:solidFill>
                  <a:schemeClr val="tx2"/>
                </a:solidFill>
                <a:latin typeface="微软雅黑" pitchFamily="34" charset="-122"/>
                <a:ea typeface="微软雅黑" pitchFamily="34" charset="-122"/>
                <a:cs typeface="Times New Roman" pitchFamily="18" charset="0"/>
              </a:rPr>
              <a:t>加快能源清洁利用</a:t>
            </a:r>
            <a:endParaRPr lang="en-US" altLang="zh-CN" sz="2400" b="1" dirty="0">
              <a:solidFill>
                <a:schemeClr val="tx2"/>
              </a:solidFill>
              <a:latin typeface="微软雅黑" pitchFamily="34" charset="-122"/>
              <a:ea typeface="微软雅黑" pitchFamily="34" charset="-122"/>
              <a:cs typeface="Times New Roman" pitchFamily="18" charset="0"/>
            </a:endParaRPr>
          </a:p>
          <a:p>
            <a:r>
              <a:rPr lang="en-US" altLang="zh-CN" sz="2000" b="1" dirty="0">
                <a:solidFill>
                  <a:schemeClr val="tx2"/>
                </a:solidFill>
                <a:latin typeface="微软雅黑" pitchFamily="34" charset="-122"/>
                <a:ea typeface="微软雅黑" pitchFamily="34" charset="-122"/>
                <a:cs typeface="Times New Roman" pitchFamily="18" charset="0"/>
              </a:rPr>
              <a:t>3</a:t>
            </a:r>
            <a:r>
              <a:rPr lang="en-US" altLang="zh-CN" sz="2000" b="1" dirty="0" smtClean="0">
                <a:solidFill>
                  <a:schemeClr val="tx2"/>
                </a:solidFill>
                <a:latin typeface="微软雅黑" pitchFamily="34" charset="-122"/>
                <a:ea typeface="微软雅黑" pitchFamily="34" charset="-122"/>
                <a:cs typeface="Times New Roman" pitchFamily="18" charset="0"/>
              </a:rPr>
              <a:t>. </a:t>
            </a:r>
            <a:r>
              <a:rPr lang="en-US" altLang="zh-CN" sz="2000" b="1" dirty="0">
                <a:solidFill>
                  <a:schemeClr val="tx2"/>
                </a:solidFill>
                <a:latin typeface="微软雅黑" pitchFamily="34" charset="-122"/>
                <a:ea typeface="微软雅黑" pitchFamily="34" charset="-122"/>
                <a:cs typeface="Times New Roman" pitchFamily="18" charset="0"/>
              </a:rPr>
              <a:t>Speed up supply and use of cleaner energy</a:t>
            </a:r>
          </a:p>
        </p:txBody>
      </p:sp>
      <p:sp>
        <p:nvSpPr>
          <p:cNvPr id="6" name="文本框 4"/>
          <p:cNvSpPr txBox="1">
            <a:spLocks noChangeArrowheads="1"/>
          </p:cNvSpPr>
          <p:nvPr/>
        </p:nvSpPr>
        <p:spPr bwMode="auto">
          <a:xfrm>
            <a:off x="0" y="1124744"/>
            <a:ext cx="8999538"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400" b="1" dirty="0" smtClean="0">
                <a:solidFill>
                  <a:srgbClr val="FF0000"/>
                </a:solidFill>
                <a:latin typeface="+mn-ea"/>
                <a:ea typeface="+mn-ea"/>
              </a:rPr>
              <a:t>热电联产</a:t>
            </a:r>
            <a:r>
              <a:rPr lang="zh-CN" altLang="en-US" sz="2400" b="1" dirty="0" smtClean="0">
                <a:latin typeface="+mn-ea"/>
                <a:ea typeface="+mn-ea"/>
              </a:rPr>
              <a:t>替代</a:t>
            </a:r>
            <a:r>
              <a:rPr lang="zh-CN" altLang="en-US" sz="2400" b="1" dirty="0" smtClean="0">
                <a:solidFill>
                  <a:srgbClr val="FF0000"/>
                </a:solidFill>
                <a:latin typeface="+mn-ea"/>
                <a:ea typeface="+mn-ea"/>
              </a:rPr>
              <a:t>工业锅炉</a:t>
            </a:r>
            <a:r>
              <a:rPr lang="zh-CN" altLang="en-US" sz="2400" b="1" dirty="0" smtClean="0">
                <a:latin typeface="+mn-ea"/>
                <a:ea typeface="+mn-ea"/>
              </a:rPr>
              <a:t>减排显著</a:t>
            </a:r>
          </a:p>
          <a:p>
            <a:pPr eaLnBrk="1" hangingPunct="1">
              <a:defRPr/>
            </a:pPr>
            <a:r>
              <a:rPr lang="en-US" altLang="zh-CN" sz="2000" dirty="0" smtClean="0">
                <a:latin typeface="Times New Roman" panose="02020603050405020304" pitchFamily="18" charset="0"/>
                <a:ea typeface="+mn-ea"/>
                <a:cs typeface="Times New Roman" panose="02020603050405020304" pitchFamily="18" charset="0"/>
              </a:rPr>
              <a:t>Emission reduction of </a:t>
            </a:r>
            <a:r>
              <a:rPr lang="en-US" altLang="zh-CN" sz="2000" dirty="0" smtClean="0">
                <a:solidFill>
                  <a:srgbClr val="FF0000"/>
                </a:solidFill>
                <a:latin typeface="Times New Roman" panose="02020603050405020304" pitchFamily="18" charset="0"/>
                <a:ea typeface="+mn-ea"/>
                <a:cs typeface="Times New Roman" panose="02020603050405020304" pitchFamily="18" charset="0"/>
              </a:rPr>
              <a:t>combined heat and power generation </a:t>
            </a:r>
            <a:r>
              <a:rPr lang="en-US" altLang="zh-CN" sz="2000" dirty="0" smtClean="0">
                <a:latin typeface="Times New Roman" panose="02020603050405020304" pitchFamily="18" charset="0"/>
                <a:ea typeface="+mn-ea"/>
                <a:cs typeface="Times New Roman" panose="02020603050405020304" pitchFamily="18" charset="0"/>
              </a:rPr>
              <a:t>replacing </a:t>
            </a:r>
            <a:r>
              <a:rPr lang="en-US" altLang="zh-CN" sz="2000" dirty="0" smtClean="0">
                <a:solidFill>
                  <a:srgbClr val="FF0000"/>
                </a:solidFill>
                <a:latin typeface="Times New Roman" panose="02020603050405020304" pitchFamily="18" charset="0"/>
                <a:ea typeface="+mn-ea"/>
                <a:cs typeface="Times New Roman" panose="02020603050405020304" pitchFamily="18" charset="0"/>
              </a:rPr>
              <a:t>industrial boiler</a:t>
            </a:r>
            <a:endParaRPr lang="zh-CN" altLang="en-US" sz="2000" dirty="0">
              <a:solidFill>
                <a:srgbClr val="FF0000"/>
              </a:solidFill>
              <a:latin typeface="Times New Roman" panose="02020603050405020304" pitchFamily="18" charset="0"/>
              <a:ea typeface="+mn-ea"/>
              <a:cs typeface="Times New Roman" panose="02020603050405020304" pitchFamily="18" charset="0"/>
            </a:endParaRPr>
          </a:p>
        </p:txBody>
      </p:sp>
      <p:sp>
        <p:nvSpPr>
          <p:cNvPr id="24581" name="矩形 1"/>
          <p:cNvSpPr>
            <a:spLocks noChangeArrowheads="1"/>
          </p:cNvSpPr>
          <p:nvPr/>
        </p:nvSpPr>
        <p:spPr bwMode="auto">
          <a:xfrm>
            <a:off x="4784035" y="1844824"/>
            <a:ext cx="4359965" cy="4579715"/>
          </a:xfrm>
          <a:prstGeom prst="rect">
            <a:avLst/>
          </a:prstGeom>
          <a:noFill/>
          <a:ln w="9525">
            <a:noFill/>
            <a:miter lim="800000"/>
            <a:headEnd/>
            <a:tailEnd/>
          </a:ln>
        </p:spPr>
        <p:txBody>
          <a:bodyPr wrap="square">
            <a:spAutoFit/>
          </a:bodyPr>
          <a:lstStyle/>
          <a:p>
            <a:r>
              <a:rPr lang="zh-CN" altLang="en-US" b="1" dirty="0">
                <a:solidFill>
                  <a:srgbClr val="000000"/>
                </a:solidFill>
                <a:latin typeface="黑体" pitchFamily="49" charset="-122"/>
                <a:ea typeface="黑体" pitchFamily="49" charset="-122"/>
                <a:cs typeface="Times New Roman" pitchFamily="18" charset="0"/>
              </a:rPr>
              <a:t>经测算，</a:t>
            </a:r>
            <a:r>
              <a:rPr lang="en-US" altLang="zh-CN" b="1" dirty="0">
                <a:solidFill>
                  <a:srgbClr val="000000"/>
                </a:solidFill>
                <a:latin typeface="黑体" pitchFamily="49" charset="-122"/>
                <a:ea typeface="黑体" pitchFamily="49" charset="-122"/>
                <a:cs typeface="Times New Roman" pitchFamily="18" charset="0"/>
              </a:rPr>
              <a:t>20t/h</a:t>
            </a:r>
            <a:r>
              <a:rPr lang="zh-CN" altLang="en-US" b="1" dirty="0">
                <a:solidFill>
                  <a:srgbClr val="000000"/>
                </a:solidFill>
                <a:latin typeface="黑体" pitchFamily="49" charset="-122"/>
                <a:ea typeface="黑体" pitchFamily="49" charset="-122"/>
                <a:cs typeface="Times New Roman" pitchFamily="18" charset="0"/>
              </a:rPr>
              <a:t>以下燃煤工业锅炉的耗煤量约为</a:t>
            </a:r>
            <a:r>
              <a:rPr lang="en-US" altLang="zh-CN" b="1" dirty="0">
                <a:solidFill>
                  <a:srgbClr val="000000"/>
                </a:solidFill>
                <a:latin typeface="黑体" pitchFamily="49" charset="-122"/>
                <a:ea typeface="黑体" pitchFamily="49" charset="-122"/>
                <a:cs typeface="Times New Roman" pitchFamily="18" charset="0"/>
              </a:rPr>
              <a:t>2.66</a:t>
            </a:r>
            <a:r>
              <a:rPr lang="zh-CN" altLang="en-US" b="1" dirty="0">
                <a:solidFill>
                  <a:srgbClr val="000000"/>
                </a:solidFill>
                <a:latin typeface="黑体" pitchFamily="49" charset="-122"/>
                <a:ea typeface="黑体" pitchFamily="49" charset="-122"/>
                <a:cs typeface="Times New Roman" pitchFamily="18" charset="0"/>
              </a:rPr>
              <a:t>亿吨。</a:t>
            </a:r>
            <a:endParaRPr lang="en-US" altLang="zh-CN" b="1" dirty="0">
              <a:solidFill>
                <a:srgbClr val="000000"/>
              </a:solidFill>
              <a:latin typeface="黑体" pitchFamily="49" charset="-122"/>
              <a:ea typeface="黑体" pitchFamily="49" charset="-122"/>
              <a:cs typeface="Times New Roman" pitchFamily="18" charset="0"/>
            </a:endParaRPr>
          </a:p>
          <a:p>
            <a:endParaRPr lang="en-US" altLang="zh-CN" b="1" dirty="0">
              <a:solidFill>
                <a:srgbClr val="000000"/>
              </a:solidFill>
              <a:latin typeface="黑体" pitchFamily="49" charset="-122"/>
              <a:ea typeface="黑体" pitchFamily="49" charset="-122"/>
              <a:cs typeface="Times New Roman" pitchFamily="18" charset="0"/>
            </a:endParaRPr>
          </a:p>
          <a:p>
            <a:pPr eaLnBrk="1" hangingPunct="1">
              <a:lnSpc>
                <a:spcPct val="120000"/>
              </a:lnSpc>
            </a:pPr>
            <a:r>
              <a:rPr lang="zh-CN" altLang="en-US" b="1" dirty="0">
                <a:solidFill>
                  <a:srgbClr val="000000"/>
                </a:solidFill>
                <a:latin typeface="黑体" pitchFamily="49" charset="-122"/>
                <a:ea typeface="黑体" pitchFamily="49" charset="-122"/>
                <a:cs typeface="Times New Roman" pitchFamily="18" charset="0"/>
              </a:rPr>
              <a:t>根据等量置换原则，计算污染物减排潜力，预计可减排：</a:t>
            </a:r>
            <a:r>
              <a:rPr lang="en-US" altLang="zh-CN" b="1" dirty="0">
                <a:solidFill>
                  <a:srgbClr val="C00000"/>
                </a:solidFill>
                <a:latin typeface="黑体" pitchFamily="49" charset="-122"/>
                <a:ea typeface="黑体" pitchFamily="49" charset="-122"/>
                <a:cs typeface="Times New Roman" pitchFamily="18" charset="0"/>
              </a:rPr>
              <a:t>SO</a:t>
            </a:r>
            <a:r>
              <a:rPr lang="en-US" altLang="zh-CN" b="1" baseline="-25000" dirty="0">
                <a:solidFill>
                  <a:srgbClr val="C00000"/>
                </a:solidFill>
                <a:latin typeface="黑体" pitchFamily="49" charset="-122"/>
                <a:ea typeface="黑体" pitchFamily="49" charset="-122"/>
                <a:cs typeface="Times New Roman" pitchFamily="18" charset="0"/>
              </a:rPr>
              <a:t>2</a:t>
            </a:r>
            <a:r>
              <a:rPr lang="en-US" altLang="zh-CN" b="1" dirty="0">
                <a:solidFill>
                  <a:srgbClr val="C00000"/>
                </a:solidFill>
                <a:latin typeface="黑体" pitchFamily="49" charset="-122"/>
                <a:ea typeface="黑体" pitchFamily="49" charset="-122"/>
                <a:cs typeface="Times New Roman" pitchFamily="18" charset="0"/>
              </a:rPr>
              <a:t>:234-394</a:t>
            </a:r>
            <a:r>
              <a:rPr lang="zh-CN" altLang="en-US" b="1" dirty="0">
                <a:solidFill>
                  <a:srgbClr val="C00000"/>
                </a:solidFill>
                <a:latin typeface="黑体" pitchFamily="49" charset="-122"/>
                <a:ea typeface="黑体" pitchFamily="49" charset="-122"/>
                <a:cs typeface="Times New Roman" pitchFamily="18" charset="0"/>
              </a:rPr>
              <a:t>万吨，</a:t>
            </a:r>
            <a:r>
              <a:rPr lang="en-US" altLang="zh-CN" b="1" dirty="0" err="1">
                <a:solidFill>
                  <a:srgbClr val="C00000"/>
                </a:solidFill>
                <a:latin typeface="黑体" pitchFamily="49" charset="-122"/>
                <a:ea typeface="黑体" pitchFamily="49" charset="-122"/>
                <a:cs typeface="Times New Roman" pitchFamily="18" charset="0"/>
              </a:rPr>
              <a:t>NO</a:t>
            </a:r>
            <a:r>
              <a:rPr lang="en-US" altLang="zh-CN" b="1" baseline="-25000" dirty="0" err="1">
                <a:solidFill>
                  <a:srgbClr val="C00000"/>
                </a:solidFill>
                <a:latin typeface="黑体" pitchFamily="49" charset="-122"/>
                <a:ea typeface="黑体" pitchFamily="49" charset="-122"/>
                <a:cs typeface="Times New Roman" pitchFamily="18" charset="0"/>
              </a:rPr>
              <a:t>x</a:t>
            </a:r>
            <a:r>
              <a:rPr lang="zh-CN" altLang="en-US" b="1" dirty="0">
                <a:solidFill>
                  <a:srgbClr val="C00000"/>
                </a:solidFill>
                <a:latin typeface="黑体" pitchFamily="49" charset="-122"/>
                <a:ea typeface="黑体" pitchFamily="49" charset="-122"/>
                <a:cs typeface="Times New Roman" pitchFamily="18" charset="0"/>
              </a:rPr>
              <a:t>：</a:t>
            </a:r>
            <a:r>
              <a:rPr lang="en-US" altLang="zh-CN" b="1" dirty="0">
                <a:solidFill>
                  <a:srgbClr val="C00000"/>
                </a:solidFill>
                <a:latin typeface="黑体" pitchFamily="49" charset="-122"/>
                <a:ea typeface="黑体" pitchFamily="49" charset="-122"/>
                <a:cs typeface="Times New Roman" pitchFamily="18" charset="0"/>
              </a:rPr>
              <a:t>25-97</a:t>
            </a:r>
            <a:r>
              <a:rPr lang="zh-CN" altLang="en-US" b="1" dirty="0">
                <a:solidFill>
                  <a:srgbClr val="C00000"/>
                </a:solidFill>
                <a:latin typeface="黑体" pitchFamily="49" charset="-122"/>
                <a:ea typeface="黑体" pitchFamily="49" charset="-122"/>
                <a:cs typeface="Times New Roman" pitchFamily="18" charset="0"/>
              </a:rPr>
              <a:t>万吨，烟尘：</a:t>
            </a:r>
            <a:r>
              <a:rPr lang="en-US" altLang="zh-CN" b="1" dirty="0">
                <a:solidFill>
                  <a:srgbClr val="C00000"/>
                </a:solidFill>
                <a:latin typeface="黑体" pitchFamily="49" charset="-122"/>
                <a:ea typeface="黑体" pitchFamily="49" charset="-122"/>
                <a:cs typeface="Times New Roman" pitchFamily="18" charset="0"/>
              </a:rPr>
              <a:t>93-193</a:t>
            </a:r>
            <a:r>
              <a:rPr lang="zh-CN" altLang="en-US" b="1" dirty="0">
                <a:solidFill>
                  <a:srgbClr val="C00000"/>
                </a:solidFill>
                <a:latin typeface="黑体" pitchFamily="49" charset="-122"/>
                <a:ea typeface="黑体" pitchFamily="49" charset="-122"/>
                <a:cs typeface="Times New Roman" pitchFamily="18" charset="0"/>
              </a:rPr>
              <a:t>万吨</a:t>
            </a:r>
            <a:r>
              <a:rPr lang="en-US" altLang="zh-CN" b="1" dirty="0" smtClean="0">
                <a:solidFill>
                  <a:srgbClr val="C00000"/>
                </a:solidFill>
                <a:latin typeface="黑体" pitchFamily="49" charset="-122"/>
                <a:ea typeface="黑体" pitchFamily="49" charset="-122"/>
                <a:cs typeface="Times New Roman" pitchFamily="18" charset="0"/>
              </a:rPr>
              <a:t>.</a:t>
            </a:r>
            <a:r>
              <a:rPr lang="en-US" altLang="zh-CN" b="1" dirty="0" smtClean="0">
                <a:latin typeface="Times New Roman" pitchFamily="18" charset="0"/>
                <a:ea typeface="黑体" pitchFamily="49" charset="-122"/>
                <a:cs typeface="Times New Roman" pitchFamily="18" charset="0"/>
              </a:rPr>
              <a:t> </a:t>
            </a:r>
          </a:p>
          <a:p>
            <a:pPr eaLnBrk="1" hangingPunct="1">
              <a:lnSpc>
                <a:spcPct val="120000"/>
              </a:lnSpc>
            </a:pPr>
            <a:endParaRPr lang="en-US" altLang="zh-CN" dirty="0" smtClean="0">
              <a:latin typeface="Times New Roman" pitchFamily="18" charset="0"/>
              <a:ea typeface="黑体" pitchFamily="49" charset="-122"/>
              <a:cs typeface="Times New Roman" pitchFamily="18" charset="0"/>
            </a:endParaRPr>
          </a:p>
          <a:p>
            <a:pPr eaLnBrk="1" hangingPunct="1">
              <a:lnSpc>
                <a:spcPct val="120000"/>
              </a:lnSpc>
            </a:pPr>
            <a:r>
              <a:rPr lang="en-US" altLang="zh-CN" b="1" dirty="0" smtClean="0">
                <a:latin typeface="Times New Roman" pitchFamily="18" charset="0"/>
                <a:ea typeface="黑体" pitchFamily="49" charset="-122"/>
                <a:cs typeface="Times New Roman" pitchFamily="18" charset="0"/>
              </a:rPr>
              <a:t>If part of coal fired industrial boilers(</a:t>
            </a:r>
            <a:r>
              <a:rPr lang="en-US" altLang="zh-CN" b="1" dirty="0" err="1" smtClean="0">
                <a:latin typeface="Times New Roman" pitchFamily="18" charset="0"/>
                <a:ea typeface="黑体" pitchFamily="49" charset="-122"/>
                <a:cs typeface="Times New Roman" pitchFamily="18" charset="0"/>
              </a:rPr>
              <a:t>eg</a:t>
            </a:r>
            <a:r>
              <a:rPr lang="en-US" altLang="zh-CN" b="1" dirty="0" smtClean="0">
                <a:latin typeface="Times New Roman" pitchFamily="18" charset="0"/>
                <a:ea typeface="黑体" pitchFamily="49" charset="-122"/>
                <a:cs typeface="Times New Roman" pitchFamily="18" charset="0"/>
              </a:rPr>
              <a:t>. &lt;20 t/h) is equivalently replaced by thermoelectric coal fired units, the possible pollutants reduction will be:</a:t>
            </a:r>
          </a:p>
          <a:p>
            <a:pPr algn="just" eaLnBrk="1" hangingPunct="1">
              <a:lnSpc>
                <a:spcPct val="120000"/>
              </a:lnSpc>
            </a:pPr>
            <a:r>
              <a:rPr lang="en-US" altLang="zh-CN" b="1" dirty="0" smtClean="0">
                <a:solidFill>
                  <a:srgbClr val="C00000"/>
                </a:solidFill>
                <a:latin typeface="Times New Roman" pitchFamily="18" charset="0"/>
                <a:ea typeface="黑体" pitchFamily="49" charset="-122"/>
                <a:cs typeface="Times New Roman" pitchFamily="18" charset="0"/>
              </a:rPr>
              <a:t> SO</a:t>
            </a:r>
            <a:r>
              <a:rPr lang="en-US" altLang="zh-CN" b="1" baseline="-25000" dirty="0" smtClean="0">
                <a:solidFill>
                  <a:srgbClr val="C00000"/>
                </a:solidFill>
                <a:latin typeface="Times New Roman" pitchFamily="18" charset="0"/>
                <a:ea typeface="黑体" pitchFamily="49" charset="-122"/>
                <a:cs typeface="Times New Roman" pitchFamily="18" charset="0"/>
              </a:rPr>
              <a:t>2</a:t>
            </a:r>
            <a:r>
              <a:rPr lang="en-US" altLang="zh-CN" b="1" dirty="0" smtClean="0">
                <a:solidFill>
                  <a:srgbClr val="C00000"/>
                </a:solidFill>
                <a:latin typeface="Times New Roman" pitchFamily="18" charset="0"/>
                <a:ea typeface="黑体" pitchFamily="49" charset="-122"/>
                <a:cs typeface="Times New Roman" pitchFamily="18" charset="0"/>
              </a:rPr>
              <a:t>: 2.34-3.94 Mt, </a:t>
            </a:r>
            <a:r>
              <a:rPr lang="en-US" altLang="zh-CN" b="1" dirty="0" err="1" smtClean="0">
                <a:solidFill>
                  <a:srgbClr val="C00000"/>
                </a:solidFill>
                <a:latin typeface="Times New Roman" pitchFamily="18" charset="0"/>
                <a:ea typeface="黑体" pitchFamily="49" charset="-122"/>
                <a:cs typeface="Times New Roman" pitchFamily="18" charset="0"/>
              </a:rPr>
              <a:t>NO</a:t>
            </a:r>
            <a:r>
              <a:rPr lang="en-US" altLang="zh-CN" b="1" baseline="-25000" dirty="0" err="1" smtClean="0">
                <a:solidFill>
                  <a:srgbClr val="C00000"/>
                </a:solidFill>
                <a:latin typeface="Times New Roman" pitchFamily="18" charset="0"/>
                <a:ea typeface="黑体" pitchFamily="49" charset="-122"/>
                <a:cs typeface="Times New Roman" pitchFamily="18" charset="0"/>
              </a:rPr>
              <a:t>x</a:t>
            </a:r>
            <a:r>
              <a:rPr lang="en-US" altLang="zh-CN" b="1" dirty="0" smtClean="0">
                <a:solidFill>
                  <a:srgbClr val="C00000"/>
                </a:solidFill>
                <a:latin typeface="Times New Roman" pitchFamily="18" charset="0"/>
                <a:ea typeface="黑体" pitchFamily="49" charset="-122"/>
                <a:cs typeface="Times New Roman" pitchFamily="18" charset="0"/>
              </a:rPr>
              <a:t>: 0.25-0.97 Mt, PM: 0.9-1.93 Mt, if reaching the new emission standard</a:t>
            </a:r>
            <a:endParaRPr lang="zh-CN" altLang="en-US" dirty="0"/>
          </a:p>
        </p:txBody>
      </p:sp>
      <p:graphicFrame>
        <p:nvGraphicFramePr>
          <p:cNvPr id="9" name="表格 8"/>
          <p:cNvGraphicFramePr>
            <a:graphicFrameLocks noGrp="1"/>
          </p:cNvGraphicFramePr>
          <p:nvPr>
            <p:extLst>
              <p:ext uri="{D42A27DB-BD31-4B8C-83A1-F6EECF244321}">
                <p14:modId xmlns="" xmlns:p14="http://schemas.microsoft.com/office/powerpoint/2010/main" val="3224021252"/>
              </p:ext>
            </p:extLst>
          </p:nvPr>
        </p:nvGraphicFramePr>
        <p:xfrm>
          <a:off x="77788" y="2116931"/>
          <a:ext cx="4486275" cy="2638480"/>
        </p:xfrm>
        <a:graphic>
          <a:graphicData uri="http://schemas.openxmlformats.org/drawingml/2006/table">
            <a:tbl>
              <a:tblPr>
                <a:tableStyleId>{5DA37D80-6434-44D0-A028-1B22A696006F}</a:tableStyleId>
              </a:tblPr>
              <a:tblGrid>
                <a:gridCol w="1423908"/>
                <a:gridCol w="668793"/>
                <a:gridCol w="586661"/>
                <a:gridCol w="762658"/>
                <a:gridCol w="1044255"/>
              </a:tblGrid>
              <a:tr h="313870">
                <a:tc rowSpan="2">
                  <a:txBody>
                    <a:bodyPr/>
                    <a:lstStyle/>
                    <a:p>
                      <a:pPr algn="ctr" fontAlgn="ctr"/>
                      <a:r>
                        <a:rPr lang="zh-CN" altLang="en-US" sz="14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排放因子</a:t>
                      </a:r>
                      <a:endParaRPr lang="en-US" altLang="zh-CN" sz="14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endParaRPr>
                    </a:p>
                    <a:p>
                      <a:pPr algn="ctr" fontAlgn="ctr"/>
                      <a:r>
                        <a:rPr lang="en-US" altLang="zh-CN" sz="1400" b="1" i="0" u="none" strike="noStrike" dirty="0"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E</a:t>
                      </a:r>
                      <a:r>
                        <a:rPr lang="en-US" sz="1400" b="1" i="0" u="none" strike="noStrike" dirty="0"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mission Factor</a:t>
                      </a:r>
                      <a:endParaRPr lang="en-US" sz="14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gridSpan="3">
                  <a:txBody>
                    <a:bodyPr/>
                    <a:lstStyle/>
                    <a:p>
                      <a:pPr algn="ctr" fontAlgn="ctr"/>
                      <a:r>
                        <a:rPr lang="zh-CN" altLang="en-US" sz="14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数值 </a:t>
                      </a:r>
                      <a:r>
                        <a:rPr lang="en-US" altLang="zh-CN" sz="14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Number</a:t>
                      </a:r>
                      <a:endParaRPr lang="en-US" altLang="zh-CN" sz="14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hMerge="1">
                  <a:txBody>
                    <a:bodyPr/>
                    <a:lstStyle/>
                    <a:p>
                      <a:pPr algn="r" fontAlgn="ctr"/>
                      <a:endParaRPr lang="en-US" altLang="zh-CN" sz="16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5" marB="0" anchor="ctr"/>
                </a:tc>
                <a:tc hMerge="1">
                  <a:txBody>
                    <a:bodyPr/>
                    <a:lstStyle/>
                    <a:p>
                      <a:pPr algn="r" fontAlgn="ctr"/>
                      <a:endParaRPr lang="en-US" altLang="zh-CN" sz="16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5" marB="0" anchor="ctr"/>
                </a:tc>
                <a:tc rowSpan="2">
                  <a:txBody>
                    <a:bodyPr/>
                    <a:lstStyle/>
                    <a:p>
                      <a:pPr algn="ctr" fontAlgn="ctr"/>
                      <a:r>
                        <a:rPr lang="zh-CN" altLang="en-US" sz="14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备注</a:t>
                      </a:r>
                      <a:endParaRPr lang="en-US" altLang="zh-CN" sz="14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endParaRPr>
                    </a:p>
                    <a:p>
                      <a:pPr algn="ctr" fontAlgn="ctr"/>
                      <a:r>
                        <a:rPr lang="en-US" altLang="zh-CN" sz="1400" b="1" i="0" u="none" strike="noStrike" dirty="0"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Remark</a:t>
                      </a:r>
                      <a:endParaRPr lang="en-US" altLang="zh-CN" sz="14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r>
              <a:tr h="326573">
                <a:tc vMerge="1">
                  <a:txBody>
                    <a:bodyPr/>
                    <a:lstStyle/>
                    <a:p>
                      <a:pPr algn="ctr" fontAlgn="ctr"/>
                      <a:endParaRPr lang="en-US" sz="1400" b="0" i="0" u="none" strike="noStrike"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525" marR="9525" marT="9525" marB="0" anchor="ctr"/>
                </a:tc>
                <a:tc>
                  <a:txBody>
                    <a:bodyPr/>
                    <a:lstStyle/>
                    <a:p>
                      <a:pPr algn="ctr" fontAlgn="ctr"/>
                      <a:r>
                        <a:rPr lang="en-US" altLang="zh-CN" sz="1400" b="1" i="0" u="none" strike="noStrike" dirty="0"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SO</a:t>
                      </a:r>
                      <a:r>
                        <a:rPr lang="en-US" altLang="zh-CN" sz="1400" b="1" i="0" u="none" strike="noStrike" baseline="-25000" dirty="0"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a:t>
                      </a:r>
                      <a:endParaRPr lang="en-US" altLang="zh-CN" sz="1400" b="1" i="0" u="none" strike="noStrike"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400" b="1" i="0" u="none" strike="noStrike" dirty="0" err="1"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1" i="0" u="none" strike="noStrike" baseline="-25000" dirty="0" err="1"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x</a:t>
                      </a:r>
                      <a:endParaRPr lang="en-US" altLang="zh-CN" sz="1400" b="1" i="0" u="none" strike="noStrike"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400" b="1" i="0" u="none" strike="noStrike" dirty="0" smtClean="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PM</a:t>
                      </a:r>
                      <a:endParaRPr lang="en-US" altLang="zh-CN" sz="14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vMerge="1">
                  <a:txBody>
                    <a:bodyPr/>
                    <a:lstStyle/>
                    <a:p>
                      <a:pPr algn="ctr" fontAlgn="ctr"/>
                      <a:endParaRPr lang="en-US" altLang="zh-CN" sz="1400" b="0" i="0" u="none" strike="noStrike"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525" marR="9525" marT="9525" marB="0" anchor="ctr"/>
                </a:tc>
              </a:tr>
              <a:tr h="903345">
                <a:tc>
                  <a:txBody>
                    <a:bodyPr/>
                    <a:lstStyle/>
                    <a:p>
                      <a:pPr algn="ctr" fontAlgn="ctr"/>
                      <a:r>
                        <a:rPr lang="zh-CN" altLang="en-US" sz="1600" b="1" u="none" strike="noStrike"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燃煤</a:t>
                      </a:r>
                      <a:r>
                        <a:rPr lang="zh-CN" altLang="en-US"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工业锅炉</a:t>
                      </a:r>
                      <a:endPar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endParaRPr>
                    </a:p>
                    <a:p>
                      <a:pPr algn="ctr" fontAlgn="ctr"/>
                      <a:r>
                        <a:rPr lang="en-US"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industrial </a:t>
                      </a:r>
                      <a:r>
                        <a:rPr lang="en-US" sz="1600" b="1" u="none" strike="noStrike" dirty="0" smtClean="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coal-</a:t>
                      </a:r>
                      <a:r>
                        <a:rPr lang="en-US"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fired boiler </a:t>
                      </a:r>
                    </a:p>
                    <a:p>
                      <a:pPr algn="ctr" fontAlgn="ctr"/>
                      <a:r>
                        <a:rPr lang="en-US"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kg/t</a:t>
                      </a:r>
                      <a:endParaRPr lang="en-US"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10-16</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3-5.7 </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3.8-7.5</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endParaRPr lang="en-US" altLang="zh-CN" sz="14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r>
              <a:tr h="1013153">
                <a:tc>
                  <a:txBody>
                    <a:bodyPr/>
                    <a:lstStyle/>
                    <a:p>
                      <a:pPr algn="ctr" fontAlgn="ctr"/>
                      <a:r>
                        <a:rPr lang="zh-CN" altLang="en-US"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热电联产</a:t>
                      </a:r>
                      <a:endPar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endParaRPr>
                    </a:p>
                    <a:p>
                      <a:pPr algn="ctr" fontAlgn="ctr"/>
                      <a:r>
                        <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combined heat and power generation kg/t</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1.54 </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2.67 </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r>
                        <a:rPr lang="en-US" altLang="zh-CN" sz="1600" b="1" u="none" strike="noStrike" dirty="0" smtClean="0">
                          <a:effectLst/>
                          <a:latin typeface="Times New Roman" panose="02020603050405020304" pitchFamily="18" charset="0"/>
                          <a:ea typeface="黑体" panose="02010609060101010101" pitchFamily="49" charset="-122"/>
                          <a:cs typeface="Times New Roman" panose="02020603050405020304" pitchFamily="18" charset="0"/>
                        </a:rPr>
                        <a:t>0.35 </a:t>
                      </a:r>
                      <a:endParaRPr lang="en-US" altLang="zh-CN" sz="1600" b="1"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c>
                  <a:txBody>
                    <a:bodyPr/>
                    <a:lstStyle/>
                    <a:p>
                      <a:pPr algn="ctr" fontAlgn="ctr"/>
                      <a:endParaRPr lang="en-US" altLang="zh-CN" sz="1400" b="0" i="0" u="none" strike="noStrike"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525" marR="9525" marT="9524" marB="0" anchor="ctr"/>
                </a:tc>
              </a:tr>
            </a:tbl>
          </a:graphicData>
        </a:graphic>
      </p:graphicFrame>
    </p:spTree>
    <p:extLst>
      <p:ext uri="{BB962C8B-B14F-4D97-AF65-F5344CB8AC3E}">
        <p14:creationId xmlns="" xmlns:p14="http://schemas.microsoft.com/office/powerpoint/2010/main" val="3691284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331400" y="3599"/>
            <a:ext cx="8127240" cy="831639"/>
          </a:xfrm>
          <a:prstGeom prst="rect">
            <a:avLst/>
          </a:prstGeom>
          <a:noFill/>
          <a:ln w="9525">
            <a:noFill/>
            <a:miter lim="800000"/>
            <a:headEnd/>
            <a:tailEnd/>
          </a:ln>
        </p:spPr>
        <p:txBody>
          <a:bodyPr wrap="square" lIns="92075" tIns="46038" rIns="92075" bIns="46038" anchor="ctr">
            <a:spAutoFit/>
          </a:bodyPr>
          <a:lstStyle/>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3.</a:t>
            </a:r>
            <a:r>
              <a:rPr lang="zh-CN" altLang="en-US" sz="2400" b="1" dirty="0" smtClean="0">
                <a:solidFill>
                  <a:schemeClr val="tx2"/>
                </a:solidFill>
                <a:latin typeface="微软雅黑" pitchFamily="34" charset="-122"/>
                <a:ea typeface="微软雅黑" pitchFamily="34" charset="-122"/>
                <a:cs typeface="Times New Roman" pitchFamily="18" charset="0"/>
              </a:rPr>
              <a:t>关注了大气污染产生的重要因素：</a:t>
            </a:r>
            <a:r>
              <a:rPr lang="en-US" altLang="zh-CN" sz="2400" b="1" dirty="0">
                <a:solidFill>
                  <a:schemeClr val="tx2"/>
                </a:solidFill>
                <a:latin typeface="微软雅黑" pitchFamily="34" charset="-122"/>
                <a:ea typeface="微软雅黑" pitchFamily="34" charset="-122"/>
                <a:cs typeface="Times New Roman" pitchFamily="18" charset="0"/>
              </a:rPr>
              <a:t> </a:t>
            </a:r>
            <a:r>
              <a:rPr lang="zh-CN" altLang="en-US" sz="2400" b="1" dirty="0" smtClean="0">
                <a:solidFill>
                  <a:schemeClr val="tx2"/>
                </a:solidFill>
                <a:latin typeface="微软雅黑" pitchFamily="34" charset="-122"/>
                <a:ea typeface="微软雅黑" pitchFamily="34" charset="-122"/>
                <a:cs typeface="Times New Roman" pitchFamily="18" charset="0"/>
              </a:rPr>
              <a:t>强化机动车污染防治</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400" b="1" dirty="0">
                <a:solidFill>
                  <a:schemeClr val="tx2"/>
                </a:solidFill>
                <a:latin typeface="微软雅黑" pitchFamily="34" charset="-122"/>
                <a:ea typeface="微软雅黑" pitchFamily="34" charset="-122"/>
                <a:cs typeface="Times New Roman" pitchFamily="18" charset="0"/>
              </a:rPr>
              <a:t>3</a:t>
            </a:r>
            <a:r>
              <a:rPr lang="en-US" altLang="zh-CN" sz="2400" b="1" dirty="0" smtClean="0">
                <a:solidFill>
                  <a:schemeClr val="tx2"/>
                </a:solidFill>
                <a:latin typeface="微软雅黑" pitchFamily="34" charset="-122"/>
                <a:ea typeface="微软雅黑" pitchFamily="34" charset="-122"/>
                <a:cs typeface="Times New Roman" pitchFamily="18" charset="0"/>
              </a:rPr>
              <a:t>. </a:t>
            </a:r>
            <a:r>
              <a:rPr lang="en-US" altLang="zh-CN" sz="2400" b="1" dirty="0">
                <a:solidFill>
                  <a:schemeClr val="tx2"/>
                </a:solidFill>
                <a:latin typeface="微软雅黑" pitchFamily="34" charset="-122"/>
                <a:ea typeface="微软雅黑" pitchFamily="34" charset="-122"/>
                <a:cs typeface="Times New Roman" pitchFamily="18" charset="0"/>
              </a:rPr>
              <a:t>Enhance </a:t>
            </a:r>
            <a:r>
              <a:rPr lang="en-US" altLang="zh-CN" sz="2400" b="1" dirty="0" smtClean="0">
                <a:solidFill>
                  <a:schemeClr val="tx2"/>
                </a:solidFill>
                <a:latin typeface="微软雅黑" pitchFamily="34" charset="-122"/>
                <a:ea typeface="微软雅黑" pitchFamily="34" charset="-122"/>
                <a:cs typeface="Times New Roman" pitchFamily="18" charset="0"/>
              </a:rPr>
              <a:t>vehicle emissions control</a:t>
            </a:r>
          </a:p>
        </p:txBody>
      </p:sp>
      <p:grpSp>
        <p:nvGrpSpPr>
          <p:cNvPr id="2" name="组合 4"/>
          <p:cNvGrpSpPr/>
          <p:nvPr/>
        </p:nvGrpSpPr>
        <p:grpSpPr>
          <a:xfrm>
            <a:off x="457201" y="1482568"/>
            <a:ext cx="8152410" cy="1000847"/>
            <a:chOff x="0" y="377455"/>
            <a:chExt cx="8360229" cy="1499400"/>
          </a:xfrm>
        </p:grpSpPr>
        <p:sp>
          <p:nvSpPr>
            <p:cNvPr id="6" name="矩形 5"/>
            <p:cNvSpPr/>
            <p:nvPr/>
          </p:nvSpPr>
          <p:spPr>
            <a:xfrm>
              <a:off x="0" y="377455"/>
              <a:ext cx="8360229" cy="1499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矩形 6"/>
            <p:cNvSpPr/>
            <p:nvPr/>
          </p:nvSpPr>
          <p:spPr>
            <a:xfrm>
              <a:off x="0" y="377455"/>
              <a:ext cx="8360229" cy="1499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8847" tIns="354076" rIns="648847" bIns="120904" numCol="1" spcCol="1270" anchor="t" anchorCtr="0">
              <a:noAutofit/>
            </a:bodyPr>
            <a:lstStyle/>
            <a:p>
              <a:pPr marL="171450" lvl="1" indent="-171450" algn="l" defTabSz="755650">
                <a:lnSpc>
                  <a:spcPct val="90000"/>
                </a:lnSpc>
                <a:spcBef>
                  <a:spcPct val="0"/>
                </a:spcBef>
                <a:spcAft>
                  <a:spcPct val="15000"/>
                </a:spcAft>
                <a:buChar char="••"/>
              </a:pPr>
              <a:endParaRPr lang="zh-CN" altLang="en-US" sz="1700" kern="1200" dirty="0"/>
            </a:p>
          </p:txBody>
        </p:sp>
      </p:grpSp>
      <p:grpSp>
        <p:nvGrpSpPr>
          <p:cNvPr id="3" name="组合 7"/>
          <p:cNvGrpSpPr/>
          <p:nvPr/>
        </p:nvGrpSpPr>
        <p:grpSpPr>
          <a:xfrm>
            <a:off x="902369" y="980728"/>
            <a:ext cx="7556271" cy="501840"/>
            <a:chOff x="418011" y="126535"/>
            <a:chExt cx="5852160" cy="501840"/>
          </a:xfrm>
        </p:grpSpPr>
        <p:sp>
          <p:nvSpPr>
            <p:cNvPr id="9" name="圆角矩形 8"/>
            <p:cNvSpPr/>
            <p:nvPr/>
          </p:nvSpPr>
          <p:spPr>
            <a:xfrm>
              <a:off x="418011" y="126535"/>
              <a:ext cx="5852160" cy="501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圆角矩形 6"/>
            <p:cNvSpPr/>
            <p:nvPr/>
          </p:nvSpPr>
          <p:spPr>
            <a:xfrm>
              <a:off x="442509" y="151033"/>
              <a:ext cx="580316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1198" tIns="0" rIns="221198" bIns="0" numCol="1" spcCol="1270" anchor="ctr" anchorCtr="0">
              <a:noAutofit/>
            </a:bodyPr>
            <a:lstStyle/>
            <a:p>
              <a:pPr lvl="0" algn="l" defTabSz="755650">
                <a:lnSpc>
                  <a:spcPct val="90000"/>
                </a:lnSpc>
                <a:spcBef>
                  <a:spcPct val="0"/>
                </a:spcBef>
                <a:spcAft>
                  <a:spcPct val="35000"/>
                </a:spcAft>
              </a:pPr>
              <a:endParaRPr lang="zh-CN" altLang="en-US" sz="1700" kern="1200" dirty="0"/>
            </a:p>
          </p:txBody>
        </p:sp>
      </p:grpSp>
      <p:grpSp>
        <p:nvGrpSpPr>
          <p:cNvPr id="4" name="组合 10"/>
          <p:cNvGrpSpPr/>
          <p:nvPr/>
        </p:nvGrpSpPr>
        <p:grpSpPr>
          <a:xfrm>
            <a:off x="457201" y="2778988"/>
            <a:ext cx="8152410" cy="1854766"/>
            <a:chOff x="0" y="2219575"/>
            <a:chExt cx="8360229" cy="1258424"/>
          </a:xfrm>
        </p:grpSpPr>
        <p:sp>
          <p:nvSpPr>
            <p:cNvPr id="12" name="矩形 11"/>
            <p:cNvSpPr/>
            <p:nvPr/>
          </p:nvSpPr>
          <p:spPr>
            <a:xfrm>
              <a:off x="0" y="2219575"/>
              <a:ext cx="8360229" cy="125842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0" y="2219575"/>
              <a:ext cx="8360229" cy="12584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8847" tIns="354076" rIns="648847" bIns="120904" numCol="1" spcCol="1270" anchor="t" anchorCtr="0">
              <a:noAutofit/>
            </a:bodyPr>
            <a:lstStyle/>
            <a:p>
              <a:pPr marL="171450" lvl="1" indent="-171450" algn="l" defTabSz="755650">
                <a:lnSpc>
                  <a:spcPct val="90000"/>
                </a:lnSpc>
                <a:spcBef>
                  <a:spcPct val="0"/>
                </a:spcBef>
                <a:spcAft>
                  <a:spcPct val="15000"/>
                </a:spcAft>
                <a:buChar char="••"/>
              </a:pPr>
              <a:endParaRPr lang="zh-CN" altLang="en-US" sz="1700" kern="1200" dirty="0"/>
            </a:p>
          </p:txBody>
        </p:sp>
      </p:grpSp>
      <p:grpSp>
        <p:nvGrpSpPr>
          <p:cNvPr id="5" name="组合 13"/>
          <p:cNvGrpSpPr/>
          <p:nvPr/>
        </p:nvGrpSpPr>
        <p:grpSpPr>
          <a:xfrm>
            <a:off x="875211" y="2637018"/>
            <a:ext cx="6487490" cy="480524"/>
            <a:chOff x="418011" y="1968655"/>
            <a:chExt cx="5852160" cy="501840"/>
          </a:xfrm>
        </p:grpSpPr>
        <p:sp>
          <p:nvSpPr>
            <p:cNvPr id="15" name="圆角矩形 14"/>
            <p:cNvSpPr/>
            <p:nvPr/>
          </p:nvSpPr>
          <p:spPr>
            <a:xfrm>
              <a:off x="418011" y="1968655"/>
              <a:ext cx="5852160" cy="501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圆角矩形 10"/>
            <p:cNvSpPr/>
            <p:nvPr/>
          </p:nvSpPr>
          <p:spPr>
            <a:xfrm>
              <a:off x="442509" y="1993153"/>
              <a:ext cx="580316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1198" tIns="0" rIns="221198" bIns="0" numCol="1" spcCol="1270" anchor="ctr" anchorCtr="0">
              <a:noAutofit/>
            </a:bodyPr>
            <a:lstStyle/>
            <a:p>
              <a:pPr lvl="0" algn="l" defTabSz="755650">
                <a:lnSpc>
                  <a:spcPct val="90000"/>
                </a:lnSpc>
                <a:spcBef>
                  <a:spcPct val="0"/>
                </a:spcBef>
                <a:spcAft>
                  <a:spcPct val="35000"/>
                </a:spcAft>
              </a:pPr>
              <a:endParaRPr lang="zh-CN" altLang="en-US" sz="1700" kern="1200" dirty="0"/>
            </a:p>
          </p:txBody>
        </p:sp>
      </p:grpSp>
      <p:grpSp>
        <p:nvGrpSpPr>
          <p:cNvPr id="8" name="组合 16"/>
          <p:cNvGrpSpPr/>
          <p:nvPr/>
        </p:nvGrpSpPr>
        <p:grpSpPr>
          <a:xfrm>
            <a:off x="457201" y="5153996"/>
            <a:ext cx="8152411" cy="1390533"/>
            <a:chOff x="0" y="3820720"/>
            <a:chExt cx="8360229" cy="1258424"/>
          </a:xfrm>
        </p:grpSpPr>
        <p:sp>
          <p:nvSpPr>
            <p:cNvPr id="18" name="矩形 17"/>
            <p:cNvSpPr/>
            <p:nvPr/>
          </p:nvSpPr>
          <p:spPr>
            <a:xfrm>
              <a:off x="0" y="3820720"/>
              <a:ext cx="8360229" cy="125842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矩形 18"/>
            <p:cNvSpPr/>
            <p:nvPr/>
          </p:nvSpPr>
          <p:spPr>
            <a:xfrm>
              <a:off x="0" y="3820720"/>
              <a:ext cx="8360229" cy="12584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8847" tIns="354076" rIns="648847" bIns="120904" numCol="1" spcCol="1270" anchor="t" anchorCtr="0">
              <a:noAutofit/>
            </a:bodyPr>
            <a:lstStyle/>
            <a:p>
              <a:pPr marL="171450" lvl="1" indent="-171450" algn="l" defTabSz="755650">
                <a:lnSpc>
                  <a:spcPct val="90000"/>
                </a:lnSpc>
                <a:spcBef>
                  <a:spcPct val="0"/>
                </a:spcBef>
                <a:spcAft>
                  <a:spcPct val="15000"/>
                </a:spcAft>
                <a:buChar char="••"/>
              </a:pPr>
              <a:endParaRPr lang="en-US" altLang="zh-CN" sz="1700" kern="1200" dirty="0" smtClean="0"/>
            </a:p>
          </p:txBody>
        </p:sp>
      </p:grpSp>
      <p:grpSp>
        <p:nvGrpSpPr>
          <p:cNvPr id="11" name="组合 19"/>
          <p:cNvGrpSpPr/>
          <p:nvPr/>
        </p:nvGrpSpPr>
        <p:grpSpPr>
          <a:xfrm>
            <a:off x="875211" y="4676654"/>
            <a:ext cx="7315285" cy="501840"/>
            <a:chOff x="418011" y="3569800"/>
            <a:chExt cx="5852160" cy="501840"/>
          </a:xfrm>
        </p:grpSpPr>
        <p:sp>
          <p:nvSpPr>
            <p:cNvPr id="21" name="圆角矩形 20"/>
            <p:cNvSpPr/>
            <p:nvPr/>
          </p:nvSpPr>
          <p:spPr>
            <a:xfrm>
              <a:off x="418011" y="3569800"/>
              <a:ext cx="5852160" cy="501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圆角矩形 14"/>
            <p:cNvSpPr/>
            <p:nvPr/>
          </p:nvSpPr>
          <p:spPr>
            <a:xfrm>
              <a:off x="442509" y="3594298"/>
              <a:ext cx="580316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1198" tIns="0" rIns="221198" bIns="0" numCol="1" spcCol="1270" anchor="ctr" anchorCtr="0">
              <a:noAutofit/>
            </a:bodyPr>
            <a:lstStyle/>
            <a:p>
              <a:pPr lvl="0" algn="l" defTabSz="755650">
                <a:lnSpc>
                  <a:spcPct val="90000"/>
                </a:lnSpc>
                <a:spcBef>
                  <a:spcPct val="0"/>
                </a:spcBef>
                <a:spcAft>
                  <a:spcPct val="35000"/>
                </a:spcAft>
              </a:pPr>
              <a:endParaRPr lang="en-US" altLang="zh-CN" sz="1700" kern="1200" dirty="0" smtClean="0"/>
            </a:p>
          </p:txBody>
        </p:sp>
      </p:grpSp>
      <p:sp>
        <p:nvSpPr>
          <p:cNvPr id="23" name="矩形 22"/>
          <p:cNvSpPr/>
          <p:nvPr/>
        </p:nvSpPr>
        <p:spPr>
          <a:xfrm>
            <a:off x="1046533" y="1088738"/>
            <a:ext cx="7384948" cy="400110"/>
          </a:xfrm>
          <a:prstGeom prst="rect">
            <a:avLst/>
          </a:prstGeom>
          <a:ln>
            <a:solidFill>
              <a:schemeClr val="accent1"/>
            </a:solidFill>
          </a:ln>
        </p:spPr>
        <p:txBody>
          <a:bodyPr wrap="square">
            <a:spAutoFit/>
          </a:bodyPr>
          <a:lstStyle/>
          <a:p>
            <a:r>
              <a:rPr lang="zh-CN" altLang="en-US" sz="2000" b="1" dirty="0" smtClean="0">
                <a:solidFill>
                  <a:schemeClr val="bg1"/>
                </a:solidFill>
              </a:rPr>
              <a:t>控制大城市机动车保有量</a:t>
            </a:r>
            <a:r>
              <a:rPr lang="en-US" altLang="zh-CN" sz="2000" b="1" dirty="0" smtClean="0">
                <a:solidFill>
                  <a:schemeClr val="bg1"/>
                </a:solidFill>
              </a:rPr>
              <a:t>/Control vehicle inventory of big cities</a:t>
            </a:r>
            <a:endParaRPr lang="zh-CN" altLang="en-US" sz="2000" b="1" dirty="0" smtClean="0">
              <a:solidFill>
                <a:schemeClr val="bg1"/>
              </a:solidFill>
            </a:endParaRPr>
          </a:p>
        </p:txBody>
      </p:sp>
      <p:sp>
        <p:nvSpPr>
          <p:cNvPr id="24" name="矩形 23"/>
          <p:cNvSpPr/>
          <p:nvPr/>
        </p:nvSpPr>
        <p:spPr>
          <a:xfrm>
            <a:off x="697081" y="1458070"/>
            <a:ext cx="8265226" cy="1231106"/>
          </a:xfrm>
          <a:prstGeom prst="rect">
            <a:avLst/>
          </a:prstGeom>
        </p:spPr>
        <p:txBody>
          <a:bodyPr wrap="square">
            <a:spAutoFit/>
          </a:bodyPr>
          <a:lstStyle/>
          <a:p>
            <a:pPr>
              <a:buSzPct val="100000"/>
              <a:buFont typeface="Arial" pitchFamily="34" charset="0"/>
              <a:buChar char="•"/>
            </a:pPr>
            <a:r>
              <a:rPr lang="zh-CN" altLang="en-US" sz="1400" dirty="0" smtClean="0"/>
              <a:t> </a:t>
            </a:r>
            <a:r>
              <a:rPr lang="zh-CN" altLang="en-US" b="1" dirty="0">
                <a:solidFill>
                  <a:srgbClr val="FF0000"/>
                </a:solidFill>
              </a:rPr>
              <a:t>北京、上海、广州等</a:t>
            </a:r>
            <a:r>
              <a:rPr lang="zh-CN" altLang="en-US" b="1" dirty="0" smtClean="0"/>
              <a:t>特大城市严格限制机动车保有量</a:t>
            </a:r>
            <a:endParaRPr lang="en-US" altLang="zh-CN" b="1" dirty="0" smtClean="0"/>
          </a:p>
          <a:p>
            <a:pPr>
              <a:buSzPct val="100000"/>
              <a:buFont typeface="Arial" pitchFamily="34" charset="0"/>
              <a:buChar char="•"/>
            </a:pPr>
            <a:r>
              <a:rPr lang="en-US" altLang="zh-CN" b="1" dirty="0" smtClean="0"/>
              <a:t>Control vehicle population of megacities strictly</a:t>
            </a:r>
            <a:r>
              <a:rPr lang="zh-CN" altLang="en-US" b="1" dirty="0" smtClean="0"/>
              <a:t>， </a:t>
            </a:r>
            <a:r>
              <a:rPr lang="en-US" altLang="zh-CN" b="1" dirty="0" smtClean="0"/>
              <a:t>such as </a:t>
            </a:r>
            <a:r>
              <a:rPr lang="en-US" altLang="zh-CN" b="1" dirty="0">
                <a:solidFill>
                  <a:srgbClr val="FF0000"/>
                </a:solidFill>
              </a:rPr>
              <a:t>Beijing, Shanghai, Guangzhou</a:t>
            </a:r>
          </a:p>
          <a:p>
            <a:pPr>
              <a:buSzPct val="100000"/>
              <a:buFont typeface="Arial" pitchFamily="34" charset="0"/>
              <a:buChar char="•"/>
            </a:pPr>
            <a:endParaRPr lang="zh-CN" altLang="en-US" sz="2000" dirty="0"/>
          </a:p>
        </p:txBody>
      </p:sp>
      <p:sp>
        <p:nvSpPr>
          <p:cNvPr id="25" name="矩形 24"/>
          <p:cNvSpPr/>
          <p:nvPr/>
        </p:nvSpPr>
        <p:spPr>
          <a:xfrm>
            <a:off x="1046534" y="2755530"/>
            <a:ext cx="4222631" cy="400110"/>
          </a:xfrm>
          <a:prstGeom prst="rect">
            <a:avLst/>
          </a:prstGeom>
        </p:spPr>
        <p:txBody>
          <a:bodyPr wrap="none">
            <a:spAutoFit/>
          </a:bodyPr>
          <a:lstStyle/>
          <a:p>
            <a:r>
              <a:rPr lang="zh-CN" altLang="en-US" sz="2000" b="1" dirty="0" smtClean="0">
                <a:solidFill>
                  <a:schemeClr val="bg1"/>
                </a:solidFill>
              </a:rPr>
              <a:t>提升燃油品质</a:t>
            </a:r>
            <a:r>
              <a:rPr lang="en-US" altLang="zh-CN" sz="2000" b="1" dirty="0" smtClean="0">
                <a:solidFill>
                  <a:schemeClr val="bg1"/>
                </a:solidFill>
              </a:rPr>
              <a:t>/Improve fuel quality</a:t>
            </a:r>
            <a:endParaRPr lang="zh-CN" altLang="en-US" sz="2000" b="1" dirty="0">
              <a:solidFill>
                <a:schemeClr val="bg1"/>
              </a:solidFill>
            </a:endParaRPr>
          </a:p>
        </p:txBody>
      </p:sp>
      <p:sp>
        <p:nvSpPr>
          <p:cNvPr id="26" name="矩形 25"/>
          <p:cNvSpPr/>
          <p:nvPr/>
        </p:nvSpPr>
        <p:spPr>
          <a:xfrm>
            <a:off x="697081" y="3141926"/>
            <a:ext cx="7734400" cy="1477328"/>
          </a:xfrm>
          <a:prstGeom prst="rect">
            <a:avLst/>
          </a:prstGeom>
        </p:spPr>
        <p:txBody>
          <a:bodyPr wrap="square">
            <a:spAutoFit/>
          </a:bodyPr>
          <a:lstStyle/>
          <a:p>
            <a:pPr>
              <a:buFont typeface="Arial" pitchFamily="34" charset="0"/>
              <a:buChar char="•"/>
            </a:pPr>
            <a:r>
              <a:rPr lang="en-US" altLang="zh-CN" b="1" dirty="0" smtClean="0">
                <a:solidFill>
                  <a:srgbClr val="FF0000"/>
                </a:solidFill>
              </a:rPr>
              <a:t>2015</a:t>
            </a:r>
            <a:r>
              <a:rPr lang="zh-CN" altLang="en-US" b="1" dirty="0">
                <a:solidFill>
                  <a:srgbClr val="FF0000"/>
                </a:solidFill>
              </a:rPr>
              <a:t>年底前</a:t>
            </a:r>
            <a:r>
              <a:rPr lang="zh-CN" altLang="en-US" b="1" dirty="0" smtClean="0"/>
              <a:t>，京津冀、长三角、珠三角等区域内重点城市供应硫含量不大于</a:t>
            </a:r>
            <a:r>
              <a:rPr lang="en-US" altLang="zh-CN" b="1" dirty="0">
                <a:solidFill>
                  <a:srgbClr val="FF0000"/>
                </a:solidFill>
              </a:rPr>
              <a:t>10ppm</a:t>
            </a:r>
            <a:r>
              <a:rPr lang="zh-CN" altLang="en-US" b="1" dirty="0" smtClean="0"/>
              <a:t>的车用汽、柴油；</a:t>
            </a:r>
            <a:r>
              <a:rPr lang="en-US" altLang="zh-CN" b="1" dirty="0">
                <a:solidFill>
                  <a:srgbClr val="FF0000"/>
                </a:solidFill>
              </a:rPr>
              <a:t>2017</a:t>
            </a:r>
            <a:r>
              <a:rPr lang="zh-CN" altLang="en-US" b="1" dirty="0">
                <a:solidFill>
                  <a:srgbClr val="FF0000"/>
                </a:solidFill>
              </a:rPr>
              <a:t>年底前</a:t>
            </a:r>
            <a:r>
              <a:rPr lang="zh-CN" altLang="en-US" b="1" dirty="0" smtClean="0"/>
              <a:t>，全国供应硫含量不大于</a:t>
            </a:r>
            <a:r>
              <a:rPr lang="en-US" altLang="zh-CN" b="1" dirty="0">
                <a:solidFill>
                  <a:srgbClr val="FF0000"/>
                </a:solidFill>
              </a:rPr>
              <a:t>10ppm</a:t>
            </a:r>
            <a:r>
              <a:rPr lang="zh-CN" altLang="en-US" b="1" dirty="0" smtClean="0"/>
              <a:t>的车用汽、柴油</a:t>
            </a:r>
            <a:endParaRPr lang="en-US" altLang="zh-CN" b="1" dirty="0" smtClean="0"/>
          </a:p>
          <a:p>
            <a:pPr>
              <a:buFont typeface="Arial" pitchFamily="34" charset="0"/>
              <a:buChar char="•"/>
            </a:pPr>
            <a:r>
              <a:rPr lang="en-US" altLang="zh-CN" b="1" dirty="0" smtClean="0"/>
              <a:t>Gasoline and diesel with </a:t>
            </a:r>
            <a:r>
              <a:rPr lang="en-US" altLang="zh-CN" b="1" dirty="0">
                <a:solidFill>
                  <a:srgbClr val="FF0000"/>
                </a:solidFill>
              </a:rPr>
              <a:t>10ppm</a:t>
            </a:r>
            <a:r>
              <a:rPr lang="en-US" altLang="zh-CN" b="1" dirty="0" smtClean="0"/>
              <a:t> sulfur content  by the end of </a:t>
            </a:r>
            <a:r>
              <a:rPr lang="en-US" altLang="zh-CN" b="1" dirty="0">
                <a:solidFill>
                  <a:srgbClr val="FF0000"/>
                </a:solidFill>
              </a:rPr>
              <a:t>2015</a:t>
            </a:r>
            <a:r>
              <a:rPr lang="en-US" altLang="zh-CN" b="1" dirty="0" smtClean="0"/>
              <a:t> for key areas, and </a:t>
            </a:r>
            <a:r>
              <a:rPr lang="en-US" altLang="zh-CN" b="1" dirty="0"/>
              <a:t>by the end of </a:t>
            </a:r>
            <a:r>
              <a:rPr lang="en-US" altLang="zh-CN" b="1" dirty="0">
                <a:solidFill>
                  <a:srgbClr val="FF0000"/>
                </a:solidFill>
              </a:rPr>
              <a:t>2017</a:t>
            </a:r>
            <a:r>
              <a:rPr lang="en-US" altLang="zh-CN" b="1" dirty="0" smtClean="0"/>
              <a:t> </a:t>
            </a:r>
            <a:r>
              <a:rPr lang="en-US" altLang="zh-CN" b="1" dirty="0"/>
              <a:t>for </a:t>
            </a:r>
            <a:r>
              <a:rPr lang="en-US" altLang="zh-CN" b="1" dirty="0" smtClean="0"/>
              <a:t>others.</a:t>
            </a:r>
            <a:endParaRPr lang="zh-CN" altLang="en-US" b="1" dirty="0"/>
          </a:p>
        </p:txBody>
      </p:sp>
      <p:sp>
        <p:nvSpPr>
          <p:cNvPr id="27" name="矩形 26"/>
          <p:cNvSpPr/>
          <p:nvPr/>
        </p:nvSpPr>
        <p:spPr>
          <a:xfrm>
            <a:off x="934001" y="4676654"/>
            <a:ext cx="7310407" cy="400110"/>
          </a:xfrm>
          <a:prstGeom prst="rect">
            <a:avLst/>
          </a:prstGeom>
          <a:ln>
            <a:solidFill>
              <a:schemeClr val="accent1"/>
            </a:solidFill>
          </a:ln>
        </p:spPr>
        <p:txBody>
          <a:bodyPr wrap="square">
            <a:spAutoFit/>
          </a:bodyPr>
          <a:lstStyle/>
          <a:p>
            <a:r>
              <a:rPr lang="zh-CN" altLang="en-US" sz="2000" b="1" dirty="0" smtClean="0">
                <a:solidFill>
                  <a:schemeClr val="bg1"/>
                </a:solidFill>
              </a:rPr>
              <a:t>加快淘汰黄标车</a:t>
            </a:r>
            <a:r>
              <a:rPr lang="en-US" altLang="zh-CN" sz="2000" b="1" dirty="0" smtClean="0">
                <a:solidFill>
                  <a:schemeClr val="bg1"/>
                </a:solidFill>
              </a:rPr>
              <a:t>/Speed up the elimination of yellow label vehicles</a:t>
            </a:r>
            <a:endParaRPr lang="zh-CN" altLang="en-US" sz="2000" b="1" dirty="0">
              <a:solidFill>
                <a:schemeClr val="bg1"/>
              </a:solidFill>
            </a:endParaRPr>
          </a:p>
        </p:txBody>
      </p:sp>
      <p:sp>
        <p:nvSpPr>
          <p:cNvPr id="28" name="矩形 27"/>
          <p:cNvSpPr/>
          <p:nvPr/>
        </p:nvSpPr>
        <p:spPr>
          <a:xfrm>
            <a:off x="762678" y="5178494"/>
            <a:ext cx="7734400" cy="1200329"/>
          </a:xfrm>
          <a:prstGeom prst="rect">
            <a:avLst/>
          </a:prstGeom>
        </p:spPr>
        <p:txBody>
          <a:bodyPr wrap="square">
            <a:spAutoFit/>
          </a:bodyPr>
          <a:lstStyle/>
          <a:p>
            <a:pPr>
              <a:buFont typeface="Arial" pitchFamily="34" charset="0"/>
              <a:buChar char="•"/>
            </a:pPr>
            <a:r>
              <a:rPr lang="zh-CN" altLang="en-US" sz="1400" dirty="0" smtClean="0"/>
              <a:t> </a:t>
            </a:r>
            <a:r>
              <a:rPr lang="zh-CN" altLang="en-US" b="1" dirty="0" smtClean="0"/>
              <a:t>到</a:t>
            </a:r>
            <a:r>
              <a:rPr lang="en-US" altLang="zh-CN" b="1" dirty="0">
                <a:solidFill>
                  <a:srgbClr val="FF0000"/>
                </a:solidFill>
              </a:rPr>
              <a:t>2015</a:t>
            </a:r>
            <a:r>
              <a:rPr lang="zh-CN" altLang="en-US" b="1" dirty="0">
                <a:solidFill>
                  <a:srgbClr val="FF0000"/>
                </a:solidFill>
              </a:rPr>
              <a:t>年</a:t>
            </a:r>
            <a:r>
              <a:rPr lang="zh-CN" altLang="en-US" b="1" dirty="0" smtClean="0"/>
              <a:t>，基本淘汰</a:t>
            </a:r>
            <a:r>
              <a:rPr lang="zh-CN" altLang="en-US" b="1" dirty="0">
                <a:solidFill>
                  <a:srgbClr val="FF0000"/>
                </a:solidFill>
              </a:rPr>
              <a:t>京津冀、长三角、珠三角等区域</a:t>
            </a:r>
            <a:r>
              <a:rPr lang="zh-CN" altLang="en-US" b="1" dirty="0" smtClean="0"/>
              <a:t>内的</a:t>
            </a:r>
            <a:r>
              <a:rPr lang="en-US" altLang="zh-CN" b="1" dirty="0">
                <a:solidFill>
                  <a:srgbClr val="FF0000"/>
                </a:solidFill>
              </a:rPr>
              <a:t>500</a:t>
            </a:r>
            <a:r>
              <a:rPr lang="zh-CN" altLang="en-US" b="1" dirty="0">
                <a:solidFill>
                  <a:srgbClr val="FF0000"/>
                </a:solidFill>
              </a:rPr>
              <a:t>万辆黄标车</a:t>
            </a:r>
            <a:r>
              <a:rPr lang="zh-CN" altLang="en-US" b="1" dirty="0" smtClean="0"/>
              <a:t>。到</a:t>
            </a:r>
            <a:r>
              <a:rPr lang="en-US" altLang="zh-CN" b="1" dirty="0">
                <a:solidFill>
                  <a:srgbClr val="FF0000"/>
                </a:solidFill>
              </a:rPr>
              <a:t>2017</a:t>
            </a:r>
            <a:r>
              <a:rPr lang="zh-CN" altLang="en-US" b="1" dirty="0">
                <a:solidFill>
                  <a:srgbClr val="FF0000"/>
                </a:solidFill>
              </a:rPr>
              <a:t>年</a:t>
            </a:r>
            <a:r>
              <a:rPr lang="zh-CN" altLang="en-US" b="1" dirty="0" smtClean="0"/>
              <a:t>，基本淘汰</a:t>
            </a:r>
            <a:r>
              <a:rPr lang="zh-CN" altLang="en-US" b="1" dirty="0">
                <a:solidFill>
                  <a:srgbClr val="FF0000"/>
                </a:solidFill>
              </a:rPr>
              <a:t>全国</a:t>
            </a:r>
            <a:r>
              <a:rPr lang="zh-CN" altLang="en-US" b="1" dirty="0" smtClean="0"/>
              <a:t>范围的黄标车</a:t>
            </a:r>
            <a:endParaRPr lang="en-US" altLang="zh-CN" b="1" dirty="0" smtClean="0"/>
          </a:p>
          <a:p>
            <a:pPr>
              <a:buFont typeface="Arial" pitchFamily="34" charset="0"/>
              <a:buChar char="•"/>
            </a:pPr>
            <a:r>
              <a:rPr lang="en-US" altLang="zh-CN" b="1" dirty="0" smtClean="0"/>
              <a:t>Eliminate </a:t>
            </a:r>
            <a:r>
              <a:rPr lang="en-US" altLang="zh-CN" b="1" dirty="0">
                <a:solidFill>
                  <a:srgbClr val="FF0000"/>
                </a:solidFill>
              </a:rPr>
              <a:t>5 million </a:t>
            </a:r>
            <a:r>
              <a:rPr lang="en-US" altLang="zh-CN" b="1" dirty="0" smtClean="0"/>
              <a:t>yellow label vehicles in </a:t>
            </a:r>
            <a:r>
              <a:rPr lang="en-US" altLang="zh-CN" b="1" dirty="0">
                <a:solidFill>
                  <a:srgbClr val="FF0000"/>
                </a:solidFill>
              </a:rPr>
              <a:t>JJJ, YRD and PRD by 2015</a:t>
            </a:r>
            <a:r>
              <a:rPr lang="en-US" altLang="zh-CN" b="1" dirty="0" smtClean="0"/>
              <a:t>, and eliminate yellow label vehicles in the </a:t>
            </a:r>
            <a:r>
              <a:rPr lang="en-US" altLang="zh-CN" b="1" dirty="0">
                <a:solidFill>
                  <a:srgbClr val="FF0000"/>
                </a:solidFill>
              </a:rPr>
              <a:t>whole nation by 2017</a:t>
            </a:r>
            <a:r>
              <a:rPr lang="en-US" altLang="zh-CN" b="1" dirty="0" smtClean="0"/>
              <a:t>. </a:t>
            </a:r>
            <a:endParaRPr lang="zh-CN" altLang="en-US" b="1" dirty="0"/>
          </a:p>
        </p:txBody>
      </p:sp>
    </p:spTree>
    <p:extLst>
      <p:ext uri="{BB962C8B-B14F-4D97-AF65-F5344CB8AC3E}">
        <p14:creationId xmlns="" xmlns:p14="http://schemas.microsoft.com/office/powerpoint/2010/main" val="3787275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457200" y="1447673"/>
            <a:ext cx="8360229" cy="1195286"/>
            <a:chOff x="0" y="377455"/>
            <a:chExt cx="8360229" cy="1499400"/>
          </a:xfrm>
        </p:grpSpPr>
        <p:sp>
          <p:nvSpPr>
            <p:cNvPr id="54" name="矩形 53"/>
            <p:cNvSpPr/>
            <p:nvPr/>
          </p:nvSpPr>
          <p:spPr>
            <a:xfrm>
              <a:off x="0" y="377455"/>
              <a:ext cx="8360229" cy="1499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矩形 54"/>
            <p:cNvSpPr/>
            <p:nvPr/>
          </p:nvSpPr>
          <p:spPr>
            <a:xfrm>
              <a:off x="0" y="377455"/>
              <a:ext cx="8360229" cy="1499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8847" tIns="354076" rIns="648847" bIns="120904" numCol="1" spcCol="1270" anchor="t" anchorCtr="0">
              <a:noAutofit/>
            </a:bodyPr>
            <a:lstStyle/>
            <a:p>
              <a:pPr marL="171450" lvl="1" indent="-171450" algn="l" defTabSz="755650">
                <a:lnSpc>
                  <a:spcPct val="90000"/>
                </a:lnSpc>
                <a:spcBef>
                  <a:spcPct val="0"/>
                </a:spcBef>
                <a:spcAft>
                  <a:spcPct val="15000"/>
                </a:spcAft>
                <a:buChar char="••"/>
              </a:pPr>
              <a:endParaRPr lang="zh-CN" altLang="en-US" sz="1700" kern="1200" dirty="0"/>
            </a:p>
          </p:txBody>
        </p:sp>
      </p:grpSp>
      <p:grpSp>
        <p:nvGrpSpPr>
          <p:cNvPr id="56" name="组合 55"/>
          <p:cNvGrpSpPr/>
          <p:nvPr/>
        </p:nvGrpSpPr>
        <p:grpSpPr>
          <a:xfrm>
            <a:off x="875210" y="1196752"/>
            <a:ext cx="7512813" cy="501840"/>
            <a:chOff x="418011" y="126535"/>
            <a:chExt cx="5852160" cy="501840"/>
          </a:xfrm>
        </p:grpSpPr>
        <p:sp>
          <p:nvSpPr>
            <p:cNvPr id="57" name="圆角矩形 56"/>
            <p:cNvSpPr/>
            <p:nvPr/>
          </p:nvSpPr>
          <p:spPr>
            <a:xfrm>
              <a:off x="418011" y="126535"/>
              <a:ext cx="5852160" cy="501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圆角矩形 6"/>
            <p:cNvSpPr/>
            <p:nvPr/>
          </p:nvSpPr>
          <p:spPr>
            <a:xfrm>
              <a:off x="442509" y="151033"/>
              <a:ext cx="580316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1198" tIns="0" rIns="221198" bIns="0" numCol="1" spcCol="1270" anchor="ctr" anchorCtr="0">
              <a:noAutofit/>
            </a:bodyPr>
            <a:lstStyle/>
            <a:p>
              <a:pPr lvl="0" algn="l" defTabSz="755650">
                <a:lnSpc>
                  <a:spcPct val="90000"/>
                </a:lnSpc>
                <a:spcBef>
                  <a:spcPct val="0"/>
                </a:spcBef>
                <a:spcAft>
                  <a:spcPct val="35000"/>
                </a:spcAft>
              </a:pPr>
              <a:endParaRPr lang="zh-CN" altLang="en-US" sz="1700" kern="1200" dirty="0"/>
            </a:p>
          </p:txBody>
        </p:sp>
      </p:grpSp>
      <p:grpSp>
        <p:nvGrpSpPr>
          <p:cNvPr id="59" name="组合 58"/>
          <p:cNvGrpSpPr/>
          <p:nvPr/>
        </p:nvGrpSpPr>
        <p:grpSpPr>
          <a:xfrm>
            <a:off x="457200" y="3095123"/>
            <a:ext cx="8360229" cy="1006879"/>
            <a:chOff x="0" y="2219575"/>
            <a:chExt cx="8360229" cy="1258424"/>
          </a:xfrm>
        </p:grpSpPr>
        <p:sp>
          <p:nvSpPr>
            <p:cNvPr id="60" name="矩形 59"/>
            <p:cNvSpPr/>
            <p:nvPr/>
          </p:nvSpPr>
          <p:spPr>
            <a:xfrm>
              <a:off x="0" y="2219575"/>
              <a:ext cx="8360229" cy="125842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1" name="矩形 60"/>
            <p:cNvSpPr/>
            <p:nvPr/>
          </p:nvSpPr>
          <p:spPr>
            <a:xfrm>
              <a:off x="0" y="2219575"/>
              <a:ext cx="8360229" cy="12584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8847" tIns="354076" rIns="648847" bIns="120904" numCol="1" spcCol="1270" anchor="t" anchorCtr="0">
              <a:noAutofit/>
            </a:bodyPr>
            <a:lstStyle/>
            <a:p>
              <a:pPr marL="171450" lvl="1" indent="-171450" algn="l" defTabSz="755650">
                <a:lnSpc>
                  <a:spcPct val="90000"/>
                </a:lnSpc>
                <a:spcBef>
                  <a:spcPct val="0"/>
                </a:spcBef>
                <a:spcAft>
                  <a:spcPct val="15000"/>
                </a:spcAft>
                <a:buChar char="••"/>
              </a:pPr>
              <a:endParaRPr lang="zh-CN" altLang="en-US" sz="1700" kern="1200" dirty="0"/>
            </a:p>
          </p:txBody>
        </p:sp>
      </p:grpSp>
      <p:grpSp>
        <p:nvGrpSpPr>
          <p:cNvPr id="62" name="组合 61"/>
          <p:cNvGrpSpPr/>
          <p:nvPr/>
        </p:nvGrpSpPr>
        <p:grpSpPr>
          <a:xfrm>
            <a:off x="875210" y="2844204"/>
            <a:ext cx="7544395" cy="501840"/>
            <a:chOff x="418011" y="1968655"/>
            <a:chExt cx="5852160" cy="501840"/>
          </a:xfrm>
        </p:grpSpPr>
        <p:sp>
          <p:nvSpPr>
            <p:cNvPr id="63" name="圆角矩形 62"/>
            <p:cNvSpPr/>
            <p:nvPr/>
          </p:nvSpPr>
          <p:spPr>
            <a:xfrm>
              <a:off x="418011" y="1968655"/>
              <a:ext cx="5852160" cy="501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圆角矩形 10"/>
            <p:cNvSpPr/>
            <p:nvPr/>
          </p:nvSpPr>
          <p:spPr>
            <a:xfrm>
              <a:off x="442509" y="1993153"/>
              <a:ext cx="580316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1198" tIns="0" rIns="221198" bIns="0" numCol="1" spcCol="1270" anchor="ctr" anchorCtr="0">
              <a:noAutofit/>
            </a:bodyPr>
            <a:lstStyle/>
            <a:p>
              <a:pPr lvl="0" algn="l" defTabSz="755650">
                <a:lnSpc>
                  <a:spcPct val="90000"/>
                </a:lnSpc>
                <a:spcBef>
                  <a:spcPct val="0"/>
                </a:spcBef>
                <a:spcAft>
                  <a:spcPct val="35000"/>
                </a:spcAft>
              </a:pPr>
              <a:endParaRPr lang="zh-CN" altLang="en-US" sz="1700" kern="1200" dirty="0"/>
            </a:p>
          </p:txBody>
        </p:sp>
      </p:grpSp>
      <p:grpSp>
        <p:nvGrpSpPr>
          <p:cNvPr id="65" name="组合 64"/>
          <p:cNvGrpSpPr/>
          <p:nvPr/>
        </p:nvGrpSpPr>
        <p:grpSpPr>
          <a:xfrm>
            <a:off x="457200" y="4610512"/>
            <a:ext cx="8360229" cy="1720090"/>
            <a:chOff x="0" y="3820720"/>
            <a:chExt cx="8360229" cy="1258424"/>
          </a:xfrm>
        </p:grpSpPr>
        <p:sp>
          <p:nvSpPr>
            <p:cNvPr id="66" name="矩形 65"/>
            <p:cNvSpPr/>
            <p:nvPr/>
          </p:nvSpPr>
          <p:spPr>
            <a:xfrm>
              <a:off x="0" y="3820720"/>
              <a:ext cx="8360229" cy="125842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7" name="矩形 66"/>
            <p:cNvSpPr/>
            <p:nvPr/>
          </p:nvSpPr>
          <p:spPr>
            <a:xfrm>
              <a:off x="0" y="3820720"/>
              <a:ext cx="8360229" cy="12584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8847" tIns="354076" rIns="648847" bIns="120904" numCol="1" spcCol="1270" anchor="t" anchorCtr="0">
              <a:noAutofit/>
            </a:bodyPr>
            <a:lstStyle/>
            <a:p>
              <a:pPr marL="171450" lvl="1" indent="-171450" algn="l" defTabSz="755650">
                <a:lnSpc>
                  <a:spcPct val="90000"/>
                </a:lnSpc>
                <a:spcBef>
                  <a:spcPct val="0"/>
                </a:spcBef>
                <a:spcAft>
                  <a:spcPct val="15000"/>
                </a:spcAft>
                <a:buChar char="••"/>
              </a:pPr>
              <a:endParaRPr lang="en-US" altLang="zh-CN" sz="1700" kern="1200" dirty="0" smtClean="0"/>
            </a:p>
          </p:txBody>
        </p:sp>
      </p:grpSp>
      <p:grpSp>
        <p:nvGrpSpPr>
          <p:cNvPr id="68" name="组合 67"/>
          <p:cNvGrpSpPr/>
          <p:nvPr/>
        </p:nvGrpSpPr>
        <p:grpSpPr>
          <a:xfrm>
            <a:off x="875210" y="4359592"/>
            <a:ext cx="7616641" cy="501840"/>
            <a:chOff x="418011" y="3569800"/>
            <a:chExt cx="5852160" cy="501840"/>
          </a:xfrm>
        </p:grpSpPr>
        <p:sp>
          <p:nvSpPr>
            <p:cNvPr id="69" name="圆角矩形 68"/>
            <p:cNvSpPr/>
            <p:nvPr/>
          </p:nvSpPr>
          <p:spPr>
            <a:xfrm>
              <a:off x="418011" y="3569800"/>
              <a:ext cx="5852160" cy="501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圆角矩形 14"/>
            <p:cNvSpPr/>
            <p:nvPr/>
          </p:nvSpPr>
          <p:spPr>
            <a:xfrm>
              <a:off x="442509" y="3594298"/>
              <a:ext cx="580316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1198" tIns="0" rIns="221198" bIns="0" numCol="1" spcCol="1270" anchor="ctr" anchorCtr="0">
              <a:noAutofit/>
            </a:bodyPr>
            <a:lstStyle/>
            <a:p>
              <a:pPr lvl="0" algn="l" defTabSz="755650">
                <a:lnSpc>
                  <a:spcPct val="90000"/>
                </a:lnSpc>
                <a:spcBef>
                  <a:spcPct val="0"/>
                </a:spcBef>
                <a:spcAft>
                  <a:spcPct val="35000"/>
                </a:spcAft>
              </a:pPr>
              <a:endParaRPr lang="en-US" altLang="zh-CN" sz="1700" kern="1200" dirty="0" smtClean="0"/>
            </a:p>
          </p:txBody>
        </p:sp>
      </p:grpSp>
      <p:sp>
        <p:nvSpPr>
          <p:cNvPr id="71" name="矩形 70"/>
          <p:cNvSpPr/>
          <p:nvPr/>
        </p:nvSpPr>
        <p:spPr>
          <a:xfrm>
            <a:off x="907094" y="1196752"/>
            <a:ext cx="7769362" cy="400110"/>
          </a:xfrm>
          <a:prstGeom prst="rect">
            <a:avLst/>
          </a:prstGeom>
          <a:ln>
            <a:solidFill>
              <a:schemeClr val="tx2">
                <a:lumMod val="60000"/>
                <a:lumOff val="40000"/>
              </a:schemeClr>
            </a:solidFill>
          </a:ln>
        </p:spPr>
        <p:txBody>
          <a:bodyPr wrap="square">
            <a:spAutoFit/>
          </a:bodyPr>
          <a:lstStyle/>
          <a:p>
            <a:r>
              <a:rPr lang="zh-CN" altLang="en-US" sz="2000" b="1" dirty="0" smtClean="0">
                <a:solidFill>
                  <a:schemeClr val="bg1"/>
                </a:solidFill>
              </a:rPr>
              <a:t>加强机动车环保管理</a:t>
            </a:r>
            <a:r>
              <a:rPr lang="en-US" altLang="zh-CN" sz="2000" b="1" dirty="0" smtClean="0">
                <a:solidFill>
                  <a:schemeClr val="bg1"/>
                </a:solidFill>
              </a:rPr>
              <a:t>/Enhance environmental management of vehicles</a:t>
            </a:r>
            <a:endParaRPr lang="zh-CN" altLang="en-US" sz="2000" b="1" dirty="0">
              <a:solidFill>
                <a:schemeClr val="bg1"/>
              </a:solidFill>
            </a:endParaRPr>
          </a:p>
        </p:txBody>
      </p:sp>
      <p:sp>
        <p:nvSpPr>
          <p:cNvPr id="72" name="矩形 71"/>
          <p:cNvSpPr/>
          <p:nvPr/>
        </p:nvSpPr>
        <p:spPr>
          <a:xfrm>
            <a:off x="720832" y="1710670"/>
            <a:ext cx="7771019" cy="830997"/>
          </a:xfrm>
          <a:prstGeom prst="rect">
            <a:avLst/>
          </a:prstGeom>
        </p:spPr>
        <p:txBody>
          <a:bodyPr wrap="square">
            <a:spAutoFit/>
          </a:bodyPr>
          <a:lstStyle/>
          <a:p>
            <a:pPr>
              <a:buFont typeface="Arial" pitchFamily="34" charset="0"/>
              <a:buChar char="•"/>
            </a:pPr>
            <a:r>
              <a:rPr lang="zh-CN" altLang="en-US" sz="1600" b="1" dirty="0" smtClean="0"/>
              <a:t>加强在用机动车年度检验，对不达标车辆不得发放环保合格标志，不得上路行驶</a:t>
            </a:r>
            <a:endParaRPr lang="en-US" altLang="zh-CN" sz="1600" b="1" dirty="0" smtClean="0"/>
          </a:p>
          <a:p>
            <a:pPr marL="85725" indent="-85725">
              <a:buFont typeface="Arial" pitchFamily="34" charset="0"/>
              <a:buChar char="•"/>
            </a:pPr>
            <a:r>
              <a:rPr lang="en-US" altLang="zh-CN" sz="1600" b="1" dirty="0" smtClean="0"/>
              <a:t>enhance vehicles annual inspection. substandard vehicles are forbidden to grant qualified environmental label and run on road</a:t>
            </a:r>
            <a:r>
              <a:rPr lang="en-US" altLang="zh-CN" sz="1400" dirty="0" smtClean="0"/>
              <a:t>.</a:t>
            </a:r>
            <a:endParaRPr lang="zh-CN" altLang="en-US" sz="1400" dirty="0" smtClean="0"/>
          </a:p>
        </p:txBody>
      </p:sp>
      <p:sp>
        <p:nvSpPr>
          <p:cNvPr id="73" name="矩形 72"/>
          <p:cNvSpPr/>
          <p:nvPr/>
        </p:nvSpPr>
        <p:spPr>
          <a:xfrm>
            <a:off x="899709" y="2910457"/>
            <a:ext cx="8898590" cy="369332"/>
          </a:xfrm>
          <a:prstGeom prst="rect">
            <a:avLst/>
          </a:prstGeom>
        </p:spPr>
        <p:txBody>
          <a:bodyPr wrap="none">
            <a:spAutoFit/>
          </a:bodyPr>
          <a:lstStyle/>
          <a:p>
            <a:r>
              <a:rPr lang="zh-CN" altLang="en-US" b="1" dirty="0" smtClean="0">
                <a:solidFill>
                  <a:schemeClr val="bg1"/>
                </a:solidFill>
              </a:rPr>
              <a:t>加快推进低速汽车升级换代</a:t>
            </a:r>
            <a:r>
              <a:rPr lang="en-US" altLang="zh-CN" b="1" dirty="0" smtClean="0">
                <a:solidFill>
                  <a:schemeClr val="bg1"/>
                </a:solidFill>
              </a:rPr>
              <a:t>/Advance upgrade and update of low speed vehicles</a:t>
            </a:r>
            <a:endParaRPr lang="zh-CN" altLang="en-US" b="1" dirty="0">
              <a:solidFill>
                <a:schemeClr val="bg1"/>
              </a:solidFill>
            </a:endParaRPr>
          </a:p>
        </p:txBody>
      </p:sp>
      <p:sp>
        <p:nvSpPr>
          <p:cNvPr id="74" name="矩形 73"/>
          <p:cNvSpPr/>
          <p:nvPr/>
        </p:nvSpPr>
        <p:spPr>
          <a:xfrm>
            <a:off x="720831" y="3358135"/>
            <a:ext cx="7698775" cy="830997"/>
          </a:xfrm>
          <a:prstGeom prst="rect">
            <a:avLst/>
          </a:prstGeom>
        </p:spPr>
        <p:txBody>
          <a:bodyPr wrap="square">
            <a:spAutoFit/>
          </a:bodyPr>
          <a:lstStyle/>
          <a:p>
            <a:pPr>
              <a:buFont typeface="Arial" pitchFamily="34" charset="0"/>
              <a:buChar char="•"/>
            </a:pPr>
            <a:r>
              <a:rPr lang="zh-CN" altLang="en-US" sz="1400" dirty="0" smtClean="0"/>
              <a:t> </a:t>
            </a:r>
            <a:r>
              <a:rPr lang="zh-CN" altLang="en-US" sz="1600" b="1" dirty="0" smtClean="0"/>
              <a:t>自</a:t>
            </a:r>
            <a:r>
              <a:rPr lang="en-US" altLang="zh-CN" sz="1600" b="1" dirty="0" smtClean="0"/>
              <a:t>2017</a:t>
            </a:r>
            <a:r>
              <a:rPr lang="zh-CN" altLang="en-US" sz="1600" b="1" dirty="0" smtClean="0"/>
              <a:t>年起，新生产的低速货车执行与轻型载货车同等的节能与排放标准</a:t>
            </a:r>
            <a:endParaRPr lang="en-US" altLang="zh-CN" sz="1600" b="1" dirty="0" smtClean="0"/>
          </a:p>
          <a:p>
            <a:pPr marL="85725" indent="-85725">
              <a:buFont typeface="Arial" pitchFamily="34" charset="0"/>
              <a:buChar char="•"/>
            </a:pPr>
            <a:r>
              <a:rPr lang="en-US" altLang="zh-CN" sz="1600" b="1" dirty="0" smtClean="0"/>
              <a:t>New production low speed  trucks carry out the same energy conservation and emission standard with light duty trucks since 2017.</a:t>
            </a:r>
            <a:endParaRPr lang="zh-CN" altLang="en-US" sz="1600" b="1" dirty="0"/>
          </a:p>
        </p:txBody>
      </p:sp>
      <p:sp>
        <p:nvSpPr>
          <p:cNvPr id="75" name="矩形 74"/>
          <p:cNvSpPr/>
          <p:nvPr/>
        </p:nvSpPr>
        <p:spPr>
          <a:xfrm>
            <a:off x="1092069" y="4425846"/>
            <a:ext cx="6436377" cy="400110"/>
          </a:xfrm>
          <a:prstGeom prst="rect">
            <a:avLst/>
          </a:prstGeom>
        </p:spPr>
        <p:txBody>
          <a:bodyPr wrap="none">
            <a:spAutoFit/>
          </a:bodyPr>
          <a:lstStyle/>
          <a:p>
            <a:r>
              <a:rPr lang="zh-CN" altLang="en-US" sz="2000" b="1" dirty="0" smtClean="0">
                <a:solidFill>
                  <a:schemeClr val="bg1"/>
                </a:solidFill>
              </a:rPr>
              <a:t>大力推广新能源汽车</a:t>
            </a:r>
            <a:r>
              <a:rPr lang="en-US" altLang="zh-CN" sz="2000" b="1" dirty="0" smtClean="0">
                <a:solidFill>
                  <a:schemeClr val="bg1"/>
                </a:solidFill>
              </a:rPr>
              <a:t>/Generalize new energy vehicles</a:t>
            </a:r>
            <a:endParaRPr lang="zh-CN" altLang="en-US" sz="2000" b="1" dirty="0">
              <a:solidFill>
                <a:schemeClr val="bg1"/>
              </a:solidFill>
            </a:endParaRPr>
          </a:p>
        </p:txBody>
      </p:sp>
      <p:sp>
        <p:nvSpPr>
          <p:cNvPr id="76" name="矩形 75"/>
          <p:cNvSpPr/>
          <p:nvPr/>
        </p:nvSpPr>
        <p:spPr>
          <a:xfrm>
            <a:off x="457200" y="4945606"/>
            <a:ext cx="8360228" cy="1323439"/>
          </a:xfrm>
          <a:prstGeom prst="rect">
            <a:avLst/>
          </a:prstGeom>
        </p:spPr>
        <p:txBody>
          <a:bodyPr wrap="square">
            <a:spAutoFit/>
          </a:bodyPr>
          <a:lstStyle/>
          <a:p>
            <a:pPr marL="266700">
              <a:buFont typeface="Arial" pitchFamily="34" charset="0"/>
              <a:buChar char="•"/>
            </a:pPr>
            <a:r>
              <a:rPr lang="zh-CN" altLang="en-US" sz="1400" dirty="0" smtClean="0"/>
              <a:t> </a:t>
            </a:r>
            <a:r>
              <a:rPr lang="zh-CN" altLang="en-US" sz="1600" b="1" dirty="0" smtClean="0"/>
              <a:t>公交、环卫等行业和政府机关要率先使用新能源汽车，鼓励个人购买。北京等城市每年新增或更新的公交车中新能源和清洁燃料车的比例达到</a:t>
            </a:r>
            <a:r>
              <a:rPr lang="en-US" altLang="zh-CN" sz="1600" b="1" dirty="0" smtClean="0"/>
              <a:t>60%</a:t>
            </a:r>
            <a:r>
              <a:rPr lang="zh-CN" altLang="en-US" sz="1600" b="1" dirty="0" smtClean="0"/>
              <a:t>以上</a:t>
            </a:r>
            <a:endParaRPr lang="en-US" altLang="zh-CN" sz="1600" b="1" dirty="0" smtClean="0"/>
          </a:p>
          <a:p>
            <a:pPr marL="266700">
              <a:buFont typeface="Arial" pitchFamily="34" charset="0"/>
              <a:buChar char="•"/>
            </a:pPr>
            <a:r>
              <a:rPr lang="en-US" altLang="zh-CN" sz="1600" b="1" dirty="0" smtClean="0"/>
              <a:t>Promote new energy vehicles in public transportation and service, and encourage personal purchase with financial subsidies. The proportion of new energy clean fuel vehicles from new buses of Beijing, Shanghai, Guangzhou reached 60% .</a:t>
            </a:r>
            <a:endParaRPr lang="zh-CN" altLang="en-US" sz="1600" b="1" dirty="0"/>
          </a:p>
        </p:txBody>
      </p:sp>
      <p:sp>
        <p:nvSpPr>
          <p:cNvPr id="28" name="Rectangle 6"/>
          <p:cNvSpPr txBox="1">
            <a:spLocks/>
          </p:cNvSpPr>
          <p:nvPr/>
        </p:nvSpPr>
        <p:spPr bwMode="auto">
          <a:xfrm>
            <a:off x="457200" y="49319"/>
            <a:ext cx="7954962" cy="831639"/>
          </a:xfrm>
          <a:prstGeom prst="rect">
            <a:avLst/>
          </a:prstGeom>
          <a:noFill/>
          <a:ln w="9525">
            <a:noFill/>
            <a:miter lim="800000"/>
            <a:headEnd/>
            <a:tailEnd/>
          </a:ln>
        </p:spPr>
        <p:txBody>
          <a:bodyPr wrap="square" lIns="92075" tIns="46038" rIns="92075" bIns="46038" anchor="ctr">
            <a:spAutoFit/>
          </a:bodyPr>
          <a:lstStyle/>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3.</a:t>
            </a:r>
            <a:r>
              <a:rPr lang="zh-CN" altLang="en-US" sz="2400" b="1" dirty="0" smtClean="0">
                <a:solidFill>
                  <a:schemeClr val="tx2"/>
                </a:solidFill>
                <a:latin typeface="微软雅黑" pitchFamily="34" charset="-122"/>
                <a:ea typeface="微软雅黑" pitchFamily="34" charset="-122"/>
                <a:cs typeface="Times New Roman" pitchFamily="18" charset="0"/>
              </a:rPr>
              <a:t>关注了大气污染产生的重要因素：</a:t>
            </a:r>
            <a:r>
              <a:rPr lang="en-US" altLang="zh-CN" sz="2400" b="1" dirty="0" smtClean="0">
                <a:solidFill>
                  <a:schemeClr val="tx2"/>
                </a:solidFill>
                <a:latin typeface="微软雅黑" pitchFamily="34" charset="-122"/>
                <a:ea typeface="微软雅黑" pitchFamily="34" charset="-122"/>
                <a:cs typeface="Times New Roman" pitchFamily="18" charset="0"/>
              </a:rPr>
              <a:t> </a:t>
            </a:r>
            <a:r>
              <a:rPr lang="zh-CN" altLang="en-US" sz="2400" b="1" dirty="0" smtClean="0">
                <a:solidFill>
                  <a:schemeClr val="tx2"/>
                </a:solidFill>
                <a:latin typeface="微软雅黑" pitchFamily="34" charset="-122"/>
                <a:ea typeface="微软雅黑" pitchFamily="34" charset="-122"/>
                <a:cs typeface="Times New Roman" pitchFamily="18" charset="0"/>
              </a:rPr>
              <a:t>强化机动车污染防治</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3.Enhance vehicle emissions control</a:t>
            </a:r>
          </a:p>
        </p:txBody>
      </p:sp>
    </p:spTree>
    <p:extLst>
      <p:ext uri="{BB962C8B-B14F-4D97-AF65-F5344CB8AC3E}">
        <p14:creationId xmlns="" xmlns:p14="http://schemas.microsoft.com/office/powerpoint/2010/main" val="2972115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324739" y="34079"/>
            <a:ext cx="8339275" cy="831639"/>
          </a:xfrm>
          <a:prstGeom prst="rect">
            <a:avLst/>
          </a:prstGeom>
          <a:noFill/>
          <a:ln w="9525">
            <a:noFill/>
            <a:miter lim="800000"/>
            <a:headEnd/>
            <a:tailEnd/>
          </a:ln>
        </p:spPr>
        <p:txBody>
          <a:bodyPr wrap="square" lIns="92075" tIns="46038" rIns="92075" bIns="46038" anchor="ctr">
            <a:spAutoFit/>
          </a:bodyPr>
          <a:lstStyle/>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4. </a:t>
            </a:r>
            <a:r>
              <a:rPr lang="zh-CN" altLang="en-US" sz="2400" b="1" dirty="0" smtClean="0">
                <a:solidFill>
                  <a:schemeClr val="tx2"/>
                </a:solidFill>
                <a:latin typeface="微软雅黑" pitchFamily="34" charset="-122"/>
                <a:ea typeface="微软雅黑" pitchFamily="34" charset="-122"/>
                <a:cs typeface="Times New Roman" pitchFamily="18" charset="0"/>
              </a:rPr>
              <a:t>体现了</a:t>
            </a:r>
            <a:r>
              <a:rPr lang="en-US" altLang="zh-CN" sz="2400" b="1" dirty="0" smtClean="0">
                <a:solidFill>
                  <a:schemeClr val="tx2"/>
                </a:solidFill>
                <a:latin typeface="微软雅黑" pitchFamily="34" charset="-122"/>
                <a:ea typeface="微软雅黑" pitchFamily="34" charset="-122"/>
                <a:cs typeface="Times New Roman" pitchFamily="18" charset="0"/>
              </a:rPr>
              <a:t>4</a:t>
            </a:r>
            <a:r>
              <a:rPr lang="zh-CN" altLang="en-US" sz="2400" b="1" dirty="0" smtClean="0">
                <a:solidFill>
                  <a:schemeClr val="tx2"/>
                </a:solidFill>
                <a:latin typeface="微软雅黑" pitchFamily="34" charset="-122"/>
                <a:ea typeface="微软雅黑" pitchFamily="34" charset="-122"/>
                <a:cs typeface="Times New Roman" pitchFamily="18" charset="0"/>
              </a:rPr>
              <a:t>个重要转变</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4. Evolvement of philosophy on air pollution control </a:t>
            </a:r>
          </a:p>
        </p:txBody>
      </p:sp>
      <p:grpSp>
        <p:nvGrpSpPr>
          <p:cNvPr id="2" name="组合 1"/>
          <p:cNvGrpSpPr/>
          <p:nvPr/>
        </p:nvGrpSpPr>
        <p:grpSpPr>
          <a:xfrm>
            <a:off x="196151" y="1196752"/>
            <a:ext cx="8716963" cy="5036693"/>
            <a:chOff x="293687" y="1475232"/>
            <a:chExt cx="8716963" cy="5036693"/>
          </a:xfrm>
        </p:grpSpPr>
        <p:sp>
          <p:nvSpPr>
            <p:cNvPr id="80" name="AutoShape 3"/>
            <p:cNvSpPr>
              <a:spLocks noChangeArrowheads="1"/>
            </p:cNvSpPr>
            <p:nvPr/>
          </p:nvSpPr>
          <p:spPr bwMode="gray">
            <a:xfrm>
              <a:off x="2670175" y="1475232"/>
              <a:ext cx="1787525" cy="4989933"/>
            </a:xfrm>
            <a:prstGeom prst="bevel">
              <a:avLst>
                <a:gd name="adj" fmla="val 1495"/>
              </a:avLst>
            </a:prstGeom>
            <a:solidFill>
              <a:schemeClr val="bg1"/>
            </a:solidFill>
            <a:ln w="19050" algn="ctr">
              <a:solidFill>
                <a:schemeClr val="bg1">
                  <a:lumMod val="85000"/>
                </a:schemeClr>
              </a:solidFill>
              <a:miter lim="800000"/>
              <a:headEnd/>
              <a:tailEnd/>
            </a:ln>
            <a:effectLst>
              <a:outerShdw dist="107763" dir="2700000" algn="ctr" rotWithShape="0">
                <a:srgbClr val="1C1C1C">
                  <a:alpha val="50000"/>
                </a:srgbClr>
              </a:outerShdw>
            </a:effectLst>
          </p:spPr>
          <p:txBody>
            <a:bodyPr wrap="none" anchor="ctr"/>
            <a:lstStyle/>
            <a:p>
              <a:pPr algn="ctr" fontAlgn="auto">
                <a:spcBef>
                  <a:spcPts val="0"/>
                </a:spcBef>
                <a:spcAft>
                  <a:spcPts val="0"/>
                </a:spcAft>
                <a:defRPr/>
              </a:pPr>
              <a:endParaRPr lang="zh-CN" altLang="en-US" sz="1600" kern="0">
                <a:solidFill>
                  <a:srgbClr val="FF0000"/>
                </a:solidFill>
                <a:latin typeface="Arial" charset="0"/>
                <a:ea typeface="+mn-ea"/>
              </a:endParaRPr>
            </a:p>
          </p:txBody>
        </p:sp>
        <p:sp>
          <p:nvSpPr>
            <p:cNvPr id="81" name="AutoShape 4"/>
            <p:cNvSpPr>
              <a:spLocks noChangeArrowheads="1"/>
            </p:cNvSpPr>
            <p:nvPr/>
          </p:nvSpPr>
          <p:spPr bwMode="gray">
            <a:xfrm>
              <a:off x="2757488" y="1805891"/>
              <a:ext cx="1539875" cy="895116"/>
            </a:xfrm>
            <a:prstGeom prst="roundRect">
              <a:avLst>
                <a:gd name="adj" fmla="val 0"/>
              </a:avLst>
            </a:prstGeom>
            <a:solidFill>
              <a:schemeClr val="accent1"/>
            </a:solidFill>
            <a:ln w="9525">
              <a:noFill/>
              <a:miter lim="800000"/>
              <a:headEnd/>
              <a:tailEnd/>
            </a:ln>
            <a:effectLst>
              <a:outerShdw blurRad="63500" dist="38100" dir="5400000" algn="t" rotWithShape="0">
                <a:srgbClr val="000000">
                  <a:alpha val="39999"/>
                </a:srgbClr>
              </a:outerShdw>
            </a:effectLst>
          </p:spPr>
          <p:txBody>
            <a:bodyPr anchor="ctr"/>
            <a:lstStyle/>
            <a:p>
              <a:pPr indent="-342900" algn="ctr" fontAlgn="auto">
                <a:spcBef>
                  <a:spcPts val="0"/>
                </a:spcBef>
                <a:spcAft>
                  <a:spcPts val="0"/>
                </a:spcAft>
                <a:buFont typeface="Calibri" pitchFamily="34" charset="0"/>
                <a:buAutoNum type="arabicPeriod"/>
                <a:defRPr/>
              </a:pPr>
              <a:endParaRPr lang="zh-CN" altLang="en-US" sz="1600">
                <a:solidFill>
                  <a:srgbClr val="FF0000"/>
                </a:solidFill>
                <a:latin typeface="Calibri" pitchFamily="34" charset="0"/>
                <a:ea typeface="+mn-ea"/>
              </a:endParaRPr>
            </a:p>
          </p:txBody>
        </p:sp>
        <p:sp>
          <p:nvSpPr>
            <p:cNvPr id="82" name="Rectangle 39"/>
            <p:cNvSpPr>
              <a:spLocks noChangeArrowheads="1"/>
            </p:cNvSpPr>
            <p:nvPr/>
          </p:nvSpPr>
          <p:spPr bwMode="gray">
            <a:xfrm>
              <a:off x="2788543" y="1932811"/>
              <a:ext cx="1423788" cy="707885"/>
            </a:xfrm>
            <a:prstGeom prst="rect">
              <a:avLst/>
            </a:prstGeom>
            <a:noFill/>
            <a:ln>
              <a:noFill/>
            </a:ln>
            <a:extLst/>
          </p:spPr>
          <p:txBody>
            <a:bodyPr wrap="none">
              <a:spAutoFit/>
            </a:bodyPr>
            <a:lstStyle/>
            <a:p>
              <a:pPr algn="ctr" fontAlgn="auto">
                <a:spcBef>
                  <a:spcPts val="0"/>
                </a:spcBef>
                <a:spcAft>
                  <a:spcPts val="0"/>
                </a:spcAft>
                <a:defRPr/>
              </a:pPr>
              <a:r>
                <a:rPr lang="zh-CN" altLang="en-US" sz="2000" b="1" kern="0" dirty="0">
                  <a:solidFill>
                    <a:schemeClr val="accent6">
                      <a:lumMod val="40000"/>
                      <a:lumOff val="60000"/>
                    </a:schemeClr>
                  </a:solidFill>
                </a:rPr>
                <a:t>控制对象</a:t>
              </a:r>
              <a:endParaRPr lang="en-US" altLang="zh-CN" sz="2000" b="1" kern="0" dirty="0">
                <a:solidFill>
                  <a:schemeClr val="accent6">
                    <a:lumMod val="40000"/>
                    <a:lumOff val="60000"/>
                  </a:schemeClr>
                </a:solidFill>
              </a:endParaRPr>
            </a:p>
            <a:p>
              <a:pPr algn="ctr" fontAlgn="auto">
                <a:spcBef>
                  <a:spcPts val="0"/>
                </a:spcBef>
                <a:spcAft>
                  <a:spcPts val="0"/>
                </a:spcAft>
                <a:defRPr/>
              </a:pPr>
              <a:r>
                <a:rPr lang="en-US" altLang="zh-CN" sz="2000" b="1" kern="0" dirty="0" smtClean="0">
                  <a:solidFill>
                    <a:schemeClr val="accent6">
                      <a:lumMod val="40000"/>
                      <a:lumOff val="60000"/>
                    </a:schemeClr>
                  </a:solidFill>
                  <a:latin typeface="Arial" charset="0"/>
                  <a:ea typeface="+mn-ea"/>
                </a:rPr>
                <a:t>Pollutants</a:t>
              </a:r>
              <a:endParaRPr lang="en-US" altLang="zh-CN" sz="2000" b="1" kern="0" dirty="0">
                <a:solidFill>
                  <a:schemeClr val="accent6">
                    <a:lumMod val="40000"/>
                    <a:lumOff val="60000"/>
                  </a:schemeClr>
                </a:solidFill>
                <a:latin typeface="Arial" charset="0"/>
                <a:ea typeface="+mn-ea"/>
              </a:endParaRPr>
            </a:p>
          </p:txBody>
        </p:sp>
        <p:sp>
          <p:nvSpPr>
            <p:cNvPr id="83" name="AutoShape 6"/>
            <p:cNvSpPr>
              <a:spLocks noChangeArrowheads="1"/>
            </p:cNvSpPr>
            <p:nvPr/>
          </p:nvSpPr>
          <p:spPr bwMode="gray">
            <a:xfrm>
              <a:off x="4905375" y="1498613"/>
              <a:ext cx="1787525" cy="4989933"/>
            </a:xfrm>
            <a:prstGeom prst="bevel">
              <a:avLst>
                <a:gd name="adj" fmla="val 1495"/>
              </a:avLst>
            </a:prstGeom>
            <a:solidFill>
              <a:schemeClr val="bg1"/>
            </a:solidFill>
            <a:ln w="19050" algn="ctr">
              <a:solidFill>
                <a:schemeClr val="bg1">
                  <a:lumMod val="85000"/>
                </a:schemeClr>
              </a:solidFill>
              <a:miter lim="800000"/>
              <a:headEnd/>
              <a:tailEnd/>
            </a:ln>
            <a:effectLst>
              <a:outerShdw dist="107763" dir="2700000" algn="ctr" rotWithShape="0">
                <a:srgbClr val="1C1C1C">
                  <a:alpha val="50000"/>
                </a:srgbClr>
              </a:outerShdw>
            </a:effectLst>
          </p:spPr>
          <p:txBody>
            <a:bodyPr wrap="none" anchor="ctr"/>
            <a:lstStyle/>
            <a:p>
              <a:pPr algn="ctr" fontAlgn="auto">
                <a:spcBef>
                  <a:spcPts val="0"/>
                </a:spcBef>
                <a:spcAft>
                  <a:spcPts val="0"/>
                </a:spcAft>
                <a:defRPr/>
              </a:pPr>
              <a:endParaRPr lang="zh-CN" altLang="en-US" sz="1600" kern="0">
                <a:solidFill>
                  <a:sysClr val="windowText" lastClr="000000"/>
                </a:solidFill>
                <a:latin typeface="Arial" charset="0"/>
                <a:ea typeface="+mn-ea"/>
              </a:endParaRPr>
            </a:p>
          </p:txBody>
        </p:sp>
        <p:sp>
          <p:nvSpPr>
            <p:cNvPr id="84" name="AutoShape 7"/>
            <p:cNvSpPr>
              <a:spLocks noChangeArrowheads="1"/>
            </p:cNvSpPr>
            <p:nvPr/>
          </p:nvSpPr>
          <p:spPr bwMode="gray">
            <a:xfrm>
              <a:off x="5054600" y="1792532"/>
              <a:ext cx="1471612" cy="898455"/>
            </a:xfrm>
            <a:prstGeom prst="roundRect">
              <a:avLst>
                <a:gd name="adj" fmla="val 0"/>
              </a:avLst>
            </a:prstGeom>
            <a:solidFill>
              <a:schemeClr val="accent1"/>
            </a:solidFill>
            <a:ln w="9525">
              <a:noFill/>
              <a:miter lim="800000"/>
              <a:headEnd/>
              <a:tailEnd/>
            </a:ln>
            <a:effectLst>
              <a:outerShdw blurRad="63500" dist="38100" dir="5400000" algn="t" rotWithShape="0">
                <a:srgbClr val="000000">
                  <a:alpha val="39999"/>
                </a:srgbClr>
              </a:outerShdw>
            </a:effectLst>
          </p:spPr>
          <p:txBody>
            <a:bodyPr anchor="ctr"/>
            <a:lstStyle/>
            <a:p>
              <a:pPr indent="-342900" algn="ctr" fontAlgn="auto">
                <a:spcBef>
                  <a:spcPts val="0"/>
                </a:spcBef>
                <a:spcAft>
                  <a:spcPts val="0"/>
                </a:spcAft>
                <a:buFont typeface="Calibri" pitchFamily="34" charset="0"/>
                <a:buAutoNum type="arabicPeriod"/>
                <a:defRPr/>
              </a:pPr>
              <a:endParaRPr lang="zh-CN" altLang="en-US" sz="1600">
                <a:solidFill>
                  <a:srgbClr val="FFFFFF"/>
                </a:solidFill>
                <a:latin typeface="Calibri" pitchFamily="34" charset="0"/>
                <a:ea typeface="+mn-ea"/>
              </a:endParaRPr>
            </a:p>
          </p:txBody>
        </p:sp>
        <p:sp>
          <p:nvSpPr>
            <p:cNvPr id="85" name="Rectangle 8"/>
            <p:cNvSpPr>
              <a:spLocks noChangeArrowheads="1"/>
            </p:cNvSpPr>
            <p:nvPr/>
          </p:nvSpPr>
          <p:spPr bwMode="gray">
            <a:xfrm>
              <a:off x="5135076" y="1932811"/>
              <a:ext cx="1217001" cy="707885"/>
            </a:xfrm>
            <a:prstGeom prst="rect">
              <a:avLst/>
            </a:prstGeom>
            <a:noFill/>
            <a:ln>
              <a:noFill/>
            </a:ln>
            <a:extLst/>
          </p:spPr>
          <p:txBody>
            <a:bodyPr wrap="none">
              <a:spAutoFit/>
            </a:bodyPr>
            <a:lstStyle/>
            <a:p>
              <a:pPr algn="ctr" fontAlgn="auto">
                <a:spcBef>
                  <a:spcPts val="0"/>
                </a:spcBef>
                <a:spcAft>
                  <a:spcPts val="0"/>
                </a:spcAft>
                <a:defRPr/>
              </a:pPr>
              <a:r>
                <a:rPr lang="zh-CN" altLang="en-US" sz="2000" b="1" kern="0" dirty="0">
                  <a:solidFill>
                    <a:schemeClr val="accent6">
                      <a:lumMod val="40000"/>
                      <a:lumOff val="60000"/>
                    </a:schemeClr>
                  </a:solidFill>
                </a:rPr>
                <a:t>控制手段</a:t>
              </a:r>
              <a:endParaRPr lang="en-US" altLang="zh-CN" sz="2000" b="1" kern="0" dirty="0">
                <a:solidFill>
                  <a:schemeClr val="accent6">
                    <a:lumMod val="40000"/>
                    <a:lumOff val="60000"/>
                  </a:schemeClr>
                </a:solidFill>
              </a:endParaRPr>
            </a:p>
            <a:p>
              <a:pPr algn="ctr" fontAlgn="auto">
                <a:spcBef>
                  <a:spcPts val="0"/>
                </a:spcBef>
                <a:spcAft>
                  <a:spcPts val="0"/>
                </a:spcAft>
                <a:defRPr/>
              </a:pPr>
              <a:r>
                <a:rPr lang="en-US" altLang="zh-CN" sz="2000" b="1" kern="0" dirty="0" smtClean="0">
                  <a:solidFill>
                    <a:schemeClr val="accent6">
                      <a:lumMod val="40000"/>
                      <a:lumOff val="60000"/>
                    </a:schemeClr>
                  </a:solidFill>
                  <a:latin typeface="Arial" charset="0"/>
                  <a:ea typeface="+mn-ea"/>
                </a:rPr>
                <a:t>Sectors</a:t>
              </a:r>
              <a:endParaRPr lang="en-US" altLang="zh-CN" sz="2000" b="1" kern="0" dirty="0">
                <a:solidFill>
                  <a:schemeClr val="accent6">
                    <a:lumMod val="40000"/>
                    <a:lumOff val="60000"/>
                  </a:schemeClr>
                </a:solidFill>
                <a:latin typeface="Arial" charset="0"/>
                <a:ea typeface="+mn-ea"/>
              </a:endParaRPr>
            </a:p>
          </p:txBody>
        </p:sp>
        <p:sp>
          <p:nvSpPr>
            <p:cNvPr id="86" name="Rectangle 13"/>
            <p:cNvSpPr>
              <a:spLocks noChangeArrowheads="1"/>
            </p:cNvSpPr>
            <p:nvPr/>
          </p:nvSpPr>
          <p:spPr bwMode="black">
            <a:xfrm>
              <a:off x="4929187" y="2310227"/>
              <a:ext cx="1739900" cy="764857"/>
            </a:xfrm>
            <a:prstGeom prst="rect">
              <a:avLst/>
            </a:prstGeom>
            <a:noFill/>
            <a:ln>
              <a:noFill/>
            </a:ln>
            <a:extLst/>
          </p:spPr>
          <p:txBody>
            <a:bodyPr>
              <a:spAutoFit/>
            </a:bodyPr>
            <a:lstStyle/>
            <a:p>
              <a:pPr marL="171450" indent="-171450" algn="ctr" fontAlgn="auto">
                <a:lnSpc>
                  <a:spcPct val="110000"/>
                </a:lnSpc>
                <a:spcBef>
                  <a:spcPts val="0"/>
                </a:spcBef>
                <a:spcAft>
                  <a:spcPts val="0"/>
                </a:spcAft>
                <a:buFontTx/>
                <a:buAutoNum type="arabicPeriod"/>
                <a:defRPr/>
              </a:pPr>
              <a:endParaRPr lang="en-US" altLang="zh-CN" sz="1600" b="1" kern="0" dirty="0">
                <a:solidFill>
                  <a:srgbClr val="1C1C1C"/>
                </a:solidFill>
                <a:latin typeface="Arial" charset="0"/>
                <a:ea typeface="+mn-ea"/>
              </a:endParaRPr>
            </a:p>
          </p:txBody>
        </p:sp>
        <p:sp>
          <p:nvSpPr>
            <p:cNvPr id="87" name="AutoShape 15"/>
            <p:cNvSpPr>
              <a:spLocks noChangeArrowheads="1"/>
            </p:cNvSpPr>
            <p:nvPr/>
          </p:nvSpPr>
          <p:spPr bwMode="gray">
            <a:xfrm flipH="1">
              <a:off x="4510088" y="4083759"/>
              <a:ext cx="195263" cy="741476"/>
            </a:xfrm>
            <a:prstGeom prst="moon">
              <a:avLst>
                <a:gd name="adj" fmla="val 50000"/>
              </a:avLst>
            </a:prstGeom>
            <a:solidFill>
              <a:srgbClr val="333333">
                <a:alpha val="39999"/>
              </a:srgbClr>
            </a:solidFill>
            <a:ln>
              <a:noFill/>
            </a:ln>
            <a:extLst/>
          </p:spPr>
          <p:txBody>
            <a:bodyPr wrap="none" anchor="ctr"/>
            <a:lstStyle/>
            <a:p>
              <a:pPr algn="ctr" fontAlgn="auto">
                <a:spcBef>
                  <a:spcPts val="0"/>
                </a:spcBef>
                <a:spcAft>
                  <a:spcPts val="0"/>
                </a:spcAft>
                <a:defRPr/>
              </a:pPr>
              <a:endParaRPr lang="zh-CN" altLang="en-US" sz="1600" kern="0">
                <a:solidFill>
                  <a:sysClr val="windowText" lastClr="000000"/>
                </a:solidFill>
                <a:latin typeface="Arial" charset="0"/>
                <a:ea typeface="+mn-ea"/>
              </a:endParaRPr>
            </a:p>
          </p:txBody>
        </p:sp>
        <p:sp>
          <p:nvSpPr>
            <p:cNvPr id="88" name="AutoShape 16"/>
            <p:cNvSpPr>
              <a:spLocks noChangeArrowheads="1"/>
            </p:cNvSpPr>
            <p:nvPr/>
          </p:nvSpPr>
          <p:spPr bwMode="gray">
            <a:xfrm flipH="1">
              <a:off x="4686300" y="4083759"/>
              <a:ext cx="195262" cy="741476"/>
            </a:xfrm>
            <a:prstGeom prst="moon">
              <a:avLst>
                <a:gd name="adj" fmla="val 50000"/>
              </a:avLst>
            </a:prstGeom>
            <a:solidFill>
              <a:srgbClr val="333333">
                <a:alpha val="59999"/>
              </a:srgbClr>
            </a:solidFill>
            <a:ln>
              <a:noFill/>
            </a:ln>
            <a:extLst/>
          </p:spPr>
          <p:txBody>
            <a:bodyPr wrap="none" anchor="ctr"/>
            <a:lstStyle/>
            <a:p>
              <a:pPr algn="ctr" fontAlgn="auto">
                <a:spcBef>
                  <a:spcPts val="0"/>
                </a:spcBef>
                <a:spcAft>
                  <a:spcPts val="0"/>
                </a:spcAft>
                <a:defRPr/>
              </a:pPr>
              <a:endParaRPr lang="zh-CN" altLang="en-US" sz="1600" kern="0">
                <a:solidFill>
                  <a:sysClr val="windowText" lastClr="000000"/>
                </a:solidFill>
                <a:latin typeface="Arial" charset="0"/>
                <a:ea typeface="+mn-ea"/>
              </a:endParaRPr>
            </a:p>
          </p:txBody>
        </p:sp>
        <p:sp>
          <p:nvSpPr>
            <p:cNvPr id="89" name="AutoShape 9"/>
            <p:cNvSpPr>
              <a:spLocks noChangeArrowheads="1"/>
            </p:cNvSpPr>
            <p:nvPr/>
          </p:nvSpPr>
          <p:spPr bwMode="gray">
            <a:xfrm>
              <a:off x="7223125" y="1521992"/>
              <a:ext cx="1787525" cy="4989933"/>
            </a:xfrm>
            <a:prstGeom prst="bevel">
              <a:avLst>
                <a:gd name="adj" fmla="val 1495"/>
              </a:avLst>
            </a:prstGeom>
            <a:solidFill>
              <a:schemeClr val="bg1"/>
            </a:solidFill>
            <a:ln w="19050" algn="ctr">
              <a:solidFill>
                <a:schemeClr val="bg1">
                  <a:lumMod val="85000"/>
                </a:schemeClr>
              </a:solidFill>
              <a:miter lim="800000"/>
              <a:headEnd/>
              <a:tailEnd/>
            </a:ln>
            <a:effectLst>
              <a:outerShdw dist="107763" dir="2700000" algn="ctr" rotWithShape="0">
                <a:srgbClr val="1C1C1C">
                  <a:alpha val="50000"/>
                </a:srgbClr>
              </a:outerShdw>
            </a:effectLst>
          </p:spPr>
          <p:txBody>
            <a:bodyPr wrap="none" anchor="ctr"/>
            <a:lstStyle/>
            <a:p>
              <a:pPr algn="ctr" fontAlgn="auto">
                <a:spcBef>
                  <a:spcPts val="0"/>
                </a:spcBef>
                <a:spcAft>
                  <a:spcPts val="0"/>
                </a:spcAft>
                <a:defRPr/>
              </a:pPr>
              <a:endParaRPr lang="zh-CN" altLang="en-US" sz="1600" kern="0">
                <a:solidFill>
                  <a:sysClr val="windowText" lastClr="000000"/>
                </a:solidFill>
                <a:latin typeface="Arial" charset="0"/>
                <a:ea typeface="+mn-ea"/>
              </a:endParaRPr>
            </a:p>
          </p:txBody>
        </p:sp>
        <p:sp>
          <p:nvSpPr>
            <p:cNvPr id="90" name="AutoShape 10"/>
            <p:cNvSpPr>
              <a:spLocks noChangeArrowheads="1"/>
            </p:cNvSpPr>
            <p:nvPr/>
          </p:nvSpPr>
          <p:spPr bwMode="gray">
            <a:xfrm>
              <a:off x="7373937" y="1792532"/>
              <a:ext cx="1470025" cy="898455"/>
            </a:xfrm>
            <a:prstGeom prst="roundRect">
              <a:avLst>
                <a:gd name="adj" fmla="val 0"/>
              </a:avLst>
            </a:prstGeom>
            <a:solidFill>
              <a:schemeClr val="accent1"/>
            </a:solidFill>
            <a:ln w="9525">
              <a:noFill/>
              <a:miter lim="800000"/>
              <a:headEnd/>
              <a:tailEnd/>
            </a:ln>
            <a:effectLst>
              <a:outerShdw blurRad="63500" dist="38100" dir="5400000" algn="t" rotWithShape="0">
                <a:srgbClr val="000000">
                  <a:alpha val="39999"/>
                </a:srgbClr>
              </a:outerShdw>
            </a:effectLst>
          </p:spPr>
          <p:txBody>
            <a:bodyPr anchor="ctr"/>
            <a:lstStyle/>
            <a:p>
              <a:pPr indent="-342900" algn="ctr" fontAlgn="auto">
                <a:spcBef>
                  <a:spcPts val="0"/>
                </a:spcBef>
                <a:spcAft>
                  <a:spcPts val="0"/>
                </a:spcAft>
                <a:buFont typeface="Calibri" pitchFamily="34" charset="0"/>
                <a:buAutoNum type="arabicPeriod"/>
                <a:defRPr/>
              </a:pPr>
              <a:endParaRPr lang="zh-CN" altLang="en-US" sz="1600">
                <a:solidFill>
                  <a:srgbClr val="FF0000"/>
                </a:solidFill>
                <a:latin typeface="Calibri" pitchFamily="34" charset="0"/>
                <a:ea typeface="+mn-ea"/>
              </a:endParaRPr>
            </a:p>
          </p:txBody>
        </p:sp>
        <p:sp>
          <p:nvSpPr>
            <p:cNvPr id="91" name="Rectangle 11"/>
            <p:cNvSpPr>
              <a:spLocks noChangeArrowheads="1"/>
            </p:cNvSpPr>
            <p:nvPr/>
          </p:nvSpPr>
          <p:spPr bwMode="gray">
            <a:xfrm>
              <a:off x="7440907" y="1932811"/>
              <a:ext cx="1383712" cy="707885"/>
            </a:xfrm>
            <a:prstGeom prst="rect">
              <a:avLst/>
            </a:prstGeom>
            <a:noFill/>
            <a:ln>
              <a:noFill/>
            </a:ln>
            <a:extLst/>
          </p:spPr>
          <p:txBody>
            <a:bodyPr wrap="none">
              <a:spAutoFit/>
            </a:bodyPr>
            <a:lstStyle/>
            <a:p>
              <a:pPr algn="ctr" fontAlgn="auto">
                <a:spcBef>
                  <a:spcPts val="0"/>
                </a:spcBef>
                <a:spcAft>
                  <a:spcPts val="0"/>
                </a:spcAft>
                <a:defRPr/>
              </a:pPr>
              <a:r>
                <a:rPr lang="zh-CN" altLang="en-US" sz="2000" b="1" kern="0" dirty="0">
                  <a:solidFill>
                    <a:schemeClr val="accent6">
                      <a:lumMod val="40000"/>
                      <a:lumOff val="60000"/>
                    </a:schemeClr>
                  </a:solidFill>
                </a:rPr>
                <a:t>管理模式</a:t>
              </a:r>
              <a:endParaRPr lang="en-US" altLang="zh-CN" sz="2000" b="1" kern="0" dirty="0">
                <a:solidFill>
                  <a:schemeClr val="accent6">
                    <a:lumMod val="40000"/>
                    <a:lumOff val="60000"/>
                  </a:schemeClr>
                </a:solidFill>
              </a:endParaRPr>
            </a:p>
            <a:p>
              <a:pPr algn="ctr" fontAlgn="auto">
                <a:spcBef>
                  <a:spcPts val="0"/>
                </a:spcBef>
                <a:spcAft>
                  <a:spcPts val="0"/>
                </a:spcAft>
                <a:defRPr/>
              </a:pPr>
              <a:r>
                <a:rPr lang="en-US" altLang="zh-CN" sz="2000" b="1" kern="0" dirty="0" smtClean="0">
                  <a:solidFill>
                    <a:schemeClr val="accent6">
                      <a:lumMod val="40000"/>
                      <a:lumOff val="60000"/>
                    </a:schemeClr>
                  </a:solidFill>
                  <a:latin typeface="Arial" charset="0"/>
                  <a:ea typeface="+mn-ea"/>
                </a:rPr>
                <a:t>Approach</a:t>
              </a:r>
              <a:endParaRPr lang="en-US" altLang="zh-CN" sz="2000" b="1" kern="0" dirty="0">
                <a:solidFill>
                  <a:schemeClr val="accent6">
                    <a:lumMod val="40000"/>
                    <a:lumOff val="60000"/>
                  </a:schemeClr>
                </a:solidFill>
                <a:latin typeface="Arial" charset="0"/>
                <a:ea typeface="+mn-ea"/>
              </a:endParaRPr>
            </a:p>
          </p:txBody>
        </p:sp>
        <p:sp>
          <p:nvSpPr>
            <p:cNvPr id="92" name="Rectangle 14"/>
            <p:cNvSpPr>
              <a:spLocks noChangeArrowheads="1"/>
            </p:cNvSpPr>
            <p:nvPr/>
          </p:nvSpPr>
          <p:spPr bwMode="auto">
            <a:xfrm>
              <a:off x="7278688" y="2891384"/>
              <a:ext cx="1679575" cy="711417"/>
            </a:xfrm>
            <a:prstGeom prst="rect">
              <a:avLst/>
            </a:prstGeom>
            <a:noFill/>
            <a:ln>
              <a:noFill/>
            </a:ln>
            <a:extLst/>
          </p:spPr>
          <p:txBody>
            <a:bodyPr>
              <a:spAutoFit/>
            </a:bodyPr>
            <a:lstStyle/>
            <a:p>
              <a:pPr algn="ctr" fontAlgn="auto">
                <a:spcBef>
                  <a:spcPts val="0"/>
                </a:spcBef>
                <a:spcAft>
                  <a:spcPts val="0"/>
                </a:spcAft>
                <a:defRPr/>
              </a:pPr>
              <a:endParaRPr lang="en-US" altLang="zh-CN" sz="1600" kern="0" dirty="0">
                <a:solidFill>
                  <a:srgbClr val="000000"/>
                </a:solidFill>
                <a:latin typeface="Arial" charset="0"/>
                <a:ea typeface="+mn-ea"/>
              </a:endParaRPr>
            </a:p>
          </p:txBody>
        </p:sp>
        <p:sp>
          <p:nvSpPr>
            <p:cNvPr id="93" name="AutoShape 17"/>
            <p:cNvSpPr>
              <a:spLocks noChangeArrowheads="1"/>
            </p:cNvSpPr>
            <p:nvPr/>
          </p:nvSpPr>
          <p:spPr bwMode="gray">
            <a:xfrm flipH="1">
              <a:off x="6807200" y="4113818"/>
              <a:ext cx="193675" cy="741476"/>
            </a:xfrm>
            <a:prstGeom prst="moon">
              <a:avLst>
                <a:gd name="adj" fmla="val 50000"/>
              </a:avLst>
            </a:prstGeom>
            <a:solidFill>
              <a:srgbClr val="333333">
                <a:alpha val="39999"/>
              </a:srgbClr>
            </a:solidFill>
            <a:ln>
              <a:noFill/>
            </a:ln>
            <a:extLst/>
          </p:spPr>
          <p:txBody>
            <a:bodyPr wrap="none" anchor="ctr"/>
            <a:lstStyle/>
            <a:p>
              <a:pPr algn="ctr" fontAlgn="auto">
                <a:spcBef>
                  <a:spcPts val="0"/>
                </a:spcBef>
                <a:spcAft>
                  <a:spcPts val="0"/>
                </a:spcAft>
                <a:defRPr/>
              </a:pPr>
              <a:endParaRPr lang="zh-CN" altLang="en-US" sz="1600" kern="0">
                <a:solidFill>
                  <a:sysClr val="windowText" lastClr="000000"/>
                </a:solidFill>
                <a:latin typeface="Arial" charset="0"/>
                <a:ea typeface="+mn-ea"/>
              </a:endParaRPr>
            </a:p>
          </p:txBody>
        </p:sp>
        <p:sp>
          <p:nvSpPr>
            <p:cNvPr id="94" name="AutoShape 18"/>
            <p:cNvSpPr>
              <a:spLocks noChangeArrowheads="1"/>
            </p:cNvSpPr>
            <p:nvPr/>
          </p:nvSpPr>
          <p:spPr bwMode="gray">
            <a:xfrm flipH="1">
              <a:off x="6981825" y="4113818"/>
              <a:ext cx="193675" cy="741476"/>
            </a:xfrm>
            <a:prstGeom prst="moon">
              <a:avLst>
                <a:gd name="adj" fmla="val 50000"/>
              </a:avLst>
            </a:prstGeom>
            <a:solidFill>
              <a:srgbClr val="333333">
                <a:alpha val="70195"/>
              </a:srgbClr>
            </a:solidFill>
            <a:ln>
              <a:noFill/>
            </a:ln>
            <a:extLst/>
          </p:spPr>
          <p:txBody>
            <a:bodyPr wrap="none" anchor="ctr"/>
            <a:lstStyle/>
            <a:p>
              <a:pPr algn="ctr" fontAlgn="auto">
                <a:spcBef>
                  <a:spcPts val="0"/>
                </a:spcBef>
                <a:spcAft>
                  <a:spcPts val="0"/>
                </a:spcAft>
                <a:defRPr/>
              </a:pPr>
              <a:endParaRPr lang="zh-CN" altLang="en-US" sz="1600" kern="0">
                <a:solidFill>
                  <a:sysClr val="windowText" lastClr="000000"/>
                </a:solidFill>
                <a:latin typeface="Arial" charset="0"/>
                <a:ea typeface="+mn-ea"/>
              </a:endParaRPr>
            </a:p>
          </p:txBody>
        </p:sp>
        <p:sp>
          <p:nvSpPr>
            <p:cNvPr id="95" name="AutoShape 3"/>
            <p:cNvSpPr>
              <a:spLocks noChangeArrowheads="1"/>
            </p:cNvSpPr>
            <p:nvPr/>
          </p:nvSpPr>
          <p:spPr bwMode="gray">
            <a:xfrm>
              <a:off x="293687" y="1508631"/>
              <a:ext cx="1787525" cy="4989933"/>
            </a:xfrm>
            <a:prstGeom prst="bevel">
              <a:avLst>
                <a:gd name="adj" fmla="val 1495"/>
              </a:avLst>
            </a:prstGeom>
            <a:solidFill>
              <a:schemeClr val="bg1"/>
            </a:solidFill>
            <a:ln w="19050" algn="ctr">
              <a:solidFill>
                <a:schemeClr val="bg1">
                  <a:lumMod val="85000"/>
                </a:schemeClr>
              </a:solidFill>
              <a:miter lim="800000"/>
              <a:headEnd/>
              <a:tailEnd/>
            </a:ln>
            <a:effectLst>
              <a:outerShdw dist="107763" dir="2700000" algn="ctr" rotWithShape="0">
                <a:srgbClr val="1C1C1C">
                  <a:alpha val="50000"/>
                </a:srgbClr>
              </a:outerShdw>
            </a:effectLst>
          </p:spPr>
          <p:txBody>
            <a:bodyPr wrap="none" anchor="ctr"/>
            <a:lstStyle/>
            <a:p>
              <a:pPr algn="ctr" fontAlgn="auto">
                <a:spcBef>
                  <a:spcPts val="0"/>
                </a:spcBef>
                <a:spcAft>
                  <a:spcPts val="0"/>
                </a:spcAft>
                <a:defRPr/>
              </a:pPr>
              <a:endParaRPr lang="zh-CN" altLang="en-US" sz="1600" kern="0">
                <a:solidFill>
                  <a:srgbClr val="FF0000"/>
                </a:solidFill>
                <a:latin typeface="Arial" charset="0"/>
                <a:ea typeface="+mn-ea"/>
              </a:endParaRPr>
            </a:p>
          </p:txBody>
        </p:sp>
        <p:sp>
          <p:nvSpPr>
            <p:cNvPr id="96" name="AutoShape 4"/>
            <p:cNvSpPr>
              <a:spLocks noChangeArrowheads="1"/>
            </p:cNvSpPr>
            <p:nvPr/>
          </p:nvSpPr>
          <p:spPr bwMode="gray">
            <a:xfrm>
              <a:off x="422275" y="1792532"/>
              <a:ext cx="1539875" cy="898455"/>
            </a:xfrm>
            <a:prstGeom prst="roundRect">
              <a:avLst>
                <a:gd name="adj" fmla="val 0"/>
              </a:avLst>
            </a:prstGeom>
            <a:solidFill>
              <a:schemeClr val="accent1"/>
            </a:solidFill>
            <a:ln w="9525">
              <a:noFill/>
              <a:miter lim="800000"/>
              <a:headEnd/>
              <a:tailEnd/>
            </a:ln>
            <a:effectLst>
              <a:outerShdw blurRad="63500" dist="38100" dir="5400000" algn="t" rotWithShape="0">
                <a:srgbClr val="000000">
                  <a:alpha val="39999"/>
                </a:srgbClr>
              </a:outerShdw>
            </a:effectLst>
          </p:spPr>
          <p:txBody>
            <a:bodyPr anchor="ctr"/>
            <a:lstStyle/>
            <a:p>
              <a:pPr indent="-342900" algn="ctr" fontAlgn="auto">
                <a:spcBef>
                  <a:spcPts val="0"/>
                </a:spcBef>
                <a:spcAft>
                  <a:spcPts val="0"/>
                </a:spcAft>
                <a:buFont typeface="Calibri" pitchFamily="34" charset="0"/>
                <a:buAutoNum type="arabicPeriod"/>
                <a:defRPr/>
              </a:pPr>
              <a:endParaRPr lang="zh-CN" altLang="en-US" sz="1600">
                <a:solidFill>
                  <a:srgbClr val="FF0000"/>
                </a:solidFill>
                <a:latin typeface="Calibri" pitchFamily="34" charset="0"/>
                <a:ea typeface="+mn-ea"/>
              </a:endParaRPr>
            </a:p>
          </p:txBody>
        </p:sp>
        <p:sp>
          <p:nvSpPr>
            <p:cNvPr id="97" name="Rectangle 5"/>
            <p:cNvSpPr>
              <a:spLocks noChangeArrowheads="1"/>
            </p:cNvSpPr>
            <p:nvPr/>
          </p:nvSpPr>
          <p:spPr bwMode="gray">
            <a:xfrm>
              <a:off x="555931" y="1919450"/>
              <a:ext cx="1217000" cy="707885"/>
            </a:xfrm>
            <a:prstGeom prst="rect">
              <a:avLst/>
            </a:prstGeom>
            <a:noFill/>
            <a:ln>
              <a:noFill/>
            </a:ln>
            <a:extLst/>
          </p:spPr>
          <p:txBody>
            <a:bodyPr wrap="none">
              <a:spAutoFit/>
            </a:bodyPr>
            <a:lstStyle/>
            <a:p>
              <a:pPr algn="ctr" fontAlgn="auto">
                <a:spcBef>
                  <a:spcPts val="0"/>
                </a:spcBef>
                <a:spcAft>
                  <a:spcPts val="0"/>
                </a:spcAft>
                <a:defRPr/>
              </a:pPr>
              <a:r>
                <a:rPr lang="zh-CN" altLang="en-US" sz="2000" b="1" kern="0" dirty="0" smtClean="0">
                  <a:solidFill>
                    <a:schemeClr val="accent6">
                      <a:lumMod val="40000"/>
                      <a:lumOff val="60000"/>
                    </a:schemeClr>
                  </a:solidFill>
                  <a:latin typeface="Arial" charset="0"/>
                  <a:ea typeface="+mn-ea"/>
                </a:rPr>
                <a:t>控制目标</a:t>
              </a:r>
              <a:endParaRPr lang="en-US" altLang="zh-CN" sz="2000" b="1" kern="0" dirty="0" smtClean="0">
                <a:solidFill>
                  <a:schemeClr val="accent6">
                    <a:lumMod val="40000"/>
                    <a:lumOff val="60000"/>
                  </a:schemeClr>
                </a:solidFill>
                <a:latin typeface="Arial" charset="0"/>
                <a:ea typeface="+mn-ea"/>
              </a:endParaRPr>
            </a:p>
            <a:p>
              <a:pPr algn="ctr" fontAlgn="auto">
                <a:spcBef>
                  <a:spcPts val="0"/>
                </a:spcBef>
                <a:spcAft>
                  <a:spcPts val="0"/>
                </a:spcAft>
                <a:defRPr/>
              </a:pPr>
              <a:r>
                <a:rPr lang="en-US" altLang="zh-CN" sz="2000" b="1" kern="0" dirty="0" smtClean="0">
                  <a:solidFill>
                    <a:schemeClr val="accent6">
                      <a:lumMod val="40000"/>
                      <a:lumOff val="60000"/>
                    </a:schemeClr>
                  </a:solidFill>
                  <a:latin typeface="Arial" charset="0"/>
                  <a:ea typeface="+mn-ea"/>
                </a:rPr>
                <a:t>Goal</a:t>
              </a:r>
              <a:endParaRPr lang="en-US" altLang="zh-CN" sz="2000" b="1" kern="0" dirty="0">
                <a:solidFill>
                  <a:schemeClr val="accent6">
                    <a:lumMod val="40000"/>
                    <a:lumOff val="60000"/>
                  </a:schemeClr>
                </a:solidFill>
                <a:latin typeface="Arial" charset="0"/>
                <a:ea typeface="+mn-ea"/>
              </a:endParaRPr>
            </a:p>
          </p:txBody>
        </p:sp>
        <p:sp>
          <p:nvSpPr>
            <p:cNvPr id="98" name="Rectangle 12"/>
            <p:cNvSpPr>
              <a:spLocks noChangeArrowheads="1"/>
            </p:cNvSpPr>
            <p:nvPr/>
          </p:nvSpPr>
          <p:spPr bwMode="black">
            <a:xfrm>
              <a:off x="353188" y="3059408"/>
              <a:ext cx="1665287" cy="769441"/>
            </a:xfrm>
            <a:prstGeom prst="rect">
              <a:avLst/>
            </a:prstGeom>
            <a:noFill/>
            <a:ln>
              <a:noFill/>
            </a:ln>
            <a:extLst/>
          </p:spPr>
          <p:txBody>
            <a:bodyPr wrap="square">
              <a:spAutoFit/>
            </a:bodyPr>
            <a:lstStyle/>
            <a:p>
              <a:pPr marL="4763" algn="ctr" fontAlgn="auto">
                <a:lnSpc>
                  <a:spcPct val="110000"/>
                </a:lnSpc>
                <a:spcBef>
                  <a:spcPts val="0"/>
                </a:spcBef>
                <a:spcAft>
                  <a:spcPts val="0"/>
                </a:spcAft>
                <a:defRPr/>
              </a:pPr>
              <a:r>
                <a:rPr lang="zh-CN" altLang="en-US" sz="2000" b="1" kern="0" dirty="0"/>
                <a:t>总量控制</a:t>
              </a:r>
              <a:endParaRPr lang="en-US" altLang="zh-CN" sz="2000" b="1" kern="0" dirty="0"/>
            </a:p>
            <a:p>
              <a:pPr marL="4763" algn="ctr" fontAlgn="auto">
                <a:lnSpc>
                  <a:spcPct val="110000"/>
                </a:lnSpc>
                <a:spcBef>
                  <a:spcPts val="0"/>
                </a:spcBef>
                <a:spcAft>
                  <a:spcPts val="0"/>
                </a:spcAft>
                <a:defRPr/>
              </a:pPr>
              <a:r>
                <a:rPr lang="en-US" altLang="zh-CN" sz="2000" b="1" kern="0" dirty="0" smtClean="0">
                  <a:latin typeface="Arial" charset="0"/>
                  <a:ea typeface="+mn-ea"/>
                </a:rPr>
                <a:t>Emissions</a:t>
              </a:r>
              <a:endParaRPr lang="en-US" altLang="zh-CN" sz="2000" b="1" kern="0" dirty="0">
                <a:latin typeface="Arial" charset="0"/>
                <a:ea typeface="+mn-ea"/>
              </a:endParaRPr>
            </a:p>
          </p:txBody>
        </p:sp>
        <p:sp>
          <p:nvSpPr>
            <p:cNvPr id="99" name="AutoShape 15"/>
            <p:cNvSpPr>
              <a:spLocks noChangeArrowheads="1"/>
            </p:cNvSpPr>
            <p:nvPr/>
          </p:nvSpPr>
          <p:spPr bwMode="gray">
            <a:xfrm flipH="1">
              <a:off x="2174875" y="4070398"/>
              <a:ext cx="195262" cy="741476"/>
            </a:xfrm>
            <a:prstGeom prst="moon">
              <a:avLst>
                <a:gd name="adj" fmla="val 50000"/>
              </a:avLst>
            </a:prstGeom>
            <a:solidFill>
              <a:srgbClr val="333333">
                <a:alpha val="39999"/>
              </a:srgbClr>
            </a:solidFill>
            <a:ln>
              <a:noFill/>
            </a:ln>
            <a:extLst/>
          </p:spPr>
          <p:txBody>
            <a:bodyPr wrap="none" anchor="ctr"/>
            <a:lstStyle/>
            <a:p>
              <a:pPr algn="ctr" fontAlgn="auto">
                <a:spcBef>
                  <a:spcPts val="0"/>
                </a:spcBef>
                <a:spcAft>
                  <a:spcPts val="0"/>
                </a:spcAft>
                <a:defRPr/>
              </a:pPr>
              <a:endParaRPr lang="zh-CN" altLang="en-US" sz="1600" kern="0">
                <a:solidFill>
                  <a:sysClr val="windowText" lastClr="000000"/>
                </a:solidFill>
                <a:latin typeface="Arial" charset="0"/>
                <a:ea typeface="+mn-ea"/>
              </a:endParaRPr>
            </a:p>
          </p:txBody>
        </p:sp>
        <p:sp>
          <p:nvSpPr>
            <p:cNvPr id="100" name="AutoShape 16"/>
            <p:cNvSpPr>
              <a:spLocks noChangeArrowheads="1"/>
            </p:cNvSpPr>
            <p:nvPr/>
          </p:nvSpPr>
          <p:spPr bwMode="gray">
            <a:xfrm flipH="1">
              <a:off x="2351087" y="4070398"/>
              <a:ext cx="195263" cy="741476"/>
            </a:xfrm>
            <a:prstGeom prst="moon">
              <a:avLst>
                <a:gd name="adj" fmla="val 50000"/>
              </a:avLst>
            </a:prstGeom>
            <a:solidFill>
              <a:srgbClr val="333333">
                <a:alpha val="59999"/>
              </a:srgbClr>
            </a:solidFill>
            <a:ln>
              <a:noFill/>
            </a:ln>
            <a:extLst/>
          </p:spPr>
          <p:txBody>
            <a:bodyPr wrap="none" anchor="ctr"/>
            <a:lstStyle/>
            <a:p>
              <a:pPr algn="ctr" fontAlgn="auto">
                <a:spcBef>
                  <a:spcPts val="0"/>
                </a:spcBef>
                <a:spcAft>
                  <a:spcPts val="0"/>
                </a:spcAft>
                <a:defRPr/>
              </a:pPr>
              <a:endParaRPr lang="zh-CN" altLang="en-US" sz="1600" kern="0">
                <a:solidFill>
                  <a:sysClr val="windowText" lastClr="000000"/>
                </a:solidFill>
                <a:latin typeface="Arial" charset="0"/>
                <a:ea typeface="+mn-ea"/>
              </a:endParaRPr>
            </a:p>
          </p:txBody>
        </p:sp>
        <p:sp>
          <p:nvSpPr>
            <p:cNvPr id="101" name="Nedadgående pil 229"/>
            <p:cNvSpPr>
              <a:spLocks noChangeArrowheads="1"/>
            </p:cNvSpPr>
            <p:nvPr/>
          </p:nvSpPr>
          <p:spPr bwMode="auto">
            <a:xfrm>
              <a:off x="996949" y="4073741"/>
              <a:ext cx="390525" cy="814956"/>
            </a:xfrm>
            <a:prstGeom prst="downArrow">
              <a:avLst>
                <a:gd name="adj1" fmla="val 50000"/>
                <a:gd name="adj2" fmla="val 50004"/>
              </a:avLst>
            </a:prstGeom>
            <a:solidFill>
              <a:schemeClr val="accent1"/>
            </a:solidFill>
            <a:ln w="9525">
              <a:noFill/>
              <a:miter lim="800000"/>
              <a:headEnd/>
              <a:tailEnd/>
            </a:ln>
            <a:effectLst>
              <a:outerShdw blurRad="63500" dist="38100" dir="5400000" algn="t" rotWithShape="0">
                <a:srgbClr val="000000">
                  <a:alpha val="39999"/>
                </a:srgbClr>
              </a:outerShdw>
            </a:effectLst>
          </p:spPr>
          <p:txBody>
            <a:bodyPr anchor="ctr"/>
            <a:lstStyle/>
            <a:p>
              <a:pPr indent="-342900" algn="ctr" fontAlgn="auto">
                <a:spcBef>
                  <a:spcPts val="0"/>
                </a:spcBef>
                <a:spcAft>
                  <a:spcPts val="0"/>
                </a:spcAft>
                <a:buFont typeface="Calibri" pitchFamily="34" charset="0"/>
                <a:buAutoNum type="arabicPeriod"/>
                <a:defRPr/>
              </a:pPr>
              <a:endParaRPr lang="en-US" sz="1600">
                <a:solidFill>
                  <a:srgbClr val="FFFFFF"/>
                </a:solidFill>
                <a:latin typeface="Calibri" pitchFamily="34" charset="0"/>
                <a:ea typeface="+mn-ea"/>
              </a:endParaRPr>
            </a:p>
          </p:txBody>
        </p:sp>
        <p:sp>
          <p:nvSpPr>
            <p:cNvPr id="102" name="Rectangle 12"/>
            <p:cNvSpPr>
              <a:spLocks noChangeArrowheads="1"/>
            </p:cNvSpPr>
            <p:nvPr/>
          </p:nvSpPr>
          <p:spPr bwMode="black">
            <a:xfrm>
              <a:off x="422275" y="5282449"/>
              <a:ext cx="1539875" cy="769441"/>
            </a:xfrm>
            <a:prstGeom prst="rect">
              <a:avLst/>
            </a:prstGeom>
            <a:noFill/>
            <a:ln>
              <a:noFill/>
            </a:ln>
            <a:extLst/>
          </p:spPr>
          <p:txBody>
            <a:bodyPr wrap="square">
              <a:spAutoFit/>
            </a:bodyPr>
            <a:lstStyle/>
            <a:p>
              <a:pPr algn="ctr" fontAlgn="auto">
                <a:lnSpc>
                  <a:spcPct val="110000"/>
                </a:lnSpc>
                <a:spcBef>
                  <a:spcPts val="0"/>
                </a:spcBef>
                <a:spcAft>
                  <a:spcPts val="0"/>
                </a:spcAft>
                <a:defRPr/>
              </a:pPr>
              <a:r>
                <a:rPr lang="zh-CN" altLang="en-US" sz="2000" b="1" kern="0" dirty="0"/>
                <a:t>质量改善</a:t>
              </a:r>
              <a:endParaRPr lang="en-US" altLang="zh-CN" sz="2000" b="1" kern="0" dirty="0"/>
            </a:p>
            <a:p>
              <a:pPr algn="ctr" fontAlgn="auto">
                <a:lnSpc>
                  <a:spcPct val="110000"/>
                </a:lnSpc>
                <a:spcBef>
                  <a:spcPts val="0"/>
                </a:spcBef>
                <a:spcAft>
                  <a:spcPts val="0"/>
                </a:spcAft>
                <a:defRPr/>
              </a:pPr>
              <a:r>
                <a:rPr lang="en-US" altLang="zh-CN" sz="2000" b="1" kern="0" dirty="0" smtClean="0">
                  <a:ea typeface="+mn-ea"/>
                </a:rPr>
                <a:t>Air quality</a:t>
              </a:r>
              <a:endParaRPr lang="en-US" altLang="zh-CN" sz="2000" b="1" kern="0" dirty="0">
                <a:latin typeface="Arial" charset="0"/>
                <a:ea typeface="+mn-ea"/>
              </a:endParaRPr>
            </a:p>
          </p:txBody>
        </p:sp>
        <p:sp>
          <p:nvSpPr>
            <p:cNvPr id="103" name="Rectangle 12"/>
            <p:cNvSpPr>
              <a:spLocks noChangeArrowheads="1"/>
            </p:cNvSpPr>
            <p:nvPr/>
          </p:nvSpPr>
          <p:spPr bwMode="black">
            <a:xfrm>
              <a:off x="2725320" y="2987400"/>
              <a:ext cx="1665287" cy="1378839"/>
            </a:xfrm>
            <a:prstGeom prst="rect">
              <a:avLst/>
            </a:prstGeom>
            <a:noFill/>
            <a:ln>
              <a:noFill/>
            </a:ln>
            <a:extLst/>
          </p:spPr>
          <p:txBody>
            <a:bodyPr wrap="square">
              <a:spAutoFit/>
            </a:bodyPr>
            <a:lstStyle/>
            <a:p>
              <a:pPr algn="ctr" fontAlgn="auto">
                <a:lnSpc>
                  <a:spcPct val="110000"/>
                </a:lnSpc>
                <a:spcBef>
                  <a:spcPts val="0"/>
                </a:spcBef>
                <a:spcAft>
                  <a:spcPts val="0"/>
                </a:spcAft>
                <a:defRPr/>
              </a:pPr>
              <a:r>
                <a:rPr lang="zh-CN" altLang="en-US" sz="2000" b="1" kern="0" dirty="0"/>
                <a:t>硫、氮、尘</a:t>
              </a:r>
              <a:endParaRPr lang="en-US" altLang="zh-CN" sz="2000" b="1" kern="0" dirty="0"/>
            </a:p>
            <a:p>
              <a:pPr marL="4763" algn="ctr" fontAlgn="auto">
                <a:lnSpc>
                  <a:spcPct val="110000"/>
                </a:lnSpc>
                <a:spcBef>
                  <a:spcPts val="0"/>
                </a:spcBef>
                <a:spcAft>
                  <a:spcPts val="0"/>
                </a:spcAft>
                <a:defRPr/>
              </a:pPr>
              <a:r>
                <a:rPr lang="en-US" altLang="zh-CN" sz="2000" b="1" kern="0" dirty="0"/>
                <a:t>SO</a:t>
              </a:r>
              <a:r>
                <a:rPr lang="en-US" altLang="zh-CN" sz="2000" b="1" kern="0" baseline="-25000" dirty="0"/>
                <a:t>2</a:t>
              </a:r>
              <a:r>
                <a:rPr lang="en-US" altLang="zh-CN" sz="2000" b="1" kern="0" dirty="0"/>
                <a:t>/NO</a:t>
              </a:r>
              <a:r>
                <a:rPr lang="en-US" altLang="zh-CN" sz="2000" b="1" kern="0" baseline="-25000" dirty="0"/>
                <a:t>X</a:t>
              </a:r>
              <a:r>
                <a:rPr lang="en-US" altLang="zh-CN" sz="2000" b="1" kern="0" dirty="0" smtClean="0"/>
                <a:t>/</a:t>
              </a:r>
            </a:p>
            <a:p>
              <a:pPr marL="4763" algn="ctr" fontAlgn="auto">
                <a:lnSpc>
                  <a:spcPct val="110000"/>
                </a:lnSpc>
                <a:spcBef>
                  <a:spcPts val="0"/>
                </a:spcBef>
                <a:spcAft>
                  <a:spcPts val="0"/>
                </a:spcAft>
                <a:defRPr/>
              </a:pPr>
              <a:r>
                <a:rPr lang="en-US" altLang="zh-CN" sz="2000" b="1" kern="0" dirty="0" smtClean="0"/>
                <a:t>smoke</a:t>
              </a:r>
              <a:endParaRPr lang="en-US" altLang="zh-CN" sz="2000" b="1" kern="0" dirty="0"/>
            </a:p>
            <a:p>
              <a:pPr marL="4763" algn="ctr" fontAlgn="auto">
                <a:lnSpc>
                  <a:spcPct val="110000"/>
                </a:lnSpc>
                <a:spcBef>
                  <a:spcPts val="0"/>
                </a:spcBef>
                <a:spcAft>
                  <a:spcPts val="0"/>
                </a:spcAft>
                <a:defRPr/>
              </a:pPr>
              <a:endParaRPr lang="en-US" altLang="zh-CN" sz="1600" b="1" kern="0" dirty="0">
                <a:latin typeface="Arial" charset="0"/>
                <a:ea typeface="+mn-ea"/>
              </a:endParaRPr>
            </a:p>
          </p:txBody>
        </p:sp>
        <p:sp>
          <p:nvSpPr>
            <p:cNvPr id="104" name="Nedadgående pil 229"/>
            <p:cNvSpPr>
              <a:spLocks noChangeArrowheads="1"/>
            </p:cNvSpPr>
            <p:nvPr/>
          </p:nvSpPr>
          <p:spPr bwMode="auto">
            <a:xfrm>
              <a:off x="3375118" y="4073741"/>
              <a:ext cx="390525" cy="814956"/>
            </a:xfrm>
            <a:prstGeom prst="downArrow">
              <a:avLst>
                <a:gd name="adj1" fmla="val 50000"/>
                <a:gd name="adj2" fmla="val 50004"/>
              </a:avLst>
            </a:prstGeom>
            <a:solidFill>
              <a:schemeClr val="accent1"/>
            </a:solidFill>
            <a:ln w="9525">
              <a:noFill/>
              <a:miter lim="800000"/>
              <a:headEnd/>
              <a:tailEnd/>
            </a:ln>
            <a:effectLst>
              <a:outerShdw blurRad="63500" dist="38100" dir="5400000" algn="t" rotWithShape="0">
                <a:srgbClr val="000000">
                  <a:alpha val="39999"/>
                </a:srgbClr>
              </a:outerShdw>
            </a:effectLst>
          </p:spPr>
          <p:txBody>
            <a:bodyPr anchor="ctr"/>
            <a:lstStyle/>
            <a:p>
              <a:pPr indent="-342900" algn="ctr" fontAlgn="auto">
                <a:spcBef>
                  <a:spcPts val="0"/>
                </a:spcBef>
                <a:spcAft>
                  <a:spcPts val="0"/>
                </a:spcAft>
                <a:buFont typeface="Calibri" pitchFamily="34" charset="0"/>
                <a:buAutoNum type="arabicPeriod"/>
                <a:defRPr/>
              </a:pPr>
              <a:endParaRPr lang="en-US" sz="1600">
                <a:solidFill>
                  <a:srgbClr val="FFFFFF"/>
                </a:solidFill>
                <a:latin typeface="Calibri" pitchFamily="34" charset="0"/>
                <a:ea typeface="+mn-ea"/>
              </a:endParaRPr>
            </a:p>
          </p:txBody>
        </p:sp>
        <p:sp>
          <p:nvSpPr>
            <p:cNvPr id="105" name="Rectangle 12"/>
            <p:cNvSpPr>
              <a:spLocks noChangeArrowheads="1"/>
            </p:cNvSpPr>
            <p:nvPr/>
          </p:nvSpPr>
          <p:spPr bwMode="black">
            <a:xfrm>
              <a:off x="2800444" y="5282449"/>
              <a:ext cx="1539875" cy="1107996"/>
            </a:xfrm>
            <a:prstGeom prst="rect">
              <a:avLst/>
            </a:prstGeom>
            <a:noFill/>
            <a:ln>
              <a:noFill/>
            </a:ln>
            <a:extLst/>
          </p:spPr>
          <p:txBody>
            <a:bodyPr wrap="square">
              <a:spAutoFit/>
            </a:bodyPr>
            <a:lstStyle/>
            <a:p>
              <a:pPr marL="1588" algn="ctr" fontAlgn="auto">
                <a:lnSpc>
                  <a:spcPct val="110000"/>
                </a:lnSpc>
                <a:spcBef>
                  <a:spcPts val="0"/>
                </a:spcBef>
                <a:spcAft>
                  <a:spcPts val="0"/>
                </a:spcAft>
                <a:defRPr/>
              </a:pPr>
              <a:r>
                <a:rPr lang="zh-CN" altLang="en-US" sz="2000" b="1" kern="0" dirty="0"/>
                <a:t>多种污染物</a:t>
              </a:r>
              <a:endParaRPr lang="en-US" altLang="zh-CN" sz="2000" b="1" kern="0" dirty="0"/>
            </a:p>
            <a:p>
              <a:pPr algn="ctr" fontAlgn="auto">
                <a:lnSpc>
                  <a:spcPct val="110000"/>
                </a:lnSpc>
                <a:spcBef>
                  <a:spcPts val="0"/>
                </a:spcBef>
                <a:spcAft>
                  <a:spcPts val="0"/>
                </a:spcAft>
                <a:defRPr/>
              </a:pPr>
              <a:r>
                <a:rPr lang="en-US" altLang="zh-CN" sz="2000" b="1" kern="0" dirty="0"/>
                <a:t>Multi-pollutants</a:t>
              </a:r>
            </a:p>
          </p:txBody>
        </p:sp>
        <p:sp>
          <p:nvSpPr>
            <p:cNvPr id="106" name="Rectangle 12"/>
            <p:cNvSpPr>
              <a:spLocks noChangeArrowheads="1"/>
            </p:cNvSpPr>
            <p:nvPr/>
          </p:nvSpPr>
          <p:spPr bwMode="black">
            <a:xfrm>
              <a:off x="4957762" y="2970419"/>
              <a:ext cx="1665287" cy="1446550"/>
            </a:xfrm>
            <a:prstGeom prst="rect">
              <a:avLst/>
            </a:prstGeom>
            <a:noFill/>
            <a:ln>
              <a:noFill/>
            </a:ln>
            <a:extLst/>
          </p:spPr>
          <p:txBody>
            <a:bodyPr wrap="square">
              <a:spAutoFit/>
            </a:bodyPr>
            <a:lstStyle/>
            <a:p>
              <a:pPr marL="171450" algn="ctr" fontAlgn="auto">
                <a:lnSpc>
                  <a:spcPct val="110000"/>
                </a:lnSpc>
                <a:spcBef>
                  <a:spcPts val="0"/>
                </a:spcBef>
                <a:spcAft>
                  <a:spcPts val="0"/>
                </a:spcAft>
                <a:defRPr/>
              </a:pPr>
              <a:r>
                <a:rPr lang="zh-CN" altLang="en-US" sz="1600" b="1" kern="0" dirty="0"/>
                <a:t>工业点源和机动车</a:t>
              </a:r>
              <a:endParaRPr lang="en-US" altLang="zh-CN" sz="1600" b="1" kern="0" dirty="0"/>
            </a:p>
            <a:p>
              <a:pPr marL="4763" algn="ctr" fontAlgn="auto">
                <a:lnSpc>
                  <a:spcPct val="110000"/>
                </a:lnSpc>
                <a:spcBef>
                  <a:spcPts val="0"/>
                </a:spcBef>
                <a:spcAft>
                  <a:spcPts val="0"/>
                </a:spcAft>
                <a:defRPr/>
              </a:pPr>
              <a:r>
                <a:rPr lang="en-US" altLang="zh-CN" sz="1600" b="1" kern="0" dirty="0"/>
                <a:t>Point sources and vehicles</a:t>
              </a:r>
            </a:p>
            <a:p>
              <a:pPr marL="4763" algn="ctr" fontAlgn="auto">
                <a:lnSpc>
                  <a:spcPct val="110000"/>
                </a:lnSpc>
                <a:spcBef>
                  <a:spcPts val="0"/>
                </a:spcBef>
                <a:spcAft>
                  <a:spcPts val="0"/>
                </a:spcAft>
                <a:defRPr/>
              </a:pPr>
              <a:endParaRPr lang="en-US" altLang="zh-CN" sz="1600" b="1" kern="0" dirty="0">
                <a:latin typeface="Arial" charset="0"/>
                <a:ea typeface="+mn-ea"/>
              </a:endParaRPr>
            </a:p>
          </p:txBody>
        </p:sp>
        <p:sp>
          <p:nvSpPr>
            <p:cNvPr id="107" name="Nedadgående pil 229"/>
            <p:cNvSpPr>
              <a:spLocks noChangeArrowheads="1"/>
            </p:cNvSpPr>
            <p:nvPr/>
          </p:nvSpPr>
          <p:spPr bwMode="auto">
            <a:xfrm>
              <a:off x="5601523" y="4074593"/>
              <a:ext cx="390525" cy="814956"/>
            </a:xfrm>
            <a:prstGeom prst="downArrow">
              <a:avLst>
                <a:gd name="adj1" fmla="val 50000"/>
                <a:gd name="adj2" fmla="val 50004"/>
              </a:avLst>
            </a:prstGeom>
            <a:solidFill>
              <a:schemeClr val="accent1"/>
            </a:solidFill>
            <a:ln w="9525">
              <a:noFill/>
              <a:miter lim="800000"/>
              <a:headEnd/>
              <a:tailEnd/>
            </a:ln>
            <a:effectLst>
              <a:outerShdw blurRad="63500" dist="38100" dir="5400000" algn="t" rotWithShape="0">
                <a:srgbClr val="000000">
                  <a:alpha val="39999"/>
                </a:srgbClr>
              </a:outerShdw>
            </a:effectLst>
          </p:spPr>
          <p:txBody>
            <a:bodyPr anchor="ctr"/>
            <a:lstStyle/>
            <a:p>
              <a:pPr indent="-342900" algn="ctr" fontAlgn="auto">
                <a:spcBef>
                  <a:spcPts val="0"/>
                </a:spcBef>
                <a:spcAft>
                  <a:spcPts val="0"/>
                </a:spcAft>
                <a:buFont typeface="Calibri" pitchFamily="34" charset="0"/>
                <a:buAutoNum type="arabicPeriod"/>
                <a:defRPr/>
              </a:pPr>
              <a:endParaRPr lang="en-US" sz="1600">
                <a:solidFill>
                  <a:srgbClr val="FFFFFF"/>
                </a:solidFill>
                <a:latin typeface="Calibri" pitchFamily="34" charset="0"/>
                <a:ea typeface="+mn-ea"/>
              </a:endParaRPr>
            </a:p>
          </p:txBody>
        </p:sp>
        <p:sp>
          <p:nvSpPr>
            <p:cNvPr id="108" name="Rectangle 12"/>
            <p:cNvSpPr>
              <a:spLocks noChangeArrowheads="1"/>
            </p:cNvSpPr>
            <p:nvPr/>
          </p:nvSpPr>
          <p:spPr bwMode="black">
            <a:xfrm>
              <a:off x="5026849" y="5283301"/>
              <a:ext cx="1539875" cy="1006429"/>
            </a:xfrm>
            <a:prstGeom prst="rect">
              <a:avLst/>
            </a:prstGeom>
            <a:noFill/>
            <a:ln>
              <a:noFill/>
            </a:ln>
            <a:extLst/>
          </p:spPr>
          <p:txBody>
            <a:bodyPr wrap="square">
              <a:spAutoFit/>
            </a:bodyPr>
            <a:lstStyle/>
            <a:p>
              <a:pPr marL="3175" algn="ctr" fontAlgn="auto">
                <a:lnSpc>
                  <a:spcPct val="110000"/>
                </a:lnSpc>
                <a:spcBef>
                  <a:spcPts val="0"/>
                </a:spcBef>
                <a:spcAft>
                  <a:spcPts val="0"/>
                </a:spcAft>
                <a:defRPr/>
              </a:pPr>
              <a:r>
                <a:rPr lang="zh-CN" altLang="en-US" b="1" kern="0" dirty="0"/>
                <a:t>多污染源综合控制</a:t>
              </a:r>
              <a:endParaRPr lang="en-US" altLang="zh-CN" b="1" kern="0" dirty="0"/>
            </a:p>
            <a:p>
              <a:pPr algn="ctr" fontAlgn="auto">
                <a:lnSpc>
                  <a:spcPct val="110000"/>
                </a:lnSpc>
                <a:spcBef>
                  <a:spcPts val="0"/>
                </a:spcBef>
                <a:spcAft>
                  <a:spcPts val="0"/>
                </a:spcAft>
                <a:defRPr/>
              </a:pPr>
              <a:r>
                <a:rPr lang="en-US" altLang="zh-CN" b="1" kern="0" dirty="0"/>
                <a:t>Multi-sectors</a:t>
              </a:r>
            </a:p>
          </p:txBody>
        </p:sp>
        <p:sp>
          <p:nvSpPr>
            <p:cNvPr id="109" name="Rectangle 12"/>
            <p:cNvSpPr>
              <a:spLocks noChangeArrowheads="1"/>
            </p:cNvSpPr>
            <p:nvPr/>
          </p:nvSpPr>
          <p:spPr bwMode="black">
            <a:xfrm>
              <a:off x="7333832" y="3059408"/>
              <a:ext cx="1665287" cy="1287532"/>
            </a:xfrm>
            <a:prstGeom prst="rect">
              <a:avLst/>
            </a:prstGeom>
            <a:noFill/>
            <a:ln>
              <a:noFill/>
            </a:ln>
            <a:extLst/>
          </p:spPr>
          <p:txBody>
            <a:bodyPr wrap="square">
              <a:spAutoFit/>
            </a:bodyPr>
            <a:lstStyle/>
            <a:p>
              <a:pPr algn="ctr" fontAlgn="auto">
                <a:lnSpc>
                  <a:spcPct val="110000"/>
                </a:lnSpc>
                <a:spcBef>
                  <a:spcPts val="0"/>
                </a:spcBef>
                <a:spcAft>
                  <a:spcPts val="0"/>
                </a:spcAft>
                <a:defRPr/>
              </a:pPr>
              <a:r>
                <a:rPr lang="zh-CN" altLang="en-US" b="1" kern="0" dirty="0"/>
                <a:t>属地管理</a:t>
              </a:r>
              <a:endParaRPr lang="en-US" altLang="zh-CN" b="1" kern="0" dirty="0"/>
            </a:p>
            <a:p>
              <a:pPr marL="4763" algn="ctr" fontAlgn="auto">
                <a:lnSpc>
                  <a:spcPct val="110000"/>
                </a:lnSpc>
                <a:spcBef>
                  <a:spcPts val="0"/>
                </a:spcBef>
                <a:spcAft>
                  <a:spcPts val="0"/>
                </a:spcAft>
                <a:defRPr/>
              </a:pPr>
              <a:r>
                <a:rPr lang="en-US" altLang="zh-CN" b="1" kern="0" dirty="0"/>
                <a:t>Territorial management</a:t>
              </a:r>
            </a:p>
            <a:p>
              <a:pPr marL="4763" algn="ctr" fontAlgn="auto">
                <a:lnSpc>
                  <a:spcPct val="110000"/>
                </a:lnSpc>
                <a:spcBef>
                  <a:spcPts val="0"/>
                </a:spcBef>
                <a:spcAft>
                  <a:spcPts val="0"/>
                </a:spcAft>
                <a:defRPr/>
              </a:pPr>
              <a:endParaRPr lang="en-US" altLang="zh-CN" b="1" kern="0" dirty="0">
                <a:latin typeface="Arial" charset="0"/>
                <a:ea typeface="+mn-ea"/>
              </a:endParaRPr>
            </a:p>
          </p:txBody>
        </p:sp>
        <p:sp>
          <p:nvSpPr>
            <p:cNvPr id="110" name="Nedadgående pil 229"/>
            <p:cNvSpPr>
              <a:spLocks noChangeArrowheads="1"/>
            </p:cNvSpPr>
            <p:nvPr/>
          </p:nvSpPr>
          <p:spPr bwMode="auto">
            <a:xfrm>
              <a:off x="7936737" y="4073740"/>
              <a:ext cx="390525" cy="814956"/>
            </a:xfrm>
            <a:prstGeom prst="downArrow">
              <a:avLst>
                <a:gd name="adj1" fmla="val 50000"/>
                <a:gd name="adj2" fmla="val 50004"/>
              </a:avLst>
            </a:prstGeom>
            <a:solidFill>
              <a:schemeClr val="accent1"/>
            </a:solidFill>
            <a:ln w="9525">
              <a:noFill/>
              <a:miter lim="800000"/>
              <a:headEnd/>
              <a:tailEnd/>
            </a:ln>
            <a:effectLst>
              <a:outerShdw blurRad="63500" dist="38100" dir="5400000" algn="t" rotWithShape="0">
                <a:srgbClr val="000000">
                  <a:alpha val="39999"/>
                </a:srgbClr>
              </a:outerShdw>
            </a:effectLst>
          </p:spPr>
          <p:txBody>
            <a:bodyPr anchor="ctr"/>
            <a:lstStyle/>
            <a:p>
              <a:pPr indent="-342900" algn="ctr" fontAlgn="auto">
                <a:spcBef>
                  <a:spcPts val="0"/>
                </a:spcBef>
                <a:spcAft>
                  <a:spcPts val="0"/>
                </a:spcAft>
                <a:buFont typeface="Calibri" pitchFamily="34" charset="0"/>
                <a:buAutoNum type="arabicPeriod"/>
                <a:defRPr/>
              </a:pPr>
              <a:endParaRPr lang="en-US" sz="1600">
                <a:solidFill>
                  <a:srgbClr val="FFFFFF"/>
                </a:solidFill>
                <a:latin typeface="Calibri" pitchFamily="34" charset="0"/>
                <a:ea typeface="+mn-ea"/>
              </a:endParaRPr>
            </a:p>
          </p:txBody>
        </p:sp>
        <p:sp>
          <p:nvSpPr>
            <p:cNvPr id="111" name="Rectangle 12"/>
            <p:cNvSpPr>
              <a:spLocks noChangeArrowheads="1"/>
            </p:cNvSpPr>
            <p:nvPr/>
          </p:nvSpPr>
          <p:spPr bwMode="black">
            <a:xfrm>
              <a:off x="7362063" y="5282448"/>
              <a:ext cx="1539875" cy="1224951"/>
            </a:xfrm>
            <a:prstGeom prst="rect">
              <a:avLst/>
            </a:prstGeom>
            <a:noFill/>
            <a:ln>
              <a:noFill/>
            </a:ln>
            <a:extLst/>
          </p:spPr>
          <p:txBody>
            <a:bodyPr wrap="square">
              <a:spAutoFit/>
            </a:bodyPr>
            <a:lstStyle/>
            <a:p>
              <a:pPr marL="1588" algn="ctr" fontAlgn="auto">
                <a:lnSpc>
                  <a:spcPct val="110000"/>
                </a:lnSpc>
                <a:spcBef>
                  <a:spcPts val="0"/>
                </a:spcBef>
                <a:spcAft>
                  <a:spcPts val="0"/>
                </a:spcAft>
                <a:defRPr/>
              </a:pPr>
              <a:r>
                <a:rPr lang="zh-CN" altLang="en-US" sz="1600" b="1" kern="0" dirty="0"/>
                <a:t>区域联防联控</a:t>
              </a:r>
              <a:endParaRPr lang="en-US" altLang="zh-CN" sz="1600" b="1" kern="0" dirty="0"/>
            </a:p>
            <a:p>
              <a:pPr marL="4763" algn="ctr" fontAlgn="auto">
                <a:spcBef>
                  <a:spcPts val="0"/>
                </a:spcBef>
                <a:spcAft>
                  <a:spcPts val="0"/>
                </a:spcAft>
                <a:defRPr/>
              </a:pPr>
              <a:r>
                <a:rPr lang="en-US" altLang="zh-CN" sz="1400" b="1" kern="0" dirty="0"/>
                <a:t>Territorial management+ regional cooperation</a:t>
              </a:r>
            </a:p>
          </p:txBody>
        </p:sp>
      </p:grpSp>
    </p:spTree>
    <p:extLst>
      <p:ext uri="{BB962C8B-B14F-4D97-AF65-F5344CB8AC3E}">
        <p14:creationId xmlns="" xmlns:p14="http://schemas.microsoft.com/office/powerpoint/2010/main" val="2678756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558627" y="116632"/>
            <a:ext cx="8458545" cy="831639"/>
          </a:xfrm>
          <a:prstGeom prst="rect">
            <a:avLst/>
          </a:prstGeom>
          <a:noFill/>
          <a:ln w="9525">
            <a:noFill/>
            <a:miter lim="800000"/>
            <a:headEnd/>
            <a:tailEnd/>
          </a:ln>
        </p:spPr>
        <p:txBody>
          <a:bodyPr wrap="square" lIns="92075" tIns="46038" rIns="92075" bIns="46038" anchor="ctr">
            <a:spAutoFit/>
          </a:bodyPr>
          <a:lstStyle/>
          <a:p>
            <a:pPr defTabSz="914400" eaLnBrk="0" hangingPunct="0"/>
            <a:r>
              <a:rPr lang="zh-CN" altLang="en-US" sz="2400" b="1" dirty="0" smtClean="0">
                <a:solidFill>
                  <a:schemeClr val="tx2"/>
                </a:solidFill>
                <a:latin typeface="微软雅黑" pitchFamily="34" charset="-122"/>
                <a:ea typeface="微软雅黑" pitchFamily="34" charset="-122"/>
                <a:cs typeface="Times New Roman" pitchFamily="18" charset="0"/>
              </a:rPr>
              <a:t>多污染源、多污染物的综合控制   </a:t>
            </a:r>
            <a:r>
              <a:rPr lang="en-US" altLang="zh-CN" sz="2400" b="1" spc="-150" dirty="0" smtClean="0">
                <a:solidFill>
                  <a:schemeClr val="tx2"/>
                </a:solidFill>
                <a:latin typeface="微软雅黑" pitchFamily="34" charset="-122"/>
                <a:ea typeface="微软雅黑" pitchFamily="34" charset="-122"/>
                <a:cs typeface="Times New Roman" pitchFamily="18" charset="0"/>
              </a:rPr>
              <a:t>Integrated air pollution control by multi-sector and multi-pollutants approach</a:t>
            </a:r>
          </a:p>
        </p:txBody>
      </p:sp>
      <p:sp>
        <p:nvSpPr>
          <p:cNvPr id="4" name="矩形 3"/>
          <p:cNvSpPr/>
          <p:nvPr/>
        </p:nvSpPr>
        <p:spPr>
          <a:xfrm>
            <a:off x="684213" y="1052736"/>
            <a:ext cx="2663825" cy="693737"/>
          </a:xfrm>
          <a:prstGeom prst="rect">
            <a:avLst/>
          </a:prstGeom>
          <a:solidFill>
            <a:schemeClr val="accent5"/>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zh-CN" altLang="en-US" b="1">
                <a:solidFill>
                  <a:schemeClr val="tx1"/>
                </a:solidFill>
                <a:ea typeface="黑体" pitchFamily="2" charset="-122"/>
                <a:cs typeface="Calibri" pitchFamily="34" charset="0"/>
              </a:rPr>
              <a:t>固定源</a:t>
            </a:r>
          </a:p>
          <a:p>
            <a:pPr algn="ctr" defTabSz="914400" eaLnBrk="0" hangingPunct="0">
              <a:defRPr/>
            </a:pPr>
            <a:r>
              <a:rPr lang="en-US" altLang="zh-CN" b="1">
                <a:solidFill>
                  <a:schemeClr val="tx1"/>
                </a:solidFill>
                <a:ea typeface="黑体" pitchFamily="2" charset="-122"/>
                <a:cs typeface="Calibri" pitchFamily="34" charset="0"/>
              </a:rPr>
              <a:t>Stationary point sources</a:t>
            </a:r>
          </a:p>
          <a:p>
            <a:pPr algn="ctr" defTabSz="914400" eaLnBrk="0" hangingPunct="0">
              <a:defRPr/>
            </a:pPr>
            <a:r>
              <a:rPr lang="en-US" altLang="zh-CN" sz="1200" b="1">
                <a:solidFill>
                  <a:schemeClr val="tx1"/>
                </a:solidFill>
                <a:ea typeface="黑体" pitchFamily="2" charset="-122"/>
                <a:cs typeface="Calibri" pitchFamily="34" charset="0"/>
              </a:rPr>
              <a:t>(Power plants, industrial sources, etc.)</a:t>
            </a:r>
            <a:endParaRPr lang="zh-CN" altLang="en-US" sz="1200" b="1">
              <a:solidFill>
                <a:schemeClr val="tx1"/>
              </a:solidFill>
              <a:ea typeface="黑体" pitchFamily="2" charset="-122"/>
              <a:cs typeface="Calibri" pitchFamily="34" charset="0"/>
            </a:endParaRPr>
          </a:p>
        </p:txBody>
      </p:sp>
      <p:sp>
        <p:nvSpPr>
          <p:cNvPr id="5" name="矩形 17"/>
          <p:cNvSpPr/>
          <p:nvPr/>
        </p:nvSpPr>
        <p:spPr>
          <a:xfrm>
            <a:off x="3635375" y="1052736"/>
            <a:ext cx="1944688" cy="693737"/>
          </a:xfrm>
          <a:prstGeom prst="rect">
            <a:avLst/>
          </a:prstGeom>
          <a:solidFill>
            <a:schemeClr val="accent5"/>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zh-CN" altLang="en-US" b="1">
                <a:solidFill>
                  <a:schemeClr val="tx1"/>
                </a:solidFill>
                <a:ea typeface="黑体" pitchFamily="2" charset="-122"/>
                <a:cs typeface="Calibri" pitchFamily="34" charset="0"/>
              </a:rPr>
              <a:t>移动源</a:t>
            </a:r>
          </a:p>
          <a:p>
            <a:pPr algn="ctr" defTabSz="914400" eaLnBrk="0" hangingPunct="0">
              <a:defRPr/>
            </a:pPr>
            <a:r>
              <a:rPr lang="en-US" altLang="zh-CN" b="1">
                <a:solidFill>
                  <a:schemeClr val="tx1"/>
                </a:solidFill>
                <a:ea typeface="黑体" pitchFamily="2" charset="-122"/>
                <a:cs typeface="Calibri" pitchFamily="34" charset="0"/>
              </a:rPr>
              <a:t>Mobile sources</a:t>
            </a:r>
          </a:p>
          <a:p>
            <a:pPr algn="ctr" defTabSz="914400" eaLnBrk="0" hangingPunct="0">
              <a:defRPr/>
            </a:pPr>
            <a:r>
              <a:rPr lang="en-US" altLang="zh-CN" sz="1200" b="1">
                <a:solidFill>
                  <a:schemeClr val="tx1"/>
                </a:solidFill>
                <a:ea typeface="黑体" pitchFamily="2" charset="-122"/>
                <a:cs typeface="Calibri" pitchFamily="34" charset="0"/>
              </a:rPr>
              <a:t>(On-road &amp; off-road)</a:t>
            </a:r>
            <a:endParaRPr lang="zh-CN" altLang="en-US" sz="1200" b="1">
              <a:solidFill>
                <a:schemeClr val="tx1"/>
              </a:solidFill>
              <a:ea typeface="黑体" pitchFamily="2" charset="-122"/>
              <a:cs typeface="Calibri" pitchFamily="34" charset="0"/>
            </a:endParaRPr>
          </a:p>
        </p:txBody>
      </p:sp>
      <p:sp>
        <p:nvSpPr>
          <p:cNvPr id="6" name="矩形 18"/>
          <p:cNvSpPr/>
          <p:nvPr/>
        </p:nvSpPr>
        <p:spPr>
          <a:xfrm>
            <a:off x="6011863" y="1052736"/>
            <a:ext cx="2520950" cy="695325"/>
          </a:xfrm>
          <a:prstGeom prst="rect">
            <a:avLst/>
          </a:prstGeom>
          <a:solidFill>
            <a:schemeClr val="accent5"/>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zh-CN" altLang="en-US" b="1" dirty="0" smtClean="0">
                <a:solidFill>
                  <a:schemeClr val="tx1"/>
                </a:solidFill>
                <a:ea typeface="黑体" pitchFamily="2" charset="-122"/>
                <a:cs typeface="Calibri" pitchFamily="34" charset="0"/>
              </a:rPr>
              <a:t>面源</a:t>
            </a:r>
            <a:endParaRPr lang="zh-CN" altLang="en-US" b="1" dirty="0">
              <a:solidFill>
                <a:schemeClr val="tx1"/>
              </a:solidFill>
              <a:ea typeface="黑体" pitchFamily="2" charset="-122"/>
              <a:cs typeface="Calibri" pitchFamily="34" charset="0"/>
            </a:endParaRPr>
          </a:p>
          <a:p>
            <a:pPr algn="ctr" defTabSz="914400" eaLnBrk="0" hangingPunct="0">
              <a:defRPr/>
            </a:pPr>
            <a:r>
              <a:rPr lang="en-US" altLang="zh-CN" b="1" dirty="0">
                <a:solidFill>
                  <a:schemeClr val="tx1"/>
                </a:solidFill>
                <a:ea typeface="黑体" pitchFamily="2" charset="-122"/>
                <a:cs typeface="Calibri" pitchFamily="34" charset="0"/>
              </a:rPr>
              <a:t>Area sources</a:t>
            </a:r>
          </a:p>
          <a:p>
            <a:pPr algn="ctr" defTabSz="914400" eaLnBrk="0" hangingPunct="0">
              <a:defRPr/>
            </a:pPr>
            <a:r>
              <a:rPr lang="zh-CN" altLang="en-US" sz="1200" b="1" dirty="0">
                <a:solidFill>
                  <a:schemeClr val="tx1"/>
                </a:solidFill>
                <a:ea typeface="黑体" pitchFamily="2" charset="-122"/>
                <a:cs typeface="Calibri" pitchFamily="34" charset="0"/>
              </a:rPr>
              <a:t> </a:t>
            </a:r>
            <a:r>
              <a:rPr lang="en-US" altLang="zh-CN" sz="1200" b="1" dirty="0">
                <a:solidFill>
                  <a:schemeClr val="tx1"/>
                </a:solidFill>
                <a:ea typeface="黑体" pitchFamily="2" charset="-122"/>
                <a:cs typeface="Calibri" pitchFamily="34" charset="0"/>
              </a:rPr>
              <a:t>(Commercial, residential,  natural)</a:t>
            </a:r>
            <a:endParaRPr lang="zh-CN" altLang="en-US" sz="1100" b="1" dirty="0">
              <a:solidFill>
                <a:schemeClr val="tx1"/>
              </a:solidFill>
              <a:ea typeface="黑体" pitchFamily="2" charset="-122"/>
              <a:cs typeface="Calibri" pitchFamily="34" charset="0"/>
            </a:endParaRPr>
          </a:p>
        </p:txBody>
      </p:sp>
      <p:sp>
        <p:nvSpPr>
          <p:cNvPr id="7" name="椭圆 4"/>
          <p:cNvSpPr/>
          <p:nvPr/>
        </p:nvSpPr>
        <p:spPr>
          <a:xfrm>
            <a:off x="1476375" y="2369863"/>
            <a:ext cx="720725" cy="436563"/>
          </a:xfrm>
          <a:prstGeom prst="ellipse">
            <a:avLst/>
          </a:prstGeom>
          <a:solidFill>
            <a:schemeClr val="accent3">
              <a:lumMod val="85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altLang="zh-CN" sz="1600" b="1" dirty="0">
                <a:solidFill>
                  <a:schemeClr val="tx1"/>
                </a:solidFill>
                <a:cs typeface="Arial" pitchFamily="34" charset="0"/>
              </a:rPr>
              <a:t>PM</a:t>
            </a:r>
            <a:endParaRPr lang="zh-CN" altLang="en-US" sz="1600" b="1" dirty="0">
              <a:solidFill>
                <a:schemeClr val="tx1"/>
              </a:solidFill>
              <a:cs typeface="Arial" pitchFamily="34" charset="0"/>
            </a:endParaRPr>
          </a:p>
        </p:txBody>
      </p:sp>
      <p:sp>
        <p:nvSpPr>
          <p:cNvPr id="8" name="椭圆 20"/>
          <p:cNvSpPr/>
          <p:nvPr/>
        </p:nvSpPr>
        <p:spPr>
          <a:xfrm>
            <a:off x="4198938" y="2401613"/>
            <a:ext cx="720725" cy="436563"/>
          </a:xfrm>
          <a:prstGeom prst="ellipse">
            <a:avLst/>
          </a:prstGeom>
          <a:solidFill>
            <a:schemeClr val="accent3">
              <a:lumMod val="85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zh-CN" altLang="en-US" sz="1400" b="1" baseline="-25000" dirty="0">
              <a:solidFill>
                <a:schemeClr val="tx1"/>
              </a:solidFill>
              <a:cs typeface="Arial" pitchFamily="34" charset="0"/>
            </a:endParaRPr>
          </a:p>
        </p:txBody>
      </p:sp>
      <p:sp>
        <p:nvSpPr>
          <p:cNvPr id="9" name="椭圆 21"/>
          <p:cNvSpPr/>
          <p:nvPr/>
        </p:nvSpPr>
        <p:spPr>
          <a:xfrm>
            <a:off x="2843213" y="2369863"/>
            <a:ext cx="719137" cy="436563"/>
          </a:xfrm>
          <a:prstGeom prst="ellipse">
            <a:avLst/>
          </a:prstGeom>
          <a:solidFill>
            <a:schemeClr val="accent3">
              <a:lumMod val="85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zh-CN" altLang="en-US" sz="1600" b="1" baseline="-25000" dirty="0">
              <a:solidFill>
                <a:schemeClr val="tx1"/>
              </a:solidFill>
              <a:cs typeface="Arial" pitchFamily="34" charset="0"/>
            </a:endParaRPr>
          </a:p>
        </p:txBody>
      </p:sp>
      <p:sp>
        <p:nvSpPr>
          <p:cNvPr id="10" name="椭圆 22"/>
          <p:cNvSpPr/>
          <p:nvPr/>
        </p:nvSpPr>
        <p:spPr>
          <a:xfrm>
            <a:off x="6838950" y="2401613"/>
            <a:ext cx="720725" cy="436563"/>
          </a:xfrm>
          <a:prstGeom prst="ellipse">
            <a:avLst/>
          </a:prstGeom>
          <a:solidFill>
            <a:schemeClr val="accent3">
              <a:lumMod val="85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hangingPunct="0">
              <a:defRPr/>
            </a:pPr>
            <a:endParaRPr lang="zh-CN" altLang="en-US" sz="1400" b="1" dirty="0">
              <a:solidFill>
                <a:schemeClr val="tx1"/>
              </a:solidFill>
              <a:cs typeface="Arial" pitchFamily="34" charset="0"/>
            </a:endParaRPr>
          </a:p>
        </p:txBody>
      </p:sp>
      <p:sp>
        <p:nvSpPr>
          <p:cNvPr id="11" name="椭圆 23"/>
          <p:cNvSpPr/>
          <p:nvPr/>
        </p:nvSpPr>
        <p:spPr>
          <a:xfrm>
            <a:off x="5508625" y="2401613"/>
            <a:ext cx="720725" cy="436563"/>
          </a:xfrm>
          <a:prstGeom prst="ellipse">
            <a:avLst/>
          </a:prstGeom>
          <a:solidFill>
            <a:schemeClr val="accent3">
              <a:lumMod val="85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zh-CN" altLang="en-US" sz="1400" b="1" baseline="-25000" dirty="0">
              <a:solidFill>
                <a:schemeClr val="tx1"/>
              </a:solidFill>
              <a:cs typeface="Arial" pitchFamily="34" charset="0"/>
            </a:endParaRPr>
          </a:p>
        </p:txBody>
      </p:sp>
      <p:sp>
        <p:nvSpPr>
          <p:cNvPr id="12" name="矩形 24"/>
          <p:cNvSpPr/>
          <p:nvPr/>
        </p:nvSpPr>
        <p:spPr>
          <a:xfrm>
            <a:off x="3924300" y="3284984"/>
            <a:ext cx="1300163" cy="458787"/>
          </a:xfrm>
          <a:prstGeom prst="rect">
            <a:avLst/>
          </a:prstGeom>
          <a:solidFill>
            <a:schemeClr val="accent3">
              <a:lumMod val="95000"/>
              <a:alpha val="58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lnSpc>
                <a:spcPct val="150000"/>
              </a:lnSpc>
              <a:defRPr/>
            </a:pPr>
            <a:r>
              <a:rPr lang="en-US" altLang="zh-CN" sz="2000" b="1" dirty="0" smtClean="0">
                <a:solidFill>
                  <a:schemeClr val="tx1"/>
                </a:solidFill>
                <a:ea typeface="黑体" pitchFamily="49" charset="-122"/>
                <a:cs typeface="Arial" pitchFamily="34" charset="0"/>
              </a:rPr>
              <a:t>O</a:t>
            </a:r>
            <a:r>
              <a:rPr lang="en-US" altLang="zh-CN" sz="2000" b="1" baseline="-25000" dirty="0" smtClean="0">
                <a:solidFill>
                  <a:schemeClr val="tx1"/>
                </a:solidFill>
                <a:ea typeface="黑体" pitchFamily="49" charset="-122"/>
                <a:cs typeface="Arial" pitchFamily="34" charset="0"/>
              </a:rPr>
              <a:t>3</a:t>
            </a:r>
            <a:endParaRPr lang="zh-CN" altLang="en-US" sz="2000" b="1" baseline="-25000" dirty="0">
              <a:solidFill>
                <a:schemeClr val="tx1"/>
              </a:solidFill>
              <a:ea typeface="黑体" pitchFamily="49" charset="-122"/>
              <a:cs typeface="Arial" pitchFamily="34" charset="0"/>
            </a:endParaRPr>
          </a:p>
        </p:txBody>
      </p:sp>
      <p:sp>
        <p:nvSpPr>
          <p:cNvPr id="13" name="矩形 26"/>
          <p:cNvSpPr/>
          <p:nvPr/>
        </p:nvSpPr>
        <p:spPr>
          <a:xfrm>
            <a:off x="6084888" y="3284984"/>
            <a:ext cx="1274762" cy="452437"/>
          </a:xfrm>
          <a:prstGeom prst="rect">
            <a:avLst/>
          </a:prstGeom>
          <a:solidFill>
            <a:schemeClr val="accent3">
              <a:lumMod val="95000"/>
              <a:alpha val="58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altLang="zh-CN" sz="2000" b="1" dirty="0" smtClean="0">
                <a:solidFill>
                  <a:schemeClr val="tx1"/>
                </a:solidFill>
                <a:ea typeface="黑体" pitchFamily="2" charset="-122"/>
                <a:cs typeface="Arial" charset="0"/>
              </a:rPr>
              <a:t>Acid </a:t>
            </a:r>
            <a:r>
              <a:rPr lang="en-US" altLang="zh-CN" sz="2000" b="1" dirty="0">
                <a:solidFill>
                  <a:schemeClr val="tx1"/>
                </a:solidFill>
                <a:ea typeface="黑体" pitchFamily="2" charset="-122"/>
                <a:cs typeface="Arial" charset="0"/>
              </a:rPr>
              <a:t>rain</a:t>
            </a:r>
            <a:endParaRPr lang="zh-CN" altLang="en-US" sz="2000" b="1" dirty="0">
              <a:solidFill>
                <a:schemeClr val="tx1"/>
              </a:solidFill>
              <a:ea typeface="黑体" pitchFamily="2" charset="-122"/>
              <a:cs typeface="Arial" charset="0"/>
            </a:endParaRPr>
          </a:p>
        </p:txBody>
      </p:sp>
      <p:cxnSp>
        <p:nvCxnSpPr>
          <p:cNvPr id="14" name="直接连接符 6"/>
          <p:cNvCxnSpPr>
            <a:stCxn id="4" idx="2"/>
            <a:endCxn id="7" idx="0"/>
          </p:cNvCxnSpPr>
          <p:nvPr/>
        </p:nvCxnSpPr>
        <p:spPr>
          <a:xfrm flipH="1">
            <a:off x="1836738" y="1746473"/>
            <a:ext cx="179388" cy="6233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8"/>
          <p:cNvCxnSpPr>
            <a:stCxn id="7" idx="0"/>
            <a:endCxn id="5" idx="2"/>
          </p:cNvCxnSpPr>
          <p:nvPr/>
        </p:nvCxnSpPr>
        <p:spPr>
          <a:xfrm flipV="1">
            <a:off x="1836738" y="1746473"/>
            <a:ext cx="2770981" cy="6233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0"/>
          <p:cNvCxnSpPr>
            <a:stCxn id="7" idx="0"/>
            <a:endCxn id="6" idx="2"/>
          </p:cNvCxnSpPr>
          <p:nvPr/>
        </p:nvCxnSpPr>
        <p:spPr>
          <a:xfrm flipV="1">
            <a:off x="1836738" y="1748061"/>
            <a:ext cx="5435600" cy="621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3"/>
          <p:cNvCxnSpPr>
            <a:stCxn id="4" idx="2"/>
            <a:endCxn id="9" idx="0"/>
          </p:cNvCxnSpPr>
          <p:nvPr/>
        </p:nvCxnSpPr>
        <p:spPr>
          <a:xfrm>
            <a:off x="2016126" y="1746473"/>
            <a:ext cx="1186656" cy="62339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4"/>
          <p:cNvSpPr txBox="1">
            <a:spLocks noChangeArrowheads="1"/>
          </p:cNvSpPr>
          <p:nvPr/>
        </p:nvSpPr>
        <p:spPr bwMode="auto">
          <a:xfrm>
            <a:off x="6911975" y="2449238"/>
            <a:ext cx="755650" cy="339725"/>
          </a:xfrm>
          <a:prstGeom prst="rect">
            <a:avLst/>
          </a:prstGeom>
          <a:noFill/>
          <a:ln w="9525">
            <a:noFill/>
            <a:miter lim="800000"/>
            <a:headEnd/>
            <a:tailEnd/>
          </a:ln>
        </p:spPr>
        <p:txBody>
          <a:bodyPr>
            <a:spAutoFit/>
          </a:bodyPr>
          <a:lstStyle/>
          <a:p>
            <a:pPr defTabSz="914400" eaLnBrk="0" hangingPunct="0"/>
            <a:r>
              <a:rPr lang="en-US" altLang="zh-CN" sz="1600" b="1">
                <a:ea typeface="黑体" pitchFamily="2" charset="-122"/>
                <a:cs typeface="Arial" charset="0"/>
              </a:rPr>
              <a:t>VOC</a:t>
            </a:r>
            <a:endParaRPr lang="zh-CN" altLang="en-US" sz="1600" b="1">
              <a:ea typeface="黑体" pitchFamily="2" charset="-122"/>
              <a:cs typeface="Arial" charset="0"/>
            </a:endParaRPr>
          </a:p>
        </p:txBody>
      </p:sp>
      <p:sp>
        <p:nvSpPr>
          <p:cNvPr id="19" name="TextBox 36"/>
          <p:cNvSpPr txBox="1">
            <a:spLocks noChangeArrowheads="1"/>
          </p:cNvSpPr>
          <p:nvPr/>
        </p:nvSpPr>
        <p:spPr bwMode="auto">
          <a:xfrm>
            <a:off x="5614988" y="2441301"/>
            <a:ext cx="612775" cy="338137"/>
          </a:xfrm>
          <a:prstGeom prst="rect">
            <a:avLst/>
          </a:prstGeom>
          <a:noFill/>
          <a:ln w="9525">
            <a:noFill/>
            <a:miter lim="800000"/>
            <a:headEnd/>
            <a:tailEnd/>
          </a:ln>
        </p:spPr>
        <p:txBody>
          <a:bodyPr>
            <a:spAutoFit/>
          </a:bodyPr>
          <a:lstStyle/>
          <a:p>
            <a:pPr defTabSz="914400" eaLnBrk="0" hangingPunct="0"/>
            <a:r>
              <a:rPr lang="en-US" altLang="zh-CN" sz="1600" b="1">
                <a:ea typeface="黑体" pitchFamily="2" charset="-122"/>
                <a:cs typeface="Arial" charset="0"/>
              </a:rPr>
              <a:t>NO</a:t>
            </a:r>
            <a:r>
              <a:rPr lang="en-US" altLang="zh-CN" sz="1600" b="1" baseline="-25000">
                <a:ea typeface="黑体" pitchFamily="2" charset="-122"/>
                <a:cs typeface="Arial" charset="0"/>
              </a:rPr>
              <a:t>x</a:t>
            </a:r>
            <a:endParaRPr lang="zh-CN" altLang="en-US" sz="1600" b="1" baseline="-25000">
              <a:ea typeface="黑体" pitchFamily="2" charset="-122"/>
              <a:cs typeface="Arial" charset="0"/>
            </a:endParaRPr>
          </a:p>
        </p:txBody>
      </p:sp>
      <p:cxnSp>
        <p:nvCxnSpPr>
          <p:cNvPr id="20" name="直接连接符 16"/>
          <p:cNvCxnSpPr>
            <a:stCxn id="4" idx="2"/>
            <a:endCxn id="11" idx="0"/>
          </p:cNvCxnSpPr>
          <p:nvPr/>
        </p:nvCxnSpPr>
        <p:spPr>
          <a:xfrm>
            <a:off x="2016126" y="1746473"/>
            <a:ext cx="3852862" cy="655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7"/>
          <p:cNvCxnSpPr>
            <a:stCxn id="4" idx="2"/>
            <a:endCxn id="10" idx="0"/>
          </p:cNvCxnSpPr>
          <p:nvPr/>
        </p:nvCxnSpPr>
        <p:spPr>
          <a:xfrm>
            <a:off x="2016126" y="1746473"/>
            <a:ext cx="5183187" cy="655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9"/>
          <p:cNvCxnSpPr>
            <a:stCxn id="5" idx="2"/>
            <a:endCxn id="11" idx="0"/>
          </p:cNvCxnSpPr>
          <p:nvPr/>
        </p:nvCxnSpPr>
        <p:spPr>
          <a:xfrm>
            <a:off x="4607719" y="1746473"/>
            <a:ext cx="1261269" cy="655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31"/>
          <p:cNvCxnSpPr>
            <a:stCxn id="5" idx="2"/>
            <a:endCxn id="10" idx="0"/>
          </p:cNvCxnSpPr>
          <p:nvPr/>
        </p:nvCxnSpPr>
        <p:spPr>
          <a:xfrm>
            <a:off x="4607719" y="1746473"/>
            <a:ext cx="2591594" cy="655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33"/>
          <p:cNvCxnSpPr>
            <a:stCxn id="6" idx="2"/>
            <a:endCxn id="10" idx="0"/>
          </p:cNvCxnSpPr>
          <p:nvPr/>
        </p:nvCxnSpPr>
        <p:spPr>
          <a:xfrm flipH="1">
            <a:off x="7199313" y="1748061"/>
            <a:ext cx="73025" cy="653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35"/>
          <p:cNvCxnSpPr>
            <a:stCxn id="6" idx="2"/>
            <a:endCxn id="11" idx="0"/>
          </p:cNvCxnSpPr>
          <p:nvPr/>
        </p:nvCxnSpPr>
        <p:spPr>
          <a:xfrm flipH="1">
            <a:off x="5868988" y="1748061"/>
            <a:ext cx="1403350" cy="653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38"/>
          <p:cNvCxnSpPr>
            <a:stCxn id="6" idx="2"/>
            <a:endCxn id="8" idx="0"/>
          </p:cNvCxnSpPr>
          <p:nvPr/>
        </p:nvCxnSpPr>
        <p:spPr>
          <a:xfrm flipH="1">
            <a:off x="4559301" y="1748061"/>
            <a:ext cx="2713037" cy="653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52"/>
          <p:cNvCxnSpPr>
            <a:stCxn id="33" idx="0"/>
            <a:endCxn id="9" idx="4"/>
          </p:cNvCxnSpPr>
          <p:nvPr/>
        </p:nvCxnSpPr>
        <p:spPr>
          <a:xfrm flipV="1">
            <a:off x="2485232" y="2806426"/>
            <a:ext cx="717550" cy="478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54"/>
          <p:cNvCxnSpPr>
            <a:stCxn id="33" idx="0"/>
            <a:endCxn id="11" idx="4"/>
          </p:cNvCxnSpPr>
          <p:nvPr/>
        </p:nvCxnSpPr>
        <p:spPr>
          <a:xfrm flipV="1">
            <a:off x="2485232" y="2838176"/>
            <a:ext cx="3383756" cy="446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58"/>
          <p:cNvCxnSpPr>
            <a:stCxn id="10" idx="4"/>
            <a:endCxn id="12" idx="0"/>
          </p:cNvCxnSpPr>
          <p:nvPr/>
        </p:nvCxnSpPr>
        <p:spPr>
          <a:xfrm flipH="1">
            <a:off x="4574382" y="2838176"/>
            <a:ext cx="2624931" cy="446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60"/>
          <p:cNvCxnSpPr>
            <a:stCxn id="12" idx="0"/>
            <a:endCxn id="11" idx="4"/>
          </p:cNvCxnSpPr>
          <p:nvPr/>
        </p:nvCxnSpPr>
        <p:spPr>
          <a:xfrm flipV="1">
            <a:off x="4574382" y="2838176"/>
            <a:ext cx="1294606" cy="446808"/>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65"/>
          <p:cNvSpPr txBox="1">
            <a:spLocks noChangeArrowheads="1"/>
          </p:cNvSpPr>
          <p:nvPr/>
        </p:nvSpPr>
        <p:spPr bwMode="auto">
          <a:xfrm>
            <a:off x="2927350" y="2412726"/>
            <a:ext cx="584200" cy="338137"/>
          </a:xfrm>
          <a:prstGeom prst="rect">
            <a:avLst/>
          </a:prstGeom>
          <a:noFill/>
          <a:ln w="9525">
            <a:noFill/>
            <a:miter lim="800000"/>
            <a:headEnd/>
            <a:tailEnd/>
          </a:ln>
        </p:spPr>
        <p:txBody>
          <a:bodyPr>
            <a:spAutoFit/>
          </a:bodyPr>
          <a:lstStyle/>
          <a:p>
            <a:pPr defTabSz="914400" eaLnBrk="0" hangingPunct="0"/>
            <a:r>
              <a:rPr lang="en-US" altLang="zh-CN" sz="1600" b="1" dirty="0">
                <a:ea typeface="黑体" pitchFamily="2" charset="-122"/>
                <a:cs typeface="Arial" charset="0"/>
              </a:rPr>
              <a:t>SO</a:t>
            </a:r>
            <a:r>
              <a:rPr lang="en-US" altLang="zh-CN" sz="1600" b="1" baseline="-25000" dirty="0">
                <a:ea typeface="黑体" pitchFamily="2" charset="-122"/>
                <a:cs typeface="Arial" charset="0"/>
              </a:rPr>
              <a:t>2</a:t>
            </a:r>
            <a:endParaRPr lang="zh-CN" altLang="en-US" sz="1600" b="1" baseline="-25000" dirty="0">
              <a:ea typeface="黑体" pitchFamily="2" charset="-122"/>
              <a:cs typeface="Arial" charset="0"/>
            </a:endParaRPr>
          </a:p>
        </p:txBody>
      </p:sp>
      <p:sp>
        <p:nvSpPr>
          <p:cNvPr id="32" name="TextBox 66"/>
          <p:cNvSpPr txBox="1">
            <a:spLocks noChangeArrowheads="1"/>
          </p:cNvSpPr>
          <p:nvPr/>
        </p:nvSpPr>
        <p:spPr bwMode="auto">
          <a:xfrm>
            <a:off x="4295775" y="2442888"/>
            <a:ext cx="652463" cy="338138"/>
          </a:xfrm>
          <a:prstGeom prst="rect">
            <a:avLst/>
          </a:prstGeom>
          <a:noFill/>
          <a:ln w="9525">
            <a:noFill/>
            <a:miter lim="800000"/>
            <a:headEnd/>
            <a:tailEnd/>
          </a:ln>
        </p:spPr>
        <p:txBody>
          <a:bodyPr>
            <a:spAutoFit/>
          </a:bodyPr>
          <a:lstStyle/>
          <a:p>
            <a:pPr defTabSz="914400" eaLnBrk="0" hangingPunct="0"/>
            <a:r>
              <a:rPr lang="en-US" altLang="zh-CN" sz="1600" b="1">
                <a:ea typeface="黑体" pitchFamily="2" charset="-122"/>
                <a:cs typeface="Arial" charset="0"/>
              </a:rPr>
              <a:t>NH</a:t>
            </a:r>
            <a:r>
              <a:rPr lang="en-US" altLang="zh-CN" sz="1600" b="1" baseline="-25000">
                <a:ea typeface="黑体" pitchFamily="2" charset="-122"/>
                <a:cs typeface="Arial" charset="0"/>
              </a:rPr>
              <a:t>3</a:t>
            </a:r>
            <a:endParaRPr lang="zh-CN" altLang="en-US" sz="1600" b="1" baseline="-25000">
              <a:ea typeface="黑体" pitchFamily="2" charset="-122"/>
              <a:cs typeface="Arial" charset="0"/>
            </a:endParaRPr>
          </a:p>
        </p:txBody>
      </p:sp>
      <p:sp>
        <p:nvSpPr>
          <p:cNvPr id="33" name="矩形 24"/>
          <p:cNvSpPr/>
          <p:nvPr/>
        </p:nvSpPr>
        <p:spPr>
          <a:xfrm>
            <a:off x="1835150" y="3284984"/>
            <a:ext cx="1300163" cy="458787"/>
          </a:xfrm>
          <a:prstGeom prst="rect">
            <a:avLst/>
          </a:prstGeom>
          <a:solidFill>
            <a:schemeClr val="accent3">
              <a:lumMod val="95000"/>
              <a:alpha val="58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lnSpc>
                <a:spcPct val="150000"/>
              </a:lnSpc>
              <a:defRPr/>
            </a:pPr>
            <a:r>
              <a:rPr lang="en-US" altLang="zh-CN" sz="2000" b="1" dirty="0">
                <a:solidFill>
                  <a:schemeClr val="tx1"/>
                </a:solidFill>
                <a:ea typeface="黑体" pitchFamily="49" charset="-122"/>
                <a:cs typeface="Arial" pitchFamily="34" charset="0"/>
              </a:rPr>
              <a:t>PM</a:t>
            </a:r>
            <a:r>
              <a:rPr lang="en-US" altLang="zh-CN" sz="2000" b="1" baseline="-25000" dirty="0">
                <a:solidFill>
                  <a:schemeClr val="tx1"/>
                </a:solidFill>
                <a:ea typeface="黑体" pitchFamily="49" charset="-122"/>
                <a:cs typeface="Arial" pitchFamily="34" charset="0"/>
              </a:rPr>
              <a:t>2.5</a:t>
            </a:r>
            <a:endParaRPr lang="zh-CN" altLang="en-US" sz="2000" b="1" baseline="-25000" dirty="0">
              <a:solidFill>
                <a:schemeClr val="tx1"/>
              </a:solidFill>
              <a:ea typeface="黑体" pitchFamily="49" charset="-122"/>
              <a:cs typeface="Arial" pitchFamily="34" charset="0"/>
            </a:endParaRPr>
          </a:p>
        </p:txBody>
      </p:sp>
      <p:cxnSp>
        <p:nvCxnSpPr>
          <p:cNvPr id="34" name="直接连接符 52"/>
          <p:cNvCxnSpPr>
            <a:stCxn id="33" idx="0"/>
            <a:endCxn id="7" idx="4"/>
          </p:cNvCxnSpPr>
          <p:nvPr/>
        </p:nvCxnSpPr>
        <p:spPr>
          <a:xfrm flipH="1" flipV="1">
            <a:off x="1836738" y="2806426"/>
            <a:ext cx="648494" cy="478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52"/>
          <p:cNvCxnSpPr>
            <a:stCxn id="33" idx="0"/>
            <a:endCxn id="8" idx="4"/>
          </p:cNvCxnSpPr>
          <p:nvPr/>
        </p:nvCxnSpPr>
        <p:spPr>
          <a:xfrm flipV="1">
            <a:off x="2485232" y="2838176"/>
            <a:ext cx="2074069" cy="446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52"/>
          <p:cNvCxnSpPr>
            <a:stCxn id="33" idx="0"/>
            <a:endCxn id="10" idx="4"/>
          </p:cNvCxnSpPr>
          <p:nvPr/>
        </p:nvCxnSpPr>
        <p:spPr>
          <a:xfrm flipV="1">
            <a:off x="2485232" y="2838176"/>
            <a:ext cx="4714081" cy="446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52"/>
          <p:cNvCxnSpPr>
            <a:stCxn id="13" idx="0"/>
          </p:cNvCxnSpPr>
          <p:nvPr/>
        </p:nvCxnSpPr>
        <p:spPr>
          <a:xfrm flipH="1" flipV="1">
            <a:off x="5868988" y="2564259"/>
            <a:ext cx="852487" cy="720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52"/>
          <p:cNvCxnSpPr>
            <a:stCxn id="13" idx="0"/>
            <a:endCxn id="9" idx="4"/>
          </p:cNvCxnSpPr>
          <p:nvPr/>
        </p:nvCxnSpPr>
        <p:spPr>
          <a:xfrm flipH="1" flipV="1">
            <a:off x="3202782" y="2806426"/>
            <a:ext cx="3519487" cy="478558"/>
          </a:xfrm>
          <a:prstGeom prst="line">
            <a:avLst/>
          </a:prstGeom>
        </p:spPr>
        <p:style>
          <a:lnRef idx="1">
            <a:schemeClr val="accent1"/>
          </a:lnRef>
          <a:fillRef idx="0">
            <a:schemeClr val="accent1"/>
          </a:fillRef>
          <a:effectRef idx="0">
            <a:schemeClr val="accent1"/>
          </a:effectRef>
          <a:fontRef idx="minor">
            <a:schemeClr val="tx1"/>
          </a:fontRef>
        </p:style>
      </p:cxnSp>
      <p:pic>
        <p:nvPicPr>
          <p:cNvPr id="39" name="Picture 144"/>
          <p:cNvPicPr>
            <a:picLocks noChangeAspect="1" noChangeArrowheads="1"/>
          </p:cNvPicPr>
          <p:nvPr/>
        </p:nvPicPr>
        <p:blipFill>
          <a:blip r:embed="rId2" cstate="print"/>
          <a:srcRect/>
          <a:stretch>
            <a:fillRect/>
          </a:stretch>
        </p:blipFill>
        <p:spPr bwMode="auto">
          <a:xfrm>
            <a:off x="6807200" y="4158605"/>
            <a:ext cx="1509713" cy="1408112"/>
          </a:xfrm>
          <a:prstGeom prst="rect">
            <a:avLst/>
          </a:prstGeom>
          <a:noFill/>
          <a:ln w="9525">
            <a:noFill/>
            <a:miter lim="800000"/>
            <a:headEnd/>
            <a:tailEnd/>
          </a:ln>
        </p:spPr>
      </p:pic>
      <p:pic>
        <p:nvPicPr>
          <p:cNvPr id="40" name="Picture 147" descr="AP_Beij_0924-04"/>
          <p:cNvPicPr>
            <a:picLocks noChangeAspect="1" noChangeArrowheads="1"/>
          </p:cNvPicPr>
          <p:nvPr/>
        </p:nvPicPr>
        <p:blipFill>
          <a:blip r:embed="rId3" cstate="print"/>
          <a:srcRect l="4514"/>
          <a:stretch>
            <a:fillRect/>
          </a:stretch>
        </p:blipFill>
        <p:spPr bwMode="auto">
          <a:xfrm>
            <a:off x="2700338" y="4158605"/>
            <a:ext cx="1585912" cy="1382712"/>
          </a:xfrm>
          <a:prstGeom prst="rect">
            <a:avLst/>
          </a:prstGeom>
          <a:noFill/>
          <a:ln w="9525">
            <a:noFill/>
            <a:miter lim="800000"/>
            <a:headEnd/>
            <a:tailEnd/>
          </a:ln>
        </p:spPr>
      </p:pic>
      <p:grpSp>
        <p:nvGrpSpPr>
          <p:cNvPr id="41" name="Group 150"/>
          <p:cNvGrpSpPr>
            <a:grpSpLocks noChangeAspect="1"/>
          </p:cNvGrpSpPr>
          <p:nvPr/>
        </p:nvGrpSpPr>
        <p:grpSpPr bwMode="auto">
          <a:xfrm>
            <a:off x="754063" y="4149080"/>
            <a:ext cx="1585912" cy="1377950"/>
            <a:chOff x="2064" y="1776"/>
            <a:chExt cx="1697" cy="2064"/>
          </a:xfrm>
        </p:grpSpPr>
        <p:pic>
          <p:nvPicPr>
            <p:cNvPr id="42" name="Picture 151" descr="13rtam7"/>
            <p:cNvPicPr>
              <a:picLocks noChangeAspect="1" noChangeArrowheads="1"/>
            </p:cNvPicPr>
            <p:nvPr/>
          </p:nvPicPr>
          <p:blipFill>
            <a:blip r:embed="rId4" cstate="print"/>
            <a:srcRect b="10559"/>
            <a:stretch>
              <a:fillRect/>
            </a:stretch>
          </p:blipFill>
          <p:spPr bwMode="auto">
            <a:xfrm>
              <a:off x="2064" y="1776"/>
              <a:ext cx="1697" cy="2064"/>
            </a:xfrm>
            <a:prstGeom prst="rect">
              <a:avLst/>
            </a:prstGeom>
            <a:noFill/>
            <a:ln w="9525">
              <a:noFill/>
              <a:miter lim="800000"/>
              <a:headEnd/>
              <a:tailEnd/>
            </a:ln>
          </p:spPr>
        </p:pic>
        <p:sp>
          <p:nvSpPr>
            <p:cNvPr id="43" name="AutoShape 152"/>
            <p:cNvSpPr>
              <a:spLocks noChangeAspect="1" noChangeArrowheads="1"/>
            </p:cNvSpPr>
            <p:nvPr/>
          </p:nvSpPr>
          <p:spPr bwMode="auto">
            <a:xfrm>
              <a:off x="2235" y="1884"/>
              <a:ext cx="237" cy="840"/>
            </a:xfrm>
            <a:prstGeom prst="curvedDownArrow">
              <a:avLst>
                <a:gd name="adj1" fmla="val 20000"/>
                <a:gd name="adj2" fmla="val 40000"/>
                <a:gd name="adj3" fmla="val 118143"/>
              </a:avLst>
            </a:prstGeom>
            <a:solidFill>
              <a:srgbClr val="CC0000"/>
            </a:solidFill>
            <a:ln w="9525">
              <a:noFill/>
              <a:miter lim="800000"/>
              <a:headEnd/>
              <a:tailEnd/>
            </a:ln>
          </p:spPr>
          <p:txBody>
            <a:bodyPr wrap="none" anchor="ctr">
              <a:spAutoFit/>
            </a:bodyPr>
            <a:lstStyle/>
            <a:p>
              <a:pPr defTabSz="914400" eaLnBrk="0" hangingPunct="0"/>
              <a:endParaRPr lang="zh-CN" altLang="en-US" sz="2400" b="1">
                <a:latin typeface="华文细黑" pitchFamily="2" charset="-122"/>
                <a:ea typeface="华文细黑" pitchFamily="2" charset="-122"/>
              </a:endParaRPr>
            </a:p>
          </p:txBody>
        </p:sp>
      </p:grpSp>
      <p:sp>
        <p:nvSpPr>
          <p:cNvPr id="44" name="Rectangle 153"/>
          <p:cNvSpPr>
            <a:spLocks noChangeAspect="1" noChangeArrowheads="1"/>
          </p:cNvSpPr>
          <p:nvPr/>
        </p:nvSpPr>
        <p:spPr bwMode="auto">
          <a:xfrm>
            <a:off x="925513" y="5474648"/>
            <a:ext cx="1198562" cy="586171"/>
          </a:xfrm>
          <a:prstGeom prst="rect">
            <a:avLst/>
          </a:prstGeom>
          <a:noFill/>
          <a:ln w="19050" algn="ctr">
            <a:solidFill>
              <a:srgbClr val="9900CC"/>
            </a:solidFill>
            <a:miter lim="800000"/>
            <a:headEnd/>
            <a:tailEnd/>
          </a:ln>
        </p:spPr>
        <p:txBody>
          <a:bodyPr wrap="none" anchor="ctr"/>
          <a:lstStyle/>
          <a:p>
            <a:pPr algn="ctr" defTabSz="914400" eaLnBrk="0" hangingPunct="0"/>
            <a:r>
              <a:rPr lang="zh-CN" altLang="en-US" sz="1400" b="1" dirty="0">
                <a:latin typeface="Arial Unicode MS" pitchFamily="34" charset="-122"/>
                <a:ea typeface="Arial Unicode MS" pitchFamily="34" charset="-122"/>
                <a:cs typeface="Arial Unicode MS" pitchFamily="34" charset="-122"/>
              </a:rPr>
              <a:t>公共健康</a:t>
            </a:r>
          </a:p>
          <a:p>
            <a:pPr algn="ctr" defTabSz="914400" eaLnBrk="0" hangingPunct="0"/>
            <a:r>
              <a:rPr lang="en-US" altLang="zh-CN" sz="1400" b="1" dirty="0">
                <a:latin typeface="Arial Unicode MS" pitchFamily="34" charset="-122"/>
                <a:ea typeface="Arial Unicode MS" pitchFamily="34" charset="-122"/>
                <a:cs typeface="Arial Unicode MS" pitchFamily="34" charset="-122"/>
              </a:rPr>
              <a:t>Public Health</a:t>
            </a:r>
            <a:endParaRPr lang="zh-CN" altLang="en-US" sz="1400" b="1" dirty="0">
              <a:latin typeface="Arial Unicode MS" pitchFamily="34" charset="-122"/>
              <a:ea typeface="Arial Unicode MS" pitchFamily="34" charset="-122"/>
              <a:cs typeface="Arial Unicode MS" pitchFamily="34" charset="-122"/>
            </a:endParaRPr>
          </a:p>
        </p:txBody>
      </p:sp>
      <p:sp>
        <p:nvSpPr>
          <p:cNvPr id="45" name="Rectangle 153"/>
          <p:cNvSpPr>
            <a:spLocks noChangeAspect="1" noChangeArrowheads="1"/>
          </p:cNvSpPr>
          <p:nvPr/>
        </p:nvSpPr>
        <p:spPr bwMode="auto">
          <a:xfrm>
            <a:off x="3146425" y="5521946"/>
            <a:ext cx="777875" cy="543635"/>
          </a:xfrm>
          <a:prstGeom prst="rect">
            <a:avLst/>
          </a:prstGeom>
          <a:noFill/>
          <a:ln w="19050" algn="ctr">
            <a:solidFill>
              <a:srgbClr val="9900CC"/>
            </a:solidFill>
            <a:miter lim="800000"/>
            <a:headEnd/>
            <a:tailEnd/>
          </a:ln>
        </p:spPr>
        <p:txBody>
          <a:bodyPr wrap="none" anchor="ctr"/>
          <a:lstStyle/>
          <a:p>
            <a:pPr algn="ctr" defTabSz="914400" eaLnBrk="0" hangingPunct="0"/>
            <a:r>
              <a:rPr lang="zh-CN" altLang="en-US" sz="1400" b="1" dirty="0">
                <a:latin typeface="Arial Unicode MS" pitchFamily="34" charset="-122"/>
                <a:ea typeface="Arial Unicode MS" pitchFamily="34" charset="-122"/>
                <a:cs typeface="Arial Unicode MS" pitchFamily="34" charset="-122"/>
              </a:rPr>
              <a:t>能见度</a:t>
            </a:r>
          </a:p>
          <a:p>
            <a:pPr algn="ctr" defTabSz="914400" eaLnBrk="0" hangingPunct="0"/>
            <a:r>
              <a:rPr lang="en-US" altLang="zh-CN" sz="1400" b="1" dirty="0">
                <a:latin typeface="Arial Unicode MS" pitchFamily="34" charset="-122"/>
                <a:ea typeface="Arial Unicode MS" pitchFamily="34" charset="-122"/>
                <a:cs typeface="Arial Unicode MS" pitchFamily="34" charset="-122"/>
              </a:rPr>
              <a:t>Visibility</a:t>
            </a:r>
            <a:endParaRPr lang="zh-CN" altLang="en-US" sz="1400" b="1" dirty="0">
              <a:latin typeface="Arial Unicode MS" pitchFamily="34" charset="-122"/>
              <a:ea typeface="Arial Unicode MS" pitchFamily="34" charset="-122"/>
              <a:cs typeface="Arial Unicode MS" pitchFamily="34" charset="-122"/>
            </a:endParaRPr>
          </a:p>
        </p:txBody>
      </p:sp>
      <p:sp>
        <p:nvSpPr>
          <p:cNvPr id="46" name="Rectangle 153"/>
          <p:cNvSpPr>
            <a:spLocks noChangeAspect="1" noChangeArrowheads="1"/>
          </p:cNvSpPr>
          <p:nvPr/>
        </p:nvSpPr>
        <p:spPr bwMode="auto">
          <a:xfrm>
            <a:off x="7019925" y="5600776"/>
            <a:ext cx="1081088" cy="455389"/>
          </a:xfrm>
          <a:prstGeom prst="rect">
            <a:avLst/>
          </a:prstGeom>
          <a:noFill/>
          <a:ln w="19050" algn="ctr">
            <a:solidFill>
              <a:srgbClr val="9900CC"/>
            </a:solidFill>
            <a:miter lim="800000"/>
            <a:headEnd/>
            <a:tailEnd/>
          </a:ln>
        </p:spPr>
        <p:txBody>
          <a:bodyPr wrap="none" anchor="ctr"/>
          <a:lstStyle/>
          <a:p>
            <a:pPr algn="ctr" defTabSz="914400" eaLnBrk="0" hangingPunct="0"/>
            <a:r>
              <a:rPr lang="zh-CN" altLang="en-US" sz="1400" b="1" dirty="0">
                <a:latin typeface="Arial Unicode MS" pitchFamily="34" charset="-122"/>
                <a:ea typeface="Arial Unicode MS" pitchFamily="34" charset="-122"/>
                <a:cs typeface="Arial Unicode MS" pitchFamily="34" charset="-122"/>
              </a:rPr>
              <a:t>生态系统</a:t>
            </a:r>
          </a:p>
          <a:p>
            <a:pPr algn="ctr" defTabSz="914400" eaLnBrk="0" hangingPunct="0"/>
            <a:r>
              <a:rPr lang="en-US" altLang="zh-CN" sz="1400" b="1" dirty="0">
                <a:latin typeface="Arial Unicode MS" pitchFamily="34" charset="-122"/>
                <a:ea typeface="Arial Unicode MS" pitchFamily="34" charset="-122"/>
                <a:cs typeface="Arial Unicode MS" pitchFamily="34" charset="-122"/>
              </a:rPr>
              <a:t>Eco-system</a:t>
            </a:r>
            <a:endParaRPr lang="zh-CN" altLang="en-US" sz="1400" b="1" dirty="0">
              <a:latin typeface="Arial Unicode MS" pitchFamily="34" charset="-122"/>
              <a:ea typeface="Arial Unicode MS" pitchFamily="34" charset="-122"/>
              <a:cs typeface="Arial Unicode MS" pitchFamily="34" charset="-122"/>
            </a:endParaRPr>
          </a:p>
        </p:txBody>
      </p:sp>
      <p:pic>
        <p:nvPicPr>
          <p:cNvPr id="47" name="Picture 138" descr="Ace-Asia">
            <a:hlinkClick r:id="rId5" action="ppaction://hlinksldjump"/>
          </p:cNvPr>
          <p:cNvPicPr>
            <a:picLocks noChangeAspect="1" noChangeArrowheads="1"/>
          </p:cNvPicPr>
          <p:nvPr/>
        </p:nvPicPr>
        <p:blipFill>
          <a:blip r:embed="rId6" cstate="print"/>
          <a:srcRect/>
          <a:stretch>
            <a:fillRect/>
          </a:stretch>
        </p:blipFill>
        <p:spPr bwMode="auto">
          <a:xfrm>
            <a:off x="4787900" y="4158605"/>
            <a:ext cx="1527175" cy="1341437"/>
          </a:xfrm>
          <a:prstGeom prst="rect">
            <a:avLst/>
          </a:prstGeom>
          <a:noFill/>
          <a:ln w="9525">
            <a:noFill/>
            <a:miter lim="800000"/>
            <a:headEnd/>
            <a:tailEnd/>
          </a:ln>
        </p:spPr>
      </p:pic>
      <p:sp>
        <p:nvSpPr>
          <p:cNvPr id="48" name="Rectangle 153"/>
          <p:cNvSpPr>
            <a:spLocks noChangeAspect="1" noChangeArrowheads="1"/>
          </p:cNvSpPr>
          <p:nvPr/>
        </p:nvSpPr>
        <p:spPr bwMode="auto">
          <a:xfrm>
            <a:off x="5076825" y="5569244"/>
            <a:ext cx="938213" cy="496337"/>
          </a:xfrm>
          <a:prstGeom prst="rect">
            <a:avLst/>
          </a:prstGeom>
          <a:noFill/>
          <a:ln w="19050" algn="ctr">
            <a:solidFill>
              <a:srgbClr val="9900CC"/>
            </a:solidFill>
            <a:miter lim="800000"/>
            <a:headEnd/>
            <a:tailEnd/>
          </a:ln>
        </p:spPr>
        <p:txBody>
          <a:bodyPr wrap="none" anchor="ctr"/>
          <a:lstStyle/>
          <a:p>
            <a:pPr algn="ctr" defTabSz="914400" eaLnBrk="0" hangingPunct="0"/>
            <a:r>
              <a:rPr lang="zh-CN" altLang="en-US" sz="1400" b="1" dirty="0">
                <a:latin typeface="Arial Unicode MS" pitchFamily="34" charset="-122"/>
                <a:ea typeface="Arial Unicode MS" pitchFamily="34" charset="-122"/>
                <a:cs typeface="Arial Unicode MS" pitchFamily="34" charset="-122"/>
              </a:rPr>
              <a:t>气候</a:t>
            </a:r>
          </a:p>
          <a:p>
            <a:pPr algn="ctr" defTabSz="914400" eaLnBrk="0" hangingPunct="0"/>
            <a:r>
              <a:rPr lang="en-US" altLang="zh-CN" sz="1400" b="1" dirty="0">
                <a:latin typeface="Arial Unicode MS" pitchFamily="34" charset="-122"/>
                <a:ea typeface="Arial Unicode MS" pitchFamily="34" charset="-122"/>
                <a:cs typeface="Arial Unicode MS" pitchFamily="34" charset="-122"/>
              </a:rPr>
              <a:t>Climate</a:t>
            </a:r>
            <a:endParaRPr lang="zh-CN" altLang="en-US" sz="1400" b="1" dirty="0">
              <a:latin typeface="Arial Unicode MS" pitchFamily="34" charset="-122"/>
              <a:ea typeface="Arial Unicode MS" pitchFamily="34" charset="-122"/>
              <a:cs typeface="Arial Unicode MS" pitchFamily="34" charset="-122"/>
            </a:endParaRPr>
          </a:p>
        </p:txBody>
      </p:sp>
      <p:cxnSp>
        <p:nvCxnSpPr>
          <p:cNvPr id="49" name="直接连接符 52"/>
          <p:cNvCxnSpPr>
            <a:stCxn id="42" idx="0"/>
            <a:endCxn id="33" idx="2"/>
          </p:cNvCxnSpPr>
          <p:nvPr/>
        </p:nvCxnSpPr>
        <p:spPr>
          <a:xfrm flipV="1">
            <a:off x="1547019" y="3743771"/>
            <a:ext cx="938213" cy="405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52"/>
          <p:cNvCxnSpPr>
            <a:stCxn id="42" idx="0"/>
            <a:endCxn id="12" idx="2"/>
          </p:cNvCxnSpPr>
          <p:nvPr/>
        </p:nvCxnSpPr>
        <p:spPr>
          <a:xfrm flipV="1">
            <a:off x="1547019" y="3743771"/>
            <a:ext cx="3027363" cy="405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2"/>
          <p:cNvCxnSpPr>
            <a:stCxn id="40" idx="0"/>
            <a:endCxn id="33" idx="2"/>
          </p:cNvCxnSpPr>
          <p:nvPr/>
        </p:nvCxnSpPr>
        <p:spPr>
          <a:xfrm flipH="1" flipV="1">
            <a:off x="2485232" y="3743771"/>
            <a:ext cx="1008062" cy="414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2"/>
          <p:cNvCxnSpPr>
            <a:stCxn id="47" idx="0"/>
            <a:endCxn id="33" idx="2"/>
          </p:cNvCxnSpPr>
          <p:nvPr/>
        </p:nvCxnSpPr>
        <p:spPr>
          <a:xfrm flipH="1" flipV="1">
            <a:off x="2485232" y="3743771"/>
            <a:ext cx="3066256" cy="414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p:cNvCxnSpPr>
            <a:endCxn id="13" idx="2"/>
          </p:cNvCxnSpPr>
          <p:nvPr/>
        </p:nvCxnSpPr>
        <p:spPr>
          <a:xfrm flipH="1" flipV="1">
            <a:off x="6722269" y="3737421"/>
            <a:ext cx="837406" cy="759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2"/>
          <p:cNvCxnSpPr>
            <a:stCxn id="40" idx="0"/>
            <a:endCxn id="12" idx="2"/>
          </p:cNvCxnSpPr>
          <p:nvPr/>
        </p:nvCxnSpPr>
        <p:spPr>
          <a:xfrm flipV="1">
            <a:off x="3493294" y="3743771"/>
            <a:ext cx="1081088" cy="414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2"/>
          <p:cNvCxnSpPr>
            <a:stCxn id="47" idx="0"/>
            <a:endCxn id="12" idx="2"/>
          </p:cNvCxnSpPr>
          <p:nvPr/>
        </p:nvCxnSpPr>
        <p:spPr>
          <a:xfrm flipH="1" flipV="1">
            <a:off x="4574382" y="3743771"/>
            <a:ext cx="977106" cy="414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2"/>
          <p:cNvCxnSpPr>
            <a:stCxn id="39" idx="0"/>
            <a:endCxn id="12" idx="2"/>
          </p:cNvCxnSpPr>
          <p:nvPr/>
        </p:nvCxnSpPr>
        <p:spPr>
          <a:xfrm flipH="1" flipV="1">
            <a:off x="4574382" y="3743771"/>
            <a:ext cx="2987675" cy="4148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35331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408022" y="116632"/>
            <a:ext cx="7954962" cy="831639"/>
          </a:xfrm>
          <a:prstGeom prst="rect">
            <a:avLst/>
          </a:prstGeom>
          <a:noFill/>
          <a:ln w="9525">
            <a:noFill/>
            <a:miter lim="800000"/>
            <a:headEnd/>
            <a:tailEnd/>
          </a:ln>
        </p:spPr>
        <p:txBody>
          <a:bodyPr wrap="square" lIns="92075" tIns="46038" rIns="92075" bIns="46038" anchor="ctr">
            <a:spAutoFit/>
          </a:bodyPr>
          <a:lstStyle/>
          <a:p>
            <a:pPr defTabSz="914400" eaLnBrk="0" hangingPunct="0"/>
            <a:r>
              <a:rPr lang="zh-CN" altLang="en-US" sz="2400" b="1" dirty="0" smtClean="0">
                <a:solidFill>
                  <a:schemeClr val="tx2"/>
                </a:solidFill>
                <a:latin typeface="微软雅黑" pitchFamily="34" charset="-122"/>
                <a:ea typeface="微软雅黑" pitchFamily="34" charset="-122"/>
                <a:cs typeface="Times New Roman" pitchFamily="18" charset="0"/>
              </a:rPr>
              <a:t>京津冀、长三角区域联防联控工作协调机制</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Regional collaboration mechanism for JJJ and YRD</a:t>
            </a:r>
          </a:p>
        </p:txBody>
      </p:sp>
      <p:sp>
        <p:nvSpPr>
          <p:cNvPr id="4" name="AutoShape 8"/>
          <p:cNvSpPr>
            <a:spLocks noChangeArrowheads="1"/>
          </p:cNvSpPr>
          <p:nvPr/>
        </p:nvSpPr>
        <p:spPr bwMode="auto">
          <a:xfrm>
            <a:off x="1046172" y="2192298"/>
            <a:ext cx="2967688" cy="2647950"/>
          </a:xfrm>
          <a:prstGeom prst="rightArrow">
            <a:avLst>
              <a:gd name="adj1" fmla="val 70620"/>
              <a:gd name="adj2" fmla="val 56977"/>
            </a:avLst>
          </a:prstGeom>
          <a:solidFill>
            <a:schemeClr val="accent5">
              <a:lumMod val="40000"/>
              <a:lumOff val="60000"/>
            </a:schemeClr>
          </a:solidFill>
          <a:ln w="9525">
            <a:solidFill>
              <a:srgbClr val="C0C0C0"/>
            </a:solidFill>
            <a:miter lim="800000"/>
            <a:headEnd/>
            <a:tailEnd/>
          </a:ln>
        </p:spPr>
        <p:txBody>
          <a:bodyPr wrap="none" anchor="ctr"/>
          <a:lstStyle/>
          <a:p>
            <a:endParaRPr lang="zh-CN" altLang="en-US"/>
          </a:p>
        </p:txBody>
      </p:sp>
      <p:sp>
        <p:nvSpPr>
          <p:cNvPr id="5" name="Line 22"/>
          <p:cNvSpPr>
            <a:spLocks noChangeShapeType="1"/>
          </p:cNvSpPr>
          <p:nvPr/>
        </p:nvSpPr>
        <p:spPr bwMode="gray">
          <a:xfrm>
            <a:off x="481307" y="1556792"/>
            <a:ext cx="1633538" cy="0"/>
          </a:xfrm>
          <a:prstGeom prst="line">
            <a:avLst/>
          </a:prstGeom>
          <a:noFill/>
          <a:ln w="76200">
            <a:solidFill>
              <a:srgbClr val="003300"/>
            </a:solidFill>
            <a:round/>
            <a:headEnd/>
            <a:tailEnd/>
          </a:ln>
        </p:spPr>
        <p:txBody>
          <a:bodyPr wrap="none" anchor="ctr"/>
          <a:lstStyle/>
          <a:p>
            <a:endParaRPr lang="zh-CN" altLang="en-US"/>
          </a:p>
        </p:txBody>
      </p:sp>
      <p:sp>
        <p:nvSpPr>
          <p:cNvPr id="6" name="Line 23"/>
          <p:cNvSpPr>
            <a:spLocks noChangeShapeType="1"/>
          </p:cNvSpPr>
          <p:nvPr/>
        </p:nvSpPr>
        <p:spPr bwMode="gray">
          <a:xfrm>
            <a:off x="2116172" y="1556792"/>
            <a:ext cx="1897688" cy="0"/>
          </a:xfrm>
          <a:prstGeom prst="line">
            <a:avLst/>
          </a:prstGeom>
          <a:noFill/>
          <a:ln w="76200">
            <a:solidFill>
              <a:srgbClr val="663300"/>
            </a:solidFill>
            <a:round/>
            <a:headEnd/>
            <a:tailEnd/>
          </a:ln>
        </p:spPr>
        <p:txBody>
          <a:bodyPr wrap="none" anchor="ctr"/>
          <a:lstStyle/>
          <a:p>
            <a:endParaRPr lang="zh-CN" altLang="en-US"/>
          </a:p>
        </p:txBody>
      </p:sp>
      <p:sp>
        <p:nvSpPr>
          <p:cNvPr id="7" name="Line 24"/>
          <p:cNvSpPr>
            <a:spLocks noChangeShapeType="1"/>
          </p:cNvSpPr>
          <p:nvPr/>
        </p:nvSpPr>
        <p:spPr bwMode="gray">
          <a:xfrm>
            <a:off x="4168238" y="1556792"/>
            <a:ext cx="4583875" cy="0"/>
          </a:xfrm>
          <a:prstGeom prst="line">
            <a:avLst/>
          </a:prstGeom>
          <a:noFill/>
          <a:ln w="76200">
            <a:solidFill>
              <a:srgbClr val="660066"/>
            </a:solidFill>
            <a:round/>
            <a:headEnd/>
            <a:tailEnd/>
          </a:ln>
        </p:spPr>
        <p:txBody>
          <a:bodyPr wrap="none" anchor="ctr"/>
          <a:lstStyle/>
          <a:p>
            <a:endParaRPr lang="zh-CN" altLang="en-US"/>
          </a:p>
        </p:txBody>
      </p:sp>
      <p:sp>
        <p:nvSpPr>
          <p:cNvPr id="8" name="Line 25"/>
          <p:cNvSpPr>
            <a:spLocks noChangeShapeType="1"/>
          </p:cNvSpPr>
          <p:nvPr/>
        </p:nvSpPr>
        <p:spPr bwMode="gray">
          <a:xfrm>
            <a:off x="400084" y="5157046"/>
            <a:ext cx="1633538" cy="0"/>
          </a:xfrm>
          <a:prstGeom prst="line">
            <a:avLst/>
          </a:prstGeom>
          <a:noFill/>
          <a:ln w="76200">
            <a:solidFill>
              <a:srgbClr val="003300"/>
            </a:solidFill>
            <a:round/>
            <a:headEnd/>
            <a:tailEnd/>
          </a:ln>
        </p:spPr>
        <p:txBody>
          <a:bodyPr wrap="none" anchor="ctr"/>
          <a:lstStyle/>
          <a:p>
            <a:endParaRPr lang="zh-CN" altLang="en-US"/>
          </a:p>
        </p:txBody>
      </p:sp>
      <p:sp>
        <p:nvSpPr>
          <p:cNvPr id="9" name="Line 26"/>
          <p:cNvSpPr>
            <a:spLocks noChangeShapeType="1"/>
          </p:cNvSpPr>
          <p:nvPr/>
        </p:nvSpPr>
        <p:spPr bwMode="gray">
          <a:xfrm>
            <a:off x="2116172" y="5157046"/>
            <a:ext cx="1897688" cy="0"/>
          </a:xfrm>
          <a:prstGeom prst="line">
            <a:avLst/>
          </a:prstGeom>
          <a:noFill/>
          <a:ln w="76200">
            <a:solidFill>
              <a:srgbClr val="663300"/>
            </a:solidFill>
            <a:round/>
            <a:headEnd/>
            <a:tailEnd/>
          </a:ln>
        </p:spPr>
        <p:txBody>
          <a:bodyPr wrap="none" anchor="ctr"/>
          <a:lstStyle/>
          <a:p>
            <a:endParaRPr lang="zh-CN" altLang="en-US"/>
          </a:p>
        </p:txBody>
      </p:sp>
      <p:sp>
        <p:nvSpPr>
          <p:cNvPr id="10" name="Line 27"/>
          <p:cNvSpPr>
            <a:spLocks noChangeShapeType="1"/>
          </p:cNvSpPr>
          <p:nvPr/>
        </p:nvSpPr>
        <p:spPr bwMode="gray">
          <a:xfrm>
            <a:off x="4168239" y="5157046"/>
            <a:ext cx="4583875" cy="0"/>
          </a:xfrm>
          <a:prstGeom prst="line">
            <a:avLst/>
          </a:prstGeom>
          <a:noFill/>
          <a:ln w="76200">
            <a:solidFill>
              <a:srgbClr val="660066"/>
            </a:solidFill>
            <a:round/>
            <a:headEnd/>
            <a:tailEnd/>
          </a:ln>
        </p:spPr>
        <p:txBody>
          <a:bodyPr wrap="none" anchor="ctr"/>
          <a:lstStyle/>
          <a:p>
            <a:endParaRPr lang="zh-CN" altLang="en-US"/>
          </a:p>
        </p:txBody>
      </p:sp>
      <p:sp>
        <p:nvSpPr>
          <p:cNvPr id="11" name="Line 28"/>
          <p:cNvSpPr>
            <a:spLocks noChangeShapeType="1"/>
          </p:cNvSpPr>
          <p:nvPr/>
        </p:nvSpPr>
        <p:spPr bwMode="gray">
          <a:xfrm>
            <a:off x="400084" y="3506046"/>
            <a:ext cx="1633538" cy="0"/>
          </a:xfrm>
          <a:prstGeom prst="line">
            <a:avLst/>
          </a:prstGeom>
          <a:noFill/>
          <a:ln w="3175">
            <a:solidFill>
              <a:srgbClr val="B2B2B2"/>
            </a:solidFill>
            <a:round/>
            <a:headEnd/>
            <a:tailEnd/>
          </a:ln>
        </p:spPr>
        <p:txBody>
          <a:bodyPr wrap="none" anchor="ctr"/>
          <a:lstStyle/>
          <a:p>
            <a:endParaRPr lang="zh-CN" altLang="en-US"/>
          </a:p>
        </p:txBody>
      </p:sp>
      <p:sp>
        <p:nvSpPr>
          <p:cNvPr id="12" name="Line 29"/>
          <p:cNvSpPr>
            <a:spLocks noChangeShapeType="1"/>
          </p:cNvSpPr>
          <p:nvPr/>
        </p:nvSpPr>
        <p:spPr bwMode="gray">
          <a:xfrm>
            <a:off x="2116172" y="3506046"/>
            <a:ext cx="6635942" cy="0"/>
          </a:xfrm>
          <a:prstGeom prst="line">
            <a:avLst/>
          </a:prstGeom>
          <a:noFill/>
          <a:ln w="3175">
            <a:solidFill>
              <a:srgbClr val="B2B2B2"/>
            </a:solidFill>
            <a:round/>
            <a:headEnd/>
            <a:tailEnd/>
          </a:ln>
        </p:spPr>
        <p:txBody>
          <a:bodyPr wrap="none" anchor="ctr"/>
          <a:lstStyle/>
          <a:p>
            <a:endParaRPr lang="zh-CN" altLang="en-US"/>
          </a:p>
        </p:txBody>
      </p:sp>
      <p:sp>
        <p:nvSpPr>
          <p:cNvPr id="13" name="Line 30"/>
          <p:cNvSpPr>
            <a:spLocks noChangeShapeType="1"/>
          </p:cNvSpPr>
          <p:nvPr/>
        </p:nvSpPr>
        <p:spPr bwMode="gray">
          <a:xfrm>
            <a:off x="5611847" y="3506046"/>
            <a:ext cx="1465262" cy="0"/>
          </a:xfrm>
          <a:prstGeom prst="line">
            <a:avLst/>
          </a:prstGeom>
          <a:noFill/>
          <a:ln w="3175">
            <a:solidFill>
              <a:srgbClr val="B2B2B2"/>
            </a:solidFill>
            <a:round/>
            <a:headEnd/>
            <a:tailEnd/>
          </a:ln>
        </p:spPr>
        <p:txBody>
          <a:bodyPr wrap="none" anchor="ctr"/>
          <a:lstStyle/>
          <a:p>
            <a:endParaRPr lang="zh-CN" altLang="en-US"/>
          </a:p>
        </p:txBody>
      </p:sp>
      <p:sp>
        <p:nvSpPr>
          <p:cNvPr id="14" name="Rectangle 31"/>
          <p:cNvSpPr>
            <a:spLocks noChangeArrowheads="1"/>
          </p:cNvSpPr>
          <p:nvPr/>
        </p:nvSpPr>
        <p:spPr bwMode="gray">
          <a:xfrm>
            <a:off x="408022" y="1947121"/>
            <a:ext cx="1608137" cy="1482725"/>
          </a:xfrm>
          <a:prstGeom prst="rect">
            <a:avLst/>
          </a:prstGeom>
          <a:solidFill>
            <a:srgbClr val="FFC000"/>
          </a:solidFill>
          <a:ln w="9525" algn="ctr">
            <a:noFill/>
            <a:miter lim="800000"/>
            <a:headEnd/>
            <a:tailEnd/>
          </a:ln>
        </p:spPr>
        <p:txBody>
          <a:bodyPr wrap="none" anchor="ctr"/>
          <a:lstStyle/>
          <a:p>
            <a:endParaRPr lang="zh-CN" altLang="en-US" dirty="0"/>
          </a:p>
        </p:txBody>
      </p:sp>
      <p:sp>
        <p:nvSpPr>
          <p:cNvPr id="15" name="Rectangle 32"/>
          <p:cNvSpPr>
            <a:spLocks noChangeArrowheads="1"/>
          </p:cNvSpPr>
          <p:nvPr/>
        </p:nvSpPr>
        <p:spPr bwMode="gray">
          <a:xfrm>
            <a:off x="408022" y="3582246"/>
            <a:ext cx="1633537" cy="1482725"/>
          </a:xfrm>
          <a:prstGeom prst="rect">
            <a:avLst/>
          </a:prstGeom>
          <a:solidFill>
            <a:schemeClr val="accent6">
              <a:lumMod val="40000"/>
              <a:lumOff val="60000"/>
            </a:schemeClr>
          </a:solidFill>
          <a:ln w="9525" algn="ctr">
            <a:noFill/>
            <a:miter lim="800000"/>
            <a:headEnd/>
            <a:tailEnd/>
          </a:ln>
        </p:spPr>
        <p:txBody>
          <a:bodyPr wrap="none" anchor="ctr"/>
          <a:lstStyle/>
          <a:p>
            <a:endParaRPr lang="zh-CN" altLang="en-US"/>
          </a:p>
        </p:txBody>
      </p:sp>
      <p:sp>
        <p:nvSpPr>
          <p:cNvPr id="19" name="Rectangle 37"/>
          <p:cNvSpPr>
            <a:spLocks noChangeArrowheads="1"/>
          </p:cNvSpPr>
          <p:nvPr/>
        </p:nvSpPr>
        <p:spPr bwMode="gray">
          <a:xfrm>
            <a:off x="4013861" y="1947121"/>
            <a:ext cx="4738254" cy="1482725"/>
          </a:xfrm>
          <a:prstGeom prst="rect">
            <a:avLst/>
          </a:prstGeom>
          <a:solidFill>
            <a:schemeClr val="folHlink">
              <a:alpha val="50195"/>
            </a:schemeClr>
          </a:solidFill>
          <a:ln w="9525" algn="ctr">
            <a:noFill/>
            <a:miter lim="800000"/>
            <a:headEnd/>
            <a:tailEnd/>
          </a:ln>
        </p:spPr>
        <p:txBody>
          <a:bodyPr wrap="none" anchor="ctr"/>
          <a:lstStyle/>
          <a:p>
            <a:endParaRPr lang="zh-CN" altLang="en-US"/>
          </a:p>
        </p:txBody>
      </p:sp>
      <p:sp>
        <p:nvSpPr>
          <p:cNvPr id="20" name="Rectangle 39"/>
          <p:cNvSpPr>
            <a:spLocks noChangeArrowheads="1"/>
          </p:cNvSpPr>
          <p:nvPr/>
        </p:nvSpPr>
        <p:spPr bwMode="gray">
          <a:xfrm>
            <a:off x="4168239" y="3571134"/>
            <a:ext cx="4583875" cy="1482725"/>
          </a:xfrm>
          <a:prstGeom prst="rect">
            <a:avLst/>
          </a:prstGeom>
          <a:solidFill>
            <a:schemeClr val="folHlink">
              <a:alpha val="50195"/>
            </a:schemeClr>
          </a:solidFill>
          <a:ln w="9525" algn="ctr">
            <a:noFill/>
            <a:miter lim="800000"/>
            <a:headEnd/>
            <a:tailEnd/>
          </a:ln>
        </p:spPr>
        <p:txBody>
          <a:bodyPr wrap="none" anchor="ctr"/>
          <a:lstStyle/>
          <a:p>
            <a:endParaRPr lang="zh-CN" altLang="en-US"/>
          </a:p>
        </p:txBody>
      </p:sp>
      <p:sp>
        <p:nvSpPr>
          <p:cNvPr id="21" name="Rectangle 40"/>
          <p:cNvSpPr>
            <a:spLocks noChangeArrowheads="1"/>
          </p:cNvSpPr>
          <p:nvPr/>
        </p:nvSpPr>
        <p:spPr bwMode="gray">
          <a:xfrm>
            <a:off x="285711" y="3658482"/>
            <a:ext cx="1862947" cy="1569660"/>
          </a:xfrm>
          <a:prstGeom prst="rect">
            <a:avLst/>
          </a:prstGeom>
          <a:noFill/>
          <a:ln w="9525" algn="ctr">
            <a:noFill/>
            <a:miter lim="800000"/>
            <a:headEnd/>
            <a:tailEnd/>
          </a:ln>
        </p:spPr>
        <p:txBody>
          <a:bodyPr wrap="none">
            <a:spAutoFit/>
          </a:bodyPr>
          <a:lstStyle/>
          <a:p>
            <a:pPr algn="ctr"/>
            <a:r>
              <a:rPr lang="zh-CN" altLang="en-US" sz="2400" b="1" dirty="0" smtClean="0">
                <a:latin typeface="黑体" pitchFamily="2" charset="-122"/>
                <a:ea typeface="黑体" pitchFamily="2" charset="-122"/>
              </a:rPr>
              <a:t>省级</a:t>
            </a:r>
            <a:endParaRPr lang="en-US" altLang="zh-CN" sz="2400" b="1" dirty="0" smtClean="0">
              <a:latin typeface="黑体" pitchFamily="2" charset="-122"/>
              <a:ea typeface="黑体" pitchFamily="2" charset="-122"/>
            </a:endParaRPr>
          </a:p>
          <a:p>
            <a:pPr algn="ctr"/>
            <a:r>
              <a:rPr lang="zh-CN" altLang="en-US" sz="2400" b="1" dirty="0" smtClean="0">
                <a:latin typeface="黑体" pitchFamily="2" charset="-122"/>
                <a:ea typeface="黑体" pitchFamily="2" charset="-122"/>
              </a:rPr>
              <a:t>人民政府</a:t>
            </a:r>
            <a:endParaRPr lang="en-US" altLang="zh-CN" sz="2400" b="1" dirty="0" smtClean="0">
              <a:latin typeface="黑体" pitchFamily="2" charset="-122"/>
              <a:ea typeface="黑体" pitchFamily="2" charset="-122"/>
            </a:endParaRPr>
          </a:p>
          <a:p>
            <a:pPr algn="ctr"/>
            <a:r>
              <a:rPr lang="en-US" altLang="zh-CN" sz="2400" b="1" dirty="0" smtClean="0">
                <a:latin typeface="+mn-lt"/>
                <a:ea typeface="黑体" pitchFamily="2" charset="-122"/>
              </a:rPr>
              <a:t>Provincial</a:t>
            </a:r>
          </a:p>
          <a:p>
            <a:pPr algn="ctr"/>
            <a:r>
              <a:rPr lang="en-US" altLang="zh-CN" sz="2400" b="1" dirty="0" smtClean="0">
                <a:latin typeface="+mn-lt"/>
                <a:ea typeface="黑体" pitchFamily="2" charset="-122"/>
              </a:rPr>
              <a:t>governments</a:t>
            </a:r>
            <a:endParaRPr lang="en-US" altLang="zh-CN" sz="2400" b="1" dirty="0">
              <a:latin typeface="+mn-lt"/>
              <a:ea typeface="黑体" pitchFamily="2" charset="-122"/>
            </a:endParaRPr>
          </a:p>
        </p:txBody>
      </p:sp>
      <p:sp>
        <p:nvSpPr>
          <p:cNvPr id="22" name="Rectangle 41"/>
          <p:cNvSpPr>
            <a:spLocks noChangeArrowheads="1"/>
          </p:cNvSpPr>
          <p:nvPr/>
        </p:nvSpPr>
        <p:spPr bwMode="gray">
          <a:xfrm>
            <a:off x="481307" y="2251673"/>
            <a:ext cx="1460400" cy="1200329"/>
          </a:xfrm>
          <a:prstGeom prst="rect">
            <a:avLst/>
          </a:prstGeom>
          <a:noFill/>
          <a:ln w="9525" algn="ctr">
            <a:noFill/>
            <a:miter lim="800000"/>
            <a:headEnd/>
            <a:tailEnd/>
          </a:ln>
        </p:spPr>
        <p:txBody>
          <a:bodyPr wrap="none">
            <a:spAutoFit/>
          </a:bodyPr>
          <a:lstStyle/>
          <a:p>
            <a:pPr algn="ctr"/>
            <a:r>
              <a:rPr lang="zh-CN" altLang="en-US" sz="2400" b="1" dirty="0" smtClean="0">
                <a:latin typeface="黑体" pitchFamily="2" charset="-122"/>
                <a:ea typeface="黑体" pitchFamily="2" charset="-122"/>
              </a:rPr>
              <a:t>国务院</a:t>
            </a:r>
            <a:endParaRPr lang="en-US" altLang="zh-CN" sz="2400" b="1" dirty="0" smtClean="0">
              <a:latin typeface="黑体" pitchFamily="2" charset="-122"/>
              <a:ea typeface="黑体" pitchFamily="2" charset="-122"/>
            </a:endParaRPr>
          </a:p>
          <a:p>
            <a:pPr algn="ctr"/>
            <a:r>
              <a:rPr lang="zh-CN" altLang="en-US" sz="2400" b="1" dirty="0" smtClean="0">
                <a:latin typeface="黑体" pitchFamily="2" charset="-122"/>
                <a:ea typeface="黑体" pitchFamily="2" charset="-122"/>
              </a:rPr>
              <a:t>有关部门</a:t>
            </a:r>
            <a:endParaRPr lang="en-US" altLang="zh-CN" sz="2400" b="1" dirty="0" smtClean="0">
              <a:latin typeface="黑体" pitchFamily="2" charset="-122"/>
              <a:ea typeface="黑体" pitchFamily="2" charset="-122"/>
            </a:endParaRPr>
          </a:p>
          <a:p>
            <a:pPr algn="ctr"/>
            <a:r>
              <a:rPr lang="en-US" altLang="zh-CN" sz="2400" b="1" dirty="0" smtClean="0">
                <a:latin typeface="+mn-lt"/>
                <a:ea typeface="黑体" pitchFamily="2" charset="-122"/>
              </a:rPr>
              <a:t>Ministries</a:t>
            </a:r>
            <a:endParaRPr lang="en-US" altLang="zh-CN" sz="2400" b="1" dirty="0">
              <a:latin typeface="+mn-lt"/>
              <a:ea typeface="黑体" pitchFamily="2" charset="-122"/>
            </a:endParaRPr>
          </a:p>
        </p:txBody>
      </p:sp>
      <p:sp>
        <p:nvSpPr>
          <p:cNvPr id="23" name="Rectangle 44"/>
          <p:cNvSpPr>
            <a:spLocks noChangeArrowheads="1"/>
          </p:cNvSpPr>
          <p:nvPr/>
        </p:nvSpPr>
        <p:spPr bwMode="gray">
          <a:xfrm>
            <a:off x="4013862" y="1556793"/>
            <a:ext cx="4738252" cy="3662541"/>
          </a:xfrm>
          <a:prstGeom prst="rect">
            <a:avLst/>
          </a:prstGeom>
          <a:solidFill>
            <a:schemeClr val="accent2"/>
          </a:solidFill>
          <a:ln>
            <a:solidFill>
              <a:schemeClr val="accent1"/>
            </a:solidFill>
          </a:ln>
          <a:effectLst/>
          <a:extLst/>
        </p:spPr>
        <p:txBody>
          <a:bodyPr wrap="square">
            <a:spAutoFit/>
          </a:bodyPr>
          <a:lstStyle/>
          <a:p>
            <a:pPr algn="just" eaLnBrk="0" fontAlgn="auto" hangingPunct="0">
              <a:spcBef>
                <a:spcPts val="0"/>
              </a:spcBef>
              <a:spcAft>
                <a:spcPts val="0"/>
              </a:spcAft>
              <a:buClr>
                <a:srgbClr val="FF0000"/>
              </a:buClr>
              <a:buFont typeface="Wingdings" pitchFamily="2" charset="2"/>
              <a:buChar char="p"/>
              <a:defRPr/>
            </a:pPr>
            <a:r>
              <a:rPr lang="zh-CN" altLang="en-US" b="1" dirty="0" smtClean="0">
                <a:solidFill>
                  <a:schemeClr val="bg1">
                    <a:lumMod val="95000"/>
                  </a:schemeClr>
                </a:solidFill>
                <a:latin typeface="黑体" pitchFamily="2" charset="-122"/>
                <a:ea typeface="黑体" pitchFamily="2" charset="-122"/>
              </a:rPr>
              <a:t>协调解决区域内突出环境问题</a:t>
            </a:r>
            <a:endParaRPr lang="en-US" altLang="zh-CN" b="1" dirty="0" smtClean="0">
              <a:solidFill>
                <a:schemeClr val="bg1">
                  <a:lumMod val="95000"/>
                </a:schemeClr>
              </a:solidFill>
              <a:latin typeface="黑体" pitchFamily="2" charset="-122"/>
              <a:ea typeface="黑体" pitchFamily="2" charset="-122"/>
            </a:endParaRPr>
          </a:p>
          <a:p>
            <a:pPr algn="just" eaLnBrk="0" fontAlgn="auto" hangingPunct="0">
              <a:spcBef>
                <a:spcPts val="0"/>
              </a:spcBef>
              <a:spcAft>
                <a:spcPts val="0"/>
              </a:spcAft>
              <a:buClr>
                <a:srgbClr val="FF0000"/>
              </a:buClr>
              <a:buFont typeface="Wingdings" pitchFamily="2" charset="2"/>
              <a:buChar char="p"/>
              <a:defRPr/>
            </a:pPr>
            <a:r>
              <a:rPr lang="en-US" altLang="zh-CN" b="1" dirty="0" smtClean="0">
                <a:solidFill>
                  <a:schemeClr val="bg1">
                    <a:lumMod val="95000"/>
                  </a:schemeClr>
                </a:solidFill>
                <a:latin typeface="+mn-lt"/>
                <a:ea typeface="黑体" pitchFamily="2" charset="-122"/>
              </a:rPr>
              <a:t>Coordinate</a:t>
            </a:r>
          </a:p>
          <a:p>
            <a:pPr marL="177800" indent="-177800" algn="just" eaLnBrk="0" fontAlgn="auto" hangingPunct="0">
              <a:spcBef>
                <a:spcPts val="0"/>
              </a:spcBef>
              <a:spcAft>
                <a:spcPts val="0"/>
              </a:spcAft>
              <a:buClr>
                <a:srgbClr val="FF0000"/>
              </a:buClr>
              <a:buFont typeface="Wingdings" pitchFamily="2" charset="2"/>
              <a:buChar char="p"/>
              <a:tabLst>
                <a:tab pos="177800" algn="l"/>
              </a:tabLst>
              <a:defRPr/>
            </a:pPr>
            <a:r>
              <a:rPr lang="zh-CN" altLang="en-US" b="1" dirty="0" smtClean="0">
                <a:solidFill>
                  <a:schemeClr val="bg1">
                    <a:lumMod val="95000"/>
                  </a:schemeClr>
                </a:solidFill>
                <a:latin typeface="黑体" pitchFamily="2" charset="-122"/>
                <a:ea typeface="黑体" pitchFamily="2" charset="-122"/>
              </a:rPr>
              <a:t>组织实施环评会商、联合执法、信息共享、预警应急等工作</a:t>
            </a:r>
            <a:endParaRPr lang="en-US" altLang="zh-CN" b="1" dirty="0" smtClean="0">
              <a:solidFill>
                <a:schemeClr val="bg1">
                  <a:lumMod val="95000"/>
                </a:schemeClr>
              </a:solidFill>
              <a:latin typeface="黑体" pitchFamily="2" charset="-122"/>
              <a:ea typeface="黑体" pitchFamily="2" charset="-122"/>
            </a:endParaRPr>
          </a:p>
          <a:p>
            <a:pPr marL="177800" indent="-177800" algn="just" eaLnBrk="0" fontAlgn="auto" hangingPunct="0">
              <a:spcBef>
                <a:spcPts val="0"/>
              </a:spcBef>
              <a:spcAft>
                <a:spcPts val="0"/>
              </a:spcAft>
              <a:buClr>
                <a:srgbClr val="FF0000"/>
              </a:buClr>
              <a:buFont typeface="Wingdings" pitchFamily="2" charset="2"/>
              <a:buChar char="p"/>
              <a:tabLst>
                <a:tab pos="177800" algn="l"/>
              </a:tabLst>
              <a:defRPr/>
            </a:pPr>
            <a:r>
              <a:rPr lang="en-US" altLang="zh-CN" b="1" dirty="0" smtClean="0">
                <a:solidFill>
                  <a:schemeClr val="bg1">
                    <a:lumMod val="95000"/>
                  </a:schemeClr>
                </a:solidFill>
                <a:latin typeface="+mn-lt"/>
                <a:ea typeface="黑体" pitchFamily="2" charset="-122"/>
              </a:rPr>
              <a:t>Organize impact assessment, enforcement, info sharing and emergency response</a:t>
            </a:r>
          </a:p>
          <a:p>
            <a:pPr algn="just" eaLnBrk="0" fontAlgn="auto" hangingPunct="0">
              <a:spcBef>
                <a:spcPts val="0"/>
              </a:spcBef>
              <a:spcAft>
                <a:spcPts val="0"/>
              </a:spcAft>
              <a:buClr>
                <a:srgbClr val="FF0000"/>
              </a:buClr>
              <a:buFont typeface="Wingdings" pitchFamily="2" charset="2"/>
              <a:buChar char="p"/>
              <a:defRPr/>
            </a:pPr>
            <a:endParaRPr lang="en-US" altLang="zh-CN" sz="1600" b="1" dirty="0" smtClean="0">
              <a:solidFill>
                <a:schemeClr val="bg1">
                  <a:lumMod val="95000"/>
                </a:schemeClr>
              </a:solidFill>
              <a:latin typeface="黑体" pitchFamily="2" charset="-122"/>
              <a:ea typeface="黑体" pitchFamily="2" charset="-122"/>
            </a:endParaRPr>
          </a:p>
          <a:p>
            <a:pPr algn="just" eaLnBrk="0" fontAlgn="auto" hangingPunct="0">
              <a:spcBef>
                <a:spcPts val="0"/>
              </a:spcBef>
              <a:spcAft>
                <a:spcPts val="0"/>
              </a:spcAft>
              <a:buClr>
                <a:srgbClr val="FF0000"/>
              </a:buClr>
              <a:buFont typeface="Wingdings" pitchFamily="2" charset="2"/>
              <a:buChar char="p"/>
              <a:defRPr/>
            </a:pPr>
            <a:r>
              <a:rPr lang="zh-CN" altLang="en-US" b="1" dirty="0" smtClean="0">
                <a:solidFill>
                  <a:schemeClr val="bg1">
                    <a:lumMod val="95000"/>
                  </a:schemeClr>
                </a:solidFill>
                <a:latin typeface="黑体" pitchFamily="2" charset="-122"/>
                <a:ea typeface="黑体" pitchFamily="2" charset="-122"/>
              </a:rPr>
              <a:t>通报工作进展</a:t>
            </a:r>
            <a:endParaRPr lang="en-US" altLang="zh-CN" b="1" dirty="0" smtClean="0">
              <a:solidFill>
                <a:schemeClr val="bg1">
                  <a:lumMod val="95000"/>
                </a:schemeClr>
              </a:solidFill>
              <a:latin typeface="黑体" pitchFamily="2" charset="-122"/>
              <a:ea typeface="黑体" pitchFamily="2" charset="-122"/>
            </a:endParaRPr>
          </a:p>
          <a:p>
            <a:pPr algn="just" eaLnBrk="0" fontAlgn="auto" hangingPunct="0">
              <a:spcBef>
                <a:spcPts val="0"/>
              </a:spcBef>
              <a:spcAft>
                <a:spcPts val="0"/>
              </a:spcAft>
              <a:buClr>
                <a:srgbClr val="FF0000"/>
              </a:buClr>
              <a:buFont typeface="Wingdings" pitchFamily="2" charset="2"/>
              <a:buChar char="p"/>
              <a:defRPr/>
            </a:pPr>
            <a:r>
              <a:rPr lang="en-US" altLang="zh-CN" b="1" dirty="0" smtClean="0">
                <a:solidFill>
                  <a:schemeClr val="bg1">
                    <a:lumMod val="95000"/>
                  </a:schemeClr>
                </a:solidFill>
                <a:latin typeface="+mn-lt"/>
                <a:ea typeface="黑体" pitchFamily="2" charset="-122"/>
              </a:rPr>
              <a:t>Deliver progress report</a:t>
            </a:r>
          </a:p>
          <a:p>
            <a:pPr marL="177800" indent="-177800" algn="just" eaLnBrk="0" fontAlgn="auto" hangingPunct="0">
              <a:spcBef>
                <a:spcPts val="0"/>
              </a:spcBef>
              <a:spcAft>
                <a:spcPts val="0"/>
              </a:spcAft>
              <a:buClr>
                <a:srgbClr val="FF0000"/>
              </a:buClr>
              <a:buFont typeface="Wingdings" pitchFamily="2" charset="2"/>
              <a:buChar char="p"/>
              <a:tabLst>
                <a:tab pos="177800" algn="l"/>
              </a:tabLst>
              <a:defRPr/>
            </a:pPr>
            <a:r>
              <a:rPr lang="zh-CN" altLang="en-US" b="1" dirty="0" smtClean="0">
                <a:solidFill>
                  <a:schemeClr val="bg1">
                    <a:lumMod val="95000"/>
                  </a:schemeClr>
                </a:solidFill>
                <a:latin typeface="黑体" pitchFamily="2" charset="-122"/>
                <a:ea typeface="黑体" pitchFamily="2" charset="-122"/>
              </a:rPr>
              <a:t>研究确定阶段性工作要求、工作重点和主要任务。</a:t>
            </a:r>
            <a:endParaRPr lang="en-US" altLang="zh-CN" b="1" dirty="0" smtClean="0">
              <a:solidFill>
                <a:schemeClr val="bg1">
                  <a:lumMod val="95000"/>
                </a:schemeClr>
              </a:solidFill>
              <a:latin typeface="黑体" pitchFamily="2" charset="-122"/>
              <a:ea typeface="黑体" pitchFamily="2" charset="-122"/>
            </a:endParaRPr>
          </a:p>
          <a:p>
            <a:pPr marL="177800" indent="-177800" algn="just" eaLnBrk="0" fontAlgn="auto" hangingPunct="0">
              <a:spcBef>
                <a:spcPts val="0"/>
              </a:spcBef>
              <a:spcAft>
                <a:spcPts val="0"/>
              </a:spcAft>
              <a:buClr>
                <a:srgbClr val="FF0000"/>
              </a:buClr>
              <a:buFont typeface="Wingdings" pitchFamily="2" charset="2"/>
              <a:buChar char="p"/>
              <a:tabLst>
                <a:tab pos="177800" algn="l"/>
              </a:tabLst>
              <a:defRPr/>
            </a:pPr>
            <a:r>
              <a:rPr lang="en-US" altLang="zh-CN" b="1" dirty="0" smtClean="0">
                <a:solidFill>
                  <a:schemeClr val="bg1">
                    <a:lumMod val="95000"/>
                  </a:schemeClr>
                </a:solidFill>
                <a:latin typeface="+mn-lt"/>
                <a:ea typeface="黑体" pitchFamily="2" charset="-122"/>
              </a:rPr>
              <a:t>Develop stage implementation plans and tasks</a:t>
            </a:r>
          </a:p>
        </p:txBody>
      </p:sp>
    </p:spTree>
    <p:extLst>
      <p:ext uri="{BB962C8B-B14F-4D97-AF65-F5344CB8AC3E}">
        <p14:creationId xmlns="" xmlns:p14="http://schemas.microsoft.com/office/powerpoint/2010/main" val="170908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2"/>
          <p:cNvSpPr txBox="1">
            <a:spLocks noChangeArrowheads="1"/>
          </p:cNvSpPr>
          <p:nvPr/>
        </p:nvSpPr>
        <p:spPr bwMode="gray">
          <a:xfrm>
            <a:off x="179512" y="260648"/>
            <a:ext cx="7696200"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lvl="0" algn="ctr">
              <a:defRPr/>
            </a:pPr>
            <a:r>
              <a:rPr lang="zh-CN" altLang="en-US" sz="2800" dirty="0">
                <a:effectLst>
                  <a:outerShdw blurRad="38100" dist="38100" dir="2700000" algn="tl">
                    <a:srgbClr val="C0C0C0"/>
                  </a:outerShdw>
                </a:effectLst>
                <a:latin typeface="微软雅黑" pitchFamily="34" charset="-122"/>
                <a:ea typeface="微软雅黑" pitchFamily="34" charset="-122"/>
              </a:rPr>
              <a:t>提    要</a:t>
            </a:r>
            <a:r>
              <a:rPr lang="zh-CN" altLang="en-US" sz="2800" dirty="0">
                <a:effectLst>
                  <a:outerShdw blurRad="38100" dist="38100" dir="2700000" algn="tl">
                    <a:srgbClr val="C0C0C0"/>
                  </a:outerShdw>
                </a:effectLst>
              </a:rPr>
              <a:t/>
            </a:r>
            <a:br>
              <a:rPr lang="zh-CN" altLang="en-US" sz="2800" dirty="0">
                <a:effectLst>
                  <a:outerShdw blurRad="38100" dist="38100" dir="2700000" algn="tl">
                    <a:srgbClr val="C0C0C0"/>
                  </a:outerShdw>
                </a:effectLst>
              </a:rPr>
            </a:br>
            <a:r>
              <a:rPr lang="en-US" altLang="zh-CN" sz="2800" dirty="0">
                <a:effectLst>
                  <a:outerShdw blurRad="38100" dist="38100" dir="2700000" algn="tl">
                    <a:srgbClr val="C0C0C0"/>
                  </a:outerShdw>
                </a:effectLst>
              </a:rPr>
              <a:t>Outline</a:t>
            </a:r>
            <a:endParaRPr kumimoji="0" lang="en-US" altLang="zh-CN" sz="2800" b="1" i="0" u="none" strike="noStrike" kern="0" cap="none" spc="0" normalizeH="0" baseline="0" noProof="0" dirty="0" smtClean="0">
              <a:ln>
                <a:noFill/>
              </a:ln>
              <a:solidFill>
                <a:srgbClr val="3984C9"/>
              </a:solidFill>
              <a:effectLst/>
              <a:uLnTx/>
              <a:uFillTx/>
              <a:latin typeface="Verdana"/>
              <a:ea typeface="宋体" pitchFamily="2" charset="-122"/>
              <a:cs typeface="+mj-cs"/>
            </a:endParaRPr>
          </a:p>
        </p:txBody>
      </p:sp>
      <p:sp>
        <p:nvSpPr>
          <p:cNvPr id="23" name="Rectangle 5"/>
          <p:cNvSpPr txBox="1">
            <a:spLocks/>
          </p:cNvSpPr>
          <p:nvPr/>
        </p:nvSpPr>
        <p:spPr>
          <a:xfrm>
            <a:off x="457200" y="1268760"/>
            <a:ext cx="8229600" cy="51710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pPr>
            <a:r>
              <a:rPr lang="en-US" altLang="zh-CN" sz="2400" b="1" dirty="0" smtClean="0">
                <a:solidFill>
                  <a:srgbClr val="FF0000"/>
                </a:solidFill>
              </a:rPr>
              <a:t>《</a:t>
            </a:r>
            <a:r>
              <a:rPr lang="zh-CN" altLang="en-US" sz="2400" b="1" dirty="0" smtClean="0">
                <a:solidFill>
                  <a:srgbClr val="FF0000"/>
                </a:solidFill>
              </a:rPr>
              <a:t>行动计划</a:t>
            </a:r>
            <a:r>
              <a:rPr lang="en-US" altLang="zh-CN" sz="2400" b="1" dirty="0" smtClean="0">
                <a:solidFill>
                  <a:srgbClr val="FF0000"/>
                </a:solidFill>
              </a:rPr>
              <a:t>》</a:t>
            </a:r>
            <a:r>
              <a:rPr lang="zh-CN" altLang="en-US" sz="2400" b="1" dirty="0" smtClean="0">
                <a:solidFill>
                  <a:srgbClr val="FF0000"/>
                </a:solidFill>
              </a:rPr>
              <a:t>制定的背景</a:t>
            </a:r>
          </a:p>
          <a:p>
            <a:pPr>
              <a:lnSpc>
                <a:spcPct val="200000"/>
              </a:lnSpc>
              <a:buFont typeface="Arial" charset="0"/>
              <a:buNone/>
            </a:pPr>
            <a:r>
              <a:rPr lang="en-US" altLang="zh-CN" sz="2400" b="1" dirty="0" smtClean="0">
                <a:solidFill>
                  <a:srgbClr val="FF0000"/>
                </a:solidFill>
              </a:rPr>
              <a:t>      Background of the action plan</a:t>
            </a:r>
          </a:p>
          <a:p>
            <a:pPr>
              <a:lnSpc>
                <a:spcPct val="200000"/>
              </a:lnSpc>
            </a:pPr>
            <a:r>
              <a:rPr lang="en-US" altLang="zh-CN" sz="2400" b="1" dirty="0" smtClean="0"/>
              <a:t>《</a:t>
            </a:r>
            <a:r>
              <a:rPr lang="zh-CN" altLang="en-US" sz="2400" b="1" dirty="0" smtClean="0"/>
              <a:t>行动计划</a:t>
            </a:r>
            <a:r>
              <a:rPr lang="en-US" altLang="zh-CN" sz="2400" b="1" dirty="0" smtClean="0"/>
              <a:t>》</a:t>
            </a:r>
            <a:r>
              <a:rPr lang="zh-CN" altLang="en-US" sz="2400" b="1" dirty="0" smtClean="0"/>
              <a:t>的主要特色</a:t>
            </a:r>
          </a:p>
          <a:p>
            <a:pPr>
              <a:lnSpc>
                <a:spcPct val="200000"/>
              </a:lnSpc>
              <a:buFont typeface="Arial" charset="0"/>
              <a:buNone/>
            </a:pPr>
            <a:r>
              <a:rPr lang="en-US" altLang="zh-CN" sz="2400" b="1" dirty="0" smtClean="0"/>
              <a:t>     Features of the action plan</a:t>
            </a:r>
          </a:p>
          <a:p>
            <a:pPr>
              <a:lnSpc>
                <a:spcPct val="200000"/>
              </a:lnSpc>
            </a:pPr>
            <a:r>
              <a:rPr lang="zh-CN" altLang="en-US" sz="2400" b="1" dirty="0" smtClean="0"/>
              <a:t>对加强大气污染防治工作的建议</a:t>
            </a:r>
          </a:p>
          <a:p>
            <a:pPr>
              <a:lnSpc>
                <a:spcPct val="200000"/>
              </a:lnSpc>
              <a:buFont typeface="Arial" charset="0"/>
              <a:buNone/>
            </a:pPr>
            <a:r>
              <a:rPr lang="en-US" altLang="zh-CN" sz="2400" b="1" dirty="0" smtClean="0"/>
              <a:t>     Recommendations for future efforts</a:t>
            </a:r>
            <a:endParaRPr lang="zh-CN" altLang="en-US" sz="2400" b="1" dirty="0" smtClean="0"/>
          </a:p>
          <a:p>
            <a:endParaRPr lang="zh-CN" altLang="en-US" sz="2400" b="1" dirty="0" smtClean="0"/>
          </a:p>
        </p:txBody>
      </p:sp>
    </p:spTree>
    <p:extLst>
      <p:ext uri="{BB962C8B-B14F-4D97-AF65-F5344CB8AC3E}">
        <p14:creationId xmlns="" xmlns:p14="http://schemas.microsoft.com/office/powerpoint/2010/main" val="2629497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467544" y="116632"/>
            <a:ext cx="7775575" cy="831639"/>
          </a:xfrm>
          <a:prstGeom prst="rect">
            <a:avLst/>
          </a:prstGeom>
          <a:noFill/>
          <a:ln w="9525">
            <a:noFill/>
            <a:miter lim="800000"/>
            <a:headEnd/>
            <a:tailEnd/>
          </a:ln>
        </p:spPr>
        <p:txBody>
          <a:bodyPr lIns="92075" tIns="46038" rIns="92075" bIns="46038" anchor="ctr">
            <a:spAutoFit/>
          </a:bodyPr>
          <a:lstStyle/>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5. </a:t>
            </a:r>
            <a:r>
              <a:rPr lang="zh-CN" altLang="en-US" sz="2400" b="1" dirty="0" smtClean="0">
                <a:solidFill>
                  <a:schemeClr val="tx2"/>
                </a:solidFill>
                <a:latin typeface="微软雅黑" pitchFamily="34" charset="-122"/>
                <a:ea typeface="微软雅黑" pitchFamily="34" charset="-122"/>
                <a:cs typeface="Times New Roman" pitchFamily="18" charset="0"/>
              </a:rPr>
              <a:t>针对京津冀提出了特别要求</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400" b="1" spc="-150" dirty="0" smtClean="0">
                <a:solidFill>
                  <a:schemeClr val="tx2"/>
                </a:solidFill>
                <a:latin typeface="微软雅黑" pitchFamily="34" charset="-122"/>
                <a:ea typeface="微软雅黑" pitchFamily="34" charset="-122"/>
                <a:cs typeface="Times New Roman" pitchFamily="18" charset="0"/>
              </a:rPr>
              <a:t>5. Rules for the implementation of action plan in JJJ </a:t>
            </a:r>
          </a:p>
        </p:txBody>
      </p:sp>
      <p:graphicFrame>
        <p:nvGraphicFramePr>
          <p:cNvPr id="4" name="Diagram 3"/>
          <p:cNvGraphicFramePr/>
          <p:nvPr>
            <p:extLst>
              <p:ext uri="{D42A27DB-BD31-4B8C-83A1-F6EECF244321}">
                <p14:modId xmlns="" xmlns:p14="http://schemas.microsoft.com/office/powerpoint/2010/main" val="3760825988"/>
              </p:ext>
            </p:extLst>
          </p:nvPr>
        </p:nvGraphicFramePr>
        <p:xfrm>
          <a:off x="467544" y="974207"/>
          <a:ext cx="8265226" cy="5276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24983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366078" y="64559"/>
            <a:ext cx="7775575" cy="831639"/>
          </a:xfrm>
          <a:prstGeom prst="rect">
            <a:avLst/>
          </a:prstGeom>
          <a:noFill/>
          <a:ln w="9525">
            <a:noFill/>
            <a:miter lim="800000"/>
            <a:headEnd/>
            <a:tailEnd/>
          </a:ln>
        </p:spPr>
        <p:txBody>
          <a:bodyPr lIns="92075" tIns="46038" rIns="92075" bIns="46038" anchor="ctr">
            <a:spAutoFit/>
          </a:bodyPr>
          <a:lstStyle/>
          <a:p>
            <a:pPr defTabSz="914400" eaLnBrk="0" hangingPunct="0"/>
            <a:r>
              <a:rPr lang="zh-CN" altLang="en-US" sz="2400" b="1" dirty="0" smtClean="0">
                <a:solidFill>
                  <a:schemeClr val="tx2"/>
                </a:solidFill>
                <a:latin typeface="微软雅黑" pitchFamily="34" charset="-122"/>
                <a:ea typeface="微软雅黑" pitchFamily="34" charset="-122"/>
                <a:cs typeface="Times New Roman" pitchFamily="18" charset="0"/>
              </a:rPr>
              <a:t>地区制定针对性的措施：（</a:t>
            </a:r>
            <a:r>
              <a:rPr lang="en-US" altLang="zh-CN" sz="2400" b="1" dirty="0" smtClean="0">
                <a:solidFill>
                  <a:schemeClr val="tx2"/>
                </a:solidFill>
                <a:latin typeface="微软雅黑" pitchFamily="34" charset="-122"/>
                <a:ea typeface="微软雅黑" pitchFamily="34" charset="-122"/>
                <a:cs typeface="Times New Roman" pitchFamily="18" charset="0"/>
              </a:rPr>
              <a:t>1</a:t>
            </a:r>
            <a:r>
              <a:rPr lang="zh-CN" altLang="en-US" sz="2400" b="1" dirty="0" smtClean="0">
                <a:solidFill>
                  <a:schemeClr val="tx2"/>
                </a:solidFill>
                <a:latin typeface="微软雅黑" pitchFamily="34" charset="-122"/>
                <a:ea typeface="微软雅黑" pitchFamily="34" charset="-122"/>
                <a:cs typeface="Times New Roman" pitchFamily="18" charset="0"/>
              </a:rPr>
              <a:t>）北京清洁空气行动计划</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Beijing</a:t>
            </a:r>
            <a:r>
              <a:rPr lang="en-US" altLang="zh-CN" sz="2400" b="1" dirty="0" smtClean="0">
                <a:solidFill>
                  <a:schemeClr val="tx2"/>
                </a:solidFill>
                <a:latin typeface="+mj-lt"/>
                <a:ea typeface="微软雅黑" pitchFamily="34" charset="-122"/>
                <a:cs typeface="Times New Roman" pitchFamily="18" charset="0"/>
              </a:rPr>
              <a:t>’</a:t>
            </a:r>
            <a:r>
              <a:rPr lang="en-US" altLang="zh-CN" sz="2400" b="1" dirty="0" smtClean="0">
                <a:solidFill>
                  <a:schemeClr val="tx2"/>
                </a:solidFill>
                <a:latin typeface="微软雅黑" pitchFamily="34" charset="-122"/>
                <a:ea typeface="微软雅黑" pitchFamily="34" charset="-122"/>
                <a:cs typeface="Times New Roman" pitchFamily="18" charset="0"/>
              </a:rPr>
              <a:t>s action plan for clean air</a:t>
            </a:r>
          </a:p>
        </p:txBody>
      </p:sp>
      <p:graphicFrame>
        <p:nvGraphicFramePr>
          <p:cNvPr id="4" name="Diagram 3"/>
          <p:cNvGraphicFramePr/>
          <p:nvPr>
            <p:extLst>
              <p:ext uri="{D42A27DB-BD31-4B8C-83A1-F6EECF244321}">
                <p14:modId xmlns="" xmlns:p14="http://schemas.microsoft.com/office/powerpoint/2010/main" val="2355917250"/>
              </p:ext>
            </p:extLst>
          </p:nvPr>
        </p:nvGraphicFramePr>
        <p:xfrm>
          <a:off x="346294" y="1052736"/>
          <a:ext cx="8465848" cy="5312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00576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p:cNvSpPr>
          <p:nvPr/>
        </p:nvSpPr>
        <p:spPr bwMode="auto">
          <a:xfrm>
            <a:off x="434817" y="17679"/>
            <a:ext cx="7775575" cy="831639"/>
          </a:xfrm>
          <a:prstGeom prst="rect">
            <a:avLst/>
          </a:prstGeom>
          <a:noFill/>
          <a:ln w="9525">
            <a:noFill/>
            <a:miter lim="800000"/>
            <a:headEnd/>
            <a:tailEnd/>
          </a:ln>
        </p:spPr>
        <p:txBody>
          <a:bodyPr lIns="92075" tIns="46038" rIns="92075" bIns="46038" anchor="ctr">
            <a:spAutoFit/>
          </a:bodyPr>
          <a:lstStyle/>
          <a:p>
            <a:pPr defTabSz="914400" eaLnBrk="0" hangingPunct="0"/>
            <a:r>
              <a:rPr lang="zh-CN" altLang="en-US" sz="2400" b="1" dirty="0" smtClean="0">
                <a:solidFill>
                  <a:schemeClr val="tx2"/>
                </a:solidFill>
                <a:latin typeface="微软雅黑" pitchFamily="34" charset="-122"/>
                <a:ea typeface="微软雅黑" pitchFamily="34" charset="-122"/>
                <a:cs typeface="Times New Roman" pitchFamily="18" charset="0"/>
              </a:rPr>
              <a:t>地区制定针对性</a:t>
            </a:r>
            <a:r>
              <a:rPr lang="zh-CN" altLang="en-US" sz="2400" b="1" dirty="0">
                <a:solidFill>
                  <a:schemeClr val="tx2"/>
                </a:solidFill>
                <a:latin typeface="微软雅黑" pitchFamily="34" charset="-122"/>
                <a:ea typeface="微软雅黑" pitchFamily="34" charset="-122"/>
                <a:cs typeface="Times New Roman" pitchFamily="18" charset="0"/>
              </a:rPr>
              <a:t>的措施：</a:t>
            </a:r>
            <a:r>
              <a:rPr lang="zh-CN" altLang="en-US" sz="2400" b="1" dirty="0" smtClean="0">
                <a:solidFill>
                  <a:schemeClr val="tx2"/>
                </a:solidFill>
                <a:latin typeface="微软雅黑" pitchFamily="34" charset="-122"/>
                <a:ea typeface="微软雅黑" pitchFamily="34" charset="-122"/>
                <a:cs typeface="Times New Roman" pitchFamily="18" charset="0"/>
              </a:rPr>
              <a:t>（</a:t>
            </a:r>
            <a:r>
              <a:rPr lang="en-US" altLang="zh-CN" sz="2400" b="1" dirty="0" smtClean="0">
                <a:solidFill>
                  <a:schemeClr val="tx2"/>
                </a:solidFill>
                <a:latin typeface="微软雅黑" pitchFamily="34" charset="-122"/>
                <a:ea typeface="微软雅黑" pitchFamily="34" charset="-122"/>
                <a:cs typeface="Times New Roman" pitchFamily="18" charset="0"/>
              </a:rPr>
              <a:t>2</a:t>
            </a:r>
            <a:r>
              <a:rPr lang="zh-CN" altLang="en-US" sz="2400" b="1" dirty="0" smtClean="0">
                <a:solidFill>
                  <a:schemeClr val="tx2"/>
                </a:solidFill>
                <a:latin typeface="微软雅黑" pitchFamily="34" charset="-122"/>
                <a:ea typeface="微软雅黑" pitchFamily="34" charset="-122"/>
                <a:cs typeface="Times New Roman" pitchFamily="18" charset="0"/>
              </a:rPr>
              <a:t>）</a:t>
            </a:r>
            <a:r>
              <a:rPr lang="zh-CN" altLang="en-US" sz="2400" b="1" dirty="0">
                <a:solidFill>
                  <a:schemeClr val="tx2"/>
                </a:solidFill>
                <a:latin typeface="微软雅黑" pitchFamily="34" charset="-122"/>
                <a:ea typeface="微软雅黑" pitchFamily="34" charset="-122"/>
                <a:cs typeface="Times New Roman" pitchFamily="18" charset="0"/>
              </a:rPr>
              <a:t>上海</a:t>
            </a:r>
            <a:r>
              <a:rPr lang="zh-CN" altLang="en-US" sz="2400" b="1" dirty="0" smtClean="0">
                <a:solidFill>
                  <a:schemeClr val="tx2"/>
                </a:solidFill>
                <a:latin typeface="微软雅黑" pitchFamily="34" charset="-122"/>
                <a:ea typeface="微软雅黑" pitchFamily="34" charset="-122"/>
                <a:cs typeface="Times New Roman" pitchFamily="18" charset="0"/>
              </a:rPr>
              <a:t>清洁空气行动计划</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Shanghai</a:t>
            </a:r>
            <a:r>
              <a:rPr lang="en-US" altLang="zh-CN" sz="2400" b="1" dirty="0">
                <a:solidFill>
                  <a:schemeClr val="tx2"/>
                </a:solidFill>
                <a:ea typeface="微软雅黑" pitchFamily="34" charset="-122"/>
                <a:cs typeface="Times New Roman" pitchFamily="18" charset="0"/>
              </a:rPr>
              <a:t>’</a:t>
            </a:r>
            <a:r>
              <a:rPr lang="en-US" altLang="zh-CN" sz="2400" b="1" dirty="0" smtClean="0">
                <a:solidFill>
                  <a:schemeClr val="tx2"/>
                </a:solidFill>
                <a:latin typeface="微软雅黑" pitchFamily="34" charset="-122"/>
                <a:ea typeface="微软雅黑" pitchFamily="34" charset="-122"/>
                <a:cs typeface="Times New Roman" pitchFamily="18" charset="0"/>
              </a:rPr>
              <a:t>s action plan for clean air</a:t>
            </a:r>
          </a:p>
        </p:txBody>
      </p:sp>
      <p:grpSp>
        <p:nvGrpSpPr>
          <p:cNvPr id="5" name="组合 4"/>
          <p:cNvGrpSpPr/>
          <p:nvPr/>
        </p:nvGrpSpPr>
        <p:grpSpPr>
          <a:xfrm>
            <a:off x="339076" y="1124744"/>
            <a:ext cx="8465848" cy="2037289"/>
            <a:chOff x="0" y="14058"/>
            <a:chExt cx="8465848" cy="1726920"/>
          </a:xfrm>
        </p:grpSpPr>
        <p:sp>
          <p:nvSpPr>
            <p:cNvPr id="6" name="圆角矩形 5"/>
            <p:cNvSpPr/>
            <p:nvPr/>
          </p:nvSpPr>
          <p:spPr>
            <a:xfrm>
              <a:off x="0" y="14058"/>
              <a:ext cx="8465848" cy="17269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圆角矩形 4"/>
            <p:cNvSpPr/>
            <p:nvPr/>
          </p:nvSpPr>
          <p:spPr>
            <a:xfrm>
              <a:off x="84301" y="98359"/>
              <a:ext cx="8297246" cy="15583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Aft>
                  <a:spcPct val="35000"/>
                </a:spcAft>
              </a:pPr>
              <a:r>
                <a:rPr lang="zh-CN" altLang="en-US" sz="2000" b="1" dirty="0">
                  <a:solidFill>
                    <a:srgbClr val="FF0000"/>
                  </a:solidFill>
                </a:rPr>
                <a:t>目标：</a:t>
              </a:r>
              <a:r>
                <a:rPr lang="en-US" altLang="zh-CN" sz="1800" b="1" kern="1200" dirty="0" smtClean="0"/>
                <a:t>2015</a:t>
              </a:r>
              <a:r>
                <a:rPr lang="zh-CN" altLang="en-US" sz="1800" b="1" kern="1200" dirty="0" smtClean="0"/>
                <a:t>年</a:t>
              </a:r>
              <a:r>
                <a:rPr lang="en-US" altLang="zh-CN" sz="1800" b="1" kern="1200" dirty="0" smtClean="0"/>
                <a:t>PM10</a:t>
              </a:r>
              <a:r>
                <a:rPr lang="zh-CN" altLang="en-US" sz="1800" b="1" kern="1200" dirty="0" smtClean="0"/>
                <a:t>达标，</a:t>
              </a:r>
              <a:r>
                <a:rPr lang="en-US" altLang="zh-CN" b="1" dirty="0"/>
                <a:t>SO2</a:t>
              </a:r>
              <a:r>
                <a:rPr lang="zh-CN" altLang="en-US" b="1" dirty="0" smtClean="0"/>
                <a:t>、</a:t>
              </a:r>
              <a:r>
                <a:rPr lang="en-US" altLang="zh-CN" b="1" dirty="0" smtClean="0"/>
                <a:t>NO2</a:t>
              </a:r>
              <a:r>
                <a:rPr lang="zh-CN" altLang="en-US" b="1" dirty="0" smtClean="0"/>
                <a:t>年均</a:t>
              </a:r>
              <a:r>
                <a:rPr lang="zh-CN" altLang="en-US" b="1" dirty="0"/>
                <a:t>浓度在国家要求基础上进一步下降</a:t>
              </a:r>
              <a:r>
                <a:rPr lang="zh-CN" altLang="en-US" b="1" dirty="0" smtClean="0"/>
                <a:t>，</a:t>
              </a:r>
              <a:r>
                <a:rPr lang="en-US" altLang="zh-CN" b="1" dirty="0" smtClean="0"/>
                <a:t>PM2.5</a:t>
              </a:r>
              <a:r>
                <a:rPr lang="zh-CN" altLang="en-US" b="1" dirty="0" smtClean="0"/>
                <a:t>年均</a:t>
              </a:r>
              <a:r>
                <a:rPr lang="zh-CN" altLang="en-US" b="1" dirty="0"/>
                <a:t>浓度控制在</a:t>
              </a:r>
              <a:r>
                <a:rPr lang="en-US" altLang="zh-CN" b="1" dirty="0"/>
                <a:t>50</a:t>
              </a:r>
              <a:r>
                <a:rPr lang="zh-CN" altLang="en-US" b="1" dirty="0"/>
                <a:t>微克</a:t>
              </a:r>
              <a:r>
                <a:rPr lang="en-US" altLang="zh-CN" b="1" dirty="0"/>
                <a:t>/</a:t>
              </a:r>
              <a:r>
                <a:rPr lang="zh-CN" altLang="en-US" b="1" dirty="0" smtClean="0"/>
                <a:t>立方米；</a:t>
              </a:r>
              <a:r>
                <a:rPr lang="en-US" altLang="zh-CN" b="1" dirty="0"/>
                <a:t>2017</a:t>
              </a:r>
              <a:r>
                <a:rPr lang="zh-CN" altLang="en-US" b="1" dirty="0"/>
                <a:t>年</a:t>
              </a:r>
              <a:r>
                <a:rPr lang="zh-CN" altLang="en-US" b="1" dirty="0" smtClean="0"/>
                <a:t>，</a:t>
              </a:r>
              <a:r>
                <a:rPr lang="en-US" altLang="zh-CN" b="1" dirty="0" smtClean="0"/>
                <a:t>PM2.5</a:t>
              </a:r>
              <a:r>
                <a:rPr lang="zh-CN" altLang="en-US" b="1" dirty="0"/>
                <a:t>年均浓度比</a:t>
              </a:r>
              <a:r>
                <a:rPr lang="en-US" altLang="zh-CN" b="1" dirty="0"/>
                <a:t>2012</a:t>
              </a:r>
              <a:r>
                <a:rPr lang="zh-CN" altLang="en-US" b="1" dirty="0"/>
                <a:t>年下降</a:t>
              </a:r>
              <a:r>
                <a:rPr lang="en-US" altLang="zh-CN" b="1" dirty="0"/>
                <a:t>20%</a:t>
              </a:r>
              <a:r>
                <a:rPr lang="zh-CN" altLang="en-US" b="1" dirty="0" smtClean="0"/>
                <a:t>以上</a:t>
              </a:r>
              <a:endParaRPr lang="en-US" altLang="zh-CN" dirty="0" smtClean="0"/>
            </a:p>
            <a:p>
              <a:pPr lvl="0" defTabSz="800100">
                <a:lnSpc>
                  <a:spcPct val="90000"/>
                </a:lnSpc>
                <a:spcAft>
                  <a:spcPct val="35000"/>
                </a:spcAft>
              </a:pPr>
              <a:r>
                <a:rPr lang="en-US" altLang="zh-CN" sz="2000" b="1" kern="1200" dirty="0" smtClean="0">
                  <a:solidFill>
                    <a:srgbClr val="FF0000"/>
                  </a:solidFill>
                </a:rPr>
                <a:t>Targets</a:t>
              </a:r>
              <a:r>
                <a:rPr lang="zh-CN" altLang="en-US" sz="2000" b="1" kern="1200" dirty="0" smtClean="0">
                  <a:solidFill>
                    <a:srgbClr val="FF0000"/>
                  </a:solidFill>
                </a:rPr>
                <a:t>：</a:t>
              </a:r>
              <a:r>
                <a:rPr lang="en-US" altLang="zh-CN" sz="1800" kern="1200" dirty="0" smtClean="0">
                  <a:solidFill>
                    <a:schemeClr val="accent6">
                      <a:lumMod val="40000"/>
                      <a:lumOff val="60000"/>
                    </a:schemeClr>
                  </a:solidFill>
                </a:rPr>
                <a:t> </a:t>
              </a:r>
              <a:r>
                <a:rPr lang="en-US" altLang="zh-CN" sz="2000" b="1" dirty="0" smtClean="0"/>
                <a:t>2015, PM10 , SO2 and NO2 (equal or better than NAAQS) , PM2.5: 50 </a:t>
              </a:r>
              <a:r>
                <a:rPr lang="en-US" altLang="zh-CN" sz="2000" b="1" dirty="0" err="1" smtClean="0"/>
                <a:t>ug</a:t>
              </a:r>
              <a:r>
                <a:rPr lang="en-US" altLang="zh-CN" sz="2000" b="1" dirty="0" smtClean="0"/>
                <a:t>/m3; 2017, PM2.5 20% lower than in 2012, other pollutants meet the NAAQS.</a:t>
              </a:r>
              <a:endParaRPr lang="zh-CN" altLang="en-US" sz="2000" b="1" kern="1200" dirty="0"/>
            </a:p>
          </p:txBody>
        </p:sp>
      </p:grpSp>
      <p:grpSp>
        <p:nvGrpSpPr>
          <p:cNvPr id="8" name="组合 7"/>
          <p:cNvGrpSpPr/>
          <p:nvPr/>
        </p:nvGrpSpPr>
        <p:grpSpPr>
          <a:xfrm>
            <a:off x="339076" y="3171228"/>
            <a:ext cx="8465848" cy="3254706"/>
            <a:chOff x="0" y="14058"/>
            <a:chExt cx="8465848" cy="1726920"/>
          </a:xfrm>
        </p:grpSpPr>
        <p:sp>
          <p:nvSpPr>
            <p:cNvPr id="9" name="圆角矩形 8"/>
            <p:cNvSpPr/>
            <p:nvPr/>
          </p:nvSpPr>
          <p:spPr>
            <a:xfrm>
              <a:off x="0" y="14058"/>
              <a:ext cx="8465848" cy="17269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圆角矩形 4"/>
            <p:cNvSpPr/>
            <p:nvPr/>
          </p:nvSpPr>
          <p:spPr>
            <a:xfrm>
              <a:off x="84301" y="98359"/>
              <a:ext cx="8297246" cy="15583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Aft>
                  <a:spcPct val="35000"/>
                </a:spcAft>
              </a:pPr>
              <a:r>
                <a:rPr lang="zh-CN" altLang="en-US" sz="2000" b="1" dirty="0" smtClean="0">
                  <a:solidFill>
                    <a:srgbClr val="FF0000"/>
                  </a:solidFill>
                </a:rPr>
                <a:t>措施：</a:t>
              </a:r>
              <a:r>
                <a:rPr lang="zh-CN" altLang="en-US" b="1" dirty="0" smtClean="0"/>
                <a:t>（一</a:t>
              </a:r>
              <a:r>
                <a:rPr lang="zh-CN" altLang="en-US" b="1" dirty="0"/>
                <a:t>）优化能源结构，深化燃煤污染防治</a:t>
              </a:r>
            </a:p>
            <a:p>
              <a:pPr lvl="0" defTabSz="800100">
                <a:lnSpc>
                  <a:spcPct val="90000"/>
                </a:lnSpc>
                <a:spcAft>
                  <a:spcPct val="35000"/>
                </a:spcAft>
              </a:pPr>
              <a:r>
                <a:rPr lang="zh-CN" altLang="en-US" b="1" dirty="0"/>
                <a:t>（二）加快产业结构调整，加强工业污染防治</a:t>
              </a:r>
            </a:p>
            <a:p>
              <a:pPr lvl="0" defTabSz="800100">
                <a:lnSpc>
                  <a:spcPct val="90000"/>
                </a:lnSpc>
                <a:spcAft>
                  <a:spcPct val="35000"/>
                </a:spcAft>
              </a:pPr>
              <a:r>
                <a:rPr lang="zh-CN" altLang="en-US" b="1" dirty="0"/>
                <a:t>（三）积极发展绿色交通，加大机动车船污染控制力度</a:t>
              </a:r>
            </a:p>
            <a:p>
              <a:pPr lvl="0" defTabSz="800100">
                <a:lnSpc>
                  <a:spcPct val="90000"/>
                </a:lnSpc>
                <a:spcAft>
                  <a:spcPct val="35000"/>
                </a:spcAft>
              </a:pPr>
              <a:r>
                <a:rPr lang="zh-CN" altLang="en-US" b="1" dirty="0"/>
                <a:t>（四）规范建设行业管理，提升污染防治水平</a:t>
              </a:r>
            </a:p>
            <a:p>
              <a:pPr lvl="0" defTabSz="800100">
                <a:lnSpc>
                  <a:spcPct val="90000"/>
                </a:lnSpc>
                <a:spcAft>
                  <a:spcPct val="35000"/>
                </a:spcAft>
              </a:pPr>
              <a:r>
                <a:rPr lang="zh-CN" altLang="en-US" b="1" dirty="0"/>
                <a:t>（五）强化农业污染治理，减少面源排放</a:t>
              </a:r>
            </a:p>
            <a:p>
              <a:pPr lvl="0" defTabSz="800100">
                <a:lnSpc>
                  <a:spcPct val="90000"/>
                </a:lnSpc>
                <a:spcAft>
                  <a:spcPct val="35000"/>
                </a:spcAft>
              </a:pPr>
              <a:r>
                <a:rPr lang="zh-CN" altLang="en-US" b="1" dirty="0"/>
                <a:t>（六）推进社会生活源整治，加快</a:t>
              </a:r>
              <a:r>
                <a:rPr lang="en-US" altLang="zh-CN" b="1" dirty="0"/>
                <a:t>VOCs</a:t>
              </a:r>
              <a:r>
                <a:rPr lang="zh-CN" altLang="en-US" b="1" dirty="0"/>
                <a:t>等污染治理</a:t>
              </a:r>
            </a:p>
            <a:p>
              <a:pPr lvl="0" defTabSz="800100">
                <a:lnSpc>
                  <a:spcPct val="90000"/>
                </a:lnSpc>
                <a:spcAft>
                  <a:spcPct val="35000"/>
                </a:spcAft>
              </a:pPr>
              <a:r>
                <a:rPr lang="en-US" altLang="zh-CN" sz="2000" b="1" kern="1200" dirty="0" smtClean="0">
                  <a:solidFill>
                    <a:srgbClr val="FF0000"/>
                  </a:solidFill>
                </a:rPr>
                <a:t>Emission control measures </a:t>
              </a:r>
              <a:r>
                <a:rPr lang="en-US" altLang="zh-CN" sz="2000" b="1" kern="1200" dirty="0" smtClean="0"/>
                <a:t>addressing 6 </a:t>
              </a:r>
              <a:r>
                <a:rPr lang="en-US" altLang="zh-CN" sz="2000" b="1" kern="1200" dirty="0" smtClean="0">
                  <a:solidFill>
                    <a:schemeClr val="accent6">
                      <a:lumMod val="40000"/>
                      <a:lumOff val="60000"/>
                    </a:schemeClr>
                  </a:solidFill>
                </a:rPr>
                <a:t>aspects</a:t>
              </a:r>
              <a:r>
                <a:rPr lang="en-US" altLang="zh-CN" sz="2000" b="1" kern="1200" dirty="0" smtClean="0"/>
                <a:t>: </a:t>
              </a:r>
              <a:r>
                <a:rPr lang="en-US" altLang="zh-CN" sz="2000" b="1" dirty="0"/>
                <a:t>energy, economic structure, end-of-pipe control, </a:t>
              </a:r>
              <a:r>
                <a:rPr lang="en-US" altLang="zh-CN" sz="2000" b="1" kern="1200" dirty="0" smtClean="0"/>
                <a:t>transportation, agriculture source,  area source, and VOCs control</a:t>
              </a:r>
              <a:endParaRPr lang="zh-CN" altLang="en-US" sz="2000" b="1" kern="1200" dirty="0"/>
            </a:p>
          </p:txBody>
        </p:sp>
      </p:grpSp>
    </p:spTree>
    <p:extLst>
      <p:ext uri="{BB962C8B-B14F-4D97-AF65-F5344CB8AC3E}">
        <p14:creationId xmlns="" xmlns:p14="http://schemas.microsoft.com/office/powerpoint/2010/main" val="1435780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p:cNvSpPr>
          <p:nvPr>
            <p:ph type="body" idx="4294967295"/>
          </p:nvPr>
        </p:nvSpPr>
        <p:spPr>
          <a:xfrm>
            <a:off x="86816" y="1124744"/>
            <a:ext cx="8229600" cy="5170488"/>
          </a:xfrm>
          <a:prstGeom prst="rect">
            <a:avLst/>
          </a:prstGeom>
        </p:spPr>
        <p:txBody>
          <a:bodyPr/>
          <a:lstStyle/>
          <a:p>
            <a:pPr eaLnBrk="1" hangingPunct="1">
              <a:lnSpc>
                <a:spcPct val="200000"/>
              </a:lnSpc>
            </a:pPr>
            <a:r>
              <a:rPr lang="zh-CN" altLang="en-US" sz="2400" b="1" dirty="0" smtClean="0"/>
              <a:t>行动计划制定的背景</a:t>
            </a:r>
          </a:p>
          <a:p>
            <a:pPr eaLnBrk="1" hangingPunct="1">
              <a:lnSpc>
                <a:spcPct val="200000"/>
              </a:lnSpc>
              <a:buFont typeface="Arial" charset="0"/>
              <a:buNone/>
            </a:pPr>
            <a:r>
              <a:rPr lang="en-US" altLang="zh-CN" sz="2400" b="1" dirty="0" smtClean="0"/>
              <a:t>      Background of the action plan</a:t>
            </a:r>
          </a:p>
          <a:p>
            <a:pPr eaLnBrk="1" hangingPunct="1">
              <a:lnSpc>
                <a:spcPct val="200000"/>
              </a:lnSpc>
            </a:pPr>
            <a:r>
              <a:rPr lang="zh-CN" altLang="en-US" sz="2400" b="1" dirty="0" smtClean="0"/>
              <a:t>行动计划的主要特色</a:t>
            </a:r>
          </a:p>
          <a:p>
            <a:pPr eaLnBrk="1" hangingPunct="1">
              <a:lnSpc>
                <a:spcPct val="200000"/>
              </a:lnSpc>
              <a:buFont typeface="Arial" charset="0"/>
              <a:buNone/>
            </a:pPr>
            <a:r>
              <a:rPr lang="en-US" altLang="zh-CN" sz="2400" b="1" dirty="0" smtClean="0"/>
              <a:t>     Features of the action plan</a:t>
            </a:r>
          </a:p>
          <a:p>
            <a:pPr eaLnBrk="1" hangingPunct="1">
              <a:lnSpc>
                <a:spcPct val="200000"/>
              </a:lnSpc>
            </a:pPr>
            <a:r>
              <a:rPr lang="zh-CN" altLang="en-US" sz="2400" b="1" dirty="0" smtClean="0">
                <a:solidFill>
                  <a:srgbClr val="FE3722"/>
                </a:solidFill>
              </a:rPr>
              <a:t>对加强大气污染防治工作的建议</a:t>
            </a:r>
          </a:p>
          <a:p>
            <a:pPr eaLnBrk="1" hangingPunct="1">
              <a:lnSpc>
                <a:spcPct val="200000"/>
              </a:lnSpc>
              <a:buFont typeface="Arial" charset="0"/>
              <a:buNone/>
            </a:pPr>
            <a:r>
              <a:rPr lang="en-US" altLang="zh-CN" sz="2400" b="1" dirty="0" smtClean="0">
                <a:solidFill>
                  <a:srgbClr val="FE3722"/>
                </a:solidFill>
              </a:rPr>
              <a:t>     Recommendations for future efforts</a:t>
            </a:r>
            <a:endParaRPr lang="zh-CN" altLang="en-US" sz="2400" b="1" dirty="0" smtClean="0">
              <a:solidFill>
                <a:srgbClr val="FE3722"/>
              </a:solidFill>
            </a:endParaRPr>
          </a:p>
          <a:p>
            <a:pPr eaLnBrk="1" hangingPunct="1"/>
            <a:endParaRPr lang="zh-CN" altLang="en-US" sz="2400" b="1" dirty="0" smtClean="0"/>
          </a:p>
        </p:txBody>
      </p:sp>
      <p:sp>
        <p:nvSpPr>
          <p:cNvPr id="3" name="标题 2"/>
          <p:cNvSpPr>
            <a:spLocks noGrp="1"/>
          </p:cNvSpPr>
          <p:nvPr>
            <p:ph type="title" idx="4294967295"/>
          </p:nvPr>
        </p:nvSpPr>
        <p:spPr>
          <a:xfrm>
            <a:off x="0" y="-27384"/>
            <a:ext cx="8229600" cy="842962"/>
          </a:xfrm>
          <a:prstGeom prst="rect">
            <a:avLst/>
          </a:prstGeom>
        </p:spPr>
        <p:txBody>
          <a:bodyPr/>
          <a:lstStyle/>
          <a:p>
            <a:pPr eaLnBrk="1" hangingPunct="1">
              <a:defRPr/>
            </a:pPr>
            <a:r>
              <a:rPr lang="zh-CN" altLang="en-US" sz="2800" b="1" dirty="0" smtClean="0">
                <a:solidFill>
                  <a:schemeClr val="tx2"/>
                </a:solidFill>
                <a:effectLst>
                  <a:outerShdw blurRad="38100" dist="38100" dir="2700000" algn="tl">
                    <a:srgbClr val="C0C0C0"/>
                  </a:outerShdw>
                </a:effectLst>
                <a:latin typeface="微软雅黑" pitchFamily="34" charset="-122"/>
                <a:ea typeface="微软雅黑" pitchFamily="34" charset="-122"/>
              </a:rPr>
              <a:t>提    要</a:t>
            </a:r>
            <a:r>
              <a:rPr lang="zh-CN" altLang="en-US" sz="2800" b="1" dirty="0" smtClean="0">
                <a:solidFill>
                  <a:schemeClr val="tx2"/>
                </a:solidFill>
                <a:effectLst>
                  <a:outerShdw blurRad="38100" dist="38100" dir="2700000" algn="tl">
                    <a:srgbClr val="C0C0C0"/>
                  </a:outerShdw>
                </a:effectLst>
              </a:rPr>
              <a:t/>
            </a:r>
            <a:br>
              <a:rPr lang="zh-CN" altLang="en-US" sz="2800" b="1" dirty="0" smtClean="0">
                <a:solidFill>
                  <a:schemeClr val="tx2"/>
                </a:solidFill>
                <a:effectLst>
                  <a:outerShdw blurRad="38100" dist="38100" dir="2700000" algn="tl">
                    <a:srgbClr val="C0C0C0"/>
                  </a:outerShdw>
                </a:effectLst>
              </a:rPr>
            </a:br>
            <a:r>
              <a:rPr lang="en-US" altLang="zh-CN" sz="2800" b="1" dirty="0" smtClean="0">
                <a:solidFill>
                  <a:schemeClr val="tx2"/>
                </a:solidFill>
                <a:effectLst>
                  <a:outerShdw blurRad="38100" dist="38100" dir="2700000" algn="tl">
                    <a:srgbClr val="C0C0C0"/>
                  </a:outerShdw>
                </a:effectLst>
              </a:rPr>
              <a:t>Outline</a:t>
            </a:r>
            <a:endParaRPr lang="zh-CN" altLang="en-US" sz="2800" b="1" dirty="0" smtClean="0">
              <a:solidFill>
                <a:schemeClr val="tx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3982611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457984" y="34079"/>
            <a:ext cx="7775575" cy="831639"/>
          </a:xfrm>
          <a:prstGeom prst="rect">
            <a:avLst/>
          </a:prstGeom>
          <a:noFill/>
          <a:ln w="9525">
            <a:noFill/>
            <a:miter lim="800000"/>
            <a:headEnd/>
            <a:tailEnd/>
          </a:ln>
        </p:spPr>
        <p:txBody>
          <a:bodyPr lIns="92075" tIns="46038" rIns="92075" bIns="46038" anchor="ctr">
            <a:spAutoFit/>
          </a:bodyPr>
          <a:lstStyle/>
          <a:p>
            <a:pPr defTabSz="914400" eaLnBrk="0" hangingPunct="0"/>
            <a:r>
              <a:rPr lang="zh-CN" altLang="en-US" sz="2400" b="1" dirty="0" smtClean="0">
                <a:solidFill>
                  <a:schemeClr val="tx2"/>
                </a:solidFill>
                <a:latin typeface="微软雅黑" pitchFamily="34" charset="-122"/>
                <a:ea typeface="微软雅黑" pitchFamily="34" charset="-122"/>
                <a:cs typeface="Times New Roman" pitchFamily="18" charset="0"/>
              </a:rPr>
              <a:t>达到既定目标任务艰巨，需要付出巨大努力</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A very large challenge calls for enormous efforts</a:t>
            </a:r>
            <a:endParaRPr lang="zh-CN" altLang="en-US" sz="2400" b="1" dirty="0">
              <a:solidFill>
                <a:schemeClr val="tx2"/>
              </a:solidFill>
              <a:latin typeface="微软雅黑" pitchFamily="34" charset="-122"/>
              <a:ea typeface="微软雅黑" pitchFamily="34" charset="-122"/>
              <a:cs typeface="Times New Roman" pitchFamily="18" charset="0"/>
            </a:endParaRPr>
          </a:p>
        </p:txBody>
      </p:sp>
      <p:sp>
        <p:nvSpPr>
          <p:cNvPr id="13" name="Content Placeholder 2"/>
          <p:cNvSpPr txBox="1">
            <a:spLocks/>
          </p:cNvSpPr>
          <p:nvPr/>
        </p:nvSpPr>
        <p:spPr bwMode="auto">
          <a:xfrm>
            <a:off x="457200" y="1196752"/>
            <a:ext cx="8229600" cy="5264314"/>
          </a:xfrm>
          <a:prstGeom prst="rect">
            <a:avLst/>
          </a:prstGeom>
          <a:noFill/>
          <a:ln w="9525">
            <a:noFill/>
            <a:miter lim="800000"/>
            <a:headEnd/>
            <a:tailEnd/>
          </a:ln>
        </p:spPr>
        <p:txBody>
          <a:bodyPr/>
          <a:lstStyle/>
          <a:p>
            <a:pPr marL="338138" indent="-338138" defTabSz="901700" eaLnBrk="0" hangingPunct="0">
              <a:spcBef>
                <a:spcPct val="20000"/>
              </a:spcBef>
              <a:buClr>
                <a:srgbClr val="AA0027"/>
              </a:buClr>
              <a:buFont typeface="Wingdings" pitchFamily="2" charset="2"/>
              <a:buChar char="n"/>
            </a:pPr>
            <a:r>
              <a:rPr lang="zh-CN" altLang="en-US" sz="2000" b="1" dirty="0" smtClean="0">
                <a:latin typeface="Times New Roman" pitchFamily="18" charset="0"/>
              </a:rPr>
              <a:t>为达到既定目标，需要多污染物</a:t>
            </a:r>
            <a:r>
              <a:rPr lang="zh-CN" altLang="en-US" sz="2000" b="1" dirty="0" smtClean="0">
                <a:solidFill>
                  <a:srgbClr val="FF0000"/>
                </a:solidFill>
                <a:latin typeface="Times New Roman" pitchFamily="18" charset="0"/>
              </a:rPr>
              <a:t>减排幅度远超过远超过以往任何时期</a:t>
            </a:r>
            <a:endParaRPr lang="zh-CN" altLang="en-US" sz="2000" b="1" u="sng" dirty="0" smtClean="0">
              <a:latin typeface="Times New Roman" pitchFamily="18" charset="0"/>
            </a:endParaRPr>
          </a:p>
          <a:p>
            <a:pPr marL="338138" indent="-338138" defTabSz="901700" eaLnBrk="0" hangingPunct="0">
              <a:spcBef>
                <a:spcPct val="20000"/>
              </a:spcBef>
              <a:buClr>
                <a:srgbClr val="AA0027"/>
              </a:buClr>
              <a:buFont typeface="Wingdings" pitchFamily="2" charset="2"/>
              <a:buNone/>
            </a:pPr>
            <a:r>
              <a:rPr lang="en-US" altLang="zh-CN" sz="2000" b="1" dirty="0" smtClean="0">
                <a:solidFill>
                  <a:srgbClr val="FF0000"/>
                </a:solidFill>
                <a:latin typeface="Times New Roman" pitchFamily="18" charset="0"/>
              </a:rPr>
              <a:t>      Sharper emission reductions </a:t>
            </a:r>
            <a:r>
              <a:rPr lang="en-US" altLang="zh-CN" sz="2000" b="1" dirty="0" smtClean="0">
                <a:latin typeface="Times New Roman" pitchFamily="18" charset="0"/>
              </a:rPr>
              <a:t>of  air pollutants (than 11</a:t>
            </a:r>
            <a:r>
              <a:rPr lang="en-US" altLang="zh-CN" sz="2000" b="1" baseline="30000" dirty="0" smtClean="0">
                <a:latin typeface="Times New Roman" pitchFamily="18" charset="0"/>
              </a:rPr>
              <a:t>th</a:t>
            </a:r>
            <a:r>
              <a:rPr lang="en-US" altLang="zh-CN" sz="2000" b="1" dirty="0" smtClean="0">
                <a:latin typeface="Times New Roman" pitchFamily="18" charset="0"/>
              </a:rPr>
              <a:t> FYP and 12</a:t>
            </a:r>
            <a:r>
              <a:rPr lang="en-US" altLang="zh-CN" sz="2000" b="1" baseline="30000" dirty="0" smtClean="0">
                <a:latin typeface="Times New Roman" pitchFamily="18" charset="0"/>
              </a:rPr>
              <a:t>th</a:t>
            </a:r>
            <a:r>
              <a:rPr lang="en-US" altLang="zh-CN" sz="2000" b="1" dirty="0" smtClean="0">
                <a:latin typeface="Times New Roman" pitchFamily="18" charset="0"/>
              </a:rPr>
              <a:t> FYP) needed in order to meet the air quality target</a:t>
            </a:r>
          </a:p>
          <a:p>
            <a:pPr marL="338138" indent="-338138" defTabSz="901700" eaLnBrk="0" hangingPunct="0">
              <a:spcBef>
                <a:spcPct val="20000"/>
              </a:spcBef>
              <a:buClr>
                <a:srgbClr val="AA0027"/>
              </a:buClr>
              <a:buFont typeface="Wingdings" pitchFamily="2" charset="2"/>
              <a:buNone/>
            </a:pPr>
            <a:endParaRPr lang="en-US" altLang="zh-CN" b="1" dirty="0" smtClean="0">
              <a:solidFill>
                <a:srgbClr val="FF0000"/>
              </a:solidFill>
              <a:latin typeface="Times New Roman" pitchFamily="18" charset="0"/>
            </a:endParaRPr>
          </a:p>
          <a:p>
            <a:pPr marL="338138" indent="-338138" defTabSz="901700" eaLnBrk="0" hangingPunct="0">
              <a:spcBef>
                <a:spcPct val="20000"/>
              </a:spcBef>
              <a:buClr>
                <a:srgbClr val="AA0027"/>
              </a:buClr>
              <a:buFont typeface="Wingdings" pitchFamily="2" charset="2"/>
              <a:buNone/>
            </a:pPr>
            <a:endParaRPr lang="en-US" altLang="zh-CN" b="1" dirty="0" smtClean="0">
              <a:solidFill>
                <a:srgbClr val="FF0000"/>
              </a:solidFill>
              <a:latin typeface="Times New Roman" pitchFamily="18" charset="0"/>
            </a:endParaRPr>
          </a:p>
          <a:p>
            <a:pPr marL="338138" indent="-338138" defTabSz="901700" eaLnBrk="0" hangingPunct="0">
              <a:spcBef>
                <a:spcPct val="20000"/>
              </a:spcBef>
              <a:buClr>
                <a:srgbClr val="AA0027"/>
              </a:buClr>
              <a:buFont typeface="Wingdings" pitchFamily="2" charset="2"/>
              <a:buNone/>
            </a:pPr>
            <a:endParaRPr lang="en-US" altLang="zh-CN" b="1" dirty="0" smtClean="0">
              <a:latin typeface="Times New Roman" pitchFamily="18" charset="0"/>
            </a:endParaRPr>
          </a:p>
          <a:p>
            <a:pPr marL="338138" indent="-338138" defTabSz="901700" eaLnBrk="0" hangingPunct="0">
              <a:spcBef>
                <a:spcPct val="20000"/>
              </a:spcBef>
              <a:buClr>
                <a:srgbClr val="AA0027"/>
              </a:buClr>
              <a:buFont typeface="Wingdings" pitchFamily="2" charset="2"/>
              <a:buNone/>
            </a:pPr>
            <a:endParaRPr lang="en-US" altLang="zh-CN" b="1" dirty="0" smtClean="0">
              <a:latin typeface="Times New Roman" pitchFamily="18" charset="0"/>
            </a:endParaRPr>
          </a:p>
          <a:p>
            <a:pPr marL="338138" indent="-338138" defTabSz="901700" eaLnBrk="0" hangingPunct="0">
              <a:spcBef>
                <a:spcPct val="20000"/>
              </a:spcBef>
              <a:buClr>
                <a:srgbClr val="AA0027"/>
              </a:buClr>
              <a:buFont typeface="Wingdings" pitchFamily="2" charset="2"/>
              <a:buNone/>
            </a:pPr>
            <a:endParaRPr lang="en-US" altLang="zh-CN" b="1" dirty="0" smtClean="0">
              <a:latin typeface="Times New Roman" pitchFamily="18" charset="0"/>
            </a:endParaRPr>
          </a:p>
          <a:p>
            <a:pPr marL="338138" indent="-338138" defTabSz="901700" eaLnBrk="0" hangingPunct="0">
              <a:spcBef>
                <a:spcPct val="20000"/>
              </a:spcBef>
              <a:buClr>
                <a:srgbClr val="AA0027"/>
              </a:buClr>
              <a:buFont typeface="Wingdings" pitchFamily="2" charset="2"/>
              <a:buNone/>
            </a:pPr>
            <a:endParaRPr lang="en-US" altLang="zh-CN" b="1" dirty="0" smtClean="0">
              <a:latin typeface="Times New Roman" pitchFamily="18" charset="0"/>
            </a:endParaRPr>
          </a:p>
          <a:p>
            <a:pPr marL="338138" indent="-338138" defTabSz="901700" eaLnBrk="0" hangingPunct="0">
              <a:spcBef>
                <a:spcPct val="20000"/>
              </a:spcBef>
              <a:buClr>
                <a:srgbClr val="AA0027"/>
              </a:buClr>
              <a:buFont typeface="Wingdings" pitchFamily="2" charset="2"/>
              <a:buNone/>
            </a:pPr>
            <a:endParaRPr lang="en-US" altLang="zh-CN" b="1" dirty="0" smtClean="0">
              <a:latin typeface="Times New Roman" pitchFamily="18" charset="0"/>
            </a:endParaRPr>
          </a:p>
          <a:p>
            <a:pPr marL="338138" indent="-338138" defTabSz="901700" eaLnBrk="0" hangingPunct="0">
              <a:spcBef>
                <a:spcPct val="20000"/>
              </a:spcBef>
              <a:buClr>
                <a:srgbClr val="AA0027"/>
              </a:buClr>
              <a:buFont typeface="Wingdings" pitchFamily="2" charset="2"/>
              <a:buNone/>
            </a:pPr>
            <a:endParaRPr lang="en-US" altLang="zh-CN" b="1" dirty="0" smtClean="0">
              <a:latin typeface="Times New Roman" pitchFamily="18" charset="0"/>
            </a:endParaRPr>
          </a:p>
          <a:p>
            <a:pPr marL="338138" indent="-338138" defTabSz="901700" eaLnBrk="0" hangingPunct="0">
              <a:spcBef>
                <a:spcPct val="20000"/>
              </a:spcBef>
              <a:buClr>
                <a:srgbClr val="AA0027"/>
              </a:buClr>
              <a:buFont typeface="Wingdings" pitchFamily="2" charset="2"/>
              <a:buChar char="n"/>
            </a:pPr>
            <a:r>
              <a:rPr lang="zh-CN" altLang="en-US" sz="2000" b="1" dirty="0" smtClean="0">
                <a:latin typeface="Times New Roman" pitchFamily="18" charset="0"/>
              </a:rPr>
              <a:t>三大重点区域所需实现的</a:t>
            </a:r>
            <a:r>
              <a:rPr lang="zh-CN" altLang="en-US" sz="2000" b="1" dirty="0" smtClean="0">
                <a:solidFill>
                  <a:srgbClr val="F51801"/>
                </a:solidFill>
                <a:latin typeface="Times New Roman" pitchFamily="18" charset="0"/>
              </a:rPr>
              <a:t>减排比例更高</a:t>
            </a:r>
            <a:endParaRPr lang="zh-CN" altLang="en-US" sz="2000" b="1" dirty="0">
              <a:solidFill>
                <a:srgbClr val="F51801"/>
              </a:solidFill>
              <a:latin typeface="Times New Roman" pitchFamily="18" charset="0"/>
            </a:endParaRPr>
          </a:p>
          <a:p>
            <a:pPr marL="338138" indent="-338138" defTabSz="901700" eaLnBrk="0" hangingPunct="0">
              <a:spcBef>
                <a:spcPct val="20000"/>
              </a:spcBef>
              <a:buClr>
                <a:srgbClr val="AA0027"/>
              </a:buClr>
              <a:buFont typeface="Wingdings" pitchFamily="2" charset="2"/>
              <a:buNone/>
            </a:pPr>
            <a:r>
              <a:rPr lang="en-US" altLang="zh-CN" sz="2000" b="1" dirty="0">
                <a:solidFill>
                  <a:srgbClr val="FF0000"/>
                </a:solidFill>
                <a:latin typeface="Times New Roman" pitchFamily="18" charset="0"/>
              </a:rPr>
              <a:t>      </a:t>
            </a:r>
            <a:r>
              <a:rPr lang="en-US" altLang="zh-CN" sz="2000" b="1" dirty="0" smtClean="0">
                <a:solidFill>
                  <a:srgbClr val="FF0000"/>
                </a:solidFill>
                <a:latin typeface="Times New Roman" pitchFamily="18" charset="0"/>
              </a:rPr>
              <a:t>Much more reductions needed </a:t>
            </a:r>
            <a:r>
              <a:rPr lang="en-US" altLang="zh-CN" sz="2000" b="1" dirty="0" smtClean="0">
                <a:latin typeface="Times New Roman" pitchFamily="18" charset="0"/>
              </a:rPr>
              <a:t>in the three key regions (JJJ, YRD and PRD)</a:t>
            </a:r>
            <a:endParaRPr lang="en-US" altLang="zh-CN" sz="2000" b="1" u="sng" dirty="0">
              <a:latin typeface="Times New Roman" pitchFamily="18" charset="0"/>
            </a:endParaRPr>
          </a:p>
        </p:txBody>
      </p:sp>
      <p:graphicFrame>
        <p:nvGraphicFramePr>
          <p:cNvPr id="14" name="Table 13"/>
          <p:cNvGraphicFramePr>
            <a:graphicFrameLocks noGrp="1"/>
          </p:cNvGraphicFramePr>
          <p:nvPr>
            <p:extLst>
              <p:ext uri="{D42A27DB-BD31-4B8C-83A1-F6EECF244321}">
                <p14:modId xmlns="" xmlns:p14="http://schemas.microsoft.com/office/powerpoint/2010/main" val="1504238290"/>
              </p:ext>
            </p:extLst>
          </p:nvPr>
        </p:nvGraphicFramePr>
        <p:xfrm>
          <a:off x="804046" y="3067219"/>
          <a:ext cx="7390138" cy="1483360"/>
        </p:xfrm>
        <a:graphic>
          <a:graphicData uri="http://schemas.openxmlformats.org/drawingml/2006/table">
            <a:tbl>
              <a:tblPr firstRow="1" bandRow="1">
                <a:tableStyleId>{5C22544A-7EE6-4342-B048-85BDC9FD1C3A}</a:tableStyleId>
              </a:tblPr>
              <a:tblGrid>
                <a:gridCol w="2790494"/>
                <a:gridCol w="1149911"/>
                <a:gridCol w="1149911"/>
                <a:gridCol w="1149911"/>
                <a:gridCol w="1149911"/>
              </a:tblGrid>
              <a:tr h="370840">
                <a:tc>
                  <a:txBody>
                    <a:bodyPr/>
                    <a:lstStyle/>
                    <a:p>
                      <a:endParaRPr lang="zh-CN" altLang="en-US" dirty="0"/>
                    </a:p>
                  </a:txBody>
                  <a:tcPr/>
                </a:tc>
                <a:tc>
                  <a:txBody>
                    <a:bodyPr/>
                    <a:lstStyle/>
                    <a:p>
                      <a:pPr algn="ctr"/>
                      <a:r>
                        <a:rPr lang="en-US" altLang="zh-CN" dirty="0" smtClean="0"/>
                        <a:t>SO</a:t>
                      </a:r>
                      <a:r>
                        <a:rPr lang="en-US" altLang="zh-CN" baseline="-25000" dirty="0" smtClean="0"/>
                        <a:t>2</a:t>
                      </a:r>
                      <a:endParaRPr lang="zh-CN" altLang="en-US" baseline="-25000" dirty="0"/>
                    </a:p>
                  </a:txBody>
                  <a:tcPr/>
                </a:tc>
                <a:tc>
                  <a:txBody>
                    <a:bodyPr/>
                    <a:lstStyle/>
                    <a:p>
                      <a:pPr algn="ctr"/>
                      <a:r>
                        <a:rPr lang="en-US" altLang="zh-CN" dirty="0" smtClean="0"/>
                        <a:t>NO</a:t>
                      </a:r>
                      <a:r>
                        <a:rPr lang="en-US" altLang="zh-CN" baseline="-25000" dirty="0" smtClean="0"/>
                        <a:t>X</a:t>
                      </a:r>
                      <a:endParaRPr lang="zh-CN" altLang="en-US" baseline="-25000" dirty="0"/>
                    </a:p>
                  </a:txBody>
                  <a:tcPr/>
                </a:tc>
                <a:tc>
                  <a:txBody>
                    <a:bodyPr/>
                    <a:lstStyle/>
                    <a:p>
                      <a:pPr algn="ctr"/>
                      <a:r>
                        <a:rPr lang="en-US" altLang="zh-CN" dirty="0" smtClean="0"/>
                        <a:t>PM</a:t>
                      </a:r>
                      <a:endParaRPr lang="zh-CN" altLang="en-US" dirty="0"/>
                    </a:p>
                  </a:txBody>
                  <a:tcPr/>
                </a:tc>
                <a:tc>
                  <a:txBody>
                    <a:bodyPr/>
                    <a:lstStyle/>
                    <a:p>
                      <a:pPr algn="ctr"/>
                      <a:r>
                        <a:rPr lang="en-US" altLang="zh-CN" dirty="0" smtClean="0"/>
                        <a:t>VOCs</a:t>
                      </a:r>
                      <a:endParaRPr lang="zh-CN" altLang="en-US" dirty="0"/>
                    </a:p>
                  </a:txBody>
                  <a:tcPr/>
                </a:tc>
              </a:tr>
              <a:tr h="370840">
                <a:tc>
                  <a:txBody>
                    <a:bodyPr/>
                    <a:lstStyle/>
                    <a:p>
                      <a:r>
                        <a:rPr lang="en-US" altLang="zh-CN" dirty="0" smtClean="0"/>
                        <a:t>(to guarantee)</a:t>
                      </a:r>
                      <a:r>
                        <a:rPr lang="en-US" altLang="zh-CN" baseline="0" dirty="0" smtClean="0"/>
                        <a:t> </a:t>
                      </a:r>
                      <a:r>
                        <a:rPr lang="en-US" altLang="zh-CN" dirty="0" smtClean="0"/>
                        <a:t>action plan</a:t>
                      </a:r>
                      <a:endParaRPr lang="zh-CN" altLang="en-US" dirty="0"/>
                    </a:p>
                  </a:txBody>
                  <a:tcPr/>
                </a:tc>
                <a:tc>
                  <a:txBody>
                    <a:bodyPr/>
                    <a:lstStyle/>
                    <a:p>
                      <a:pPr algn="ctr"/>
                      <a:r>
                        <a:rPr lang="en-US" altLang="zh-CN" dirty="0" smtClean="0"/>
                        <a:t>&gt;15%</a:t>
                      </a:r>
                      <a:endParaRPr lang="zh-CN" altLang="en-US" dirty="0"/>
                    </a:p>
                  </a:txBody>
                  <a:tcPr/>
                </a:tc>
                <a:tc>
                  <a:txBody>
                    <a:bodyPr/>
                    <a:lstStyle/>
                    <a:p>
                      <a:pPr algn="ctr"/>
                      <a:r>
                        <a:rPr lang="en-US" altLang="zh-CN" dirty="0" smtClean="0"/>
                        <a:t>&gt;20%</a:t>
                      </a:r>
                      <a:endParaRPr lang="zh-CN" altLang="en-US" dirty="0"/>
                    </a:p>
                  </a:txBody>
                  <a:tcPr/>
                </a:tc>
                <a:tc>
                  <a:txBody>
                    <a:bodyPr/>
                    <a:lstStyle/>
                    <a:p>
                      <a:pPr algn="ctr"/>
                      <a:r>
                        <a:rPr lang="en-US" altLang="zh-CN" dirty="0" smtClean="0"/>
                        <a:t>&gt;20%</a:t>
                      </a:r>
                      <a:endParaRPr lang="zh-CN" altLang="en-US" dirty="0"/>
                    </a:p>
                  </a:txBody>
                  <a:tcPr/>
                </a:tc>
                <a:tc>
                  <a:txBody>
                    <a:bodyPr/>
                    <a:lstStyle/>
                    <a:p>
                      <a:pPr algn="ctr"/>
                      <a:r>
                        <a:rPr lang="en-US" altLang="zh-CN" dirty="0" smtClean="0"/>
                        <a:t>&gt;7%</a:t>
                      </a:r>
                      <a:endParaRPr lang="zh-CN" altLang="en-US" dirty="0"/>
                    </a:p>
                  </a:txBody>
                  <a:tcPr/>
                </a:tc>
              </a:tr>
              <a:tr h="370840">
                <a:tc>
                  <a:txBody>
                    <a:bodyPr/>
                    <a:lstStyle/>
                    <a:p>
                      <a:r>
                        <a:rPr lang="en-US" altLang="zh-CN" dirty="0" smtClean="0"/>
                        <a:t>12</a:t>
                      </a:r>
                      <a:r>
                        <a:rPr lang="en-US" altLang="zh-CN" baseline="30000" dirty="0" smtClean="0"/>
                        <a:t>th</a:t>
                      </a:r>
                      <a:r>
                        <a:rPr lang="en-US" altLang="zh-CN" dirty="0" smtClean="0"/>
                        <a:t> FYP</a:t>
                      </a:r>
                      <a:endParaRPr lang="zh-CN" altLang="en-US" dirty="0"/>
                    </a:p>
                  </a:txBody>
                  <a:tcPr/>
                </a:tc>
                <a:tc>
                  <a:txBody>
                    <a:bodyPr/>
                    <a:lstStyle/>
                    <a:p>
                      <a:pPr algn="ctr"/>
                      <a:r>
                        <a:rPr lang="en-US" altLang="zh-CN" dirty="0" smtClean="0"/>
                        <a:t>&gt;8%</a:t>
                      </a:r>
                      <a:endParaRPr lang="zh-CN" altLang="en-US" dirty="0"/>
                    </a:p>
                  </a:txBody>
                  <a:tcPr/>
                </a:tc>
                <a:tc>
                  <a:txBody>
                    <a:bodyPr/>
                    <a:lstStyle/>
                    <a:p>
                      <a:pPr algn="ctr"/>
                      <a:r>
                        <a:rPr lang="en-US" altLang="zh-CN" dirty="0" smtClean="0"/>
                        <a:t>&gt;10%</a:t>
                      </a:r>
                      <a:endParaRPr lang="zh-CN" altLang="en-US" dirty="0"/>
                    </a:p>
                  </a:txBody>
                  <a:tcPr/>
                </a:tc>
                <a:tc>
                  <a:txBody>
                    <a:bodyPr/>
                    <a:lstStyle/>
                    <a:p>
                      <a:pPr algn="ctr"/>
                      <a:r>
                        <a:rPr lang="en-US" altLang="zh-CN" dirty="0" smtClean="0"/>
                        <a:t>N/A</a:t>
                      </a:r>
                      <a:endParaRPr lang="zh-CN" altLang="en-US" dirty="0"/>
                    </a:p>
                  </a:txBody>
                  <a:tcPr/>
                </a:tc>
                <a:tc>
                  <a:txBody>
                    <a:bodyPr/>
                    <a:lstStyle/>
                    <a:p>
                      <a:pPr algn="ctr"/>
                      <a:r>
                        <a:rPr lang="en-US" altLang="zh-CN" dirty="0" smtClean="0"/>
                        <a:t>N/A</a:t>
                      </a:r>
                      <a:endParaRPr lang="zh-CN" altLang="en-US" dirty="0"/>
                    </a:p>
                  </a:txBody>
                  <a:tcPr/>
                </a:tc>
              </a:tr>
              <a:tr h="370840">
                <a:tc>
                  <a:txBody>
                    <a:bodyPr/>
                    <a:lstStyle/>
                    <a:p>
                      <a:r>
                        <a:rPr lang="en-US" altLang="zh-CN" dirty="0" smtClean="0"/>
                        <a:t>11</a:t>
                      </a:r>
                      <a:r>
                        <a:rPr lang="en-US" altLang="zh-CN" baseline="30000" dirty="0" smtClean="0"/>
                        <a:t>th</a:t>
                      </a:r>
                      <a:r>
                        <a:rPr lang="en-US" altLang="zh-CN" dirty="0" smtClean="0"/>
                        <a:t> FYP</a:t>
                      </a:r>
                      <a:endParaRPr lang="zh-CN" altLang="en-US" dirty="0"/>
                    </a:p>
                  </a:txBody>
                  <a:tcPr/>
                </a:tc>
                <a:tc>
                  <a:txBody>
                    <a:bodyPr/>
                    <a:lstStyle/>
                    <a:p>
                      <a:pPr algn="ctr"/>
                      <a:r>
                        <a:rPr lang="en-US" altLang="zh-CN" dirty="0" smtClean="0"/>
                        <a:t>&gt;10%</a:t>
                      </a:r>
                      <a:endParaRPr lang="zh-CN" altLang="en-US" dirty="0"/>
                    </a:p>
                  </a:txBody>
                  <a:tcPr/>
                </a:tc>
                <a:tc>
                  <a:txBody>
                    <a:bodyPr/>
                    <a:lstStyle/>
                    <a:p>
                      <a:pPr algn="ctr"/>
                      <a:r>
                        <a:rPr lang="en-US" altLang="zh-CN" smtClean="0"/>
                        <a:t>N/A</a:t>
                      </a:r>
                      <a:endParaRPr lang="zh-CN" altLang="en-US" dirty="0"/>
                    </a:p>
                  </a:txBody>
                  <a:tcPr/>
                </a:tc>
                <a:tc>
                  <a:txBody>
                    <a:bodyPr/>
                    <a:lstStyle/>
                    <a:p>
                      <a:pPr algn="ctr"/>
                      <a:r>
                        <a:rPr lang="en-US" altLang="zh-CN" smtClean="0"/>
                        <a:t>N/A</a:t>
                      </a:r>
                      <a:endParaRPr lang="zh-CN" altLang="en-US" dirty="0"/>
                    </a:p>
                  </a:txBody>
                  <a:tcPr/>
                </a:tc>
                <a:tc>
                  <a:txBody>
                    <a:bodyPr/>
                    <a:lstStyle/>
                    <a:p>
                      <a:pPr algn="ctr"/>
                      <a:r>
                        <a:rPr lang="en-US" altLang="zh-CN" dirty="0" smtClean="0"/>
                        <a:t>N/A</a:t>
                      </a:r>
                      <a:endParaRPr lang="zh-CN" altLang="en-US" dirty="0"/>
                    </a:p>
                  </a:txBody>
                  <a:tcPr/>
                </a:tc>
              </a:tr>
            </a:tbl>
          </a:graphicData>
        </a:graphic>
      </p:graphicFrame>
      <p:sp>
        <p:nvSpPr>
          <p:cNvPr id="15" name="TextBox 17"/>
          <p:cNvSpPr txBox="1">
            <a:spLocks noChangeArrowheads="1"/>
          </p:cNvSpPr>
          <p:nvPr/>
        </p:nvSpPr>
        <p:spPr bwMode="auto">
          <a:xfrm>
            <a:off x="921018" y="2420888"/>
            <a:ext cx="7308574" cy="707886"/>
          </a:xfrm>
          <a:prstGeom prst="rect">
            <a:avLst/>
          </a:prstGeom>
          <a:noFill/>
          <a:ln w="9525">
            <a:noFill/>
            <a:miter lim="800000"/>
            <a:headEnd/>
            <a:tailEnd/>
          </a:ln>
        </p:spPr>
        <p:txBody>
          <a:bodyPr wrap="square">
            <a:spAutoFit/>
          </a:bodyPr>
          <a:lstStyle/>
          <a:p>
            <a:pPr algn="ctr" defTabSz="914400" eaLnBrk="0" hangingPunct="0"/>
            <a:r>
              <a:rPr lang="zh-CN" altLang="en-US" sz="2000" b="1" dirty="0" smtClean="0">
                <a:solidFill>
                  <a:srgbClr val="0070C0"/>
                </a:solidFill>
                <a:latin typeface="Times New Roman" pitchFamily="18" charset="0"/>
              </a:rPr>
              <a:t>污染物减排目标百分比的比较</a:t>
            </a:r>
            <a:endParaRPr lang="en-US" altLang="zh-CN" sz="2000" b="1" dirty="0" smtClean="0">
              <a:solidFill>
                <a:srgbClr val="0070C0"/>
              </a:solidFill>
              <a:latin typeface="Times New Roman" pitchFamily="18" charset="0"/>
            </a:endParaRPr>
          </a:p>
          <a:p>
            <a:pPr algn="ctr" defTabSz="914400" eaLnBrk="0" hangingPunct="0"/>
            <a:r>
              <a:rPr lang="en-US" altLang="zh-CN" sz="2000" b="1" dirty="0" smtClean="0">
                <a:solidFill>
                  <a:srgbClr val="0070C0"/>
                </a:solidFill>
                <a:latin typeface="Times New Roman" pitchFamily="18" charset="0"/>
              </a:rPr>
              <a:t>Emission reductions needed for action plan vs. 11</a:t>
            </a:r>
            <a:r>
              <a:rPr lang="en-US" altLang="zh-CN" sz="2000" b="1" baseline="30000" dirty="0" smtClean="0">
                <a:solidFill>
                  <a:srgbClr val="0070C0"/>
                </a:solidFill>
                <a:latin typeface="Times New Roman" pitchFamily="18" charset="0"/>
              </a:rPr>
              <a:t>th</a:t>
            </a:r>
            <a:r>
              <a:rPr lang="en-US" altLang="zh-CN" sz="2000" b="1" dirty="0" smtClean="0">
                <a:solidFill>
                  <a:srgbClr val="0070C0"/>
                </a:solidFill>
                <a:latin typeface="Times New Roman" pitchFamily="18" charset="0"/>
              </a:rPr>
              <a:t> and 12</a:t>
            </a:r>
            <a:r>
              <a:rPr lang="en-US" altLang="zh-CN" sz="2000" b="1" baseline="30000" dirty="0" smtClean="0">
                <a:solidFill>
                  <a:srgbClr val="0070C0"/>
                </a:solidFill>
                <a:latin typeface="Times New Roman" pitchFamily="18" charset="0"/>
              </a:rPr>
              <a:t>th</a:t>
            </a:r>
            <a:r>
              <a:rPr lang="en-US" altLang="zh-CN" sz="2000" b="1" dirty="0" smtClean="0">
                <a:solidFill>
                  <a:srgbClr val="0070C0"/>
                </a:solidFill>
                <a:latin typeface="Times New Roman" pitchFamily="18" charset="0"/>
              </a:rPr>
              <a:t> FYP</a:t>
            </a:r>
            <a:endParaRPr lang="zh-CN" altLang="en-US" sz="2000" b="1" dirty="0">
              <a:solidFill>
                <a:srgbClr val="0070C0"/>
              </a:solidFill>
              <a:latin typeface="Times New Roman" pitchFamily="18" charset="0"/>
            </a:endParaRPr>
          </a:p>
        </p:txBody>
      </p:sp>
    </p:spTree>
    <p:extLst>
      <p:ext uri="{BB962C8B-B14F-4D97-AF65-F5344CB8AC3E}">
        <p14:creationId xmlns="" xmlns:p14="http://schemas.microsoft.com/office/powerpoint/2010/main" val="3551947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323528" y="188640"/>
            <a:ext cx="7775575" cy="739306"/>
          </a:xfrm>
          <a:prstGeom prst="rect">
            <a:avLst/>
          </a:prstGeom>
          <a:noFill/>
          <a:ln w="9525">
            <a:noFill/>
            <a:miter lim="800000"/>
            <a:headEnd/>
            <a:tailEnd/>
          </a:ln>
        </p:spPr>
        <p:txBody>
          <a:bodyPr lIns="92075" tIns="46038" rIns="92075" bIns="46038" anchor="ctr">
            <a:spAutoFit/>
          </a:bodyPr>
          <a:lstStyle/>
          <a:p>
            <a:pPr defTabSz="914400" eaLnBrk="0" hangingPunct="0"/>
            <a:r>
              <a:rPr lang="zh-CN" altLang="en-US" sz="2400" b="1" dirty="0" smtClean="0">
                <a:solidFill>
                  <a:schemeClr val="tx2"/>
                </a:solidFill>
                <a:latin typeface="微软雅黑" pitchFamily="34" charset="-122"/>
                <a:ea typeface="微软雅黑" pitchFamily="34" charset="-122"/>
                <a:cs typeface="Times New Roman" pitchFamily="18" charset="0"/>
              </a:rPr>
              <a:t>建议</a:t>
            </a:r>
            <a:r>
              <a:rPr lang="en-US" altLang="zh-CN" sz="2400" b="1" dirty="0" smtClean="0">
                <a:solidFill>
                  <a:schemeClr val="tx2"/>
                </a:solidFill>
                <a:latin typeface="微软雅黑" pitchFamily="34" charset="-122"/>
                <a:ea typeface="微软雅黑" pitchFamily="34" charset="-122"/>
                <a:cs typeface="Times New Roman" pitchFamily="18" charset="0"/>
              </a:rPr>
              <a:t>1</a:t>
            </a:r>
            <a:r>
              <a:rPr lang="zh-CN" altLang="en-US" sz="2400" b="1" dirty="0" smtClean="0">
                <a:solidFill>
                  <a:schemeClr val="tx2"/>
                </a:solidFill>
                <a:latin typeface="微软雅黑" pitchFamily="34" charset="-122"/>
                <a:ea typeface="微软雅黑" pitchFamily="34" charset="-122"/>
                <a:cs typeface="Times New Roman" pitchFamily="18" charset="0"/>
              </a:rPr>
              <a:t>：进一步强调节能对大气污染防治的协同效益 </a:t>
            </a:r>
            <a:endParaRPr lang="en-US" altLang="zh-CN" sz="20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b="1" dirty="0" smtClean="0">
                <a:solidFill>
                  <a:schemeClr val="tx2"/>
                </a:solidFill>
                <a:latin typeface="微软雅黑" pitchFamily="34" charset="-122"/>
                <a:ea typeface="微软雅黑" pitchFamily="34" charset="-122"/>
                <a:cs typeface="Times New Roman" pitchFamily="18" charset="0"/>
              </a:rPr>
              <a:t>Recommendation 1: pursue co-benefits from energy saving</a:t>
            </a:r>
            <a:endParaRPr lang="zh-CN" altLang="en-US" sz="2000" b="1" dirty="0">
              <a:solidFill>
                <a:schemeClr val="tx2"/>
              </a:solidFill>
              <a:latin typeface="微软雅黑" pitchFamily="34" charset="-122"/>
              <a:ea typeface="微软雅黑" pitchFamily="34" charset="-122"/>
              <a:cs typeface="Times New Roman" pitchFamily="18" charset="0"/>
            </a:endParaRPr>
          </a:p>
        </p:txBody>
      </p:sp>
      <p:sp>
        <p:nvSpPr>
          <p:cNvPr id="7" name="Content Placeholder 2"/>
          <p:cNvSpPr txBox="1">
            <a:spLocks/>
          </p:cNvSpPr>
          <p:nvPr/>
        </p:nvSpPr>
        <p:spPr bwMode="auto">
          <a:xfrm>
            <a:off x="106680" y="1124744"/>
            <a:ext cx="3383280" cy="5264314"/>
          </a:xfrm>
          <a:prstGeom prst="rect">
            <a:avLst/>
          </a:prstGeom>
          <a:noFill/>
          <a:ln w="9525">
            <a:noFill/>
            <a:miter lim="800000"/>
            <a:headEnd/>
            <a:tailEnd/>
          </a:ln>
        </p:spPr>
        <p:txBody>
          <a:bodyPr/>
          <a:lstStyle/>
          <a:p>
            <a:pPr marL="338138" indent="-338138" defTabSz="901700" eaLnBrk="0" hangingPunct="0">
              <a:spcBef>
                <a:spcPct val="20000"/>
              </a:spcBef>
              <a:buClr>
                <a:srgbClr val="AA0027"/>
              </a:buClr>
              <a:buFont typeface="Wingdings" pitchFamily="2" charset="2"/>
              <a:buChar char="n"/>
            </a:pPr>
            <a:r>
              <a:rPr lang="zh-CN" altLang="en-US" sz="2000" b="1" dirty="0" smtClean="0">
                <a:latin typeface="Times New Roman" pitchFamily="18" charset="0"/>
              </a:rPr>
              <a:t>提高</a:t>
            </a:r>
            <a:r>
              <a:rPr lang="zh-CN" altLang="en-US" sz="2000" b="1" dirty="0" smtClean="0">
                <a:solidFill>
                  <a:srgbClr val="FF0000"/>
                </a:solidFill>
                <a:latin typeface="Times New Roman" pitchFamily="18" charset="0"/>
              </a:rPr>
              <a:t>工业</a:t>
            </a:r>
            <a:r>
              <a:rPr lang="zh-CN" altLang="en-US" sz="2000" b="1" dirty="0" smtClean="0">
                <a:latin typeface="Times New Roman" pitchFamily="18" charset="0"/>
              </a:rPr>
              <a:t>生产过程中的能源利用效率</a:t>
            </a:r>
          </a:p>
          <a:p>
            <a:pPr marL="338138" indent="-338138" defTabSz="901700" eaLnBrk="0" hangingPunct="0">
              <a:spcBef>
                <a:spcPct val="20000"/>
              </a:spcBef>
              <a:buClr>
                <a:srgbClr val="AA0027"/>
              </a:buClr>
              <a:buFont typeface="Wingdings" pitchFamily="2" charset="2"/>
              <a:buNone/>
            </a:pPr>
            <a:r>
              <a:rPr lang="en-US" altLang="zh-CN" sz="2000" b="1" dirty="0" smtClean="0">
                <a:solidFill>
                  <a:srgbClr val="FF0000"/>
                </a:solidFill>
                <a:latin typeface="Times New Roman" pitchFamily="18" charset="0"/>
              </a:rPr>
              <a:t>      </a:t>
            </a:r>
            <a:r>
              <a:rPr lang="en-US" altLang="zh-CN" sz="2000" b="1" dirty="0">
                <a:latin typeface="Times New Roman" pitchFamily="18" charset="0"/>
              </a:rPr>
              <a:t>To boost energy efficiency of </a:t>
            </a:r>
            <a:r>
              <a:rPr lang="en-US" altLang="zh-CN" sz="2000" b="1" dirty="0">
                <a:solidFill>
                  <a:srgbClr val="FF0000"/>
                </a:solidFill>
                <a:latin typeface="Times New Roman" pitchFamily="18" charset="0"/>
              </a:rPr>
              <a:t>industrial </a:t>
            </a:r>
            <a:r>
              <a:rPr lang="en-US" altLang="zh-CN" sz="2000" b="1" dirty="0" smtClean="0">
                <a:solidFill>
                  <a:srgbClr val="FF0000"/>
                </a:solidFill>
                <a:latin typeface="Times New Roman" pitchFamily="18" charset="0"/>
              </a:rPr>
              <a:t>producing</a:t>
            </a:r>
          </a:p>
          <a:p>
            <a:pPr marL="338138" indent="-338138" defTabSz="901700" eaLnBrk="0" hangingPunct="0">
              <a:spcBef>
                <a:spcPct val="20000"/>
              </a:spcBef>
              <a:buClr>
                <a:srgbClr val="AA0027"/>
              </a:buClr>
              <a:buFont typeface="Wingdings" pitchFamily="2" charset="2"/>
              <a:buNone/>
            </a:pPr>
            <a:endParaRPr lang="en-US" altLang="zh-CN" sz="2000" b="1" dirty="0">
              <a:solidFill>
                <a:srgbClr val="FF0000"/>
              </a:solidFill>
              <a:latin typeface="Times New Roman" pitchFamily="18" charset="0"/>
            </a:endParaRPr>
          </a:p>
          <a:p>
            <a:pPr marL="338138" indent="-338138" defTabSz="901700" eaLnBrk="0" hangingPunct="0">
              <a:spcBef>
                <a:spcPct val="20000"/>
              </a:spcBef>
              <a:buClr>
                <a:srgbClr val="AA0027"/>
              </a:buClr>
              <a:buFont typeface="Wingdings" pitchFamily="2" charset="2"/>
              <a:buChar char="n"/>
            </a:pPr>
            <a:r>
              <a:rPr lang="zh-CN" altLang="en-US" sz="2000" b="1" dirty="0" smtClean="0">
                <a:latin typeface="Times New Roman" pitchFamily="18" charset="0"/>
              </a:rPr>
              <a:t>加强材料研发和管理，强化</a:t>
            </a:r>
            <a:r>
              <a:rPr lang="zh-CN" altLang="en-US" sz="2000" b="1" dirty="0" smtClean="0">
                <a:solidFill>
                  <a:srgbClr val="FF0000"/>
                </a:solidFill>
                <a:latin typeface="Times New Roman" pitchFamily="18" charset="0"/>
              </a:rPr>
              <a:t>建筑</a:t>
            </a:r>
            <a:r>
              <a:rPr lang="zh-CN" altLang="en-US" sz="2000" b="1" dirty="0" smtClean="0">
                <a:latin typeface="Times New Roman" pitchFamily="18" charset="0"/>
              </a:rPr>
              <a:t>节能</a:t>
            </a:r>
          </a:p>
          <a:p>
            <a:pPr marL="338138" indent="-338138" defTabSz="901700" eaLnBrk="0" hangingPunct="0">
              <a:spcBef>
                <a:spcPct val="20000"/>
              </a:spcBef>
              <a:buClr>
                <a:srgbClr val="AA0027"/>
              </a:buClr>
              <a:buFont typeface="Wingdings" pitchFamily="2" charset="2"/>
              <a:buNone/>
            </a:pPr>
            <a:r>
              <a:rPr lang="en-US" altLang="zh-CN" sz="2000" b="1" dirty="0" smtClean="0">
                <a:solidFill>
                  <a:srgbClr val="FF0000"/>
                </a:solidFill>
                <a:latin typeface="Times New Roman" pitchFamily="18" charset="0"/>
              </a:rPr>
              <a:t>      </a:t>
            </a:r>
            <a:r>
              <a:rPr lang="en-US" altLang="zh-CN" sz="2000" b="1" dirty="0" smtClean="0">
                <a:latin typeface="Times New Roman" pitchFamily="18" charset="0"/>
              </a:rPr>
              <a:t>To</a:t>
            </a:r>
            <a:r>
              <a:rPr lang="en-US" altLang="zh-CN" sz="2000" b="1" dirty="0">
                <a:solidFill>
                  <a:srgbClr val="FF0000"/>
                </a:solidFill>
                <a:latin typeface="Times New Roman" pitchFamily="18" charset="0"/>
              </a:rPr>
              <a:t> </a:t>
            </a:r>
            <a:r>
              <a:rPr lang="en-US" altLang="zh-CN" sz="2000" b="1" dirty="0">
                <a:latin typeface="Times New Roman" pitchFamily="18" charset="0"/>
              </a:rPr>
              <a:t>enhance </a:t>
            </a:r>
            <a:r>
              <a:rPr lang="en-US" altLang="zh-CN" sz="2000" b="1" dirty="0">
                <a:solidFill>
                  <a:srgbClr val="FF0000"/>
                </a:solidFill>
                <a:latin typeface="Times New Roman" pitchFamily="18" charset="0"/>
              </a:rPr>
              <a:t>building energy conservation </a:t>
            </a:r>
            <a:r>
              <a:rPr lang="en-US" altLang="zh-CN" sz="2000" b="1" dirty="0">
                <a:latin typeface="Times New Roman" pitchFamily="18" charset="0"/>
              </a:rPr>
              <a:t>with new material and good management </a:t>
            </a:r>
            <a:r>
              <a:rPr lang="en-US" altLang="zh-CN" sz="2000" b="1" dirty="0" smtClean="0">
                <a:latin typeface="Times New Roman" pitchFamily="18" charset="0"/>
              </a:rPr>
              <a:t>practice</a:t>
            </a:r>
          </a:p>
          <a:p>
            <a:pPr marL="338138" indent="-338138" defTabSz="901700" eaLnBrk="0" hangingPunct="0">
              <a:spcBef>
                <a:spcPct val="20000"/>
              </a:spcBef>
              <a:buClr>
                <a:srgbClr val="AA0027"/>
              </a:buClr>
              <a:buFont typeface="Wingdings" pitchFamily="2" charset="2"/>
              <a:buNone/>
            </a:pPr>
            <a:endParaRPr lang="en-US" altLang="zh-CN" sz="2000" b="1" dirty="0">
              <a:latin typeface="Times New Roman" pitchFamily="18" charset="0"/>
            </a:endParaRPr>
          </a:p>
          <a:p>
            <a:pPr marL="338138" indent="-338138" defTabSz="901700" eaLnBrk="0" hangingPunct="0">
              <a:spcBef>
                <a:spcPct val="20000"/>
              </a:spcBef>
              <a:buClr>
                <a:srgbClr val="AA0027"/>
              </a:buClr>
              <a:buFont typeface="Wingdings" pitchFamily="2" charset="2"/>
              <a:buChar char="n"/>
            </a:pPr>
            <a:r>
              <a:rPr lang="zh-CN" altLang="en-US" sz="2000" b="1" dirty="0">
                <a:latin typeface="Times New Roman" pitchFamily="18" charset="0"/>
              </a:rPr>
              <a:t>减少</a:t>
            </a:r>
            <a:r>
              <a:rPr lang="zh-CN" altLang="en-US" sz="2000" b="1" dirty="0">
                <a:solidFill>
                  <a:srgbClr val="FF0000"/>
                </a:solidFill>
                <a:latin typeface="Times New Roman" pitchFamily="18" charset="0"/>
              </a:rPr>
              <a:t>交通</a:t>
            </a:r>
            <a:r>
              <a:rPr lang="zh-CN" altLang="en-US" sz="2000" b="1" dirty="0">
                <a:latin typeface="Times New Roman" pitchFamily="18" charset="0"/>
              </a:rPr>
              <a:t>油品消耗</a:t>
            </a:r>
          </a:p>
          <a:p>
            <a:pPr marL="338138" indent="-338138" defTabSz="901700" eaLnBrk="0" hangingPunct="0">
              <a:spcBef>
                <a:spcPct val="20000"/>
              </a:spcBef>
              <a:buClr>
                <a:srgbClr val="AA0027"/>
              </a:buClr>
              <a:buFont typeface="Wingdings" pitchFamily="2" charset="2"/>
              <a:buNone/>
            </a:pPr>
            <a:r>
              <a:rPr lang="en-US" altLang="zh-CN" sz="2000" b="1" dirty="0" smtClean="0">
                <a:latin typeface="Times New Roman" pitchFamily="18" charset="0"/>
              </a:rPr>
              <a:t>      To reduce fuel consumption in </a:t>
            </a:r>
            <a:r>
              <a:rPr lang="en-US" altLang="zh-CN" sz="2000" b="1" dirty="0" smtClean="0">
                <a:solidFill>
                  <a:srgbClr val="FF0000"/>
                </a:solidFill>
                <a:latin typeface="Times New Roman" pitchFamily="18" charset="0"/>
              </a:rPr>
              <a:t>transportation sector</a:t>
            </a:r>
            <a:endParaRPr lang="en-US" altLang="zh-CN" sz="2000" b="1" u="sng" dirty="0" smtClean="0">
              <a:solidFill>
                <a:srgbClr val="FF0000"/>
              </a:solidFill>
              <a:latin typeface="Times New Roman" pitchFamily="18" charset="0"/>
            </a:endParaRPr>
          </a:p>
          <a:p>
            <a:pPr marL="338138" indent="-338138" defTabSz="901700" eaLnBrk="0" hangingPunct="0">
              <a:spcBef>
                <a:spcPct val="20000"/>
              </a:spcBef>
              <a:buClr>
                <a:srgbClr val="AA0027"/>
              </a:buClr>
              <a:buFont typeface="Wingdings" pitchFamily="2" charset="2"/>
              <a:buNone/>
            </a:pPr>
            <a:endParaRPr lang="en-US" altLang="zh-CN" b="1" u="sng" dirty="0" smtClean="0">
              <a:latin typeface="Times New Roman" pitchFamily="18" charset="0"/>
            </a:endParaRPr>
          </a:p>
          <a:p>
            <a:pPr marL="338138" indent="-338138" defTabSz="901700" eaLnBrk="0" hangingPunct="0">
              <a:spcBef>
                <a:spcPct val="20000"/>
              </a:spcBef>
              <a:buClr>
                <a:srgbClr val="AA0027"/>
              </a:buClr>
              <a:buFont typeface="Wingdings" pitchFamily="2" charset="2"/>
              <a:buNone/>
            </a:pPr>
            <a:endParaRPr lang="en-US" altLang="zh-CN" b="1" u="sng" dirty="0">
              <a:latin typeface="Times New Roman" pitchFamily="18" charset="0"/>
            </a:endParaRPr>
          </a:p>
        </p:txBody>
      </p:sp>
      <p:graphicFrame>
        <p:nvGraphicFramePr>
          <p:cNvPr id="2" name="表格 1"/>
          <p:cNvGraphicFramePr>
            <a:graphicFrameLocks noGrp="1"/>
          </p:cNvGraphicFramePr>
          <p:nvPr>
            <p:extLst>
              <p:ext uri="{D42A27DB-BD31-4B8C-83A1-F6EECF244321}">
                <p14:modId xmlns="" xmlns:p14="http://schemas.microsoft.com/office/powerpoint/2010/main" val="1332168220"/>
              </p:ext>
            </p:extLst>
          </p:nvPr>
        </p:nvGraphicFramePr>
        <p:xfrm>
          <a:off x="3870960" y="2101460"/>
          <a:ext cx="5093653" cy="3623763"/>
        </p:xfrm>
        <a:graphic>
          <a:graphicData uri="http://schemas.openxmlformats.org/drawingml/2006/table">
            <a:tbl>
              <a:tblPr/>
              <a:tblGrid>
                <a:gridCol w="2047074"/>
                <a:gridCol w="920006"/>
                <a:gridCol w="1377830"/>
                <a:gridCol w="748743"/>
              </a:tblGrid>
              <a:tr h="1349004">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宋体" pitchFamily="2" charset="-122"/>
                        </a:rPr>
                        <a:t>单位能耗</a:t>
                      </a:r>
                      <a:endPar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ctr" defTabSz="914400" rtl="0" eaLnBrk="1" fontAlgn="base" latinLnBrk="0" hangingPunct="1">
                        <a:lnSpc>
                          <a:spcPct val="100000"/>
                        </a:lnSpc>
                        <a:spcBef>
                          <a:spcPts val="125"/>
                        </a:spcBef>
                        <a:spcAft>
                          <a:spcPts val="125"/>
                        </a:spcAft>
                        <a:buClrTx/>
                        <a:buSzTx/>
                        <a:buFontTx/>
                        <a:buNone/>
                        <a:tabLst/>
                        <a:defRPr/>
                      </a:pPr>
                      <a:r>
                        <a:rPr kumimoji="0" lang="en-US" altLang="ja-JP" sz="1400" b="1" i="0" u="none" strike="noStrike" cap="none" normalizeH="0" baseline="0" dirty="0" smtClean="0">
                          <a:ln>
                            <a:noFill/>
                          </a:ln>
                          <a:solidFill>
                            <a:schemeClr val="tx1"/>
                          </a:solidFill>
                          <a:effectLst/>
                          <a:latin typeface="Times New Roman" pitchFamily="18" charset="0"/>
                          <a:ea typeface="宋体" pitchFamily="2" charset="-122"/>
                        </a:rPr>
                        <a:t>Energy efficiency </a:t>
                      </a:r>
                    </a:p>
                    <a:p>
                      <a:pPr marL="0" marR="0" lvl="0" indent="0" algn="ctr" defTabSz="914400" rtl="0" eaLnBrk="1" fontAlgn="base" latinLnBrk="0" hangingPunct="1">
                        <a:lnSpc>
                          <a:spcPct val="100000"/>
                        </a:lnSpc>
                        <a:spcBef>
                          <a:spcPts val="125"/>
                        </a:spcBef>
                        <a:spcAft>
                          <a:spcPts val="125"/>
                        </a:spcAft>
                        <a:buClrTx/>
                        <a:buSzTx/>
                        <a:buFontTx/>
                        <a:buNone/>
                        <a:tabLst/>
                        <a:defRPr/>
                      </a:pPr>
                      <a:r>
                        <a:rPr kumimoji="0" lang="en-US" altLang="ja-JP" sz="1400" b="1" i="0" u="none" strike="noStrike" cap="none" normalizeH="0" baseline="0" dirty="0" smtClean="0">
                          <a:ln>
                            <a:noFill/>
                          </a:ln>
                          <a:solidFill>
                            <a:schemeClr val="tx1"/>
                          </a:solidFill>
                          <a:effectLst/>
                          <a:latin typeface="Times New Roman" pitchFamily="18" charset="0"/>
                          <a:ea typeface="宋体" pitchFamily="2" charset="-122"/>
                        </a:rPr>
                        <a:t>(</a:t>
                      </a:r>
                      <a:r>
                        <a:rPr kumimoji="0" lang="en-US" altLang="ja-JP" sz="1400" b="1" i="0" u="none" strike="noStrike" cap="none" normalizeH="0" baseline="0" dirty="0" err="1" smtClean="0">
                          <a:ln>
                            <a:noFill/>
                          </a:ln>
                          <a:solidFill>
                            <a:schemeClr val="tx1"/>
                          </a:solidFill>
                          <a:effectLst/>
                          <a:latin typeface="Times New Roman" pitchFamily="18" charset="0"/>
                          <a:ea typeface="宋体" pitchFamily="2" charset="-122"/>
                        </a:rPr>
                        <a:t>kgce</a:t>
                      </a:r>
                      <a:r>
                        <a:rPr kumimoji="0" lang="en-US" altLang="ja-JP" sz="1400" b="1" i="0" u="none" strike="noStrike" cap="none" normalizeH="0" baseline="0" dirty="0" smtClean="0">
                          <a:ln>
                            <a:noFill/>
                          </a:ln>
                          <a:solidFill>
                            <a:schemeClr val="tx1"/>
                          </a:solidFill>
                          <a:effectLst/>
                          <a:latin typeface="Times New Roman" pitchFamily="18" charset="0"/>
                          <a:ea typeface="宋体" pitchFamily="2" charset="-122"/>
                        </a:rPr>
                        <a:t>/t)</a:t>
                      </a:r>
                      <a:endParaRPr kumimoji="0" lang="ja-JP" sz="1400" b="1" i="0" u="none" strike="noStrike" cap="none" normalizeH="0" baseline="0" dirty="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zh-CN" sz="1400" b="1" i="0" u="none" strike="noStrike" cap="none" normalizeH="0" baseline="0" dirty="0" smtClean="0">
                          <a:ln>
                            <a:noFill/>
                          </a:ln>
                          <a:solidFill>
                            <a:schemeClr val="tx1"/>
                          </a:solidFill>
                          <a:effectLst/>
                          <a:latin typeface="Times New Roman" pitchFamily="18" charset="0"/>
                          <a:ea typeface="宋体" pitchFamily="2" charset="-122"/>
                        </a:rPr>
                        <a:t>中国</a:t>
                      </a:r>
                      <a:endPar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ctr" defTabSz="914400" rtl="0" eaLnBrk="1" fontAlgn="base" latinLnBrk="0" hangingPunct="1">
                        <a:lnSpc>
                          <a:spcPct val="100000"/>
                        </a:lnSpc>
                        <a:spcBef>
                          <a:spcPts val="125"/>
                        </a:spcBef>
                        <a:spcAft>
                          <a:spcPts val="125"/>
                        </a:spcAft>
                        <a:buClrTx/>
                        <a:buSzTx/>
                        <a:buFontTx/>
                        <a:buNone/>
                        <a:tabLst/>
                      </a:pPr>
                      <a:r>
                        <a:rPr kumimoji="0" lang="en-US" altLang="ja-JP" sz="1400" b="1" i="0" u="none" strike="noStrike" cap="none" normalizeH="0" baseline="0" dirty="0" smtClean="0">
                          <a:ln>
                            <a:noFill/>
                          </a:ln>
                          <a:solidFill>
                            <a:schemeClr val="tx1"/>
                          </a:solidFill>
                          <a:effectLst/>
                          <a:latin typeface="Times New Roman" pitchFamily="18" charset="0"/>
                          <a:ea typeface="宋体" pitchFamily="2" charset="-122"/>
                        </a:rPr>
                        <a:t>China</a:t>
                      </a:r>
                      <a:endParaRPr kumimoji="0" lang="ja-JP" sz="1400" b="1" i="0" u="none" strike="noStrike" cap="none" normalizeH="0" baseline="0" dirty="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zh-CN" sz="1400" b="1" i="0" u="none" strike="noStrike" cap="none" normalizeH="0" baseline="0" dirty="0" smtClean="0">
                          <a:ln>
                            <a:noFill/>
                          </a:ln>
                          <a:solidFill>
                            <a:schemeClr val="tx1"/>
                          </a:solidFill>
                          <a:effectLst/>
                          <a:latin typeface="Times New Roman" pitchFamily="18" charset="0"/>
                          <a:ea typeface="宋体" pitchFamily="2" charset="-122"/>
                        </a:rPr>
                        <a:t>国际先进</a:t>
                      </a:r>
                      <a:endPar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ctr" defTabSz="914400" rtl="0" eaLnBrk="1" fontAlgn="base" latinLnBrk="0" hangingPunct="1">
                        <a:lnSpc>
                          <a:spcPct val="100000"/>
                        </a:lnSpc>
                        <a:spcBef>
                          <a:spcPts val="125"/>
                        </a:spcBef>
                        <a:spcAft>
                          <a:spcPts val="125"/>
                        </a:spcAft>
                        <a:buClrTx/>
                        <a:buSzTx/>
                        <a:buFontTx/>
                        <a:buNone/>
                        <a:tabLst/>
                      </a:pPr>
                      <a:r>
                        <a:rPr kumimoji="0" lang="en-US" altLang="ja-JP" sz="1400" b="1" i="0" u="none" strike="noStrike" cap="none" normalizeH="0" baseline="0" dirty="0" smtClean="0">
                          <a:ln>
                            <a:noFill/>
                          </a:ln>
                          <a:solidFill>
                            <a:schemeClr val="tx1"/>
                          </a:solidFill>
                          <a:effectLst/>
                          <a:latin typeface="Times New Roman" pitchFamily="18" charset="0"/>
                          <a:ea typeface="宋体" pitchFamily="2" charset="-122"/>
                        </a:rPr>
                        <a:t>International advanced level</a:t>
                      </a:r>
                      <a:endParaRPr kumimoji="0" lang="ja-JP" sz="1400" b="1" i="0" u="none" strike="noStrike" cap="none" normalizeH="0" baseline="0" dirty="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en-US" altLang="ja-JP" sz="1400" b="1" i="0" u="none" strike="noStrike" cap="none" normalizeH="0" baseline="0" dirty="0" smtClean="0">
                          <a:ln>
                            <a:noFill/>
                          </a:ln>
                          <a:solidFill>
                            <a:schemeClr val="tx1"/>
                          </a:solidFill>
                          <a:effectLst/>
                          <a:latin typeface="Times New Roman" pitchFamily="18" charset="0"/>
                          <a:ea typeface="宋体" pitchFamily="2" charset="-122"/>
                        </a:rPr>
                        <a:t>Gap (%)</a:t>
                      </a:r>
                      <a:endParaRPr kumimoji="0" lang="ja-JP" altLang="ja-JP" sz="1400" b="1" i="0" u="none" strike="noStrike" cap="none" normalizeH="0" baseline="0" dirty="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8253">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宋体" pitchFamily="2" charset="-122"/>
                        </a:rPr>
                        <a:t>钢铁 </a:t>
                      </a:r>
                      <a:endPar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ctr" defTabSz="914400" rtl="0" eaLnBrk="1" fontAlgn="base" latinLnBrk="0" hangingPunct="1">
                        <a:lnSpc>
                          <a:spcPct val="100000"/>
                        </a:lnSpc>
                        <a:spcBef>
                          <a:spcPts val="125"/>
                        </a:spcBef>
                        <a:spcAft>
                          <a:spcPts val="125"/>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Steel producing</a:t>
                      </a:r>
                      <a:endParaRPr kumimoji="0" lang="ja-JP" altLang="ja-JP" sz="1400" b="1" i="0" u="none" strike="noStrike" cap="none" normalizeH="0" baseline="0" dirty="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rPr>
                        <a:t>625</a:t>
                      </a:r>
                      <a:endParaRPr kumimoji="0" lang="zh-CN" altLang="ja-JP" sz="1400" b="1" i="0" u="none" strike="noStrike" cap="none" normalizeH="0" baseline="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rPr>
                        <a:t>550</a:t>
                      </a:r>
                      <a:endParaRPr kumimoji="0" lang="zh-CN" altLang="ja-JP" sz="1400" b="1" i="0" u="none" strike="noStrike" cap="none" normalizeH="0" baseline="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en-US" altLang="ja-JP" sz="1400" b="1" i="0" u="none" strike="noStrike" cap="none" normalizeH="0" baseline="0" smtClean="0">
                          <a:ln>
                            <a:noFill/>
                          </a:ln>
                          <a:solidFill>
                            <a:schemeClr val="tx1"/>
                          </a:solidFill>
                          <a:effectLst/>
                          <a:latin typeface="Times New Roman" pitchFamily="18" charset="0"/>
                          <a:ea typeface="宋体" pitchFamily="2" charset="-122"/>
                        </a:rPr>
                        <a:t>1</a:t>
                      </a: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rPr>
                        <a:t>3.6</a:t>
                      </a:r>
                      <a:endParaRPr kumimoji="0" lang="ja-JP" altLang="zh-CN" sz="1400" b="1" i="0" u="none" strike="noStrike" cap="none" normalizeH="0" baseline="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8253">
                <a:tc>
                  <a:txBody>
                    <a:bodyPr/>
                    <a:lstStyle/>
                    <a:p>
                      <a:pPr marL="0" marR="0" lvl="0" indent="0" algn="ctr" defTabSz="914400" rtl="0" eaLnBrk="1" fontAlgn="base" latinLnBrk="0" hangingPunct="1">
                        <a:lnSpc>
                          <a:spcPct val="100000"/>
                        </a:lnSpc>
                        <a:spcBef>
                          <a:spcPts val="125"/>
                        </a:spcBef>
                        <a:spcAft>
                          <a:spcPts val="125"/>
                        </a:spcAft>
                        <a:buClrTx/>
                        <a:buSzTx/>
                        <a:buFontTx/>
                        <a:buNone/>
                        <a:tabLst/>
                        <a:defRPr/>
                      </a:pPr>
                      <a:r>
                        <a:rPr kumimoji="0" lang="zh-CN" altLang="en-US" sz="1400" b="1" i="0" u="none" strike="noStrike" cap="none" normalizeH="0" baseline="0" dirty="0" smtClean="0">
                          <a:ln>
                            <a:noFill/>
                          </a:ln>
                          <a:solidFill>
                            <a:schemeClr val="tx1"/>
                          </a:solidFill>
                          <a:effectLst/>
                          <a:latin typeface="Times New Roman" pitchFamily="18" charset="0"/>
                          <a:ea typeface="宋体" pitchFamily="2" charset="-122"/>
                        </a:rPr>
                        <a:t>水泥</a:t>
                      </a:r>
                      <a:endPar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ctr" defTabSz="914400" rtl="0" eaLnBrk="1" fontAlgn="base" latinLnBrk="0" hangingPunct="1">
                        <a:lnSpc>
                          <a:spcPct val="100000"/>
                        </a:lnSpc>
                        <a:spcBef>
                          <a:spcPts val="125"/>
                        </a:spcBef>
                        <a:spcAft>
                          <a:spcPts val="125"/>
                        </a:spcAft>
                        <a:buClrTx/>
                        <a:buSzTx/>
                        <a:buFontTx/>
                        <a:buNone/>
                        <a:tabLst/>
                        <a:defRPr/>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Cement producing</a:t>
                      </a:r>
                      <a:endParaRPr kumimoji="0" lang="ja-JP" altLang="ja-JP" sz="1400" b="1" i="0" u="none" strike="noStrike" cap="none" normalizeH="0" baseline="0" dirty="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en-US" altLang="ja-JP" sz="1400" b="1" i="0" u="none" strike="noStrike" cap="none" normalizeH="0" baseline="0" dirty="0" smtClean="0">
                          <a:ln>
                            <a:noFill/>
                          </a:ln>
                          <a:solidFill>
                            <a:schemeClr val="tx1"/>
                          </a:solidFill>
                          <a:effectLst/>
                          <a:latin typeface="Times New Roman" pitchFamily="18" charset="0"/>
                          <a:ea typeface="宋体" pitchFamily="2" charset="-122"/>
                        </a:rPr>
                        <a:t>151</a:t>
                      </a:r>
                      <a:endParaRPr kumimoji="0" lang="ja-JP" altLang="ja-JP" sz="1400" b="1" i="0" u="none" strike="noStrike" cap="none" normalizeH="0" baseline="0" dirty="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en-US" altLang="ja-JP" sz="1400" b="1" i="0" u="none" strike="noStrike" cap="none" normalizeH="0" baseline="0" dirty="0" smtClean="0">
                          <a:ln>
                            <a:noFill/>
                          </a:ln>
                          <a:solidFill>
                            <a:schemeClr val="tx1"/>
                          </a:solidFill>
                          <a:effectLst/>
                          <a:latin typeface="Times New Roman" pitchFamily="18" charset="0"/>
                          <a:ea typeface="宋体" pitchFamily="2" charset="-122"/>
                        </a:rPr>
                        <a:t>118</a:t>
                      </a:r>
                      <a:endParaRPr kumimoji="0" lang="ja-JP" altLang="ja-JP" sz="1400" b="1" i="0" u="none" strike="noStrike" cap="none" normalizeH="0" baseline="0" dirty="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en-US" altLang="ja-JP" sz="1400" b="1" i="0" u="none" strike="noStrike" cap="none" normalizeH="0" baseline="0" smtClean="0">
                          <a:ln>
                            <a:noFill/>
                          </a:ln>
                          <a:solidFill>
                            <a:schemeClr val="tx1"/>
                          </a:solidFill>
                          <a:effectLst/>
                          <a:latin typeface="Times New Roman" pitchFamily="18" charset="0"/>
                          <a:ea typeface="宋体" pitchFamily="2" charset="-122"/>
                        </a:rPr>
                        <a:t>28.0</a:t>
                      </a:r>
                      <a:endParaRPr kumimoji="0" lang="ja-JP" altLang="ja-JP" sz="1400" b="1" i="0" u="none" strike="noStrike" cap="none" normalizeH="0" baseline="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8253">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宋体" pitchFamily="2" charset="-122"/>
                        </a:rPr>
                        <a:t>乙烯</a:t>
                      </a:r>
                      <a:endPar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ctr" defTabSz="914400" rtl="0" eaLnBrk="1" fontAlgn="base" latinLnBrk="0" hangingPunct="1">
                        <a:lnSpc>
                          <a:spcPct val="100000"/>
                        </a:lnSpc>
                        <a:spcBef>
                          <a:spcPts val="125"/>
                        </a:spcBef>
                        <a:spcAft>
                          <a:spcPts val="125"/>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宋体" pitchFamily="2" charset="-122"/>
                        </a:rPr>
                        <a:t>Ethylene producing</a:t>
                      </a:r>
                      <a:endParaRPr kumimoji="0" lang="ja-JP" altLang="ja-JP" sz="1400" b="1" i="0" u="none" strike="noStrike" cap="none" normalizeH="0" baseline="0" dirty="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en-US" altLang="ja-JP" sz="1400" b="1" i="0" u="none" strike="noStrike" cap="none" normalizeH="0" baseline="0" dirty="0" smtClean="0">
                          <a:ln>
                            <a:noFill/>
                          </a:ln>
                          <a:solidFill>
                            <a:schemeClr val="tx1"/>
                          </a:solidFill>
                          <a:effectLst/>
                          <a:latin typeface="Times New Roman" pitchFamily="18" charset="0"/>
                          <a:ea typeface="宋体" pitchFamily="2" charset="-122"/>
                        </a:rPr>
                        <a:t>1003</a:t>
                      </a:r>
                      <a:endParaRPr kumimoji="0" lang="ja-JP" altLang="ja-JP" sz="1400" b="1" i="0" u="none" strike="noStrike" cap="none" normalizeH="0" baseline="0" dirty="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en-US" altLang="ja-JP" sz="1400" b="1" i="0" u="none" strike="noStrike" cap="none" normalizeH="0" baseline="0" dirty="0" smtClean="0">
                          <a:ln>
                            <a:noFill/>
                          </a:ln>
                          <a:solidFill>
                            <a:schemeClr val="tx1"/>
                          </a:solidFill>
                          <a:effectLst/>
                          <a:latin typeface="Times New Roman" pitchFamily="18" charset="0"/>
                          <a:ea typeface="宋体" pitchFamily="2" charset="-122"/>
                        </a:rPr>
                        <a:t>629</a:t>
                      </a:r>
                      <a:endParaRPr kumimoji="0" lang="ja-JP" altLang="ja-JP" sz="1400" b="1" i="0" u="none" strike="noStrike" cap="none" normalizeH="0" baseline="0" dirty="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5"/>
                        </a:spcBef>
                        <a:spcAft>
                          <a:spcPts val="125"/>
                        </a:spcAft>
                        <a:buClrTx/>
                        <a:buSzTx/>
                        <a:buFontTx/>
                        <a:buNone/>
                        <a:tabLst/>
                      </a:pPr>
                      <a:r>
                        <a:rPr kumimoji="0" lang="en-US" altLang="ja-JP" sz="1400" b="1" i="0" u="none" strike="noStrike" cap="none" normalizeH="0" baseline="0" dirty="0" smtClean="0">
                          <a:ln>
                            <a:noFill/>
                          </a:ln>
                          <a:solidFill>
                            <a:schemeClr val="tx1"/>
                          </a:solidFill>
                          <a:effectLst/>
                          <a:latin typeface="Times New Roman" pitchFamily="18" charset="0"/>
                          <a:ea typeface="宋体" pitchFamily="2" charset="-122"/>
                        </a:rPr>
                        <a:t>59.5</a:t>
                      </a:r>
                      <a:endParaRPr kumimoji="0" lang="ja-JP" altLang="ja-JP" sz="1400" b="1" i="0" u="none" strike="noStrike" cap="none" normalizeH="0" baseline="0" dirty="0" smtClean="0">
                        <a:ln>
                          <a:noFill/>
                        </a:ln>
                        <a:solidFill>
                          <a:schemeClr val="tx1"/>
                        </a:solidFill>
                        <a:effectLst/>
                        <a:latin typeface="Times New Roman" pitchFamily="18" charset="0"/>
                        <a:ea typeface="宋体" pitchFamily="2" charset="-122"/>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extBox 17"/>
          <p:cNvSpPr txBox="1">
            <a:spLocks noChangeArrowheads="1"/>
          </p:cNvSpPr>
          <p:nvPr/>
        </p:nvSpPr>
        <p:spPr bwMode="auto">
          <a:xfrm>
            <a:off x="4041914" y="1306990"/>
            <a:ext cx="4617900" cy="646331"/>
          </a:xfrm>
          <a:prstGeom prst="rect">
            <a:avLst/>
          </a:prstGeom>
          <a:noFill/>
          <a:ln w="9525">
            <a:noFill/>
            <a:miter lim="800000"/>
            <a:headEnd/>
            <a:tailEnd/>
          </a:ln>
        </p:spPr>
        <p:txBody>
          <a:bodyPr wrap="square">
            <a:spAutoFit/>
          </a:bodyPr>
          <a:lstStyle/>
          <a:p>
            <a:pPr algn="ctr" defTabSz="914400" eaLnBrk="0" hangingPunct="0"/>
            <a:r>
              <a:rPr lang="zh-CN" altLang="en-US" b="1" dirty="0" smtClean="0">
                <a:solidFill>
                  <a:srgbClr val="0070C0"/>
                </a:solidFill>
                <a:latin typeface="Times New Roman" pitchFamily="18" charset="0"/>
              </a:rPr>
              <a:t>中国工业产品能耗与国际先进水平的差距</a:t>
            </a:r>
            <a:endParaRPr lang="en-US" altLang="zh-CN" b="1" dirty="0" smtClean="0">
              <a:solidFill>
                <a:srgbClr val="0070C0"/>
              </a:solidFill>
              <a:latin typeface="Times New Roman" pitchFamily="18" charset="0"/>
            </a:endParaRPr>
          </a:p>
          <a:p>
            <a:pPr algn="ctr" defTabSz="914400" eaLnBrk="0" hangingPunct="0"/>
            <a:r>
              <a:rPr lang="en-US" altLang="zh-CN" b="1" dirty="0" smtClean="0">
                <a:solidFill>
                  <a:srgbClr val="0070C0"/>
                </a:solidFill>
                <a:latin typeface="Times New Roman" pitchFamily="18" charset="0"/>
              </a:rPr>
              <a:t>Gap of energy efficiency in industrial sector</a:t>
            </a:r>
            <a:endParaRPr lang="zh-CN" altLang="en-US" b="1" dirty="0">
              <a:solidFill>
                <a:srgbClr val="0070C0"/>
              </a:solidFill>
              <a:latin typeface="Times New Roman" pitchFamily="18" charset="0"/>
            </a:endParaRPr>
          </a:p>
        </p:txBody>
      </p:sp>
    </p:spTree>
    <p:extLst>
      <p:ext uri="{BB962C8B-B14F-4D97-AF65-F5344CB8AC3E}">
        <p14:creationId xmlns="" xmlns:p14="http://schemas.microsoft.com/office/powerpoint/2010/main" val="1489623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457200" y="188640"/>
            <a:ext cx="7775575" cy="770084"/>
          </a:xfrm>
          <a:prstGeom prst="rect">
            <a:avLst/>
          </a:prstGeom>
          <a:noFill/>
          <a:ln w="9525">
            <a:noFill/>
            <a:miter lim="800000"/>
            <a:headEnd/>
            <a:tailEnd/>
          </a:ln>
        </p:spPr>
        <p:txBody>
          <a:bodyPr lIns="92075" tIns="46038" rIns="92075" bIns="46038" anchor="ctr">
            <a:spAutoFit/>
          </a:bodyPr>
          <a:lstStyle/>
          <a:p>
            <a:pPr defTabSz="914400" eaLnBrk="0" hangingPunct="0"/>
            <a:r>
              <a:rPr lang="zh-CN" altLang="en-US" sz="2400" b="1" dirty="0" smtClean="0">
                <a:solidFill>
                  <a:schemeClr val="tx2"/>
                </a:solidFill>
                <a:latin typeface="微软雅黑" pitchFamily="34" charset="-122"/>
                <a:ea typeface="微软雅黑" pitchFamily="34" charset="-122"/>
                <a:cs typeface="Times New Roman" pitchFamily="18" charset="0"/>
              </a:rPr>
              <a:t>建议</a:t>
            </a:r>
            <a:r>
              <a:rPr lang="en-US" altLang="zh-CN" sz="2400" b="1" dirty="0" smtClean="0">
                <a:solidFill>
                  <a:schemeClr val="tx2"/>
                </a:solidFill>
                <a:latin typeface="微软雅黑" pitchFamily="34" charset="-122"/>
                <a:ea typeface="微软雅黑" pitchFamily="34" charset="-122"/>
                <a:cs typeface="Times New Roman" pitchFamily="18" charset="0"/>
              </a:rPr>
              <a:t>2</a:t>
            </a:r>
            <a:r>
              <a:rPr lang="zh-CN" altLang="en-US" sz="2400" b="1" dirty="0" smtClean="0">
                <a:solidFill>
                  <a:schemeClr val="tx2"/>
                </a:solidFill>
                <a:latin typeface="微软雅黑" pitchFamily="34" charset="-122"/>
                <a:ea typeface="微软雅黑" pitchFamily="34" charset="-122"/>
                <a:cs typeface="Times New Roman" pitchFamily="18" charset="0"/>
              </a:rPr>
              <a:t>：科学谋划，有序推进城镇化</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000" b="1" spc="-150" dirty="0" smtClean="0">
                <a:solidFill>
                  <a:schemeClr val="tx2"/>
                </a:solidFill>
                <a:latin typeface="微软雅黑" pitchFamily="34" charset="-122"/>
                <a:ea typeface="微软雅黑" pitchFamily="34" charset="-122"/>
                <a:cs typeface="Times New Roman" pitchFamily="18" charset="0"/>
              </a:rPr>
              <a:t>Recommendation 2: continue urbanization with scientific plan</a:t>
            </a:r>
            <a:endParaRPr lang="zh-CN" altLang="en-US" sz="2000" b="1" spc="-150" dirty="0">
              <a:solidFill>
                <a:schemeClr val="tx2"/>
              </a:solidFill>
              <a:latin typeface="微软雅黑" pitchFamily="34" charset="-122"/>
              <a:ea typeface="微软雅黑" pitchFamily="34" charset="-122"/>
              <a:cs typeface="Times New Roman" pitchFamily="18" charset="0"/>
            </a:endParaRPr>
          </a:p>
        </p:txBody>
      </p:sp>
      <p:sp>
        <p:nvSpPr>
          <p:cNvPr id="4" name="Content Placeholder 2"/>
          <p:cNvSpPr txBox="1">
            <a:spLocks/>
          </p:cNvSpPr>
          <p:nvPr/>
        </p:nvSpPr>
        <p:spPr bwMode="auto">
          <a:xfrm>
            <a:off x="457200" y="1051878"/>
            <a:ext cx="8229600" cy="5264314"/>
          </a:xfrm>
          <a:prstGeom prst="rect">
            <a:avLst/>
          </a:prstGeom>
          <a:noFill/>
          <a:ln w="9525">
            <a:noFill/>
            <a:miter lim="800000"/>
            <a:headEnd/>
            <a:tailEnd/>
          </a:ln>
        </p:spPr>
        <p:txBody>
          <a:bodyPr/>
          <a:lstStyle/>
          <a:p>
            <a:pPr marL="338138" indent="-338138" defTabSz="901700" eaLnBrk="0" hangingPunct="0">
              <a:spcBef>
                <a:spcPct val="20000"/>
              </a:spcBef>
              <a:buClr>
                <a:srgbClr val="AA0027"/>
              </a:buClr>
              <a:buFont typeface="Wingdings" pitchFamily="2" charset="2"/>
              <a:buChar char="n"/>
            </a:pPr>
            <a:r>
              <a:rPr lang="zh-CN" altLang="en-US" b="1" dirty="0" smtClean="0">
                <a:solidFill>
                  <a:srgbClr val="F51801"/>
                </a:solidFill>
                <a:latin typeface="Times New Roman" pitchFamily="18" charset="0"/>
              </a:rPr>
              <a:t>在城镇化过程中考虑产业和能源调整要求：</a:t>
            </a:r>
            <a:r>
              <a:rPr lang="zh-CN" altLang="en-US" b="1" dirty="0" smtClean="0">
                <a:latin typeface="Times New Roman" pitchFamily="18" charset="0"/>
              </a:rPr>
              <a:t>严格产业准入，</a:t>
            </a:r>
            <a:r>
              <a:rPr lang="zh-CN" altLang="en-US" b="1" u="sng" dirty="0" smtClean="0">
                <a:latin typeface="Times New Roman" pitchFamily="18" charset="0"/>
              </a:rPr>
              <a:t>控制落后产能扩张</a:t>
            </a:r>
            <a:r>
              <a:rPr lang="zh-CN" altLang="en-US" b="1" dirty="0" smtClean="0">
                <a:latin typeface="Times New Roman" pitchFamily="18" charset="0"/>
              </a:rPr>
              <a:t>；强化基础设施建设，</a:t>
            </a:r>
            <a:r>
              <a:rPr lang="zh-CN" altLang="en-US" b="1" u="sng" dirty="0" smtClean="0">
                <a:latin typeface="Times New Roman" pitchFamily="18" charset="0"/>
              </a:rPr>
              <a:t>保障清洁能源供给</a:t>
            </a:r>
            <a:endParaRPr lang="en-US" altLang="zh-CN" b="1" u="sng" dirty="0" smtClean="0">
              <a:latin typeface="Times New Roman" pitchFamily="18" charset="0"/>
            </a:endParaRPr>
          </a:p>
          <a:p>
            <a:pPr marL="338138" indent="-338138" defTabSz="901700" eaLnBrk="0" hangingPunct="0">
              <a:spcBef>
                <a:spcPct val="20000"/>
              </a:spcBef>
              <a:buClr>
                <a:srgbClr val="AA0027"/>
              </a:buClr>
              <a:buFont typeface="Wingdings" pitchFamily="2" charset="2"/>
              <a:buChar char="n"/>
            </a:pPr>
            <a:r>
              <a:rPr lang="en-US" altLang="zh-CN" b="1" dirty="0" smtClean="0">
                <a:solidFill>
                  <a:srgbClr val="FF0000"/>
                </a:solidFill>
                <a:latin typeface="Times New Roman" pitchFamily="18" charset="0"/>
              </a:rPr>
              <a:t>To prioritize demand of industrial and energy restructure during urbanization</a:t>
            </a:r>
            <a:r>
              <a:rPr lang="en-US" altLang="zh-CN" b="1" dirty="0" smtClean="0">
                <a:latin typeface="Times New Roman" pitchFamily="18" charset="0"/>
              </a:rPr>
              <a:t>: Restrict entry of outdated industrial process, and secure supply of cleaner energy</a:t>
            </a:r>
            <a:endParaRPr lang="en-US" altLang="zh-CN" b="1" u="sng" dirty="0" smtClean="0">
              <a:latin typeface="Times New Roman" pitchFamily="18" charset="0"/>
            </a:endParaRPr>
          </a:p>
          <a:p>
            <a:pPr marL="338138" indent="-338138" defTabSz="901700" eaLnBrk="0" hangingPunct="0">
              <a:spcBef>
                <a:spcPct val="20000"/>
              </a:spcBef>
              <a:buClr>
                <a:srgbClr val="AA0027"/>
              </a:buClr>
              <a:buFont typeface="Wingdings" pitchFamily="2" charset="2"/>
              <a:buChar char="n"/>
            </a:pPr>
            <a:r>
              <a:rPr lang="zh-CN" altLang="en-US" b="1" dirty="0" smtClean="0">
                <a:solidFill>
                  <a:srgbClr val="F51801"/>
                </a:solidFill>
                <a:latin typeface="Times New Roman" pitchFamily="18" charset="0"/>
              </a:rPr>
              <a:t>科学进行城市规划：</a:t>
            </a:r>
            <a:r>
              <a:rPr lang="zh-CN" altLang="en-US" b="1" dirty="0" smtClean="0">
                <a:latin typeface="Times New Roman" pitchFamily="18" charset="0"/>
              </a:rPr>
              <a:t>合理规划</a:t>
            </a:r>
            <a:r>
              <a:rPr lang="zh-CN" altLang="en-US" b="1" u="sng" dirty="0" smtClean="0">
                <a:latin typeface="Times New Roman" pitchFamily="18" charset="0"/>
              </a:rPr>
              <a:t>城市规模</a:t>
            </a:r>
            <a:r>
              <a:rPr lang="zh-CN" altLang="en-US" b="1" dirty="0" smtClean="0">
                <a:latin typeface="Times New Roman" pitchFamily="18" charset="0"/>
              </a:rPr>
              <a:t>，慎重发展千万人口级的城市；控制城市煤炭消费量，以减少燃煤污染</a:t>
            </a:r>
            <a:endParaRPr lang="en-US" altLang="zh-CN" b="1" dirty="0" smtClean="0">
              <a:solidFill>
                <a:srgbClr val="F51801"/>
              </a:solidFill>
              <a:latin typeface="Times New Roman" pitchFamily="18" charset="0"/>
            </a:endParaRPr>
          </a:p>
          <a:p>
            <a:pPr marL="338138" indent="-338138" defTabSz="901700" eaLnBrk="0" hangingPunct="0">
              <a:spcBef>
                <a:spcPct val="20000"/>
              </a:spcBef>
              <a:buClr>
                <a:srgbClr val="AA0027"/>
              </a:buClr>
              <a:buFont typeface="Wingdings" pitchFamily="2" charset="2"/>
              <a:buNone/>
            </a:pPr>
            <a:r>
              <a:rPr lang="en-US" altLang="zh-CN" b="1" dirty="0" smtClean="0">
                <a:solidFill>
                  <a:srgbClr val="FF0000"/>
                </a:solidFill>
                <a:latin typeface="Times New Roman" pitchFamily="18" charset="0"/>
              </a:rPr>
              <a:t>      To scientifically make urbanization plan</a:t>
            </a:r>
            <a:r>
              <a:rPr lang="en-US" altLang="zh-CN" b="1" dirty="0" smtClean="0">
                <a:latin typeface="Times New Roman" pitchFamily="18" charset="0"/>
              </a:rPr>
              <a:t>: </a:t>
            </a:r>
            <a:r>
              <a:rPr lang="en-US" altLang="zh-CN" b="1" u="sng" dirty="0" smtClean="0">
                <a:latin typeface="Times New Roman" pitchFamily="18" charset="0"/>
              </a:rPr>
              <a:t>Restrict the scale </a:t>
            </a:r>
            <a:r>
              <a:rPr lang="en-US" altLang="zh-CN" b="1" dirty="0" smtClean="0">
                <a:latin typeface="Times New Roman" pitchFamily="18" charset="0"/>
              </a:rPr>
              <a:t>of the cities, and develop cities with 10 million population with discretion; Control </a:t>
            </a:r>
            <a:r>
              <a:rPr lang="en-US" altLang="zh-CN" b="1" u="sng" dirty="0" smtClean="0">
                <a:latin typeface="Times New Roman" pitchFamily="18" charset="0"/>
              </a:rPr>
              <a:t>use of coal</a:t>
            </a:r>
            <a:r>
              <a:rPr lang="en-US" altLang="zh-CN" b="1" dirty="0" smtClean="0">
                <a:latin typeface="Times New Roman" pitchFamily="18" charset="0"/>
              </a:rPr>
              <a:t> and according pollutions</a:t>
            </a:r>
          </a:p>
          <a:p>
            <a:pPr marL="338138" indent="-338138" defTabSz="901700" eaLnBrk="0" hangingPunct="0">
              <a:spcBef>
                <a:spcPct val="20000"/>
              </a:spcBef>
              <a:buClr>
                <a:srgbClr val="AA0027"/>
              </a:buClr>
              <a:buFont typeface="Wingdings" pitchFamily="2" charset="2"/>
              <a:buChar char="n"/>
            </a:pPr>
            <a:r>
              <a:rPr lang="zh-CN" altLang="en-US" b="1" dirty="0" smtClean="0">
                <a:latin typeface="Times New Roman" pitchFamily="18" charset="0"/>
              </a:rPr>
              <a:t>合理</a:t>
            </a:r>
            <a:r>
              <a:rPr lang="zh-CN" altLang="en-US" b="1" dirty="0">
                <a:latin typeface="Times New Roman" pitchFamily="18" charset="0"/>
              </a:rPr>
              <a:t>规划</a:t>
            </a:r>
            <a:r>
              <a:rPr lang="zh-CN" altLang="en-US" b="1" u="sng" dirty="0" smtClean="0">
                <a:latin typeface="Times New Roman" pitchFamily="18" charset="0"/>
              </a:rPr>
              <a:t>城市布局：</a:t>
            </a:r>
            <a:r>
              <a:rPr lang="zh-CN" altLang="en-US" b="1" dirty="0" smtClean="0">
                <a:latin typeface="Times New Roman" pitchFamily="18" charset="0"/>
              </a:rPr>
              <a:t>优化</a:t>
            </a:r>
            <a:r>
              <a:rPr lang="zh-CN" altLang="en-US" b="1" dirty="0">
                <a:latin typeface="Times New Roman" pitchFamily="18" charset="0"/>
              </a:rPr>
              <a:t>交通系统，以减少机动车污染</a:t>
            </a:r>
            <a:endParaRPr lang="en-US" altLang="zh-CN" b="1" dirty="0">
              <a:solidFill>
                <a:srgbClr val="F51801"/>
              </a:solidFill>
              <a:latin typeface="Times New Roman" pitchFamily="18" charset="0"/>
            </a:endParaRPr>
          </a:p>
          <a:p>
            <a:pPr marL="338138" indent="-338138" defTabSz="901700" eaLnBrk="0" hangingPunct="0">
              <a:spcBef>
                <a:spcPct val="20000"/>
              </a:spcBef>
              <a:buClr>
                <a:srgbClr val="AA0027"/>
              </a:buClr>
              <a:buFont typeface="Wingdings" pitchFamily="2" charset="2"/>
              <a:buNone/>
            </a:pPr>
            <a:r>
              <a:rPr lang="en-US" altLang="zh-CN" b="1" dirty="0" smtClean="0">
                <a:latin typeface="Times New Roman" pitchFamily="18" charset="0"/>
              </a:rPr>
              <a:t>      </a:t>
            </a:r>
            <a:r>
              <a:rPr lang="en-US" altLang="zh-CN" b="1" dirty="0">
                <a:solidFill>
                  <a:srgbClr val="FF0000"/>
                </a:solidFill>
                <a:latin typeface="Times New Roman" pitchFamily="18" charset="0"/>
              </a:rPr>
              <a:t>Formulate the city layout</a:t>
            </a:r>
            <a:r>
              <a:rPr lang="en-US" altLang="zh-CN" b="1" dirty="0">
                <a:latin typeface="Times New Roman" pitchFamily="18" charset="0"/>
              </a:rPr>
              <a:t>:</a:t>
            </a:r>
            <a:r>
              <a:rPr lang="en-US" altLang="zh-CN" b="1" dirty="0">
                <a:solidFill>
                  <a:srgbClr val="FF0000"/>
                </a:solidFill>
                <a:latin typeface="Times New Roman" pitchFamily="18" charset="0"/>
              </a:rPr>
              <a:t> </a:t>
            </a:r>
            <a:r>
              <a:rPr lang="en-US" altLang="zh-CN" b="1" dirty="0">
                <a:latin typeface="Times New Roman" pitchFamily="18" charset="0"/>
              </a:rPr>
              <a:t>optimize the </a:t>
            </a:r>
            <a:r>
              <a:rPr lang="en-US" altLang="zh-CN" b="1" u="sng" dirty="0">
                <a:latin typeface="Times New Roman" pitchFamily="18" charset="0"/>
              </a:rPr>
              <a:t>public transportation </a:t>
            </a:r>
            <a:r>
              <a:rPr lang="en-US" altLang="zh-CN" b="1" dirty="0">
                <a:latin typeface="Times New Roman" pitchFamily="18" charset="0"/>
              </a:rPr>
              <a:t>and reduce vehicle emissions</a:t>
            </a:r>
            <a:endParaRPr lang="en-US" altLang="zh-CN" b="1" u="sng" dirty="0" smtClean="0">
              <a:latin typeface="Times New Roman" pitchFamily="18" charset="0"/>
            </a:endParaRPr>
          </a:p>
          <a:p>
            <a:pPr marL="338138" indent="-338138" defTabSz="901700" eaLnBrk="0" hangingPunct="0">
              <a:spcBef>
                <a:spcPct val="20000"/>
              </a:spcBef>
              <a:buClr>
                <a:srgbClr val="AA0027"/>
              </a:buClr>
              <a:buFont typeface="Wingdings" pitchFamily="2" charset="2"/>
              <a:buChar char="n"/>
            </a:pPr>
            <a:r>
              <a:rPr lang="zh-CN" altLang="en-US" b="1" dirty="0" smtClean="0">
                <a:solidFill>
                  <a:srgbClr val="F51801"/>
                </a:solidFill>
                <a:latin typeface="Times New Roman" pitchFamily="18" charset="0"/>
              </a:rPr>
              <a:t>关注</a:t>
            </a:r>
            <a:r>
              <a:rPr lang="en-US" altLang="zh-CN" b="1" dirty="0" smtClean="0">
                <a:solidFill>
                  <a:srgbClr val="F51801"/>
                </a:solidFill>
                <a:latin typeface="Times New Roman" pitchFamily="18" charset="0"/>
              </a:rPr>
              <a:t>O</a:t>
            </a:r>
            <a:r>
              <a:rPr lang="en-US" altLang="zh-CN" b="1" baseline="-25000" dirty="0" smtClean="0">
                <a:solidFill>
                  <a:srgbClr val="F51801"/>
                </a:solidFill>
                <a:latin typeface="Times New Roman" pitchFamily="18" charset="0"/>
              </a:rPr>
              <a:t>3</a:t>
            </a:r>
            <a:r>
              <a:rPr lang="zh-CN" altLang="en-US" b="1" dirty="0" smtClean="0">
                <a:solidFill>
                  <a:srgbClr val="F51801"/>
                </a:solidFill>
                <a:latin typeface="Times New Roman" pitchFamily="18" charset="0"/>
              </a:rPr>
              <a:t>污染问题：</a:t>
            </a:r>
            <a:r>
              <a:rPr lang="zh-CN" altLang="en-US" b="1" dirty="0" smtClean="0">
                <a:latin typeface="Times New Roman" pitchFamily="18" charset="0"/>
              </a:rPr>
              <a:t>随着对</a:t>
            </a:r>
            <a:r>
              <a:rPr lang="en-US" altLang="zh-CN" b="1" dirty="0" smtClean="0">
                <a:latin typeface="Times New Roman" pitchFamily="18" charset="0"/>
              </a:rPr>
              <a:t>PM</a:t>
            </a:r>
            <a:r>
              <a:rPr lang="zh-CN" altLang="en-US" b="1" dirty="0" smtClean="0">
                <a:latin typeface="Times New Roman" pitchFamily="18" charset="0"/>
              </a:rPr>
              <a:t>污染控制的逐渐深入，关注重点区域日益严重的</a:t>
            </a:r>
            <a:r>
              <a:rPr lang="en-US" altLang="zh-CN" b="1" dirty="0" smtClean="0">
                <a:latin typeface="Times New Roman" pitchFamily="18" charset="0"/>
              </a:rPr>
              <a:t>O</a:t>
            </a:r>
            <a:r>
              <a:rPr lang="en-US" altLang="zh-CN" b="1" baseline="-25000" dirty="0" smtClean="0">
                <a:latin typeface="Times New Roman" pitchFamily="18" charset="0"/>
              </a:rPr>
              <a:t>3</a:t>
            </a:r>
            <a:r>
              <a:rPr lang="zh-CN" altLang="en-US" b="1" dirty="0" smtClean="0">
                <a:latin typeface="Times New Roman" pitchFamily="18" charset="0"/>
              </a:rPr>
              <a:t>污染问题</a:t>
            </a:r>
            <a:endParaRPr lang="zh-CN" altLang="en-US" b="1" u="sng" dirty="0" smtClean="0">
              <a:latin typeface="Times New Roman" pitchFamily="18" charset="0"/>
            </a:endParaRPr>
          </a:p>
          <a:p>
            <a:pPr marL="338138" indent="-338138" defTabSz="901700" eaLnBrk="0" hangingPunct="0">
              <a:spcBef>
                <a:spcPct val="20000"/>
              </a:spcBef>
              <a:buClr>
                <a:srgbClr val="AA0027"/>
              </a:buClr>
              <a:buFont typeface="Wingdings" pitchFamily="2" charset="2"/>
              <a:buNone/>
            </a:pPr>
            <a:r>
              <a:rPr lang="en-US" altLang="zh-CN" b="1" dirty="0" smtClean="0">
                <a:solidFill>
                  <a:srgbClr val="FF0000"/>
                </a:solidFill>
                <a:latin typeface="Times New Roman" pitchFamily="18" charset="0"/>
              </a:rPr>
              <a:t>      To pay attention to O</a:t>
            </a:r>
            <a:r>
              <a:rPr lang="en-US" altLang="zh-CN" b="1" baseline="-25000" dirty="0" smtClean="0">
                <a:solidFill>
                  <a:srgbClr val="FF0000"/>
                </a:solidFill>
                <a:latin typeface="Times New Roman" pitchFamily="18" charset="0"/>
              </a:rPr>
              <a:t>3</a:t>
            </a:r>
            <a:r>
              <a:rPr lang="en-US" altLang="zh-CN" b="1" dirty="0" smtClean="0">
                <a:solidFill>
                  <a:srgbClr val="FF0000"/>
                </a:solidFill>
                <a:latin typeface="Times New Roman" pitchFamily="18" charset="0"/>
              </a:rPr>
              <a:t> pollution</a:t>
            </a:r>
            <a:r>
              <a:rPr lang="en-US" altLang="zh-CN" b="1" dirty="0" smtClean="0">
                <a:latin typeface="Times New Roman" pitchFamily="18" charset="0"/>
              </a:rPr>
              <a:t>: Prepare for actions to address O</a:t>
            </a:r>
            <a:r>
              <a:rPr lang="en-US" altLang="zh-CN" b="1" baseline="-25000" dirty="0" smtClean="0">
                <a:latin typeface="Times New Roman" pitchFamily="18" charset="0"/>
              </a:rPr>
              <a:t>3</a:t>
            </a:r>
            <a:r>
              <a:rPr lang="en-US" altLang="zh-CN" b="1" dirty="0" smtClean="0">
                <a:latin typeface="Times New Roman" pitchFamily="18" charset="0"/>
              </a:rPr>
              <a:t> pollution, especially for the key regions.</a:t>
            </a:r>
          </a:p>
          <a:p>
            <a:pPr marL="338138" indent="-338138" defTabSz="901700" eaLnBrk="0" hangingPunct="0">
              <a:spcBef>
                <a:spcPct val="20000"/>
              </a:spcBef>
              <a:buClr>
                <a:srgbClr val="AA0027"/>
              </a:buClr>
              <a:buFont typeface="Wingdings" pitchFamily="2" charset="2"/>
              <a:buNone/>
            </a:pPr>
            <a:endParaRPr lang="en-US" altLang="zh-CN" b="1" u="sng" dirty="0" smtClean="0">
              <a:latin typeface="Times New Roman" pitchFamily="18" charset="0"/>
            </a:endParaRPr>
          </a:p>
          <a:p>
            <a:pPr marL="338138" indent="-338138" defTabSz="901700" eaLnBrk="0" hangingPunct="0">
              <a:spcBef>
                <a:spcPct val="20000"/>
              </a:spcBef>
              <a:buClr>
                <a:srgbClr val="AA0027"/>
              </a:buClr>
              <a:buFont typeface="Wingdings" pitchFamily="2" charset="2"/>
              <a:buNone/>
            </a:pPr>
            <a:endParaRPr lang="en-US" altLang="zh-CN" b="1" u="sng" dirty="0">
              <a:latin typeface="Times New Roman" pitchFamily="18" charset="0"/>
            </a:endParaRPr>
          </a:p>
        </p:txBody>
      </p:sp>
    </p:spTree>
    <p:extLst>
      <p:ext uri="{BB962C8B-B14F-4D97-AF65-F5344CB8AC3E}">
        <p14:creationId xmlns="" xmlns:p14="http://schemas.microsoft.com/office/powerpoint/2010/main" val="2976621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262128" y="188640"/>
            <a:ext cx="7775575" cy="770084"/>
          </a:xfrm>
          <a:prstGeom prst="rect">
            <a:avLst/>
          </a:prstGeom>
          <a:noFill/>
          <a:ln w="9525">
            <a:noFill/>
            <a:miter lim="800000"/>
            <a:headEnd/>
            <a:tailEnd/>
          </a:ln>
        </p:spPr>
        <p:txBody>
          <a:bodyPr lIns="92075" tIns="46038" rIns="92075" bIns="46038" anchor="ctr">
            <a:spAutoFit/>
          </a:bodyPr>
          <a:lstStyle/>
          <a:p>
            <a:pPr defTabSz="914400" eaLnBrk="0" hangingPunct="0"/>
            <a:r>
              <a:rPr lang="zh-CN" altLang="en-US" sz="2400" b="1" dirty="0" smtClean="0">
                <a:solidFill>
                  <a:schemeClr val="tx2"/>
                </a:solidFill>
                <a:latin typeface="微软雅黑" pitchFamily="34" charset="-122"/>
                <a:ea typeface="微软雅黑" pitchFamily="34" charset="-122"/>
                <a:cs typeface="Times New Roman" pitchFamily="18" charset="0"/>
              </a:rPr>
              <a:t>建议</a:t>
            </a:r>
            <a:r>
              <a:rPr lang="en-US" altLang="zh-CN" sz="2400" b="1" dirty="0" smtClean="0">
                <a:solidFill>
                  <a:schemeClr val="tx2"/>
                </a:solidFill>
                <a:latin typeface="微软雅黑" pitchFamily="34" charset="-122"/>
                <a:ea typeface="微软雅黑" pitchFamily="34" charset="-122"/>
                <a:cs typeface="Times New Roman" pitchFamily="18" charset="0"/>
              </a:rPr>
              <a:t>3</a:t>
            </a:r>
            <a:r>
              <a:rPr lang="zh-CN" altLang="en-US" sz="2400" b="1" dirty="0" smtClean="0">
                <a:solidFill>
                  <a:schemeClr val="tx2"/>
                </a:solidFill>
                <a:latin typeface="微软雅黑" pitchFamily="34" charset="-122"/>
                <a:ea typeface="微软雅黑" pitchFamily="34" charset="-122"/>
                <a:cs typeface="Times New Roman" pitchFamily="18" charset="0"/>
              </a:rPr>
              <a:t>：进一步推进移动源污染防治</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000" b="1" spc="-150" dirty="0">
                <a:solidFill>
                  <a:schemeClr val="tx2"/>
                </a:solidFill>
                <a:latin typeface="微软雅黑" pitchFamily="34" charset="-122"/>
                <a:ea typeface="微软雅黑" pitchFamily="34" charset="-122"/>
                <a:cs typeface="Times New Roman" pitchFamily="18" charset="0"/>
              </a:rPr>
              <a:t>Recommendation </a:t>
            </a:r>
            <a:r>
              <a:rPr lang="en-US" altLang="zh-CN" sz="2000" b="1" spc="-150" dirty="0" smtClean="0">
                <a:solidFill>
                  <a:schemeClr val="tx2"/>
                </a:solidFill>
                <a:latin typeface="微软雅黑" pitchFamily="34" charset="-122"/>
                <a:ea typeface="微软雅黑" pitchFamily="34" charset="-122"/>
                <a:cs typeface="Times New Roman" pitchFamily="18" charset="0"/>
              </a:rPr>
              <a:t>3: further efforts to control mobile emissions</a:t>
            </a:r>
            <a:endParaRPr lang="en-US" altLang="zh-CN" sz="2000" b="1" dirty="0" smtClean="0">
              <a:solidFill>
                <a:schemeClr val="tx2"/>
              </a:solidFill>
              <a:latin typeface="微软雅黑" pitchFamily="34" charset="-122"/>
              <a:ea typeface="微软雅黑" pitchFamily="34" charset="-122"/>
              <a:cs typeface="Times New Roman" pitchFamily="18" charset="0"/>
            </a:endParaRPr>
          </a:p>
        </p:txBody>
      </p:sp>
      <p:sp>
        <p:nvSpPr>
          <p:cNvPr id="5" name="Content Placeholder 2"/>
          <p:cNvSpPr txBox="1">
            <a:spLocks/>
          </p:cNvSpPr>
          <p:nvPr/>
        </p:nvSpPr>
        <p:spPr bwMode="auto">
          <a:xfrm>
            <a:off x="262128" y="1341438"/>
            <a:ext cx="4200144" cy="5264314"/>
          </a:xfrm>
          <a:prstGeom prst="rect">
            <a:avLst/>
          </a:prstGeom>
          <a:noFill/>
          <a:ln w="9525">
            <a:noFill/>
            <a:miter lim="800000"/>
            <a:headEnd/>
            <a:tailEnd/>
          </a:ln>
        </p:spPr>
        <p:txBody>
          <a:bodyPr/>
          <a:lstStyle/>
          <a:p>
            <a:pPr marL="338138" indent="-338138" defTabSz="901700" eaLnBrk="0" hangingPunct="0">
              <a:spcBef>
                <a:spcPct val="20000"/>
              </a:spcBef>
              <a:buClr>
                <a:srgbClr val="AA0027"/>
              </a:buClr>
              <a:buFont typeface="Wingdings" pitchFamily="2" charset="2"/>
              <a:buChar char="n"/>
            </a:pPr>
            <a:r>
              <a:rPr lang="zh-CN" altLang="en-US" sz="2400" b="1" dirty="0">
                <a:latin typeface="Times New Roman" pitchFamily="18" charset="0"/>
              </a:rPr>
              <a:t>妥善应对</a:t>
            </a:r>
            <a:r>
              <a:rPr lang="zh-CN" altLang="en-US" sz="2400" b="1" dirty="0" smtClean="0">
                <a:latin typeface="Times New Roman" pitchFamily="18" charset="0"/>
              </a:rPr>
              <a:t>机动车保有量快速</a:t>
            </a:r>
            <a:r>
              <a:rPr lang="zh-CN" altLang="en-US" sz="2400" b="1" dirty="0">
                <a:latin typeface="Times New Roman" pitchFamily="18" charset="0"/>
              </a:rPr>
              <a:t>增长的压力</a:t>
            </a:r>
            <a:endParaRPr lang="en-US" altLang="zh-CN" sz="2400" b="1" dirty="0">
              <a:latin typeface="Times New Roman" pitchFamily="18" charset="0"/>
            </a:endParaRPr>
          </a:p>
          <a:p>
            <a:pPr marL="338138" indent="-338138" defTabSz="901700" eaLnBrk="0" hangingPunct="0">
              <a:spcBef>
                <a:spcPct val="20000"/>
              </a:spcBef>
              <a:buClr>
                <a:srgbClr val="AA0027"/>
              </a:buClr>
              <a:buFont typeface="Wingdings" pitchFamily="2" charset="2"/>
              <a:buChar char="n"/>
            </a:pPr>
            <a:r>
              <a:rPr lang="en-US" altLang="zh-CN" sz="2400" b="1" dirty="0">
                <a:latin typeface="Times New Roman" pitchFamily="18" charset="0"/>
              </a:rPr>
              <a:t>To curb emissions with fast growth of vehicle </a:t>
            </a:r>
            <a:r>
              <a:rPr lang="en-US" altLang="zh-CN" sz="2400" b="1" dirty="0" smtClean="0">
                <a:latin typeface="Times New Roman" pitchFamily="18" charset="0"/>
              </a:rPr>
              <a:t>population</a:t>
            </a:r>
          </a:p>
          <a:p>
            <a:pPr marL="338138" indent="-338138" defTabSz="901700" eaLnBrk="0" hangingPunct="0">
              <a:spcBef>
                <a:spcPct val="20000"/>
              </a:spcBef>
              <a:buClr>
                <a:srgbClr val="AA0027"/>
              </a:buClr>
              <a:buFont typeface="Wingdings" pitchFamily="2" charset="2"/>
              <a:buChar char="n"/>
            </a:pPr>
            <a:endParaRPr lang="en-US" altLang="zh-CN" sz="2400" b="1" dirty="0">
              <a:latin typeface="Times New Roman" pitchFamily="18" charset="0"/>
            </a:endParaRPr>
          </a:p>
          <a:p>
            <a:pPr marL="338138" indent="-338138" defTabSz="901700" eaLnBrk="0" hangingPunct="0">
              <a:spcBef>
                <a:spcPct val="20000"/>
              </a:spcBef>
              <a:buClr>
                <a:srgbClr val="AA0027"/>
              </a:buClr>
              <a:buFont typeface="Wingdings" pitchFamily="2" charset="2"/>
              <a:buChar char="n"/>
            </a:pPr>
            <a:r>
              <a:rPr lang="zh-CN" altLang="en-US" sz="2400" b="1" dirty="0" smtClean="0">
                <a:latin typeface="Times New Roman" pitchFamily="18" charset="0"/>
              </a:rPr>
              <a:t>积极推动非道路移动源污染防治。</a:t>
            </a:r>
            <a:endParaRPr lang="en-US" altLang="zh-CN" sz="2400" b="1" dirty="0" smtClean="0">
              <a:latin typeface="Times New Roman" pitchFamily="18" charset="0"/>
            </a:endParaRPr>
          </a:p>
          <a:p>
            <a:pPr marL="338138" indent="-338138" defTabSz="901700" eaLnBrk="0" hangingPunct="0">
              <a:spcBef>
                <a:spcPct val="20000"/>
              </a:spcBef>
              <a:buClr>
                <a:srgbClr val="AA0027"/>
              </a:buClr>
              <a:buFont typeface="Wingdings" pitchFamily="2" charset="2"/>
              <a:buChar char="n"/>
            </a:pPr>
            <a:r>
              <a:rPr lang="en-US" altLang="zh-CN" sz="2400" b="1" dirty="0" smtClean="0">
                <a:latin typeface="Times New Roman" pitchFamily="18" charset="0"/>
              </a:rPr>
              <a:t>Promote pollution prevention of non-road mobile source positively  </a:t>
            </a:r>
            <a:endParaRPr lang="en-US" altLang="zh-CN" sz="2400" b="1" u="sng" dirty="0">
              <a:solidFill>
                <a:srgbClr val="F51801"/>
              </a:solidFill>
              <a:latin typeface="Times New Roman" pitchFamily="18" charset="0"/>
            </a:endParaRPr>
          </a:p>
          <a:p>
            <a:pPr defTabSz="901700" eaLnBrk="0" hangingPunct="0">
              <a:spcBef>
                <a:spcPct val="20000"/>
              </a:spcBef>
              <a:buClr>
                <a:srgbClr val="AA0027"/>
              </a:buClr>
            </a:pPr>
            <a:endParaRPr lang="zh-CN" altLang="en-US" sz="2400" b="1" u="sng" dirty="0" smtClean="0">
              <a:latin typeface="Times New Roman" pitchFamily="18" charset="0"/>
            </a:endParaRPr>
          </a:p>
          <a:p>
            <a:pPr marL="338138" indent="-338138" defTabSz="901700" eaLnBrk="0" hangingPunct="0">
              <a:spcBef>
                <a:spcPct val="20000"/>
              </a:spcBef>
              <a:buClr>
                <a:srgbClr val="AA0027"/>
              </a:buClr>
            </a:pPr>
            <a:r>
              <a:rPr lang="en-US" altLang="zh-CN" sz="2400" b="1" dirty="0" smtClean="0">
                <a:solidFill>
                  <a:srgbClr val="FF0000"/>
                </a:solidFill>
                <a:latin typeface="Times New Roman" pitchFamily="18" charset="0"/>
              </a:rPr>
              <a:t>      </a:t>
            </a:r>
            <a:endParaRPr lang="en-US" altLang="zh-CN" sz="2400" b="1" u="sng" dirty="0" smtClean="0">
              <a:latin typeface="Times New Roman" pitchFamily="18" charset="0"/>
            </a:endParaRPr>
          </a:p>
          <a:p>
            <a:pPr marL="338138" indent="-338138" defTabSz="901700" eaLnBrk="0" hangingPunct="0">
              <a:spcBef>
                <a:spcPct val="20000"/>
              </a:spcBef>
              <a:buClr>
                <a:srgbClr val="AA0027"/>
              </a:buClr>
              <a:buFont typeface="Wingdings" pitchFamily="2" charset="2"/>
              <a:buNone/>
            </a:pPr>
            <a:endParaRPr lang="en-US" altLang="zh-CN" sz="2400" b="1" u="sng" dirty="0" smtClean="0">
              <a:latin typeface="Times New Roman" pitchFamily="18" charset="0"/>
            </a:endParaRPr>
          </a:p>
          <a:p>
            <a:pPr marL="338138" indent="-338138" defTabSz="901700" eaLnBrk="0" hangingPunct="0">
              <a:spcBef>
                <a:spcPct val="20000"/>
              </a:spcBef>
              <a:buClr>
                <a:srgbClr val="AA0027"/>
              </a:buClr>
              <a:buFont typeface="Wingdings" pitchFamily="2" charset="2"/>
              <a:buNone/>
            </a:pPr>
            <a:endParaRPr lang="en-US" altLang="zh-CN" sz="2400" b="1" u="sng" dirty="0">
              <a:latin typeface="Times New Roman" pitchFamily="18" charset="0"/>
            </a:endParaRPr>
          </a:p>
        </p:txBody>
      </p:sp>
      <p:pic>
        <p:nvPicPr>
          <p:cNvPr id="6" name="Picture 2" descr="E:\201311\2012保有与排放图.jpg"/>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7760" y="980728"/>
            <a:ext cx="3980974" cy="22350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矩形 1"/>
          <p:cNvSpPr/>
          <p:nvPr/>
        </p:nvSpPr>
        <p:spPr>
          <a:xfrm>
            <a:off x="4547616" y="3235929"/>
            <a:ext cx="4742688" cy="523220"/>
          </a:xfrm>
          <a:prstGeom prst="rect">
            <a:avLst/>
          </a:prstGeom>
        </p:spPr>
        <p:txBody>
          <a:bodyPr wrap="square">
            <a:spAutoFit/>
          </a:bodyPr>
          <a:lstStyle/>
          <a:p>
            <a:pPr algn="ctr" defTabSz="914400" eaLnBrk="0" hangingPunct="0"/>
            <a:r>
              <a:rPr lang="zh-CN" altLang="en-US" sz="1400" b="1" dirty="0" smtClean="0">
                <a:solidFill>
                  <a:schemeClr val="tx2"/>
                </a:solidFill>
                <a:latin typeface="Times New Roman" pitchFamily="18" charset="0"/>
              </a:rPr>
              <a:t>机动车快速增长在很大程度上抵消了减排成果</a:t>
            </a:r>
            <a:endParaRPr lang="en-US" altLang="zh-CN" sz="1400" b="1" dirty="0" smtClean="0">
              <a:solidFill>
                <a:schemeClr val="tx2"/>
              </a:solidFill>
              <a:latin typeface="Times New Roman" pitchFamily="18" charset="0"/>
            </a:endParaRPr>
          </a:p>
          <a:p>
            <a:pPr algn="ctr" defTabSz="914400" eaLnBrk="0" hangingPunct="0"/>
            <a:r>
              <a:rPr lang="en-US" altLang="zh-CN" sz="1400" b="1" dirty="0" smtClean="0">
                <a:solidFill>
                  <a:schemeClr val="tx2"/>
                </a:solidFill>
                <a:latin typeface="Times New Roman" pitchFamily="18" charset="0"/>
              </a:rPr>
              <a:t>Emission reduction offset by increase of vehicle population</a:t>
            </a:r>
            <a:endParaRPr lang="zh-CN" altLang="en-US" sz="1400" b="1" dirty="0">
              <a:solidFill>
                <a:schemeClr val="tx2"/>
              </a:solidFill>
              <a:latin typeface="Times New Roman" pitchFamily="18" charset="0"/>
            </a:endParaRPr>
          </a:p>
        </p:txBody>
      </p:sp>
      <p:pic>
        <p:nvPicPr>
          <p:cNvPr id="7" name="Picture 1"/>
          <p:cNvPicPr>
            <a:picLocks noChangeAspect="1"/>
          </p:cNvPicPr>
          <p:nvPr/>
        </p:nvPicPr>
        <p:blipFill>
          <a:blip r:embed="rId3" cstate="print"/>
          <a:srcRect/>
          <a:stretch>
            <a:fillRect/>
          </a:stretch>
        </p:blipFill>
        <p:spPr bwMode="auto">
          <a:xfrm>
            <a:off x="4932040" y="3746957"/>
            <a:ext cx="3203309" cy="2473036"/>
          </a:xfrm>
          <a:prstGeom prst="rect">
            <a:avLst/>
          </a:prstGeom>
          <a:noFill/>
          <a:ln w="9525">
            <a:noFill/>
            <a:miter lim="800000"/>
            <a:headEnd/>
            <a:tailEnd/>
          </a:ln>
        </p:spPr>
      </p:pic>
      <p:sp>
        <p:nvSpPr>
          <p:cNvPr id="8" name="矩形 7"/>
          <p:cNvSpPr/>
          <p:nvPr/>
        </p:nvSpPr>
        <p:spPr>
          <a:xfrm>
            <a:off x="4506541" y="6026475"/>
            <a:ext cx="4742688" cy="523220"/>
          </a:xfrm>
          <a:prstGeom prst="rect">
            <a:avLst/>
          </a:prstGeom>
        </p:spPr>
        <p:txBody>
          <a:bodyPr wrap="square">
            <a:spAutoFit/>
          </a:bodyPr>
          <a:lstStyle/>
          <a:p>
            <a:pPr algn="ctr" defTabSz="914400" eaLnBrk="0" hangingPunct="0"/>
            <a:r>
              <a:rPr lang="zh-CN" altLang="en-US" sz="1400" b="1" dirty="0" smtClean="0">
                <a:solidFill>
                  <a:schemeClr val="tx2"/>
                </a:solidFill>
                <a:latin typeface="Times New Roman" pitchFamily="18" charset="0"/>
              </a:rPr>
              <a:t>交通需求还将大幅增长</a:t>
            </a:r>
            <a:endParaRPr lang="en-US" altLang="zh-CN" sz="1400" b="1" dirty="0" smtClean="0">
              <a:solidFill>
                <a:schemeClr val="tx2"/>
              </a:solidFill>
              <a:latin typeface="Times New Roman" pitchFamily="18" charset="0"/>
            </a:endParaRPr>
          </a:p>
          <a:p>
            <a:pPr algn="ctr" defTabSz="914400" eaLnBrk="0" hangingPunct="0"/>
            <a:r>
              <a:rPr lang="en-US" altLang="zh-CN" sz="1400" b="1" dirty="0" smtClean="0">
                <a:solidFill>
                  <a:schemeClr val="tx2"/>
                </a:solidFill>
                <a:latin typeface="Times New Roman" pitchFamily="18" charset="0"/>
              </a:rPr>
              <a:t>Great potential on transportation demands</a:t>
            </a:r>
            <a:endParaRPr lang="zh-CN" altLang="en-US" sz="1400" b="1" dirty="0">
              <a:solidFill>
                <a:schemeClr val="tx2"/>
              </a:solidFill>
              <a:latin typeface="Times New Roman" pitchFamily="18" charset="0"/>
            </a:endParaRPr>
          </a:p>
        </p:txBody>
      </p:sp>
    </p:spTree>
    <p:extLst>
      <p:ext uri="{BB962C8B-B14F-4D97-AF65-F5344CB8AC3E}">
        <p14:creationId xmlns="" xmlns:p14="http://schemas.microsoft.com/office/powerpoint/2010/main" val="3952049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630238" y="49917"/>
            <a:ext cx="7775575" cy="739306"/>
          </a:xfrm>
          <a:prstGeom prst="rect">
            <a:avLst/>
          </a:prstGeom>
          <a:noFill/>
          <a:ln w="9525">
            <a:noFill/>
            <a:miter lim="800000"/>
            <a:headEnd/>
            <a:tailEnd/>
          </a:ln>
        </p:spPr>
        <p:txBody>
          <a:bodyPr lIns="92075" tIns="46038" rIns="92075" bIns="46038" anchor="ctr">
            <a:spAutoFit/>
          </a:bodyPr>
          <a:lstStyle/>
          <a:p>
            <a:pPr defTabSz="914400" eaLnBrk="0" hangingPunct="0"/>
            <a:r>
              <a:rPr lang="zh-CN" altLang="en-US" sz="2400" b="1" dirty="0" smtClean="0">
                <a:solidFill>
                  <a:schemeClr val="tx2"/>
                </a:solidFill>
                <a:latin typeface="微软雅黑" pitchFamily="34" charset="-122"/>
                <a:ea typeface="微软雅黑" pitchFamily="34" charset="-122"/>
                <a:cs typeface="Times New Roman" pitchFamily="18" charset="0"/>
              </a:rPr>
              <a:t>建议</a:t>
            </a:r>
            <a:r>
              <a:rPr lang="en-US" altLang="zh-CN" sz="2400" b="1" dirty="0" smtClean="0">
                <a:solidFill>
                  <a:schemeClr val="tx2"/>
                </a:solidFill>
                <a:latin typeface="微软雅黑" pitchFamily="34" charset="-122"/>
                <a:ea typeface="微软雅黑" pitchFamily="34" charset="-122"/>
                <a:cs typeface="Times New Roman" pitchFamily="18" charset="0"/>
              </a:rPr>
              <a:t>4</a:t>
            </a:r>
            <a:r>
              <a:rPr lang="zh-CN" altLang="en-US" sz="2400" b="1" dirty="0" smtClean="0">
                <a:solidFill>
                  <a:schemeClr val="tx2"/>
                </a:solidFill>
                <a:latin typeface="微软雅黑" pitchFamily="34" charset="-122"/>
                <a:ea typeface="微软雅黑" pitchFamily="34" charset="-122"/>
                <a:cs typeface="Times New Roman" pitchFamily="18" charset="0"/>
              </a:rPr>
              <a:t>：空气质量改善需要长期持续努力，并循序渐进</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b="1" spc="-150" dirty="0">
                <a:solidFill>
                  <a:schemeClr val="tx2"/>
                </a:solidFill>
                <a:latin typeface="微软雅黑" pitchFamily="34" charset="-122"/>
                <a:ea typeface="微软雅黑" pitchFamily="34" charset="-122"/>
                <a:cs typeface="Times New Roman" pitchFamily="18" charset="0"/>
              </a:rPr>
              <a:t>Recommendation </a:t>
            </a:r>
            <a:r>
              <a:rPr lang="en-US" altLang="zh-CN" b="1" spc="-150" dirty="0" smtClean="0">
                <a:solidFill>
                  <a:schemeClr val="tx2"/>
                </a:solidFill>
                <a:latin typeface="微软雅黑" pitchFamily="34" charset="-122"/>
                <a:ea typeface="微软雅黑" pitchFamily="34" charset="-122"/>
                <a:cs typeface="Times New Roman" pitchFamily="18" charset="0"/>
              </a:rPr>
              <a:t>4: A long-term strategy needed for AQ improvement</a:t>
            </a:r>
            <a:endParaRPr lang="en-US" altLang="zh-CN" sz="2000" b="1" dirty="0" smtClean="0">
              <a:solidFill>
                <a:schemeClr val="tx2"/>
              </a:solidFill>
              <a:latin typeface="微软雅黑" pitchFamily="34" charset="-122"/>
              <a:ea typeface="微软雅黑" pitchFamily="34" charset="-122"/>
              <a:cs typeface="Times New Roman" pitchFamily="18" charset="0"/>
            </a:endParaRPr>
          </a:p>
        </p:txBody>
      </p:sp>
      <p:sp>
        <p:nvSpPr>
          <p:cNvPr id="9" name="AutoShape 5"/>
          <p:cNvSpPr>
            <a:spLocks noChangeArrowheads="1"/>
          </p:cNvSpPr>
          <p:nvPr/>
        </p:nvSpPr>
        <p:spPr bwMode="auto">
          <a:xfrm>
            <a:off x="1663824" y="1328217"/>
            <a:ext cx="7012632" cy="4852392"/>
          </a:xfrm>
          <a:prstGeom prst="curvedLeftArrow">
            <a:avLst>
              <a:gd name="adj1" fmla="val 15833"/>
              <a:gd name="adj2" fmla="val 35833"/>
              <a:gd name="adj3" fmla="val 45540"/>
            </a:avLst>
          </a:prstGeom>
          <a:solidFill>
            <a:schemeClr val="accent1">
              <a:alpha val="39999"/>
            </a:schemeClr>
          </a:solidFill>
          <a:ln w="9525">
            <a:noFill/>
            <a:miter lim="800000"/>
            <a:headEnd/>
            <a:tailEnd/>
          </a:ln>
          <a:effectLst>
            <a:innerShdw blurRad="63500" dist="50800" dir="13500000">
              <a:prstClr val="black">
                <a:alpha val="50000"/>
              </a:prstClr>
            </a:innerShdw>
          </a:effectLst>
        </p:spPr>
        <p:txBody>
          <a:bodyPr wrap="none" anchor="ctr"/>
          <a:lstStyle/>
          <a:p>
            <a:pPr algn="ctr" defTabSz="914400" eaLnBrk="0" hangingPunct="0">
              <a:defRPr/>
            </a:pPr>
            <a:endParaRPr lang="en-US" sz="2400" b="1">
              <a:latin typeface="Times New Roman" pitchFamily="18" charset="0"/>
            </a:endParaRPr>
          </a:p>
        </p:txBody>
      </p:sp>
      <p:grpSp>
        <p:nvGrpSpPr>
          <p:cNvPr id="2" name="Group 17"/>
          <p:cNvGrpSpPr>
            <a:grpSpLocks/>
          </p:cNvGrpSpPr>
          <p:nvPr/>
        </p:nvGrpSpPr>
        <p:grpSpPr bwMode="auto">
          <a:xfrm>
            <a:off x="533400" y="992659"/>
            <a:ext cx="1709738" cy="1631950"/>
            <a:chOff x="533400" y="990600"/>
            <a:chExt cx="1709738" cy="1631950"/>
          </a:xfrm>
        </p:grpSpPr>
        <p:pic>
          <p:nvPicPr>
            <p:cNvPr id="11" name="Picture 7" descr="lungsandheart"/>
            <p:cNvPicPr>
              <a:picLocks noChangeAspect="1" noChangeArrowheads="1"/>
            </p:cNvPicPr>
            <p:nvPr/>
          </p:nvPicPr>
          <p:blipFill>
            <a:blip r:embed="rId2" cstate="print"/>
            <a:srcRect/>
            <a:stretch>
              <a:fillRect/>
            </a:stretch>
          </p:blipFill>
          <p:spPr bwMode="auto">
            <a:xfrm>
              <a:off x="762000" y="990600"/>
              <a:ext cx="1008063" cy="1295400"/>
            </a:xfrm>
            <a:prstGeom prst="rect">
              <a:avLst/>
            </a:prstGeom>
            <a:noFill/>
            <a:ln w="9525">
              <a:noFill/>
              <a:miter lim="800000"/>
              <a:headEnd/>
              <a:tailEnd/>
            </a:ln>
          </p:spPr>
        </p:pic>
        <p:sp>
          <p:nvSpPr>
            <p:cNvPr id="12" name="Rectangle 8"/>
            <p:cNvSpPr>
              <a:spLocks noChangeArrowheads="1"/>
            </p:cNvSpPr>
            <p:nvPr/>
          </p:nvSpPr>
          <p:spPr bwMode="auto">
            <a:xfrm>
              <a:off x="533400" y="2286000"/>
              <a:ext cx="1709738" cy="336550"/>
            </a:xfrm>
            <a:prstGeom prst="rect">
              <a:avLst/>
            </a:prstGeom>
            <a:noFill/>
            <a:ln w="9525" algn="ctr">
              <a:noFill/>
              <a:miter lim="800000"/>
              <a:headEnd/>
              <a:tailEnd/>
            </a:ln>
            <a:effectLst/>
          </p:spPr>
          <p:txBody>
            <a:bodyPr wrap="none">
              <a:spAutoFit/>
            </a:bodyPr>
            <a:lstStyle/>
            <a:p>
              <a:pPr algn="ctr" defTabSz="914400" eaLnBrk="0" hangingPunct="0">
                <a:spcBef>
                  <a:spcPct val="50000"/>
                </a:spcBef>
                <a:defRPr/>
              </a:pPr>
              <a:r>
                <a:rPr lang="en-US" sz="2400" b="1" dirty="0">
                  <a:effectLst>
                    <a:outerShdw blurRad="38100" dist="38100" dir="2700000" algn="tl">
                      <a:srgbClr val="000000">
                        <a:alpha val="43137"/>
                      </a:srgbClr>
                    </a:outerShdw>
                  </a:effectLst>
                </a:rPr>
                <a:t>Establish Goals</a:t>
              </a:r>
            </a:p>
          </p:txBody>
        </p:sp>
      </p:grpSp>
      <p:sp>
        <p:nvSpPr>
          <p:cNvPr id="13" name="Rectangle 11"/>
          <p:cNvSpPr>
            <a:spLocks noChangeArrowheads="1"/>
          </p:cNvSpPr>
          <p:nvPr/>
        </p:nvSpPr>
        <p:spPr bwMode="auto">
          <a:xfrm>
            <a:off x="1295400" y="4047009"/>
            <a:ext cx="2743200" cy="2286000"/>
          </a:xfrm>
          <a:prstGeom prst="rect">
            <a:avLst/>
          </a:prstGeom>
          <a:solidFill>
            <a:srgbClr val="F8F8F8"/>
          </a:solidFill>
          <a:ln w="9525" algn="ctr">
            <a:noFill/>
            <a:miter lim="800000"/>
            <a:headEnd/>
            <a:tailEnd/>
          </a:ln>
        </p:spPr>
        <p:txBody>
          <a:bodyPr wrap="none" anchor="ctr"/>
          <a:lstStyle/>
          <a:p>
            <a:pPr algn="ctr" defTabSz="914400" eaLnBrk="0" hangingPunct="0"/>
            <a:endParaRPr lang="en-US" altLang="zh-CN" sz="2400" b="1">
              <a:latin typeface="Times New Roman" pitchFamily="18" charset="0"/>
            </a:endParaRPr>
          </a:p>
        </p:txBody>
      </p:sp>
      <p:sp>
        <p:nvSpPr>
          <p:cNvPr id="14" name="AutoShape 9"/>
          <p:cNvSpPr>
            <a:spLocks noChangeArrowheads="1"/>
          </p:cNvSpPr>
          <p:nvPr/>
        </p:nvSpPr>
        <p:spPr bwMode="auto">
          <a:xfrm rot="10399692">
            <a:off x="298450" y="2070572"/>
            <a:ext cx="4868863" cy="3429000"/>
          </a:xfrm>
          <a:prstGeom prst="curvedLeftArrow">
            <a:avLst>
              <a:gd name="adj1" fmla="val 15833"/>
              <a:gd name="adj2" fmla="val 35833"/>
              <a:gd name="adj3" fmla="val 47330"/>
            </a:avLst>
          </a:prstGeom>
          <a:solidFill>
            <a:schemeClr val="accent1">
              <a:alpha val="34901"/>
            </a:schemeClr>
          </a:solidFill>
          <a:ln w="9525">
            <a:noFill/>
            <a:miter lim="800000"/>
            <a:headEnd/>
            <a:tailEnd/>
          </a:ln>
          <a:effectLst>
            <a:innerShdw blurRad="63500" dist="50800" dir="13500000">
              <a:prstClr val="black">
                <a:alpha val="50000"/>
              </a:prstClr>
            </a:innerShdw>
          </a:effectLst>
        </p:spPr>
        <p:txBody>
          <a:bodyPr wrap="none" anchor="ctr"/>
          <a:lstStyle/>
          <a:p>
            <a:pPr algn="ctr" defTabSz="914400" eaLnBrk="0" hangingPunct="0">
              <a:defRPr/>
            </a:pPr>
            <a:endParaRPr lang="en-US" sz="2400" b="1">
              <a:latin typeface="Times New Roman" pitchFamily="18" charset="0"/>
            </a:endParaRPr>
          </a:p>
        </p:txBody>
      </p:sp>
      <p:sp>
        <p:nvSpPr>
          <p:cNvPr id="15" name="Rectangle 14"/>
          <p:cNvSpPr>
            <a:spLocks noChangeArrowheads="1"/>
          </p:cNvSpPr>
          <p:nvPr/>
        </p:nvSpPr>
        <p:spPr bwMode="auto">
          <a:xfrm>
            <a:off x="3131840" y="3272433"/>
            <a:ext cx="3048000" cy="1015663"/>
          </a:xfrm>
          <a:prstGeom prst="rect">
            <a:avLst/>
          </a:prstGeom>
          <a:noFill/>
          <a:ln w="9525" algn="ctr">
            <a:noFill/>
            <a:miter lim="800000"/>
            <a:headEnd/>
            <a:tailEnd/>
          </a:ln>
          <a:effectLst/>
        </p:spPr>
        <p:txBody>
          <a:bodyPr>
            <a:spAutoFit/>
          </a:bodyPr>
          <a:lstStyle/>
          <a:p>
            <a:pPr algn="ctr" defTabSz="914400" eaLnBrk="0" hangingPunct="0">
              <a:spcBef>
                <a:spcPct val="50000"/>
              </a:spcBef>
              <a:defRPr/>
            </a:pPr>
            <a:r>
              <a:rPr lang="en-US" altLang="zh-CN" sz="2400" b="1" dirty="0">
                <a:solidFill>
                  <a:srgbClr val="008000"/>
                </a:solidFill>
                <a:effectLst>
                  <a:outerShdw blurRad="38100" dist="38100" dir="2700000" algn="tl">
                    <a:srgbClr val="C0C0C0"/>
                  </a:outerShdw>
                </a:effectLst>
              </a:rPr>
              <a:t>Scientific </a:t>
            </a:r>
            <a:r>
              <a:rPr lang="en-US" altLang="zh-CN" sz="2400" b="1" dirty="0" smtClean="0">
                <a:solidFill>
                  <a:srgbClr val="008000"/>
                </a:solidFill>
                <a:effectLst>
                  <a:outerShdw blurRad="38100" dist="38100" dir="2700000" algn="tl">
                    <a:srgbClr val="C0C0C0"/>
                  </a:outerShdw>
                </a:effectLst>
              </a:rPr>
              <a:t>Research</a:t>
            </a:r>
          </a:p>
          <a:p>
            <a:pPr algn="ctr" defTabSz="914400" eaLnBrk="0" hangingPunct="0">
              <a:spcBef>
                <a:spcPct val="50000"/>
              </a:spcBef>
              <a:defRPr/>
            </a:pPr>
            <a:r>
              <a:rPr lang="zh-CN" altLang="en-US" sz="2400" b="1" dirty="0" smtClean="0">
                <a:solidFill>
                  <a:srgbClr val="008000"/>
                </a:solidFill>
                <a:effectLst>
                  <a:outerShdw blurRad="38100" dist="38100" dir="2700000" algn="tl">
                    <a:srgbClr val="C0C0C0"/>
                  </a:outerShdw>
                </a:effectLst>
              </a:rPr>
              <a:t>科学研究</a:t>
            </a:r>
            <a:endParaRPr lang="zh-CN" altLang="en-US" sz="2400" b="1" dirty="0">
              <a:solidFill>
                <a:srgbClr val="008000"/>
              </a:solidFill>
              <a:effectLst>
                <a:outerShdw blurRad="38100" dist="38100" dir="2700000" algn="tl">
                  <a:srgbClr val="C0C0C0"/>
                </a:outerShdw>
              </a:effectLst>
            </a:endParaRPr>
          </a:p>
        </p:txBody>
      </p:sp>
      <p:sp>
        <p:nvSpPr>
          <p:cNvPr id="16" name="Rectangle 16"/>
          <p:cNvSpPr>
            <a:spLocks noChangeArrowheads="1"/>
          </p:cNvSpPr>
          <p:nvPr/>
        </p:nvSpPr>
        <p:spPr bwMode="auto">
          <a:xfrm>
            <a:off x="3581400" y="5762599"/>
            <a:ext cx="2692400" cy="336550"/>
          </a:xfrm>
          <a:prstGeom prst="rect">
            <a:avLst/>
          </a:prstGeom>
          <a:noFill/>
          <a:ln w="9525" algn="ctr">
            <a:noFill/>
            <a:miter lim="800000"/>
            <a:headEnd/>
            <a:tailEnd/>
          </a:ln>
          <a:effectLst/>
        </p:spPr>
        <p:txBody>
          <a:bodyPr wrap="none">
            <a:spAutoFit/>
          </a:bodyPr>
          <a:lstStyle/>
          <a:p>
            <a:pPr algn="ctr" defTabSz="914400" eaLnBrk="0" hangingPunct="0">
              <a:spcBef>
                <a:spcPct val="50000"/>
              </a:spcBef>
              <a:defRPr/>
            </a:pPr>
            <a:r>
              <a:rPr lang="en-US" sz="2400" b="1" dirty="0">
                <a:effectLst>
                  <a:outerShdw blurRad="38100" dist="38100" dir="2700000" algn="tl">
                    <a:srgbClr val="000000">
                      <a:alpha val="43137"/>
                    </a:srgbClr>
                  </a:outerShdw>
                </a:effectLst>
              </a:rPr>
              <a:t>Implementation Programs</a:t>
            </a:r>
          </a:p>
        </p:txBody>
      </p:sp>
      <p:sp>
        <p:nvSpPr>
          <p:cNvPr id="17" name="Rectangle 17"/>
          <p:cNvSpPr>
            <a:spLocks noChangeArrowheads="1"/>
          </p:cNvSpPr>
          <p:nvPr/>
        </p:nvSpPr>
        <p:spPr bwMode="auto">
          <a:xfrm>
            <a:off x="528638" y="4856634"/>
            <a:ext cx="2171700" cy="336550"/>
          </a:xfrm>
          <a:prstGeom prst="rect">
            <a:avLst/>
          </a:prstGeom>
          <a:noFill/>
          <a:ln w="9525" algn="ctr">
            <a:noFill/>
            <a:miter lim="800000"/>
            <a:headEnd/>
            <a:tailEnd/>
          </a:ln>
          <a:effectLst/>
        </p:spPr>
        <p:txBody>
          <a:bodyPr wrap="none">
            <a:spAutoFit/>
          </a:bodyPr>
          <a:lstStyle/>
          <a:p>
            <a:pPr algn="ctr" defTabSz="914400" eaLnBrk="0" hangingPunct="0">
              <a:spcBef>
                <a:spcPct val="50000"/>
              </a:spcBef>
              <a:defRPr/>
            </a:pPr>
            <a:r>
              <a:rPr lang="en-US" sz="2400" b="1" dirty="0">
                <a:effectLst>
                  <a:outerShdw blurRad="38100" dist="38100" dir="2700000" algn="tl">
                    <a:srgbClr val="000000">
                      <a:alpha val="43137"/>
                    </a:srgbClr>
                  </a:outerShdw>
                </a:effectLst>
              </a:rPr>
              <a:t>On-going Evaluation</a:t>
            </a:r>
          </a:p>
        </p:txBody>
      </p:sp>
      <p:pic>
        <p:nvPicPr>
          <p:cNvPr id="18" name="Picture 19"/>
          <p:cNvPicPr>
            <a:picLocks noChangeAspect="1" noChangeArrowheads="1"/>
          </p:cNvPicPr>
          <p:nvPr/>
        </p:nvPicPr>
        <p:blipFill>
          <a:blip r:embed="rId3" cstate="print"/>
          <a:srcRect/>
          <a:stretch>
            <a:fillRect/>
          </a:stretch>
        </p:blipFill>
        <p:spPr bwMode="auto">
          <a:xfrm>
            <a:off x="3810000" y="4351809"/>
            <a:ext cx="2286000" cy="1457325"/>
          </a:xfrm>
          <a:prstGeom prst="rect">
            <a:avLst/>
          </a:prstGeom>
          <a:noFill/>
          <a:ln w="41275" algn="ctr">
            <a:noFill/>
            <a:miter lim="800000"/>
            <a:headEnd/>
            <a:tailEnd/>
          </a:ln>
          <a:effectLst>
            <a:outerShdw blurRad="50800" dist="38100" dir="2700000" algn="tl" rotWithShape="0">
              <a:prstClr val="black">
                <a:alpha val="40000"/>
              </a:prstClr>
            </a:outerShdw>
          </a:effectLst>
        </p:spPr>
      </p:pic>
      <p:grpSp>
        <p:nvGrpSpPr>
          <p:cNvPr id="3" name="Group 19"/>
          <p:cNvGrpSpPr>
            <a:grpSpLocks/>
          </p:cNvGrpSpPr>
          <p:nvPr/>
        </p:nvGrpSpPr>
        <p:grpSpPr bwMode="auto">
          <a:xfrm>
            <a:off x="6705600" y="2751609"/>
            <a:ext cx="2276475" cy="1784350"/>
            <a:chOff x="6705600" y="3124200"/>
            <a:chExt cx="2276475" cy="1784350"/>
          </a:xfrm>
          <a:effectLst>
            <a:outerShdw blurRad="50800" dist="38100" dir="2700000" algn="tl" rotWithShape="0">
              <a:prstClr val="black">
                <a:alpha val="40000"/>
              </a:prstClr>
            </a:outerShdw>
          </a:effectLst>
        </p:grpSpPr>
        <p:sp>
          <p:nvSpPr>
            <p:cNvPr id="20" name="Rectangle 15"/>
            <p:cNvSpPr>
              <a:spLocks noChangeArrowheads="1"/>
            </p:cNvSpPr>
            <p:nvPr/>
          </p:nvSpPr>
          <p:spPr bwMode="auto">
            <a:xfrm>
              <a:off x="6826250" y="4572000"/>
              <a:ext cx="1946275" cy="336550"/>
            </a:xfrm>
            <a:prstGeom prst="rect">
              <a:avLst/>
            </a:prstGeom>
            <a:noFill/>
            <a:ln w="9525" algn="ctr">
              <a:noFill/>
              <a:miter lim="800000"/>
              <a:headEnd/>
              <a:tailEnd/>
            </a:ln>
            <a:effectLst/>
          </p:spPr>
          <p:txBody>
            <a:bodyPr wrap="none">
              <a:spAutoFit/>
            </a:bodyPr>
            <a:lstStyle/>
            <a:p>
              <a:pPr algn="ctr" defTabSz="914400" eaLnBrk="0" hangingPunct="0">
                <a:spcBef>
                  <a:spcPct val="50000"/>
                </a:spcBef>
                <a:defRPr/>
              </a:pPr>
              <a:r>
                <a:rPr lang="en-US" sz="2400" b="1" dirty="0"/>
                <a:t>Control Strategies</a:t>
              </a:r>
            </a:p>
          </p:txBody>
        </p:sp>
        <p:pic>
          <p:nvPicPr>
            <p:cNvPr id="21" name="Picture 25" descr="smokestack"/>
            <p:cNvPicPr>
              <a:picLocks noChangeAspect="1" noChangeArrowheads="1"/>
            </p:cNvPicPr>
            <p:nvPr/>
          </p:nvPicPr>
          <p:blipFill>
            <a:blip r:embed="rId4" cstate="print"/>
            <a:srcRect t="7680" r="7643" b="15520"/>
            <a:stretch>
              <a:fillRect/>
            </a:stretch>
          </p:blipFill>
          <p:spPr bwMode="auto">
            <a:xfrm>
              <a:off x="6705600" y="3124200"/>
              <a:ext cx="2276475" cy="1358900"/>
            </a:xfrm>
            <a:prstGeom prst="rect">
              <a:avLst/>
            </a:prstGeom>
            <a:noFill/>
            <a:ln w="9525">
              <a:noFill/>
              <a:miter lim="800000"/>
              <a:headEnd/>
              <a:tailEnd/>
            </a:ln>
          </p:spPr>
        </p:pic>
      </p:grpSp>
      <p:grpSp>
        <p:nvGrpSpPr>
          <p:cNvPr id="4" name="Group 18"/>
          <p:cNvGrpSpPr>
            <a:grpSpLocks/>
          </p:cNvGrpSpPr>
          <p:nvPr/>
        </p:nvGrpSpPr>
        <p:grpSpPr bwMode="auto">
          <a:xfrm>
            <a:off x="3581400" y="980728"/>
            <a:ext cx="3124200" cy="1821597"/>
            <a:chOff x="3581400" y="990600"/>
            <a:chExt cx="3124200" cy="1821597"/>
          </a:xfrm>
          <a:effectLst>
            <a:outerShdw blurRad="50800" dist="38100" dir="2700000" algn="tl" rotWithShape="0">
              <a:prstClr val="black">
                <a:alpha val="40000"/>
              </a:prstClr>
            </a:outerShdw>
          </a:effectLst>
        </p:grpSpPr>
        <p:sp>
          <p:nvSpPr>
            <p:cNvPr id="23" name="Rectangle 12"/>
            <p:cNvSpPr>
              <a:spLocks noChangeArrowheads="1"/>
            </p:cNvSpPr>
            <p:nvPr/>
          </p:nvSpPr>
          <p:spPr bwMode="auto">
            <a:xfrm>
              <a:off x="3581400" y="1981200"/>
              <a:ext cx="3124200" cy="830997"/>
            </a:xfrm>
            <a:prstGeom prst="rect">
              <a:avLst/>
            </a:prstGeom>
            <a:noFill/>
            <a:ln w="9525" algn="ctr">
              <a:noFill/>
              <a:miter lim="800000"/>
              <a:headEnd/>
              <a:tailEnd/>
            </a:ln>
            <a:effectLst/>
          </p:spPr>
          <p:txBody>
            <a:bodyPr>
              <a:spAutoFit/>
            </a:bodyPr>
            <a:lstStyle/>
            <a:p>
              <a:pPr algn="ctr" defTabSz="914400" eaLnBrk="0" hangingPunct="0">
                <a:defRPr/>
              </a:pPr>
              <a:r>
                <a:rPr lang="en-US" sz="2400" b="1" dirty="0">
                  <a:effectLst>
                    <a:outerShdw blurRad="38100" dist="38100" dir="2700000" algn="tl">
                      <a:srgbClr val="C0C0C0"/>
                    </a:outerShdw>
                  </a:effectLst>
                </a:rPr>
                <a:t>Determine Emission Reduction Targets</a:t>
              </a:r>
            </a:p>
          </p:txBody>
        </p:sp>
        <p:pic>
          <p:nvPicPr>
            <p:cNvPr id="24" name="Picture 27"/>
            <p:cNvPicPr>
              <a:picLocks noChangeAspect="1" noChangeArrowheads="1"/>
            </p:cNvPicPr>
            <p:nvPr/>
          </p:nvPicPr>
          <p:blipFill>
            <a:blip r:embed="rId5" cstate="print"/>
            <a:srcRect/>
            <a:stretch>
              <a:fillRect/>
            </a:stretch>
          </p:blipFill>
          <p:spPr bwMode="auto">
            <a:xfrm>
              <a:off x="4572000" y="990600"/>
              <a:ext cx="838200" cy="990600"/>
            </a:xfrm>
            <a:prstGeom prst="rect">
              <a:avLst/>
            </a:prstGeom>
            <a:noFill/>
            <a:ln w="9525">
              <a:noFill/>
              <a:miter lim="800000"/>
              <a:headEnd/>
              <a:tailEnd/>
            </a:ln>
          </p:spPr>
        </p:pic>
      </p:grpSp>
      <p:pic>
        <p:nvPicPr>
          <p:cNvPr id="25" name="Picture 29"/>
          <p:cNvPicPr>
            <a:picLocks noChangeAspect="1" noChangeArrowheads="1"/>
          </p:cNvPicPr>
          <p:nvPr/>
        </p:nvPicPr>
        <p:blipFill>
          <a:blip r:embed="rId6" cstate="print"/>
          <a:srcRect/>
          <a:stretch>
            <a:fillRect/>
          </a:stretch>
        </p:blipFill>
        <p:spPr bwMode="auto">
          <a:xfrm>
            <a:off x="0" y="3285009"/>
            <a:ext cx="2514600" cy="14430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6" name="Text Box 22"/>
          <p:cNvSpPr txBox="1">
            <a:spLocks noChangeArrowheads="1"/>
          </p:cNvSpPr>
          <p:nvPr/>
        </p:nvSpPr>
        <p:spPr bwMode="auto">
          <a:xfrm>
            <a:off x="4213225" y="2762722"/>
            <a:ext cx="1708150" cy="396875"/>
          </a:xfrm>
          <a:prstGeom prst="rect">
            <a:avLst/>
          </a:prstGeom>
          <a:noFill/>
          <a:ln w="9525">
            <a:noFill/>
            <a:miter lim="800000"/>
            <a:headEnd/>
            <a:tailEnd/>
          </a:ln>
        </p:spPr>
        <p:txBody>
          <a:bodyPr wrap="none">
            <a:spAutoFit/>
          </a:bodyPr>
          <a:lstStyle/>
          <a:p>
            <a:pPr defTabSz="914400"/>
            <a:r>
              <a:rPr lang="zh-CN" altLang="en-US" sz="2000" b="1"/>
              <a:t>确定减排目标</a:t>
            </a:r>
          </a:p>
        </p:txBody>
      </p:sp>
      <p:sp>
        <p:nvSpPr>
          <p:cNvPr id="27" name="Text Box 23"/>
          <p:cNvSpPr txBox="1">
            <a:spLocks noChangeArrowheads="1"/>
          </p:cNvSpPr>
          <p:nvPr/>
        </p:nvSpPr>
        <p:spPr bwMode="auto">
          <a:xfrm>
            <a:off x="630238" y="5301134"/>
            <a:ext cx="1200150" cy="396875"/>
          </a:xfrm>
          <a:prstGeom prst="rect">
            <a:avLst/>
          </a:prstGeom>
          <a:noFill/>
          <a:ln w="9525">
            <a:noFill/>
            <a:miter lim="800000"/>
            <a:headEnd/>
            <a:tailEnd/>
          </a:ln>
        </p:spPr>
        <p:txBody>
          <a:bodyPr wrap="none">
            <a:spAutoFit/>
          </a:bodyPr>
          <a:lstStyle/>
          <a:p>
            <a:r>
              <a:rPr lang="zh-CN" altLang="en-US" sz="2000" b="1"/>
              <a:t>跟踪评估</a:t>
            </a:r>
          </a:p>
        </p:txBody>
      </p:sp>
      <p:sp>
        <p:nvSpPr>
          <p:cNvPr id="28" name="Text Box 24"/>
          <p:cNvSpPr txBox="1">
            <a:spLocks noChangeArrowheads="1"/>
          </p:cNvSpPr>
          <p:nvPr/>
        </p:nvSpPr>
        <p:spPr bwMode="auto">
          <a:xfrm>
            <a:off x="7232650" y="4658197"/>
            <a:ext cx="1206500" cy="396875"/>
          </a:xfrm>
          <a:prstGeom prst="rect">
            <a:avLst/>
          </a:prstGeom>
          <a:noFill/>
          <a:ln w="9525">
            <a:noFill/>
            <a:miter lim="800000"/>
            <a:headEnd/>
            <a:tailEnd/>
          </a:ln>
        </p:spPr>
        <p:txBody>
          <a:bodyPr wrap="none">
            <a:spAutoFit/>
          </a:bodyPr>
          <a:lstStyle/>
          <a:p>
            <a:r>
              <a:rPr lang="zh-CN" altLang="en-US" sz="2000" b="1"/>
              <a:t>控制措施</a:t>
            </a:r>
          </a:p>
        </p:txBody>
      </p:sp>
      <p:sp>
        <p:nvSpPr>
          <p:cNvPr id="29" name="Text Box 25"/>
          <p:cNvSpPr txBox="1">
            <a:spLocks noChangeArrowheads="1"/>
          </p:cNvSpPr>
          <p:nvPr/>
        </p:nvSpPr>
        <p:spPr bwMode="auto">
          <a:xfrm>
            <a:off x="4313238" y="6086013"/>
            <a:ext cx="1200150" cy="396875"/>
          </a:xfrm>
          <a:prstGeom prst="rect">
            <a:avLst/>
          </a:prstGeom>
          <a:noFill/>
          <a:ln w="9525">
            <a:noFill/>
            <a:miter lim="800000"/>
            <a:headEnd/>
            <a:tailEnd/>
          </a:ln>
        </p:spPr>
        <p:txBody>
          <a:bodyPr wrap="none">
            <a:spAutoFit/>
          </a:bodyPr>
          <a:lstStyle/>
          <a:p>
            <a:r>
              <a:rPr lang="zh-CN" altLang="en-US" sz="2000" b="1" dirty="0"/>
              <a:t>项目实施</a:t>
            </a:r>
          </a:p>
        </p:txBody>
      </p:sp>
      <p:sp>
        <p:nvSpPr>
          <p:cNvPr id="30" name="Text Box 26"/>
          <p:cNvSpPr txBox="1">
            <a:spLocks noChangeArrowheads="1"/>
          </p:cNvSpPr>
          <p:nvPr/>
        </p:nvSpPr>
        <p:spPr bwMode="auto">
          <a:xfrm>
            <a:off x="528638" y="2718272"/>
            <a:ext cx="1733167" cy="400110"/>
          </a:xfrm>
          <a:prstGeom prst="rect">
            <a:avLst/>
          </a:prstGeom>
          <a:noFill/>
          <a:ln w="9525">
            <a:noFill/>
            <a:miter lim="800000"/>
            <a:headEnd/>
            <a:tailEnd/>
          </a:ln>
        </p:spPr>
        <p:txBody>
          <a:bodyPr wrap="none">
            <a:spAutoFit/>
          </a:bodyPr>
          <a:lstStyle/>
          <a:p>
            <a:r>
              <a:rPr lang="zh-CN" altLang="en-US" sz="2000" b="1" dirty="0" smtClean="0"/>
              <a:t>建立环境目标</a:t>
            </a:r>
            <a:endParaRPr lang="zh-CN" altLang="en-US" sz="2000" b="1" dirty="0"/>
          </a:p>
        </p:txBody>
      </p:sp>
    </p:spTree>
    <p:extLst>
      <p:ext uri="{BB962C8B-B14F-4D97-AF65-F5344CB8AC3E}">
        <p14:creationId xmlns="" xmlns:p14="http://schemas.microsoft.com/office/powerpoint/2010/main" val="3941803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00300" y="3162300"/>
            <a:ext cx="4343400" cy="533400"/>
          </a:xfrm>
          <a:prstGeom prst="rect">
            <a:avLst/>
          </a:prstGeom>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rPr>
              <a:t>Thank You !</a:t>
            </a:r>
            <a:endParaRPr kumimoji="0" lang="zh-CN" altLang="en-US"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endParaRPr>
          </a:p>
        </p:txBody>
      </p:sp>
    </p:spTree>
    <p:extLst>
      <p:ext uri="{BB962C8B-B14F-4D97-AF65-F5344CB8AC3E}">
        <p14:creationId xmlns="" xmlns:p14="http://schemas.microsoft.com/office/powerpoint/2010/main" val="41763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2627247"/>
            <a:ext cx="4329113" cy="3249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06938" y="2627247"/>
            <a:ext cx="4329112" cy="325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txBox="1">
            <a:spLocks/>
          </p:cNvSpPr>
          <p:nvPr/>
        </p:nvSpPr>
        <p:spPr>
          <a:xfrm>
            <a:off x="304801" y="1446245"/>
            <a:ext cx="3690938" cy="869448"/>
          </a:xfrm>
          <a:prstGeom prst="rect">
            <a:avLst/>
          </a:prstGeom>
        </p:spPr>
        <p:txBody>
          <a:bodyPr anchor="ctr">
            <a:noAutofit/>
          </a:bodyPr>
          <a:lstStyle/>
          <a:p>
            <a:pPr algn="ctr" fontAlgn="auto">
              <a:spcAft>
                <a:spcPts val="0"/>
              </a:spcAft>
              <a:defRPr/>
            </a:pPr>
            <a:r>
              <a:rPr lang="en-US" altLang="zh-CN" sz="2000" b="1" dirty="0" smtClean="0">
                <a:solidFill>
                  <a:schemeClr val="tx2"/>
                </a:solidFill>
                <a:latin typeface="+mn-lt"/>
                <a:ea typeface="Arial Unicode MS" pitchFamily="34" charset="-122"/>
                <a:cs typeface="Arial Unicode MS" pitchFamily="34" charset="-122"/>
              </a:rPr>
              <a:t>2010-2012</a:t>
            </a:r>
            <a:r>
              <a:rPr lang="zh-CN" altLang="en-US" sz="2000" b="1" dirty="0" smtClean="0">
                <a:solidFill>
                  <a:schemeClr val="tx2"/>
                </a:solidFill>
                <a:latin typeface="+mn-lt"/>
                <a:ea typeface="Arial Unicode MS" pitchFamily="34" charset="-122"/>
                <a:cs typeface="Arial Unicode MS" pitchFamily="34" charset="-122"/>
              </a:rPr>
              <a:t>年平均浓度</a:t>
            </a:r>
            <a:endParaRPr lang="en-US" altLang="zh-CN" sz="2000" b="1" dirty="0" smtClean="0">
              <a:solidFill>
                <a:schemeClr val="tx2"/>
              </a:solidFill>
              <a:latin typeface="+mn-lt"/>
              <a:ea typeface="Arial Unicode MS" pitchFamily="34" charset="-122"/>
              <a:cs typeface="Arial Unicode MS" pitchFamily="34" charset="-122"/>
            </a:endParaRPr>
          </a:p>
          <a:p>
            <a:pPr algn="ctr" fontAlgn="auto">
              <a:spcAft>
                <a:spcPts val="0"/>
              </a:spcAft>
              <a:defRPr/>
            </a:pPr>
            <a:r>
              <a:rPr lang="en-US" altLang="zh-CN" sz="2000" b="1" dirty="0" smtClean="0">
                <a:solidFill>
                  <a:schemeClr val="tx2"/>
                </a:solidFill>
                <a:latin typeface="+mn-lt"/>
                <a:ea typeface="Arial Unicode MS" pitchFamily="34" charset="-122"/>
                <a:cs typeface="Arial Unicode MS" pitchFamily="34" charset="-122"/>
              </a:rPr>
              <a:t>2010-2012</a:t>
            </a:r>
            <a:r>
              <a:rPr lang="zh-CN" altLang="en-US" sz="2000" b="1" dirty="0" smtClean="0">
                <a:solidFill>
                  <a:schemeClr val="tx2"/>
                </a:solidFill>
                <a:latin typeface="+mn-lt"/>
                <a:ea typeface="Arial Unicode MS" pitchFamily="34" charset="-122"/>
                <a:cs typeface="Arial Unicode MS" pitchFamily="34" charset="-122"/>
              </a:rPr>
              <a:t> </a:t>
            </a:r>
            <a:r>
              <a:rPr lang="en-US" altLang="zh-CN" sz="2000" b="1" dirty="0" smtClean="0">
                <a:solidFill>
                  <a:schemeClr val="tx2"/>
                </a:solidFill>
                <a:latin typeface="+mn-lt"/>
                <a:ea typeface="Arial Unicode MS" pitchFamily="34" charset="-122"/>
                <a:cs typeface="Arial Unicode MS" pitchFamily="34" charset="-122"/>
              </a:rPr>
              <a:t>annual concentration</a:t>
            </a:r>
            <a:endParaRPr lang="zh-CN" altLang="en-US" sz="2000" b="1" dirty="0">
              <a:solidFill>
                <a:schemeClr val="tx2"/>
              </a:solidFill>
              <a:latin typeface="+mn-lt"/>
              <a:ea typeface="Arial Unicode MS" pitchFamily="34" charset="-122"/>
              <a:cs typeface="Arial Unicode MS" pitchFamily="34" charset="-122"/>
            </a:endParaRPr>
          </a:p>
        </p:txBody>
      </p:sp>
      <p:sp>
        <p:nvSpPr>
          <p:cNvPr id="13" name="Title 1"/>
          <p:cNvSpPr txBox="1">
            <a:spLocks/>
          </p:cNvSpPr>
          <p:nvPr/>
        </p:nvSpPr>
        <p:spPr>
          <a:xfrm>
            <a:off x="4364038" y="1412776"/>
            <a:ext cx="4600575" cy="869448"/>
          </a:xfrm>
          <a:prstGeom prst="rect">
            <a:avLst/>
          </a:prstGeom>
        </p:spPr>
        <p:txBody>
          <a:bodyPr anchor="ctr">
            <a:noAutofit/>
          </a:bodyPr>
          <a:lstStyle/>
          <a:p>
            <a:pPr algn="ctr" fontAlgn="auto">
              <a:spcAft>
                <a:spcPts val="0"/>
              </a:spcAft>
              <a:defRPr/>
            </a:pPr>
            <a:r>
              <a:rPr lang="en-US" altLang="zh-CN" sz="2000" b="1" dirty="0">
                <a:solidFill>
                  <a:schemeClr val="tx2"/>
                </a:solidFill>
                <a:ea typeface="Arial Unicode MS" pitchFamily="34" charset="-122"/>
                <a:cs typeface="Arial Unicode MS" pitchFamily="34" charset="-122"/>
              </a:rPr>
              <a:t>2010-2012</a:t>
            </a:r>
            <a:r>
              <a:rPr lang="zh-CN" altLang="en-US" sz="2000" b="1" dirty="0">
                <a:solidFill>
                  <a:schemeClr val="tx2"/>
                </a:solidFill>
                <a:ea typeface="Arial Unicode MS" pitchFamily="34" charset="-122"/>
                <a:cs typeface="Arial Unicode MS" pitchFamily="34" charset="-122"/>
              </a:rPr>
              <a:t>年平均</a:t>
            </a:r>
            <a:r>
              <a:rPr lang="zh-CN" altLang="en-US" sz="2000" b="1" dirty="0" smtClean="0">
                <a:solidFill>
                  <a:schemeClr val="tx2"/>
                </a:solidFill>
                <a:ea typeface="Arial Unicode MS" pitchFamily="34" charset="-122"/>
                <a:cs typeface="Arial Unicode MS" pitchFamily="34" charset="-122"/>
              </a:rPr>
              <a:t>浓度超标城市比例</a:t>
            </a:r>
            <a:endParaRPr lang="en-US" altLang="zh-CN" sz="2000" b="1" dirty="0" smtClean="0">
              <a:solidFill>
                <a:schemeClr val="tx2"/>
              </a:solidFill>
              <a:latin typeface="+mn-lt"/>
              <a:ea typeface="Arial Unicode MS" pitchFamily="34" charset="-122"/>
              <a:cs typeface="Arial Unicode MS" pitchFamily="34" charset="-122"/>
            </a:endParaRPr>
          </a:p>
          <a:p>
            <a:pPr algn="ctr" fontAlgn="auto">
              <a:spcAft>
                <a:spcPts val="0"/>
              </a:spcAft>
              <a:defRPr/>
            </a:pPr>
            <a:r>
              <a:rPr lang="en-US" altLang="zh-CN" sz="2000" b="1" dirty="0" smtClean="0">
                <a:solidFill>
                  <a:schemeClr val="tx2"/>
                </a:solidFill>
                <a:latin typeface="+mn-lt"/>
                <a:ea typeface="Arial Unicode MS" pitchFamily="34" charset="-122"/>
                <a:cs typeface="Arial Unicode MS" pitchFamily="34" charset="-122"/>
              </a:rPr>
              <a:t>Non-attainment </a:t>
            </a:r>
            <a:r>
              <a:rPr lang="en-US" altLang="zh-CN" sz="2000" b="1" dirty="0">
                <a:solidFill>
                  <a:schemeClr val="tx2"/>
                </a:solidFill>
                <a:latin typeface="+mn-lt"/>
                <a:ea typeface="Arial Unicode MS" pitchFamily="34" charset="-122"/>
                <a:cs typeface="Arial Unicode MS" pitchFamily="34" charset="-122"/>
              </a:rPr>
              <a:t>cities</a:t>
            </a:r>
            <a:endParaRPr lang="zh-CN" altLang="en-US" sz="2000" b="1" dirty="0">
              <a:solidFill>
                <a:schemeClr val="tx2"/>
              </a:solidFill>
              <a:latin typeface="+mn-lt"/>
              <a:ea typeface="Arial Unicode MS" pitchFamily="34" charset="-122"/>
              <a:cs typeface="Arial Unicode MS" pitchFamily="34" charset="-122"/>
            </a:endParaRPr>
          </a:p>
        </p:txBody>
      </p:sp>
      <p:sp>
        <p:nvSpPr>
          <p:cNvPr id="8" name="Rectangle 2"/>
          <p:cNvSpPr txBox="1">
            <a:spLocks noChangeArrowheads="1"/>
          </p:cNvSpPr>
          <p:nvPr/>
        </p:nvSpPr>
        <p:spPr bwMode="gray">
          <a:xfrm>
            <a:off x="251520" y="188640"/>
            <a:ext cx="8640960"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eaLnBrk="0" hangingPunct="0"/>
            <a:r>
              <a:rPr lang="zh-CN" altLang="en-US" sz="2400" dirty="0">
                <a:latin typeface="微软雅黑" pitchFamily="34" charset="-122"/>
                <a:ea typeface="微软雅黑" pitchFamily="34" charset="-122"/>
                <a:cs typeface="Times New Roman" pitchFamily="18" charset="0"/>
              </a:rPr>
              <a:t>超过</a:t>
            </a:r>
            <a:r>
              <a:rPr lang="en-US" altLang="zh-CN" sz="2400" dirty="0">
                <a:latin typeface="微软雅黑" pitchFamily="34" charset="-122"/>
                <a:ea typeface="微软雅黑" pitchFamily="34" charset="-122"/>
                <a:cs typeface="Times New Roman" pitchFamily="18" charset="0"/>
              </a:rPr>
              <a:t>60%</a:t>
            </a:r>
            <a:r>
              <a:rPr lang="zh-CN" altLang="en-US" sz="2400" dirty="0">
                <a:latin typeface="微软雅黑" pitchFamily="34" charset="-122"/>
                <a:ea typeface="微软雅黑" pitchFamily="34" charset="-122"/>
                <a:cs typeface="Times New Roman" pitchFamily="18" charset="0"/>
              </a:rPr>
              <a:t>的城市不能达到新空气质量标准</a:t>
            </a:r>
          </a:p>
          <a:p>
            <a:pPr eaLnBrk="0" hangingPunct="0"/>
            <a:r>
              <a:rPr lang="en-US" altLang="zh-CN" sz="2000" dirty="0">
                <a:latin typeface="微软雅黑" pitchFamily="34" charset="-122"/>
                <a:ea typeface="微软雅黑" pitchFamily="34" charset="-122"/>
                <a:cs typeface="Times New Roman" pitchFamily="18" charset="0"/>
              </a:rPr>
              <a:t>Over 60% cities fail to comply with NAAQS (GB3095-2012</a:t>
            </a:r>
            <a:r>
              <a:rPr lang="zh-CN" altLang="en-US" sz="2000" dirty="0">
                <a:latin typeface="微软雅黑" pitchFamily="34" charset="-122"/>
                <a:ea typeface="微软雅黑" pitchFamily="34" charset="-122"/>
                <a:cs typeface="Times New Roman" pitchFamily="18" charset="0"/>
              </a:rPr>
              <a:t>）</a:t>
            </a:r>
            <a:endParaRPr lang="en-US" altLang="zh-CN" sz="2000" dirty="0">
              <a:latin typeface="微软雅黑" pitchFamily="34" charset="-122"/>
              <a:ea typeface="微软雅黑" pitchFamily="34" charset="-122"/>
              <a:cs typeface="Times New Roman" pitchFamily="18" charset="0"/>
            </a:endParaRPr>
          </a:p>
        </p:txBody>
      </p:sp>
    </p:spTree>
    <p:extLst>
      <p:ext uri="{BB962C8B-B14F-4D97-AF65-F5344CB8AC3E}">
        <p14:creationId xmlns="" xmlns:p14="http://schemas.microsoft.com/office/powerpoint/2010/main" val="2288801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179512" y="49616"/>
            <a:ext cx="7775575" cy="770084"/>
          </a:xfrm>
          <a:prstGeom prst="rect">
            <a:avLst/>
          </a:prstGeom>
          <a:noFill/>
          <a:ln w="9525">
            <a:noFill/>
            <a:miter lim="800000"/>
            <a:headEnd/>
            <a:tailEnd/>
          </a:ln>
        </p:spPr>
        <p:txBody>
          <a:bodyPr lIns="92075" tIns="46038" rIns="92075" bIns="46038" anchor="ctr">
            <a:spAutoFit/>
          </a:bodyPr>
          <a:lstStyle/>
          <a:p>
            <a:pPr defTabSz="914400" eaLnBrk="0" hangingPunct="0"/>
            <a:r>
              <a:rPr lang="zh-CN" altLang="en-US" sz="2400" b="1" dirty="0" smtClean="0">
                <a:solidFill>
                  <a:schemeClr val="tx2"/>
                </a:solidFill>
                <a:latin typeface="微软雅黑" pitchFamily="34" charset="-122"/>
                <a:ea typeface="微软雅黑" pitchFamily="34" charset="-122"/>
                <a:cs typeface="Times New Roman" pitchFamily="18" charset="0"/>
              </a:rPr>
              <a:t>今年</a:t>
            </a:r>
            <a:r>
              <a:rPr lang="en-US" altLang="zh-CN" sz="2400" b="1" dirty="0" smtClean="0">
                <a:solidFill>
                  <a:schemeClr val="tx2"/>
                </a:solidFill>
                <a:latin typeface="微软雅黑" pitchFamily="34" charset="-122"/>
                <a:ea typeface="微软雅黑" pitchFamily="34" charset="-122"/>
                <a:cs typeface="Times New Roman" pitchFamily="18" charset="0"/>
              </a:rPr>
              <a:t>1</a:t>
            </a:r>
            <a:r>
              <a:rPr lang="zh-CN" altLang="en-US" sz="2400" b="1" dirty="0" smtClean="0">
                <a:solidFill>
                  <a:schemeClr val="tx2"/>
                </a:solidFill>
                <a:latin typeface="微软雅黑" pitchFamily="34" charset="-122"/>
                <a:ea typeface="微软雅黑" pitchFamily="34" charset="-122"/>
                <a:cs typeface="Times New Roman" pitchFamily="18" charset="0"/>
              </a:rPr>
              <a:t>月东部地区出现了长时间大范围的严重灰霾污染</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000" b="1" dirty="0" smtClean="0">
                <a:solidFill>
                  <a:schemeClr val="tx2"/>
                </a:solidFill>
                <a:latin typeface="微软雅黑" pitchFamily="34" charset="-122"/>
                <a:ea typeface="微软雅黑" pitchFamily="34" charset="-122"/>
                <a:cs typeface="Times New Roman" pitchFamily="18" charset="0"/>
              </a:rPr>
              <a:t>Heavy haze pollution took place in Jan 2013</a:t>
            </a:r>
            <a:endParaRPr lang="zh-CN" altLang="en-US" sz="2000" b="1" dirty="0">
              <a:solidFill>
                <a:schemeClr val="tx2"/>
              </a:solidFill>
              <a:latin typeface="微软雅黑" pitchFamily="34" charset="-122"/>
              <a:ea typeface="微软雅黑" pitchFamily="34" charset="-122"/>
              <a:cs typeface="Times New Roman" pitchFamily="18" charset="0"/>
            </a:endParaRPr>
          </a:p>
        </p:txBody>
      </p:sp>
      <p:pic>
        <p:nvPicPr>
          <p:cNvPr id="13" name="Picture 3"/>
          <p:cNvPicPr>
            <a:picLocks/>
          </p:cNvPicPr>
          <p:nvPr/>
        </p:nvPicPr>
        <p:blipFill>
          <a:blip r:embed="rId2" cstate="print"/>
          <a:srcRect/>
          <a:stretch>
            <a:fillRect/>
          </a:stretch>
        </p:blipFill>
        <p:spPr bwMode="auto">
          <a:xfrm>
            <a:off x="35496" y="3575887"/>
            <a:ext cx="4617176" cy="2762033"/>
          </a:xfrm>
          <a:prstGeom prst="rect">
            <a:avLst/>
          </a:prstGeom>
          <a:noFill/>
          <a:ln w="9525">
            <a:noFill/>
            <a:miter lim="800000"/>
            <a:headEnd/>
            <a:tailEnd/>
          </a:ln>
        </p:spPr>
      </p:pic>
      <p:pic>
        <p:nvPicPr>
          <p:cNvPr id="14" name="Picture 4"/>
          <p:cNvPicPr>
            <a:picLocks/>
          </p:cNvPicPr>
          <p:nvPr/>
        </p:nvPicPr>
        <p:blipFill>
          <a:blip r:embed="rId3" cstate="print"/>
          <a:srcRect/>
          <a:stretch>
            <a:fillRect/>
          </a:stretch>
        </p:blipFill>
        <p:spPr bwMode="auto">
          <a:xfrm>
            <a:off x="4543895" y="3529608"/>
            <a:ext cx="4601659" cy="2762033"/>
          </a:xfrm>
          <a:prstGeom prst="rect">
            <a:avLst/>
          </a:prstGeom>
          <a:noFill/>
          <a:ln w="9525">
            <a:noFill/>
            <a:miter lim="800000"/>
            <a:headEnd/>
            <a:tailEnd/>
          </a:ln>
        </p:spPr>
      </p:pic>
      <p:graphicFrame>
        <p:nvGraphicFramePr>
          <p:cNvPr id="15" name="Content Placeholder 3"/>
          <p:cNvGraphicFramePr>
            <a:graphicFrameLocks/>
          </p:cNvGraphicFramePr>
          <p:nvPr>
            <p:extLst>
              <p:ext uri="{D42A27DB-BD31-4B8C-83A1-F6EECF244321}">
                <p14:modId xmlns="" xmlns:p14="http://schemas.microsoft.com/office/powerpoint/2010/main" val="1280815652"/>
              </p:ext>
            </p:extLst>
          </p:nvPr>
        </p:nvGraphicFramePr>
        <p:xfrm>
          <a:off x="251791" y="1196752"/>
          <a:ext cx="8712821" cy="2188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319831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250825" y="19136"/>
            <a:ext cx="7775575" cy="770084"/>
          </a:xfrm>
          <a:prstGeom prst="rect">
            <a:avLst/>
          </a:prstGeom>
          <a:noFill/>
          <a:ln w="9525">
            <a:noFill/>
            <a:miter lim="800000"/>
            <a:headEnd/>
            <a:tailEnd/>
          </a:ln>
        </p:spPr>
        <p:txBody>
          <a:bodyPr lIns="92075" tIns="46038" rIns="92075" bIns="46038" anchor="ctr">
            <a:spAutoFit/>
          </a:bodyPr>
          <a:lstStyle/>
          <a:p>
            <a:pPr defTabSz="914400" eaLnBrk="0" hangingPunct="0"/>
            <a:r>
              <a:rPr lang="zh-CN" altLang="en-US" sz="2400" b="1" dirty="0" smtClean="0">
                <a:solidFill>
                  <a:schemeClr val="tx2"/>
                </a:solidFill>
                <a:latin typeface="微软雅黑" pitchFamily="34" charset="-122"/>
                <a:ea typeface="微软雅黑" pitchFamily="34" charset="-122"/>
                <a:cs typeface="Times New Roman" pitchFamily="18" charset="0"/>
              </a:rPr>
              <a:t>全国城市环境空气中的颗粒物浓度距达标有明显差距</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000" b="1" dirty="0" smtClean="0">
                <a:solidFill>
                  <a:schemeClr val="tx2"/>
                </a:solidFill>
                <a:latin typeface="微软雅黑" pitchFamily="34" charset="-122"/>
                <a:ea typeface="微软雅黑" pitchFamily="34" charset="-122"/>
                <a:cs typeface="Times New Roman" pitchFamily="18" charset="0"/>
              </a:rPr>
              <a:t>A wide gap between PM concentration and the standards</a:t>
            </a:r>
            <a:endParaRPr lang="zh-CN" altLang="en-US" sz="2000" b="1" dirty="0">
              <a:solidFill>
                <a:schemeClr val="tx2"/>
              </a:solidFill>
              <a:latin typeface="微软雅黑" pitchFamily="34" charset="-122"/>
              <a:ea typeface="微软雅黑" pitchFamily="34" charset="-122"/>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894083" y="1052736"/>
            <a:ext cx="4329113" cy="2609850"/>
          </a:xfrm>
          <a:prstGeom prst="rect">
            <a:avLst/>
          </a:prstGeom>
          <a:noFill/>
          <a:ln w="9525">
            <a:noFill/>
            <a:miter lim="800000"/>
            <a:headEnd/>
            <a:tailEnd/>
          </a:ln>
          <a:effectLst/>
        </p:spPr>
      </p:pic>
      <p:sp>
        <p:nvSpPr>
          <p:cNvPr id="8" name="TextBox 7"/>
          <p:cNvSpPr txBox="1"/>
          <p:nvPr/>
        </p:nvSpPr>
        <p:spPr>
          <a:xfrm>
            <a:off x="2627784" y="2636912"/>
            <a:ext cx="1384798" cy="523220"/>
          </a:xfrm>
          <a:prstGeom prst="rect">
            <a:avLst/>
          </a:prstGeom>
          <a:noFill/>
        </p:spPr>
        <p:txBody>
          <a:bodyPr wrap="square" lIns="0" rIns="0" rtlCol="0">
            <a:spAutoFit/>
          </a:bodyPr>
          <a:lstStyle/>
          <a:p>
            <a:pPr algn="ctr"/>
            <a:r>
              <a:rPr lang="zh-CN" altLang="en-US" sz="1400" b="1" dirty="0" smtClean="0">
                <a:solidFill>
                  <a:srgbClr val="FF0000"/>
                </a:solidFill>
              </a:rPr>
              <a:t>空气质量标准</a:t>
            </a:r>
            <a:endParaRPr lang="en-US" altLang="zh-CN" sz="1400" b="1" dirty="0" smtClean="0">
              <a:solidFill>
                <a:srgbClr val="FF0000"/>
              </a:solidFill>
            </a:endParaRPr>
          </a:p>
          <a:p>
            <a:pPr algn="ctr"/>
            <a:r>
              <a:rPr lang="en-US" altLang="zh-CN" sz="1400" b="1" dirty="0" smtClean="0">
                <a:solidFill>
                  <a:srgbClr val="FF0000"/>
                </a:solidFill>
              </a:rPr>
              <a:t>Standard</a:t>
            </a:r>
            <a:endParaRPr lang="zh-CN" altLang="en-US" sz="1400" b="1" dirty="0">
              <a:solidFill>
                <a:srgbClr val="FF0000"/>
              </a:solidFill>
            </a:endParaRPr>
          </a:p>
        </p:txBody>
      </p:sp>
      <p:sp>
        <p:nvSpPr>
          <p:cNvPr id="9" name="TextBox 17"/>
          <p:cNvSpPr txBox="1">
            <a:spLocks noChangeArrowheads="1"/>
          </p:cNvSpPr>
          <p:nvPr/>
        </p:nvSpPr>
        <p:spPr bwMode="auto">
          <a:xfrm>
            <a:off x="250825" y="1341998"/>
            <a:ext cx="4176713" cy="1015663"/>
          </a:xfrm>
          <a:prstGeom prst="rect">
            <a:avLst/>
          </a:prstGeom>
          <a:noFill/>
          <a:ln w="9525">
            <a:noFill/>
            <a:miter lim="800000"/>
            <a:headEnd/>
            <a:tailEnd/>
          </a:ln>
        </p:spPr>
        <p:txBody>
          <a:bodyPr>
            <a:spAutoFit/>
          </a:bodyPr>
          <a:lstStyle/>
          <a:p>
            <a:pPr algn="ctr" defTabSz="914400" eaLnBrk="0" hangingPunct="0"/>
            <a:r>
              <a:rPr lang="en-US" altLang="zh-CN" sz="2000" b="1" dirty="0" smtClean="0">
                <a:latin typeface="Times New Roman" pitchFamily="18" charset="0"/>
              </a:rPr>
              <a:t>2013</a:t>
            </a:r>
            <a:r>
              <a:rPr lang="zh-CN" altLang="en-US" sz="2000" b="1" dirty="0" smtClean="0">
                <a:latin typeface="Times New Roman" pitchFamily="18" charset="0"/>
              </a:rPr>
              <a:t>年上半年</a:t>
            </a:r>
            <a:r>
              <a:rPr lang="en-US" altLang="zh-CN" sz="2000" b="1" dirty="0" smtClean="0">
                <a:latin typeface="Times New Roman" pitchFamily="18" charset="0"/>
              </a:rPr>
              <a:t>PM</a:t>
            </a:r>
            <a:r>
              <a:rPr lang="en-US" altLang="zh-CN" sz="2000" b="1" baseline="-25000" dirty="0" smtClean="0">
                <a:latin typeface="Times New Roman" pitchFamily="18" charset="0"/>
              </a:rPr>
              <a:t>2.5</a:t>
            </a:r>
            <a:r>
              <a:rPr lang="zh-CN" altLang="en-US" sz="2000" b="1" dirty="0" smtClean="0">
                <a:latin typeface="Times New Roman" pitchFamily="18" charset="0"/>
              </a:rPr>
              <a:t>浓度</a:t>
            </a:r>
            <a:endParaRPr lang="en-US" altLang="zh-CN" sz="2000" b="1" dirty="0" smtClean="0">
              <a:latin typeface="Times New Roman" pitchFamily="18" charset="0"/>
            </a:endParaRPr>
          </a:p>
          <a:p>
            <a:pPr algn="ctr" defTabSz="914400" eaLnBrk="0" hangingPunct="0"/>
            <a:r>
              <a:rPr lang="en-US" altLang="zh-CN" sz="2000" b="1" dirty="0" smtClean="0">
                <a:latin typeface="Times New Roman" pitchFamily="18" charset="0"/>
              </a:rPr>
              <a:t>PM</a:t>
            </a:r>
            <a:r>
              <a:rPr lang="en-US" altLang="zh-CN" sz="2000" b="1" baseline="-25000" dirty="0" smtClean="0">
                <a:latin typeface="Times New Roman" pitchFamily="18" charset="0"/>
              </a:rPr>
              <a:t>2.5</a:t>
            </a:r>
            <a:r>
              <a:rPr lang="en-US" altLang="zh-CN" sz="2000" b="1" dirty="0" smtClean="0">
                <a:latin typeface="Times New Roman" pitchFamily="18" charset="0"/>
              </a:rPr>
              <a:t> concentration in the</a:t>
            </a:r>
          </a:p>
          <a:p>
            <a:pPr algn="ctr" defTabSz="914400" eaLnBrk="0" hangingPunct="0"/>
            <a:r>
              <a:rPr lang="en-US" altLang="zh-CN" sz="2000" b="1" dirty="0" smtClean="0">
                <a:latin typeface="Times New Roman" pitchFamily="18" charset="0"/>
              </a:rPr>
              <a:t> 1</a:t>
            </a:r>
            <a:r>
              <a:rPr lang="en-US" altLang="zh-CN" sz="2000" b="1" baseline="30000" dirty="0" smtClean="0">
                <a:latin typeface="Times New Roman" pitchFamily="18" charset="0"/>
              </a:rPr>
              <a:t>st</a:t>
            </a:r>
            <a:r>
              <a:rPr lang="en-US" altLang="zh-CN" sz="2000" b="1" dirty="0" smtClean="0">
                <a:latin typeface="Times New Roman" pitchFamily="18" charset="0"/>
              </a:rPr>
              <a:t> half of 2013</a:t>
            </a:r>
            <a:endParaRPr lang="zh-CN" altLang="en-US" sz="2000" b="1" dirty="0">
              <a:latin typeface="Times New Roman" pitchFamily="18" charset="0"/>
            </a:endParaRPr>
          </a:p>
        </p:txBody>
      </p:sp>
      <p:sp>
        <p:nvSpPr>
          <p:cNvPr id="16" name="矩形 9"/>
          <p:cNvSpPr>
            <a:spLocks noChangeArrowheads="1"/>
          </p:cNvSpPr>
          <p:nvPr/>
        </p:nvSpPr>
        <p:spPr bwMode="auto">
          <a:xfrm>
            <a:off x="106363" y="3789040"/>
            <a:ext cx="8642350" cy="2831544"/>
          </a:xfrm>
          <a:prstGeom prst="rect">
            <a:avLst/>
          </a:prstGeom>
          <a:noFill/>
          <a:ln w="9525">
            <a:noFill/>
            <a:miter lim="800000"/>
            <a:headEnd/>
            <a:tailEnd/>
          </a:ln>
        </p:spPr>
        <p:txBody>
          <a:bodyPr wrap="square">
            <a:spAutoFit/>
          </a:bodyPr>
          <a:lstStyle/>
          <a:p>
            <a:pPr defTabSz="914400">
              <a:lnSpc>
                <a:spcPct val="150000"/>
              </a:lnSpc>
              <a:buFont typeface="Arial" pitchFamily="34" charset="0"/>
              <a:buChar char="•"/>
            </a:pPr>
            <a:r>
              <a:rPr kumimoji="0" lang="en-US" altLang="zh-CN" b="1" dirty="0" smtClean="0"/>
              <a:t>2013</a:t>
            </a:r>
            <a:r>
              <a:rPr kumimoji="0" lang="zh-CN" altLang="en-US" b="1" dirty="0" smtClean="0"/>
              <a:t>年上半年，三大区域</a:t>
            </a:r>
            <a:r>
              <a:rPr kumimoji="0" lang="zh-CN" altLang="en-US" b="1" dirty="0" smtClean="0">
                <a:solidFill>
                  <a:srgbClr val="FF0000"/>
                </a:solidFill>
              </a:rPr>
              <a:t>仅有</a:t>
            </a:r>
            <a:r>
              <a:rPr kumimoji="0" lang="en-US" altLang="zh-CN" b="1" dirty="0" smtClean="0">
                <a:solidFill>
                  <a:srgbClr val="FF0000"/>
                </a:solidFill>
              </a:rPr>
              <a:t>2</a:t>
            </a:r>
            <a:r>
              <a:rPr kumimoji="0" lang="zh-CN" altLang="en-US" b="1" dirty="0" smtClean="0">
                <a:solidFill>
                  <a:srgbClr val="FF0000"/>
                </a:solidFill>
              </a:rPr>
              <a:t>城市</a:t>
            </a:r>
            <a:r>
              <a:rPr kumimoji="0" lang="zh-CN" altLang="en-US" b="1" dirty="0" smtClean="0"/>
              <a:t>能达到</a:t>
            </a:r>
            <a:r>
              <a:rPr kumimoji="0" lang="en-US" altLang="zh-CN" b="1" dirty="0" smtClean="0"/>
              <a:t>PM</a:t>
            </a:r>
            <a:r>
              <a:rPr kumimoji="0" lang="en-US" altLang="zh-CN" b="1" baseline="-25000" dirty="0" smtClean="0"/>
              <a:t>2.5</a:t>
            </a:r>
            <a:r>
              <a:rPr kumimoji="0" lang="zh-CN" altLang="en-US" b="1" dirty="0" smtClean="0"/>
              <a:t>年均值标准，京津冀平均浓度超标高达</a:t>
            </a:r>
            <a:r>
              <a:rPr kumimoji="0" lang="en-US" altLang="zh-CN" b="1" dirty="0" smtClean="0">
                <a:solidFill>
                  <a:srgbClr val="FF0000"/>
                </a:solidFill>
              </a:rPr>
              <a:t>3.3</a:t>
            </a:r>
            <a:r>
              <a:rPr kumimoji="0" lang="zh-CN" altLang="en-US" b="1" dirty="0" smtClean="0">
                <a:solidFill>
                  <a:srgbClr val="FF0000"/>
                </a:solidFill>
              </a:rPr>
              <a:t>倍</a:t>
            </a:r>
            <a:endParaRPr kumimoji="0" lang="en-US" altLang="zh-CN" b="1" dirty="0" smtClean="0">
              <a:solidFill>
                <a:srgbClr val="FF0000"/>
              </a:solidFill>
            </a:endParaRPr>
          </a:p>
          <a:p>
            <a:pPr defTabSz="914400">
              <a:buFont typeface="Arial" pitchFamily="34" charset="0"/>
              <a:buChar char="•"/>
            </a:pPr>
            <a:r>
              <a:rPr kumimoji="0" lang="en-US" altLang="zh-CN" b="1" dirty="0" smtClean="0">
                <a:solidFill>
                  <a:srgbClr val="FF0000"/>
                </a:solidFill>
              </a:rPr>
              <a:t>Only 2 cities </a:t>
            </a:r>
            <a:r>
              <a:rPr kumimoji="0" lang="en-US" altLang="zh-CN" b="1" dirty="0" smtClean="0"/>
              <a:t>in JJJ, YRD and PRD complied with the PM</a:t>
            </a:r>
            <a:r>
              <a:rPr kumimoji="0" lang="en-US" altLang="zh-CN" b="1" baseline="-25000" dirty="0" smtClean="0"/>
              <a:t>2.5</a:t>
            </a:r>
            <a:r>
              <a:rPr kumimoji="0" lang="en-US" altLang="zh-CN" b="1" dirty="0" smtClean="0"/>
              <a:t> standards, and the average PM</a:t>
            </a:r>
            <a:r>
              <a:rPr kumimoji="0" lang="en-US" altLang="zh-CN" b="1" baseline="-25000" dirty="0" smtClean="0"/>
              <a:t>2.5</a:t>
            </a:r>
            <a:r>
              <a:rPr kumimoji="0" lang="en-US" altLang="zh-CN" b="1" dirty="0" smtClean="0"/>
              <a:t> concentration in JJJ area is </a:t>
            </a:r>
            <a:r>
              <a:rPr kumimoji="0" lang="en-US" altLang="zh-CN" b="1" dirty="0" smtClean="0">
                <a:solidFill>
                  <a:srgbClr val="FF0000"/>
                </a:solidFill>
              </a:rPr>
              <a:t>as 3.3 times high as </a:t>
            </a:r>
            <a:r>
              <a:rPr kumimoji="0" lang="en-US" altLang="zh-CN" b="1" dirty="0" smtClean="0"/>
              <a:t>the standard limit value.</a:t>
            </a:r>
          </a:p>
          <a:p>
            <a:pPr defTabSz="914400">
              <a:buFont typeface="Arial" pitchFamily="34" charset="0"/>
              <a:buChar char="•"/>
            </a:pPr>
            <a:endParaRPr kumimoji="0" lang="en-US" altLang="zh-CN" sz="1600" b="1" dirty="0" smtClean="0"/>
          </a:p>
          <a:p>
            <a:pPr defTabSz="914400">
              <a:buFont typeface="Arial" pitchFamily="34" charset="0"/>
              <a:buChar char="•"/>
            </a:pPr>
            <a:r>
              <a:rPr kumimoji="0" lang="en-US" altLang="zh-CN" b="1" dirty="0" smtClean="0"/>
              <a:t>2013</a:t>
            </a:r>
            <a:r>
              <a:rPr kumimoji="0" lang="zh-CN" altLang="en-US" b="1" dirty="0" smtClean="0"/>
              <a:t>年前三季度，实施新标准的</a:t>
            </a:r>
            <a:r>
              <a:rPr kumimoji="0" lang="en-US" altLang="zh-CN" b="1" dirty="0" smtClean="0"/>
              <a:t>74</a:t>
            </a:r>
            <a:r>
              <a:rPr kumimoji="0" lang="zh-CN" altLang="en-US" b="1" dirty="0" smtClean="0"/>
              <a:t>个城市中，</a:t>
            </a:r>
            <a:r>
              <a:rPr kumimoji="0" lang="zh-CN" altLang="en-US" b="1" dirty="0" smtClean="0">
                <a:solidFill>
                  <a:srgbClr val="FF0000"/>
                </a:solidFill>
              </a:rPr>
              <a:t>仅有</a:t>
            </a:r>
            <a:r>
              <a:rPr kumimoji="0" lang="en-US" altLang="zh-CN" b="1" dirty="0" smtClean="0">
                <a:solidFill>
                  <a:srgbClr val="FF0000"/>
                </a:solidFill>
              </a:rPr>
              <a:t>6</a:t>
            </a:r>
            <a:r>
              <a:rPr kumimoji="0" lang="zh-CN" altLang="en-US" b="1" dirty="0" smtClean="0">
                <a:solidFill>
                  <a:srgbClr val="FF0000"/>
                </a:solidFill>
              </a:rPr>
              <a:t>个城市</a:t>
            </a:r>
            <a:r>
              <a:rPr kumimoji="0" lang="zh-CN" altLang="en-US" b="1" dirty="0"/>
              <a:t>能达到</a:t>
            </a:r>
            <a:r>
              <a:rPr kumimoji="0" lang="en-US" altLang="zh-CN" b="1" dirty="0"/>
              <a:t>PM</a:t>
            </a:r>
            <a:r>
              <a:rPr kumimoji="0" lang="en-US" altLang="zh-CN" b="1" baseline="-25000" dirty="0"/>
              <a:t>2.5</a:t>
            </a:r>
            <a:r>
              <a:rPr kumimoji="0" lang="zh-CN" altLang="en-US" b="1" dirty="0"/>
              <a:t>年均值</a:t>
            </a:r>
            <a:r>
              <a:rPr kumimoji="0" lang="zh-CN" altLang="en-US" b="1" dirty="0" smtClean="0"/>
              <a:t>标准</a:t>
            </a:r>
            <a:endParaRPr kumimoji="0" lang="en-US" altLang="zh-CN" b="1" dirty="0" smtClean="0"/>
          </a:p>
          <a:p>
            <a:pPr defTabSz="914400">
              <a:buFont typeface="Arial" pitchFamily="34" charset="0"/>
              <a:buChar char="•"/>
            </a:pPr>
            <a:r>
              <a:rPr kumimoji="0" lang="en-US" altLang="zh-CN" b="1" dirty="0" smtClean="0">
                <a:solidFill>
                  <a:srgbClr val="FF0000"/>
                </a:solidFill>
              </a:rPr>
              <a:t>Only</a:t>
            </a:r>
            <a:r>
              <a:rPr kumimoji="0" lang="en-US" altLang="zh-CN" b="1" dirty="0" smtClean="0"/>
              <a:t> </a:t>
            </a:r>
            <a:r>
              <a:rPr kumimoji="0" lang="en-US" altLang="zh-CN" b="1" dirty="0" smtClean="0">
                <a:solidFill>
                  <a:srgbClr val="FF0000"/>
                </a:solidFill>
              </a:rPr>
              <a:t>6 cities </a:t>
            </a:r>
            <a:r>
              <a:rPr kumimoji="0" lang="en-US" altLang="zh-CN" b="1" dirty="0" smtClean="0"/>
              <a:t>out of 74 (with PM</a:t>
            </a:r>
            <a:r>
              <a:rPr kumimoji="0" lang="en-US" altLang="zh-CN" b="1" baseline="-25000" dirty="0" smtClean="0"/>
              <a:t>2.5</a:t>
            </a:r>
            <a:r>
              <a:rPr kumimoji="0" lang="en-US" altLang="zh-CN" b="1" dirty="0" smtClean="0"/>
              <a:t> measurements) complied with </a:t>
            </a:r>
            <a:r>
              <a:rPr kumimoji="0" lang="en-US" altLang="zh-CN" b="1" dirty="0"/>
              <a:t>the PM</a:t>
            </a:r>
            <a:r>
              <a:rPr kumimoji="0" lang="en-US" altLang="zh-CN" b="1" baseline="-25000" dirty="0"/>
              <a:t>2.5</a:t>
            </a:r>
            <a:r>
              <a:rPr kumimoji="0" lang="en-US" altLang="zh-CN" b="1" dirty="0"/>
              <a:t> standards</a:t>
            </a:r>
            <a:endParaRPr kumimoji="0" lang="en-US" altLang="zh-CN" b="1" dirty="0" smtClean="0"/>
          </a:p>
        </p:txBody>
      </p:sp>
    </p:spTree>
    <p:extLst>
      <p:ext uri="{BB962C8B-B14F-4D97-AF65-F5344CB8AC3E}">
        <p14:creationId xmlns="" xmlns:p14="http://schemas.microsoft.com/office/powerpoint/2010/main" val="2012027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264794" y="204029"/>
            <a:ext cx="7775575" cy="739306"/>
          </a:xfrm>
          <a:prstGeom prst="rect">
            <a:avLst/>
          </a:prstGeom>
          <a:noFill/>
          <a:ln w="9525">
            <a:noFill/>
            <a:miter lim="800000"/>
            <a:headEnd/>
            <a:tailEnd/>
          </a:ln>
        </p:spPr>
        <p:txBody>
          <a:bodyPr lIns="92075" tIns="46038" rIns="92075" bIns="46038" anchor="ctr">
            <a:spAutoFit/>
          </a:bodyPr>
          <a:lstStyle/>
          <a:p>
            <a:pPr defTabSz="914400" eaLnBrk="0" hangingPunct="0"/>
            <a:r>
              <a:rPr lang="zh-CN" altLang="en-US" sz="2400" b="1" dirty="0" smtClean="0">
                <a:solidFill>
                  <a:schemeClr val="tx2"/>
                </a:solidFill>
                <a:latin typeface="微软雅黑" pitchFamily="34" charset="-122"/>
                <a:ea typeface="微软雅黑" pitchFamily="34" charset="-122"/>
                <a:cs typeface="Times New Roman" pitchFamily="18" charset="0"/>
              </a:rPr>
              <a:t>党中央和新一届政府高度重视大气污染防治工作</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b="1" dirty="0" smtClean="0">
                <a:solidFill>
                  <a:schemeClr val="tx2"/>
                </a:solidFill>
                <a:latin typeface="微软雅黑" pitchFamily="34" charset="-122"/>
                <a:ea typeface="微软雅黑" pitchFamily="34" charset="-122"/>
                <a:cs typeface="Times New Roman" pitchFamily="18" charset="0"/>
              </a:rPr>
              <a:t>The Party and the government pays high attention on AP control</a:t>
            </a:r>
            <a:endParaRPr lang="zh-CN" altLang="en-US" sz="2000" b="1" dirty="0">
              <a:solidFill>
                <a:schemeClr val="tx2"/>
              </a:solidFill>
              <a:latin typeface="微软雅黑" pitchFamily="34" charset="-122"/>
              <a:ea typeface="微软雅黑" pitchFamily="34" charset="-122"/>
              <a:cs typeface="Times New Roman" pitchFamily="18" charset="0"/>
            </a:endParaRPr>
          </a:p>
        </p:txBody>
      </p:sp>
      <p:sp>
        <p:nvSpPr>
          <p:cNvPr id="16" name="矩形 9"/>
          <p:cNvSpPr>
            <a:spLocks noChangeArrowheads="1"/>
          </p:cNvSpPr>
          <p:nvPr/>
        </p:nvSpPr>
        <p:spPr bwMode="auto">
          <a:xfrm>
            <a:off x="235058" y="1196752"/>
            <a:ext cx="8893175" cy="4939814"/>
          </a:xfrm>
          <a:prstGeom prst="rect">
            <a:avLst/>
          </a:prstGeom>
          <a:noFill/>
          <a:ln w="9525">
            <a:noFill/>
            <a:miter lim="800000"/>
            <a:headEnd/>
            <a:tailEnd/>
          </a:ln>
        </p:spPr>
        <p:txBody>
          <a:bodyPr wrap="square">
            <a:spAutoFit/>
          </a:bodyPr>
          <a:lstStyle/>
          <a:p>
            <a:pPr defTabSz="914400">
              <a:lnSpc>
                <a:spcPct val="150000"/>
              </a:lnSpc>
              <a:buFont typeface="Arial" pitchFamily="34" charset="0"/>
              <a:buChar char="•"/>
            </a:pPr>
            <a:r>
              <a:rPr kumimoji="0" lang="zh-CN" altLang="en-US" sz="2200" b="1" dirty="0" smtClean="0"/>
              <a:t>在</a:t>
            </a:r>
            <a:r>
              <a:rPr kumimoji="0" lang="zh-CN" altLang="en-US" sz="2200" b="1" dirty="0"/>
              <a:t>第七次全国环保大会上对大气污染防治工作等提出明确</a:t>
            </a:r>
            <a:r>
              <a:rPr kumimoji="0" lang="zh-CN" altLang="en-US" sz="2200" b="1" dirty="0" smtClean="0"/>
              <a:t>要求</a:t>
            </a:r>
            <a:endParaRPr kumimoji="0" lang="en-US" altLang="zh-CN" sz="2200" b="1" dirty="0" smtClean="0"/>
          </a:p>
          <a:p>
            <a:pPr defTabSz="914400">
              <a:lnSpc>
                <a:spcPct val="150000"/>
              </a:lnSpc>
            </a:pPr>
            <a:r>
              <a:rPr kumimoji="0" lang="en-US" altLang="zh-CN" b="1" dirty="0" smtClean="0"/>
              <a:t> The requirements on air pollution control at </a:t>
            </a:r>
            <a:r>
              <a:rPr kumimoji="0" lang="en-US" altLang="zh-CN" b="1" dirty="0"/>
              <a:t>the 7th National Conference on Environmental </a:t>
            </a:r>
            <a:r>
              <a:rPr kumimoji="0" lang="en-US" altLang="zh-CN" b="1" dirty="0" smtClean="0"/>
              <a:t>Protection</a:t>
            </a:r>
          </a:p>
          <a:p>
            <a:pPr defTabSz="914400">
              <a:lnSpc>
                <a:spcPct val="150000"/>
              </a:lnSpc>
              <a:buFont typeface="Arial" pitchFamily="34" charset="0"/>
              <a:buChar char="•"/>
            </a:pPr>
            <a:r>
              <a:rPr kumimoji="0" lang="zh-CN" altLang="en-US" sz="2200" b="1" dirty="0" smtClean="0"/>
              <a:t>党的“十八大”提出建设生态文明和美丽中国的目标</a:t>
            </a:r>
            <a:endParaRPr kumimoji="0" lang="en-US" altLang="zh-CN" sz="2200" b="1" dirty="0" smtClean="0"/>
          </a:p>
          <a:p>
            <a:pPr defTabSz="914400">
              <a:lnSpc>
                <a:spcPct val="150000"/>
              </a:lnSpc>
              <a:buFont typeface="Arial" pitchFamily="34" charset="0"/>
              <a:buChar char="•"/>
            </a:pPr>
            <a:r>
              <a:rPr kumimoji="0" lang="en-US" altLang="zh-CN" b="1" dirty="0" smtClean="0"/>
              <a:t>Promote ecological progress and build a beautiful country, from Report to the Eighteenth National Congress of the Communist Party of China </a:t>
            </a:r>
          </a:p>
          <a:p>
            <a:pPr defTabSz="914400">
              <a:lnSpc>
                <a:spcPct val="150000"/>
              </a:lnSpc>
              <a:buFont typeface="Arial" pitchFamily="34" charset="0"/>
              <a:buChar char="•"/>
            </a:pPr>
            <a:r>
              <a:rPr kumimoji="0" lang="zh-CN" altLang="en-US" sz="2000" b="1" dirty="0" smtClean="0"/>
              <a:t>进一步</a:t>
            </a:r>
            <a:r>
              <a:rPr kumimoji="0" lang="zh-CN" altLang="en-US" sz="2000" b="1" dirty="0"/>
              <a:t>加强空气污染防治，修订并发布空气质量标准，抓紧做好增加ＰＭ</a:t>
            </a:r>
            <a:r>
              <a:rPr kumimoji="0" lang="zh-CN" altLang="en-US" sz="2000" b="1" baseline="-25000" dirty="0" smtClean="0"/>
              <a:t>２</a:t>
            </a:r>
            <a:r>
              <a:rPr kumimoji="0" lang="en-US" altLang="zh-CN" sz="2000" b="1" baseline="-25000" dirty="0" smtClean="0"/>
              <a:t>.</a:t>
            </a:r>
            <a:r>
              <a:rPr kumimoji="0" lang="zh-CN" altLang="en-US" sz="2000" b="1" baseline="-25000" dirty="0" smtClean="0"/>
              <a:t>５</a:t>
            </a:r>
            <a:r>
              <a:rPr kumimoji="0" lang="zh-CN" altLang="en-US" sz="2000" b="1" dirty="0"/>
              <a:t>监测指标的准备，鼓励各地根据污染特征、经济发展水平等分期实施，逐步与国际标准接轨</a:t>
            </a:r>
            <a:r>
              <a:rPr kumimoji="0" lang="zh-CN" altLang="en-US" sz="2000" b="1" dirty="0" smtClean="0"/>
              <a:t>。</a:t>
            </a:r>
            <a:endParaRPr kumimoji="0" lang="en-US" altLang="zh-CN" sz="2000" b="1" dirty="0" smtClean="0"/>
          </a:p>
          <a:p>
            <a:pPr defTabSz="914400">
              <a:lnSpc>
                <a:spcPct val="150000"/>
              </a:lnSpc>
              <a:buFont typeface="Arial" pitchFamily="34" charset="0"/>
              <a:buChar char="•"/>
            </a:pPr>
            <a:r>
              <a:rPr kumimoji="0" lang="en-US" altLang="zh-CN" b="1" dirty="0" smtClean="0"/>
              <a:t>Strengthen air pollution control. Amend the </a:t>
            </a:r>
            <a:r>
              <a:rPr kumimoji="0" lang="en-US" altLang="zh-CN" b="1" dirty="0"/>
              <a:t>new ambient air quality </a:t>
            </a:r>
            <a:r>
              <a:rPr kumimoji="0" lang="en-US" altLang="zh-CN" b="1" dirty="0" smtClean="0"/>
              <a:t>standard. Start to prepare </a:t>
            </a:r>
            <a:r>
              <a:rPr kumimoji="0" lang="en-US" altLang="zh-CN" b="1" dirty="0"/>
              <a:t>PM2.5 monitoring. </a:t>
            </a:r>
            <a:r>
              <a:rPr kumimoji="0" lang="en-US" altLang="zh-CN" b="1" dirty="0" smtClean="0"/>
              <a:t>Integrate with international standard step by step.</a:t>
            </a:r>
            <a:endParaRPr kumimoji="0" lang="en-US" altLang="zh-CN" b="1" dirty="0"/>
          </a:p>
        </p:txBody>
      </p:sp>
    </p:spTree>
    <p:extLst>
      <p:ext uri="{BB962C8B-B14F-4D97-AF65-F5344CB8AC3E}">
        <p14:creationId xmlns="" xmlns:p14="http://schemas.microsoft.com/office/powerpoint/2010/main" val="3081385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3011203" y="1710774"/>
            <a:ext cx="2999492" cy="2923895"/>
          </a:xfrm>
          <a:prstGeom prst="rect">
            <a:avLst/>
          </a:prstGeom>
          <a:noFill/>
          <a:ln w="9525">
            <a:noFill/>
            <a:miter lim="800000"/>
            <a:headEnd/>
            <a:tailEnd/>
          </a:ln>
          <a:effectLst/>
        </p:spPr>
      </p:pic>
      <p:sp>
        <p:nvSpPr>
          <p:cNvPr id="5124" name="Rectangle 6"/>
          <p:cNvSpPr txBox="1">
            <a:spLocks/>
          </p:cNvSpPr>
          <p:nvPr/>
        </p:nvSpPr>
        <p:spPr bwMode="auto">
          <a:xfrm>
            <a:off x="142877" y="204029"/>
            <a:ext cx="7775575" cy="739306"/>
          </a:xfrm>
          <a:prstGeom prst="rect">
            <a:avLst/>
          </a:prstGeom>
          <a:noFill/>
          <a:ln w="9525">
            <a:noFill/>
            <a:miter lim="800000"/>
            <a:headEnd/>
            <a:tailEnd/>
          </a:ln>
        </p:spPr>
        <p:txBody>
          <a:bodyPr lIns="92075" tIns="46038" rIns="92075" bIns="46038" anchor="ctr">
            <a:spAutoFit/>
          </a:bodyPr>
          <a:lstStyle/>
          <a:p>
            <a:pPr defTabSz="914400" eaLnBrk="0" hangingPunct="0"/>
            <a:r>
              <a:rPr lang="zh-CN" altLang="en-US" sz="2400" b="1" dirty="0" smtClean="0">
                <a:solidFill>
                  <a:schemeClr val="tx2"/>
                </a:solidFill>
                <a:latin typeface="微软雅黑" pitchFamily="34" charset="-122"/>
                <a:ea typeface="微软雅黑" pitchFamily="34" charset="-122"/>
                <a:cs typeface="Times New Roman" pitchFamily="18" charset="0"/>
              </a:rPr>
              <a:t>政府制定行动计划，迅速响应了群众的关切</a:t>
            </a:r>
            <a:endParaRPr lang="zh-CN" altLang="en-US" sz="2400" b="1" dirty="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b="1" dirty="0" smtClean="0">
                <a:solidFill>
                  <a:schemeClr val="tx2"/>
                </a:solidFill>
                <a:latin typeface="微软雅黑" pitchFamily="34" charset="-122"/>
                <a:ea typeface="微软雅黑" pitchFamily="34" charset="-122"/>
                <a:cs typeface="Times New Roman" pitchFamily="18" charset="0"/>
              </a:rPr>
              <a:t>The government make swift response to public concern</a:t>
            </a:r>
            <a:endParaRPr lang="zh-CN" altLang="en-US" sz="2000" b="1" dirty="0">
              <a:solidFill>
                <a:schemeClr val="tx2"/>
              </a:solidFill>
              <a:latin typeface="微软雅黑" pitchFamily="34" charset="-122"/>
              <a:ea typeface="微软雅黑" pitchFamily="34" charset="-122"/>
              <a:cs typeface="Times New Roman" pitchFamily="18" charset="0"/>
            </a:endParaRPr>
          </a:p>
        </p:txBody>
      </p:sp>
      <p:pic>
        <p:nvPicPr>
          <p:cNvPr id="2051" name="Picture 3"/>
          <p:cNvPicPr>
            <a:picLocks noChangeAspect="1" noChangeArrowheads="1"/>
          </p:cNvPicPr>
          <p:nvPr/>
        </p:nvPicPr>
        <p:blipFill>
          <a:blip r:embed="rId4" cstate="print"/>
          <a:srcRect/>
          <a:stretch>
            <a:fillRect/>
          </a:stretch>
        </p:blipFill>
        <p:spPr bwMode="auto">
          <a:xfrm>
            <a:off x="6596111" y="1710774"/>
            <a:ext cx="2368502" cy="3356139"/>
          </a:xfrm>
          <a:prstGeom prst="rect">
            <a:avLst/>
          </a:prstGeom>
          <a:noFill/>
          <a:ln w="9525">
            <a:noFill/>
            <a:miter lim="800000"/>
            <a:headEnd/>
            <a:tailEnd/>
          </a:ln>
          <a:effectLst/>
        </p:spPr>
      </p:pic>
      <p:pic>
        <p:nvPicPr>
          <p:cNvPr id="16" name="图片 5" descr="谁来拯救.jpg"/>
          <p:cNvPicPr>
            <a:picLocks noChangeAspect="1"/>
          </p:cNvPicPr>
          <p:nvPr/>
        </p:nvPicPr>
        <p:blipFill>
          <a:blip r:embed="rId5" cstate="print"/>
          <a:srcRect t="2403" r="50517" b="14124"/>
          <a:stretch>
            <a:fillRect/>
          </a:stretch>
        </p:blipFill>
        <p:spPr>
          <a:xfrm>
            <a:off x="-6381" y="4019595"/>
            <a:ext cx="2262363" cy="2301758"/>
          </a:xfrm>
          <a:prstGeom prst="rect">
            <a:avLst/>
          </a:prstGeom>
          <a:ln>
            <a:noFill/>
          </a:ln>
          <a:effectLst>
            <a:softEdge rad="112500"/>
          </a:effectLst>
        </p:spPr>
      </p:pic>
      <p:pic>
        <p:nvPicPr>
          <p:cNvPr id="17" name="图片 6" descr="厚德载雾.jpg"/>
          <p:cNvPicPr>
            <a:picLocks noChangeAspect="1"/>
          </p:cNvPicPr>
          <p:nvPr/>
        </p:nvPicPr>
        <p:blipFill>
          <a:blip r:embed="rId6" cstate="print"/>
          <a:srcRect t="4943" b="29871"/>
          <a:stretch>
            <a:fillRect/>
          </a:stretch>
        </p:blipFill>
        <p:spPr>
          <a:xfrm>
            <a:off x="-187950" y="1685869"/>
            <a:ext cx="2659380" cy="2265030"/>
          </a:xfrm>
          <a:prstGeom prst="rect">
            <a:avLst/>
          </a:prstGeom>
          <a:ln>
            <a:noFill/>
          </a:ln>
          <a:effectLst>
            <a:softEdge rad="112500"/>
          </a:effectLst>
        </p:spPr>
      </p:pic>
      <p:sp>
        <p:nvSpPr>
          <p:cNvPr id="20" name="下箭头 5"/>
          <p:cNvSpPr/>
          <p:nvPr/>
        </p:nvSpPr>
        <p:spPr bwMode="auto">
          <a:xfrm rot="16200000">
            <a:off x="2610203" y="2688275"/>
            <a:ext cx="467719" cy="649601"/>
          </a:xfrm>
          <a:prstGeom prst="downArrow">
            <a:avLst>
              <a:gd name="adj1" fmla="val 50000"/>
              <a:gd name="adj2" fmla="val 51471"/>
            </a:avLst>
          </a:prstGeom>
          <a:solidFill>
            <a:srgbClr val="0070C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1" name="下箭头 5"/>
          <p:cNvSpPr/>
          <p:nvPr/>
        </p:nvSpPr>
        <p:spPr bwMode="auto">
          <a:xfrm rot="5400000">
            <a:off x="5934693" y="2704041"/>
            <a:ext cx="467719" cy="649601"/>
          </a:xfrm>
          <a:prstGeom prst="downArrow">
            <a:avLst>
              <a:gd name="adj1" fmla="val 50000"/>
              <a:gd name="adj2" fmla="val 51471"/>
            </a:avLst>
          </a:prstGeom>
          <a:solidFill>
            <a:srgbClr val="0070C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pic>
        <p:nvPicPr>
          <p:cNvPr id="2" name="图片 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000030" y="4539402"/>
            <a:ext cx="3043857" cy="2048494"/>
          </a:xfrm>
          <a:prstGeom prst="rect">
            <a:avLst/>
          </a:prstGeom>
        </p:spPr>
      </p:pic>
      <p:sp>
        <p:nvSpPr>
          <p:cNvPr id="3" name="TextBox 2"/>
          <p:cNvSpPr txBox="1"/>
          <p:nvPr/>
        </p:nvSpPr>
        <p:spPr>
          <a:xfrm>
            <a:off x="67734" y="1052736"/>
            <a:ext cx="2212622" cy="646331"/>
          </a:xfrm>
          <a:prstGeom prst="rect">
            <a:avLst/>
          </a:prstGeom>
          <a:noFill/>
        </p:spPr>
        <p:txBody>
          <a:bodyPr wrap="square" rtlCol="0">
            <a:spAutoFit/>
          </a:bodyPr>
          <a:lstStyle/>
          <a:p>
            <a:pPr algn="ctr"/>
            <a:r>
              <a:rPr lang="zh-CN" altLang="en-US" b="1" dirty="0" smtClean="0">
                <a:solidFill>
                  <a:srgbClr val="FF0000"/>
                </a:solidFill>
              </a:rPr>
              <a:t>人民关注</a:t>
            </a:r>
            <a:endParaRPr lang="en-US" altLang="zh-CN" b="1" dirty="0" smtClean="0">
              <a:solidFill>
                <a:srgbClr val="FF0000"/>
              </a:solidFill>
            </a:endParaRPr>
          </a:p>
          <a:p>
            <a:pPr algn="ctr"/>
            <a:r>
              <a:rPr lang="en-US" altLang="zh-CN" b="1" dirty="0" smtClean="0">
                <a:solidFill>
                  <a:srgbClr val="FF0000"/>
                </a:solidFill>
              </a:rPr>
              <a:t>Public concern</a:t>
            </a:r>
            <a:endParaRPr lang="zh-CN" altLang="en-US" b="1" dirty="0">
              <a:solidFill>
                <a:srgbClr val="FF0000"/>
              </a:solidFill>
            </a:endParaRPr>
          </a:p>
        </p:txBody>
      </p:sp>
      <p:sp>
        <p:nvSpPr>
          <p:cNvPr id="12" name="TextBox 11"/>
          <p:cNvSpPr txBox="1"/>
          <p:nvPr/>
        </p:nvSpPr>
        <p:spPr>
          <a:xfrm>
            <a:off x="6604447" y="1058798"/>
            <a:ext cx="2212622" cy="615553"/>
          </a:xfrm>
          <a:prstGeom prst="rect">
            <a:avLst/>
          </a:prstGeom>
          <a:noFill/>
        </p:spPr>
        <p:txBody>
          <a:bodyPr wrap="square" rtlCol="0">
            <a:spAutoFit/>
          </a:bodyPr>
          <a:lstStyle/>
          <a:p>
            <a:pPr algn="ctr"/>
            <a:r>
              <a:rPr lang="zh-CN" altLang="en-US" b="1" dirty="0" smtClean="0">
                <a:solidFill>
                  <a:srgbClr val="FF0000"/>
                </a:solidFill>
              </a:rPr>
              <a:t>专家建议</a:t>
            </a:r>
            <a:endParaRPr lang="en-US" altLang="zh-CN" b="1" dirty="0" smtClean="0">
              <a:solidFill>
                <a:srgbClr val="FF0000"/>
              </a:solidFill>
            </a:endParaRPr>
          </a:p>
          <a:p>
            <a:pPr algn="ctr"/>
            <a:r>
              <a:rPr lang="en-US" altLang="zh-CN" sz="1600" b="1" dirty="0" smtClean="0">
                <a:solidFill>
                  <a:srgbClr val="FF0000"/>
                </a:solidFill>
              </a:rPr>
              <a:t>Recommendations</a:t>
            </a:r>
            <a:endParaRPr lang="zh-CN" altLang="en-US" b="1" dirty="0">
              <a:solidFill>
                <a:srgbClr val="FF0000"/>
              </a:solidFill>
            </a:endParaRPr>
          </a:p>
        </p:txBody>
      </p:sp>
    </p:spTree>
    <p:extLst>
      <p:ext uri="{BB962C8B-B14F-4D97-AF65-F5344CB8AC3E}">
        <p14:creationId xmlns="" xmlns:p14="http://schemas.microsoft.com/office/powerpoint/2010/main" val="2649131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p:cNvSpPr>
          <p:nvPr>
            <p:ph type="body" idx="4294967295"/>
          </p:nvPr>
        </p:nvSpPr>
        <p:spPr>
          <a:xfrm>
            <a:off x="323528" y="1196752"/>
            <a:ext cx="8229600" cy="5170488"/>
          </a:xfrm>
          <a:prstGeom prst="rect">
            <a:avLst/>
          </a:prstGeom>
        </p:spPr>
        <p:txBody>
          <a:bodyPr/>
          <a:lstStyle/>
          <a:p>
            <a:pPr eaLnBrk="1" hangingPunct="1">
              <a:lnSpc>
                <a:spcPct val="200000"/>
              </a:lnSpc>
            </a:pPr>
            <a:r>
              <a:rPr lang="zh-CN" altLang="en-US" sz="2400" b="1" dirty="0" smtClean="0"/>
              <a:t>行动计划制定的背景</a:t>
            </a:r>
          </a:p>
          <a:p>
            <a:pPr eaLnBrk="1" hangingPunct="1">
              <a:lnSpc>
                <a:spcPct val="200000"/>
              </a:lnSpc>
              <a:buFont typeface="Arial" charset="0"/>
              <a:buNone/>
            </a:pPr>
            <a:r>
              <a:rPr lang="en-US" altLang="zh-CN" sz="2400" b="1" dirty="0" smtClean="0"/>
              <a:t>      Background of the action plan</a:t>
            </a:r>
          </a:p>
          <a:p>
            <a:pPr eaLnBrk="1" hangingPunct="1">
              <a:lnSpc>
                <a:spcPct val="200000"/>
              </a:lnSpc>
            </a:pPr>
            <a:r>
              <a:rPr lang="zh-CN" altLang="en-US" sz="2400" b="1" dirty="0" smtClean="0">
                <a:solidFill>
                  <a:srgbClr val="FF0000"/>
                </a:solidFill>
              </a:rPr>
              <a:t>行动计划的主要特色</a:t>
            </a:r>
          </a:p>
          <a:p>
            <a:pPr eaLnBrk="1" hangingPunct="1">
              <a:lnSpc>
                <a:spcPct val="200000"/>
              </a:lnSpc>
              <a:buFont typeface="Arial" charset="0"/>
              <a:buNone/>
            </a:pPr>
            <a:r>
              <a:rPr lang="en-US" altLang="zh-CN" sz="2400" b="1" dirty="0" smtClean="0">
                <a:solidFill>
                  <a:srgbClr val="FF0000"/>
                </a:solidFill>
              </a:rPr>
              <a:t>     Features of the action plan</a:t>
            </a:r>
          </a:p>
          <a:p>
            <a:pPr eaLnBrk="1" hangingPunct="1">
              <a:lnSpc>
                <a:spcPct val="200000"/>
              </a:lnSpc>
            </a:pPr>
            <a:r>
              <a:rPr lang="zh-CN" altLang="en-US" sz="2400" b="1" dirty="0" smtClean="0"/>
              <a:t>对加强大气污染防治工作的建议</a:t>
            </a:r>
          </a:p>
          <a:p>
            <a:pPr eaLnBrk="1" hangingPunct="1">
              <a:lnSpc>
                <a:spcPct val="200000"/>
              </a:lnSpc>
              <a:buFont typeface="Arial" charset="0"/>
              <a:buNone/>
            </a:pPr>
            <a:r>
              <a:rPr lang="en-US" altLang="zh-CN" sz="2400" b="1" dirty="0" smtClean="0"/>
              <a:t>     Recommendations for future efforts</a:t>
            </a:r>
            <a:endParaRPr lang="zh-CN" altLang="en-US" sz="2400" b="1" dirty="0" smtClean="0"/>
          </a:p>
          <a:p>
            <a:pPr eaLnBrk="1" hangingPunct="1"/>
            <a:endParaRPr lang="zh-CN" altLang="en-US" sz="2400" b="1" dirty="0" smtClean="0"/>
          </a:p>
        </p:txBody>
      </p:sp>
      <p:sp>
        <p:nvSpPr>
          <p:cNvPr id="3" name="标题 2"/>
          <p:cNvSpPr>
            <a:spLocks noGrp="1"/>
          </p:cNvSpPr>
          <p:nvPr>
            <p:ph type="title" idx="4294967295"/>
          </p:nvPr>
        </p:nvSpPr>
        <p:spPr>
          <a:xfrm>
            <a:off x="0" y="44624"/>
            <a:ext cx="8229600" cy="842962"/>
          </a:xfrm>
          <a:prstGeom prst="rect">
            <a:avLst/>
          </a:prstGeom>
        </p:spPr>
        <p:txBody>
          <a:bodyPr/>
          <a:lstStyle/>
          <a:p>
            <a:pPr eaLnBrk="1" hangingPunct="1">
              <a:defRPr/>
            </a:pPr>
            <a:r>
              <a:rPr lang="zh-CN" altLang="en-US" sz="2800" b="1" dirty="0" smtClean="0">
                <a:solidFill>
                  <a:schemeClr val="tx2"/>
                </a:solidFill>
                <a:effectLst>
                  <a:outerShdw blurRad="38100" dist="38100" dir="2700000" algn="tl">
                    <a:srgbClr val="C0C0C0"/>
                  </a:outerShdw>
                </a:effectLst>
                <a:latin typeface="微软雅黑" pitchFamily="34" charset="-122"/>
                <a:ea typeface="微软雅黑" pitchFamily="34" charset="-122"/>
              </a:rPr>
              <a:t>提    要</a:t>
            </a:r>
            <a:r>
              <a:rPr lang="zh-CN" altLang="en-US" sz="2800" b="1" dirty="0" smtClean="0">
                <a:solidFill>
                  <a:schemeClr val="tx2"/>
                </a:solidFill>
                <a:effectLst>
                  <a:outerShdw blurRad="38100" dist="38100" dir="2700000" algn="tl">
                    <a:srgbClr val="C0C0C0"/>
                  </a:outerShdw>
                </a:effectLst>
              </a:rPr>
              <a:t/>
            </a:r>
            <a:br>
              <a:rPr lang="zh-CN" altLang="en-US" sz="2800" b="1" dirty="0" smtClean="0">
                <a:solidFill>
                  <a:schemeClr val="tx2"/>
                </a:solidFill>
                <a:effectLst>
                  <a:outerShdw blurRad="38100" dist="38100" dir="2700000" algn="tl">
                    <a:srgbClr val="C0C0C0"/>
                  </a:outerShdw>
                </a:effectLst>
              </a:rPr>
            </a:br>
            <a:r>
              <a:rPr lang="en-US" altLang="zh-CN" sz="2800" b="1" dirty="0" smtClean="0">
                <a:solidFill>
                  <a:schemeClr val="tx2"/>
                </a:solidFill>
                <a:effectLst>
                  <a:outerShdw blurRad="38100" dist="38100" dir="2700000" algn="tl">
                    <a:srgbClr val="C0C0C0"/>
                  </a:outerShdw>
                </a:effectLst>
              </a:rPr>
              <a:t>Outline</a:t>
            </a:r>
            <a:endParaRPr lang="zh-CN" altLang="en-US" sz="2800" b="1" dirty="0" smtClean="0">
              <a:solidFill>
                <a:schemeClr val="tx2"/>
              </a:solidFill>
              <a:effectLst>
                <a:outerShdw blurRad="38100" dist="38100" dir="2700000" algn="tl">
                  <a:srgbClr val="C0C0C0"/>
                </a:outerShdw>
              </a:effectLst>
            </a:endParaRPr>
          </a:p>
        </p:txBody>
      </p:sp>
    </p:spTree>
    <p:extLst>
      <p:ext uri="{BB962C8B-B14F-4D97-AF65-F5344CB8AC3E}">
        <p14:creationId xmlns="" xmlns:p14="http://schemas.microsoft.com/office/powerpoint/2010/main" val="4058624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txBox="1">
            <a:spLocks/>
          </p:cNvSpPr>
          <p:nvPr/>
        </p:nvSpPr>
        <p:spPr bwMode="auto">
          <a:xfrm>
            <a:off x="491519" y="34080"/>
            <a:ext cx="7775575" cy="831639"/>
          </a:xfrm>
          <a:prstGeom prst="rect">
            <a:avLst/>
          </a:prstGeom>
          <a:noFill/>
          <a:ln w="9525">
            <a:noFill/>
            <a:miter lim="800000"/>
            <a:headEnd/>
            <a:tailEnd/>
          </a:ln>
        </p:spPr>
        <p:txBody>
          <a:bodyPr lIns="92075" tIns="46038" rIns="92075" bIns="46038" anchor="ctr">
            <a:spAutoFit/>
          </a:bodyPr>
          <a:lstStyle/>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1. </a:t>
            </a:r>
            <a:r>
              <a:rPr lang="zh-CN" altLang="en-US" sz="2400" b="1" dirty="0" smtClean="0">
                <a:solidFill>
                  <a:schemeClr val="tx2"/>
                </a:solidFill>
                <a:latin typeface="微软雅黑" pitchFamily="34" charset="-122"/>
                <a:ea typeface="微软雅黑" pitchFamily="34" charset="-122"/>
                <a:cs typeface="Times New Roman" pitchFamily="18" charset="0"/>
              </a:rPr>
              <a:t>建立在国家战略高度的顶层设计</a:t>
            </a:r>
            <a:endParaRPr lang="en-US" altLang="zh-CN" sz="2400" b="1" dirty="0" smtClean="0">
              <a:solidFill>
                <a:schemeClr val="tx2"/>
              </a:solidFill>
              <a:latin typeface="微软雅黑" pitchFamily="34" charset="-122"/>
              <a:ea typeface="微软雅黑" pitchFamily="34" charset="-122"/>
              <a:cs typeface="Times New Roman" pitchFamily="18" charset="0"/>
            </a:endParaRPr>
          </a:p>
          <a:p>
            <a:pPr defTabSz="914400" eaLnBrk="0" hangingPunct="0"/>
            <a:r>
              <a:rPr lang="en-US" altLang="zh-CN" sz="2400" b="1" dirty="0" smtClean="0">
                <a:solidFill>
                  <a:schemeClr val="tx2"/>
                </a:solidFill>
                <a:latin typeface="微软雅黑" pitchFamily="34" charset="-122"/>
                <a:ea typeface="微软雅黑" pitchFamily="34" charset="-122"/>
                <a:cs typeface="Times New Roman" pitchFamily="18" charset="0"/>
              </a:rPr>
              <a:t>1. A top-level design featuring national strategy</a:t>
            </a:r>
          </a:p>
        </p:txBody>
      </p:sp>
      <p:sp>
        <p:nvSpPr>
          <p:cNvPr id="13" name="Content Placeholder 2"/>
          <p:cNvSpPr txBox="1">
            <a:spLocks/>
          </p:cNvSpPr>
          <p:nvPr/>
        </p:nvSpPr>
        <p:spPr bwMode="auto">
          <a:xfrm>
            <a:off x="395537" y="980728"/>
            <a:ext cx="8280920" cy="5264314"/>
          </a:xfrm>
          <a:prstGeom prst="rect">
            <a:avLst/>
          </a:prstGeom>
          <a:noFill/>
          <a:ln w="9525">
            <a:noFill/>
            <a:miter lim="800000"/>
            <a:headEnd/>
            <a:tailEnd/>
          </a:ln>
        </p:spPr>
        <p:txBody>
          <a:bodyPr/>
          <a:lstStyle/>
          <a:p>
            <a:pPr marL="338138" indent="-338138" defTabSz="901700" eaLnBrk="0" hangingPunct="0">
              <a:spcBef>
                <a:spcPct val="20000"/>
              </a:spcBef>
              <a:buClr>
                <a:srgbClr val="AA0027"/>
              </a:buClr>
              <a:buFont typeface="Wingdings" pitchFamily="2" charset="2"/>
              <a:buChar char="n"/>
            </a:pPr>
            <a:r>
              <a:rPr lang="zh-CN" altLang="en-US" sz="2400" b="1" dirty="0" smtClean="0">
                <a:solidFill>
                  <a:srgbClr val="F51801"/>
                </a:solidFill>
                <a:latin typeface="Times New Roman" pitchFamily="18" charset="0"/>
              </a:rPr>
              <a:t>奋斗目标 </a:t>
            </a:r>
            <a:r>
              <a:rPr lang="en-US" altLang="zh-CN" sz="2400" b="1" dirty="0" smtClean="0">
                <a:solidFill>
                  <a:srgbClr val="F51801"/>
                </a:solidFill>
                <a:latin typeface="Times New Roman" pitchFamily="18" charset="0"/>
              </a:rPr>
              <a:t>/ Objectives</a:t>
            </a:r>
          </a:p>
          <a:p>
            <a:pPr marL="795338" lvl="1" indent="-338138" defTabSz="901700" eaLnBrk="0" hangingPunct="0">
              <a:spcBef>
                <a:spcPct val="20000"/>
              </a:spcBef>
              <a:buClr>
                <a:srgbClr val="AA0027"/>
              </a:buClr>
              <a:buFont typeface="Wingdings" pitchFamily="2" charset="2"/>
              <a:buChar char="n"/>
            </a:pPr>
            <a:r>
              <a:rPr lang="zh-CN" altLang="en-US" sz="1600" b="1" dirty="0">
                <a:latin typeface="Times New Roman" pitchFamily="18" charset="0"/>
              </a:rPr>
              <a:t>经过五年努力，全国空气质量总体改善，重污染天气较大幅度减少；京津冀、长三角、珠三角等区域空气质量明显好转</a:t>
            </a:r>
            <a:r>
              <a:rPr lang="zh-CN" altLang="en-US" sz="1600" b="1" dirty="0" smtClean="0">
                <a:latin typeface="Times New Roman" pitchFamily="18" charset="0"/>
              </a:rPr>
              <a:t>。</a:t>
            </a:r>
            <a:endParaRPr lang="en-US" altLang="zh-CN" sz="1600" b="1" dirty="0" smtClean="0">
              <a:latin typeface="Times New Roman" pitchFamily="18" charset="0"/>
            </a:endParaRPr>
          </a:p>
          <a:p>
            <a:pPr marL="800100" lvl="1" defTabSz="901700" eaLnBrk="0" hangingPunct="0">
              <a:spcBef>
                <a:spcPct val="20000"/>
              </a:spcBef>
              <a:buClr>
                <a:srgbClr val="AA0027"/>
              </a:buClr>
            </a:pPr>
            <a:r>
              <a:rPr lang="en-US" altLang="zh-CN" sz="1600" b="1" dirty="0" smtClean="0">
                <a:latin typeface="Times New Roman" pitchFamily="18" charset="0"/>
              </a:rPr>
              <a:t>5 years: better air quality and much less heavy pollution days national-wide, and significantly improved air quality in JJJ, YRD and PRD.</a:t>
            </a:r>
          </a:p>
          <a:p>
            <a:pPr marL="795338" lvl="1" indent="-338138" defTabSz="901700" eaLnBrk="0" hangingPunct="0">
              <a:spcBef>
                <a:spcPct val="20000"/>
              </a:spcBef>
              <a:buClr>
                <a:srgbClr val="AA0027"/>
              </a:buClr>
              <a:buFont typeface="Wingdings" pitchFamily="2" charset="2"/>
              <a:buChar char="n"/>
            </a:pPr>
            <a:r>
              <a:rPr lang="zh-CN" altLang="en-US" sz="1600" b="1" dirty="0" smtClean="0">
                <a:latin typeface="Times New Roman" pitchFamily="18" charset="0"/>
              </a:rPr>
              <a:t>力争</a:t>
            </a:r>
            <a:r>
              <a:rPr lang="zh-CN" altLang="en-US" sz="1600" b="1" dirty="0">
                <a:latin typeface="Times New Roman" pitchFamily="18" charset="0"/>
              </a:rPr>
              <a:t>再用五年或更长时间，逐步消除重污染天气，全国空气质量明显</a:t>
            </a:r>
            <a:r>
              <a:rPr lang="zh-CN" altLang="en-US" sz="1600" b="1" dirty="0" smtClean="0">
                <a:latin typeface="Times New Roman" pitchFamily="18" charset="0"/>
              </a:rPr>
              <a:t>改善</a:t>
            </a:r>
            <a:endParaRPr lang="en-US" altLang="zh-CN" sz="1600" b="1" dirty="0" smtClean="0">
              <a:latin typeface="Times New Roman" pitchFamily="18" charset="0"/>
            </a:endParaRPr>
          </a:p>
          <a:p>
            <a:pPr marL="804863" lvl="1" defTabSz="901700" eaLnBrk="0" hangingPunct="0">
              <a:spcBef>
                <a:spcPct val="20000"/>
              </a:spcBef>
              <a:buClr>
                <a:srgbClr val="AA0027"/>
              </a:buClr>
            </a:pPr>
            <a:r>
              <a:rPr lang="en-US" altLang="zh-CN" sz="1600" b="1" dirty="0">
                <a:latin typeface="Times New Roman" pitchFamily="18" charset="0"/>
              </a:rPr>
              <a:t>A</a:t>
            </a:r>
            <a:r>
              <a:rPr lang="en-US" altLang="zh-CN" sz="1600" b="1" dirty="0" smtClean="0">
                <a:latin typeface="Times New Roman" pitchFamily="18" charset="0"/>
              </a:rPr>
              <a:t>nother 5 years or more: eliminate heavy pollution episodes, and </a:t>
            </a:r>
            <a:r>
              <a:rPr lang="en-US" altLang="zh-CN" sz="1600" b="1" dirty="0">
                <a:latin typeface="Times New Roman" pitchFamily="18" charset="0"/>
              </a:rPr>
              <a:t>significantly improved air </a:t>
            </a:r>
            <a:r>
              <a:rPr lang="en-US" altLang="zh-CN" sz="1600" b="1" dirty="0" smtClean="0">
                <a:latin typeface="Times New Roman" pitchFamily="18" charset="0"/>
              </a:rPr>
              <a:t>quality national-wide</a:t>
            </a:r>
            <a:r>
              <a:rPr lang="en-US" altLang="zh-CN" sz="1600" b="1" dirty="0">
                <a:latin typeface="Times New Roman" pitchFamily="18" charset="0"/>
              </a:rPr>
              <a:t> </a:t>
            </a:r>
            <a:r>
              <a:rPr lang="en-US" altLang="zh-CN" sz="1600" b="1" dirty="0" smtClean="0">
                <a:latin typeface="Times New Roman" pitchFamily="18" charset="0"/>
              </a:rPr>
              <a:t>.</a:t>
            </a:r>
            <a:endParaRPr lang="zh-CN" altLang="en-US" sz="1600" b="1" dirty="0">
              <a:latin typeface="Times New Roman" pitchFamily="18" charset="0"/>
            </a:endParaRPr>
          </a:p>
          <a:p>
            <a:pPr marL="338138" indent="-338138" defTabSz="901700" eaLnBrk="0" hangingPunct="0">
              <a:spcBef>
                <a:spcPct val="20000"/>
              </a:spcBef>
              <a:buClr>
                <a:srgbClr val="AA0027"/>
              </a:buClr>
              <a:buFont typeface="Wingdings" pitchFamily="2" charset="2"/>
              <a:buChar char="n"/>
            </a:pPr>
            <a:r>
              <a:rPr lang="zh-CN" altLang="en-US" sz="2400" b="1" dirty="0" smtClean="0">
                <a:solidFill>
                  <a:srgbClr val="F51801"/>
                </a:solidFill>
                <a:latin typeface="Times New Roman" pitchFamily="18" charset="0"/>
              </a:rPr>
              <a:t>具体指标</a:t>
            </a:r>
            <a:r>
              <a:rPr lang="en-US" altLang="zh-CN" sz="2400" b="1" dirty="0" smtClean="0">
                <a:solidFill>
                  <a:srgbClr val="F51801"/>
                </a:solidFill>
                <a:latin typeface="Times New Roman" pitchFamily="18" charset="0"/>
              </a:rPr>
              <a:t>/Indicators for the next 5 years</a:t>
            </a:r>
          </a:p>
          <a:p>
            <a:pPr marL="795338" lvl="1" indent="-338138" defTabSz="901700" eaLnBrk="0" hangingPunct="0">
              <a:spcBef>
                <a:spcPct val="20000"/>
              </a:spcBef>
              <a:buClr>
                <a:srgbClr val="AA0027"/>
              </a:buClr>
              <a:buFont typeface="Wingdings" pitchFamily="2" charset="2"/>
              <a:buChar char="n"/>
            </a:pPr>
            <a:r>
              <a:rPr lang="zh-CN" altLang="en-US" sz="1600" b="1" dirty="0" smtClean="0">
                <a:latin typeface="Times New Roman" pitchFamily="18" charset="0"/>
              </a:rPr>
              <a:t>到</a:t>
            </a:r>
            <a:r>
              <a:rPr lang="en-US" altLang="zh-CN" sz="1600" b="1" dirty="0" smtClean="0">
                <a:latin typeface="Times New Roman" pitchFamily="18" charset="0"/>
              </a:rPr>
              <a:t>2017</a:t>
            </a:r>
            <a:r>
              <a:rPr lang="zh-CN" altLang="en-US" sz="1600" b="1" dirty="0">
                <a:latin typeface="Times New Roman" pitchFamily="18" charset="0"/>
              </a:rPr>
              <a:t>年，全国地</a:t>
            </a:r>
            <a:r>
              <a:rPr lang="zh-CN" altLang="en-US" sz="1600" b="1" dirty="0" smtClean="0">
                <a:latin typeface="Times New Roman" pitchFamily="18" charset="0"/>
              </a:rPr>
              <a:t>级及</a:t>
            </a:r>
            <a:r>
              <a:rPr lang="zh-CN" altLang="en-US" sz="1600" b="1" dirty="0">
                <a:latin typeface="Times New Roman" pitchFamily="18" charset="0"/>
              </a:rPr>
              <a:t>以上</a:t>
            </a:r>
            <a:r>
              <a:rPr lang="zh-CN" altLang="en-US" sz="1600" b="1" dirty="0" smtClean="0">
                <a:latin typeface="Times New Roman" pitchFamily="18" charset="0"/>
              </a:rPr>
              <a:t>城市</a:t>
            </a:r>
            <a:r>
              <a:rPr lang="en-US" altLang="zh-CN" sz="1600" b="1" dirty="0" smtClean="0">
                <a:latin typeface="Times New Roman" pitchFamily="18" charset="0"/>
              </a:rPr>
              <a:t>in PM</a:t>
            </a:r>
            <a:r>
              <a:rPr lang="en-US" altLang="zh-CN" sz="1600" b="1" baseline="-25000" dirty="0" smtClean="0">
                <a:latin typeface="Times New Roman" pitchFamily="18" charset="0"/>
              </a:rPr>
              <a:t>10</a:t>
            </a:r>
            <a:r>
              <a:rPr lang="zh-CN" altLang="en-US" sz="1600" b="1" dirty="0" smtClean="0">
                <a:latin typeface="Times New Roman" pitchFamily="18" charset="0"/>
              </a:rPr>
              <a:t>比</a:t>
            </a:r>
            <a:r>
              <a:rPr lang="en-US" altLang="zh-CN" sz="1600" b="1" dirty="0">
                <a:latin typeface="Times New Roman" pitchFamily="18" charset="0"/>
              </a:rPr>
              <a:t>2012</a:t>
            </a:r>
            <a:r>
              <a:rPr lang="zh-CN" altLang="en-US" sz="1600" b="1" dirty="0">
                <a:latin typeface="Times New Roman" pitchFamily="18" charset="0"/>
              </a:rPr>
              <a:t>年下降</a:t>
            </a:r>
            <a:r>
              <a:rPr lang="en-US" altLang="zh-CN" sz="1600" b="1" dirty="0">
                <a:latin typeface="Times New Roman" pitchFamily="18" charset="0"/>
              </a:rPr>
              <a:t>10%</a:t>
            </a:r>
            <a:r>
              <a:rPr lang="zh-CN" altLang="en-US" sz="1600" b="1" dirty="0">
                <a:latin typeface="Times New Roman" pitchFamily="18" charset="0"/>
              </a:rPr>
              <a:t>以上，优良天数逐年</a:t>
            </a:r>
            <a:r>
              <a:rPr lang="zh-CN" altLang="en-US" sz="1600" b="1" dirty="0" smtClean="0">
                <a:latin typeface="Times New Roman" pitchFamily="18" charset="0"/>
              </a:rPr>
              <a:t>提高。</a:t>
            </a:r>
            <a:endParaRPr lang="en-US" altLang="zh-CN" sz="1600" b="1" dirty="0" smtClean="0">
              <a:latin typeface="Times New Roman" pitchFamily="18" charset="0"/>
            </a:endParaRPr>
          </a:p>
          <a:p>
            <a:pPr marL="808038" lvl="1" defTabSz="901700" eaLnBrk="0" hangingPunct="0">
              <a:spcBef>
                <a:spcPct val="20000"/>
              </a:spcBef>
              <a:buClr>
                <a:srgbClr val="AA0027"/>
              </a:buClr>
            </a:pPr>
            <a:r>
              <a:rPr lang="en-US" altLang="zh-CN" sz="1600" b="1" dirty="0">
                <a:latin typeface="Times New Roman" pitchFamily="18" charset="0"/>
              </a:rPr>
              <a:t>10% reduction in PM</a:t>
            </a:r>
            <a:r>
              <a:rPr lang="en-US" altLang="zh-CN" sz="1600" b="1" baseline="-25000" dirty="0">
                <a:latin typeface="Times New Roman" pitchFamily="18" charset="0"/>
              </a:rPr>
              <a:t>10</a:t>
            </a:r>
            <a:r>
              <a:rPr lang="en-US" altLang="zh-CN" sz="1600" b="1" dirty="0">
                <a:latin typeface="Times New Roman" pitchFamily="18" charset="0"/>
              </a:rPr>
              <a:t> concentration </a:t>
            </a:r>
            <a:r>
              <a:rPr lang="en-US" altLang="zh-CN" sz="1600" b="1" dirty="0" smtClean="0">
                <a:latin typeface="Times New Roman" pitchFamily="18" charset="0"/>
              </a:rPr>
              <a:t>national-wide</a:t>
            </a:r>
            <a:r>
              <a:rPr lang="en-US" altLang="zh-CN" sz="1600" b="1" dirty="0">
                <a:latin typeface="Times New Roman" pitchFamily="18" charset="0"/>
              </a:rPr>
              <a:t> .</a:t>
            </a:r>
          </a:p>
          <a:p>
            <a:pPr marL="795338" lvl="1" indent="-338138" defTabSz="901700" eaLnBrk="0" hangingPunct="0">
              <a:spcBef>
                <a:spcPct val="20000"/>
              </a:spcBef>
              <a:buClr>
                <a:srgbClr val="AA0027"/>
              </a:buClr>
              <a:buFont typeface="Wingdings" pitchFamily="2" charset="2"/>
              <a:buChar char="n"/>
            </a:pPr>
            <a:r>
              <a:rPr lang="zh-CN" altLang="en-US" sz="1600" b="1" dirty="0" smtClean="0">
                <a:latin typeface="Times New Roman" pitchFamily="18" charset="0"/>
              </a:rPr>
              <a:t>京</a:t>
            </a:r>
            <a:r>
              <a:rPr lang="zh-CN" altLang="en-US" sz="1600" b="1" dirty="0">
                <a:latin typeface="Times New Roman" pitchFamily="18" charset="0"/>
              </a:rPr>
              <a:t>津冀、长三角、珠三角等区域细颗粒物浓度分别下降</a:t>
            </a:r>
            <a:r>
              <a:rPr lang="en-US" altLang="zh-CN" sz="1600" b="1" dirty="0">
                <a:latin typeface="Times New Roman" pitchFamily="18" charset="0"/>
              </a:rPr>
              <a:t>25%</a:t>
            </a:r>
            <a:r>
              <a:rPr lang="zh-CN" altLang="en-US" sz="1600" b="1" dirty="0">
                <a:latin typeface="Times New Roman" pitchFamily="18" charset="0"/>
              </a:rPr>
              <a:t>、</a:t>
            </a:r>
            <a:r>
              <a:rPr lang="en-US" altLang="zh-CN" sz="1600" b="1" dirty="0">
                <a:latin typeface="Times New Roman" pitchFamily="18" charset="0"/>
              </a:rPr>
              <a:t>20%</a:t>
            </a:r>
            <a:r>
              <a:rPr lang="zh-CN" altLang="en-US" sz="1600" b="1" dirty="0">
                <a:latin typeface="Times New Roman" pitchFamily="18" charset="0"/>
              </a:rPr>
              <a:t>、</a:t>
            </a:r>
            <a:r>
              <a:rPr lang="en-US" altLang="zh-CN" sz="1600" b="1" dirty="0">
                <a:latin typeface="Times New Roman" pitchFamily="18" charset="0"/>
              </a:rPr>
              <a:t>15%</a:t>
            </a:r>
            <a:r>
              <a:rPr lang="zh-CN" altLang="en-US" sz="1600" b="1" dirty="0">
                <a:latin typeface="Times New Roman" pitchFamily="18" charset="0"/>
              </a:rPr>
              <a:t>左右，其中北京市细颗粒物年均浓度控制在</a:t>
            </a:r>
            <a:r>
              <a:rPr lang="en-US" altLang="zh-CN" sz="1600" b="1" dirty="0">
                <a:latin typeface="Times New Roman" pitchFamily="18" charset="0"/>
              </a:rPr>
              <a:t>60</a:t>
            </a:r>
            <a:r>
              <a:rPr lang="zh-CN" altLang="en-US" sz="1600" b="1" dirty="0">
                <a:latin typeface="Times New Roman" pitchFamily="18" charset="0"/>
              </a:rPr>
              <a:t>微克</a:t>
            </a:r>
            <a:r>
              <a:rPr lang="en-US" altLang="zh-CN" sz="1600" b="1" dirty="0">
                <a:latin typeface="Times New Roman" pitchFamily="18" charset="0"/>
              </a:rPr>
              <a:t>/</a:t>
            </a:r>
            <a:r>
              <a:rPr lang="zh-CN" altLang="en-US" sz="1600" b="1" dirty="0">
                <a:latin typeface="Times New Roman" pitchFamily="18" charset="0"/>
              </a:rPr>
              <a:t>立方米左右</a:t>
            </a:r>
            <a:r>
              <a:rPr lang="zh-CN" altLang="en-US" sz="1600" b="1" dirty="0" smtClean="0">
                <a:latin typeface="Times New Roman" pitchFamily="18" charset="0"/>
              </a:rPr>
              <a:t>。</a:t>
            </a:r>
            <a:endParaRPr lang="en-US" altLang="zh-CN" sz="1600" b="1" dirty="0" smtClean="0">
              <a:latin typeface="Times New Roman" pitchFamily="18" charset="0"/>
            </a:endParaRPr>
          </a:p>
          <a:p>
            <a:pPr marL="795338" lvl="1" indent="-338138" defTabSz="901700" eaLnBrk="0" hangingPunct="0">
              <a:spcBef>
                <a:spcPct val="20000"/>
              </a:spcBef>
              <a:buClr>
                <a:srgbClr val="AA0027"/>
              </a:buClr>
              <a:buFont typeface="Wingdings" pitchFamily="2" charset="2"/>
              <a:buChar char="n"/>
            </a:pPr>
            <a:r>
              <a:rPr lang="en-US" altLang="zh-CN" sz="1600" b="1" dirty="0">
                <a:latin typeface="Times New Roman" pitchFamily="18" charset="0"/>
              </a:rPr>
              <a:t>25</a:t>
            </a:r>
            <a:r>
              <a:rPr lang="en-US" altLang="zh-CN" sz="1600" b="1" dirty="0" smtClean="0">
                <a:latin typeface="Times New Roman" pitchFamily="18" charset="0"/>
              </a:rPr>
              <a:t>%, 20% and 15% </a:t>
            </a:r>
            <a:r>
              <a:rPr lang="en-US" altLang="zh-CN" sz="1600" b="1" dirty="0">
                <a:latin typeface="Times New Roman" pitchFamily="18" charset="0"/>
              </a:rPr>
              <a:t>reduction in </a:t>
            </a:r>
            <a:r>
              <a:rPr lang="en-US" altLang="zh-CN" sz="1600" b="1" dirty="0" smtClean="0">
                <a:latin typeface="Times New Roman" pitchFamily="18" charset="0"/>
              </a:rPr>
              <a:t>PM</a:t>
            </a:r>
            <a:r>
              <a:rPr lang="en-US" altLang="zh-CN" sz="1600" b="1" baseline="-25000" dirty="0" smtClean="0">
                <a:latin typeface="Times New Roman" pitchFamily="18" charset="0"/>
              </a:rPr>
              <a:t>2.5</a:t>
            </a:r>
            <a:r>
              <a:rPr lang="en-US" altLang="zh-CN" sz="1600" b="1" dirty="0" smtClean="0">
                <a:latin typeface="Times New Roman" pitchFamily="18" charset="0"/>
              </a:rPr>
              <a:t> </a:t>
            </a:r>
            <a:r>
              <a:rPr lang="en-US" altLang="zh-CN" sz="1600" b="1" dirty="0">
                <a:latin typeface="Times New Roman" pitchFamily="18" charset="0"/>
              </a:rPr>
              <a:t>concentration </a:t>
            </a:r>
            <a:r>
              <a:rPr lang="en-US" altLang="zh-CN" sz="1600" b="1" dirty="0" smtClean="0">
                <a:latin typeface="Times New Roman" pitchFamily="18" charset="0"/>
              </a:rPr>
              <a:t>for JJJ, YRD and PRD respectively. Annual concentration of PM</a:t>
            </a:r>
            <a:r>
              <a:rPr lang="en-US" altLang="zh-CN" sz="1600" b="1" baseline="-25000" dirty="0" smtClean="0">
                <a:latin typeface="Times New Roman" pitchFamily="18" charset="0"/>
              </a:rPr>
              <a:t>2.5</a:t>
            </a:r>
            <a:r>
              <a:rPr lang="en-US" altLang="zh-CN" sz="1600" b="1" dirty="0" smtClean="0">
                <a:latin typeface="Times New Roman" pitchFamily="18" charset="0"/>
              </a:rPr>
              <a:t> to be around 60 </a:t>
            </a:r>
            <a:r>
              <a:rPr lang="en-US" altLang="zh-CN" sz="1600" b="1" dirty="0" err="1" smtClean="0">
                <a:latin typeface="Times New Roman" pitchFamily="18" charset="0"/>
              </a:rPr>
              <a:t>μg</a:t>
            </a:r>
            <a:r>
              <a:rPr lang="en-US" altLang="zh-CN" sz="1600" b="1" dirty="0" smtClean="0">
                <a:latin typeface="Times New Roman" pitchFamily="18" charset="0"/>
              </a:rPr>
              <a:t>/m</a:t>
            </a:r>
            <a:r>
              <a:rPr lang="en-US" altLang="zh-CN" sz="1600" b="1" baseline="30000" dirty="0" smtClean="0">
                <a:latin typeface="Times New Roman" pitchFamily="18" charset="0"/>
              </a:rPr>
              <a:t>3</a:t>
            </a:r>
            <a:r>
              <a:rPr lang="en-US" altLang="zh-CN" sz="1600" b="1" dirty="0">
                <a:latin typeface="Times New Roman" pitchFamily="18" charset="0"/>
              </a:rPr>
              <a:t> .</a:t>
            </a:r>
            <a:endParaRPr lang="en-US" altLang="zh-CN" sz="1600" b="1" baseline="30000" dirty="0" smtClean="0">
              <a:latin typeface="Times New Roman" pitchFamily="18" charset="0"/>
            </a:endParaRPr>
          </a:p>
          <a:p>
            <a:pPr marL="795338" lvl="1" indent="-338138" defTabSz="901700" eaLnBrk="0" hangingPunct="0">
              <a:spcBef>
                <a:spcPct val="20000"/>
              </a:spcBef>
              <a:buClr>
                <a:srgbClr val="AA0027"/>
              </a:buClr>
              <a:buFont typeface="Wingdings" pitchFamily="2" charset="2"/>
              <a:buChar char="n"/>
            </a:pPr>
            <a:endParaRPr lang="en-US" altLang="zh-CN" b="1" dirty="0" smtClean="0">
              <a:latin typeface="Times New Roman" pitchFamily="18" charset="0"/>
            </a:endParaRPr>
          </a:p>
        </p:txBody>
      </p:sp>
    </p:spTree>
    <p:extLst>
      <p:ext uri="{BB962C8B-B14F-4D97-AF65-F5344CB8AC3E}">
        <p14:creationId xmlns="" xmlns:p14="http://schemas.microsoft.com/office/powerpoint/2010/main" val="127113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3288</Words>
  <Application>Microsoft Office PowerPoint</Application>
  <PresentationFormat>全屏显示(4:3)</PresentationFormat>
  <Paragraphs>424</Paragraphs>
  <Slides>29</Slides>
  <Notes>3</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大气污染防治行动计划 The Action Plan on Prevention and Control of  Air Pollution   Prepared for the 2013 CCICED Annual Meeting</vt:lpstr>
      <vt:lpstr>幻灯片 2</vt:lpstr>
      <vt:lpstr>幻灯片 3</vt:lpstr>
      <vt:lpstr>幻灯片 4</vt:lpstr>
      <vt:lpstr>幻灯片 5</vt:lpstr>
      <vt:lpstr>幻灯片 6</vt:lpstr>
      <vt:lpstr>幻灯片 7</vt:lpstr>
      <vt:lpstr>提    要 Outline</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提    要 Outline</vt:lpstr>
      <vt:lpstr>幻灯片 24</vt:lpstr>
      <vt:lpstr>幻灯片 25</vt:lpstr>
      <vt:lpstr>幻灯片 26</vt:lpstr>
      <vt:lpstr>幻灯片 27</vt:lpstr>
      <vt:lpstr>幻灯片 28</vt:lpstr>
      <vt:lpstr>幻灯片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56</cp:revision>
  <dcterms:created xsi:type="dcterms:W3CDTF">2013-05-08T06:12:06Z</dcterms:created>
  <dcterms:modified xsi:type="dcterms:W3CDTF">2013-11-08T00:48:36Z</dcterms:modified>
</cp:coreProperties>
</file>