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4" r:id="rId3"/>
    <p:sldId id="288" r:id="rId4"/>
    <p:sldId id="285" r:id="rId5"/>
    <p:sldId id="278" r:id="rId6"/>
    <p:sldId id="283" r:id="rId7"/>
    <p:sldId id="279" r:id="rId8"/>
    <p:sldId id="280" r:id="rId9"/>
    <p:sldId id="277" r:id="rId10"/>
    <p:sldId id="258" r:id="rId11"/>
    <p:sldId id="266" r:id="rId12"/>
    <p:sldId id="267" r:id="rId13"/>
    <p:sldId id="271" r:id="rId14"/>
    <p:sldId id="272" r:id="rId15"/>
    <p:sldId id="269" r:id="rId16"/>
    <p:sldId id="260" r:id="rId17"/>
    <p:sldId id="259" r:id="rId18"/>
    <p:sldId id="268" r:id="rId19"/>
    <p:sldId id="261" r:id="rId20"/>
    <p:sldId id="262" r:id="rId21"/>
    <p:sldId id="263" r:id="rId22"/>
    <p:sldId id="264" r:id="rId23"/>
    <p:sldId id="290" r:id="rId24"/>
    <p:sldId id="265" r:id="rId25"/>
    <p:sldId id="273" r:id="rId26"/>
    <p:sldId id="274" r:id="rId27"/>
    <p:sldId id="286" r:id="rId28"/>
    <p:sldId id="282" r:id="rId29"/>
    <p:sldId id="276" r:id="rId30"/>
    <p:sldId id="289" r:id="rId31"/>
    <p:sldId id="275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99" autoAdjust="0"/>
  </p:normalViewPr>
  <p:slideViewPr>
    <p:cSldViewPr snapToGrid="0" snapToObjects="1">
      <p:cViewPr>
        <p:scale>
          <a:sx n="150" d="100"/>
          <a:sy n="150" d="100"/>
        </p:scale>
        <p:origin x="-3488" y="-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B40BF-A6E1-C140-AB2C-60DCF94CB3FB}" type="datetimeFigureOut">
              <a:rPr lang="en-US" smtClean="0"/>
              <a:t>13-11-08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50D94-D02F-3747-BD62-AC38F5CAD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141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9B455-0D72-D947-ACEA-47B5215F04AD}" type="datetimeFigureOut">
              <a:rPr lang="en-US" smtClean="0"/>
              <a:t>13-11-08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E3532-8826-6B4C-90AA-A3966913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966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5A7E-450F-2645-836E-FB69203D6D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58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3532-8826-6B4C-90AA-A39669130A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1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3532-8826-6B4C-90AA-A39669130A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33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3532-8826-6B4C-90AA-A39669130A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09BD-F490-EF4E-AB16-FC370A17474B}" type="datetime1">
              <a:rPr lang="en-CA" smtClean="0"/>
              <a:t>13-11-08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1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5560-C928-A747-B086-C64B1FD3C672}" type="datetime1">
              <a:rPr lang="en-CA" smtClean="0"/>
              <a:t>13-11-08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6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A25D-7468-F142-9146-6EC5972C5C37}" type="datetime1">
              <a:rPr lang="en-CA" smtClean="0"/>
              <a:t>13-11-08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4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A073-8BFB-AA40-B6CA-CC0D4A9CA1BB}" type="datetime1">
              <a:rPr lang="en-CA" smtClean="0"/>
              <a:t>13-11-08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3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7142-4A86-4140-A3E4-D34F3F779FF9}" type="datetime1">
              <a:rPr lang="en-CA" smtClean="0"/>
              <a:t>13-11-08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AEFD-4620-4C43-9F7C-E963D5AAD08F}" type="datetime1">
              <a:rPr lang="en-CA" smtClean="0"/>
              <a:t>13-11-08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2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6402-585F-8145-A091-BC8479CAEBBD}" type="datetime1">
              <a:rPr lang="en-CA" smtClean="0"/>
              <a:t>13-11-08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1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0AF8-E2A6-3144-8FE9-8B21A3187E69}" type="datetime1">
              <a:rPr lang="en-CA" smtClean="0"/>
              <a:t>13-11-08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6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A4AD-EA57-AA47-A8A0-22159577E34B}" type="datetime1">
              <a:rPr lang="en-CA" smtClean="0"/>
              <a:t>13-11-08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6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1BFA-69F4-504A-9ADE-807B89BD7A19}" type="datetime1">
              <a:rPr lang="en-CA" smtClean="0"/>
              <a:t>13-11-08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9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DCF6-46DA-CC44-B9A4-79CF05EC55AA}" type="datetime1">
              <a:rPr lang="en-CA" smtClean="0"/>
              <a:t>13-11-08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3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44B0C-C938-134D-A642-A654D542C68A}" type="datetime1">
              <a:rPr lang="en-CA" smtClean="0"/>
              <a:t>13-11-08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6D76C-6112-3540-A7DA-0DBB7F49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8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3939"/>
            <a:ext cx="91440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Environment &amp; Society</a:t>
            </a:r>
            <a:b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zh-CN" alt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环境与社会</a:t>
            </a:r>
            <a:endParaRPr lang="en-US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79796"/>
            <a:ext cx="9144000" cy="241389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2013 CCICED ISSUES PAPER</a:t>
            </a:r>
          </a:p>
          <a:p>
            <a:r>
              <a:rPr lang="zh-CN" alt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国合会</a:t>
            </a:r>
            <a:r>
              <a:rPr lang="en-US" altLang="zh-CN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2013</a:t>
            </a:r>
            <a:r>
              <a:rPr lang="zh-CN" alt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年关注问题报告</a:t>
            </a:r>
            <a:endParaRPr lang="en-US" sz="4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7" descr="国合会新logo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2421" y="5153878"/>
            <a:ext cx="1584325" cy="14239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462" y="522817"/>
            <a:ext cx="4787535" cy="583353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5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854" y="3151959"/>
            <a:ext cx="9144000" cy="3722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123"/>
            <a:ext cx="9144000" cy="4224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703" y="16495"/>
            <a:ext cx="302274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4282"/>
            <a:ext cx="4079763" cy="156966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“Blue Sky Day”</a:t>
            </a:r>
          </a:p>
          <a:p>
            <a:r>
              <a:rPr lang="zh-CN" altLang="en-US" sz="4800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“蓝天日”</a:t>
            </a:r>
            <a:endParaRPr lang="en-US" sz="4800" b="1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3" y="4367292"/>
            <a:ext cx="3423634" cy="830997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PM2.5 &gt; 750</a:t>
            </a:r>
            <a:endParaRPr lang="en-US" sz="4800" b="1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336788" y="6387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4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65084" cy="1775878"/>
          </a:xfrm>
          <a:solidFill>
            <a:srgbClr val="008000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CHINA’s </a:t>
            </a:r>
            <a:r>
              <a:rPr lang="en-US" b="1" spc="50" dirty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ENVIRONMENTAL CRISIS</a:t>
            </a:r>
            <a:br>
              <a:rPr lang="en-US" b="1" spc="50" dirty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zh-CN" altLang="en-US" b="1" spc="50" dirty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中国的环境危机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878"/>
            <a:ext cx="9144000" cy="525992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900" b="1" dirty="0" smtClean="0"/>
          </a:p>
          <a:p>
            <a:r>
              <a:rPr lang="en-US" sz="3900" b="1" dirty="0" smtClean="0"/>
              <a:t>Development </a:t>
            </a:r>
            <a:r>
              <a:rPr lang="en-US" sz="3900" b="1" dirty="0" smtClean="0"/>
              <a:t>outpacing environmental protection efforts</a:t>
            </a:r>
          </a:p>
          <a:p>
            <a:pPr marL="0" indent="0">
              <a:buNone/>
            </a:pPr>
            <a:r>
              <a:rPr lang="en-US" altLang="zh-CN" sz="3600" b="1" dirty="0" smtClean="0"/>
              <a:t>   </a:t>
            </a:r>
            <a:r>
              <a:rPr lang="zh-CN" altLang="en-US" sz="3600" b="1" dirty="0" smtClean="0"/>
              <a:t>发展步伐超越环境保护努力</a:t>
            </a:r>
            <a:endParaRPr lang="en-US" sz="4200" b="1" dirty="0" smtClean="0"/>
          </a:p>
          <a:p>
            <a:r>
              <a:rPr lang="en-US" sz="3900" b="1" dirty="0" smtClean="0"/>
              <a:t>New threats</a:t>
            </a:r>
            <a:r>
              <a:rPr lang="en-US" sz="3900" dirty="0" smtClean="0"/>
              <a:t> </a:t>
            </a:r>
            <a:r>
              <a:rPr lang="zh-CN" altLang="en-US" sz="3600" b="1" dirty="0" smtClean="0"/>
              <a:t>新的威胁</a:t>
            </a:r>
            <a:endParaRPr lang="en-US" sz="3600" b="1" dirty="0"/>
          </a:p>
          <a:p>
            <a:r>
              <a:rPr lang="en-US" sz="3900" b="1" dirty="0" smtClean="0"/>
              <a:t>Weak Environment &amp; Development </a:t>
            </a:r>
            <a:r>
              <a:rPr lang="en-US" sz="3900" b="1" dirty="0" smtClean="0"/>
              <a:t>institutions</a:t>
            </a:r>
            <a:r>
              <a:rPr lang="en-US" sz="4200" dirty="0"/>
              <a:t> </a:t>
            </a:r>
            <a:r>
              <a:rPr lang="zh-CN" altLang="en-US" sz="3600" b="1" dirty="0" smtClean="0"/>
              <a:t>环境与发展机构不得力</a:t>
            </a:r>
            <a:endParaRPr lang="en-US" sz="4200" b="1" dirty="0"/>
          </a:p>
          <a:p>
            <a:endParaRPr lang="en-US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1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510501"/>
          </a:xfrm>
          <a:solidFill>
            <a:srgbClr val="008000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TRANSFORMATIVE CHANGE</a:t>
            </a:r>
            <a:br>
              <a:rPr lang="en-US" sz="5400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zh-CN" altLang="en-US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变革</a:t>
            </a:r>
            <a:endParaRPr lang="en-US" b="1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3133" y="1510501"/>
            <a:ext cx="9330265" cy="557521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“Ecologically Respectful Consumer &amp; Conserver Society”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zh-CN" altLang="en-US" sz="4000" b="1" dirty="0" smtClean="0">
                <a:solidFill>
                  <a:srgbClr val="000000"/>
                </a:solidFill>
              </a:rPr>
              <a:t>“尊重生态的消费者与保护型社会”</a:t>
            </a:r>
            <a:endParaRPr lang="en-US" sz="4000" b="1" dirty="0">
              <a:solidFill>
                <a:srgbClr val="000000"/>
              </a:solidFill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“Green Growth, Economy &amp; </a:t>
            </a:r>
            <a:r>
              <a:rPr lang="en-US" sz="4000" b="1" dirty="0" smtClean="0">
                <a:solidFill>
                  <a:srgbClr val="000000"/>
                </a:solidFill>
              </a:rPr>
              <a:t>Development</a:t>
            </a:r>
            <a:r>
              <a:rPr lang="en-CA" sz="4000" b="1" dirty="0" smtClean="0">
                <a:solidFill>
                  <a:srgbClr val="000000"/>
                </a:solidFill>
              </a:rPr>
              <a:t>” “</a:t>
            </a:r>
            <a:r>
              <a:rPr lang="zh-CN" altLang="en-US" sz="4000" b="1" dirty="0" smtClean="0">
                <a:solidFill>
                  <a:srgbClr val="000000"/>
                </a:solidFill>
              </a:rPr>
              <a:t>绿色增长</a:t>
            </a:r>
            <a:r>
              <a:rPr lang="zh-CN" altLang="en-US" sz="4000" b="1" dirty="0" smtClean="0">
                <a:solidFill>
                  <a:srgbClr val="000000"/>
                </a:solidFill>
              </a:rPr>
              <a:t>、经济与发展”</a:t>
            </a:r>
            <a:r>
              <a:rPr lang="en-US" sz="4000" b="1" dirty="0" smtClean="0">
                <a:solidFill>
                  <a:srgbClr val="000000"/>
                </a:solidFill>
              </a:rPr>
              <a:t>   </a:t>
            </a:r>
          </a:p>
          <a:p>
            <a:r>
              <a:rPr lang="en-US" sz="4000" dirty="0" smtClean="0">
                <a:solidFill>
                  <a:srgbClr val="000000"/>
                </a:solidFill>
              </a:rPr>
              <a:t>“</a:t>
            </a:r>
            <a:r>
              <a:rPr lang="en-US" sz="4000" b="1" dirty="0" smtClean="0">
                <a:solidFill>
                  <a:srgbClr val="000000"/>
                </a:solidFill>
              </a:rPr>
              <a:t>New </a:t>
            </a:r>
            <a:r>
              <a:rPr lang="en-US" sz="4000" b="1" dirty="0">
                <a:solidFill>
                  <a:srgbClr val="000000"/>
                </a:solidFill>
              </a:rPr>
              <a:t>Path </a:t>
            </a:r>
            <a:r>
              <a:rPr lang="en-US" sz="4000" b="1" dirty="0" smtClean="0">
                <a:solidFill>
                  <a:srgbClr val="000000"/>
                </a:solidFill>
              </a:rPr>
              <a:t>of Environmental Protection”</a:t>
            </a:r>
          </a:p>
          <a:p>
            <a:pPr marL="0" indent="0">
              <a:buNone/>
            </a:pPr>
            <a:r>
              <a:rPr lang="zh-CN" altLang="en-US" sz="4000" b="1" dirty="0" smtClean="0">
                <a:solidFill>
                  <a:srgbClr val="000000"/>
                </a:solidFill>
                <a:effectLst/>
              </a:rPr>
              <a:t>“环境保护新道路”</a:t>
            </a:r>
            <a:r>
              <a:rPr lang="en-US" sz="4000" b="1" dirty="0" smtClean="0">
                <a:solidFill>
                  <a:srgbClr val="000000"/>
                </a:solidFill>
                <a:effectLst/>
              </a:rPr>
              <a:t> 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0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8310" y="0"/>
            <a:ext cx="7346461" cy="3416320"/>
          </a:xfrm>
          <a:prstGeom prst="rect">
            <a:avLst/>
          </a:prstGeom>
          <a:solidFill>
            <a:srgbClr val="30800A"/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Needed: Long-term vision and strategy to guide national and local green development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67" y="0"/>
            <a:ext cx="8206095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1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9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0849" y="-27444"/>
            <a:ext cx="3293151" cy="2677656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Guizhou</a:t>
            </a:r>
            <a:r>
              <a:rPr lang="en-US" sz="6000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000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Province</a:t>
            </a:r>
          </a:p>
          <a:p>
            <a:pPr algn="ctr"/>
            <a:r>
              <a:rPr lang="zh-CN" altLang="en-US" sz="4800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贵州省</a:t>
            </a:r>
            <a:endParaRPr lang="en-US" sz="4800" b="1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0849" y="2862322"/>
            <a:ext cx="3293151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Pilot for Green Decisions</a:t>
            </a:r>
          </a:p>
          <a:p>
            <a:pPr algn="ctr"/>
            <a:r>
              <a:rPr lang="zh-CN" altLang="en-US" sz="3600" b="1" dirty="0" smtClean="0"/>
              <a:t>绿色决策示范</a:t>
            </a:r>
            <a:endParaRPr lang="en-US" sz="3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6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6" y="0"/>
            <a:ext cx="9144000" cy="68580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-136525"/>
            <a:ext cx="9144000" cy="1143000"/>
          </a:xfrm>
          <a:solidFill>
            <a:srgbClr val="008000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ISSUES </a:t>
            </a:r>
            <a:r>
              <a:rPr lang="zh-CN" altLang="en-US" sz="5400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十大关注问题</a:t>
            </a:r>
            <a:endParaRPr lang="en-US" sz="5400" b="1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000" y="1988444"/>
            <a:ext cx="6729654" cy="4713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0586" y="5826083"/>
            <a:ext cx="4300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TF Meeting Xi’an January 2013</a:t>
            </a:r>
          </a:p>
          <a:p>
            <a:r>
              <a:rPr lang="en-US" altLang="zh-CN" sz="2400" b="1" dirty="0" smtClean="0"/>
              <a:t>2013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月西安课题组会议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0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7736"/>
            <a:ext cx="9144000" cy="1143000"/>
          </a:xfrm>
          <a:solidFill>
            <a:srgbClr val="008000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MANAGING GAPS </a:t>
            </a:r>
            <a:r>
              <a:rPr lang="zh-CN" altLang="en-US" sz="54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管理差距</a:t>
            </a:r>
            <a:endParaRPr lang="en-US" sz="5400" b="1" spc="50" dirty="0">
              <a:ln w="11430"/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1851"/>
            <a:ext cx="9144000" cy="5476365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Rising Expectations - ‘Wants and Needs’</a:t>
            </a:r>
          </a:p>
          <a:p>
            <a:pPr marL="0" indent="0" algn="r">
              <a:buNone/>
            </a:pPr>
            <a:r>
              <a:rPr lang="zh-CN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提升的期待</a:t>
            </a:r>
            <a:r>
              <a:rPr lang="en-US" altLang="zh-C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zh-CN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－</a:t>
            </a:r>
            <a:r>
              <a:rPr lang="en-US" altLang="zh-C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'</a:t>
            </a:r>
            <a:r>
              <a:rPr lang="zh-CN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欲望和需要</a:t>
            </a:r>
            <a:r>
              <a:rPr lang="en-US" altLang="zh-C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Environmental Perception &amp; Realities  	</a:t>
            </a:r>
          </a:p>
          <a:p>
            <a:pPr marL="0" indent="0" algn="r">
              <a:buNone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</a:t>
            </a:r>
            <a:r>
              <a:rPr lang="zh-CN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对环境的感知和现实</a:t>
            </a:r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Trust &amp; Credibility</a:t>
            </a:r>
          </a:p>
          <a:p>
            <a:pPr algn="r"/>
            <a:r>
              <a:rPr lang="zh-CN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信任和信誉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5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03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5" y="-194733"/>
            <a:ext cx="9144000" cy="1045634"/>
          </a:xfrm>
          <a:solidFill>
            <a:srgbClr val="008000"/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7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67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5300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BALANCING VALUES   </a:t>
            </a:r>
            <a:r>
              <a:rPr lang="zh-CN" altLang="en-US" sz="5300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平衡价值观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99" y="1976140"/>
            <a:ext cx="9032601" cy="4525963"/>
          </a:xfrm>
        </p:spPr>
        <p:txBody>
          <a:bodyPr/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Traditional Chinese values</a:t>
            </a:r>
          </a:p>
          <a:p>
            <a:pPr marL="0" indent="0">
              <a:buNone/>
            </a:pPr>
            <a:r>
              <a:rPr lang="en-US" altLang="zh-C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zh-CN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传统中国价值观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Contemporary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ocial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alues</a:t>
            </a:r>
          </a:p>
          <a:p>
            <a:pPr marL="0" indent="0">
              <a:buNone/>
            </a:pPr>
            <a:r>
              <a:rPr lang="en-US" altLang="zh-C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</a:t>
            </a:r>
            <a:r>
              <a:rPr lang="zh-CN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现代社会价值观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International influences</a:t>
            </a:r>
          </a:p>
          <a:p>
            <a:pPr marL="0" indent="0">
              <a:buNone/>
            </a:pPr>
            <a:r>
              <a:rPr lang="en-US" altLang="zh-CN" sz="4000" b="1" dirty="0" smtClean="0">
                <a:solidFill>
                  <a:srgbClr val="FFFFFF"/>
                </a:solidFill>
              </a:rPr>
              <a:t>   </a:t>
            </a:r>
            <a:r>
              <a:rPr lang="zh-CN" altLang="en-US" sz="4000" b="1" dirty="0" smtClean="0">
                <a:solidFill>
                  <a:srgbClr val="FFFFFF"/>
                </a:solidFill>
              </a:rPr>
              <a:t>国际影响</a:t>
            </a:r>
            <a:endParaRPr lang="en-US" sz="4000" b="1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1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398"/>
            <a:ext cx="9143999" cy="5181601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“Inclusive, Effective &amp; Efficient”</a:t>
            </a:r>
          </a:p>
          <a:p>
            <a:pPr marL="0" indent="0">
              <a:buNone/>
            </a:pPr>
            <a:r>
              <a:rPr lang="zh-CN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“包容、有效及高效率”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“Environmental Crisis is a Crisis of Governance”</a:t>
            </a:r>
          </a:p>
          <a:p>
            <a:pPr marL="0" indent="0">
              <a:buNone/>
            </a:pPr>
            <a:r>
              <a:rPr lang="zh-CN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“环境危机是管理危机”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“Whole of Government Approach”</a:t>
            </a:r>
          </a:p>
          <a:p>
            <a:pPr marL="0" indent="0">
              <a:buNone/>
            </a:pPr>
            <a:r>
              <a:rPr lang="zh-CN" altLang="en-US" sz="4000" b="1" dirty="0" smtClean="0"/>
              <a:t>“政府全面行动”</a:t>
            </a:r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3940"/>
            <a:ext cx="9144000" cy="1830339"/>
          </a:xfrm>
          <a:solidFill>
            <a:srgbClr val="008000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IMPROVED GOVERNANCE</a:t>
            </a:r>
            <a:br>
              <a:rPr lang="en-US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zh-CN" altLang="en-US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改进了的管理</a:t>
            </a:r>
            <a:endParaRPr lang="en-US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8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45"/>
            <a:ext cx="9144000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Gree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28078"/>
            <a:ext cx="8128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1" y="4701677"/>
            <a:ext cx="81698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 President Xi </a:t>
            </a:r>
            <a:r>
              <a:rPr lang="en-US" sz="2800" b="1" dirty="0" err="1" smtClean="0"/>
              <a:t>Jinping</a:t>
            </a:r>
            <a:r>
              <a:rPr lang="en-US" sz="2800" b="1" dirty="0" smtClean="0"/>
              <a:t>      Premier Li </a:t>
            </a:r>
            <a:r>
              <a:rPr lang="en-US" sz="2800" b="1" dirty="0" err="1" smtClean="0"/>
              <a:t>Keqiang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" y="5355303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FFFF"/>
                </a:solidFill>
              </a:rPr>
              <a:t>GREEN LEADERSHIP STARTS AT THE TOP</a:t>
            </a:r>
          </a:p>
          <a:p>
            <a:pPr algn="ctr"/>
            <a:r>
              <a:rPr lang="zh-CN" altLang="en-US" sz="4000" b="1" spc="50" dirty="0" smtClean="0">
                <a:ln w="11430"/>
                <a:solidFill>
                  <a:srgbClr val="FFFFFF"/>
                </a:solidFill>
              </a:rPr>
              <a:t>绿色领袖从顶层开始</a:t>
            </a:r>
            <a:endParaRPr lang="en-US" sz="4000" b="1" spc="50" dirty="0">
              <a:ln w="11430"/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3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142"/>
            <a:ext cx="9144000" cy="1483642"/>
          </a:xfrm>
          <a:solidFill>
            <a:srgbClr val="008000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TRANSFORMATIVE </a:t>
            </a:r>
            <a:r>
              <a:rPr 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CHANGE</a:t>
            </a:r>
            <a:br>
              <a:rPr 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zh-CN" altLang="en-US" sz="40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变革</a:t>
            </a:r>
            <a:r>
              <a:rPr 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endParaRPr lang="en-US" sz="4800" b="1" spc="50" dirty="0">
              <a:ln w="11430"/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43" y="2876450"/>
            <a:ext cx="8979057" cy="45259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Social, economic &amp; environmental  links</a:t>
            </a:r>
          </a:p>
          <a:p>
            <a:pPr marL="0" indent="0">
              <a:buNone/>
            </a:pPr>
            <a:r>
              <a:rPr lang="en-US" altLang="zh-C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zh-CN" alt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社会、经济与环境间的联系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Confusing signals</a:t>
            </a:r>
          </a:p>
          <a:p>
            <a:pPr marL="0" indent="0">
              <a:buNone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zh-CN" alt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混乱的信号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9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22" y="-5679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22" y="0"/>
            <a:ext cx="9137978" cy="1248442"/>
          </a:xfrm>
          <a:solidFill>
            <a:srgbClr val="008000"/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FISCAL</a:t>
            </a:r>
            <a:r>
              <a:rPr 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/TAX REFORM </a:t>
            </a:r>
            <a:r>
              <a:rPr lang="zh-CN" altLang="en-US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财政／税收改革</a:t>
            </a:r>
            <a:r>
              <a:rPr 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endParaRPr lang="en-US" sz="4800" b="1" spc="50" dirty="0">
              <a:ln w="11430"/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75" y="1583276"/>
            <a:ext cx="9010321" cy="536642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</a:rPr>
              <a:t>Solutions not possible without reform </a:t>
            </a:r>
          </a:p>
          <a:p>
            <a:pPr marL="0" indent="0">
              <a:buNone/>
            </a:pPr>
            <a:r>
              <a:rPr lang="en-US" altLang="zh-C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</a:rPr>
              <a:t>  </a:t>
            </a:r>
            <a:r>
              <a:rPr lang="zh-CN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</a:rPr>
              <a:t>没有改革就无法解决问题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FF"/>
              </a:solidFill>
            </a:endParaRP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</a:rPr>
              <a:t>Health, quality of life, ecological services</a:t>
            </a:r>
          </a:p>
          <a:p>
            <a:pPr marL="0" indent="0">
              <a:buNone/>
            </a:pPr>
            <a:r>
              <a:rPr lang="en-US" altLang="zh-C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</a:rPr>
              <a:t>  </a:t>
            </a:r>
            <a:r>
              <a:rPr lang="zh-CN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</a:rPr>
              <a:t>健康、生活质量、生态服务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FF"/>
              </a:solidFill>
            </a:endParaRP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</a:rPr>
              <a:t>Investment effectiveness</a:t>
            </a:r>
          </a:p>
          <a:p>
            <a:pPr marL="0" indent="0">
              <a:buNone/>
            </a:pPr>
            <a:r>
              <a:rPr lang="en-US" altLang="zh-C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</a:rPr>
              <a:t>  </a:t>
            </a:r>
            <a:r>
              <a:rPr lang="zh-CN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</a:rPr>
              <a:t>投资的效益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4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5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3700"/>
          </a:xfrm>
          <a:solidFill>
            <a:srgbClr val="008000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CHOICES </a:t>
            </a:r>
            <a:r>
              <a:rPr 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&amp; PARTICIPATION</a:t>
            </a:r>
            <a:br>
              <a:rPr 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zh-CN" altLang="en-US" sz="40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选择和参与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95" y="1958810"/>
            <a:ext cx="8802260" cy="52578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sz="4000" b="1" dirty="0">
              <a:ln w="11430"/>
              <a:solidFill>
                <a:srgbClr val="FFFFFF"/>
              </a:solidFill>
              <a:effectLst/>
            </a:endParaRPr>
          </a:p>
          <a:p>
            <a:r>
              <a:rPr lang="en-US" sz="4000" b="1" dirty="0" smtClean="0">
                <a:ln w="11430"/>
                <a:solidFill>
                  <a:srgbClr val="FFFFFF"/>
                </a:solidFill>
                <a:effectLst/>
              </a:rPr>
              <a:t>Public Participation &amp; Development Supervision by Public</a:t>
            </a:r>
          </a:p>
          <a:p>
            <a:pPr marL="0" indent="0">
              <a:buNone/>
            </a:pPr>
            <a:r>
              <a:rPr lang="en-US" altLang="zh-CN" sz="4000" b="1" dirty="0" smtClean="0">
                <a:ln w="11430"/>
                <a:solidFill>
                  <a:srgbClr val="FFFFFF"/>
                </a:solidFill>
              </a:rPr>
              <a:t>  </a:t>
            </a:r>
            <a:r>
              <a:rPr lang="zh-CN" altLang="en-US" sz="4000" b="1" dirty="0" smtClean="0">
                <a:ln w="11430"/>
                <a:solidFill>
                  <a:srgbClr val="FFFFFF"/>
                </a:solidFill>
              </a:rPr>
              <a:t>公共参与和公共发展监督</a:t>
            </a:r>
            <a:endParaRPr lang="en-US" sz="4000" b="1" dirty="0">
              <a:ln w="11430"/>
              <a:solidFill>
                <a:srgbClr val="FFFFFF"/>
              </a:solidFill>
              <a:effectLst/>
            </a:endParaRPr>
          </a:p>
          <a:p>
            <a:r>
              <a:rPr lang="en-US" sz="4000" b="1" dirty="0">
                <a:ln w="11430"/>
                <a:solidFill>
                  <a:srgbClr val="FFFFFF"/>
                </a:solidFill>
              </a:rPr>
              <a:t>Sustainable Consumption Choices</a:t>
            </a:r>
          </a:p>
          <a:p>
            <a:pPr marL="0" indent="0">
              <a:buNone/>
            </a:pPr>
            <a:r>
              <a:rPr lang="en-US" altLang="zh-CN" sz="4000" b="1" dirty="0" smtClean="0">
                <a:ln w="11430"/>
                <a:solidFill>
                  <a:srgbClr val="FFFFFF"/>
                </a:solidFill>
                <a:effectLst/>
              </a:rPr>
              <a:t>  </a:t>
            </a:r>
            <a:r>
              <a:rPr lang="zh-CN" altLang="en-US" sz="4000" b="1" dirty="0" smtClean="0">
                <a:ln w="11430"/>
                <a:solidFill>
                  <a:srgbClr val="FFFFFF"/>
                </a:solidFill>
                <a:effectLst/>
              </a:rPr>
              <a:t>可持续消费选择</a:t>
            </a:r>
            <a:endParaRPr lang="en-US" sz="4000" b="1" dirty="0" smtClean="0">
              <a:ln w="11430"/>
              <a:solidFill>
                <a:srgbClr val="FFFFFF"/>
              </a:solidFill>
              <a:effectLst/>
            </a:endParaRPr>
          </a:p>
          <a:p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46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42" y="1384995"/>
            <a:ext cx="7620000" cy="515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5455" y="6494066"/>
            <a:ext cx="77364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http://</a:t>
            </a:r>
            <a:r>
              <a:rPr lang="en-US" sz="1400" dirty="0" err="1"/>
              <a:t>usa.chinadaily.com.cn</a:t>
            </a:r>
            <a:r>
              <a:rPr lang="en-US" sz="1400" dirty="0"/>
              <a:t>/china/</a:t>
            </a:r>
            <a:r>
              <a:rPr lang="en-US" sz="1400" dirty="0" err="1"/>
              <a:t>attachement</a:t>
            </a:r>
            <a:r>
              <a:rPr lang="en-US" sz="1400" dirty="0"/>
              <a:t>/jpg/site1/20130617/0023ae6cf3691329166708.jpg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FFFF"/>
                </a:solidFill>
              </a:rPr>
              <a:t>FIRST LOW CARBON DAY </a:t>
            </a:r>
            <a:r>
              <a:rPr lang="en-US" sz="2000" b="1" spc="50" dirty="0">
                <a:ln w="11430"/>
                <a:solidFill>
                  <a:srgbClr val="FFFFFF"/>
                </a:solidFill>
              </a:rPr>
              <a:t>17 June </a:t>
            </a:r>
            <a:r>
              <a:rPr lang="en-US" sz="2000" b="1" spc="50" dirty="0" smtClean="0">
                <a:ln w="11430"/>
                <a:solidFill>
                  <a:srgbClr val="FFFFFF"/>
                </a:solidFill>
              </a:rPr>
              <a:t>2013</a:t>
            </a:r>
          </a:p>
          <a:p>
            <a:pPr algn="ctr"/>
            <a:r>
              <a:rPr lang="en-US" altLang="zh-CN" sz="3600" b="1" spc="50" dirty="0" smtClean="0">
                <a:ln w="11430"/>
                <a:solidFill>
                  <a:srgbClr val="FFFFFF"/>
                </a:solidFill>
              </a:rPr>
              <a:t>2013</a:t>
            </a:r>
            <a:r>
              <a:rPr lang="zh-CN" altLang="en-US" sz="3600" b="1" spc="50" dirty="0" smtClean="0">
                <a:ln w="11430"/>
                <a:solidFill>
                  <a:srgbClr val="FFFFFF"/>
                </a:solidFill>
              </a:rPr>
              <a:t>年</a:t>
            </a:r>
            <a:r>
              <a:rPr lang="en-US" altLang="zh-CN" sz="3600" b="1" spc="50" dirty="0" smtClean="0">
                <a:ln w="11430"/>
                <a:solidFill>
                  <a:srgbClr val="FFFFFF"/>
                </a:solidFill>
              </a:rPr>
              <a:t>6</a:t>
            </a:r>
            <a:r>
              <a:rPr lang="zh-CN" altLang="en-US" sz="3600" b="1" spc="50" dirty="0" smtClean="0">
                <a:ln w="11430"/>
                <a:solidFill>
                  <a:srgbClr val="FFFFFF"/>
                </a:solidFill>
              </a:rPr>
              <a:t>月</a:t>
            </a:r>
            <a:r>
              <a:rPr lang="en-US" altLang="zh-CN" sz="3600" b="1" spc="50" dirty="0" smtClean="0">
                <a:ln w="11430"/>
                <a:solidFill>
                  <a:srgbClr val="FFFFFF"/>
                </a:solidFill>
              </a:rPr>
              <a:t>17</a:t>
            </a:r>
            <a:r>
              <a:rPr lang="zh-CN" altLang="en-US" sz="3600" b="1" spc="50" dirty="0" smtClean="0">
                <a:ln w="11430"/>
                <a:solidFill>
                  <a:srgbClr val="FFFFFF"/>
                </a:solidFill>
              </a:rPr>
              <a:t>日，第一个低碳日</a:t>
            </a:r>
            <a:endParaRPr lang="en-US" sz="3600" b="1" spc="50" dirty="0">
              <a:ln w="11430"/>
              <a:solidFill>
                <a:srgbClr val="FFFFFF"/>
              </a:solidFill>
            </a:endParaRPr>
          </a:p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932" y="6064141"/>
            <a:ext cx="7736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Lianyungang, </a:t>
            </a:r>
            <a:r>
              <a:rPr lang="en-US" sz="2800" b="1" dirty="0" smtClean="0"/>
              <a:t>Jiangsu                </a:t>
            </a:r>
            <a:r>
              <a:rPr lang="zh-CN" altLang="en-US" sz="2800" b="1" dirty="0" smtClean="0"/>
              <a:t>江苏连云港</a:t>
            </a:r>
            <a:endParaRPr lang="en-US" sz="2800" b="1" dirty="0" smtClean="0"/>
          </a:p>
          <a:p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5933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3" y="1792640"/>
            <a:ext cx="3172524" cy="3619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438" y="1792640"/>
            <a:ext cx="3065825" cy="3619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263" y="1792640"/>
            <a:ext cx="2884737" cy="3619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00" y="0"/>
            <a:ext cx="9154854" cy="1142999"/>
          </a:xfrm>
          <a:solidFill>
            <a:srgbClr val="008000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54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CSR </a:t>
            </a:r>
            <a:r>
              <a:rPr lang="en-US" sz="5400" b="1" spc="50" dirty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&amp; </a:t>
            </a:r>
            <a:r>
              <a:rPr lang="en-US" sz="54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CER </a:t>
            </a:r>
            <a:r>
              <a:rPr lang="zh-CN" altLang="en-US" sz="40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企业社会责任与环境责任</a:t>
            </a:r>
            <a:r>
              <a:rPr lang="en-US" sz="40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endParaRPr lang="en-US" sz="4000" b="1" spc="50" dirty="0">
              <a:ln w="11430"/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4" y="1035527"/>
            <a:ext cx="9154853" cy="452596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3600" b="1" dirty="0" smtClean="0">
                <a:ln w="11430"/>
                <a:solidFill>
                  <a:srgbClr val="000000"/>
                </a:solidFill>
              </a:rPr>
              <a:t>Voluntary action too slow &amp; weak gov’t action</a:t>
            </a:r>
          </a:p>
          <a:p>
            <a:pPr marL="0" indent="0" algn="ctr">
              <a:buNone/>
            </a:pPr>
            <a:r>
              <a:rPr lang="zh-CN" alt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自愿行动太慢、政府行动不力</a:t>
            </a:r>
            <a:endParaRPr lang="en-US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  <a:p>
            <a:pPr marL="0" indent="0">
              <a:buNone/>
            </a:pP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12424"/>
            <a:ext cx="9144000" cy="1445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01383" y="5652024"/>
            <a:ext cx="1359068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www.csr-china.net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6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8000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Agriculture </a:t>
            </a:r>
            <a:r>
              <a:rPr lang="en-US" sz="4800" b="1" spc="50" dirty="0" smtClean="0">
                <a:ln w="11430"/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Impacts </a:t>
            </a:r>
            <a:r>
              <a:rPr lang="zh-CN" altLang="en-US" sz="4000" b="1" spc="50" dirty="0" smtClean="0">
                <a:ln w="11430"/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对农业的影响</a:t>
            </a:r>
            <a:endParaRPr lang="en-US" sz="4000" b="1" spc="50" dirty="0">
              <a:ln w="11430"/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72" y="2133751"/>
            <a:ext cx="8963905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Positive effects are possible (reforestation)</a:t>
            </a:r>
          </a:p>
          <a:p>
            <a:pPr marL="0" indent="0">
              <a:buNone/>
            </a:pPr>
            <a:r>
              <a:rPr lang="en-US" altLang="zh-CN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</a:t>
            </a:r>
            <a:r>
              <a:rPr lang="zh-CN" alt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可能获得的积极成效（造林）</a:t>
            </a:r>
            <a:endParaRPr lang="en-US" sz="4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Negative impacts from crop &amp; livestock production  on soil, air &amp; water</a:t>
            </a:r>
          </a:p>
          <a:p>
            <a:pPr marL="0" indent="0">
              <a:buNone/>
            </a:pPr>
            <a:r>
              <a:rPr lang="en-US" altLang="zh-CN" sz="4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</a:t>
            </a:r>
            <a:r>
              <a:rPr lang="zh-CN" altLang="en-US" sz="4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农作物和家畜生产对土壤、空气和水的消极影响</a:t>
            </a:r>
            <a:endParaRPr lang="en-US" sz="41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Water demand unsustainable</a:t>
            </a:r>
          </a:p>
          <a:p>
            <a:pPr marL="0" indent="0">
              <a:buNone/>
            </a:pPr>
            <a:r>
              <a:rPr lang="en-US" altLang="zh-CN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</a:t>
            </a:r>
            <a:r>
              <a:rPr lang="zh-CN" alt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水需求不可持续</a:t>
            </a:r>
            <a:endParaRPr lang="en-US" sz="4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Out-migration social effects</a:t>
            </a:r>
            <a:endParaRPr lang="en-US" sz="4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4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</a:t>
            </a:r>
            <a:r>
              <a:rPr lang="zh-CN" altLang="en-US" sz="4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外移人口的社会效应</a:t>
            </a:r>
            <a:endParaRPr lang="en-US" sz="41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109"/>
            <a:ext cx="9144000" cy="1506551"/>
          </a:xfrm>
          <a:solidFill>
            <a:srgbClr val="008000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‘NEW STYLE URBANIZATION’</a:t>
            </a:r>
            <a:br>
              <a:rPr lang="en-US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altLang="zh-CN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‘</a:t>
            </a:r>
            <a:r>
              <a:rPr lang="zh-CN" altLang="en-US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新型城镇化</a:t>
            </a:r>
            <a:r>
              <a:rPr lang="en-US" altLang="zh-CN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'</a:t>
            </a:r>
            <a:endParaRPr lang="en-US" b="1" spc="50" dirty="0">
              <a:ln w="11430"/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" y="1459442"/>
            <a:ext cx="9144003" cy="539855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Need for compact urban design</a:t>
            </a:r>
          </a:p>
          <a:p>
            <a:pPr marL="0" indent="0">
              <a:buNone/>
            </a:pPr>
            <a:r>
              <a:rPr lang="en-US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zh-CN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需要密集型城镇设计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Green mobility strategy urgently needed</a:t>
            </a:r>
          </a:p>
          <a:p>
            <a:pPr marL="0" indent="0">
              <a:buNone/>
            </a:pPr>
            <a:r>
              <a:rPr lang="en-US" altLang="zh-C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   </a:t>
            </a:r>
            <a:r>
              <a:rPr lang="zh-CN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急需绿色出行战略</a:t>
            </a:r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New quality of life demands </a:t>
            </a:r>
          </a:p>
          <a:p>
            <a:pPr marL="0" indent="0">
              <a:buNone/>
            </a:pPr>
            <a:r>
              <a:rPr lang="en-US" altLang="zh-C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    </a:t>
            </a:r>
            <a:r>
              <a:rPr lang="zh-CN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对生活质量的新要求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Ecological redlining; Low Carbon Cities</a:t>
            </a:r>
          </a:p>
          <a:p>
            <a:pPr marL="0" indent="0">
              <a:buNone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  </a:t>
            </a:r>
            <a:r>
              <a:rPr lang="zh-CN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生态红线划定；低碳城市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14" y="0"/>
            <a:ext cx="7620000" cy="511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7594062" y="3553703"/>
            <a:ext cx="20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Xinhua 30 Aug 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278" y="4173028"/>
            <a:ext cx="7620000" cy="3477875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“China will take an urbanization path that incorporates the ideas of green &amp; efficient growth” </a:t>
            </a:r>
          </a:p>
          <a:p>
            <a:r>
              <a:rPr lang="zh-CN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“中国将走绿色观念与高效增长相结合的城镇化道路”</a:t>
            </a:r>
            <a:endParaRPr 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  <a:p>
            <a:endParaRPr 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42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8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29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46" b="-4271"/>
          <a:stretch/>
        </p:blipFill>
        <p:spPr>
          <a:xfrm>
            <a:off x="0" y="-224042"/>
            <a:ext cx="9220970" cy="638848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763"/>
          <a:stretch/>
        </p:blipFill>
        <p:spPr>
          <a:xfrm>
            <a:off x="-35365" y="3643745"/>
            <a:ext cx="9202738" cy="321425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71212"/>
            <a:ext cx="3045343" cy="3586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6070" y="3271212"/>
            <a:ext cx="3326679" cy="35387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123758" y="7773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15455" y="10929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35365" y="3200399"/>
            <a:ext cx="9202738" cy="85513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Ecological Redlining </a:t>
            </a:r>
            <a:r>
              <a:rPr lang="zh-CN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划定生态红线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75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91187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5782" y="0"/>
            <a:ext cx="887664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“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We have to understand that to protect the environment is to preserve our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productivity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…” </a:t>
            </a: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-- Xi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Jinping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,  24 May 2013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6</a:t>
            </a:r>
            <a:r>
              <a:rPr lang="en-US" sz="32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th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 Study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Session of Political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Bureau on Ecological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Civilization</a:t>
            </a:r>
          </a:p>
          <a:p>
            <a:pPr marL="457200" indent="-457200">
              <a:buFontTx/>
              <a:buChar char="-"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FF"/>
              </a:solidFill>
            </a:endParaRPr>
          </a:p>
          <a:p>
            <a:r>
              <a:rPr lang="en-US" altLang="zh-CN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“</a:t>
            </a:r>
            <a:r>
              <a:rPr lang="zh-CN" alt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我们必须明白，保护环境就是保护我们的生产力</a:t>
            </a:r>
            <a:r>
              <a:rPr lang="en-US" altLang="zh-CN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…”</a:t>
            </a:r>
          </a:p>
          <a:p>
            <a:r>
              <a:rPr lang="zh-CN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－</a:t>
            </a:r>
            <a:r>
              <a:rPr lang="en-US" altLang="zh-C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zh-CN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习近平在</a:t>
            </a:r>
            <a:r>
              <a:rPr lang="en-US" altLang="zh-C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2013</a:t>
            </a:r>
            <a:r>
              <a:rPr lang="zh-CN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年</a:t>
            </a:r>
            <a:r>
              <a:rPr lang="en-US" altLang="zh-C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r>
              <a:rPr lang="zh-CN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月</a:t>
            </a:r>
            <a:r>
              <a:rPr lang="en-US" altLang="zh-C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24</a:t>
            </a:r>
            <a:r>
              <a:rPr lang="zh-CN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日第六次政治局生态文明学习班上的讲话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008" y="6063202"/>
            <a:ext cx="7887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Businessweek</a:t>
            </a:r>
            <a:r>
              <a:rPr lang="en-US" dirty="0"/>
              <a:t> (Bloomberg</a:t>
            </a:r>
            <a:r>
              <a:rPr lang="en-US" dirty="0" smtClean="0"/>
              <a:t>) China's </a:t>
            </a:r>
            <a:r>
              <a:rPr lang="en-US" dirty="0"/>
              <a:t>Leaders Talk Reform: Will They Walk the Talk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Dexter </a:t>
            </a:r>
            <a:r>
              <a:rPr lang="en-US" dirty="0"/>
              <a:t>Roberts on May 28, 2013</a:t>
            </a:r>
          </a:p>
        </p:txBody>
      </p:sp>
    </p:spTree>
    <p:extLst>
      <p:ext uri="{BB962C8B-B14F-4D97-AF65-F5344CB8AC3E}">
        <p14:creationId xmlns:p14="http://schemas.microsoft.com/office/powerpoint/2010/main" val="257522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9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862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INT’L - CHINA ALIGNMENT</a:t>
            </a:r>
            <a:br>
              <a:rPr lang="en-US" sz="5400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zh-CN" altLang="en-US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中国与国际接轨</a:t>
            </a:r>
            <a:endParaRPr lang="en-US" b="1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28" y="2548272"/>
            <a:ext cx="7260896" cy="40892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1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0"/>
            <a:ext cx="440628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2250" y="762000"/>
            <a:ext cx="2082800" cy="2369880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Thank You!</a:t>
            </a:r>
          </a:p>
          <a:p>
            <a:r>
              <a:rPr lang="zh-CN" altLang="en-US" sz="40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谢谢</a:t>
            </a:r>
            <a:endParaRPr lang="en-US" sz="4000" b="1" spc="50" dirty="0" smtClean="0">
              <a:ln w="11430"/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250" y="3213100"/>
            <a:ext cx="2139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All photos by Art Hanson, unless otherwise noted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8902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99081" y="-48054"/>
            <a:ext cx="9343081" cy="6906054"/>
          </a:xfrm>
          <a:prstGeom prst="rect">
            <a:avLst/>
          </a:prstGeom>
          <a:solidFill>
            <a:srgbClr val="008000"/>
          </a:solidFill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77" y="-48053"/>
            <a:ext cx="888412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solidFill>
                  <a:schemeClr val="bg1"/>
                </a:solidFill>
              </a:rPr>
              <a:t>3 LEVELS </a:t>
            </a:r>
            <a:r>
              <a:rPr lang="zh-CN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</a:rPr>
              <a:t>三个层面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9285" y="1208476"/>
            <a:ext cx="3930614" cy="5253101"/>
          </a:xfrm>
          <a:solidFill>
            <a:srgbClr val="008000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Ecological </a:t>
            </a:r>
          </a:p>
          <a:p>
            <a:pPr marL="0" indent="0" algn="ctr">
              <a:buNone/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Civilization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Green </a:t>
            </a:r>
          </a:p>
          <a:p>
            <a:pPr marL="0" indent="0" algn="ctr">
              <a:buNone/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Development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Environment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Protection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285" y="1208476"/>
            <a:ext cx="3930614" cy="5253101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15198" y="1210109"/>
            <a:ext cx="3930614" cy="5253101"/>
          </a:xfrm>
          <a:prstGeom prst="rect">
            <a:avLst/>
          </a:prstGeom>
          <a:solidFill>
            <a:srgbClr val="008000"/>
          </a:solidFill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r>
              <a:rPr lang="zh-CN" altLang="en-US" sz="4800" b="1" dirty="0" smtClean="0"/>
              <a:t>生态文明</a:t>
            </a:r>
            <a:endParaRPr lang="en-CA" altLang="zh-CN" sz="4800" b="1" dirty="0" smtClean="0"/>
          </a:p>
          <a:p>
            <a:pPr marL="285750" indent="-285750" algn="ctr">
              <a:buFont typeface="Arial"/>
              <a:buChar char="•"/>
            </a:pPr>
            <a:endParaRPr lang="en-CA" altLang="zh-CN" sz="4800" b="1" dirty="0" smtClean="0"/>
          </a:p>
          <a:p>
            <a:pPr marL="285750" indent="-285750" algn="ctr">
              <a:buFont typeface="Arial"/>
              <a:buChar char="•"/>
            </a:pPr>
            <a:r>
              <a:rPr lang="zh-CN" altLang="en-US" sz="4800" b="1" dirty="0" smtClean="0"/>
              <a:t>绿色发展</a:t>
            </a:r>
            <a:endParaRPr lang="en-CA" altLang="zh-CN" sz="4800" b="1" dirty="0" smtClean="0"/>
          </a:p>
          <a:p>
            <a:pPr marL="285750" indent="-285750" algn="ctr">
              <a:buFont typeface="Arial"/>
              <a:buChar char="•"/>
            </a:pPr>
            <a:endParaRPr lang="en-CA" altLang="zh-CN" sz="4800" b="1" dirty="0" smtClean="0"/>
          </a:p>
          <a:p>
            <a:pPr marL="285750" indent="-285750" algn="ctr">
              <a:buFont typeface="Arial"/>
              <a:buChar char="•"/>
            </a:pPr>
            <a:r>
              <a:rPr lang="zh-CN" altLang="en-US" sz="4800" b="1" dirty="0" smtClean="0"/>
              <a:t>环境保护</a:t>
            </a:r>
            <a:endParaRPr lang="en-US" sz="48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1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1"/>
            <a:ext cx="29038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6961" y="0"/>
            <a:ext cx="388592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263" y="-1"/>
            <a:ext cx="3043607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" y="-8468"/>
            <a:ext cx="9144003" cy="83099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“RESPECT NATURE” </a:t>
            </a:r>
            <a:r>
              <a:rPr lang="zh-CN" alt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“尊重自然”</a:t>
            </a:r>
            <a:endParaRPr lang="en-US" sz="4800" b="1" spc="50" dirty="0" smtClean="0">
              <a:ln w="11430"/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57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5467" y="5804925"/>
            <a:ext cx="4868334" cy="769441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POLLINATOR </a:t>
            </a:r>
            <a:r>
              <a:rPr lang="zh-CN" altLang="en-US" sz="3600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授粉体</a:t>
            </a:r>
            <a:endParaRPr lang="en-US" sz="3600" b="1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95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64" y="0"/>
            <a:ext cx="98253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54000"/>
            <a:ext cx="8229600" cy="21971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67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TAKLAMAKAN DESERT</a:t>
            </a:r>
            <a:br>
              <a:rPr lang="en-US" sz="67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60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en-US" sz="60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zh-CN" altLang="en-US" sz="67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塔克拉玛干沙</a:t>
            </a:r>
            <a:r>
              <a:rPr lang="zh-CN" altLang="en-US" sz="67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漠</a:t>
            </a:r>
            <a:r>
              <a:rPr lang="en-CA" altLang="zh-CN" sz="67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CA" altLang="zh-CN" sz="67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CA" altLang="zh-CN" sz="53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CA" altLang="zh-CN" sz="53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53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3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5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8000"/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“GREAT GREEN WALL” </a:t>
            </a:r>
            <a:r>
              <a:rPr lang="zh-CN" alt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“绿色长城”</a:t>
            </a:r>
            <a:endParaRPr lang="en-US" sz="4800" b="1" spc="50" dirty="0">
              <a:ln w="11430"/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3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77" y="2792590"/>
            <a:ext cx="3512781" cy="3991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862" y="2792590"/>
            <a:ext cx="3713033" cy="3991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50" y="62582"/>
            <a:ext cx="8876645" cy="264088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3676" y="-42335"/>
            <a:ext cx="8860752" cy="1143000"/>
          </a:xfrm>
          <a:solidFill>
            <a:srgbClr val="008000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GREEN MOBILITY </a:t>
            </a:r>
            <a:r>
              <a:rPr lang="zh-CN" altLang="en-US" sz="4800" b="1" spc="50" dirty="0" smtClean="0">
                <a:ln w="11430"/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绿色出行</a:t>
            </a:r>
            <a:endParaRPr lang="en-US" sz="4800" b="1" spc="50" dirty="0">
              <a:ln w="11430"/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775"/>
          <a:stretch/>
        </p:blipFill>
        <p:spPr>
          <a:xfrm>
            <a:off x="3639023" y="-74271"/>
            <a:ext cx="1849234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76C-6112-3540-A7DA-0DBB7F490D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4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626</Words>
  <Application>Microsoft Macintosh PowerPoint</Application>
  <PresentationFormat>On-screen Show (4:3)</PresentationFormat>
  <Paragraphs>164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Environment &amp; Society 环境与社会</vt:lpstr>
      <vt:lpstr>PowerPoint Presentation</vt:lpstr>
      <vt:lpstr>PowerPoint Presentation</vt:lpstr>
      <vt:lpstr>3 LEVELS 三个层面</vt:lpstr>
      <vt:lpstr>PowerPoint Presentation</vt:lpstr>
      <vt:lpstr>PowerPoint Presentation</vt:lpstr>
      <vt:lpstr>  TAKLAMAKAN DESERT  塔克拉玛干沙漠  </vt:lpstr>
      <vt:lpstr>“GREAT GREEN WALL” “绿色长城”</vt:lpstr>
      <vt:lpstr> GREEN MOBILITY 绿色出行</vt:lpstr>
      <vt:lpstr>PowerPoint Presentation</vt:lpstr>
      <vt:lpstr>PowerPoint Presentation</vt:lpstr>
      <vt:lpstr> CHINA’s ENVIRONMENTAL CRISIS 中国的环境危机 </vt:lpstr>
      <vt:lpstr>TRANSFORMATIVE CHANGE 变革</vt:lpstr>
      <vt:lpstr>PowerPoint Presentation</vt:lpstr>
      <vt:lpstr>PowerPoint Presentation</vt:lpstr>
      <vt:lpstr>10 ISSUES 十大关注问题</vt:lpstr>
      <vt:lpstr>MANAGING GAPS 管理差距</vt:lpstr>
      <vt:lpstr> BALANCING VALUES   平衡价值观 </vt:lpstr>
      <vt:lpstr>IMPROVED GOVERNANCE 改进了的管理</vt:lpstr>
      <vt:lpstr> TRANSFORMATIVE CHANGE 变革 </vt:lpstr>
      <vt:lpstr>  FISCAL/TAX REFORM 财政／税收改革 </vt:lpstr>
      <vt:lpstr> CHOICES &amp; PARTICIPATION 选择和参与  </vt:lpstr>
      <vt:lpstr>PowerPoint Presentation</vt:lpstr>
      <vt:lpstr>CSR &amp; CER 企业社会责任与环境责任 </vt:lpstr>
      <vt:lpstr>Agriculture Impacts 对农业的影响</vt:lpstr>
      <vt:lpstr>‘NEW STYLE URBANIZATION’ ‘新型城镇化'</vt:lpstr>
      <vt:lpstr>PowerPoint Presentation</vt:lpstr>
      <vt:lpstr>PowerPoint Presentation</vt:lpstr>
      <vt:lpstr>PowerPoint Presentation</vt:lpstr>
      <vt:lpstr>PowerPoint Presentation</vt:lpstr>
      <vt:lpstr>INT’L - CHINA ALIGNMENT 中国与国际接轨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 &amp; Society</dc:title>
  <dc:subject/>
  <dc:creator>apple</dc:creator>
  <cp:keywords/>
  <dc:description/>
  <cp:lastModifiedBy>apple</cp:lastModifiedBy>
  <cp:revision>120</cp:revision>
  <dcterms:created xsi:type="dcterms:W3CDTF">2013-11-06T02:43:05Z</dcterms:created>
  <dcterms:modified xsi:type="dcterms:W3CDTF">2013-11-09T04:13:55Z</dcterms:modified>
  <cp:category/>
</cp:coreProperties>
</file>