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9" r:id="rId3"/>
    <p:sldId id="260" r:id="rId4"/>
    <p:sldId id="261" r:id="rId5"/>
    <p:sldId id="256" r:id="rId6"/>
    <p:sldId id="262" r:id="rId7"/>
    <p:sldId id="258" r:id="rId8"/>
    <p:sldId id="263" r:id="rId9"/>
    <p:sldId id="265" r:id="rId10"/>
    <p:sldId id="264" r:id="rId11"/>
    <p:sldId id="267" r:id="rId12"/>
    <p:sldId id="266" r:id="rId13"/>
    <p:sldId id="268" r:id="rId14"/>
    <p:sldId id="269" r:id="rId15"/>
    <p:sldId id="273" r:id="rId16"/>
    <p:sldId id="270"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A3F3441-264A-4294-9121-2113372428CC}" type="datetimeFigureOut">
              <a:rPr lang="it-IT" smtClean="0"/>
              <a:t>14/11/2013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959719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3F3441-264A-4294-9121-2113372428CC}" type="datetimeFigureOut">
              <a:rPr lang="it-IT" smtClean="0"/>
              <a:t>14/11/2013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27031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3F3441-264A-4294-9121-2113372428CC}" type="datetimeFigureOut">
              <a:rPr lang="it-IT" smtClean="0"/>
              <a:t>14/11/2013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2272583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A3F3441-264A-4294-9121-2113372428CC}" type="datetimeFigureOut">
              <a:rPr lang="it-IT" smtClean="0"/>
              <a:t>14/11/2013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1481268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A3F3441-264A-4294-9121-2113372428CC}" type="datetimeFigureOut">
              <a:rPr lang="it-IT" smtClean="0"/>
              <a:t>14/11/2013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3139188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A3F3441-264A-4294-9121-2113372428CC}" type="datetimeFigureOut">
              <a:rPr lang="it-IT" smtClean="0"/>
              <a:t>14/11/2013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1948256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A3F3441-264A-4294-9121-2113372428CC}" type="datetimeFigureOut">
              <a:rPr lang="it-IT" smtClean="0"/>
              <a:t>14/11/2013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71329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A3F3441-264A-4294-9121-2113372428CC}" type="datetimeFigureOut">
              <a:rPr lang="it-IT" smtClean="0"/>
              <a:t>14/11/2013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2023308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A3F3441-264A-4294-9121-2113372428CC}" type="datetimeFigureOut">
              <a:rPr lang="it-IT" smtClean="0"/>
              <a:t>14/11/2013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264533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A3F3441-264A-4294-9121-2113372428CC}" type="datetimeFigureOut">
              <a:rPr lang="it-IT" smtClean="0"/>
              <a:t>14/11/2013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30493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A3F3441-264A-4294-9121-2113372428CC}" type="datetimeFigureOut">
              <a:rPr lang="it-IT" smtClean="0"/>
              <a:t>14/11/2013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0812FA7-5F5D-49C5-8781-5AEBD79FBED6}" type="slidenum">
              <a:rPr lang="it-IT" smtClean="0"/>
              <a:t>‹N›</a:t>
            </a:fld>
            <a:endParaRPr lang="it-IT"/>
          </a:p>
        </p:txBody>
      </p:sp>
    </p:spTree>
    <p:extLst>
      <p:ext uri="{BB962C8B-B14F-4D97-AF65-F5344CB8AC3E}">
        <p14:creationId xmlns:p14="http://schemas.microsoft.com/office/powerpoint/2010/main" val="175467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3F3441-264A-4294-9121-2113372428CC}" type="datetimeFigureOut">
              <a:rPr lang="it-IT" smtClean="0"/>
              <a:t>14/11/2013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812FA7-5F5D-49C5-8781-5AEBD79FBED6}" type="slidenum">
              <a:rPr lang="it-IT" smtClean="0"/>
              <a:t>‹N›</a:t>
            </a:fld>
            <a:endParaRPr lang="it-IT"/>
          </a:p>
        </p:txBody>
      </p:sp>
    </p:spTree>
    <p:extLst>
      <p:ext uri="{BB962C8B-B14F-4D97-AF65-F5344CB8AC3E}">
        <p14:creationId xmlns:p14="http://schemas.microsoft.com/office/powerpoint/2010/main" val="4262594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c.europa.eu/public_opinion/archives/flash_arch_360_345_en.htm#36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ur-lex.europa.eu/LexUriServ/LexUriServ.do?uri=CELEX:32010L0075:EN:NO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00B050"/>
                </a:solidFill>
              </a:rPr>
              <a:t>ENVIRONMENT AND SOCIETY FOR GREEN DEVELOPMENT</a:t>
            </a:r>
            <a:endParaRPr lang="it-IT" b="1" dirty="0">
              <a:solidFill>
                <a:srgbClr val="00B050"/>
              </a:solidFill>
            </a:endParaRPr>
          </a:p>
        </p:txBody>
      </p:sp>
      <p:sp>
        <p:nvSpPr>
          <p:cNvPr id="3" name="Segnaposto contenuto 2"/>
          <p:cNvSpPr>
            <a:spLocks noGrp="1"/>
          </p:cNvSpPr>
          <p:nvPr>
            <p:ph idx="1"/>
          </p:nvPr>
        </p:nvSpPr>
        <p:spPr/>
        <p:txBody>
          <a:bodyPr/>
          <a:lstStyle/>
          <a:p>
            <a:pPr marL="0" indent="0" algn="ctr">
              <a:buNone/>
            </a:pPr>
            <a:r>
              <a:rPr lang="it-IT" sz="2800" b="1" dirty="0" smtClean="0"/>
              <a:t>CCICED 2013 ANNUAL GENERAL MEETING  </a:t>
            </a:r>
          </a:p>
          <a:p>
            <a:pPr marL="0" indent="0" algn="ctr">
              <a:buNone/>
            </a:pPr>
            <a:endParaRPr lang="it-IT" sz="2800" b="1" dirty="0"/>
          </a:p>
          <a:p>
            <a:pPr marL="0" indent="0" algn="ctr">
              <a:buNone/>
            </a:pPr>
            <a:r>
              <a:rPr lang="it-IT" sz="3600" b="1" i="1" dirty="0" err="1" smtClean="0">
                <a:solidFill>
                  <a:srgbClr val="00B050"/>
                </a:solidFill>
                <a:effectLst>
                  <a:outerShdw blurRad="38100" dist="38100" dir="2700000" algn="tl">
                    <a:srgbClr val="000000">
                      <a:alpha val="43137"/>
                    </a:srgbClr>
                  </a:outerShdw>
                </a:effectLst>
              </a:rPr>
              <a:t>EU’s</a:t>
            </a:r>
            <a:r>
              <a:rPr lang="it-IT" sz="3600" b="1" i="1" dirty="0" smtClean="0">
                <a:solidFill>
                  <a:srgbClr val="00B050"/>
                </a:solidFill>
                <a:effectLst>
                  <a:outerShdw blurRad="38100" dist="38100" dir="2700000" algn="tl">
                    <a:srgbClr val="000000">
                      <a:alpha val="43137"/>
                    </a:srgbClr>
                  </a:outerShdw>
                </a:effectLst>
              </a:rPr>
              <a:t> Experience in </a:t>
            </a:r>
          </a:p>
          <a:p>
            <a:pPr marL="0" indent="0" algn="ctr">
              <a:buNone/>
            </a:pPr>
            <a:r>
              <a:rPr lang="it-IT" sz="3600" b="1" i="1" dirty="0" smtClean="0">
                <a:solidFill>
                  <a:srgbClr val="00B050"/>
                </a:solidFill>
                <a:effectLst>
                  <a:outerShdw blurRad="38100" dist="38100" dir="2700000" algn="tl">
                    <a:srgbClr val="000000">
                      <a:alpha val="43137"/>
                    </a:srgbClr>
                  </a:outerShdw>
                </a:effectLst>
              </a:rPr>
              <a:t>Air </a:t>
            </a:r>
            <a:r>
              <a:rPr lang="it-IT" sz="3600" b="1" i="1" dirty="0" err="1" smtClean="0">
                <a:solidFill>
                  <a:srgbClr val="00B050"/>
                </a:solidFill>
                <a:effectLst>
                  <a:outerShdw blurRad="38100" dist="38100" dir="2700000" algn="tl">
                    <a:srgbClr val="000000">
                      <a:alpha val="43137"/>
                    </a:srgbClr>
                  </a:outerShdw>
                </a:effectLst>
              </a:rPr>
              <a:t>Pollution</a:t>
            </a:r>
            <a:r>
              <a:rPr lang="it-IT" sz="3600" b="1" i="1" dirty="0" smtClean="0">
                <a:solidFill>
                  <a:srgbClr val="00B050"/>
                </a:solidFill>
                <a:effectLst>
                  <a:outerShdw blurRad="38100" dist="38100" dir="2700000" algn="tl">
                    <a:srgbClr val="000000">
                      <a:alpha val="43137"/>
                    </a:srgbClr>
                  </a:outerShdw>
                </a:effectLst>
              </a:rPr>
              <a:t> Control  </a:t>
            </a:r>
          </a:p>
          <a:p>
            <a:pPr marL="0" indent="0" algn="ctr">
              <a:buNone/>
            </a:pPr>
            <a:endParaRPr lang="it-IT" sz="3600" b="1" i="1" dirty="0">
              <a:solidFill>
                <a:srgbClr val="00B050"/>
              </a:solidFill>
              <a:effectLst>
                <a:outerShdw blurRad="38100" dist="38100" dir="2700000" algn="tl">
                  <a:srgbClr val="000000">
                    <a:alpha val="43137"/>
                  </a:srgbClr>
                </a:outerShdw>
              </a:effectLst>
            </a:endParaRPr>
          </a:p>
          <a:p>
            <a:pPr marL="0" indent="0" algn="ctr">
              <a:buNone/>
            </a:pPr>
            <a:r>
              <a:rPr lang="it-IT" b="1" dirty="0" smtClean="0">
                <a:effectLst>
                  <a:outerShdw blurRad="38100" dist="38100" dir="2700000" algn="tl">
                    <a:srgbClr val="000000">
                      <a:alpha val="43137"/>
                    </a:srgbClr>
                  </a:outerShdw>
                </a:effectLst>
              </a:rPr>
              <a:t>CORRADO CLINI</a:t>
            </a:r>
          </a:p>
          <a:p>
            <a:pPr marL="0" indent="0" algn="ctr">
              <a:buNone/>
            </a:pPr>
            <a:r>
              <a:rPr lang="it-IT" sz="1800" b="1" dirty="0" err="1" smtClean="0">
                <a:effectLst>
                  <a:outerShdw blurRad="38100" dist="38100" dir="2700000" algn="tl">
                    <a:srgbClr val="000000">
                      <a:alpha val="43137"/>
                    </a:srgbClr>
                  </a:outerShdw>
                </a:effectLst>
              </a:rPr>
              <a:t>Beijing</a:t>
            </a:r>
            <a:r>
              <a:rPr lang="it-IT" sz="1800" b="1" dirty="0" smtClean="0">
                <a:effectLst>
                  <a:outerShdw blurRad="38100" dist="38100" dir="2700000" algn="tl">
                    <a:srgbClr val="000000">
                      <a:alpha val="43137"/>
                    </a:srgbClr>
                  </a:outerShdw>
                </a:effectLst>
              </a:rPr>
              <a:t>, </a:t>
            </a:r>
            <a:r>
              <a:rPr lang="it-IT" sz="1800" b="1" dirty="0" err="1" smtClean="0">
                <a:effectLst>
                  <a:outerShdw blurRad="38100" dist="38100" dir="2700000" algn="tl">
                    <a:srgbClr val="000000">
                      <a:alpha val="43137"/>
                    </a:srgbClr>
                  </a:outerShdw>
                </a:effectLst>
              </a:rPr>
              <a:t>November</a:t>
            </a:r>
            <a:r>
              <a:rPr lang="it-IT" sz="1800" b="1" dirty="0" smtClean="0">
                <a:effectLst>
                  <a:outerShdw blurRad="38100" dist="38100" dir="2700000" algn="tl">
                    <a:srgbClr val="000000">
                      <a:alpha val="43137"/>
                    </a:srgbClr>
                  </a:outerShdw>
                </a:effectLst>
              </a:rPr>
              <a:t> 14 2013</a:t>
            </a:r>
          </a:p>
          <a:p>
            <a:pPr marL="0" indent="0" algn="ctr">
              <a:buNone/>
            </a:pPr>
            <a:endParaRPr lang="it-IT"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4739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solidFill>
                  <a:srgbClr val="C00000"/>
                </a:solidFill>
                <a:effectLst>
                  <a:outerShdw blurRad="38100" dist="38100" dir="2700000" algn="tl">
                    <a:srgbClr val="000000">
                      <a:alpha val="43137"/>
                    </a:srgbClr>
                  </a:outerShdw>
                </a:effectLst>
              </a:rPr>
              <a:t>2013 EU YEAR OF AIR </a:t>
            </a:r>
            <a:r>
              <a:rPr lang="it-IT" dirty="0" smtClean="0">
                <a:effectLst/>
              </a:rPr>
              <a:t/>
            </a:r>
            <a:br>
              <a:rPr lang="it-IT" dirty="0" smtClean="0">
                <a:effectLst/>
              </a:rPr>
            </a:br>
            <a:r>
              <a:rPr lang="it-IT" sz="2700" b="1" dirty="0" smtClean="0">
                <a:effectLst/>
              </a:rPr>
              <a:t> </a:t>
            </a:r>
            <a:r>
              <a:rPr lang="it-IT" sz="2700" b="1" dirty="0" err="1" smtClean="0">
                <a:effectLst/>
              </a:rPr>
              <a:t>Janez</a:t>
            </a:r>
            <a:r>
              <a:rPr lang="it-IT" sz="2700" b="1" dirty="0" smtClean="0">
                <a:effectLst/>
              </a:rPr>
              <a:t> </a:t>
            </a:r>
            <a:r>
              <a:rPr lang="it-IT" sz="2700" b="1" dirty="0" err="1" smtClean="0">
                <a:effectLst/>
              </a:rPr>
              <a:t>Potočnik</a:t>
            </a:r>
            <a:r>
              <a:rPr lang="it-IT" sz="2700" b="1" dirty="0" smtClean="0">
                <a:effectLst/>
              </a:rPr>
              <a:t>, EU </a:t>
            </a:r>
            <a:r>
              <a:rPr lang="it-IT" sz="2700" b="1" dirty="0" err="1" smtClean="0">
                <a:effectLst/>
              </a:rPr>
              <a:t>Commissioner</a:t>
            </a:r>
            <a:r>
              <a:rPr lang="it-IT" sz="2700" b="1" dirty="0" smtClean="0">
                <a:effectLst/>
              </a:rPr>
              <a:t> for the Environment</a:t>
            </a:r>
            <a:endParaRPr lang="it-IT" sz="2700" b="1" dirty="0"/>
          </a:p>
        </p:txBody>
      </p:sp>
      <p:sp>
        <p:nvSpPr>
          <p:cNvPr id="3" name="Segnaposto contenuto 2"/>
          <p:cNvSpPr>
            <a:spLocks noGrp="1"/>
          </p:cNvSpPr>
          <p:nvPr>
            <p:ph idx="1"/>
          </p:nvPr>
        </p:nvSpPr>
        <p:spPr/>
        <p:txBody>
          <a:bodyPr>
            <a:normAutofit fontScale="92500"/>
          </a:bodyPr>
          <a:lstStyle/>
          <a:p>
            <a:pPr marL="0" indent="0" algn="just">
              <a:spcBef>
                <a:spcPts val="0"/>
              </a:spcBef>
              <a:buNone/>
            </a:pPr>
            <a:r>
              <a:rPr lang="en-US" sz="2400" b="1" dirty="0" smtClean="0">
                <a:effectLst/>
              </a:rPr>
              <a:t>“Air pollution is bad for our health. </a:t>
            </a:r>
          </a:p>
          <a:p>
            <a:pPr marL="0" indent="0" algn="just">
              <a:spcBef>
                <a:spcPts val="0"/>
              </a:spcBef>
              <a:buNone/>
            </a:pPr>
            <a:r>
              <a:rPr lang="en-US" sz="2400" b="1" dirty="0" smtClean="0">
                <a:effectLst/>
              </a:rPr>
              <a:t>It reduces human life expectancy by more than 8 months on average and by more than two years in the most polluted cities and regions. </a:t>
            </a:r>
          </a:p>
          <a:p>
            <a:pPr marL="0" indent="0" algn="just">
              <a:spcBef>
                <a:spcPts val="0"/>
              </a:spcBef>
              <a:buNone/>
            </a:pPr>
            <a:r>
              <a:rPr lang="en-US" sz="2400" b="1" dirty="0" smtClean="0">
                <a:effectLst/>
              </a:rPr>
              <a:t>Current EU standards  for ambient air quality are weaker than those recommended by WHO</a:t>
            </a:r>
            <a:r>
              <a:rPr lang="en-US" sz="2400" b="1" dirty="0" smtClean="0"/>
              <a:t>, </a:t>
            </a:r>
            <a:r>
              <a:rPr lang="en-US" sz="2400" b="1" dirty="0" smtClean="0">
                <a:effectLst/>
              </a:rPr>
              <a:t> which are intended to minimize the health effects of air pollutants.</a:t>
            </a:r>
          </a:p>
          <a:p>
            <a:pPr marL="0" indent="0" algn="just">
              <a:spcBef>
                <a:spcPts val="0"/>
              </a:spcBef>
              <a:buNone/>
            </a:pPr>
            <a:r>
              <a:rPr lang="en-US" sz="2400" b="1" dirty="0" smtClean="0">
                <a:effectLst/>
              </a:rPr>
              <a:t>For fine particles (PM2.5), one of the pollutants with the highest impact on people’s health, the maximum concentration allowed is 25 µg/m3, currently 2,5 times weaker than what the WHO recommends.</a:t>
            </a:r>
          </a:p>
          <a:p>
            <a:pPr marL="0" indent="0" algn="just">
              <a:spcBef>
                <a:spcPts val="0"/>
              </a:spcBef>
              <a:buNone/>
            </a:pPr>
            <a:r>
              <a:rPr lang="en-US" sz="2400" b="1" dirty="0" smtClean="0">
                <a:effectLst/>
              </a:rPr>
              <a:t>Everyone accepted the need for a renewed and comprehensive air quality policy, to be launched in 2013 at the latest, and it was agreed that this wider review should also include a revision of the NEC Directive”.</a:t>
            </a:r>
            <a:endParaRPr lang="it-IT" sz="2400" b="1" dirty="0" smtClean="0"/>
          </a:p>
          <a:p>
            <a:pPr marL="0" indent="0" algn="just">
              <a:spcBef>
                <a:spcPts val="0"/>
              </a:spcBef>
              <a:buNone/>
            </a:pPr>
            <a:endParaRPr lang="it-IT" sz="2000" dirty="0"/>
          </a:p>
        </p:txBody>
      </p:sp>
    </p:spTree>
    <p:extLst>
      <p:ext uri="{BB962C8B-B14F-4D97-AF65-F5344CB8AC3E}">
        <p14:creationId xmlns:p14="http://schemas.microsoft.com/office/powerpoint/2010/main" val="2015410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8229600" cy="1143000"/>
          </a:xfrm>
        </p:spPr>
        <p:txBody>
          <a:bodyPr>
            <a:normAutofit fontScale="90000"/>
          </a:bodyPr>
          <a:lstStyle/>
          <a:p>
            <a:r>
              <a:rPr lang="en-US" sz="3200" b="1" dirty="0" smtClean="0">
                <a:solidFill>
                  <a:srgbClr val="C00000"/>
                </a:solidFill>
              </a:rPr>
              <a:t>EUROPEANS CALL </a:t>
            </a:r>
            <a:br>
              <a:rPr lang="en-US" sz="3200" b="1" dirty="0" smtClean="0">
                <a:solidFill>
                  <a:srgbClr val="C00000"/>
                </a:solidFill>
              </a:rPr>
            </a:br>
            <a:r>
              <a:rPr lang="en-US" sz="3200" b="1" dirty="0" smtClean="0">
                <a:solidFill>
                  <a:srgbClr val="C00000"/>
                </a:solidFill>
              </a:rPr>
              <a:t>FOR STRONGER EU AIR QUALITY POLICY</a:t>
            </a:r>
            <a:r>
              <a:rPr lang="it-IT" sz="3200" b="1" dirty="0" smtClean="0">
                <a:solidFill>
                  <a:srgbClr val="C00000"/>
                </a:solidFill>
              </a:rPr>
              <a:t/>
            </a:r>
            <a:br>
              <a:rPr lang="it-IT" sz="3200" b="1" dirty="0" smtClean="0">
                <a:solidFill>
                  <a:srgbClr val="C00000"/>
                </a:solidFill>
              </a:rPr>
            </a:br>
            <a:endParaRPr lang="it-IT" sz="3200" dirty="0">
              <a:solidFill>
                <a:srgbClr val="C00000"/>
              </a:solidFill>
            </a:endParaRPr>
          </a:p>
        </p:txBody>
      </p:sp>
      <p:sp>
        <p:nvSpPr>
          <p:cNvPr id="3" name="Segnaposto contenuto 2"/>
          <p:cNvSpPr>
            <a:spLocks noGrp="1"/>
          </p:cNvSpPr>
          <p:nvPr>
            <p:ph idx="1"/>
          </p:nvPr>
        </p:nvSpPr>
        <p:spPr/>
        <p:txBody>
          <a:bodyPr>
            <a:normAutofit fontScale="70000" lnSpcReduction="20000"/>
          </a:bodyPr>
          <a:lstStyle/>
          <a:p>
            <a:pPr marL="0" indent="0" algn="just">
              <a:buNone/>
            </a:pPr>
            <a:r>
              <a:rPr lang="en-US" b="1" dirty="0" smtClean="0"/>
              <a:t>According </a:t>
            </a:r>
            <a:r>
              <a:rPr lang="en-US" b="1" dirty="0"/>
              <a:t>to the latest </a:t>
            </a:r>
            <a:r>
              <a:rPr lang="en-US" b="1" dirty="0" smtClean="0"/>
              <a:t> </a:t>
            </a:r>
            <a:r>
              <a:rPr lang="en-US" b="1" dirty="0" smtClean="0">
                <a:solidFill>
                  <a:srgbClr val="002060"/>
                </a:solidFill>
              </a:rPr>
              <a:t>EUROBAROMETER</a:t>
            </a:r>
            <a:r>
              <a:rPr lang="en-US" b="1" dirty="0" smtClean="0"/>
              <a:t> research </a:t>
            </a:r>
            <a:r>
              <a:rPr lang="en-US" b="1" dirty="0" smtClean="0">
                <a:hlinkClick r:id="rId2"/>
              </a:rPr>
              <a:t>Attitudes of Europeans towards Air Quality</a:t>
            </a:r>
            <a:r>
              <a:rPr lang="en-US" b="1" dirty="0" smtClean="0"/>
              <a:t> a </a:t>
            </a:r>
            <a:r>
              <a:rPr lang="en-US" b="1" dirty="0"/>
              <a:t>majority (56 %) of Europeans believe that air quality has deteriorated in the last 10 years. </a:t>
            </a:r>
            <a:endParaRPr lang="en-US" b="1" dirty="0" smtClean="0"/>
          </a:p>
          <a:p>
            <a:pPr marL="0" indent="0" algn="just">
              <a:buNone/>
            </a:pPr>
            <a:r>
              <a:rPr lang="en-US" b="1" dirty="0" smtClean="0"/>
              <a:t>Almost 79</a:t>
            </a:r>
            <a:r>
              <a:rPr lang="en-US" b="1" dirty="0"/>
              <a:t> </a:t>
            </a:r>
            <a:r>
              <a:rPr lang="en-US" b="1" dirty="0" smtClean="0"/>
              <a:t>% </a:t>
            </a:r>
            <a:r>
              <a:rPr lang="en-US" b="1" dirty="0"/>
              <a:t>believe that the EU should propose additional measures to address air pollution. </a:t>
            </a:r>
            <a:endParaRPr lang="en-US" b="1" dirty="0" smtClean="0"/>
          </a:p>
          <a:p>
            <a:pPr marL="0" indent="0" algn="just">
              <a:buNone/>
            </a:pPr>
            <a:r>
              <a:rPr lang="en-US" b="1" dirty="0" smtClean="0"/>
              <a:t>The </a:t>
            </a:r>
            <a:r>
              <a:rPr lang="en-US" b="1" dirty="0"/>
              <a:t>survey reveals widespread dissatisfaction with actions currently being taken to address air quality problems, with </a:t>
            </a:r>
            <a:r>
              <a:rPr lang="en-US" b="1" dirty="0" smtClean="0"/>
              <a:t>72% </a:t>
            </a:r>
            <a:r>
              <a:rPr lang="en-US" b="1" dirty="0"/>
              <a:t>considering themselves unhappy with efforts by public authorities to improve air </a:t>
            </a:r>
            <a:r>
              <a:rPr lang="en-US" b="1" dirty="0" smtClean="0"/>
              <a:t>quality</a:t>
            </a:r>
          </a:p>
          <a:p>
            <a:pPr marL="0" indent="0" algn="just">
              <a:buNone/>
            </a:pPr>
            <a:r>
              <a:rPr lang="en-US" b="1" dirty="0"/>
              <a:t>When asked about the most effective way to tackle air pollution, 43 % suggest stricter emission controls on industry and energy production. </a:t>
            </a:r>
            <a:endParaRPr lang="en-US" b="1" dirty="0" smtClean="0"/>
          </a:p>
          <a:p>
            <a:pPr marL="0" indent="0" algn="just">
              <a:buNone/>
            </a:pPr>
            <a:r>
              <a:rPr lang="en-US" b="1" dirty="0" smtClean="0">
                <a:solidFill>
                  <a:srgbClr val="C00000"/>
                </a:solidFill>
              </a:rPr>
              <a:t>Emissions </a:t>
            </a:r>
            <a:r>
              <a:rPr lang="en-US" b="1" dirty="0">
                <a:solidFill>
                  <a:srgbClr val="C00000"/>
                </a:solidFill>
              </a:rPr>
              <a:t>from vehicles (96 %), industry (92 %) and international transport (86 %) are considered to have the biggest influence on air pollution</a:t>
            </a:r>
            <a:endParaRPr lang="en-US" b="1" dirty="0" smtClean="0">
              <a:solidFill>
                <a:srgbClr val="C00000"/>
              </a:solidFill>
            </a:endParaRPr>
          </a:p>
        </p:txBody>
      </p:sp>
    </p:spTree>
    <p:extLst>
      <p:ext uri="{BB962C8B-B14F-4D97-AF65-F5344CB8AC3E}">
        <p14:creationId xmlns:p14="http://schemas.microsoft.com/office/powerpoint/2010/main" val="312378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a:bodyPr>
          <a:lstStyle/>
          <a:p>
            <a:r>
              <a:rPr lang="it-IT" sz="3600" b="1" dirty="0" smtClean="0">
                <a:solidFill>
                  <a:srgbClr val="C00000"/>
                </a:solidFill>
              </a:rPr>
              <a:t>THE CHALLENGE OF PM</a:t>
            </a:r>
            <a:endParaRPr lang="it-IT" sz="3600" b="1" dirty="0">
              <a:solidFill>
                <a:srgbClr val="C00000"/>
              </a:solidFill>
            </a:endParaRPr>
          </a:p>
        </p:txBody>
      </p:sp>
      <p:sp>
        <p:nvSpPr>
          <p:cNvPr id="3" name="Segnaposto contenuto 2"/>
          <p:cNvSpPr>
            <a:spLocks noGrp="1"/>
          </p:cNvSpPr>
          <p:nvPr>
            <p:ph idx="1"/>
          </p:nvPr>
        </p:nvSpPr>
        <p:spPr>
          <a:xfrm>
            <a:off x="457200" y="1196752"/>
            <a:ext cx="8229600" cy="5256584"/>
          </a:xfrm>
        </p:spPr>
        <p:txBody>
          <a:bodyPr>
            <a:noAutofit/>
          </a:bodyPr>
          <a:lstStyle/>
          <a:p>
            <a:pPr marL="0" indent="0" algn="just">
              <a:spcBef>
                <a:spcPts val="0"/>
              </a:spcBef>
              <a:buNone/>
            </a:pPr>
            <a:r>
              <a:rPr lang="en-US" sz="2000" b="1" dirty="0"/>
              <a:t>The epidemiological evidence shows adverse effects of particles after both short-term and long-term exposures. Given these findings, not only may the WHO guidelines for PM need to be revised, but there is also a need to re-evaluate and lower the indicative Stage 2 limit value for PM2.5 of 20 </a:t>
            </a:r>
            <a:r>
              <a:rPr lang="it-IT" sz="2000" b="1" dirty="0"/>
              <a:t>μ</a:t>
            </a:r>
            <a:r>
              <a:rPr lang="en-US" sz="2000" b="1" dirty="0"/>
              <a:t>g/m3 annual average in the EU Directive due to be met in 2020. </a:t>
            </a:r>
            <a:endParaRPr lang="it-IT" sz="2000" b="1" dirty="0"/>
          </a:p>
          <a:p>
            <a:pPr marL="0" indent="0" algn="just">
              <a:spcBef>
                <a:spcPts val="0"/>
              </a:spcBef>
              <a:buNone/>
            </a:pPr>
            <a:endParaRPr lang="en-US" sz="2000" dirty="0" smtClean="0"/>
          </a:p>
          <a:p>
            <a:pPr marL="0" indent="0" algn="just">
              <a:spcBef>
                <a:spcPts val="0"/>
              </a:spcBef>
              <a:buNone/>
            </a:pPr>
            <a:r>
              <a:rPr lang="en-US" sz="2000" dirty="0" smtClean="0"/>
              <a:t>It </a:t>
            </a:r>
            <a:r>
              <a:rPr lang="en-US" sz="2000" dirty="0"/>
              <a:t>is evident that not all </a:t>
            </a:r>
            <a:r>
              <a:rPr lang="en-US" sz="2000" dirty="0" smtClean="0"/>
              <a:t>the components </a:t>
            </a:r>
            <a:r>
              <a:rPr lang="en-US" sz="2000" dirty="0"/>
              <a:t>of the PM mixture are equally toxic . </a:t>
            </a:r>
            <a:endParaRPr lang="en-US" sz="2000" dirty="0" smtClean="0"/>
          </a:p>
          <a:p>
            <a:pPr marL="0" indent="0" algn="just">
              <a:spcBef>
                <a:spcPts val="0"/>
              </a:spcBef>
              <a:buNone/>
            </a:pPr>
            <a:r>
              <a:rPr lang="en-US" sz="2000" dirty="0" smtClean="0"/>
              <a:t>But </a:t>
            </a:r>
            <a:r>
              <a:rPr lang="en-US" sz="2000" dirty="0"/>
              <a:t>in a real everyday situation, the population is exposed to a complex mixture of hundreds of particle-bound and gaseous components. </a:t>
            </a:r>
            <a:endParaRPr lang="en-US" sz="2000" dirty="0" smtClean="0"/>
          </a:p>
          <a:p>
            <a:pPr marL="0" indent="0" algn="just">
              <a:spcBef>
                <a:spcPts val="0"/>
              </a:spcBef>
              <a:buNone/>
            </a:pPr>
            <a:r>
              <a:rPr lang="en-US" sz="2000" b="1" dirty="0" smtClean="0"/>
              <a:t>By </a:t>
            </a:r>
            <a:r>
              <a:rPr lang="en-US" sz="2000" b="1" dirty="0"/>
              <a:t>means of epidemiological studies, it is difficult to allocate an observed effect to a single component </a:t>
            </a:r>
            <a:r>
              <a:rPr lang="en-US" sz="2000" b="1" dirty="0" smtClean="0"/>
              <a:t>, including Black Carbon (BC) generated by incomplete combustion of fossil fuels. </a:t>
            </a:r>
          </a:p>
          <a:p>
            <a:pPr marL="0" indent="0" algn="just">
              <a:spcBef>
                <a:spcPts val="0"/>
              </a:spcBef>
              <a:buNone/>
            </a:pPr>
            <a:endParaRPr lang="en-US" sz="2000" b="1" dirty="0"/>
          </a:p>
          <a:p>
            <a:pPr marL="0" indent="0" algn="just">
              <a:spcBef>
                <a:spcPts val="0"/>
              </a:spcBef>
              <a:buNone/>
            </a:pPr>
            <a:r>
              <a:rPr lang="en-US" sz="2000" b="1" dirty="0" smtClean="0"/>
              <a:t>However</a:t>
            </a:r>
            <a:r>
              <a:rPr lang="en-US" sz="2000" b="1" dirty="0"/>
              <a:t>, </a:t>
            </a:r>
            <a:r>
              <a:rPr lang="en-US" sz="2000" b="1" dirty="0" smtClean="0"/>
              <a:t>the  </a:t>
            </a:r>
            <a:r>
              <a:rPr lang="en-US" sz="2000" b="1" dirty="0"/>
              <a:t>“</a:t>
            </a:r>
            <a:r>
              <a:rPr lang="en-US" sz="2000" b="1" i="1" dirty="0"/>
              <a:t>reduction in exposure to PM2.5 containing BC </a:t>
            </a:r>
            <a:r>
              <a:rPr lang="en-US" sz="2000" b="1" i="1" dirty="0" smtClean="0"/>
              <a:t> </a:t>
            </a:r>
            <a:r>
              <a:rPr lang="en-US" sz="2000" b="1" i="1" dirty="0"/>
              <a:t>and other combustion-related PM material for which BC is an indirect  </a:t>
            </a:r>
            <a:r>
              <a:rPr lang="en-US" sz="2000" b="1" i="1" dirty="0" smtClean="0"/>
              <a:t>indicator </a:t>
            </a:r>
            <a:r>
              <a:rPr lang="en-US" sz="2000" b="1" i="1" dirty="0"/>
              <a:t>should lead to a reduction in the health effects associated with PM</a:t>
            </a:r>
            <a:r>
              <a:rPr lang="en-US" sz="2000" b="1" dirty="0" smtClean="0"/>
              <a:t>” ( WHO Europe)</a:t>
            </a:r>
          </a:p>
          <a:p>
            <a:pPr marL="0" indent="0">
              <a:buNone/>
            </a:pPr>
            <a:endParaRPr lang="it-IT" sz="2000" dirty="0"/>
          </a:p>
        </p:txBody>
      </p:sp>
    </p:spTree>
    <p:extLst>
      <p:ext uri="{BB962C8B-B14F-4D97-AF65-F5344CB8AC3E}">
        <p14:creationId xmlns:p14="http://schemas.microsoft.com/office/powerpoint/2010/main" val="3720325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smtClean="0">
                <a:solidFill>
                  <a:srgbClr val="C00000"/>
                </a:solidFill>
                <a:effectLst>
                  <a:outerShdw blurRad="38100" dist="38100" dir="2700000" algn="tl">
                    <a:srgbClr val="000000">
                      <a:alpha val="43137"/>
                    </a:srgbClr>
                  </a:outerShdw>
                </a:effectLst>
              </a:rPr>
              <a:t>Reducing</a:t>
            </a:r>
            <a:r>
              <a:rPr lang="it-IT" sz="2800" b="1" dirty="0" smtClean="0">
                <a:solidFill>
                  <a:srgbClr val="C00000"/>
                </a:solidFill>
                <a:effectLst>
                  <a:outerShdw blurRad="38100" dist="38100" dir="2700000" algn="tl">
                    <a:srgbClr val="000000">
                      <a:alpha val="43137"/>
                    </a:srgbClr>
                  </a:outerShdw>
                </a:effectLst>
              </a:rPr>
              <a:t> Black Carbon to </a:t>
            </a:r>
            <a:r>
              <a:rPr lang="it-IT" sz="2800" b="1" dirty="0" err="1" smtClean="0">
                <a:solidFill>
                  <a:srgbClr val="C00000"/>
                </a:solidFill>
                <a:effectLst>
                  <a:outerShdw blurRad="38100" dist="38100" dir="2700000" algn="tl">
                    <a:srgbClr val="000000">
                      <a:alpha val="43137"/>
                    </a:srgbClr>
                  </a:outerShdw>
                </a:effectLst>
              </a:rPr>
              <a:t>address</a:t>
            </a:r>
            <a:r>
              <a:rPr lang="it-IT" sz="2800" b="1" dirty="0" smtClean="0">
                <a:solidFill>
                  <a:srgbClr val="C00000"/>
                </a:solidFill>
                <a:effectLst>
                  <a:outerShdw blurRad="38100" dist="38100" dir="2700000" algn="tl">
                    <a:srgbClr val="000000">
                      <a:alpha val="43137"/>
                    </a:srgbClr>
                  </a:outerShdw>
                </a:effectLst>
              </a:rPr>
              <a:t> </a:t>
            </a:r>
            <a:br>
              <a:rPr lang="it-IT" sz="2800" b="1" dirty="0" smtClean="0">
                <a:solidFill>
                  <a:srgbClr val="C00000"/>
                </a:solidFill>
                <a:effectLst>
                  <a:outerShdw blurRad="38100" dist="38100" dir="2700000" algn="tl">
                    <a:srgbClr val="000000">
                      <a:alpha val="43137"/>
                    </a:srgbClr>
                  </a:outerShdw>
                </a:effectLst>
              </a:rPr>
            </a:br>
            <a:r>
              <a:rPr lang="it-IT" sz="2800" b="1" dirty="0" err="1" smtClean="0">
                <a:solidFill>
                  <a:srgbClr val="C00000"/>
                </a:solidFill>
                <a:effectLst>
                  <a:outerShdw blurRad="38100" dist="38100" dir="2700000" algn="tl">
                    <a:srgbClr val="000000">
                      <a:alpha val="43137"/>
                    </a:srgbClr>
                  </a:outerShdw>
                </a:effectLst>
              </a:rPr>
              <a:t>Health</a:t>
            </a:r>
            <a:r>
              <a:rPr lang="it-IT" sz="2800" b="1" dirty="0" smtClean="0">
                <a:solidFill>
                  <a:srgbClr val="C00000"/>
                </a:solidFill>
                <a:effectLst>
                  <a:outerShdw blurRad="38100" dist="38100" dir="2700000" algn="tl">
                    <a:srgbClr val="000000">
                      <a:alpha val="43137"/>
                    </a:srgbClr>
                  </a:outerShdw>
                </a:effectLst>
              </a:rPr>
              <a:t> </a:t>
            </a:r>
            <a:r>
              <a:rPr lang="it-IT" sz="2800" b="1" dirty="0" err="1" smtClean="0">
                <a:solidFill>
                  <a:srgbClr val="C00000"/>
                </a:solidFill>
                <a:effectLst>
                  <a:outerShdw blurRad="38100" dist="38100" dir="2700000" algn="tl">
                    <a:srgbClr val="000000">
                      <a:alpha val="43137"/>
                    </a:srgbClr>
                  </a:outerShdw>
                </a:effectLst>
              </a:rPr>
              <a:t>Protection</a:t>
            </a:r>
            <a:r>
              <a:rPr lang="it-IT" sz="2800" b="1" dirty="0" smtClean="0">
                <a:solidFill>
                  <a:srgbClr val="C00000"/>
                </a:solidFill>
                <a:effectLst>
                  <a:outerShdw blurRad="38100" dist="38100" dir="2700000" algn="tl">
                    <a:srgbClr val="000000">
                      <a:alpha val="43137"/>
                    </a:srgbClr>
                  </a:outerShdw>
                </a:effectLst>
              </a:rPr>
              <a:t> and </a:t>
            </a:r>
            <a:r>
              <a:rPr lang="it-IT" sz="2800" b="1" dirty="0" err="1" smtClean="0">
                <a:solidFill>
                  <a:srgbClr val="C00000"/>
                </a:solidFill>
                <a:effectLst>
                  <a:outerShdw blurRad="38100" dist="38100" dir="2700000" algn="tl">
                    <a:srgbClr val="000000">
                      <a:alpha val="43137"/>
                    </a:srgbClr>
                  </a:outerShdw>
                </a:effectLst>
              </a:rPr>
              <a:t>Climate</a:t>
            </a:r>
            <a:r>
              <a:rPr lang="it-IT" sz="2800" b="1" dirty="0" smtClean="0">
                <a:solidFill>
                  <a:srgbClr val="C00000"/>
                </a:solidFill>
                <a:effectLst>
                  <a:outerShdw blurRad="38100" dist="38100" dir="2700000" algn="tl">
                    <a:srgbClr val="000000">
                      <a:alpha val="43137"/>
                    </a:srgbClr>
                  </a:outerShdw>
                </a:effectLst>
              </a:rPr>
              <a:t> </a:t>
            </a:r>
            <a:r>
              <a:rPr lang="it-IT" sz="2800" b="1" dirty="0" err="1" smtClean="0">
                <a:solidFill>
                  <a:srgbClr val="C00000"/>
                </a:solidFill>
                <a:effectLst>
                  <a:outerShdw blurRad="38100" dist="38100" dir="2700000" algn="tl">
                    <a:srgbClr val="000000">
                      <a:alpha val="43137"/>
                    </a:srgbClr>
                  </a:outerShdw>
                </a:effectLst>
              </a:rPr>
              <a:t>Change</a:t>
            </a:r>
            <a:endParaRPr lang="it-IT" sz="2800" b="1" dirty="0">
              <a:solidFill>
                <a:srgbClr val="C00000"/>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457200" y="1412776"/>
            <a:ext cx="8229600" cy="4713387"/>
          </a:xfrm>
        </p:spPr>
        <p:txBody>
          <a:bodyPr>
            <a:normAutofit fontScale="70000" lnSpcReduction="20000"/>
          </a:bodyPr>
          <a:lstStyle/>
          <a:p>
            <a:pPr marL="0" indent="0" algn="just">
              <a:buNone/>
            </a:pPr>
            <a:r>
              <a:rPr lang="it-IT" sz="3400" dirty="0" smtClean="0"/>
              <a:t>In 2002-2003 </a:t>
            </a:r>
            <a:r>
              <a:rPr lang="it-IT" sz="3400" dirty="0" err="1" smtClean="0"/>
              <a:t>J.Hansen</a:t>
            </a:r>
            <a:r>
              <a:rPr lang="it-IT" sz="3400" dirty="0" smtClean="0"/>
              <a:t>, </a:t>
            </a:r>
            <a:r>
              <a:rPr lang="it-IT" sz="3400" dirty="0" err="1" smtClean="0"/>
              <a:t>Y.Luo</a:t>
            </a:r>
            <a:r>
              <a:rPr lang="it-IT" sz="3400" dirty="0" smtClean="0"/>
              <a:t>   </a:t>
            </a:r>
            <a:r>
              <a:rPr lang="it-IT" sz="3400" dirty="0"/>
              <a:t>and </a:t>
            </a:r>
            <a:r>
              <a:rPr lang="it-IT" sz="3400" dirty="0" err="1" smtClean="0"/>
              <a:t>M.Sato</a:t>
            </a:r>
            <a:r>
              <a:rPr lang="it-IT" sz="3400" dirty="0" smtClean="0"/>
              <a:t> </a:t>
            </a:r>
            <a:r>
              <a:rPr lang="it-IT" sz="3400" dirty="0"/>
              <a:t>, </a:t>
            </a:r>
            <a:r>
              <a:rPr lang="it-IT" sz="3400" dirty="0" err="1"/>
              <a:t>through</a:t>
            </a:r>
            <a:r>
              <a:rPr lang="it-IT" sz="3400" dirty="0"/>
              <a:t> the use of </a:t>
            </a:r>
            <a:r>
              <a:rPr lang="it-IT" sz="3400" dirty="0" err="1"/>
              <a:t>observations</a:t>
            </a:r>
            <a:r>
              <a:rPr lang="it-IT" sz="3400" dirty="0"/>
              <a:t> and </a:t>
            </a:r>
            <a:r>
              <a:rPr lang="it-IT" sz="3400" dirty="0" err="1"/>
              <a:t>climate</a:t>
            </a:r>
            <a:r>
              <a:rPr lang="it-IT" sz="3400" dirty="0"/>
              <a:t> </a:t>
            </a:r>
            <a:r>
              <a:rPr lang="it-IT" sz="3400" dirty="0" err="1"/>
              <a:t>models</a:t>
            </a:r>
            <a:r>
              <a:rPr lang="it-IT" sz="3400" dirty="0"/>
              <a:t> </a:t>
            </a:r>
            <a:r>
              <a:rPr lang="it-IT" sz="3400" dirty="0" err="1"/>
              <a:t>results</a:t>
            </a:r>
            <a:r>
              <a:rPr lang="it-IT" sz="3400" dirty="0"/>
              <a:t>,  </a:t>
            </a:r>
            <a:r>
              <a:rPr lang="it-IT" sz="3400" dirty="0" err="1"/>
              <a:t>concluded</a:t>
            </a:r>
            <a:r>
              <a:rPr lang="it-IT" sz="3400" dirty="0"/>
              <a:t> </a:t>
            </a:r>
            <a:r>
              <a:rPr lang="it-IT" sz="3400" dirty="0" smtClean="0"/>
              <a:t>in </a:t>
            </a:r>
            <a:r>
              <a:rPr lang="it-IT" sz="3400" dirty="0" err="1" smtClean="0"/>
              <a:t>that</a:t>
            </a:r>
            <a:r>
              <a:rPr lang="it-IT" sz="3400" dirty="0" smtClean="0"/>
              <a:t> </a:t>
            </a:r>
            <a:r>
              <a:rPr lang="it-IT" sz="3400" b="1" dirty="0"/>
              <a:t>the </a:t>
            </a:r>
            <a:r>
              <a:rPr lang="it-IT" sz="3400" b="1" dirty="0" err="1"/>
              <a:t>black</a:t>
            </a:r>
            <a:r>
              <a:rPr lang="it-IT" sz="3400" b="1" dirty="0"/>
              <a:t> carbon </a:t>
            </a:r>
            <a:r>
              <a:rPr lang="it-IT" sz="3400" b="1" dirty="0" err="1"/>
              <a:t>heats</a:t>
            </a:r>
            <a:r>
              <a:rPr lang="it-IT" sz="3400" b="1" dirty="0"/>
              <a:t> the air, </a:t>
            </a:r>
            <a:r>
              <a:rPr lang="it-IT" sz="3400" b="1" dirty="0" err="1"/>
              <a:t>increases</a:t>
            </a:r>
            <a:r>
              <a:rPr lang="it-IT" sz="3400" b="1" dirty="0"/>
              <a:t> </a:t>
            </a:r>
            <a:r>
              <a:rPr lang="it-IT" sz="3400" b="1" dirty="0" err="1"/>
              <a:t>convection</a:t>
            </a:r>
            <a:r>
              <a:rPr lang="it-IT" sz="3400" b="1" dirty="0"/>
              <a:t> and </a:t>
            </a:r>
            <a:r>
              <a:rPr lang="it-IT" sz="3400" b="1" dirty="0" err="1"/>
              <a:t>precipitation</a:t>
            </a:r>
            <a:r>
              <a:rPr lang="it-IT" sz="3400" b="1" dirty="0"/>
              <a:t>, and </a:t>
            </a:r>
            <a:r>
              <a:rPr lang="it-IT" sz="3400" b="1" dirty="0" err="1"/>
              <a:t>leads</a:t>
            </a:r>
            <a:r>
              <a:rPr lang="it-IT" sz="3400" b="1" dirty="0"/>
              <a:t> to </a:t>
            </a:r>
            <a:r>
              <a:rPr lang="it-IT" sz="3400" b="1" dirty="0" err="1"/>
              <a:t>larger</a:t>
            </a:r>
            <a:r>
              <a:rPr lang="it-IT" sz="3400" b="1" dirty="0"/>
              <a:t> </a:t>
            </a:r>
            <a:r>
              <a:rPr lang="it-IT" sz="3400" b="1" dirty="0" err="1"/>
              <a:t>surface</a:t>
            </a:r>
            <a:r>
              <a:rPr lang="it-IT" sz="3400" b="1" dirty="0"/>
              <a:t> </a:t>
            </a:r>
            <a:r>
              <a:rPr lang="it-IT" sz="3400" b="1" dirty="0" err="1"/>
              <a:t>cooling</a:t>
            </a:r>
            <a:r>
              <a:rPr lang="it-IT" sz="3400" b="1" dirty="0"/>
              <a:t> </a:t>
            </a:r>
            <a:r>
              <a:rPr lang="it-IT" sz="3400" b="1" dirty="0" err="1"/>
              <a:t>than</a:t>
            </a:r>
            <a:r>
              <a:rPr lang="it-IT" sz="3400" b="1" dirty="0"/>
              <a:t> </a:t>
            </a:r>
            <a:r>
              <a:rPr lang="it-IT" sz="3400" b="1" dirty="0" err="1"/>
              <a:t>if</a:t>
            </a:r>
            <a:r>
              <a:rPr lang="it-IT" sz="3400" b="1" dirty="0"/>
              <a:t> the </a:t>
            </a:r>
            <a:r>
              <a:rPr lang="it-IT" sz="3400" b="1" dirty="0" err="1"/>
              <a:t>aerosols</a:t>
            </a:r>
            <a:r>
              <a:rPr lang="it-IT" sz="3400" b="1" dirty="0"/>
              <a:t> </a:t>
            </a:r>
            <a:r>
              <a:rPr lang="it-IT" sz="3400" b="1" dirty="0" err="1"/>
              <a:t>were</a:t>
            </a:r>
            <a:r>
              <a:rPr lang="it-IT" sz="3400" b="1" dirty="0"/>
              <a:t> </a:t>
            </a:r>
            <a:r>
              <a:rPr lang="it-IT" sz="3400" b="1" dirty="0" err="1"/>
              <a:t>sulfates</a:t>
            </a:r>
            <a:r>
              <a:rPr lang="it-IT" sz="3400" b="1" dirty="0"/>
              <a:t>.</a:t>
            </a:r>
            <a:r>
              <a:rPr lang="it-IT" sz="3400" b="1" baseline="30000" dirty="0"/>
              <a:t> </a:t>
            </a:r>
            <a:endParaRPr lang="it-IT" sz="3400" b="1" dirty="0"/>
          </a:p>
          <a:p>
            <a:pPr marL="0" indent="0" algn="just">
              <a:buNone/>
            </a:pPr>
            <a:r>
              <a:rPr lang="it-IT" sz="3400" dirty="0" err="1"/>
              <a:t>They</a:t>
            </a:r>
            <a:r>
              <a:rPr lang="it-IT" sz="3400" dirty="0"/>
              <a:t> </a:t>
            </a:r>
            <a:r>
              <a:rPr lang="it-IT" sz="3400" dirty="0" err="1"/>
              <a:t>found</a:t>
            </a:r>
            <a:r>
              <a:rPr lang="it-IT" sz="3400" dirty="0"/>
              <a:t> </a:t>
            </a:r>
            <a:r>
              <a:rPr lang="it-IT" sz="3400" dirty="0" err="1"/>
              <a:t>that</a:t>
            </a:r>
            <a:r>
              <a:rPr lang="it-IT" sz="3400" dirty="0"/>
              <a:t> </a:t>
            </a:r>
            <a:r>
              <a:rPr lang="it-IT" sz="3400" dirty="0" err="1"/>
              <a:t>most</a:t>
            </a:r>
            <a:r>
              <a:rPr lang="it-IT" sz="3400" dirty="0"/>
              <a:t> aerosol </a:t>
            </a:r>
            <a:r>
              <a:rPr lang="it-IT" sz="3400" dirty="0" err="1"/>
              <a:t>climatologies</a:t>
            </a:r>
            <a:r>
              <a:rPr lang="it-IT" sz="3400" dirty="0"/>
              <a:t> </a:t>
            </a:r>
            <a:r>
              <a:rPr lang="it-IT" sz="3400" dirty="0" err="1"/>
              <a:t>underestimated</a:t>
            </a:r>
            <a:r>
              <a:rPr lang="it-IT" sz="3400" dirty="0"/>
              <a:t> the </a:t>
            </a:r>
            <a:r>
              <a:rPr lang="it-IT" sz="3400" dirty="0" err="1"/>
              <a:t>amount</a:t>
            </a:r>
            <a:r>
              <a:rPr lang="it-IT" sz="3400" dirty="0"/>
              <a:t> of </a:t>
            </a:r>
            <a:r>
              <a:rPr lang="it-IT" sz="3400" dirty="0" err="1"/>
              <a:t>black</a:t>
            </a:r>
            <a:r>
              <a:rPr lang="it-IT" sz="3400" dirty="0"/>
              <a:t> carbon by a </a:t>
            </a:r>
            <a:r>
              <a:rPr lang="it-IT" sz="3400" dirty="0" err="1"/>
              <a:t>factor</a:t>
            </a:r>
            <a:r>
              <a:rPr lang="it-IT" sz="3400" dirty="0"/>
              <a:t> of </a:t>
            </a:r>
            <a:r>
              <a:rPr lang="it-IT" sz="3400" dirty="0" err="1"/>
              <a:t>at</a:t>
            </a:r>
            <a:r>
              <a:rPr lang="it-IT" sz="3400" dirty="0"/>
              <a:t> </a:t>
            </a:r>
            <a:r>
              <a:rPr lang="it-IT" sz="3400" dirty="0" err="1"/>
              <a:t>least</a:t>
            </a:r>
            <a:r>
              <a:rPr lang="it-IT" sz="3400" dirty="0"/>
              <a:t> 2. </a:t>
            </a:r>
            <a:r>
              <a:rPr lang="it-IT" sz="3400" dirty="0" err="1"/>
              <a:t>This</a:t>
            </a:r>
            <a:r>
              <a:rPr lang="it-IT" sz="3400" dirty="0"/>
              <a:t> </a:t>
            </a:r>
            <a:r>
              <a:rPr lang="it-IT" sz="3400" dirty="0" err="1"/>
              <a:t>corresponds</a:t>
            </a:r>
            <a:r>
              <a:rPr lang="it-IT" sz="3400" dirty="0"/>
              <a:t> to an </a:t>
            </a:r>
            <a:r>
              <a:rPr lang="it-IT" sz="3400" dirty="0" err="1"/>
              <a:t>increase</a:t>
            </a:r>
            <a:r>
              <a:rPr lang="it-IT" sz="3400" dirty="0"/>
              <a:t> in the </a:t>
            </a:r>
            <a:r>
              <a:rPr lang="it-IT" sz="3400" dirty="0" err="1"/>
              <a:t>climate</a:t>
            </a:r>
            <a:r>
              <a:rPr lang="it-IT" sz="3400" dirty="0"/>
              <a:t> forcing of </a:t>
            </a:r>
            <a:r>
              <a:rPr lang="it-IT" sz="3400" dirty="0" err="1"/>
              <a:t>around</a:t>
            </a:r>
            <a:r>
              <a:rPr lang="it-IT" sz="3400" dirty="0"/>
              <a:t> 1 W/m</a:t>
            </a:r>
            <a:r>
              <a:rPr lang="it-IT" sz="3400" baseline="30000" dirty="0"/>
              <a:t>2</a:t>
            </a:r>
            <a:r>
              <a:rPr lang="it-IT" sz="3400" dirty="0"/>
              <a:t>, </a:t>
            </a:r>
            <a:r>
              <a:rPr lang="it-IT" sz="3400" dirty="0" err="1"/>
              <a:t>which</a:t>
            </a:r>
            <a:r>
              <a:rPr lang="it-IT" sz="3400" dirty="0"/>
              <a:t> </a:t>
            </a:r>
            <a:r>
              <a:rPr lang="it-IT" sz="3400" dirty="0" err="1"/>
              <a:t>they</a:t>
            </a:r>
            <a:r>
              <a:rPr lang="it-IT" sz="3400" dirty="0"/>
              <a:t> </a:t>
            </a:r>
            <a:r>
              <a:rPr lang="it-IT" sz="3400" dirty="0" err="1"/>
              <a:t>hypothesize</a:t>
            </a:r>
            <a:r>
              <a:rPr lang="it-IT" sz="3400" dirty="0"/>
              <a:t> </a:t>
            </a:r>
            <a:r>
              <a:rPr lang="it-IT" sz="3400" dirty="0" err="1"/>
              <a:t>is</a:t>
            </a:r>
            <a:r>
              <a:rPr lang="it-IT" sz="3400" dirty="0"/>
              <a:t> </a:t>
            </a:r>
            <a:r>
              <a:rPr lang="it-IT" sz="3400" dirty="0" err="1"/>
              <a:t>partially</a:t>
            </a:r>
            <a:r>
              <a:rPr lang="it-IT" sz="3400" dirty="0"/>
              <a:t> offset by the </a:t>
            </a:r>
            <a:r>
              <a:rPr lang="it-IT" sz="3400" dirty="0" err="1"/>
              <a:t>cooling</a:t>
            </a:r>
            <a:r>
              <a:rPr lang="it-IT" sz="3400" dirty="0"/>
              <a:t> of non-</a:t>
            </a:r>
            <a:r>
              <a:rPr lang="it-IT" sz="3400" dirty="0" err="1"/>
              <a:t>absorbing</a:t>
            </a:r>
            <a:r>
              <a:rPr lang="it-IT" sz="3400" dirty="0"/>
              <a:t> </a:t>
            </a:r>
            <a:r>
              <a:rPr lang="it-IT" sz="3400" dirty="0" err="1"/>
              <a:t>aerosols</a:t>
            </a:r>
            <a:r>
              <a:rPr lang="it-IT" sz="3400" dirty="0"/>
              <a:t>. </a:t>
            </a:r>
          </a:p>
          <a:p>
            <a:pPr marL="0" indent="0" algn="just">
              <a:buNone/>
            </a:pPr>
            <a:endParaRPr lang="it-IT" sz="3400" dirty="0" smtClean="0"/>
          </a:p>
          <a:p>
            <a:pPr marL="0" indent="0" algn="just">
              <a:buNone/>
            </a:pPr>
            <a:r>
              <a:rPr lang="it-IT" sz="3400" b="1" dirty="0" err="1" smtClean="0"/>
              <a:t>Estimations</a:t>
            </a:r>
            <a:r>
              <a:rPr lang="it-IT" sz="3400" b="1" dirty="0" smtClean="0"/>
              <a:t> </a:t>
            </a:r>
            <a:r>
              <a:rPr lang="it-IT" sz="3400" b="1" dirty="0"/>
              <a:t>of trends in </a:t>
            </a:r>
            <a:r>
              <a:rPr lang="it-IT" sz="3400" b="1" dirty="0" err="1"/>
              <a:t>black</a:t>
            </a:r>
            <a:r>
              <a:rPr lang="it-IT" sz="3400" b="1" dirty="0"/>
              <a:t> carbon </a:t>
            </a:r>
            <a:r>
              <a:rPr lang="it-IT" sz="3400" b="1" dirty="0" err="1"/>
              <a:t>emissions</a:t>
            </a:r>
            <a:r>
              <a:rPr lang="it-IT" sz="3400" b="1" dirty="0"/>
              <a:t> show </a:t>
            </a:r>
            <a:r>
              <a:rPr lang="it-IT" sz="3400" b="1" dirty="0" err="1"/>
              <a:t>that</a:t>
            </a:r>
            <a:r>
              <a:rPr lang="it-IT" sz="3400" b="1" dirty="0"/>
              <a:t> </a:t>
            </a:r>
            <a:r>
              <a:rPr lang="it-IT" sz="3400" b="1" dirty="0" err="1"/>
              <a:t>there</a:t>
            </a:r>
            <a:r>
              <a:rPr lang="it-IT" sz="3400" b="1" dirty="0"/>
              <a:t> </a:t>
            </a:r>
            <a:r>
              <a:rPr lang="it-IT" sz="3400" b="1" dirty="0" err="1"/>
              <a:t>was</a:t>
            </a:r>
            <a:r>
              <a:rPr lang="it-IT" sz="3400" b="1" dirty="0"/>
              <a:t> a </a:t>
            </a:r>
            <a:r>
              <a:rPr lang="it-IT" sz="3400" b="1" dirty="0" err="1"/>
              <a:t>rapid</a:t>
            </a:r>
            <a:r>
              <a:rPr lang="it-IT" sz="3400" b="1" dirty="0"/>
              <a:t> </a:t>
            </a:r>
            <a:r>
              <a:rPr lang="it-IT" sz="3400" b="1" dirty="0" err="1"/>
              <a:t>increase</a:t>
            </a:r>
            <a:r>
              <a:rPr lang="it-IT" sz="3400" b="1" dirty="0"/>
              <a:t> in the 1880s </a:t>
            </a:r>
            <a:r>
              <a:rPr lang="it-IT" sz="3400" b="1" dirty="0" err="1"/>
              <a:t>after</a:t>
            </a:r>
            <a:r>
              <a:rPr lang="it-IT" sz="3400" b="1" dirty="0"/>
              <a:t> the start of the Industrial </a:t>
            </a:r>
            <a:r>
              <a:rPr lang="it-IT" sz="3400" b="1" dirty="0" err="1"/>
              <a:t>Revolution</a:t>
            </a:r>
            <a:r>
              <a:rPr lang="it-IT" sz="3400" b="1" dirty="0"/>
              <a:t>, and a </a:t>
            </a:r>
            <a:r>
              <a:rPr lang="it-IT" sz="3400" b="1" dirty="0" err="1"/>
              <a:t>leveling</a:t>
            </a:r>
            <a:r>
              <a:rPr lang="it-IT" sz="3400" b="1" dirty="0"/>
              <a:t> off from 1900-1950 </a:t>
            </a:r>
            <a:r>
              <a:rPr lang="it-IT" sz="3400" b="1" dirty="0" err="1"/>
              <a:t>as</a:t>
            </a:r>
            <a:r>
              <a:rPr lang="it-IT" sz="3400" b="1" dirty="0"/>
              <a:t> </a:t>
            </a:r>
            <a:r>
              <a:rPr lang="it-IT" sz="3400" b="1" dirty="0" err="1"/>
              <a:t>environmental</a:t>
            </a:r>
            <a:r>
              <a:rPr lang="it-IT" sz="3400" b="1" dirty="0"/>
              <a:t> </a:t>
            </a:r>
            <a:r>
              <a:rPr lang="it-IT" sz="3400" b="1" dirty="0" err="1"/>
              <a:t>laws</a:t>
            </a:r>
            <a:r>
              <a:rPr lang="it-IT" sz="3400" b="1" dirty="0"/>
              <a:t> </a:t>
            </a:r>
            <a:r>
              <a:rPr lang="it-IT" sz="3400" b="1" dirty="0" err="1"/>
              <a:t>were</a:t>
            </a:r>
            <a:r>
              <a:rPr lang="it-IT" sz="3400" b="1" dirty="0"/>
              <a:t> </a:t>
            </a:r>
            <a:r>
              <a:rPr lang="it-IT" sz="3400" b="1" dirty="0" err="1"/>
              <a:t>enacted</a:t>
            </a:r>
            <a:r>
              <a:rPr lang="it-IT" sz="3400" b="1" dirty="0"/>
              <a:t>. </a:t>
            </a:r>
            <a:endParaRPr lang="it-IT" sz="3400" b="1" dirty="0" smtClean="0"/>
          </a:p>
          <a:p>
            <a:pPr marL="0" indent="0">
              <a:buNone/>
            </a:pPr>
            <a:endParaRPr lang="it-IT" dirty="0"/>
          </a:p>
          <a:p>
            <a:pPr marL="0" indent="0">
              <a:buNone/>
            </a:pPr>
            <a:endParaRPr lang="it-IT" dirty="0"/>
          </a:p>
        </p:txBody>
      </p:sp>
    </p:spTree>
    <p:extLst>
      <p:ext uri="{BB962C8B-B14F-4D97-AF65-F5344CB8AC3E}">
        <p14:creationId xmlns:p14="http://schemas.microsoft.com/office/powerpoint/2010/main" val="3200343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b="1" dirty="0" err="1" smtClean="0">
                <a:solidFill>
                  <a:srgbClr val="C00000"/>
                </a:solidFill>
                <a:effectLst>
                  <a:outerShdw blurRad="38100" dist="38100" dir="2700000" algn="tl">
                    <a:srgbClr val="000000">
                      <a:alpha val="43137"/>
                    </a:srgbClr>
                  </a:outerShdw>
                </a:effectLst>
              </a:rPr>
              <a:t>Reducing</a:t>
            </a:r>
            <a:r>
              <a:rPr lang="it-IT" sz="2800" b="1" dirty="0" smtClean="0">
                <a:solidFill>
                  <a:srgbClr val="C00000"/>
                </a:solidFill>
                <a:effectLst>
                  <a:outerShdw blurRad="38100" dist="38100" dir="2700000" algn="tl">
                    <a:srgbClr val="000000">
                      <a:alpha val="43137"/>
                    </a:srgbClr>
                  </a:outerShdw>
                </a:effectLst>
              </a:rPr>
              <a:t> Black Carbon to </a:t>
            </a:r>
            <a:r>
              <a:rPr lang="it-IT" sz="2800" b="1" dirty="0" err="1" smtClean="0">
                <a:solidFill>
                  <a:srgbClr val="C00000"/>
                </a:solidFill>
                <a:effectLst>
                  <a:outerShdw blurRad="38100" dist="38100" dir="2700000" algn="tl">
                    <a:srgbClr val="000000">
                      <a:alpha val="43137"/>
                    </a:srgbClr>
                  </a:outerShdw>
                </a:effectLst>
              </a:rPr>
              <a:t>address</a:t>
            </a:r>
            <a:r>
              <a:rPr lang="it-IT" sz="2800" b="1" dirty="0" smtClean="0">
                <a:solidFill>
                  <a:srgbClr val="C00000"/>
                </a:solidFill>
                <a:effectLst>
                  <a:outerShdw blurRad="38100" dist="38100" dir="2700000" algn="tl">
                    <a:srgbClr val="000000">
                      <a:alpha val="43137"/>
                    </a:srgbClr>
                  </a:outerShdw>
                </a:effectLst>
              </a:rPr>
              <a:t> </a:t>
            </a:r>
            <a:br>
              <a:rPr lang="it-IT" sz="2800" b="1" dirty="0" smtClean="0">
                <a:solidFill>
                  <a:srgbClr val="C00000"/>
                </a:solidFill>
                <a:effectLst>
                  <a:outerShdw blurRad="38100" dist="38100" dir="2700000" algn="tl">
                    <a:srgbClr val="000000">
                      <a:alpha val="43137"/>
                    </a:srgbClr>
                  </a:outerShdw>
                </a:effectLst>
              </a:rPr>
            </a:br>
            <a:r>
              <a:rPr lang="it-IT" sz="2800" b="1" dirty="0" err="1" smtClean="0">
                <a:solidFill>
                  <a:srgbClr val="C00000"/>
                </a:solidFill>
                <a:effectLst>
                  <a:outerShdw blurRad="38100" dist="38100" dir="2700000" algn="tl">
                    <a:srgbClr val="000000">
                      <a:alpha val="43137"/>
                    </a:srgbClr>
                  </a:outerShdw>
                </a:effectLst>
              </a:rPr>
              <a:t>Health</a:t>
            </a:r>
            <a:r>
              <a:rPr lang="it-IT" sz="2800" b="1" dirty="0" smtClean="0">
                <a:solidFill>
                  <a:srgbClr val="C00000"/>
                </a:solidFill>
                <a:effectLst>
                  <a:outerShdw blurRad="38100" dist="38100" dir="2700000" algn="tl">
                    <a:srgbClr val="000000">
                      <a:alpha val="43137"/>
                    </a:srgbClr>
                  </a:outerShdw>
                </a:effectLst>
              </a:rPr>
              <a:t> </a:t>
            </a:r>
            <a:r>
              <a:rPr lang="it-IT" sz="2800" b="1" dirty="0" err="1" smtClean="0">
                <a:solidFill>
                  <a:srgbClr val="C00000"/>
                </a:solidFill>
                <a:effectLst>
                  <a:outerShdw blurRad="38100" dist="38100" dir="2700000" algn="tl">
                    <a:srgbClr val="000000">
                      <a:alpha val="43137"/>
                    </a:srgbClr>
                  </a:outerShdw>
                </a:effectLst>
              </a:rPr>
              <a:t>Protection</a:t>
            </a:r>
            <a:r>
              <a:rPr lang="it-IT" sz="2800" b="1" dirty="0" smtClean="0">
                <a:solidFill>
                  <a:srgbClr val="C00000"/>
                </a:solidFill>
                <a:effectLst>
                  <a:outerShdw blurRad="38100" dist="38100" dir="2700000" algn="tl">
                    <a:srgbClr val="000000">
                      <a:alpha val="43137"/>
                    </a:srgbClr>
                  </a:outerShdw>
                </a:effectLst>
              </a:rPr>
              <a:t> and </a:t>
            </a:r>
            <a:r>
              <a:rPr lang="it-IT" sz="2800" b="1" dirty="0" err="1" smtClean="0">
                <a:solidFill>
                  <a:srgbClr val="C00000"/>
                </a:solidFill>
                <a:effectLst>
                  <a:outerShdw blurRad="38100" dist="38100" dir="2700000" algn="tl">
                    <a:srgbClr val="000000">
                      <a:alpha val="43137"/>
                    </a:srgbClr>
                  </a:outerShdw>
                </a:effectLst>
              </a:rPr>
              <a:t>Climate</a:t>
            </a:r>
            <a:r>
              <a:rPr lang="it-IT" sz="2800" b="1" dirty="0" smtClean="0">
                <a:solidFill>
                  <a:srgbClr val="C00000"/>
                </a:solidFill>
                <a:effectLst>
                  <a:outerShdw blurRad="38100" dist="38100" dir="2700000" algn="tl">
                    <a:srgbClr val="000000">
                      <a:alpha val="43137"/>
                    </a:srgbClr>
                  </a:outerShdw>
                </a:effectLst>
              </a:rPr>
              <a:t> </a:t>
            </a:r>
            <a:r>
              <a:rPr lang="it-IT" sz="2800" b="1" dirty="0" err="1" smtClean="0">
                <a:solidFill>
                  <a:srgbClr val="C00000"/>
                </a:solidFill>
                <a:effectLst>
                  <a:outerShdw blurRad="38100" dist="38100" dir="2700000" algn="tl">
                    <a:srgbClr val="000000">
                      <a:alpha val="43137"/>
                    </a:srgbClr>
                  </a:outerShdw>
                </a:effectLst>
              </a:rPr>
              <a:t>Change</a:t>
            </a:r>
            <a:endParaRPr lang="it-IT" sz="2800" dirty="0"/>
          </a:p>
        </p:txBody>
      </p:sp>
      <p:sp>
        <p:nvSpPr>
          <p:cNvPr id="3" name="Segnaposto contenuto 2"/>
          <p:cNvSpPr>
            <a:spLocks noGrp="1"/>
          </p:cNvSpPr>
          <p:nvPr>
            <p:ph idx="1"/>
          </p:nvPr>
        </p:nvSpPr>
        <p:spPr/>
        <p:txBody>
          <a:bodyPr>
            <a:normAutofit fontScale="62500" lnSpcReduction="20000"/>
          </a:bodyPr>
          <a:lstStyle/>
          <a:p>
            <a:pPr marL="0" indent="0" algn="just">
              <a:lnSpc>
                <a:spcPct val="120000"/>
              </a:lnSpc>
              <a:spcBef>
                <a:spcPts val="0"/>
              </a:spcBef>
              <a:buNone/>
            </a:pPr>
            <a:r>
              <a:rPr lang="it-IT" b="1" dirty="0" smtClean="0"/>
              <a:t>China </a:t>
            </a:r>
            <a:r>
              <a:rPr lang="it-IT" b="1" dirty="0"/>
              <a:t>and India </a:t>
            </a:r>
            <a:r>
              <a:rPr lang="it-IT" b="1" dirty="0" err="1"/>
              <a:t>have</a:t>
            </a:r>
            <a:r>
              <a:rPr lang="it-IT" b="1" dirty="0"/>
              <a:t> </a:t>
            </a:r>
            <a:r>
              <a:rPr lang="it-IT" b="1" dirty="0" err="1"/>
              <a:t>recently</a:t>
            </a:r>
            <a:r>
              <a:rPr lang="it-IT" b="1" dirty="0"/>
              <a:t> </a:t>
            </a:r>
            <a:r>
              <a:rPr lang="it-IT" b="1" dirty="0" err="1"/>
              <a:t>increased</a:t>
            </a:r>
            <a:r>
              <a:rPr lang="it-IT" b="1" dirty="0"/>
              <a:t> </a:t>
            </a:r>
            <a:r>
              <a:rPr lang="it-IT" b="1" dirty="0" err="1"/>
              <a:t>their</a:t>
            </a:r>
            <a:r>
              <a:rPr lang="it-IT" b="1" dirty="0"/>
              <a:t> </a:t>
            </a:r>
            <a:r>
              <a:rPr lang="it-IT" b="1" dirty="0" err="1"/>
              <a:t>emissions</a:t>
            </a:r>
            <a:r>
              <a:rPr lang="it-IT" b="1" dirty="0"/>
              <a:t> of </a:t>
            </a:r>
            <a:r>
              <a:rPr lang="it-IT" b="1" dirty="0" err="1"/>
              <a:t>black</a:t>
            </a:r>
            <a:r>
              <a:rPr lang="it-IT" b="1" dirty="0"/>
              <a:t> carbon </a:t>
            </a:r>
            <a:r>
              <a:rPr lang="it-IT" b="1" dirty="0" err="1"/>
              <a:t>corresponding</a:t>
            </a:r>
            <a:r>
              <a:rPr lang="it-IT" b="1" dirty="0"/>
              <a:t> to </a:t>
            </a:r>
            <a:r>
              <a:rPr lang="it-IT" b="1" dirty="0" err="1"/>
              <a:t>their</a:t>
            </a:r>
            <a:r>
              <a:rPr lang="it-IT" b="1" dirty="0"/>
              <a:t> </a:t>
            </a:r>
            <a:r>
              <a:rPr lang="it-IT" b="1" dirty="0" err="1"/>
              <a:t>rapid</a:t>
            </a:r>
            <a:r>
              <a:rPr lang="it-IT" b="1" dirty="0"/>
              <a:t> </a:t>
            </a:r>
            <a:r>
              <a:rPr lang="it-IT" b="1" dirty="0" err="1"/>
              <a:t>development</a:t>
            </a:r>
            <a:endParaRPr lang="it-IT" b="1" dirty="0"/>
          </a:p>
          <a:p>
            <a:pPr marL="0" indent="0" algn="just">
              <a:lnSpc>
                <a:spcPct val="120000"/>
              </a:lnSpc>
              <a:spcBef>
                <a:spcPts val="0"/>
              </a:spcBef>
              <a:buNone/>
            </a:pPr>
            <a:r>
              <a:rPr lang="it-IT" b="1" dirty="0"/>
              <a:t>In </a:t>
            </a:r>
            <a:r>
              <a:rPr lang="it-IT" b="1" dirty="0" err="1"/>
              <a:t>recent</a:t>
            </a:r>
            <a:r>
              <a:rPr lang="it-IT" b="1" dirty="0"/>
              <a:t> </a:t>
            </a:r>
            <a:r>
              <a:rPr lang="it-IT" b="1" dirty="0" err="1"/>
              <a:t>decades</a:t>
            </a:r>
            <a:r>
              <a:rPr lang="it-IT" b="1" dirty="0"/>
              <a:t>, </a:t>
            </a:r>
            <a:r>
              <a:rPr lang="it-IT" b="1" dirty="0" err="1"/>
              <a:t>northern</a:t>
            </a:r>
            <a:r>
              <a:rPr lang="it-IT" b="1" dirty="0"/>
              <a:t> China </a:t>
            </a:r>
            <a:r>
              <a:rPr lang="it-IT" b="1" dirty="0" err="1"/>
              <a:t>has</a:t>
            </a:r>
            <a:r>
              <a:rPr lang="it-IT" b="1" dirty="0"/>
              <a:t> </a:t>
            </a:r>
            <a:r>
              <a:rPr lang="it-IT" b="1" dirty="0" err="1"/>
              <a:t>experienced</a:t>
            </a:r>
            <a:r>
              <a:rPr lang="it-IT" b="1" dirty="0"/>
              <a:t> </a:t>
            </a:r>
            <a:r>
              <a:rPr lang="it-IT" b="1" dirty="0" err="1"/>
              <a:t>increased</a:t>
            </a:r>
            <a:r>
              <a:rPr lang="it-IT" b="1" dirty="0"/>
              <a:t> </a:t>
            </a:r>
            <a:r>
              <a:rPr lang="it-IT" b="1" dirty="0" err="1"/>
              <a:t>drought</a:t>
            </a:r>
            <a:r>
              <a:rPr lang="it-IT" b="1" dirty="0"/>
              <a:t>, and </a:t>
            </a:r>
            <a:r>
              <a:rPr lang="it-IT" b="1" dirty="0" err="1"/>
              <a:t>southern</a:t>
            </a:r>
            <a:r>
              <a:rPr lang="it-IT" b="1" dirty="0"/>
              <a:t> China </a:t>
            </a:r>
            <a:r>
              <a:rPr lang="it-IT" b="1" dirty="0" err="1"/>
              <a:t>has</a:t>
            </a:r>
            <a:r>
              <a:rPr lang="it-IT" b="1" dirty="0"/>
              <a:t> </a:t>
            </a:r>
            <a:r>
              <a:rPr lang="it-IT" b="1" dirty="0" err="1"/>
              <a:t>received</a:t>
            </a:r>
            <a:r>
              <a:rPr lang="it-IT" b="1" dirty="0"/>
              <a:t> </a:t>
            </a:r>
            <a:r>
              <a:rPr lang="it-IT" b="1" dirty="0" err="1"/>
              <a:t>increased</a:t>
            </a:r>
            <a:r>
              <a:rPr lang="it-IT" b="1" dirty="0"/>
              <a:t> </a:t>
            </a:r>
            <a:r>
              <a:rPr lang="it-IT" b="1" dirty="0" err="1"/>
              <a:t>summer</a:t>
            </a:r>
            <a:r>
              <a:rPr lang="it-IT" b="1" dirty="0"/>
              <a:t> </a:t>
            </a:r>
            <a:r>
              <a:rPr lang="it-IT" b="1" dirty="0" err="1"/>
              <a:t>rain</a:t>
            </a:r>
            <a:r>
              <a:rPr lang="it-IT" b="1" dirty="0"/>
              <a:t> </a:t>
            </a:r>
            <a:r>
              <a:rPr lang="it-IT" b="1" dirty="0" err="1"/>
              <a:t>resulting</a:t>
            </a:r>
            <a:r>
              <a:rPr lang="it-IT" b="1" dirty="0"/>
              <a:t> in a </a:t>
            </a:r>
            <a:r>
              <a:rPr lang="it-IT" b="1" dirty="0" err="1"/>
              <a:t>larger</a:t>
            </a:r>
            <a:r>
              <a:rPr lang="it-IT" b="1" dirty="0"/>
              <a:t> </a:t>
            </a:r>
            <a:r>
              <a:rPr lang="it-IT" b="1" dirty="0" err="1"/>
              <a:t>number</a:t>
            </a:r>
            <a:r>
              <a:rPr lang="it-IT" b="1" dirty="0"/>
              <a:t> of </a:t>
            </a:r>
            <a:r>
              <a:rPr lang="it-IT" b="1" dirty="0" err="1"/>
              <a:t>floods</a:t>
            </a:r>
            <a:r>
              <a:rPr lang="it-IT" b="1" dirty="0"/>
              <a:t>. </a:t>
            </a:r>
            <a:endParaRPr lang="it-IT" b="1" dirty="0" smtClean="0"/>
          </a:p>
          <a:p>
            <a:pPr marL="0" indent="0" algn="just">
              <a:lnSpc>
                <a:spcPct val="120000"/>
              </a:lnSpc>
              <a:spcBef>
                <a:spcPts val="0"/>
              </a:spcBef>
              <a:buNone/>
            </a:pPr>
            <a:r>
              <a:rPr lang="it-IT" b="1" dirty="0" smtClean="0"/>
              <a:t>Southern </a:t>
            </a:r>
            <a:r>
              <a:rPr lang="it-IT" b="1" dirty="0"/>
              <a:t>China </a:t>
            </a:r>
            <a:r>
              <a:rPr lang="it-IT" b="1" dirty="0" err="1"/>
              <a:t>has</a:t>
            </a:r>
            <a:r>
              <a:rPr lang="it-IT" b="1" dirty="0"/>
              <a:t> </a:t>
            </a:r>
            <a:r>
              <a:rPr lang="it-IT" b="1" dirty="0" err="1"/>
              <a:t>had</a:t>
            </a:r>
            <a:r>
              <a:rPr lang="it-IT" b="1" dirty="0"/>
              <a:t> a </a:t>
            </a:r>
            <a:r>
              <a:rPr lang="it-IT" b="1" dirty="0" err="1"/>
              <a:t>decrease</a:t>
            </a:r>
            <a:r>
              <a:rPr lang="it-IT" b="1" dirty="0"/>
              <a:t> in </a:t>
            </a:r>
            <a:r>
              <a:rPr lang="it-IT" b="1" dirty="0" err="1"/>
              <a:t>temperatures</a:t>
            </a:r>
            <a:r>
              <a:rPr lang="it-IT" b="1" dirty="0"/>
              <a:t> </a:t>
            </a:r>
            <a:r>
              <a:rPr lang="it-IT" b="1" dirty="0" err="1"/>
              <a:t>while</a:t>
            </a:r>
            <a:r>
              <a:rPr lang="it-IT" b="1" dirty="0"/>
              <a:t> </a:t>
            </a:r>
            <a:r>
              <a:rPr lang="it-IT" b="1" dirty="0" err="1"/>
              <a:t>most</a:t>
            </a:r>
            <a:r>
              <a:rPr lang="it-IT" b="1" dirty="0"/>
              <a:t> of the world </a:t>
            </a:r>
            <a:r>
              <a:rPr lang="it-IT" b="1" dirty="0" err="1"/>
              <a:t>has</a:t>
            </a:r>
            <a:r>
              <a:rPr lang="it-IT" b="1" dirty="0"/>
              <a:t> </a:t>
            </a:r>
            <a:r>
              <a:rPr lang="it-IT" b="1" dirty="0" err="1"/>
              <a:t>warmed</a:t>
            </a:r>
            <a:r>
              <a:rPr lang="it-IT" b="1" dirty="0"/>
              <a:t>. </a:t>
            </a:r>
            <a:endParaRPr lang="it-IT" b="1" dirty="0" smtClean="0"/>
          </a:p>
          <a:p>
            <a:pPr marL="0" indent="0" algn="just">
              <a:lnSpc>
                <a:spcPct val="120000"/>
              </a:lnSpc>
              <a:spcBef>
                <a:spcPts val="0"/>
              </a:spcBef>
              <a:buNone/>
            </a:pPr>
            <a:endParaRPr lang="it-IT" dirty="0"/>
          </a:p>
          <a:p>
            <a:pPr marL="0" indent="0" algn="just">
              <a:lnSpc>
                <a:spcPct val="120000"/>
              </a:lnSpc>
              <a:spcBef>
                <a:spcPts val="0"/>
              </a:spcBef>
              <a:buNone/>
            </a:pPr>
            <a:r>
              <a:rPr lang="en-US" b="1" dirty="0" smtClean="0"/>
              <a:t>According to the Report </a:t>
            </a:r>
            <a:r>
              <a:rPr lang="en-US" b="1" i="1" dirty="0" smtClean="0"/>
              <a:t>Integrated </a:t>
            </a:r>
            <a:r>
              <a:rPr lang="en-US" b="1" i="1" dirty="0"/>
              <a:t>assessment of black carbon and tropospheric ozone: summary for decision makers </a:t>
            </a:r>
            <a:r>
              <a:rPr lang="en-US" b="1" dirty="0" smtClean="0"/>
              <a:t> published by UNEP and WMO in 2011, “Black </a:t>
            </a:r>
            <a:r>
              <a:rPr lang="en-US" b="1" dirty="0"/>
              <a:t>carbon and ozone in the lower atmosphere are harmful air pollutants that have substantial regional and global climate impacts. They disturb tropical rainfall and regional circulation patterns, such as the Asian monsoon, affecting the livelihoods of millions of </a:t>
            </a:r>
            <a:r>
              <a:rPr lang="en-US" b="1" dirty="0" smtClean="0"/>
              <a:t>people”. </a:t>
            </a:r>
            <a:endParaRPr lang="it-IT" b="1" dirty="0"/>
          </a:p>
          <a:p>
            <a:pPr marL="0" indent="0">
              <a:lnSpc>
                <a:spcPct val="120000"/>
              </a:lnSpc>
              <a:spcBef>
                <a:spcPts val="0"/>
              </a:spcBef>
              <a:buNone/>
            </a:pPr>
            <a:endParaRPr lang="it-IT" b="1" dirty="0"/>
          </a:p>
          <a:p>
            <a:pPr marL="0" indent="0">
              <a:buNone/>
            </a:pPr>
            <a:endParaRPr lang="it-IT" dirty="0"/>
          </a:p>
        </p:txBody>
      </p:sp>
    </p:spTree>
    <p:extLst>
      <p:ext uri="{BB962C8B-B14F-4D97-AF65-F5344CB8AC3E}">
        <p14:creationId xmlns:p14="http://schemas.microsoft.com/office/powerpoint/2010/main" val="3790270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0"/>
            <a:ext cx="8229600" cy="1417638"/>
          </a:xfrm>
        </p:spPr>
        <p:txBody>
          <a:bodyPr>
            <a:normAutofit/>
          </a:bodyPr>
          <a:lstStyle/>
          <a:p>
            <a:r>
              <a:rPr lang="it-IT" sz="3200" b="1" dirty="0" err="1" smtClean="0">
                <a:solidFill>
                  <a:srgbClr val="C00000"/>
                </a:solidFill>
              </a:rPr>
              <a:t>Reducing</a:t>
            </a:r>
            <a:r>
              <a:rPr lang="it-IT" sz="3200" b="1" dirty="0" smtClean="0">
                <a:solidFill>
                  <a:srgbClr val="C00000"/>
                </a:solidFill>
              </a:rPr>
              <a:t> </a:t>
            </a:r>
            <a:r>
              <a:rPr lang="it-IT" sz="3200" b="1" dirty="0" err="1" smtClean="0">
                <a:solidFill>
                  <a:srgbClr val="C00000"/>
                </a:solidFill>
              </a:rPr>
              <a:t>pollution</a:t>
            </a:r>
            <a:r>
              <a:rPr lang="it-IT" sz="3200" b="1" dirty="0" smtClean="0">
                <a:solidFill>
                  <a:srgbClr val="C00000"/>
                </a:solidFill>
              </a:rPr>
              <a:t> </a:t>
            </a:r>
            <a:r>
              <a:rPr lang="it-IT" sz="3200" b="1" dirty="0" err="1" smtClean="0">
                <a:solidFill>
                  <a:srgbClr val="C00000"/>
                </a:solidFill>
              </a:rPr>
              <a:t>drives</a:t>
            </a:r>
            <a:r>
              <a:rPr lang="it-IT" sz="3200" b="1" dirty="0" smtClean="0">
                <a:solidFill>
                  <a:srgbClr val="C00000"/>
                </a:solidFill>
              </a:rPr>
              <a:t> </a:t>
            </a:r>
            <a:r>
              <a:rPr lang="it-IT" sz="3200" b="1" dirty="0" err="1" smtClean="0">
                <a:solidFill>
                  <a:srgbClr val="C00000"/>
                </a:solidFill>
              </a:rPr>
              <a:t>good</a:t>
            </a:r>
            <a:r>
              <a:rPr lang="it-IT" sz="3200" b="1" dirty="0" smtClean="0">
                <a:solidFill>
                  <a:srgbClr val="C00000"/>
                </a:solidFill>
              </a:rPr>
              <a:t> </a:t>
            </a:r>
            <a:r>
              <a:rPr lang="it-IT" sz="3200" b="1" dirty="0" err="1" smtClean="0">
                <a:solidFill>
                  <a:srgbClr val="C00000"/>
                </a:solidFill>
              </a:rPr>
              <a:t>health</a:t>
            </a:r>
            <a:r>
              <a:rPr lang="it-IT" sz="3200" b="1" dirty="0" smtClean="0">
                <a:solidFill>
                  <a:srgbClr val="C00000"/>
                </a:solidFill>
              </a:rPr>
              <a:t> </a:t>
            </a:r>
            <a:br>
              <a:rPr lang="it-IT" sz="3200" b="1" dirty="0" smtClean="0">
                <a:solidFill>
                  <a:srgbClr val="C00000"/>
                </a:solidFill>
              </a:rPr>
            </a:br>
            <a:r>
              <a:rPr lang="it-IT" sz="3200" b="1" dirty="0" smtClean="0">
                <a:solidFill>
                  <a:srgbClr val="C00000"/>
                </a:solidFill>
              </a:rPr>
              <a:t>The 2008 Olympic Games</a:t>
            </a:r>
            <a:endParaRPr lang="it-IT" sz="3200" b="1" dirty="0">
              <a:solidFill>
                <a:srgbClr val="C00000"/>
              </a:solidFill>
            </a:endParaRPr>
          </a:p>
        </p:txBody>
      </p:sp>
      <p:sp>
        <p:nvSpPr>
          <p:cNvPr id="3" name="Segnaposto contenuto 2"/>
          <p:cNvSpPr>
            <a:spLocks noGrp="1"/>
          </p:cNvSpPr>
          <p:nvPr>
            <p:ph idx="1"/>
          </p:nvPr>
        </p:nvSpPr>
        <p:spPr>
          <a:xfrm>
            <a:off x="457200" y="1268760"/>
            <a:ext cx="8229600" cy="4857403"/>
          </a:xfrm>
        </p:spPr>
        <p:txBody>
          <a:bodyPr>
            <a:noAutofit/>
          </a:bodyPr>
          <a:lstStyle/>
          <a:p>
            <a:pPr marL="0" indent="0" algn="just">
              <a:spcBef>
                <a:spcPts val="0"/>
              </a:spcBef>
              <a:buNone/>
            </a:pPr>
            <a:r>
              <a:rPr lang="en-US" sz="2400" b="1" dirty="0"/>
              <a:t>There is </a:t>
            </a:r>
            <a:r>
              <a:rPr lang="en-US" sz="2400" b="1" dirty="0" smtClean="0"/>
              <a:t> </a:t>
            </a:r>
            <a:r>
              <a:rPr lang="en-US" sz="2400" b="1" dirty="0"/>
              <a:t>evidence </a:t>
            </a:r>
            <a:r>
              <a:rPr lang="en-US" sz="2400" b="1" dirty="0" smtClean="0"/>
              <a:t>that reducing the sources of pollution  drives improvements in </a:t>
            </a:r>
            <a:r>
              <a:rPr lang="en-US" sz="2400" b="1" dirty="0"/>
              <a:t>health. </a:t>
            </a:r>
            <a:endParaRPr lang="en-US" sz="2400" b="1" dirty="0" smtClean="0"/>
          </a:p>
          <a:p>
            <a:pPr marL="0" indent="0" algn="just">
              <a:spcBef>
                <a:spcPts val="0"/>
              </a:spcBef>
              <a:buNone/>
            </a:pPr>
            <a:r>
              <a:rPr lang="en-US" sz="2400" b="1" dirty="0" smtClean="0"/>
              <a:t>I would like to </a:t>
            </a:r>
            <a:r>
              <a:rPr lang="en-US" sz="2400" b="1" dirty="0" err="1" smtClean="0"/>
              <a:t>mention,I</a:t>
            </a:r>
            <a:r>
              <a:rPr lang="en-US" sz="2400" b="1" dirty="0" smtClean="0"/>
              <a:t> n Beijing ,the 2008 Olympic Games.</a:t>
            </a:r>
          </a:p>
          <a:p>
            <a:pPr marL="0" indent="0" algn="just">
              <a:spcBef>
                <a:spcPts val="0"/>
              </a:spcBef>
              <a:buNone/>
            </a:pPr>
            <a:r>
              <a:rPr lang="en-US" sz="2400" b="1" dirty="0" smtClean="0"/>
              <a:t>The efficient city management, the intelligent transportation system adopted to meet the population and the visitors demand, the traffic control, the  reduction of the pollution sources from the industrial activities and from housing, the improvement of the quality of fuels for energy </a:t>
            </a:r>
            <a:r>
              <a:rPr lang="en-US" sz="2400" b="1" dirty="0" smtClean="0"/>
              <a:t>services, </a:t>
            </a:r>
            <a:r>
              <a:rPr lang="en-US" sz="2400" b="1" smtClean="0"/>
              <a:t>the large urban afforestation,   </a:t>
            </a:r>
            <a:r>
              <a:rPr lang="en-US" sz="2400" b="1" dirty="0" smtClean="0"/>
              <a:t>achieved  positive outcomes in the  air quality and  a  significant reduction in  black carbon and exhaled nitric oxide, a biomarker of acute respiratory inflammation, in schoolchildren  (Lin – 2011). </a:t>
            </a:r>
          </a:p>
          <a:p>
            <a:pPr marL="0" indent="0" algn="just">
              <a:spcBef>
                <a:spcPts val="0"/>
              </a:spcBef>
              <a:buNone/>
            </a:pPr>
            <a:r>
              <a:rPr lang="en-US" sz="2400" b="1" dirty="0" smtClean="0"/>
              <a:t>In general , all the available </a:t>
            </a:r>
            <a:r>
              <a:rPr lang="en-US" sz="2400" b="1" dirty="0" err="1" smtClean="0"/>
              <a:t>informations</a:t>
            </a:r>
            <a:r>
              <a:rPr lang="en-US" sz="2400" b="1" dirty="0" smtClean="0"/>
              <a:t> on air quality and  health of population show that the  figures are better in comparison with  periods </a:t>
            </a:r>
            <a:r>
              <a:rPr lang="en-US" sz="2400" b="1" dirty="0"/>
              <a:t>before and after. </a:t>
            </a:r>
            <a:endParaRPr lang="it-IT" sz="2400" b="1" dirty="0"/>
          </a:p>
        </p:txBody>
      </p:sp>
    </p:spTree>
    <p:extLst>
      <p:ext uri="{BB962C8B-B14F-4D97-AF65-F5344CB8AC3E}">
        <p14:creationId xmlns:p14="http://schemas.microsoft.com/office/powerpoint/2010/main" val="3966735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b="1" dirty="0" smtClean="0">
                <a:effectLst>
                  <a:outerShdw blurRad="38100" dist="38100" dir="2700000" algn="tl">
                    <a:srgbClr val="000000">
                      <a:alpha val="43137"/>
                    </a:srgbClr>
                  </a:outerShdw>
                </a:effectLst>
              </a:rPr>
              <a:t>Air </a:t>
            </a:r>
            <a:r>
              <a:rPr lang="it-IT" sz="3200" b="1" dirty="0" err="1" smtClean="0">
                <a:effectLst>
                  <a:outerShdw blurRad="38100" dist="38100" dir="2700000" algn="tl">
                    <a:srgbClr val="000000">
                      <a:alpha val="43137"/>
                    </a:srgbClr>
                  </a:outerShdw>
                </a:effectLst>
              </a:rPr>
              <a:t>Pollution</a:t>
            </a:r>
            <a:r>
              <a:rPr lang="it-IT" sz="3200" b="1" dirty="0" smtClean="0">
                <a:effectLst>
                  <a:outerShdw blurRad="38100" dist="38100" dir="2700000" algn="tl">
                    <a:srgbClr val="000000">
                      <a:alpha val="43137"/>
                    </a:srgbClr>
                  </a:outerShdw>
                </a:effectLst>
              </a:rPr>
              <a:t> and </a:t>
            </a:r>
            <a:r>
              <a:rPr lang="it-IT" sz="3200" b="1" dirty="0" err="1" smtClean="0">
                <a:effectLst>
                  <a:outerShdw blurRad="38100" dist="38100" dir="2700000" algn="tl">
                    <a:srgbClr val="000000">
                      <a:alpha val="43137"/>
                    </a:srgbClr>
                  </a:outerShdw>
                </a:effectLst>
              </a:rPr>
              <a:t>Climate</a:t>
            </a:r>
            <a:r>
              <a:rPr lang="it-IT" sz="3200" b="1" dirty="0" smtClean="0">
                <a:effectLst>
                  <a:outerShdw blurRad="38100" dist="38100" dir="2700000" algn="tl">
                    <a:srgbClr val="000000">
                      <a:alpha val="43137"/>
                    </a:srgbClr>
                  </a:outerShdw>
                </a:effectLst>
              </a:rPr>
              <a:t> </a:t>
            </a:r>
            <a:r>
              <a:rPr lang="it-IT" sz="3200" b="1" dirty="0" err="1" smtClean="0">
                <a:effectLst>
                  <a:outerShdw blurRad="38100" dist="38100" dir="2700000" algn="tl">
                    <a:srgbClr val="000000">
                      <a:alpha val="43137"/>
                    </a:srgbClr>
                  </a:outerShdw>
                </a:effectLst>
              </a:rPr>
              <a:t>Change</a:t>
            </a:r>
            <a:r>
              <a:rPr lang="it-IT" sz="3200" b="1" dirty="0" smtClean="0">
                <a:effectLst>
                  <a:outerShdw blurRad="38100" dist="38100" dir="2700000" algn="tl">
                    <a:srgbClr val="000000">
                      <a:alpha val="43137"/>
                    </a:srgbClr>
                  </a:outerShdw>
                </a:effectLst>
              </a:rPr>
              <a:t/>
            </a:r>
            <a:br>
              <a:rPr lang="it-IT" sz="3200" b="1" dirty="0" smtClean="0">
                <a:effectLst>
                  <a:outerShdw blurRad="38100" dist="38100" dir="2700000" algn="tl">
                    <a:srgbClr val="000000">
                      <a:alpha val="43137"/>
                    </a:srgbClr>
                  </a:outerShdw>
                </a:effectLst>
              </a:rPr>
            </a:br>
            <a:r>
              <a:rPr lang="it-IT" sz="3200" b="1" dirty="0" smtClean="0">
                <a:solidFill>
                  <a:srgbClr val="C00000"/>
                </a:solidFill>
                <a:effectLst>
                  <a:outerShdw blurRad="38100" dist="38100" dir="2700000" algn="tl">
                    <a:srgbClr val="000000">
                      <a:alpha val="43137"/>
                    </a:srgbClr>
                  </a:outerShdw>
                </a:effectLst>
              </a:rPr>
              <a:t>A Single Challenge</a:t>
            </a:r>
            <a:endParaRPr lang="it-IT" sz="3200" b="1" dirty="0">
              <a:solidFill>
                <a:srgbClr val="C00000"/>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a:xfrm>
            <a:off x="457200" y="1340768"/>
            <a:ext cx="8229600" cy="4785395"/>
          </a:xfrm>
        </p:spPr>
        <p:txBody>
          <a:bodyPr>
            <a:normAutofit fontScale="85000" lnSpcReduction="10000"/>
          </a:bodyPr>
          <a:lstStyle/>
          <a:p>
            <a:pPr marL="0" indent="0" algn="just">
              <a:spcBef>
                <a:spcPts val="0"/>
              </a:spcBef>
              <a:buNone/>
            </a:pPr>
            <a:r>
              <a:rPr lang="en-US" dirty="0"/>
              <a:t>To reduce the risks of air pollution to </a:t>
            </a:r>
            <a:r>
              <a:rPr lang="en-US" dirty="0" smtClean="0"/>
              <a:t>health, cross </a:t>
            </a:r>
            <a:r>
              <a:rPr lang="en-US" dirty="0" err="1"/>
              <a:t>sectoral</a:t>
            </a:r>
            <a:r>
              <a:rPr lang="en-US" dirty="0"/>
              <a:t> </a:t>
            </a:r>
            <a:r>
              <a:rPr lang="en-US" dirty="0" smtClean="0"/>
              <a:t>and long term policies </a:t>
            </a:r>
            <a:r>
              <a:rPr lang="en-US" dirty="0"/>
              <a:t>are needed to address the multiple sources of  pollution : </a:t>
            </a:r>
            <a:r>
              <a:rPr lang="en-US" dirty="0" smtClean="0"/>
              <a:t>energy, transportation, housing, management of urban areas.</a:t>
            </a:r>
            <a:endParaRPr lang="it-IT" dirty="0"/>
          </a:p>
          <a:p>
            <a:pPr marL="0" indent="0" algn="just">
              <a:spcBef>
                <a:spcPts val="0"/>
              </a:spcBef>
              <a:buNone/>
            </a:pPr>
            <a:r>
              <a:rPr lang="en-US" dirty="0"/>
              <a:t>The common background of such policies is </a:t>
            </a:r>
            <a:r>
              <a:rPr lang="en-US" dirty="0" smtClean="0"/>
              <a:t> mostly the </a:t>
            </a:r>
            <a:r>
              <a:rPr lang="en-US" dirty="0"/>
              <a:t>reduction of fossil fuels </a:t>
            </a:r>
            <a:r>
              <a:rPr lang="en-US" dirty="0" smtClean="0"/>
              <a:t>consumption and the enlargement of carbon sinks, </a:t>
            </a:r>
            <a:r>
              <a:rPr lang="en-US" dirty="0"/>
              <a:t>through </a:t>
            </a:r>
            <a:endParaRPr lang="en-US" dirty="0" smtClean="0"/>
          </a:p>
          <a:p>
            <a:pPr algn="just">
              <a:spcBef>
                <a:spcPts val="0"/>
              </a:spcBef>
              <a:buFont typeface="Wingdings" panose="05000000000000000000" pitchFamily="2" charset="2"/>
              <a:buChar char="Ø"/>
            </a:pPr>
            <a:r>
              <a:rPr lang="en-US" dirty="0" smtClean="0"/>
              <a:t>renewable </a:t>
            </a:r>
            <a:r>
              <a:rPr lang="en-US" dirty="0"/>
              <a:t>sources and </a:t>
            </a:r>
            <a:r>
              <a:rPr lang="en-US" dirty="0" smtClean="0"/>
              <a:t>energy efficiency, </a:t>
            </a:r>
          </a:p>
          <a:p>
            <a:pPr algn="just">
              <a:spcBef>
                <a:spcPts val="0"/>
              </a:spcBef>
              <a:buFont typeface="Wingdings" panose="05000000000000000000" pitchFamily="2" charset="2"/>
              <a:buChar char="Ø"/>
            </a:pPr>
            <a:r>
              <a:rPr lang="en-US" dirty="0" smtClean="0"/>
              <a:t>development of  low carbon technologies in transportation and energy final uses,</a:t>
            </a:r>
          </a:p>
          <a:p>
            <a:pPr algn="just">
              <a:spcBef>
                <a:spcPts val="0"/>
              </a:spcBef>
              <a:buFont typeface="Wingdings" panose="05000000000000000000" pitchFamily="2" charset="2"/>
              <a:buChar char="Ø"/>
            </a:pPr>
            <a:r>
              <a:rPr lang="en-US" dirty="0" smtClean="0"/>
              <a:t>re-designing and afforestation of the urban environment.</a:t>
            </a:r>
            <a:endParaRPr lang="it-IT" dirty="0"/>
          </a:p>
        </p:txBody>
      </p:sp>
    </p:spTree>
    <p:extLst>
      <p:ext uri="{BB962C8B-B14F-4D97-AF65-F5344CB8AC3E}">
        <p14:creationId xmlns:p14="http://schemas.microsoft.com/office/powerpoint/2010/main" val="103229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C00000"/>
                </a:solidFill>
              </a:rPr>
              <a:t>EU AIR QUALITY FRAMEWORK </a:t>
            </a:r>
            <a:endParaRPr lang="it-IT" b="1" dirty="0">
              <a:solidFill>
                <a:srgbClr val="C00000"/>
              </a:solidFill>
            </a:endParaRPr>
          </a:p>
        </p:txBody>
      </p:sp>
      <p:sp>
        <p:nvSpPr>
          <p:cNvPr id="3" name="Segnaposto contenuto 2"/>
          <p:cNvSpPr>
            <a:spLocks noGrp="1"/>
          </p:cNvSpPr>
          <p:nvPr>
            <p:ph idx="1"/>
          </p:nvPr>
        </p:nvSpPr>
        <p:spPr>
          <a:xfrm>
            <a:off x="467544" y="1628800"/>
            <a:ext cx="8229600" cy="4525963"/>
          </a:xfrm>
        </p:spPr>
        <p:txBody>
          <a:bodyPr>
            <a:normAutofit fontScale="77500" lnSpcReduction="20000"/>
          </a:bodyPr>
          <a:lstStyle/>
          <a:p>
            <a:pPr marL="0" indent="0" algn="just">
              <a:buNone/>
            </a:pPr>
            <a:r>
              <a:rPr lang="en-US" dirty="0"/>
              <a:t>Air pollution has been one of Europe's main political concerns since the late 1970s. </a:t>
            </a:r>
            <a:endParaRPr lang="en-US" dirty="0" smtClean="0"/>
          </a:p>
          <a:p>
            <a:pPr marL="0" indent="0" algn="just">
              <a:buNone/>
            </a:pPr>
            <a:r>
              <a:rPr lang="en-US" dirty="0" smtClean="0"/>
              <a:t>The </a:t>
            </a:r>
            <a:r>
              <a:rPr lang="en-US" dirty="0"/>
              <a:t>European Union has developed an extensive body of legislation which establishes health based standards and objectives for a number of pollutants in air.</a:t>
            </a:r>
            <a:endParaRPr lang="it-IT" dirty="0"/>
          </a:p>
          <a:p>
            <a:pPr marL="0" indent="0" algn="just">
              <a:buNone/>
            </a:pPr>
            <a:r>
              <a:rPr lang="en-US" dirty="0"/>
              <a:t>The </a:t>
            </a:r>
            <a:r>
              <a:rPr lang="en-US" dirty="0" smtClean="0"/>
              <a:t>legislative </a:t>
            </a:r>
            <a:r>
              <a:rPr lang="en-US" dirty="0"/>
              <a:t>measures </a:t>
            </a:r>
            <a:r>
              <a:rPr lang="en-US" dirty="0" smtClean="0"/>
              <a:t>have been designed </a:t>
            </a:r>
            <a:r>
              <a:rPr lang="en-US" dirty="0"/>
              <a:t>to improve air </a:t>
            </a:r>
            <a:r>
              <a:rPr lang="en-US" dirty="0" smtClean="0"/>
              <a:t>quality , </a:t>
            </a:r>
            <a:r>
              <a:rPr lang="en-US" dirty="0"/>
              <a:t>by tackling emissions from various sectors. </a:t>
            </a:r>
            <a:endParaRPr lang="it-IT" dirty="0"/>
          </a:p>
          <a:p>
            <a:pPr marL="0" indent="0" algn="just">
              <a:buNone/>
            </a:pPr>
            <a:r>
              <a:rPr lang="en-US" b="1" dirty="0"/>
              <a:t>An assessment of the impact of </a:t>
            </a:r>
            <a:r>
              <a:rPr lang="en-US" b="1" dirty="0" smtClean="0"/>
              <a:t>these measures in the last 20 years,  </a:t>
            </a:r>
            <a:r>
              <a:rPr lang="en-US" b="1" dirty="0"/>
              <a:t>compared with a non-policy scenario, estimated that significant reductions in emissions occurred especially for </a:t>
            </a:r>
            <a:r>
              <a:rPr lang="en-US" b="1" dirty="0" smtClean="0"/>
              <a:t>sulfur dioxide (- 90%),</a:t>
            </a:r>
            <a:r>
              <a:rPr lang="en-US" b="1" baseline="-25000" dirty="0" smtClean="0"/>
              <a:t> </a:t>
            </a:r>
            <a:r>
              <a:rPr lang="en-US" b="1" dirty="0" smtClean="0"/>
              <a:t>carbon </a:t>
            </a:r>
            <a:r>
              <a:rPr lang="en-US" b="1" dirty="0"/>
              <a:t>monoxide (-80%), non-methane volatile organic compounds (-68%), nitrogen oxides (-40%) and PM2.5 (-60%) </a:t>
            </a:r>
            <a:endParaRPr lang="it-IT" b="1" dirty="0"/>
          </a:p>
          <a:p>
            <a:pPr marL="0" indent="0">
              <a:buNone/>
            </a:pPr>
            <a:endParaRPr lang="it-IT" dirty="0"/>
          </a:p>
        </p:txBody>
      </p:sp>
    </p:spTree>
    <p:extLst>
      <p:ext uri="{BB962C8B-B14F-4D97-AF65-F5344CB8AC3E}">
        <p14:creationId xmlns:p14="http://schemas.microsoft.com/office/powerpoint/2010/main" val="391185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solidFill>
                  <a:srgbClr val="C00000"/>
                </a:solidFill>
              </a:rPr>
              <a:t>AMBIENT AIR</a:t>
            </a:r>
            <a:r>
              <a:rPr lang="it-IT" dirty="0" smtClean="0">
                <a:solidFill>
                  <a:srgbClr val="C00000"/>
                </a:solidFill>
              </a:rPr>
              <a:t/>
            </a:r>
            <a:br>
              <a:rPr lang="it-IT" dirty="0" smtClean="0">
                <a:solidFill>
                  <a:srgbClr val="C00000"/>
                </a:solidFill>
              </a:rPr>
            </a:br>
            <a:endParaRPr lang="it-IT" dirty="0"/>
          </a:p>
        </p:txBody>
      </p:sp>
      <p:sp>
        <p:nvSpPr>
          <p:cNvPr id="3" name="Segnaposto contenuto 2"/>
          <p:cNvSpPr>
            <a:spLocks noGrp="1"/>
          </p:cNvSpPr>
          <p:nvPr>
            <p:ph idx="1"/>
          </p:nvPr>
        </p:nvSpPr>
        <p:spPr>
          <a:xfrm>
            <a:off x="457200" y="1196752"/>
            <a:ext cx="8229600" cy="4929411"/>
          </a:xfrm>
        </p:spPr>
        <p:txBody>
          <a:bodyPr>
            <a:normAutofit fontScale="70000" lnSpcReduction="20000"/>
          </a:bodyPr>
          <a:lstStyle/>
          <a:p>
            <a:pPr marL="0" indent="0">
              <a:buNone/>
            </a:pPr>
            <a:r>
              <a:rPr lang="en-GB" b="1" dirty="0"/>
              <a:t> </a:t>
            </a:r>
            <a:r>
              <a:rPr lang="en-GB" sz="3400" b="1" u="sng" dirty="0" smtClean="0">
                <a:solidFill>
                  <a:srgbClr val="C00000"/>
                </a:solidFill>
                <a:effectLst>
                  <a:outerShdw blurRad="38100" dist="38100" dir="2700000" algn="tl">
                    <a:srgbClr val="000000">
                      <a:alpha val="43137"/>
                    </a:srgbClr>
                  </a:outerShdw>
                </a:effectLst>
              </a:rPr>
              <a:t>AIR </a:t>
            </a:r>
            <a:r>
              <a:rPr lang="en-GB" sz="3400" b="1" u="sng" dirty="0">
                <a:solidFill>
                  <a:srgbClr val="C00000"/>
                </a:solidFill>
                <a:effectLst>
                  <a:outerShdw blurRad="38100" dist="38100" dir="2700000" algn="tl">
                    <a:srgbClr val="000000">
                      <a:alpha val="43137"/>
                    </a:srgbClr>
                  </a:outerShdw>
                </a:effectLst>
              </a:rPr>
              <a:t>QUALITY LEGISLATION </a:t>
            </a:r>
            <a:endParaRPr lang="it-IT" sz="3400" b="1" dirty="0">
              <a:solidFill>
                <a:srgbClr val="C00000"/>
              </a:solidFill>
              <a:effectLst>
                <a:outerShdw blurRad="38100" dist="38100" dir="2700000" algn="tl">
                  <a:srgbClr val="000000">
                    <a:alpha val="43137"/>
                  </a:srgbClr>
                </a:outerShdw>
              </a:effectLst>
            </a:endParaRPr>
          </a:p>
          <a:p>
            <a:pPr marL="0" indent="0" algn="just">
              <a:buNone/>
            </a:pPr>
            <a:r>
              <a:rPr lang="en-US" sz="3400" dirty="0"/>
              <a:t>The </a:t>
            </a:r>
            <a:r>
              <a:rPr lang="en-US" sz="3400" b="1" dirty="0"/>
              <a:t>Directive 2008/50/EC </a:t>
            </a:r>
            <a:r>
              <a:rPr lang="en-US" sz="3400" dirty="0"/>
              <a:t>on ambient air quality and cleaner air for Europe  includes the merging of most of existing legislation into a single directive  with no change to existing air quality objectives, as well as the new air quality objectives for PM2.5 (fine particles) including the limit value and exposure reduction </a:t>
            </a:r>
            <a:r>
              <a:rPr lang="en-US" sz="3400" dirty="0" smtClean="0"/>
              <a:t>target</a:t>
            </a:r>
            <a:endParaRPr lang="it-IT" sz="3400" dirty="0"/>
          </a:p>
          <a:p>
            <a:pPr marL="0" indent="0" algn="just">
              <a:buNone/>
            </a:pPr>
            <a:r>
              <a:rPr lang="en-US" b="1" dirty="0"/>
              <a:t> </a:t>
            </a:r>
            <a:endParaRPr lang="it-IT" b="1" dirty="0">
              <a:solidFill>
                <a:srgbClr val="C00000"/>
              </a:solidFill>
              <a:effectLst>
                <a:outerShdw blurRad="38100" dist="38100" dir="2700000" algn="tl">
                  <a:srgbClr val="000000">
                    <a:alpha val="43137"/>
                  </a:srgbClr>
                </a:outerShdw>
              </a:effectLst>
            </a:endParaRPr>
          </a:p>
          <a:p>
            <a:pPr marL="0" indent="0" algn="just">
              <a:buNone/>
            </a:pPr>
            <a:r>
              <a:rPr lang="en-US" b="1" u="sng" dirty="0">
                <a:solidFill>
                  <a:srgbClr val="C00000"/>
                </a:solidFill>
                <a:effectLst>
                  <a:outerShdw blurRad="38100" dist="38100" dir="2700000" algn="tl">
                    <a:srgbClr val="000000">
                      <a:alpha val="43137"/>
                    </a:srgbClr>
                  </a:outerShdw>
                </a:effectLst>
              </a:rPr>
              <a:t>NATIONAL EMISSION CEILINGS DIRECTIVE</a:t>
            </a:r>
            <a:endParaRPr lang="it-IT" b="1" dirty="0">
              <a:solidFill>
                <a:srgbClr val="C00000"/>
              </a:solidFill>
              <a:effectLst>
                <a:outerShdw blurRad="38100" dist="38100" dir="2700000" algn="tl">
                  <a:srgbClr val="000000">
                    <a:alpha val="43137"/>
                  </a:srgbClr>
                </a:outerShdw>
              </a:effectLst>
            </a:endParaRPr>
          </a:p>
          <a:p>
            <a:pPr marL="0" indent="0" algn="just">
              <a:buNone/>
            </a:pPr>
            <a:r>
              <a:rPr lang="en-US" sz="3400" dirty="0"/>
              <a:t>The </a:t>
            </a:r>
            <a:r>
              <a:rPr lang="en-US" sz="3400" b="1" dirty="0"/>
              <a:t>N</a:t>
            </a:r>
            <a:r>
              <a:rPr lang="en-US" sz="3400" dirty="0"/>
              <a:t>ational </a:t>
            </a:r>
            <a:r>
              <a:rPr lang="en-US" sz="3400" b="1" dirty="0"/>
              <a:t>E</a:t>
            </a:r>
            <a:r>
              <a:rPr lang="en-US" sz="3400" dirty="0"/>
              <a:t>missions </a:t>
            </a:r>
            <a:r>
              <a:rPr lang="en-US" sz="3400" b="1" dirty="0"/>
              <a:t>C</a:t>
            </a:r>
            <a:r>
              <a:rPr lang="en-US" sz="3400" dirty="0"/>
              <a:t>eiling </a:t>
            </a:r>
            <a:r>
              <a:rPr lang="en-US" sz="3400" b="1" dirty="0"/>
              <a:t>D</a:t>
            </a:r>
            <a:r>
              <a:rPr lang="en-US" sz="3400" dirty="0"/>
              <a:t>irective (</a:t>
            </a:r>
            <a:r>
              <a:rPr lang="en-US" sz="3400" b="1" dirty="0"/>
              <a:t>Directive 2001/81/EC -  NEC Directive), </a:t>
            </a:r>
            <a:r>
              <a:rPr lang="en-US" sz="3400" dirty="0"/>
              <a:t> adopted on 23 October 2001, sets upper limits for each Member State for the total emissions in 2010 of the four main pollutants</a:t>
            </a:r>
            <a:r>
              <a:rPr lang="en-US" sz="3400" u="sng" dirty="0"/>
              <a:t>,</a:t>
            </a:r>
            <a:r>
              <a:rPr lang="en-US" sz="3400" dirty="0"/>
              <a:t> SO</a:t>
            </a:r>
            <a:r>
              <a:rPr lang="en-US" sz="3400" baseline="-25000" dirty="0"/>
              <a:t>2</a:t>
            </a:r>
            <a:r>
              <a:rPr lang="en-US" sz="3400" dirty="0"/>
              <a:t>, </a:t>
            </a:r>
            <a:r>
              <a:rPr lang="en-US" sz="3400" dirty="0" err="1"/>
              <a:t>NOx</a:t>
            </a:r>
            <a:r>
              <a:rPr lang="en-US" sz="3400" dirty="0"/>
              <a:t>, VOC and NH</a:t>
            </a:r>
            <a:r>
              <a:rPr lang="en-US" sz="3400" baseline="-25000" dirty="0"/>
              <a:t>3</a:t>
            </a:r>
            <a:r>
              <a:rPr lang="en-US" sz="3400" dirty="0"/>
              <a:t>. responsible for acidification, eutrophication and ground-level O</a:t>
            </a:r>
            <a:r>
              <a:rPr lang="en-US" sz="3400" baseline="-25000" dirty="0"/>
              <a:t>3</a:t>
            </a:r>
            <a:r>
              <a:rPr lang="en-US" sz="3400" dirty="0"/>
              <a:t> pollution</a:t>
            </a:r>
            <a:r>
              <a:rPr lang="en-US" dirty="0"/>
              <a:t>.</a:t>
            </a:r>
            <a:endParaRPr lang="it-IT" dirty="0"/>
          </a:p>
          <a:p>
            <a:pPr marL="0" indent="0" algn="just">
              <a:buNone/>
            </a:pPr>
            <a:endParaRPr lang="it-IT" dirty="0"/>
          </a:p>
        </p:txBody>
      </p:sp>
    </p:spTree>
    <p:extLst>
      <p:ext uri="{BB962C8B-B14F-4D97-AF65-F5344CB8AC3E}">
        <p14:creationId xmlns:p14="http://schemas.microsoft.com/office/powerpoint/2010/main" val="3088982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solidFill>
                  <a:srgbClr val="C00000"/>
                </a:solidFill>
              </a:rPr>
              <a:t>INDUSTRIAL EMISSIONS </a:t>
            </a:r>
            <a:r>
              <a:rPr lang="it-IT" dirty="0" smtClean="0"/>
              <a:t/>
            </a:r>
            <a:br>
              <a:rPr lang="it-IT" dirty="0" smtClean="0"/>
            </a:br>
            <a:endParaRPr lang="it-IT" dirty="0"/>
          </a:p>
        </p:txBody>
      </p:sp>
      <p:sp>
        <p:nvSpPr>
          <p:cNvPr id="3" name="Segnaposto contenuto 2"/>
          <p:cNvSpPr>
            <a:spLocks noGrp="1"/>
          </p:cNvSpPr>
          <p:nvPr>
            <p:ph idx="1"/>
          </p:nvPr>
        </p:nvSpPr>
        <p:spPr>
          <a:xfrm>
            <a:off x="457200" y="1052736"/>
            <a:ext cx="8229600" cy="5073427"/>
          </a:xfrm>
        </p:spPr>
        <p:txBody>
          <a:bodyPr>
            <a:noAutofit/>
          </a:bodyPr>
          <a:lstStyle/>
          <a:p>
            <a:pPr marL="0" indent="0">
              <a:buNone/>
            </a:pPr>
            <a:r>
              <a:rPr lang="it-IT" sz="2400" b="1" u="sng" dirty="0" smtClean="0">
                <a:solidFill>
                  <a:srgbClr val="C00000"/>
                </a:solidFill>
                <a:effectLst>
                  <a:outerShdw blurRad="38100" dist="38100" dir="2700000" algn="tl">
                    <a:srgbClr val="000000">
                      <a:alpha val="43137"/>
                    </a:srgbClr>
                  </a:outerShdw>
                </a:effectLst>
              </a:rPr>
              <a:t>DIRECTIVE      </a:t>
            </a:r>
            <a:r>
              <a:rPr lang="it-IT" sz="2400" b="1" u="sng" dirty="0" smtClean="0">
                <a:solidFill>
                  <a:srgbClr val="C00000"/>
                </a:solidFill>
                <a:effectLst>
                  <a:outerShdw blurRad="38100" dist="38100" dir="2700000" algn="tl">
                    <a:srgbClr val="000000">
                      <a:alpha val="43137"/>
                    </a:srgbClr>
                  </a:outerShdw>
                </a:effectLst>
                <a:hlinkClick r:id="rId2" tooltip="2010/75/EU"/>
              </a:rPr>
              <a:t>2010/75/EU</a:t>
            </a:r>
            <a:r>
              <a:rPr lang="it-IT" sz="2400" b="1" u="sng" dirty="0" smtClean="0">
                <a:solidFill>
                  <a:srgbClr val="C00000"/>
                </a:solidFill>
                <a:effectLst>
                  <a:outerShdw blurRad="38100" dist="38100" dir="2700000" algn="tl">
                    <a:srgbClr val="000000">
                      <a:alpha val="43137"/>
                    </a:srgbClr>
                  </a:outerShdw>
                </a:effectLst>
              </a:rPr>
              <a:t>  </a:t>
            </a:r>
            <a:r>
              <a:rPr lang="it-IT" sz="2400" b="1" u="sng" dirty="0">
                <a:solidFill>
                  <a:srgbClr val="C00000"/>
                </a:solidFill>
                <a:effectLst>
                  <a:outerShdw blurRad="38100" dist="38100" dir="2700000" algn="tl">
                    <a:srgbClr val="000000">
                      <a:alpha val="43137"/>
                    </a:srgbClr>
                  </a:outerShdw>
                </a:effectLst>
              </a:rPr>
              <a:t>ON INDUSTRIAL EMISSIONS </a:t>
            </a:r>
            <a:endParaRPr lang="it-IT" sz="2400" b="1" dirty="0">
              <a:solidFill>
                <a:srgbClr val="C00000"/>
              </a:solidFill>
              <a:effectLst>
                <a:outerShdw blurRad="38100" dist="38100" dir="2700000" algn="tl">
                  <a:srgbClr val="000000">
                    <a:alpha val="43137"/>
                  </a:srgbClr>
                </a:outerShdw>
              </a:effectLst>
            </a:endParaRPr>
          </a:p>
          <a:p>
            <a:pPr marL="0" indent="0">
              <a:buNone/>
            </a:pPr>
            <a:r>
              <a:rPr lang="it-IT" sz="2400" b="1" u="sng" dirty="0">
                <a:solidFill>
                  <a:srgbClr val="C00000"/>
                </a:solidFill>
                <a:effectLst>
                  <a:outerShdw blurRad="38100" dist="38100" dir="2700000" algn="tl">
                    <a:srgbClr val="000000">
                      <a:alpha val="43137"/>
                    </a:srgbClr>
                  </a:outerShdw>
                </a:effectLst>
              </a:rPr>
              <a:t>(INTEGRATED POLLUTION PREVENTION AND CONTROL)</a:t>
            </a:r>
            <a:endParaRPr lang="it-IT" sz="2400" b="1" dirty="0">
              <a:solidFill>
                <a:srgbClr val="C00000"/>
              </a:solidFill>
              <a:effectLst>
                <a:outerShdw blurRad="38100" dist="38100" dir="2700000" algn="tl">
                  <a:srgbClr val="000000">
                    <a:alpha val="43137"/>
                  </a:srgbClr>
                </a:outerShdw>
              </a:effectLst>
            </a:endParaRPr>
          </a:p>
          <a:p>
            <a:pPr marL="0" indent="0">
              <a:buNone/>
            </a:pPr>
            <a:endParaRPr lang="it-IT" sz="2400" dirty="0" smtClean="0"/>
          </a:p>
          <a:p>
            <a:pPr marL="0" indent="0" algn="just">
              <a:buNone/>
            </a:pPr>
            <a:r>
              <a:rPr lang="it-IT" sz="2400" b="1" dirty="0" smtClean="0"/>
              <a:t>The </a:t>
            </a:r>
            <a:r>
              <a:rPr lang="it-IT" sz="2400" b="1" dirty="0"/>
              <a:t>Directive cover industrial </a:t>
            </a:r>
            <a:r>
              <a:rPr lang="it-IT" sz="2400" b="1" dirty="0" err="1"/>
              <a:t>activities</a:t>
            </a:r>
            <a:r>
              <a:rPr lang="it-IT" sz="2400" b="1" dirty="0"/>
              <a:t> with a major </a:t>
            </a:r>
            <a:r>
              <a:rPr lang="it-IT" sz="2400" b="1" dirty="0" err="1"/>
              <a:t>pollution</a:t>
            </a:r>
            <a:r>
              <a:rPr lang="it-IT" sz="2400" b="1" dirty="0"/>
              <a:t> </a:t>
            </a:r>
            <a:r>
              <a:rPr lang="it-IT" sz="2400" b="1" dirty="0" err="1"/>
              <a:t>potential</a:t>
            </a:r>
            <a:r>
              <a:rPr lang="it-IT" sz="2400" b="1" dirty="0"/>
              <a:t>  (</a:t>
            </a:r>
            <a:r>
              <a:rPr lang="it-IT" sz="2400" b="1" dirty="0" err="1"/>
              <a:t>energy</a:t>
            </a:r>
            <a:r>
              <a:rPr lang="it-IT" sz="2400" b="1" dirty="0"/>
              <a:t> </a:t>
            </a:r>
            <a:r>
              <a:rPr lang="it-IT" sz="2400" b="1" dirty="0" err="1"/>
              <a:t>industries</a:t>
            </a:r>
            <a:r>
              <a:rPr lang="it-IT" sz="2400" b="1" dirty="0"/>
              <a:t>, production and processing of </a:t>
            </a:r>
            <a:r>
              <a:rPr lang="it-IT" sz="2400" b="1" dirty="0" err="1"/>
              <a:t>metals</a:t>
            </a:r>
            <a:r>
              <a:rPr lang="it-IT" sz="2400" b="1" dirty="0"/>
              <a:t>, </a:t>
            </a:r>
            <a:r>
              <a:rPr lang="it-IT" sz="2400" b="1" dirty="0" err="1"/>
              <a:t>mineral</a:t>
            </a:r>
            <a:r>
              <a:rPr lang="it-IT" sz="2400" b="1" dirty="0"/>
              <a:t> </a:t>
            </a:r>
            <a:r>
              <a:rPr lang="it-IT" sz="2400" b="1" dirty="0" err="1"/>
              <a:t>industry</a:t>
            </a:r>
            <a:r>
              <a:rPr lang="it-IT" sz="2400" b="1" dirty="0"/>
              <a:t>, </a:t>
            </a:r>
            <a:r>
              <a:rPr lang="it-IT" sz="2400" b="1" dirty="0" err="1"/>
              <a:t>chemical</a:t>
            </a:r>
            <a:r>
              <a:rPr lang="it-IT" sz="2400" b="1" dirty="0"/>
              <a:t> </a:t>
            </a:r>
            <a:r>
              <a:rPr lang="it-IT" sz="2400" b="1" dirty="0" err="1"/>
              <a:t>industry</a:t>
            </a:r>
            <a:r>
              <a:rPr lang="it-IT" sz="2400" b="1" dirty="0"/>
              <a:t>, </a:t>
            </a:r>
            <a:r>
              <a:rPr lang="it-IT" sz="2400" b="1" dirty="0" err="1"/>
              <a:t>waste</a:t>
            </a:r>
            <a:r>
              <a:rPr lang="it-IT" sz="2400" b="1" dirty="0"/>
              <a:t> management, </a:t>
            </a:r>
            <a:r>
              <a:rPr lang="it-IT" sz="2400" b="1" dirty="0" err="1"/>
              <a:t>rearing</a:t>
            </a:r>
            <a:r>
              <a:rPr lang="it-IT" sz="2400" b="1" dirty="0"/>
              <a:t> of </a:t>
            </a:r>
            <a:r>
              <a:rPr lang="it-IT" sz="2400" b="1" dirty="0" err="1"/>
              <a:t>animals</a:t>
            </a:r>
            <a:r>
              <a:rPr lang="it-IT" sz="2400" b="1" dirty="0"/>
              <a:t>, etc.).</a:t>
            </a:r>
          </a:p>
          <a:p>
            <a:pPr marL="0" indent="0" algn="just">
              <a:buNone/>
            </a:pPr>
            <a:r>
              <a:rPr lang="it-IT" sz="2400" b="1" dirty="0" err="1" smtClean="0"/>
              <a:t>Any</a:t>
            </a:r>
            <a:r>
              <a:rPr lang="it-IT" sz="2400" b="1" dirty="0" smtClean="0"/>
              <a:t> </a:t>
            </a:r>
            <a:r>
              <a:rPr lang="it-IT" sz="2400" b="1" dirty="0"/>
              <a:t>industrial </a:t>
            </a:r>
            <a:r>
              <a:rPr lang="it-IT" sz="2400" b="1" dirty="0" err="1"/>
              <a:t>installation</a:t>
            </a:r>
            <a:r>
              <a:rPr lang="it-IT" sz="2400" b="1" dirty="0"/>
              <a:t> must  use the Best </a:t>
            </a:r>
            <a:r>
              <a:rPr lang="it-IT" sz="2400" b="1" dirty="0" err="1"/>
              <a:t>Available</a:t>
            </a:r>
            <a:r>
              <a:rPr lang="it-IT" sz="2400" b="1" dirty="0"/>
              <a:t> </a:t>
            </a:r>
            <a:r>
              <a:rPr lang="it-IT" sz="2400" b="1" dirty="0" err="1"/>
              <a:t>Techniques</a:t>
            </a:r>
            <a:r>
              <a:rPr lang="it-IT" sz="2400" b="1" dirty="0"/>
              <a:t>  (BAT), </a:t>
            </a:r>
            <a:r>
              <a:rPr lang="it-IT" sz="2400" b="1" dirty="0" err="1"/>
              <a:t>according</a:t>
            </a:r>
            <a:r>
              <a:rPr lang="it-IT" sz="2400" b="1" dirty="0"/>
              <a:t> to the </a:t>
            </a:r>
            <a:r>
              <a:rPr lang="it-IT" sz="2400" b="1" dirty="0" err="1"/>
              <a:t>European</a:t>
            </a:r>
            <a:r>
              <a:rPr lang="it-IT" sz="2400" b="1" dirty="0"/>
              <a:t>  </a:t>
            </a:r>
            <a:r>
              <a:rPr lang="en-US" sz="2400" b="1" dirty="0"/>
              <a:t>Best Available Techniques Reference Document (BREFs) containing the emission levels associated  with the BAT </a:t>
            </a:r>
            <a:endParaRPr lang="it-IT" sz="2400" b="1" dirty="0"/>
          </a:p>
          <a:p>
            <a:pPr marL="0" indent="0" algn="just">
              <a:buNone/>
            </a:pPr>
            <a:r>
              <a:rPr lang="it-IT" sz="2400" b="1" dirty="0" smtClean="0"/>
              <a:t>The </a:t>
            </a:r>
            <a:r>
              <a:rPr lang="it-IT" sz="2400" b="1" dirty="0" err="1"/>
              <a:t>permit</a:t>
            </a:r>
            <a:r>
              <a:rPr lang="it-IT" sz="2400" b="1" dirty="0"/>
              <a:t> must </a:t>
            </a:r>
            <a:r>
              <a:rPr lang="it-IT" sz="2400" b="1" dirty="0" err="1"/>
              <a:t>provide</a:t>
            </a:r>
            <a:r>
              <a:rPr lang="it-IT" sz="2400" b="1" dirty="0"/>
              <a:t> for the </a:t>
            </a:r>
            <a:r>
              <a:rPr lang="it-IT" sz="2400" b="1" dirty="0" err="1"/>
              <a:t>necessary</a:t>
            </a:r>
            <a:r>
              <a:rPr lang="it-IT" sz="2400" b="1" dirty="0"/>
              <a:t> </a:t>
            </a:r>
            <a:r>
              <a:rPr lang="it-IT" sz="2400" b="1" dirty="0" err="1"/>
              <a:t>measures</a:t>
            </a:r>
            <a:r>
              <a:rPr lang="it-IT" sz="2400" b="1" dirty="0"/>
              <a:t> to </a:t>
            </a:r>
            <a:r>
              <a:rPr lang="it-IT" sz="2400" b="1" dirty="0" err="1"/>
              <a:t>ensure</a:t>
            </a:r>
            <a:r>
              <a:rPr lang="it-IT" sz="2400" b="1" dirty="0"/>
              <a:t> </a:t>
            </a:r>
            <a:r>
              <a:rPr lang="it-IT" sz="2400" b="1" dirty="0" err="1"/>
              <a:t>compliance</a:t>
            </a:r>
            <a:r>
              <a:rPr lang="it-IT" sz="2400" b="1" dirty="0"/>
              <a:t> with the BREF.</a:t>
            </a:r>
          </a:p>
          <a:p>
            <a:pPr marL="0" indent="0" algn="just">
              <a:buNone/>
            </a:pPr>
            <a:r>
              <a:rPr lang="en-US" sz="2400" b="1" dirty="0"/>
              <a:t> </a:t>
            </a:r>
            <a:endParaRPr lang="it-IT" sz="2400" b="1" dirty="0"/>
          </a:p>
          <a:p>
            <a:pPr marL="0" indent="0">
              <a:buNone/>
            </a:pPr>
            <a:endParaRPr lang="it-IT" sz="2400" dirty="0"/>
          </a:p>
        </p:txBody>
      </p:sp>
    </p:spTree>
    <p:extLst>
      <p:ext uri="{BB962C8B-B14F-4D97-AF65-F5344CB8AC3E}">
        <p14:creationId xmlns:p14="http://schemas.microsoft.com/office/powerpoint/2010/main" val="234165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en-US" sz="2800" b="1" dirty="0" smtClean="0">
                <a:solidFill>
                  <a:srgbClr val="C00000"/>
                </a:solidFill>
                <a:effectLst>
                  <a:outerShdw blurRad="38100" dist="38100" dir="2700000" algn="tl">
                    <a:srgbClr val="000000">
                      <a:alpha val="43137"/>
                    </a:srgbClr>
                  </a:outerShdw>
                </a:effectLst>
              </a:rPr>
              <a:t>ROAD TRAFFIC  EMISSIONS</a:t>
            </a:r>
            <a:r>
              <a:rPr lang="it-IT" sz="2800" dirty="0"/>
              <a:t/>
            </a:r>
            <a:br>
              <a:rPr lang="it-IT" sz="2800" dirty="0"/>
            </a:br>
            <a:endParaRPr lang="it-IT" sz="2800" dirty="0"/>
          </a:p>
        </p:txBody>
      </p:sp>
      <p:pic>
        <p:nvPicPr>
          <p:cNvPr id="6" name="Segnaposto contenuto 5"/>
          <p:cNvPicPr>
            <a:picLocks noGrp="1"/>
          </p:cNvPicPr>
          <p:nvPr>
            <p:ph idx="1"/>
          </p:nvPr>
        </p:nvPicPr>
        <p:blipFill rotWithShape="1">
          <a:blip r:embed="rId2"/>
          <a:srcRect t="8975"/>
          <a:stretch/>
        </p:blipFill>
        <p:spPr bwMode="auto">
          <a:xfrm>
            <a:off x="539552" y="1196752"/>
            <a:ext cx="8136904" cy="504056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2464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b="1" dirty="0" smtClean="0">
                <a:solidFill>
                  <a:srgbClr val="C00000"/>
                </a:solidFill>
                <a:effectLst>
                  <a:outerShdw blurRad="38100" dist="38100" dir="2700000" algn="tl">
                    <a:srgbClr val="000000">
                      <a:alpha val="43137"/>
                    </a:srgbClr>
                  </a:outerShdw>
                </a:effectLst>
              </a:rPr>
              <a:t>ROAD TRAFFIC  EMISSIONS</a:t>
            </a:r>
            <a:r>
              <a:rPr lang="it-IT" dirty="0" smtClean="0"/>
              <a:t/>
            </a:r>
            <a:br>
              <a:rPr lang="it-IT" dirty="0" smtClean="0"/>
            </a:br>
            <a:endParaRPr lang="it-IT" dirty="0"/>
          </a:p>
        </p:txBody>
      </p:sp>
      <p:pic>
        <p:nvPicPr>
          <p:cNvPr id="4" name="Segnaposto contenuto 3"/>
          <p:cNvPicPr>
            <a:picLocks noGrp="1"/>
          </p:cNvPicPr>
          <p:nvPr>
            <p:ph idx="1"/>
          </p:nvPr>
        </p:nvPicPr>
        <p:blipFill rotWithShape="1">
          <a:blip r:embed="rId2"/>
          <a:srcRect t="9954"/>
          <a:stretch/>
        </p:blipFill>
        <p:spPr bwMode="auto">
          <a:xfrm>
            <a:off x="539552" y="980728"/>
            <a:ext cx="8208912" cy="496855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49272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4000" b="1" dirty="0" smtClean="0">
                <a:solidFill>
                  <a:srgbClr val="C00000"/>
                </a:solidFill>
                <a:effectLst>
                  <a:outerShdw blurRad="38100" dist="38100" dir="2700000" algn="tl">
                    <a:srgbClr val="000000">
                      <a:alpha val="43137"/>
                    </a:srgbClr>
                  </a:outerShdw>
                </a:effectLst>
              </a:rPr>
              <a:t>ROAD TRAFFIC  EMISSIONS</a:t>
            </a:r>
            <a:r>
              <a:rPr lang="it-IT" sz="2400" dirty="0" smtClean="0"/>
              <a:t/>
            </a:r>
            <a:br>
              <a:rPr lang="it-IT" sz="2400" dirty="0" smtClean="0"/>
            </a:br>
            <a:endParaRPr lang="it-IT" sz="2400" dirty="0"/>
          </a:p>
        </p:txBody>
      </p:sp>
      <p:pic>
        <p:nvPicPr>
          <p:cNvPr id="4" name="Segnaposto contenuto 3"/>
          <p:cNvPicPr>
            <a:picLocks noGrp="1"/>
          </p:cNvPicPr>
          <p:nvPr>
            <p:ph idx="1"/>
          </p:nvPr>
        </p:nvPicPr>
        <p:blipFill rotWithShape="1">
          <a:blip r:embed="rId2"/>
          <a:srcRect t="8958"/>
          <a:stretch/>
        </p:blipFill>
        <p:spPr bwMode="auto">
          <a:xfrm>
            <a:off x="467544" y="1196752"/>
            <a:ext cx="8064896" cy="489654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01131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b="1" dirty="0" smtClean="0">
                <a:solidFill>
                  <a:srgbClr val="C00000"/>
                </a:solidFill>
                <a:effectLst>
                  <a:outerShdw blurRad="38100" dist="38100" dir="2700000" algn="tl">
                    <a:srgbClr val="000000">
                      <a:alpha val="43137"/>
                    </a:srgbClr>
                  </a:outerShdw>
                </a:effectLst>
              </a:rPr>
              <a:t>AIR QUALITY REPORT 2013 </a:t>
            </a:r>
            <a:br>
              <a:rPr lang="it-IT" sz="3600" b="1" dirty="0" smtClean="0">
                <a:solidFill>
                  <a:srgbClr val="C00000"/>
                </a:solidFill>
                <a:effectLst>
                  <a:outerShdw blurRad="38100" dist="38100" dir="2700000" algn="tl">
                    <a:srgbClr val="000000">
                      <a:alpha val="43137"/>
                    </a:srgbClr>
                  </a:outerShdw>
                </a:effectLst>
              </a:rPr>
            </a:br>
            <a:r>
              <a:rPr lang="it-IT" sz="3600" b="1" dirty="0" smtClean="0">
                <a:solidFill>
                  <a:srgbClr val="C00000"/>
                </a:solidFill>
                <a:effectLst>
                  <a:outerShdw blurRad="38100" dist="38100" dir="2700000" algn="tl">
                    <a:srgbClr val="000000">
                      <a:alpha val="43137"/>
                    </a:srgbClr>
                  </a:outerShdw>
                </a:effectLst>
              </a:rPr>
              <a:t>EUROPEAN ENVIRONMENTAL AGENCY</a:t>
            </a:r>
            <a:endParaRPr lang="it-IT" sz="3600" b="1" dirty="0">
              <a:solidFill>
                <a:srgbClr val="C00000"/>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a:bodyPr>
          <a:lstStyle/>
          <a:p>
            <a:pPr marL="0" indent="0" algn="just">
              <a:buNone/>
            </a:pPr>
            <a:r>
              <a:rPr lang="en-US" sz="2400" b="1" dirty="0" smtClean="0">
                <a:effectLst/>
              </a:rPr>
              <a:t>In Europe, emissions of many air pollutants have decreased substantially over the past decades, resulting in improved air quality across the region. </a:t>
            </a:r>
          </a:p>
          <a:p>
            <a:pPr marL="0" indent="0" algn="just">
              <a:buNone/>
            </a:pPr>
            <a:r>
              <a:rPr lang="en-US" sz="2400" b="1" dirty="0" smtClean="0">
                <a:effectLst/>
              </a:rPr>
              <a:t>However, air pollutant concentrations are still too high, and air quality problems persist. </a:t>
            </a:r>
          </a:p>
          <a:p>
            <a:pPr marL="0" indent="0" algn="just">
              <a:buNone/>
            </a:pPr>
            <a:r>
              <a:rPr lang="en-US" sz="2400" b="1" dirty="0" smtClean="0">
                <a:effectLst/>
              </a:rPr>
              <a:t>A significant proportion of Europe’s population live in areas, especially cities, where </a:t>
            </a:r>
            <a:r>
              <a:rPr lang="en-US" sz="2400" b="1" dirty="0" err="1" smtClean="0">
                <a:effectLst/>
              </a:rPr>
              <a:t>exceedances</a:t>
            </a:r>
            <a:r>
              <a:rPr lang="en-US" sz="2400" b="1" dirty="0" smtClean="0">
                <a:effectLst/>
              </a:rPr>
              <a:t> of air quality standards occur: ozone, nitrogen dioxide and particulate matter (PM) pollution pose serious health risks. </a:t>
            </a:r>
          </a:p>
          <a:p>
            <a:pPr marL="0" indent="0" algn="just">
              <a:buNone/>
            </a:pPr>
            <a:r>
              <a:rPr lang="en-US" sz="2400" b="1" dirty="0" smtClean="0">
                <a:effectLst/>
              </a:rPr>
              <a:t>Several countries have exceeded one or more of their 2010 NEC emission limits for four important air pollutants. </a:t>
            </a:r>
            <a:endParaRPr lang="it-IT" sz="2400" b="1" dirty="0"/>
          </a:p>
        </p:txBody>
      </p:sp>
    </p:spTree>
    <p:extLst>
      <p:ext uri="{BB962C8B-B14F-4D97-AF65-F5344CB8AC3E}">
        <p14:creationId xmlns:p14="http://schemas.microsoft.com/office/powerpoint/2010/main" val="3588826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1800" dirty="0"/>
              <a:t/>
            </a:r>
            <a:br>
              <a:rPr lang="it-IT" sz="1800" dirty="0"/>
            </a:br>
            <a:r>
              <a:rPr lang="en-US" sz="3100" dirty="0"/>
              <a:t> </a:t>
            </a:r>
            <a:r>
              <a:rPr lang="en-US" sz="3100" b="1" dirty="0">
                <a:solidFill>
                  <a:srgbClr val="C00000"/>
                </a:solidFill>
                <a:effectLst>
                  <a:outerShdw blurRad="38100" dist="38100" dir="2700000" algn="tl">
                    <a:srgbClr val="000000">
                      <a:alpha val="43137"/>
                    </a:srgbClr>
                  </a:outerShdw>
                </a:effectLst>
              </a:rPr>
              <a:t>Review of evidence on health aspects of air pollution </a:t>
            </a:r>
            <a:r>
              <a:rPr lang="en-US" sz="3100" b="1" dirty="0" smtClean="0">
                <a:solidFill>
                  <a:srgbClr val="C00000"/>
                </a:solidFill>
                <a:effectLst>
                  <a:outerShdw blurRad="38100" dist="38100" dir="2700000" algn="tl">
                    <a:srgbClr val="000000">
                      <a:alpha val="43137"/>
                    </a:srgbClr>
                  </a:outerShdw>
                </a:effectLst>
              </a:rPr>
              <a:t> </a:t>
            </a:r>
            <a:r>
              <a:rPr lang="en-US" sz="3100" dirty="0"/>
              <a:t/>
            </a:r>
            <a:br>
              <a:rPr lang="en-US" sz="3100" dirty="0"/>
            </a:br>
            <a:r>
              <a:rPr lang="en-US" sz="2200" b="1" dirty="0" smtClean="0">
                <a:solidFill>
                  <a:srgbClr val="C00000"/>
                </a:solidFill>
              </a:rPr>
              <a:t>WORLD HEALTH ORGANIZATION EUROPEAN REGION</a:t>
            </a:r>
            <a:r>
              <a:rPr lang="it-IT" sz="2200" b="1" dirty="0" smtClean="0">
                <a:solidFill>
                  <a:srgbClr val="C00000"/>
                </a:solidFill>
              </a:rPr>
              <a:t>  - 2013</a:t>
            </a:r>
            <a:r>
              <a:rPr lang="it-IT" sz="2200" b="1" dirty="0">
                <a:solidFill>
                  <a:srgbClr val="C00000"/>
                </a:solidFill>
              </a:rPr>
              <a:t/>
            </a:r>
            <a:br>
              <a:rPr lang="it-IT" sz="2200" b="1" dirty="0">
                <a:solidFill>
                  <a:srgbClr val="C00000"/>
                </a:solidFill>
              </a:rPr>
            </a:br>
            <a:endParaRPr lang="it-IT" sz="2200" b="1" dirty="0">
              <a:solidFill>
                <a:srgbClr val="C00000"/>
              </a:solidFill>
            </a:endParaRPr>
          </a:p>
        </p:txBody>
      </p:sp>
      <p:sp>
        <p:nvSpPr>
          <p:cNvPr id="3" name="Segnaposto contenuto 2"/>
          <p:cNvSpPr>
            <a:spLocks noGrp="1"/>
          </p:cNvSpPr>
          <p:nvPr>
            <p:ph idx="1"/>
          </p:nvPr>
        </p:nvSpPr>
        <p:spPr>
          <a:xfrm>
            <a:off x="457200" y="1412776"/>
            <a:ext cx="8229600" cy="4713387"/>
          </a:xfrm>
        </p:spPr>
        <p:txBody>
          <a:bodyPr>
            <a:noAutofit/>
          </a:bodyPr>
          <a:lstStyle/>
          <a:p>
            <a:pPr marL="0" indent="0" algn="just">
              <a:spcBef>
                <a:spcPts val="0"/>
              </a:spcBef>
              <a:buNone/>
            </a:pPr>
            <a:r>
              <a:rPr lang="en-US" sz="2400" b="1" dirty="0" smtClean="0"/>
              <a:t>More than 80% of the population in the WHO Europe </a:t>
            </a:r>
            <a:r>
              <a:rPr lang="en-US" sz="2400" dirty="0" smtClean="0"/>
              <a:t>(including the European Union, EU) </a:t>
            </a:r>
            <a:r>
              <a:rPr lang="en-US" sz="2400" b="1" dirty="0" smtClean="0"/>
              <a:t>lives in cities with levels of PM exceeding WHO Air Quality Guidelines. </a:t>
            </a:r>
          </a:p>
          <a:p>
            <a:pPr marL="0" indent="0" algn="just">
              <a:spcBef>
                <a:spcPts val="0"/>
              </a:spcBef>
              <a:buNone/>
            </a:pPr>
            <a:r>
              <a:rPr lang="en-US" sz="2400" dirty="0" smtClean="0"/>
              <a:t>Only a slightly decreasing trend in average concentrations has been observed in countries in the EU over the last decade. </a:t>
            </a:r>
          </a:p>
          <a:p>
            <a:pPr marL="0" indent="0" algn="just">
              <a:spcBef>
                <a:spcPts val="0"/>
              </a:spcBef>
              <a:buNone/>
            </a:pPr>
            <a:r>
              <a:rPr lang="en-US" sz="2400" dirty="0" smtClean="0"/>
              <a:t>Since even at relatively low concentrations the burden of air pollution on health is significant, effective management of air quality that aims to achieve WHO Air Quality Guidelines levels is necessary to reduce health risks to a minimum. </a:t>
            </a:r>
          </a:p>
          <a:p>
            <a:pPr marL="0" indent="0" algn="just">
              <a:spcBef>
                <a:spcPts val="0"/>
              </a:spcBef>
              <a:buNone/>
            </a:pPr>
            <a:r>
              <a:rPr lang="en-US" sz="2400" b="1" dirty="0" smtClean="0"/>
              <a:t>There </a:t>
            </a:r>
            <a:r>
              <a:rPr lang="en-US" sz="2400" b="1" dirty="0"/>
              <a:t>is no evidence of a safe level of exposure or a threshold below which no adverse health effects occur</a:t>
            </a:r>
            <a:r>
              <a:rPr lang="en-US" sz="2400" dirty="0"/>
              <a:t>. </a:t>
            </a:r>
            <a:r>
              <a:rPr lang="en-US" sz="2400" dirty="0" smtClean="0"/>
              <a:t>Exposure </a:t>
            </a:r>
            <a:r>
              <a:rPr lang="en-US" sz="2400" dirty="0"/>
              <a:t>to air pollutants is largely beyond the control of individuals and requires action by public authorities at the national, regional and international levels. </a:t>
            </a:r>
            <a:endParaRPr lang="it-IT" sz="2400" dirty="0"/>
          </a:p>
        </p:txBody>
      </p:sp>
    </p:spTree>
    <p:extLst>
      <p:ext uri="{BB962C8B-B14F-4D97-AF65-F5344CB8AC3E}">
        <p14:creationId xmlns:p14="http://schemas.microsoft.com/office/powerpoint/2010/main" val="205304123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TotalTime>
  <Words>1340</Words>
  <Application>Microsoft Office PowerPoint</Application>
  <PresentationFormat>Presentazione su schermo (4:3)</PresentationFormat>
  <Paragraphs>82</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ENVIRONMENT AND SOCIETY FOR GREEN DEVELOPMENT</vt:lpstr>
      <vt:lpstr>EU AIR QUALITY FRAMEWORK </vt:lpstr>
      <vt:lpstr>AMBIENT AIR </vt:lpstr>
      <vt:lpstr>INDUSTRIAL EMISSIONS  </vt:lpstr>
      <vt:lpstr>ROAD TRAFFIC  EMISSIONS </vt:lpstr>
      <vt:lpstr>ROAD TRAFFIC  EMISSIONS </vt:lpstr>
      <vt:lpstr>ROAD TRAFFIC  EMISSIONS </vt:lpstr>
      <vt:lpstr>AIR QUALITY REPORT 2013  EUROPEAN ENVIRONMENTAL AGENCY</vt:lpstr>
      <vt:lpstr>  Review of evidence on health aspects of air pollution   WORLD HEALTH ORGANIZATION EUROPEAN REGION  - 2013 </vt:lpstr>
      <vt:lpstr>2013 EU YEAR OF AIR   Janez Potočnik, EU Commissioner for the Environment</vt:lpstr>
      <vt:lpstr>EUROPEANS CALL  FOR STRONGER EU AIR QUALITY POLICY </vt:lpstr>
      <vt:lpstr>THE CHALLENGE OF PM</vt:lpstr>
      <vt:lpstr>Reducing Black Carbon to address  Health Protection and Climate Change</vt:lpstr>
      <vt:lpstr>Reducing Black Carbon to address  Health Protection and Climate Change</vt:lpstr>
      <vt:lpstr>Reducing pollution drives good health  The 2008 Olympic Games</vt:lpstr>
      <vt:lpstr>Air Pollution and Climate Change A Single Challenge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REGULATIONS OF EMISSIONS FROM THE ROAD TRAFFIC</dc:title>
  <dc:creator>Clini</dc:creator>
  <cp:lastModifiedBy>Clini</cp:lastModifiedBy>
  <cp:revision>22</cp:revision>
  <dcterms:created xsi:type="dcterms:W3CDTF">2013-11-13T20:10:47Z</dcterms:created>
  <dcterms:modified xsi:type="dcterms:W3CDTF">2013-11-14T00:33:09Z</dcterms:modified>
</cp:coreProperties>
</file>