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96" r:id="rId3"/>
    <p:sldId id="262" r:id="rId4"/>
    <p:sldId id="263" r:id="rId5"/>
    <p:sldId id="297" r:id="rId6"/>
    <p:sldId id="265" r:id="rId7"/>
    <p:sldId id="266" r:id="rId8"/>
    <p:sldId id="267" r:id="rId9"/>
    <p:sldId id="258" r:id="rId10"/>
    <p:sldId id="291" r:id="rId11"/>
    <p:sldId id="268" r:id="rId12"/>
    <p:sldId id="292" r:id="rId13"/>
    <p:sldId id="272" r:id="rId14"/>
    <p:sldId id="303" r:id="rId15"/>
    <p:sldId id="298" r:id="rId16"/>
    <p:sldId id="299" r:id="rId17"/>
    <p:sldId id="300" r:id="rId18"/>
    <p:sldId id="301" r:id="rId19"/>
    <p:sldId id="302" r:id="rId20"/>
    <p:sldId id="318"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286"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 family"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27371"/>
    <a:srgbClr val="973444"/>
    <a:srgbClr val="862E3D"/>
    <a:srgbClr val="4D3965"/>
    <a:srgbClr val="336600"/>
    <a:srgbClr val="FF9900"/>
    <a:srgbClr val="5C968A"/>
    <a:srgbClr val="66A8A8"/>
    <a:srgbClr val="428721"/>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8424" autoAdjust="0"/>
  </p:normalViewPr>
  <p:slideViewPr>
    <p:cSldViewPr snapToGrid="0">
      <p:cViewPr>
        <p:scale>
          <a:sx n="80" d="100"/>
          <a:sy n="80" d="100"/>
        </p:scale>
        <p:origin x="-876" y="-2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1" d="100"/>
          <a:sy n="61" d="100"/>
        </p:scale>
        <p:origin x="-2928"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948202-1984-4E9A-B627-7F7123AA4CC4}" type="datetimeFigureOut">
              <a:rPr lang="zh-CN" altLang="en-US" smtClean="0"/>
              <a:pPr/>
              <a:t>2013-11-14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3E9D50-AF36-4EA7-BF3C-ACFB0D9852F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3DF6D2-B20D-4B4B-9A54-BF2275E37B84}" type="datetimeFigureOut">
              <a:rPr kumimoji="1" lang="zh-CN" altLang="en-US" smtClean="0"/>
              <a:pPr/>
              <a:t>2013-11-14</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50D2E-4BD6-2648-BA6E-C8390AF4226B}" type="slidenum">
              <a:rPr kumimoji="1" lang="zh-CN" altLang="en-US" smtClean="0"/>
              <a:pPr/>
              <a:t>‹#›</a:t>
            </a:fld>
            <a:endParaRPr kumimoji="1" lang="zh-CN" altLang="en-US"/>
          </a:p>
        </p:txBody>
      </p:sp>
    </p:spTree>
    <p:extLst>
      <p:ext uri="{BB962C8B-B14F-4D97-AF65-F5344CB8AC3E}">
        <p14:creationId xmlns:p14="http://schemas.microsoft.com/office/powerpoint/2010/main" xmlns="" val="3209969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A4250D2E-4BD6-2648-BA6E-C8390AF4226B}" type="slidenum">
              <a:rPr kumimoji="1" lang="zh-CN" altLang="en-US" smtClean="0"/>
              <a:pPr/>
              <a:t>1</a:t>
            </a:fld>
            <a:endParaRPr kumimoji="1" lang="zh-CN" altLang="en-US"/>
          </a:p>
        </p:txBody>
      </p:sp>
    </p:spTree>
    <p:extLst>
      <p:ext uri="{BB962C8B-B14F-4D97-AF65-F5344CB8AC3E}">
        <p14:creationId xmlns:p14="http://schemas.microsoft.com/office/powerpoint/2010/main" xmlns="" val="4286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4250D2E-4BD6-2648-BA6E-C8390AF4226B}" type="slidenum">
              <a:rPr kumimoji="1" lang="zh-CN" altLang="en-US" smtClean="0"/>
              <a:pPr/>
              <a:t>17</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0"/>
            <a:ext cx="9118575" cy="6840000"/>
          </a:xfrm>
          <a:prstGeom prst="rect">
            <a:avLst/>
          </a:prstGeom>
        </p:spPr>
      </p:pic>
      <p:sp>
        <p:nvSpPr>
          <p:cNvPr id="2" name="Title 1"/>
          <p:cNvSpPr>
            <a:spLocks noGrp="1"/>
          </p:cNvSpPr>
          <p:nvPr>
            <p:ph type="ctrTitle" hasCustomPrompt="1"/>
          </p:nvPr>
        </p:nvSpPr>
        <p:spPr>
          <a:xfrm>
            <a:off x="685800" y="1122363"/>
            <a:ext cx="7772400" cy="2387600"/>
          </a:xfrm>
        </p:spPr>
        <p:txBody>
          <a:bodyPr anchor="b">
            <a:normAutofit/>
          </a:bodyPr>
          <a:lstStyle>
            <a:lvl1pPr algn="ctr">
              <a:defRPr sz="4400">
                <a:solidFill>
                  <a:schemeClr val="accent1">
                    <a:lumMod val="75000"/>
                  </a:schemeClr>
                </a:solidFill>
                <a:latin typeface="华文新魏" panose="02010800040101010101" pitchFamily="2" charset="-122"/>
                <a:ea typeface="华文新魏" panose="02010800040101010101" pitchFamily="2" charset="-122"/>
              </a:defRPr>
            </a:lvl1pPr>
          </a:lstStyle>
          <a:p>
            <a:r>
              <a:rPr lang="zh-CN" altLang="en-US" dirty="0" smtClean="0"/>
              <a:t>单击此处编辑母版标题样式</a:t>
            </a:r>
            <a:r>
              <a:rPr lang="en-US" altLang="zh-CN" dirty="0" smtClean="0"/>
              <a:t/>
            </a:r>
            <a:br>
              <a:rPr lang="en-US" altLang="zh-CN" dirty="0" smtClean="0"/>
            </a:b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111635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399436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429526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18575" cy="6840000"/>
          </a:xfrm>
          <a:prstGeom prst="rect">
            <a:avLst/>
          </a:prstGeom>
        </p:spPr>
      </p:pic>
      <p:sp>
        <p:nvSpPr>
          <p:cNvPr id="2" name="Title 1"/>
          <p:cNvSpPr>
            <a:spLocks noGrp="1"/>
          </p:cNvSpPr>
          <p:nvPr>
            <p:ph type="title"/>
          </p:nvPr>
        </p:nvSpPr>
        <p:spPr>
          <a:xfrm>
            <a:off x="152400" y="84675"/>
            <a:ext cx="7886700" cy="989013"/>
          </a:xfrm>
        </p:spPr>
        <p:txBody>
          <a:bodyPr>
            <a:normAutofit/>
          </a:bodyPr>
          <a:lstStyle>
            <a:lvl1pPr algn="l" rtl="0" fontAlgn="base">
              <a:spcBef>
                <a:spcPct val="0"/>
              </a:spcBef>
              <a:spcAft>
                <a:spcPct val="0"/>
              </a:spcAft>
              <a:buFont typeface="Arial" pitchFamily="34" charset="0"/>
              <a:defRPr lang="en-US" sz="3200" b="1" kern="1200" dirty="0">
                <a:solidFill>
                  <a:srgbClr val="2E6272"/>
                </a:solidFill>
                <a:latin typeface="Times New Roman" panose="02020603050405020304" pitchFamily="18" charset="0"/>
                <a:ea typeface="黑体" pitchFamily="49"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a:xfrm>
            <a:off x="361950" y="1507869"/>
            <a:ext cx="7886700" cy="4351338"/>
          </a:xfrm>
        </p:spPr>
        <p:txBody>
          <a:bodyPr>
            <a:normAutofit/>
          </a:bodyPr>
          <a:lstStyle>
            <a:lvl1pPr marL="228600" indent="-228600">
              <a:buFont typeface="Wingdings" panose="05000000000000000000" pitchFamily="2" charset="2"/>
              <a:buChar char="p"/>
              <a:defRPr sz="3200">
                <a:latin typeface="黑体" panose="02010609060101010101" pitchFamily="49" charset="-122"/>
                <a:ea typeface="黑体" panose="02010609060101010101" pitchFamily="49" charset="-122"/>
              </a:defRPr>
            </a:lvl1pPr>
            <a:lvl2pPr marL="685800" indent="-228600">
              <a:buFont typeface="Wingdings" panose="05000000000000000000" pitchFamily="2" charset="2"/>
              <a:buChar char="Ø"/>
              <a:defRPr sz="2800">
                <a:latin typeface="黑体" panose="02010609060101010101" pitchFamily="49" charset="-122"/>
                <a:ea typeface="黑体" panose="02010609060101010101" pitchFamily="49" charset="-122"/>
              </a:defRPr>
            </a:lvl2pPr>
            <a:lvl3pPr>
              <a:defRPr sz="2400">
                <a:latin typeface="黑体" panose="02010609060101010101" pitchFamily="49" charset="-122"/>
                <a:ea typeface="黑体" panose="02010609060101010101" pitchFamily="49" charset="-122"/>
              </a:defRPr>
            </a:lvl3pPr>
            <a:lvl4pPr>
              <a:defRPr sz="2000">
                <a:latin typeface="黑体" panose="02010609060101010101" pitchFamily="49" charset="-122"/>
                <a:ea typeface="黑体" panose="02010609060101010101" pitchFamily="49" charset="-122"/>
              </a:defRPr>
            </a:lvl4pPr>
            <a:lvl5pPr>
              <a:defRPr sz="2000">
                <a:latin typeface="黑体" panose="02010609060101010101" pitchFamily="49" charset="-122"/>
                <a:ea typeface="黑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3C7BF-42B4-4F32-8623-7FB862246E20}" type="slidenum">
              <a:rPr lang="zh-CN" altLang="en-US" smtClean="0"/>
              <a:pPr/>
              <a:t>‹#›</a:t>
            </a:fld>
            <a:endParaRPr lang="zh-CN" altLang="en-US"/>
          </a:p>
        </p:txBody>
      </p:sp>
      <p:grpSp>
        <p:nvGrpSpPr>
          <p:cNvPr id="8" name="Group 2"/>
          <p:cNvGrpSpPr>
            <a:grpSpLocks/>
          </p:cNvGrpSpPr>
          <p:nvPr userDrawn="1"/>
        </p:nvGrpSpPr>
        <p:grpSpPr bwMode="auto">
          <a:xfrm>
            <a:off x="114300" y="989013"/>
            <a:ext cx="7812088" cy="77787"/>
            <a:chOff x="0" y="0"/>
            <a:chExt cx="7812360" cy="77362"/>
          </a:xfrm>
        </p:grpSpPr>
        <p:sp>
          <p:nvSpPr>
            <p:cNvPr id="9" name="直接连接符 2"/>
            <p:cNvSpPr>
              <a:spLocks noChangeShapeType="1"/>
            </p:cNvSpPr>
            <p:nvPr/>
          </p:nvSpPr>
          <p:spPr bwMode="auto">
            <a:xfrm>
              <a:off x="0" y="0"/>
              <a:ext cx="7812360" cy="1"/>
            </a:xfrm>
            <a:prstGeom prst="line">
              <a:avLst/>
            </a:prstGeom>
            <a:noFill/>
            <a:ln w="19050">
              <a:solidFill>
                <a:schemeClr val="tx2"/>
              </a:solidFill>
              <a:bevel/>
              <a:headEnd/>
              <a:tailEnd/>
            </a:ln>
          </p:spPr>
          <p:txBody>
            <a:bodyPr/>
            <a:lstStyle/>
            <a:p>
              <a:endParaRPr lang="zh-CN" altLang="en-US"/>
            </a:p>
          </p:txBody>
        </p:sp>
        <p:sp>
          <p:nvSpPr>
            <p:cNvPr id="10" name="矩形 3"/>
            <p:cNvSpPr>
              <a:spLocks noChangeArrowheads="1"/>
            </p:cNvSpPr>
            <p:nvPr/>
          </p:nvSpPr>
          <p:spPr bwMode="auto">
            <a:xfrm>
              <a:off x="0" y="5362"/>
              <a:ext cx="2520000" cy="72000"/>
            </a:xfrm>
            <a:prstGeom prst="rect">
              <a:avLst/>
            </a:prstGeom>
            <a:solidFill>
              <a:schemeClr val="tx2"/>
            </a:solidFill>
            <a:ln w="25400">
              <a:noFill/>
              <a:bevel/>
              <a:headEnd/>
              <a:tailEnd/>
            </a:ln>
          </p:spPr>
          <p:txBody>
            <a:bodyPr anchor="ctr"/>
            <a:lstStyle/>
            <a:p>
              <a:endParaRPr lang="zh-CN" altLang="en-US">
                <a:solidFill>
                  <a:srgbClr val="FFFFFF"/>
                </a:solidFill>
                <a:latin typeface="宋体" pitchFamily="2" charset="-122"/>
                <a:sym typeface="宋体" pitchFamily="2" charset="-122"/>
              </a:endParaRPr>
            </a:p>
          </p:txBody>
        </p:sp>
      </p:grpSp>
    </p:spTree>
    <p:extLst>
      <p:ext uri="{BB962C8B-B14F-4D97-AF65-F5344CB8AC3E}">
        <p14:creationId xmlns:p14="http://schemas.microsoft.com/office/powerpoint/2010/main" xmlns="" val="291830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3626425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142383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361181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94153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170593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3257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4A819CB-3C77-45FD-97CC-B0536BD8784E}" type="datetimeFigureOut">
              <a:rPr lang="zh-CN" altLang="en-US" smtClean="0"/>
              <a:pPr/>
              <a:t>2013-11-14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147666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819CB-3C77-45FD-97CC-B0536BD8784E}" type="datetimeFigureOut">
              <a:rPr lang="zh-CN" altLang="en-US" smtClean="0"/>
              <a:pPr/>
              <a:t>2013-11-14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3C7BF-42B4-4F32-8623-7FB862246E20}" type="slidenum">
              <a:rPr lang="zh-CN" altLang="en-US" smtClean="0"/>
              <a:pPr/>
              <a:t>‹#›</a:t>
            </a:fld>
            <a:endParaRPr lang="zh-CN" altLang="en-US"/>
          </a:p>
        </p:txBody>
      </p:sp>
    </p:spTree>
    <p:extLst>
      <p:ext uri="{BB962C8B-B14F-4D97-AF65-F5344CB8AC3E}">
        <p14:creationId xmlns:p14="http://schemas.microsoft.com/office/powerpoint/2010/main" xmlns="" val="3177383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7.jpeg"/><Relationship Id="rId7" Type="http://schemas.openxmlformats.org/officeDocument/2006/relationships/image" Target="../media/image44.jpe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slideLayout" Target="../slideLayouts/slideLayout1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31.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12" Type="http://schemas.openxmlformats.org/officeDocument/2006/relationships/image" Target="../media/image67.jpeg"/><Relationship Id="rId2" Type="http://schemas.openxmlformats.org/officeDocument/2006/relationships/image" Target="../media/image59.jpeg"/><Relationship Id="rId1" Type="http://schemas.openxmlformats.org/officeDocument/2006/relationships/slideLayout" Target="../slideLayouts/slideLayout12.xml"/><Relationship Id="rId6" Type="http://schemas.openxmlformats.org/officeDocument/2006/relationships/image" Target="../media/image63.jpeg"/><Relationship Id="rId11" Type="http://schemas.openxmlformats.org/officeDocument/2006/relationships/image" Target="../media/image58.jpeg"/><Relationship Id="rId5" Type="http://schemas.openxmlformats.org/officeDocument/2006/relationships/image" Target="../media/image62.jpeg"/><Relationship Id="rId10" Type="http://schemas.openxmlformats.org/officeDocument/2006/relationships/image" Target="../media/image57.png"/><Relationship Id="rId4" Type="http://schemas.openxmlformats.org/officeDocument/2006/relationships/image" Target="../media/image61.jpeg"/><Relationship Id="rId9" Type="http://schemas.openxmlformats.org/officeDocument/2006/relationships/image" Target="../media/image66.jpeg"/></Relationships>
</file>

<file path=ppt/slides/_rels/slide3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8.jpeg"/><Relationship Id="rId7" Type="http://schemas.openxmlformats.org/officeDocument/2006/relationships/image" Target="../media/image71.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30.jpeg"/><Relationship Id="rId4" Type="http://schemas.openxmlformats.org/officeDocument/2006/relationships/image" Target="../media/image69.jpeg"/><Relationship Id="rId9" Type="http://schemas.openxmlformats.org/officeDocument/2006/relationships/image" Target="../media/image73.jpeg"/></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2.xml"/><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jpeg"/><Relationship Id="rId1" Type="http://schemas.openxmlformats.org/officeDocument/2006/relationships/slideLayout" Target="../slideLayouts/slideLayout12.xml"/><Relationship Id="rId4" Type="http://schemas.openxmlformats.org/officeDocument/2006/relationships/image" Target="../media/image7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28034" y="1400895"/>
            <a:ext cx="8087932" cy="921309"/>
          </a:xfrm>
        </p:spPr>
        <p:txBody>
          <a:bodyPr>
            <a:normAutofit/>
          </a:bodyPr>
          <a:lstStyle/>
          <a:p>
            <a:r>
              <a:rPr lang="zh-CN" altLang="en-US" b="1" dirty="0">
                <a:effectLst>
                  <a:outerShdw blurRad="38100" dist="38100" dir="2700000" algn="tl">
                    <a:srgbClr val="000000">
                      <a:alpha val="43137"/>
                    </a:srgbClr>
                  </a:outerShdw>
                </a:effectLst>
                <a:latin typeface="黑体" pitchFamily="49" charset="-122"/>
                <a:ea typeface="黑体" pitchFamily="49" charset="-122"/>
              </a:rPr>
              <a:t>中国绿色发展中的企业社会责任 </a:t>
            </a:r>
          </a:p>
        </p:txBody>
      </p:sp>
      <p:sp>
        <p:nvSpPr>
          <p:cNvPr id="3" name="副标题 2"/>
          <p:cNvSpPr>
            <a:spLocks noGrp="1"/>
          </p:cNvSpPr>
          <p:nvPr>
            <p:ph type="subTitle" idx="1"/>
          </p:nvPr>
        </p:nvSpPr>
        <p:spPr>
          <a:xfrm>
            <a:off x="679358" y="2568826"/>
            <a:ext cx="6545689" cy="1233979"/>
          </a:xfrm>
        </p:spPr>
        <p:txBody>
          <a:bodyPr>
            <a:normAutofit fontScale="92500" lnSpcReduction="10000"/>
          </a:bodyPr>
          <a:lstStyle/>
          <a:p>
            <a:pPr algn="l">
              <a:lnSpc>
                <a:spcPct val="150000"/>
              </a:lnSpc>
            </a:pPr>
            <a:r>
              <a:rPr lang="en-US" altLang="zh-CN" b="1" dirty="0">
                <a:effectLst>
                  <a:outerShdw blurRad="38100" dist="38100" dir="2700000" algn="tl">
                    <a:srgbClr val="000000">
                      <a:alpha val="43137"/>
                    </a:srgbClr>
                  </a:outerShdw>
                </a:effectLst>
                <a:latin typeface="Arial" pitchFamily="34" charset="0"/>
                <a:cs typeface="Arial" pitchFamily="34" charset="0"/>
              </a:rPr>
              <a:t>Corporate Social Responsibility in Green Development in </a:t>
            </a:r>
            <a:r>
              <a:rPr lang="en-US" altLang="zh-CN" b="1" dirty="0" smtClean="0">
                <a:effectLst>
                  <a:outerShdw blurRad="38100" dist="38100" dir="2700000" algn="tl">
                    <a:srgbClr val="000000">
                      <a:alpha val="43137"/>
                    </a:srgbClr>
                  </a:outerShdw>
                </a:effectLst>
                <a:latin typeface="Arial" pitchFamily="34" charset="0"/>
                <a:cs typeface="Arial" pitchFamily="34" charset="0"/>
              </a:rPr>
              <a:t>China</a:t>
            </a:r>
            <a:endParaRPr lang="zh-CN" alt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804042" y="4193627"/>
            <a:ext cx="6180083" cy="830997"/>
          </a:xfrm>
          <a:prstGeom prst="rect">
            <a:avLst/>
          </a:prstGeom>
          <a:noFill/>
        </p:spPr>
        <p:txBody>
          <a:bodyPr wrap="square" rtlCol="0">
            <a:spAutoFit/>
          </a:bodyPr>
          <a:lstStyle/>
          <a:p>
            <a:r>
              <a:rPr lang="zh-CN" altLang="en-US" sz="2400" dirty="0" smtClean="0">
                <a:latin typeface="Arial" pitchFamily="34" charset="0"/>
                <a:ea typeface="黑体" pitchFamily="49" charset="-122"/>
                <a:cs typeface="Arial" pitchFamily="34" charset="0"/>
              </a:rPr>
              <a:t>郝芳华                </a:t>
            </a:r>
            <a:r>
              <a:rPr lang="en-US" altLang="zh-CN" sz="2400" dirty="0" smtClean="0">
                <a:latin typeface="Arial" pitchFamily="34" charset="0"/>
                <a:ea typeface="黑体" pitchFamily="49" charset="-122"/>
                <a:cs typeface="Arial" pitchFamily="34" charset="0"/>
              </a:rPr>
              <a:t>Hao Fanghua</a:t>
            </a:r>
          </a:p>
          <a:p>
            <a:r>
              <a:rPr lang="zh-CN" altLang="en-US" sz="2400" dirty="0" smtClean="0">
                <a:latin typeface="Arial" pitchFamily="34" charset="0"/>
                <a:ea typeface="黑体" pitchFamily="49" charset="-122"/>
                <a:cs typeface="Arial" pitchFamily="34" charset="0"/>
              </a:rPr>
              <a:t>北京师范大学     </a:t>
            </a:r>
            <a:r>
              <a:rPr lang="en-US" altLang="zh-CN" sz="2400" dirty="0" smtClean="0">
                <a:latin typeface="Arial" pitchFamily="34" charset="0"/>
                <a:ea typeface="黑体" pitchFamily="49" charset="-122"/>
                <a:cs typeface="Arial" pitchFamily="34" charset="0"/>
              </a:rPr>
              <a:t>Beijing Normal University</a:t>
            </a:r>
            <a:endParaRPr lang="zh-CN" altLang="en-US" sz="2400" dirty="0">
              <a:latin typeface="Arial" pitchFamily="34" charset="0"/>
              <a:ea typeface="黑体" pitchFamily="49" charset="-122"/>
              <a:cs typeface="Arial" pitchFamily="34" charset="0"/>
            </a:endParaRPr>
          </a:p>
        </p:txBody>
      </p:sp>
    </p:spTree>
    <p:extLst>
      <p:ext uri="{BB962C8B-B14F-4D97-AF65-F5344CB8AC3E}">
        <p14:creationId xmlns:p14="http://schemas.microsoft.com/office/powerpoint/2010/main" xmlns="" val="1465937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Oval 2"/>
          <p:cNvSpPr/>
          <p:nvPr/>
        </p:nvSpPr>
        <p:spPr>
          <a:xfrm>
            <a:off x="3039073" y="4213871"/>
            <a:ext cx="1535112" cy="1535112"/>
          </a:xfrm>
          <a:prstGeom prst="ellipse">
            <a:avLst/>
          </a:prstGeom>
          <a:solidFill>
            <a:schemeClr val="tx2">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b="1">
              <a:solidFill>
                <a:srgbClr val="FFFFFF"/>
              </a:solidFill>
              <a:latin typeface="Arial Narrow" pitchFamily="34" charset="0"/>
              <a:ea typeface="ＭＳ Ｐゴシック" pitchFamily="-109" charset="-128"/>
            </a:endParaRPr>
          </a:p>
        </p:txBody>
      </p:sp>
      <p:sp>
        <p:nvSpPr>
          <p:cNvPr id="36" name="Oval 2"/>
          <p:cNvSpPr/>
          <p:nvPr/>
        </p:nvSpPr>
        <p:spPr>
          <a:xfrm>
            <a:off x="3627597" y="3257006"/>
            <a:ext cx="1535112" cy="1535112"/>
          </a:xfrm>
          <a:prstGeom prst="ellipse">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b="1">
              <a:solidFill>
                <a:srgbClr val="FFFFFF"/>
              </a:solidFill>
              <a:latin typeface="Arial Narrow" pitchFamily="34" charset="0"/>
              <a:ea typeface="ＭＳ Ｐゴシック" pitchFamily="-109" charset="-128"/>
            </a:endParaRPr>
          </a:p>
        </p:txBody>
      </p:sp>
      <p:grpSp>
        <p:nvGrpSpPr>
          <p:cNvPr id="4" name="组合 3"/>
          <p:cNvGrpSpPr/>
          <p:nvPr/>
        </p:nvGrpSpPr>
        <p:grpSpPr>
          <a:xfrm>
            <a:off x="502222" y="1055751"/>
            <a:ext cx="7616825" cy="5165725"/>
            <a:chOff x="630238" y="333375"/>
            <a:chExt cx="7616825" cy="5165725"/>
          </a:xfrm>
        </p:grpSpPr>
        <p:sp>
          <p:nvSpPr>
            <p:cNvPr id="5" name="Oval 2"/>
            <p:cNvSpPr/>
            <p:nvPr/>
          </p:nvSpPr>
          <p:spPr>
            <a:xfrm>
              <a:off x="3319463" y="1897063"/>
              <a:ext cx="2293937" cy="2293937"/>
            </a:xfrm>
            <a:prstGeom prst="ellipse">
              <a:avLst/>
            </a:prstGeom>
            <a:noFill/>
            <a:ln>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a:solidFill>
                  <a:srgbClr val="FFFFFF"/>
                </a:solidFill>
                <a:latin typeface="Arial Narrow" pitchFamily="34" charset="0"/>
                <a:ea typeface="ＭＳ Ｐゴシック" pitchFamily="-109" charset="-128"/>
              </a:endParaRPr>
            </a:p>
          </p:txBody>
        </p:sp>
        <p:sp>
          <p:nvSpPr>
            <p:cNvPr id="6" name="Oval 38"/>
            <p:cNvSpPr/>
            <p:nvPr/>
          </p:nvSpPr>
          <p:spPr>
            <a:xfrm>
              <a:off x="2562225" y="3205163"/>
              <a:ext cx="2293938" cy="2293937"/>
            </a:xfrm>
            <a:prstGeom prst="ellipse">
              <a:avLst/>
            </a:prstGeom>
            <a:noFill/>
            <a:ln>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a:solidFill>
                  <a:srgbClr val="FFFFFF"/>
                </a:solidFill>
                <a:latin typeface="Arial Narrow" pitchFamily="34" charset="0"/>
                <a:ea typeface="ＭＳ Ｐゴシック" pitchFamily="-109" charset="-128"/>
              </a:endParaRPr>
            </a:p>
          </p:txBody>
        </p:sp>
        <p:sp>
          <p:nvSpPr>
            <p:cNvPr id="7" name="Oval 40"/>
            <p:cNvSpPr/>
            <p:nvPr/>
          </p:nvSpPr>
          <p:spPr>
            <a:xfrm>
              <a:off x="4078288" y="3205163"/>
              <a:ext cx="2293937" cy="2293937"/>
            </a:xfrm>
            <a:prstGeom prst="ellipse">
              <a:avLst/>
            </a:prstGeom>
            <a:solidFill>
              <a:srgbClr val="FFC000">
                <a:alpha val="56863"/>
              </a:srgbClr>
            </a:solidFill>
            <a:ln>
              <a:solidFill>
                <a:srgbClr val="FFC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a:solidFill>
                  <a:srgbClr val="FFFFFF"/>
                </a:solidFill>
                <a:latin typeface="Arial Narrow" pitchFamily="34" charset="0"/>
                <a:ea typeface="ＭＳ Ｐゴシック" pitchFamily="-109" charset="-128"/>
              </a:endParaRPr>
            </a:p>
          </p:txBody>
        </p:sp>
        <p:sp>
          <p:nvSpPr>
            <p:cNvPr id="9" name="Tåre 105"/>
            <p:cNvSpPr/>
            <p:nvPr/>
          </p:nvSpPr>
          <p:spPr bwMode="auto">
            <a:xfrm rot="8100000">
              <a:off x="3759200" y="333375"/>
              <a:ext cx="1377950" cy="1384300"/>
            </a:xfrm>
            <a:prstGeom prst="teardrop">
              <a:avLst/>
            </a:prstGeom>
            <a:solidFill>
              <a:srgbClr val="DC0022"/>
            </a:solidFill>
            <a:ln w="9525" cap="flat" cmpd="sng" algn="ctr">
              <a:noFill/>
              <a:prstDash val="solid"/>
            </a:ln>
            <a:effectLst/>
          </p:spPr>
          <p:txBody>
            <a:bodyPr anchor="ctr"/>
            <a:lstStyle/>
            <a:p>
              <a:pPr marL="342900" indent="-342900" algn="ctr">
                <a:buFont typeface="Calibri" pitchFamily="-109" charset="0"/>
                <a:buAutoNum type="arabicPeriod"/>
              </a:pPr>
              <a:endParaRPr lang="nb-NO" sz="1800">
                <a:solidFill>
                  <a:srgbClr val="FFFFFF"/>
                </a:solidFill>
                <a:latin typeface="Arial Narrow" pitchFamily="34" charset="0"/>
              </a:endParaRPr>
            </a:p>
          </p:txBody>
        </p:sp>
        <p:pic>
          <p:nvPicPr>
            <p:cNvPr id="12"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78724" y="583264"/>
              <a:ext cx="1109663" cy="92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ktangel 76"/>
            <p:cNvSpPr>
              <a:spLocks noChangeArrowheads="1"/>
            </p:cNvSpPr>
            <p:nvPr/>
          </p:nvSpPr>
          <p:spPr bwMode="auto">
            <a:xfrm>
              <a:off x="630238" y="2716213"/>
              <a:ext cx="1600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Aft>
                  <a:spcPts val="600"/>
                </a:spcAft>
              </a:pPr>
              <a:r>
                <a:rPr lang="en-US" sz="1100" b="1" noProof="1">
                  <a:solidFill>
                    <a:schemeClr val="bg1"/>
                  </a:solidFill>
                  <a:latin typeface="Arial Narrow" pitchFamily="34" charset="0"/>
                  <a:cs typeface="Arial" charset="0"/>
                </a:rPr>
                <a:t>Example text</a:t>
              </a:r>
            </a:p>
          </p:txBody>
        </p:sp>
        <p:sp>
          <p:nvSpPr>
            <p:cNvPr id="14" name="Rektangel 76"/>
            <p:cNvSpPr>
              <a:spLocks noChangeArrowheads="1"/>
            </p:cNvSpPr>
            <p:nvPr/>
          </p:nvSpPr>
          <p:spPr bwMode="auto">
            <a:xfrm>
              <a:off x="6646863" y="2716213"/>
              <a:ext cx="1600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Aft>
                  <a:spcPts val="600"/>
                </a:spcAft>
              </a:pPr>
              <a:r>
                <a:rPr lang="en-US" sz="1100" b="1" noProof="1">
                  <a:solidFill>
                    <a:schemeClr val="bg1"/>
                  </a:solidFill>
                  <a:latin typeface="Arial Narrow" pitchFamily="34" charset="0"/>
                  <a:cs typeface="Arial" charset="0"/>
                </a:rPr>
                <a:t>Example text</a:t>
              </a:r>
            </a:p>
          </p:txBody>
        </p:sp>
      </p:grpSp>
      <p:sp>
        <p:nvSpPr>
          <p:cNvPr id="17" name="Freeform 6"/>
          <p:cNvSpPr>
            <a:spLocks/>
          </p:cNvSpPr>
          <p:nvPr/>
        </p:nvSpPr>
        <p:spPr bwMode="auto">
          <a:xfrm rot="16200000">
            <a:off x="3832354" y="4061942"/>
            <a:ext cx="1055800" cy="1291653"/>
          </a:xfrm>
          <a:custGeom>
            <a:avLst/>
            <a:gdLst/>
            <a:ahLst/>
            <a:cxnLst>
              <a:cxn ang="0">
                <a:pos x="328" y="262"/>
              </a:cxn>
              <a:cxn ang="0">
                <a:pos x="314" y="231"/>
              </a:cxn>
              <a:cxn ang="0">
                <a:pos x="180" y="113"/>
              </a:cxn>
              <a:cxn ang="0">
                <a:pos x="67" y="13"/>
              </a:cxn>
              <a:cxn ang="0">
                <a:pos x="24" y="7"/>
              </a:cxn>
              <a:cxn ang="0">
                <a:pos x="0" y="43"/>
              </a:cxn>
              <a:cxn ang="0">
                <a:pos x="0" y="480"/>
              </a:cxn>
              <a:cxn ang="0">
                <a:pos x="24" y="517"/>
              </a:cxn>
              <a:cxn ang="0">
                <a:pos x="40" y="520"/>
              </a:cxn>
              <a:cxn ang="0">
                <a:pos x="67" y="510"/>
              </a:cxn>
              <a:cxn ang="0">
                <a:pos x="180" y="410"/>
              </a:cxn>
              <a:cxn ang="0">
                <a:pos x="314" y="292"/>
              </a:cxn>
              <a:cxn ang="0">
                <a:pos x="328" y="262"/>
              </a:cxn>
            </a:cxnLst>
            <a:rect l="0" t="0" r="r" b="b"/>
            <a:pathLst>
              <a:path w="328" h="520">
                <a:moveTo>
                  <a:pt x="328" y="262"/>
                </a:moveTo>
                <a:cubicBezTo>
                  <a:pt x="328" y="250"/>
                  <a:pt x="323" y="239"/>
                  <a:pt x="314" y="231"/>
                </a:cubicBezTo>
                <a:cubicBezTo>
                  <a:pt x="180" y="113"/>
                  <a:pt x="180" y="113"/>
                  <a:pt x="180" y="113"/>
                </a:cubicBezTo>
                <a:cubicBezTo>
                  <a:pt x="67" y="13"/>
                  <a:pt x="67" y="13"/>
                  <a:pt x="67" y="13"/>
                </a:cubicBezTo>
                <a:cubicBezTo>
                  <a:pt x="55" y="3"/>
                  <a:pt x="38" y="0"/>
                  <a:pt x="24" y="7"/>
                </a:cubicBezTo>
                <a:cubicBezTo>
                  <a:pt x="9" y="13"/>
                  <a:pt x="0" y="27"/>
                  <a:pt x="0" y="43"/>
                </a:cubicBezTo>
                <a:cubicBezTo>
                  <a:pt x="0" y="480"/>
                  <a:pt x="0" y="480"/>
                  <a:pt x="0" y="480"/>
                </a:cubicBezTo>
                <a:cubicBezTo>
                  <a:pt x="0" y="496"/>
                  <a:pt x="9" y="510"/>
                  <a:pt x="24" y="517"/>
                </a:cubicBezTo>
                <a:cubicBezTo>
                  <a:pt x="29" y="519"/>
                  <a:pt x="35" y="520"/>
                  <a:pt x="40" y="520"/>
                </a:cubicBezTo>
                <a:cubicBezTo>
                  <a:pt x="50" y="520"/>
                  <a:pt x="59" y="517"/>
                  <a:pt x="67" y="510"/>
                </a:cubicBezTo>
                <a:cubicBezTo>
                  <a:pt x="180" y="410"/>
                  <a:pt x="180" y="410"/>
                  <a:pt x="180" y="410"/>
                </a:cubicBezTo>
                <a:cubicBezTo>
                  <a:pt x="314" y="292"/>
                  <a:pt x="314" y="292"/>
                  <a:pt x="314" y="292"/>
                </a:cubicBezTo>
                <a:cubicBezTo>
                  <a:pt x="323" y="284"/>
                  <a:pt x="328" y="273"/>
                  <a:pt x="328" y="262"/>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9525">
            <a:solidFill>
              <a:schemeClr val="bg1"/>
            </a:solid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endParaRPr lang="en-US" b="1" dirty="0">
              <a:latin typeface="Arial Narrow" pitchFamily="34" charset="0"/>
            </a:endParaRPr>
          </a:p>
        </p:txBody>
      </p:sp>
      <p:sp>
        <p:nvSpPr>
          <p:cNvPr id="39" name="圆角矩形 38"/>
          <p:cNvSpPr/>
          <p:nvPr/>
        </p:nvSpPr>
        <p:spPr>
          <a:xfrm>
            <a:off x="5335054" y="1443132"/>
            <a:ext cx="2341180" cy="609538"/>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b="1" dirty="0" smtClean="0">
                <a:latin typeface="Arial Narrow" pitchFamily="34" charset="0"/>
                <a:ea typeface="黑体" panose="02010609060101010101" pitchFamily="49" charset="-122"/>
              </a:rPr>
              <a:t>欠缺的</a:t>
            </a:r>
            <a:r>
              <a:rPr lang="zh-CN" altLang="en-US" b="1" dirty="0">
                <a:latin typeface="Arial Narrow" pitchFamily="34" charset="0"/>
                <a:ea typeface="黑体" panose="02010609060101010101" pitchFamily="49" charset="-122"/>
              </a:rPr>
              <a:t>制度</a:t>
            </a:r>
            <a:r>
              <a:rPr lang="zh-CN" altLang="en-US" b="1" dirty="0" smtClean="0">
                <a:latin typeface="Arial Narrow" pitchFamily="34" charset="0"/>
                <a:ea typeface="黑体" panose="02010609060101010101" pitchFamily="49" charset="-122"/>
              </a:rPr>
              <a:t>环境</a:t>
            </a:r>
            <a:endParaRPr lang="en-US" altLang="zh-CN" b="1" dirty="0" smtClean="0">
              <a:latin typeface="Arial Narrow" pitchFamily="34" charset="0"/>
              <a:ea typeface="黑体" panose="02010609060101010101" pitchFamily="49" charset="-122"/>
            </a:endParaRPr>
          </a:p>
          <a:p>
            <a:pPr algn="ctr"/>
            <a:r>
              <a:rPr lang="en-US" altLang="zh-CN" sz="1400" b="1" dirty="0" smtClean="0">
                <a:latin typeface="Arial Narrow" pitchFamily="34" charset="0"/>
                <a:ea typeface="黑体" panose="02010609060101010101" pitchFamily="49" charset="-122"/>
                <a:cs typeface="Times New Roman" pitchFamily="18" charset="0"/>
              </a:rPr>
              <a:t>Imperfect Institutional </a:t>
            </a:r>
            <a:r>
              <a:rPr lang="en-US" altLang="zh-CN" sz="1400" b="1" dirty="0" err="1" smtClean="0">
                <a:latin typeface="Arial Narrow" pitchFamily="34" charset="0"/>
                <a:ea typeface="黑体" panose="02010609060101010101" pitchFamily="49" charset="-122"/>
                <a:cs typeface="Times New Roman" pitchFamily="18" charset="0"/>
              </a:rPr>
              <a:t>Env</a:t>
            </a:r>
            <a:r>
              <a:rPr lang="en-US" altLang="zh-CN" sz="1400" b="1" dirty="0" smtClean="0">
                <a:latin typeface="Arial Narrow" pitchFamily="34" charset="0"/>
                <a:ea typeface="黑体" panose="02010609060101010101" pitchFamily="49" charset="-122"/>
                <a:cs typeface="Times New Roman" pitchFamily="18" charset="0"/>
              </a:rPr>
              <a:t>.</a:t>
            </a:r>
            <a:endParaRPr lang="zh-CN" altLang="en-US" sz="1400" b="1" dirty="0" smtClean="0">
              <a:latin typeface="Arial Narrow" pitchFamily="34" charset="0"/>
              <a:ea typeface="黑体" panose="02010609060101010101" pitchFamily="49" charset="-122"/>
              <a:cs typeface="Times New Roman" pitchFamily="18" charset="0"/>
            </a:endParaRPr>
          </a:p>
        </p:txBody>
      </p:sp>
      <p:sp>
        <p:nvSpPr>
          <p:cNvPr id="21" name="TextBox 54"/>
          <p:cNvSpPr txBox="1">
            <a:spLocks noChangeArrowheads="1"/>
          </p:cNvSpPr>
          <p:nvPr/>
        </p:nvSpPr>
        <p:spPr bwMode="auto">
          <a:xfrm>
            <a:off x="2314988" y="4845767"/>
            <a:ext cx="167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zh-CN" altLang="en-US" sz="2000" b="1" dirty="0" smtClean="0">
                <a:solidFill>
                  <a:srgbClr val="262626"/>
                </a:solidFill>
                <a:latin typeface="Arial Narrow" pitchFamily="34" charset="0"/>
                <a:ea typeface="黑体" panose="02010609060101010101" pitchFamily="49" charset="-122"/>
                <a:cs typeface="Calibri" pitchFamily="-109" charset="0"/>
              </a:rPr>
              <a:t>环境保护</a:t>
            </a:r>
            <a:endParaRPr lang="en-US" altLang="zh-CN" sz="2000" b="1" dirty="0" smtClean="0">
              <a:solidFill>
                <a:srgbClr val="262626"/>
              </a:solidFill>
              <a:latin typeface="Arial Narrow" pitchFamily="34" charset="0"/>
              <a:ea typeface="黑体" panose="02010609060101010101" pitchFamily="49" charset="-122"/>
              <a:cs typeface="Calibri" pitchFamily="-109" charset="0"/>
            </a:endParaRPr>
          </a:p>
          <a:p>
            <a:pPr algn="ctr" eaLnBrk="1" hangingPunct="1"/>
            <a:r>
              <a:rPr lang="en-US" altLang="zh-CN" sz="1600" b="1" dirty="0" smtClean="0">
                <a:solidFill>
                  <a:srgbClr val="262626"/>
                </a:solidFill>
                <a:latin typeface="Arial Narrow" pitchFamily="34" charset="0"/>
                <a:ea typeface="黑体" panose="02010609060101010101" pitchFamily="49" charset="-122"/>
                <a:cs typeface="Times New Roman" pitchFamily="18" charset="0"/>
              </a:rPr>
              <a:t>Environmental Protection</a:t>
            </a:r>
            <a:endParaRPr lang="en-US" altLang="zh-CN" sz="1600" b="1" dirty="0">
              <a:solidFill>
                <a:srgbClr val="262626"/>
              </a:solidFill>
              <a:latin typeface="Arial Narrow" pitchFamily="34" charset="0"/>
              <a:ea typeface="黑体" panose="02010609060101010101" pitchFamily="49" charset="-122"/>
              <a:cs typeface="Times New Roman" pitchFamily="18" charset="0"/>
            </a:endParaRPr>
          </a:p>
        </p:txBody>
      </p:sp>
      <p:sp>
        <p:nvSpPr>
          <p:cNvPr id="22" name="TextBox 54"/>
          <p:cNvSpPr txBox="1">
            <a:spLocks noChangeArrowheads="1"/>
          </p:cNvSpPr>
          <p:nvPr/>
        </p:nvSpPr>
        <p:spPr bwMode="auto">
          <a:xfrm>
            <a:off x="4738010" y="4807667"/>
            <a:ext cx="167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zh-CN" altLang="en-US" sz="2000" b="1" dirty="0" smtClean="0">
                <a:solidFill>
                  <a:srgbClr val="262626"/>
                </a:solidFill>
                <a:latin typeface="Arial Narrow" pitchFamily="34" charset="0"/>
                <a:ea typeface="黑体" panose="02010609060101010101" pitchFamily="49" charset="-122"/>
                <a:cs typeface="Calibri" pitchFamily="-109" charset="0"/>
              </a:rPr>
              <a:t>经济发展</a:t>
            </a:r>
            <a:endParaRPr lang="en-US" altLang="zh-CN" sz="2000" b="1" dirty="0" smtClean="0">
              <a:solidFill>
                <a:srgbClr val="262626"/>
              </a:solidFill>
              <a:latin typeface="Arial Narrow" pitchFamily="34" charset="0"/>
              <a:ea typeface="黑体" panose="02010609060101010101" pitchFamily="49" charset="-122"/>
              <a:cs typeface="Calibri" pitchFamily="-109" charset="0"/>
            </a:endParaRPr>
          </a:p>
          <a:p>
            <a:pPr algn="ctr" eaLnBrk="1" hangingPunct="1"/>
            <a:r>
              <a:rPr lang="en-US" altLang="zh-CN" sz="1600" b="1" dirty="0" smtClean="0">
                <a:solidFill>
                  <a:srgbClr val="262626"/>
                </a:solidFill>
                <a:latin typeface="Arial Narrow" pitchFamily="34" charset="0"/>
                <a:ea typeface="黑体" panose="02010609060101010101" pitchFamily="49" charset="-122"/>
                <a:cs typeface="Times New Roman" pitchFamily="18" charset="0"/>
              </a:rPr>
              <a:t>Economic Development</a:t>
            </a:r>
            <a:endParaRPr lang="en-US" altLang="zh-CN" sz="1600" b="1" dirty="0">
              <a:solidFill>
                <a:srgbClr val="262626"/>
              </a:solidFill>
              <a:latin typeface="Arial Narrow" pitchFamily="34" charset="0"/>
              <a:ea typeface="黑体" panose="02010609060101010101" pitchFamily="49" charset="-122"/>
              <a:cs typeface="Times New Roman" pitchFamily="18" charset="0"/>
            </a:endParaRPr>
          </a:p>
        </p:txBody>
      </p:sp>
      <p:sp>
        <p:nvSpPr>
          <p:cNvPr id="23" name="文本框 1"/>
          <p:cNvSpPr txBox="1"/>
          <p:nvPr/>
        </p:nvSpPr>
        <p:spPr>
          <a:xfrm>
            <a:off x="3873500" y="4520411"/>
            <a:ext cx="952500" cy="584775"/>
          </a:xfrm>
          <a:prstGeom prst="rect">
            <a:avLst/>
          </a:prstGeom>
          <a:noFill/>
        </p:spPr>
        <p:txBody>
          <a:bodyPr wrap="square" rtlCol="0">
            <a:spAutoFit/>
          </a:bodyPr>
          <a:lstStyle/>
          <a:p>
            <a:pPr algn="ctr"/>
            <a:r>
              <a:rPr lang="zh-CN" altLang="en-US" b="1" dirty="0" smtClean="0">
                <a:latin typeface="Arial Narrow" pitchFamily="34" charset="0"/>
                <a:ea typeface="黑体" panose="02010609060101010101" pitchFamily="49" charset="-122"/>
              </a:rPr>
              <a:t>企业</a:t>
            </a:r>
            <a:endParaRPr lang="en-US" altLang="zh-CN" b="1" dirty="0" smtClean="0">
              <a:latin typeface="Arial Narrow" pitchFamily="34" charset="0"/>
              <a:ea typeface="黑体" panose="02010609060101010101" pitchFamily="49" charset="-122"/>
            </a:endParaRPr>
          </a:p>
          <a:p>
            <a:pPr algn="ctr"/>
            <a:r>
              <a:rPr lang="en-US" altLang="zh-CN" sz="1400" b="1" dirty="0" smtClean="0">
                <a:latin typeface="Arial Narrow" pitchFamily="34" charset="0"/>
                <a:ea typeface="黑体" panose="02010609060101010101" pitchFamily="49" charset="-122"/>
                <a:cs typeface="Times New Roman" pitchFamily="18" charset="0"/>
              </a:rPr>
              <a:t>Enterprise</a:t>
            </a:r>
            <a:endParaRPr lang="zh-CN" altLang="en-US" sz="1400" b="1" dirty="0">
              <a:latin typeface="Arial Narrow" pitchFamily="34" charset="0"/>
              <a:ea typeface="黑体" panose="02010609060101010101" pitchFamily="49" charset="-122"/>
              <a:cs typeface="Times New Roman" pitchFamily="18" charset="0"/>
            </a:endParaRPr>
          </a:p>
        </p:txBody>
      </p:sp>
      <p:sp>
        <p:nvSpPr>
          <p:cNvPr id="24" name="TextBox 54"/>
          <p:cNvSpPr txBox="1">
            <a:spLocks noChangeArrowheads="1"/>
          </p:cNvSpPr>
          <p:nvPr/>
        </p:nvSpPr>
        <p:spPr bwMode="auto">
          <a:xfrm>
            <a:off x="3520567" y="3237821"/>
            <a:ext cx="167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zh-CN" altLang="en-US" sz="2000" b="1" dirty="0" smtClean="0">
                <a:solidFill>
                  <a:srgbClr val="262626"/>
                </a:solidFill>
                <a:latin typeface="Arial Narrow" pitchFamily="34" charset="0"/>
                <a:ea typeface="黑体" panose="02010609060101010101" pitchFamily="49" charset="-122"/>
                <a:cs typeface="Calibri" pitchFamily="-109" charset="0"/>
              </a:rPr>
              <a:t>社会责任</a:t>
            </a:r>
            <a:endParaRPr lang="en-US" altLang="zh-CN" sz="2000" b="1" dirty="0" smtClean="0">
              <a:solidFill>
                <a:srgbClr val="262626"/>
              </a:solidFill>
              <a:latin typeface="Arial Narrow" pitchFamily="34" charset="0"/>
              <a:ea typeface="黑体" panose="02010609060101010101" pitchFamily="49" charset="-122"/>
              <a:cs typeface="Calibri" pitchFamily="-109" charset="0"/>
            </a:endParaRPr>
          </a:p>
          <a:p>
            <a:pPr algn="ctr" eaLnBrk="1" hangingPunct="1"/>
            <a:r>
              <a:rPr lang="en-US" altLang="zh-CN" sz="1600" b="1" dirty="0" smtClean="0">
                <a:solidFill>
                  <a:srgbClr val="262626"/>
                </a:solidFill>
                <a:latin typeface="Arial Narrow" pitchFamily="34" charset="0"/>
                <a:ea typeface="黑体" panose="02010609060101010101" pitchFamily="49" charset="-122"/>
                <a:cs typeface="Times New Roman" pitchFamily="18" charset="0"/>
              </a:rPr>
              <a:t>Social Responsibility</a:t>
            </a:r>
            <a:endParaRPr lang="en-US" altLang="zh-CN" sz="1600" b="1" dirty="0">
              <a:solidFill>
                <a:srgbClr val="262626"/>
              </a:solidFill>
              <a:latin typeface="Arial Narrow" pitchFamily="34" charset="0"/>
              <a:ea typeface="黑体" panose="02010609060101010101" pitchFamily="49" charset="-122"/>
              <a:cs typeface="Times New Roman" pitchFamily="18" charset="0"/>
            </a:endParaRPr>
          </a:p>
        </p:txBody>
      </p:sp>
      <p:sp>
        <p:nvSpPr>
          <p:cNvPr id="26" name="标题 1"/>
          <p:cNvSpPr>
            <a:spLocks noGrp="1"/>
          </p:cNvSpPr>
          <p:nvPr>
            <p:ph type="title"/>
          </p:nvPr>
        </p:nvSpPr>
        <p:spPr>
          <a:xfrm>
            <a:off x="152400" y="84675"/>
            <a:ext cx="8991600" cy="989013"/>
          </a:xfrm>
        </p:spPr>
        <p:txBody>
          <a:bodyPr>
            <a:normAutofit/>
          </a:bodyPr>
          <a:lstStyle/>
          <a:p>
            <a:r>
              <a:rPr lang="zh-CN" altLang="en-US" dirty="0"/>
              <a:t>二、企业是绿色发展的核心</a:t>
            </a:r>
            <a:r>
              <a:rPr lang="zh-CN" altLang="en-US" dirty="0" smtClean="0"/>
              <a:t>主体</a:t>
            </a:r>
            <a:r>
              <a:rPr lang="en-US" altLang="zh-CN" dirty="0" smtClean="0"/>
              <a:t/>
            </a:r>
            <a:br>
              <a:rPr lang="en-US" altLang="zh-CN" dirty="0" smtClean="0"/>
            </a:br>
            <a:r>
              <a:rPr lang="en-US" altLang="zh-CN" sz="2400" dirty="0" smtClean="0"/>
              <a:t>Enterprise as Core Player of Green Development</a:t>
            </a:r>
            <a:endParaRPr lang="zh-CN" altLang="en-US" sz="2400" dirty="0"/>
          </a:p>
        </p:txBody>
      </p:sp>
    </p:spTree>
    <p:extLst>
      <p:ext uri="{BB962C8B-B14F-4D97-AF65-F5344CB8AC3E}">
        <p14:creationId xmlns:p14="http://schemas.microsoft.com/office/powerpoint/2010/main" xmlns="" val="349320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 name="标题 1"/>
          <p:cNvSpPr>
            <a:spLocks noGrp="1"/>
          </p:cNvSpPr>
          <p:nvPr>
            <p:ph type="title"/>
          </p:nvPr>
        </p:nvSpPr>
        <p:spPr/>
        <p:txBody>
          <a:bodyPr/>
          <a:lstStyle/>
          <a:p>
            <a:r>
              <a:rPr lang="zh-CN" altLang="en-US" dirty="0"/>
              <a:t>企业环境社会责任履行</a:t>
            </a:r>
            <a:r>
              <a:rPr lang="zh-CN" altLang="en-US" dirty="0" smtClean="0"/>
              <a:t>现状 </a:t>
            </a:r>
            <a:r>
              <a:rPr lang="en-US" altLang="zh-CN" dirty="0" smtClean="0"/>
              <a:t/>
            </a:r>
            <a:br>
              <a:rPr lang="en-US" altLang="zh-CN" dirty="0" smtClean="0"/>
            </a:br>
            <a:r>
              <a:rPr lang="en-US" altLang="zh-CN" sz="2400" dirty="0" smtClean="0"/>
              <a:t>CESR Performance in China</a:t>
            </a:r>
            <a:endParaRPr lang="zh-CN" altLang="en-US" dirty="0"/>
          </a:p>
        </p:txBody>
      </p:sp>
      <p:sp>
        <p:nvSpPr>
          <p:cNvPr id="3" name="内容占位符 2"/>
          <p:cNvSpPr>
            <a:spLocks noGrp="1"/>
          </p:cNvSpPr>
          <p:nvPr>
            <p:ph idx="1"/>
          </p:nvPr>
        </p:nvSpPr>
        <p:spPr>
          <a:xfrm>
            <a:off x="483043" y="3279929"/>
            <a:ext cx="7886700" cy="3227749"/>
          </a:xfrm>
        </p:spPr>
        <p:txBody>
          <a:bodyPr>
            <a:noAutofit/>
          </a:bodyPr>
          <a:lstStyle/>
          <a:p>
            <a:pPr>
              <a:lnSpc>
                <a:spcPct val="120000"/>
              </a:lnSpc>
            </a:pPr>
            <a:r>
              <a:rPr lang="zh-CN" altLang="en-US" sz="2000" b="1" dirty="0">
                <a:latin typeface="Arial Narrow" pitchFamily="34" charset="0"/>
              </a:rPr>
              <a:t>丧失底线和在法律遵从基线上的企业是环境治理的薄弱环节，需要对其</a:t>
            </a:r>
            <a:r>
              <a:rPr lang="zh-CN" altLang="en-US" sz="2000" b="1" dirty="0">
                <a:solidFill>
                  <a:srgbClr val="C00000"/>
                </a:solidFill>
                <a:latin typeface="Arial Narrow" pitchFamily="34" charset="0"/>
              </a:rPr>
              <a:t>约束、限制、惩罚、淘汰</a:t>
            </a:r>
            <a:r>
              <a:rPr lang="zh-CN" altLang="en-US" sz="2000" b="1" dirty="0">
                <a:latin typeface="Arial Narrow" pitchFamily="34" charset="0"/>
              </a:rPr>
              <a:t>；</a:t>
            </a:r>
          </a:p>
          <a:p>
            <a:pPr>
              <a:lnSpc>
                <a:spcPct val="100000"/>
              </a:lnSpc>
              <a:buNone/>
            </a:pPr>
            <a:r>
              <a:rPr lang="en-US" altLang="zh-CN" sz="2400" b="1" dirty="0" smtClean="0">
                <a:latin typeface="Arial Narrow" pitchFamily="34" charset="0"/>
              </a:rPr>
              <a:t>	</a:t>
            </a:r>
            <a:r>
              <a:rPr lang="en-US" altLang="zh-CN" sz="2000" b="1" dirty="0" smtClean="0">
                <a:latin typeface="Arial Narrow" pitchFamily="34" charset="0"/>
              </a:rPr>
              <a:t>Enterprises</a:t>
            </a:r>
            <a:r>
              <a:rPr lang="en-US" altLang="zh-CN" sz="2000" b="1" dirty="0" smtClean="0">
                <a:latin typeface="Arial Narrow" pitchFamily="34" charset="0"/>
                <a:cs typeface="Times New Roman" pitchFamily="18" charset="0"/>
              </a:rPr>
              <a:t> below the bottom line should face constraints, restrictions, punishment and elimination. </a:t>
            </a:r>
            <a:endParaRPr lang="en-US" altLang="zh-CN" sz="2400" b="1" dirty="0">
              <a:latin typeface="Arial Narrow" pitchFamily="34" charset="0"/>
              <a:cs typeface="Times New Roman" pitchFamily="18" charset="0"/>
            </a:endParaRPr>
          </a:p>
          <a:p>
            <a:pPr>
              <a:lnSpc>
                <a:spcPct val="120000"/>
              </a:lnSpc>
            </a:pPr>
            <a:r>
              <a:rPr lang="zh-CN" altLang="en-US" sz="2000" b="1" dirty="0">
                <a:latin typeface="Arial Narrow" pitchFamily="34" charset="0"/>
              </a:rPr>
              <a:t>对超越合规和处于引领层次的企业，应当</a:t>
            </a:r>
            <a:r>
              <a:rPr lang="zh-CN" altLang="en-US" sz="2000" b="1" dirty="0">
                <a:solidFill>
                  <a:srgbClr val="C00000"/>
                </a:solidFill>
                <a:latin typeface="Arial Narrow" pitchFamily="34" charset="0"/>
              </a:rPr>
              <a:t>予以激励</a:t>
            </a:r>
            <a:r>
              <a:rPr lang="zh-CN" altLang="en-US" sz="2000" b="1" dirty="0">
                <a:latin typeface="Arial Narrow" pitchFamily="34" charset="0"/>
              </a:rPr>
              <a:t>，从而推动社会整体向绿色转型。</a:t>
            </a:r>
          </a:p>
          <a:p>
            <a:pPr>
              <a:lnSpc>
                <a:spcPct val="100000"/>
              </a:lnSpc>
              <a:buNone/>
            </a:pPr>
            <a:r>
              <a:rPr lang="en-US" altLang="zh-CN" sz="2000" b="1" dirty="0" smtClean="0">
                <a:latin typeface="Arial Narrow" pitchFamily="34" charset="0"/>
                <a:cs typeface="Times New Roman" pitchFamily="18" charset="0"/>
              </a:rPr>
              <a:t>	Green pioneers and leaders should be encouraged in order to promote the green transition of whole society</a:t>
            </a:r>
            <a:endParaRPr lang="en-US" altLang="zh-CN" sz="2000" b="1" dirty="0">
              <a:latin typeface="Arial Narrow" pitchFamily="34" charset="0"/>
              <a:cs typeface="Times New Roman" pitchFamily="18" charset="0"/>
            </a:endParaRPr>
          </a:p>
        </p:txBody>
      </p:sp>
      <p:grpSp>
        <p:nvGrpSpPr>
          <p:cNvPr id="13" name="组合 12"/>
          <p:cNvGrpSpPr/>
          <p:nvPr/>
        </p:nvGrpSpPr>
        <p:grpSpPr>
          <a:xfrm>
            <a:off x="1028700" y="1073688"/>
            <a:ext cx="7245103" cy="2157400"/>
            <a:chOff x="1028700" y="1073688"/>
            <a:chExt cx="7245103" cy="2157400"/>
          </a:xfrm>
        </p:grpSpPr>
        <p:grpSp>
          <p:nvGrpSpPr>
            <p:cNvPr id="11" name="组合 10"/>
            <p:cNvGrpSpPr/>
            <p:nvPr/>
          </p:nvGrpSpPr>
          <p:grpSpPr>
            <a:xfrm>
              <a:off x="1028700" y="1073688"/>
              <a:ext cx="7245103" cy="2157400"/>
              <a:chOff x="1028700" y="1073688"/>
              <a:chExt cx="7245103" cy="2157400"/>
            </a:xfrm>
          </p:grpSpPr>
          <p:pic>
            <p:nvPicPr>
              <p:cNvPr id="5" name="Picture 8"/>
              <p:cNvPicPr>
                <a:picLocks noChangeAspect="1" noChangeArrowheads="1"/>
              </p:cNvPicPr>
              <p:nvPr/>
            </p:nvPicPr>
            <p:blipFill>
              <a:blip r:embed="rId2" cstate="print"/>
              <a:srcRect b="18101"/>
              <a:stretch>
                <a:fillRect/>
              </a:stretch>
            </p:blipFill>
            <p:spPr bwMode="auto">
              <a:xfrm>
                <a:off x="1028700" y="1073688"/>
                <a:ext cx="7010400" cy="1794203"/>
              </a:xfrm>
              <a:prstGeom prst="rect">
                <a:avLst/>
              </a:prstGeom>
              <a:noFill/>
              <a:ln w="9525" cmpd="sng">
                <a:noFill/>
                <a:miter lim="800000"/>
                <a:headEnd/>
                <a:tailEnd/>
              </a:ln>
              <a:effectLst/>
            </p:spPr>
          </p:pic>
          <p:sp>
            <p:nvSpPr>
              <p:cNvPr id="7" name="TextBox 6"/>
              <p:cNvSpPr txBox="1"/>
              <p:nvPr/>
            </p:nvSpPr>
            <p:spPr>
              <a:xfrm>
                <a:off x="1448793" y="2923311"/>
                <a:ext cx="2208810" cy="307777"/>
              </a:xfrm>
              <a:prstGeom prst="rect">
                <a:avLst/>
              </a:prstGeom>
              <a:noFill/>
            </p:spPr>
            <p:txBody>
              <a:bodyPr wrap="square" rtlCol="0">
                <a:spAutoFit/>
              </a:bodyPr>
              <a:lstStyle/>
              <a:p>
                <a:r>
                  <a:rPr lang="en-US" altLang="zh-CN" sz="1400" b="1" dirty="0" smtClean="0">
                    <a:solidFill>
                      <a:srgbClr val="0070C0"/>
                    </a:solidFill>
                    <a:latin typeface="黑体" pitchFamily="49" charset="-122"/>
                    <a:ea typeface="黑体" pitchFamily="49" charset="-122"/>
                  </a:rPr>
                  <a:t> </a:t>
                </a:r>
                <a:r>
                  <a:rPr lang="zh-CN" altLang="en-US" sz="1400" b="1" dirty="0" smtClean="0">
                    <a:solidFill>
                      <a:srgbClr val="0070C0"/>
                    </a:solidFill>
                    <a:latin typeface="黑体" pitchFamily="49" charset="-122"/>
                    <a:ea typeface="黑体" pitchFamily="49" charset="-122"/>
                  </a:rPr>
                  <a:t>企业环境责任四个层级</a:t>
                </a:r>
                <a:endParaRPr lang="zh-CN" altLang="en-US" sz="1400" b="1" dirty="0">
                  <a:solidFill>
                    <a:srgbClr val="0070C0"/>
                  </a:solidFill>
                  <a:latin typeface="黑体" pitchFamily="49" charset="-122"/>
                  <a:ea typeface="黑体" pitchFamily="49" charset="-122"/>
                </a:endParaRPr>
              </a:p>
            </p:txBody>
          </p:sp>
          <p:sp>
            <p:nvSpPr>
              <p:cNvPr id="8" name="TextBox 7"/>
              <p:cNvSpPr txBox="1"/>
              <p:nvPr/>
            </p:nvSpPr>
            <p:spPr>
              <a:xfrm>
                <a:off x="3629892" y="2909455"/>
                <a:ext cx="1745672" cy="307777"/>
              </a:xfrm>
              <a:prstGeom prst="rect">
                <a:avLst/>
              </a:prstGeom>
              <a:noFill/>
            </p:spPr>
            <p:txBody>
              <a:bodyPr wrap="square" rtlCol="0">
                <a:spAutoFit/>
              </a:bodyPr>
              <a:lstStyle/>
              <a:p>
                <a:pPr algn="ctr"/>
                <a:r>
                  <a:rPr lang="zh-CN" altLang="en-US" sz="1400" b="1" dirty="0" smtClean="0">
                    <a:solidFill>
                      <a:srgbClr val="0070C0"/>
                    </a:solidFill>
                    <a:latin typeface="黑体" pitchFamily="49" charset="-122"/>
                    <a:ea typeface="黑体" pitchFamily="49" charset="-122"/>
                  </a:rPr>
                  <a:t>理想模型</a:t>
                </a:r>
                <a:endParaRPr lang="zh-CN" altLang="en-US" sz="1400" b="1" dirty="0">
                  <a:solidFill>
                    <a:srgbClr val="0070C0"/>
                  </a:solidFill>
                  <a:latin typeface="黑体" pitchFamily="49" charset="-122"/>
                  <a:ea typeface="黑体" pitchFamily="49" charset="-122"/>
                </a:endParaRPr>
              </a:p>
            </p:txBody>
          </p:sp>
          <p:sp>
            <p:nvSpPr>
              <p:cNvPr id="9" name="TextBox 8"/>
              <p:cNvSpPr txBox="1"/>
              <p:nvPr/>
            </p:nvSpPr>
            <p:spPr>
              <a:xfrm>
                <a:off x="5181603" y="2909455"/>
                <a:ext cx="1967344" cy="307777"/>
              </a:xfrm>
              <a:prstGeom prst="rect">
                <a:avLst/>
              </a:prstGeom>
              <a:noFill/>
            </p:spPr>
            <p:txBody>
              <a:bodyPr wrap="square" rtlCol="0">
                <a:spAutoFit/>
              </a:bodyPr>
              <a:lstStyle/>
              <a:p>
                <a:pPr algn="ctr"/>
                <a:r>
                  <a:rPr lang="zh-CN" altLang="en-US" sz="1400" b="1" dirty="0" smtClean="0">
                    <a:solidFill>
                      <a:srgbClr val="0070C0"/>
                    </a:solidFill>
                    <a:latin typeface="黑体" pitchFamily="49" charset="-122"/>
                    <a:ea typeface="黑体" pitchFamily="49" charset="-122"/>
                  </a:rPr>
                  <a:t>中国企业环境责任现状</a:t>
                </a:r>
                <a:endParaRPr lang="zh-CN" altLang="en-US" sz="1400" b="1" dirty="0">
                  <a:solidFill>
                    <a:srgbClr val="0070C0"/>
                  </a:solidFill>
                  <a:latin typeface="黑体" pitchFamily="49" charset="-122"/>
                  <a:ea typeface="黑体" pitchFamily="49" charset="-122"/>
                </a:endParaRPr>
              </a:p>
            </p:txBody>
          </p:sp>
          <p:sp>
            <p:nvSpPr>
              <p:cNvPr id="10" name="TextBox 9"/>
              <p:cNvSpPr txBox="1"/>
              <p:nvPr/>
            </p:nvSpPr>
            <p:spPr>
              <a:xfrm>
                <a:off x="6306459" y="1958769"/>
                <a:ext cx="1967344" cy="307777"/>
              </a:xfrm>
              <a:prstGeom prst="rect">
                <a:avLst/>
              </a:prstGeom>
              <a:noFill/>
            </p:spPr>
            <p:txBody>
              <a:bodyPr wrap="square" rtlCol="0">
                <a:spAutoFit/>
              </a:bodyPr>
              <a:lstStyle/>
              <a:p>
                <a:pPr algn="ctr"/>
                <a:r>
                  <a:rPr lang="zh-CN" altLang="en-US" sz="1400" b="1" dirty="0" smtClean="0">
                    <a:solidFill>
                      <a:srgbClr val="FF0000"/>
                    </a:solidFill>
                    <a:latin typeface="黑体" pitchFamily="49" charset="-122"/>
                    <a:ea typeface="黑体" pitchFamily="49" charset="-122"/>
                  </a:rPr>
                  <a:t>环境责任底线</a:t>
                </a:r>
                <a:endParaRPr lang="zh-CN" altLang="en-US" sz="1400" b="1" dirty="0">
                  <a:solidFill>
                    <a:srgbClr val="FF0000"/>
                  </a:solidFill>
                  <a:latin typeface="黑体" pitchFamily="49" charset="-122"/>
                  <a:ea typeface="黑体" pitchFamily="49" charset="-122"/>
                </a:endParaRPr>
              </a:p>
            </p:txBody>
          </p:sp>
        </p:grpSp>
        <p:sp>
          <p:nvSpPr>
            <p:cNvPr id="12" name="矩形 11"/>
            <p:cNvSpPr/>
            <p:nvPr/>
          </p:nvSpPr>
          <p:spPr>
            <a:xfrm>
              <a:off x="6262255" y="2757055"/>
              <a:ext cx="1731818" cy="124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spTree>
    <p:extLst>
      <p:ext uri="{BB962C8B-B14F-4D97-AF65-F5344CB8AC3E}">
        <p14:creationId xmlns:p14="http://schemas.microsoft.com/office/powerpoint/2010/main" xmlns="" val="3339862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 name="标题 1"/>
          <p:cNvSpPr>
            <a:spLocks noGrp="1"/>
          </p:cNvSpPr>
          <p:nvPr>
            <p:ph type="title"/>
          </p:nvPr>
        </p:nvSpPr>
        <p:spPr/>
        <p:txBody>
          <a:bodyPr>
            <a:normAutofit/>
          </a:bodyPr>
          <a:lstStyle/>
          <a:p>
            <a:r>
              <a:rPr lang="zh-CN" altLang="en-US" dirty="0"/>
              <a:t>三、政府规制是推动企业社会责任的</a:t>
            </a:r>
            <a:r>
              <a:rPr lang="zh-CN" altLang="en-US" dirty="0" smtClean="0"/>
              <a:t>关键</a:t>
            </a:r>
            <a:r>
              <a:rPr lang="en-US" altLang="zh-CN" dirty="0" smtClean="0"/>
              <a:t/>
            </a:r>
            <a:br>
              <a:rPr lang="en-US" altLang="zh-CN" dirty="0" smtClean="0"/>
            </a:br>
            <a:r>
              <a:rPr lang="en-US" altLang="zh-CN" sz="2400" dirty="0" smtClean="0"/>
              <a:t>Promoting CSR through Government Regulation</a:t>
            </a:r>
            <a:endParaRPr lang="zh-CN" altLang="en-US" sz="2400" dirty="0"/>
          </a:p>
        </p:txBody>
      </p:sp>
      <p:sp>
        <p:nvSpPr>
          <p:cNvPr id="5" name="Oval 2"/>
          <p:cNvSpPr/>
          <p:nvPr/>
        </p:nvSpPr>
        <p:spPr>
          <a:xfrm>
            <a:off x="3191447" y="2619439"/>
            <a:ext cx="2293937" cy="2293937"/>
          </a:xfrm>
          <a:prstGeom prst="ellipse">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b="1">
              <a:solidFill>
                <a:srgbClr val="FFFFFF"/>
              </a:solidFill>
              <a:latin typeface="Arial Narrow" pitchFamily="34" charset="0"/>
              <a:ea typeface="ＭＳ Ｐゴシック" pitchFamily="-109" charset="-128"/>
            </a:endParaRPr>
          </a:p>
        </p:txBody>
      </p:sp>
      <p:sp>
        <p:nvSpPr>
          <p:cNvPr id="6" name="Oval 38"/>
          <p:cNvSpPr/>
          <p:nvPr/>
        </p:nvSpPr>
        <p:spPr>
          <a:xfrm>
            <a:off x="2434209" y="3927539"/>
            <a:ext cx="2293938" cy="2293937"/>
          </a:xfrm>
          <a:prstGeom prst="ellipse">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b="1">
              <a:solidFill>
                <a:srgbClr val="FFFFFF"/>
              </a:solidFill>
              <a:latin typeface="Arial Narrow" pitchFamily="34" charset="0"/>
              <a:ea typeface="ＭＳ Ｐゴシック" pitchFamily="-109" charset="-128"/>
            </a:endParaRPr>
          </a:p>
        </p:txBody>
      </p:sp>
      <p:sp>
        <p:nvSpPr>
          <p:cNvPr id="7" name="Oval 40"/>
          <p:cNvSpPr/>
          <p:nvPr/>
        </p:nvSpPr>
        <p:spPr>
          <a:xfrm>
            <a:off x="3950272" y="3927539"/>
            <a:ext cx="2293937" cy="2293937"/>
          </a:xfrm>
          <a:prstGeom prst="ellipse">
            <a:avLst/>
          </a:prstGeom>
          <a:solidFill>
            <a:srgbClr val="92D05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b="1">
              <a:solidFill>
                <a:srgbClr val="FFFFFF"/>
              </a:solidFill>
              <a:latin typeface="Arial Narrow" pitchFamily="34" charset="0"/>
              <a:ea typeface="ＭＳ Ｐゴシック" pitchFamily="-109" charset="-128"/>
            </a:endParaRPr>
          </a:p>
        </p:txBody>
      </p:sp>
      <p:sp>
        <p:nvSpPr>
          <p:cNvPr id="8" name="TextBox 54"/>
          <p:cNvSpPr txBox="1">
            <a:spLocks noChangeArrowheads="1"/>
          </p:cNvSpPr>
          <p:nvPr/>
        </p:nvSpPr>
        <p:spPr bwMode="auto">
          <a:xfrm>
            <a:off x="3520567" y="3428321"/>
            <a:ext cx="1676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zh-CN" altLang="en-US" sz="2000" b="1" dirty="0" smtClean="0">
                <a:solidFill>
                  <a:srgbClr val="262626"/>
                </a:solidFill>
                <a:latin typeface="Arial Narrow" pitchFamily="34" charset="0"/>
                <a:ea typeface="黑体" panose="02010609060101010101" pitchFamily="49" charset="-122"/>
                <a:cs typeface="Calibri" pitchFamily="-109" charset="0"/>
              </a:rPr>
              <a:t>社会责任</a:t>
            </a:r>
            <a:endParaRPr lang="en-US" altLang="zh-CN" sz="2000" b="1" dirty="0">
              <a:solidFill>
                <a:srgbClr val="262626"/>
              </a:solidFill>
              <a:latin typeface="Arial Narrow" pitchFamily="34" charset="0"/>
              <a:ea typeface="黑体" panose="02010609060101010101" pitchFamily="49" charset="-122"/>
              <a:cs typeface="Calibri" pitchFamily="-109" charset="0"/>
            </a:endParaRPr>
          </a:p>
        </p:txBody>
      </p:sp>
      <p:sp>
        <p:nvSpPr>
          <p:cNvPr id="13" name="Rektangel 76"/>
          <p:cNvSpPr>
            <a:spLocks noChangeArrowheads="1"/>
          </p:cNvSpPr>
          <p:nvPr/>
        </p:nvSpPr>
        <p:spPr bwMode="auto">
          <a:xfrm>
            <a:off x="502222" y="3438589"/>
            <a:ext cx="1600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Aft>
                <a:spcPts val="600"/>
              </a:spcAft>
            </a:pPr>
            <a:r>
              <a:rPr lang="en-US" sz="1100" b="1" noProof="1">
                <a:solidFill>
                  <a:schemeClr val="bg1"/>
                </a:solidFill>
                <a:latin typeface="Arial Narrow" pitchFamily="34" charset="0"/>
                <a:cs typeface="Arial" charset="0"/>
              </a:rPr>
              <a:t>Example text</a:t>
            </a:r>
          </a:p>
        </p:txBody>
      </p:sp>
      <p:sp>
        <p:nvSpPr>
          <p:cNvPr id="14" name="Rektangel 76"/>
          <p:cNvSpPr>
            <a:spLocks noChangeArrowheads="1"/>
          </p:cNvSpPr>
          <p:nvPr/>
        </p:nvSpPr>
        <p:spPr bwMode="auto">
          <a:xfrm>
            <a:off x="6518847" y="3438589"/>
            <a:ext cx="1600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Aft>
                <a:spcPts val="600"/>
              </a:spcAft>
            </a:pPr>
            <a:r>
              <a:rPr lang="en-US" sz="1100" b="1" noProof="1">
                <a:solidFill>
                  <a:schemeClr val="bg1"/>
                </a:solidFill>
                <a:latin typeface="Arial Narrow" pitchFamily="34" charset="0"/>
                <a:cs typeface="Arial" charset="0"/>
              </a:rPr>
              <a:t>Example text</a:t>
            </a:r>
          </a:p>
        </p:txBody>
      </p:sp>
      <p:sp>
        <p:nvSpPr>
          <p:cNvPr id="15" name="TextBox 54"/>
          <p:cNvSpPr txBox="1">
            <a:spLocks noChangeArrowheads="1"/>
          </p:cNvSpPr>
          <p:nvPr/>
        </p:nvSpPr>
        <p:spPr bwMode="auto">
          <a:xfrm>
            <a:off x="2314988" y="4934667"/>
            <a:ext cx="1676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zh-CN" altLang="en-US" sz="2000" b="1" dirty="0" smtClean="0">
                <a:solidFill>
                  <a:srgbClr val="262626"/>
                </a:solidFill>
                <a:latin typeface="Arial Narrow" pitchFamily="34" charset="0"/>
                <a:ea typeface="黑体" panose="02010609060101010101" pitchFamily="49" charset="-122"/>
                <a:cs typeface="Calibri" pitchFamily="-109" charset="0"/>
              </a:rPr>
              <a:t>环境保护</a:t>
            </a:r>
            <a:endParaRPr lang="en-US" altLang="zh-CN" sz="2000" b="1" dirty="0">
              <a:solidFill>
                <a:srgbClr val="262626"/>
              </a:solidFill>
              <a:latin typeface="Arial Narrow" pitchFamily="34" charset="0"/>
              <a:ea typeface="黑体" panose="02010609060101010101" pitchFamily="49" charset="-122"/>
              <a:cs typeface="Calibri" pitchFamily="-109" charset="0"/>
            </a:endParaRPr>
          </a:p>
        </p:txBody>
      </p:sp>
      <p:sp>
        <p:nvSpPr>
          <p:cNvPr id="16" name="TextBox 54"/>
          <p:cNvSpPr txBox="1">
            <a:spLocks noChangeArrowheads="1"/>
          </p:cNvSpPr>
          <p:nvPr/>
        </p:nvSpPr>
        <p:spPr bwMode="auto">
          <a:xfrm>
            <a:off x="4738010" y="4934667"/>
            <a:ext cx="1676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zh-CN" altLang="en-US" sz="2000" b="1" dirty="0" smtClean="0">
                <a:solidFill>
                  <a:srgbClr val="262626"/>
                </a:solidFill>
                <a:latin typeface="Arial Narrow" pitchFamily="34" charset="0"/>
                <a:ea typeface="黑体" panose="02010609060101010101" pitchFamily="49" charset="-122"/>
                <a:cs typeface="Calibri" pitchFamily="-109" charset="0"/>
              </a:rPr>
              <a:t>经济发展</a:t>
            </a:r>
            <a:endParaRPr lang="en-US" altLang="zh-CN" sz="2000" b="1" dirty="0">
              <a:solidFill>
                <a:srgbClr val="262626"/>
              </a:solidFill>
              <a:latin typeface="Arial Narrow" pitchFamily="34" charset="0"/>
              <a:ea typeface="黑体" panose="02010609060101010101" pitchFamily="49" charset="-122"/>
              <a:cs typeface="Calibri" pitchFamily="-109" charset="0"/>
            </a:endParaRPr>
          </a:p>
        </p:txBody>
      </p:sp>
      <p:sp>
        <p:nvSpPr>
          <p:cNvPr id="33" name="椭圆 32"/>
          <p:cNvSpPr/>
          <p:nvPr/>
        </p:nvSpPr>
        <p:spPr>
          <a:xfrm>
            <a:off x="2102422" y="2404872"/>
            <a:ext cx="4526978" cy="4325112"/>
          </a:xfrm>
          <a:prstGeom prst="ellipse">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Narrow" pitchFamily="34" charset="0"/>
            </a:endParaRPr>
          </a:p>
        </p:txBody>
      </p:sp>
      <p:sp>
        <p:nvSpPr>
          <p:cNvPr id="63" name="TextBox 54"/>
          <p:cNvSpPr txBox="1">
            <a:spLocks noChangeArrowheads="1"/>
          </p:cNvSpPr>
          <p:nvPr/>
        </p:nvSpPr>
        <p:spPr bwMode="auto">
          <a:xfrm>
            <a:off x="4432820" y="5373567"/>
            <a:ext cx="1676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en-US" altLang="zh-CN" sz="1600" b="1" dirty="0" smtClean="0">
                <a:solidFill>
                  <a:schemeClr val="bg1">
                    <a:lumMod val="50000"/>
                  </a:schemeClr>
                </a:solidFill>
                <a:latin typeface="Arial Narrow" pitchFamily="34" charset="0"/>
                <a:ea typeface="黑体" panose="02010609060101010101" pitchFamily="49" charset="-122"/>
                <a:cs typeface="Times New Roman" pitchFamily="18" charset="0"/>
              </a:rPr>
              <a:t>Economic Development</a:t>
            </a:r>
            <a:endParaRPr lang="en-US" altLang="zh-CN" sz="1600" b="1" dirty="0">
              <a:solidFill>
                <a:schemeClr val="bg1">
                  <a:lumMod val="50000"/>
                </a:schemeClr>
              </a:solidFill>
              <a:latin typeface="Arial Narrow" pitchFamily="34" charset="0"/>
              <a:ea typeface="黑体" panose="02010609060101010101" pitchFamily="49" charset="-122"/>
              <a:cs typeface="Times New Roman" pitchFamily="18" charset="0"/>
            </a:endParaRPr>
          </a:p>
        </p:txBody>
      </p:sp>
      <p:sp>
        <p:nvSpPr>
          <p:cNvPr id="61" name="TextBox 54"/>
          <p:cNvSpPr txBox="1">
            <a:spLocks noChangeArrowheads="1"/>
          </p:cNvSpPr>
          <p:nvPr/>
        </p:nvSpPr>
        <p:spPr bwMode="auto">
          <a:xfrm>
            <a:off x="2591141" y="5347810"/>
            <a:ext cx="1676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en-US" altLang="zh-CN" sz="1600" b="1" dirty="0" smtClean="0">
                <a:solidFill>
                  <a:schemeClr val="bg1">
                    <a:lumMod val="50000"/>
                  </a:schemeClr>
                </a:solidFill>
                <a:latin typeface="Arial Narrow" pitchFamily="34" charset="0"/>
                <a:ea typeface="黑体" panose="02010609060101010101" pitchFamily="49" charset="-122"/>
                <a:cs typeface="Times New Roman" pitchFamily="18" charset="0"/>
              </a:rPr>
              <a:t>Environmental Protection</a:t>
            </a:r>
            <a:endParaRPr lang="en-US" altLang="zh-CN" sz="1600" b="1" dirty="0">
              <a:solidFill>
                <a:schemeClr val="bg1">
                  <a:lumMod val="50000"/>
                </a:schemeClr>
              </a:solidFill>
              <a:latin typeface="Arial Narrow" pitchFamily="34" charset="0"/>
              <a:ea typeface="黑体" panose="02010609060101010101" pitchFamily="49" charset="-122"/>
              <a:cs typeface="Times New Roman" pitchFamily="18" charset="0"/>
            </a:endParaRPr>
          </a:p>
        </p:txBody>
      </p:sp>
      <p:sp>
        <p:nvSpPr>
          <p:cNvPr id="56" name="TextBox 54"/>
          <p:cNvSpPr txBox="1">
            <a:spLocks noChangeArrowheads="1"/>
          </p:cNvSpPr>
          <p:nvPr/>
        </p:nvSpPr>
        <p:spPr bwMode="auto">
          <a:xfrm>
            <a:off x="3507688" y="2825697"/>
            <a:ext cx="1676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en-US" altLang="zh-CN" sz="1600" b="1" dirty="0" smtClean="0">
                <a:solidFill>
                  <a:schemeClr val="bg1">
                    <a:lumMod val="50000"/>
                  </a:schemeClr>
                </a:solidFill>
                <a:latin typeface="Arial Narrow" pitchFamily="34" charset="0"/>
                <a:ea typeface="黑体" panose="02010609060101010101" pitchFamily="49" charset="-122"/>
                <a:cs typeface="Times New Roman" pitchFamily="18" charset="0"/>
              </a:rPr>
              <a:t>Social Responsibility</a:t>
            </a:r>
            <a:endParaRPr lang="en-US" altLang="zh-CN" sz="1600" b="1" dirty="0">
              <a:solidFill>
                <a:schemeClr val="bg1">
                  <a:lumMod val="50000"/>
                </a:schemeClr>
              </a:solidFill>
              <a:latin typeface="Arial Narrow" pitchFamily="34" charset="0"/>
              <a:ea typeface="黑体" panose="02010609060101010101" pitchFamily="49" charset="-122"/>
              <a:cs typeface="Times New Roman" pitchFamily="18" charset="0"/>
            </a:endParaRPr>
          </a:p>
        </p:txBody>
      </p:sp>
      <p:sp>
        <p:nvSpPr>
          <p:cNvPr id="17" name="Freeform 6"/>
          <p:cNvSpPr>
            <a:spLocks/>
          </p:cNvSpPr>
          <p:nvPr/>
        </p:nvSpPr>
        <p:spPr bwMode="auto">
          <a:xfrm rot="16200000">
            <a:off x="3617125" y="3701995"/>
            <a:ext cx="1483284" cy="1814632"/>
          </a:xfrm>
          <a:custGeom>
            <a:avLst/>
            <a:gdLst/>
            <a:ahLst/>
            <a:cxnLst>
              <a:cxn ang="0">
                <a:pos x="328" y="262"/>
              </a:cxn>
              <a:cxn ang="0">
                <a:pos x="314" y="231"/>
              </a:cxn>
              <a:cxn ang="0">
                <a:pos x="180" y="113"/>
              </a:cxn>
              <a:cxn ang="0">
                <a:pos x="67" y="13"/>
              </a:cxn>
              <a:cxn ang="0">
                <a:pos x="24" y="7"/>
              </a:cxn>
              <a:cxn ang="0">
                <a:pos x="0" y="43"/>
              </a:cxn>
              <a:cxn ang="0">
                <a:pos x="0" y="480"/>
              </a:cxn>
              <a:cxn ang="0">
                <a:pos x="24" y="517"/>
              </a:cxn>
              <a:cxn ang="0">
                <a:pos x="40" y="520"/>
              </a:cxn>
              <a:cxn ang="0">
                <a:pos x="67" y="510"/>
              </a:cxn>
              <a:cxn ang="0">
                <a:pos x="180" y="410"/>
              </a:cxn>
              <a:cxn ang="0">
                <a:pos x="314" y="292"/>
              </a:cxn>
              <a:cxn ang="0">
                <a:pos x="328" y="262"/>
              </a:cxn>
            </a:cxnLst>
            <a:rect l="0" t="0" r="r" b="b"/>
            <a:pathLst>
              <a:path w="328" h="520">
                <a:moveTo>
                  <a:pt x="328" y="262"/>
                </a:moveTo>
                <a:cubicBezTo>
                  <a:pt x="328" y="250"/>
                  <a:pt x="323" y="239"/>
                  <a:pt x="314" y="231"/>
                </a:cubicBezTo>
                <a:cubicBezTo>
                  <a:pt x="180" y="113"/>
                  <a:pt x="180" y="113"/>
                  <a:pt x="180" y="113"/>
                </a:cubicBezTo>
                <a:cubicBezTo>
                  <a:pt x="67" y="13"/>
                  <a:pt x="67" y="13"/>
                  <a:pt x="67" y="13"/>
                </a:cubicBezTo>
                <a:cubicBezTo>
                  <a:pt x="55" y="3"/>
                  <a:pt x="38" y="0"/>
                  <a:pt x="24" y="7"/>
                </a:cubicBezTo>
                <a:cubicBezTo>
                  <a:pt x="9" y="13"/>
                  <a:pt x="0" y="27"/>
                  <a:pt x="0" y="43"/>
                </a:cubicBezTo>
                <a:cubicBezTo>
                  <a:pt x="0" y="480"/>
                  <a:pt x="0" y="480"/>
                  <a:pt x="0" y="480"/>
                </a:cubicBezTo>
                <a:cubicBezTo>
                  <a:pt x="0" y="496"/>
                  <a:pt x="9" y="510"/>
                  <a:pt x="24" y="517"/>
                </a:cubicBezTo>
                <a:cubicBezTo>
                  <a:pt x="29" y="519"/>
                  <a:pt x="35" y="520"/>
                  <a:pt x="40" y="520"/>
                </a:cubicBezTo>
                <a:cubicBezTo>
                  <a:pt x="50" y="520"/>
                  <a:pt x="59" y="517"/>
                  <a:pt x="67" y="510"/>
                </a:cubicBezTo>
                <a:cubicBezTo>
                  <a:pt x="180" y="410"/>
                  <a:pt x="180" y="410"/>
                  <a:pt x="180" y="410"/>
                </a:cubicBezTo>
                <a:cubicBezTo>
                  <a:pt x="314" y="292"/>
                  <a:pt x="314" y="292"/>
                  <a:pt x="314" y="292"/>
                </a:cubicBezTo>
                <a:cubicBezTo>
                  <a:pt x="323" y="284"/>
                  <a:pt x="328" y="273"/>
                  <a:pt x="328" y="262"/>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9525">
            <a:solidFill>
              <a:schemeClr val="bg1"/>
            </a:solid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endParaRPr lang="en-US" b="1" dirty="0">
              <a:latin typeface="Arial Narrow" pitchFamily="34" charset="0"/>
            </a:endParaRPr>
          </a:p>
        </p:txBody>
      </p:sp>
      <p:sp>
        <p:nvSpPr>
          <p:cNvPr id="18" name="文本框 17"/>
          <p:cNvSpPr txBox="1"/>
          <p:nvPr/>
        </p:nvSpPr>
        <p:spPr>
          <a:xfrm>
            <a:off x="3911600" y="4495011"/>
            <a:ext cx="914400" cy="584775"/>
          </a:xfrm>
          <a:prstGeom prst="rect">
            <a:avLst/>
          </a:prstGeom>
          <a:noFill/>
        </p:spPr>
        <p:txBody>
          <a:bodyPr wrap="square" rtlCol="0">
            <a:spAutoFit/>
          </a:bodyPr>
          <a:lstStyle/>
          <a:p>
            <a:pPr algn="ctr"/>
            <a:r>
              <a:rPr lang="zh-CN" altLang="en-US" b="1" dirty="0" smtClean="0">
                <a:latin typeface="Arial Narrow" pitchFamily="34" charset="0"/>
                <a:ea typeface="黑体" panose="02010609060101010101" pitchFamily="49" charset="-122"/>
              </a:rPr>
              <a:t>企业</a:t>
            </a:r>
            <a:endParaRPr lang="en-US" altLang="zh-CN" b="1" dirty="0" smtClean="0">
              <a:latin typeface="Arial Narrow" pitchFamily="34" charset="0"/>
              <a:ea typeface="黑体" panose="02010609060101010101" pitchFamily="49" charset="-122"/>
            </a:endParaRPr>
          </a:p>
          <a:p>
            <a:pPr algn="ctr"/>
            <a:r>
              <a:rPr lang="en-US" altLang="zh-CN" sz="1400" b="1" dirty="0" smtClean="0">
                <a:latin typeface="Arial Narrow" pitchFamily="34" charset="0"/>
                <a:ea typeface="黑体" panose="02010609060101010101" pitchFamily="49" charset="-122"/>
                <a:cs typeface="Times New Roman" pitchFamily="18" charset="0"/>
              </a:rPr>
              <a:t>Enterprise</a:t>
            </a:r>
            <a:endParaRPr lang="zh-CN" altLang="en-US" sz="1400" b="1" dirty="0" smtClean="0">
              <a:latin typeface="Arial Narrow" pitchFamily="34" charset="0"/>
              <a:ea typeface="黑体" panose="02010609060101010101" pitchFamily="49" charset="-122"/>
              <a:cs typeface="Times New Roman" pitchFamily="18" charset="0"/>
            </a:endParaRPr>
          </a:p>
        </p:txBody>
      </p:sp>
      <p:grpSp>
        <p:nvGrpSpPr>
          <p:cNvPr id="3" name="组合 2"/>
          <p:cNvGrpSpPr/>
          <p:nvPr/>
        </p:nvGrpSpPr>
        <p:grpSpPr>
          <a:xfrm>
            <a:off x="252812" y="2505464"/>
            <a:ext cx="2974192" cy="3374507"/>
            <a:chOff x="252812" y="2505464"/>
            <a:chExt cx="2974192" cy="3374507"/>
          </a:xfrm>
        </p:grpSpPr>
        <p:grpSp>
          <p:nvGrpSpPr>
            <p:cNvPr id="59" name="组合 58"/>
            <p:cNvGrpSpPr/>
            <p:nvPr/>
          </p:nvGrpSpPr>
          <p:grpSpPr>
            <a:xfrm>
              <a:off x="252812" y="3931145"/>
              <a:ext cx="1600200" cy="1948826"/>
              <a:chOff x="252812" y="3931145"/>
              <a:chExt cx="1600200" cy="1948826"/>
            </a:xfrm>
          </p:grpSpPr>
          <p:sp>
            <p:nvSpPr>
              <p:cNvPr id="34" name="Round Same Side Corner Rectangle 89"/>
              <p:cNvSpPr/>
              <p:nvPr/>
            </p:nvSpPr>
            <p:spPr>
              <a:xfrm>
                <a:off x="252812" y="3931145"/>
                <a:ext cx="1600200" cy="1100156"/>
              </a:xfrm>
              <a:prstGeom prst="round2SameRect">
                <a:avLst>
                  <a:gd name="adj1" fmla="val 27778"/>
                  <a:gd name="adj2" fmla="val 0"/>
                </a:avLst>
              </a:prstGeom>
              <a:solidFill>
                <a:srgbClr val="336600"/>
              </a:solidFill>
              <a:ln w="12700">
                <a:solidFill>
                  <a:srgbClr val="AECD71"/>
                </a:solidFill>
              </a:ln>
              <a:effectLst/>
              <a:scene3d>
                <a:camera prst="orthographicFront">
                  <a:rot lat="0" lon="0" rev="0"/>
                </a:camera>
                <a:lightRig rig="threePt" dir="t">
                  <a:rot lat="0" lon="0" rev="1200000"/>
                </a:lightRig>
              </a:scene3d>
              <a:sp3d/>
            </p:spPr>
            <p:txBody>
              <a:bodyPr anchor="ct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1" i="0" u="none" strike="noStrike" kern="0" cap="none" spc="0" normalizeH="0" baseline="0" noProof="0">
                  <a:ln>
                    <a:noFill/>
                  </a:ln>
                  <a:solidFill>
                    <a:srgbClr val="FFFFFF"/>
                  </a:solidFill>
                  <a:effectLst/>
                  <a:uLnTx/>
                  <a:uFillTx/>
                  <a:latin typeface="Arial Narrow" pitchFamily="34" charset="0"/>
                </a:endParaRPr>
              </a:p>
            </p:txBody>
          </p:sp>
          <p:pic>
            <p:nvPicPr>
              <p:cNvPr id="35"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389" y="4188053"/>
                <a:ext cx="12573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文本框 56"/>
              <p:cNvSpPr txBox="1"/>
              <p:nvPr/>
            </p:nvSpPr>
            <p:spPr>
              <a:xfrm>
                <a:off x="252812" y="5202863"/>
                <a:ext cx="1600200" cy="677108"/>
              </a:xfrm>
              <a:prstGeom prst="rect">
                <a:avLst/>
              </a:prstGeom>
              <a:noFill/>
            </p:spPr>
            <p:txBody>
              <a:bodyPr wrap="square" rtlCol="0">
                <a:spAutoFit/>
              </a:bodyPr>
              <a:lstStyle/>
              <a:p>
                <a:pPr algn="ctr"/>
                <a:r>
                  <a:rPr lang="zh-CN" altLang="en-US" sz="2000" b="1" dirty="0" smtClean="0">
                    <a:latin typeface="Arial Narrow" pitchFamily="34" charset="0"/>
                    <a:ea typeface="黑体" panose="02010609060101010101" pitchFamily="49" charset="-122"/>
                  </a:rPr>
                  <a:t>政府</a:t>
                </a:r>
                <a:endParaRPr lang="en-US" altLang="zh-CN" sz="2000" b="1" dirty="0" smtClean="0">
                  <a:latin typeface="Arial Narrow" pitchFamily="34" charset="0"/>
                  <a:ea typeface="黑体" panose="02010609060101010101" pitchFamily="49" charset="-122"/>
                </a:endParaRPr>
              </a:p>
              <a:p>
                <a:pPr algn="ctr"/>
                <a:r>
                  <a:rPr lang="en-US" altLang="zh-CN" b="1" dirty="0" smtClean="0">
                    <a:latin typeface="Arial Narrow" pitchFamily="34" charset="0"/>
                    <a:ea typeface="黑体" panose="02010609060101010101" pitchFamily="49" charset="-122"/>
                  </a:rPr>
                  <a:t>Government</a:t>
                </a:r>
                <a:endParaRPr lang="zh-CN" altLang="en-US" sz="2000" b="1" dirty="0">
                  <a:latin typeface="Arial Narrow" pitchFamily="34" charset="0"/>
                  <a:ea typeface="黑体" panose="02010609060101010101" pitchFamily="49" charset="-122"/>
                </a:endParaRPr>
              </a:p>
            </p:txBody>
          </p:sp>
        </p:grpSp>
        <p:grpSp>
          <p:nvGrpSpPr>
            <p:cNvPr id="75" name="Group 46"/>
            <p:cNvGrpSpPr/>
            <p:nvPr/>
          </p:nvGrpSpPr>
          <p:grpSpPr>
            <a:xfrm rot="2735959">
              <a:off x="1891829" y="1878685"/>
              <a:ext cx="708395" cy="1961954"/>
              <a:chOff x="3368675" y="1676399"/>
              <a:chExt cx="2152650" cy="4032251"/>
            </a:xfrm>
          </p:grpSpPr>
          <p:sp>
            <p:nvSpPr>
              <p:cNvPr id="76" name="Freeform 7"/>
              <p:cNvSpPr>
                <a:spLocks/>
              </p:cNvSpPr>
              <p:nvPr/>
            </p:nvSpPr>
            <p:spPr bwMode="auto">
              <a:xfrm>
                <a:off x="3657600" y="1676400"/>
                <a:ext cx="1863725" cy="4032250"/>
              </a:xfrm>
              <a:custGeom>
                <a:avLst/>
                <a:gdLst/>
                <a:ahLst/>
                <a:cxnLst>
                  <a:cxn ang="0">
                    <a:pos x="63" y="1075"/>
                  </a:cxn>
                  <a:cxn ang="0">
                    <a:pos x="427" y="1060"/>
                  </a:cxn>
                  <a:cxn ang="0">
                    <a:pos x="392" y="450"/>
                  </a:cxn>
                  <a:cxn ang="0">
                    <a:pos x="497" y="463"/>
                  </a:cxn>
                  <a:cxn ang="0">
                    <a:pos x="273" y="0"/>
                  </a:cxn>
                  <a:cxn ang="0">
                    <a:pos x="0" y="391"/>
                  </a:cxn>
                  <a:cxn ang="0">
                    <a:pos x="132" y="413"/>
                  </a:cxn>
                  <a:cxn ang="0">
                    <a:pos x="63" y="1075"/>
                  </a:cxn>
                </a:cxnLst>
                <a:rect l="0" t="0" r="r" b="b"/>
                <a:pathLst>
                  <a:path w="497" h="1075">
                    <a:moveTo>
                      <a:pt x="63" y="1075"/>
                    </a:moveTo>
                    <a:cubicBezTo>
                      <a:pt x="69" y="1075"/>
                      <a:pt x="427" y="1060"/>
                      <a:pt x="427" y="1060"/>
                    </a:cubicBezTo>
                    <a:cubicBezTo>
                      <a:pt x="392" y="450"/>
                      <a:pt x="392" y="450"/>
                      <a:pt x="392" y="450"/>
                    </a:cubicBezTo>
                    <a:cubicBezTo>
                      <a:pt x="497" y="463"/>
                      <a:pt x="497" y="463"/>
                      <a:pt x="497" y="463"/>
                    </a:cubicBezTo>
                    <a:cubicBezTo>
                      <a:pt x="273" y="0"/>
                      <a:pt x="273" y="0"/>
                      <a:pt x="273" y="0"/>
                    </a:cubicBezTo>
                    <a:cubicBezTo>
                      <a:pt x="0" y="391"/>
                      <a:pt x="0" y="391"/>
                      <a:pt x="0" y="391"/>
                    </a:cubicBezTo>
                    <a:cubicBezTo>
                      <a:pt x="132" y="413"/>
                      <a:pt x="132" y="413"/>
                      <a:pt x="132" y="413"/>
                    </a:cubicBezTo>
                    <a:lnTo>
                      <a:pt x="63" y="1075"/>
                    </a:lnTo>
                    <a:close/>
                  </a:path>
                </a:pathLst>
              </a:custGeom>
              <a:gradFill flip="none" rotWithShape="1">
                <a:gsLst>
                  <a:gs pos="0">
                    <a:srgbClr val="94B63D">
                      <a:shade val="30000"/>
                      <a:satMod val="115000"/>
                    </a:srgbClr>
                  </a:gs>
                  <a:gs pos="50000">
                    <a:srgbClr val="94B63D">
                      <a:shade val="67500"/>
                      <a:satMod val="115000"/>
                    </a:srgbClr>
                  </a:gs>
                  <a:gs pos="100000">
                    <a:srgbClr val="94B63D">
                      <a:shade val="100000"/>
                      <a:satMod val="115000"/>
                    </a:srgb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sp>
            <p:nvSpPr>
              <p:cNvPr id="77" name="Freeform 8"/>
              <p:cNvSpPr>
                <a:spLocks/>
              </p:cNvSpPr>
              <p:nvPr/>
            </p:nvSpPr>
            <p:spPr bwMode="auto">
              <a:xfrm>
                <a:off x="3589337" y="3225800"/>
                <a:ext cx="563563" cy="2482850"/>
              </a:xfrm>
              <a:custGeom>
                <a:avLst/>
                <a:gdLst/>
                <a:ahLst/>
                <a:cxnLst>
                  <a:cxn ang="0">
                    <a:pos x="156" y="95"/>
                  </a:cxn>
                  <a:cxn ang="0">
                    <a:pos x="0" y="1512"/>
                  </a:cxn>
                  <a:cxn ang="0">
                    <a:pos x="192" y="1564"/>
                  </a:cxn>
                  <a:cxn ang="0">
                    <a:pos x="355" y="0"/>
                  </a:cxn>
                  <a:cxn ang="0">
                    <a:pos x="156" y="95"/>
                  </a:cxn>
                </a:cxnLst>
                <a:rect l="0" t="0" r="r" b="b"/>
                <a:pathLst>
                  <a:path w="355" h="1564">
                    <a:moveTo>
                      <a:pt x="156" y="95"/>
                    </a:moveTo>
                    <a:lnTo>
                      <a:pt x="0" y="1512"/>
                    </a:lnTo>
                    <a:lnTo>
                      <a:pt x="192" y="1564"/>
                    </a:lnTo>
                    <a:lnTo>
                      <a:pt x="355" y="0"/>
                    </a:lnTo>
                    <a:lnTo>
                      <a:pt x="156" y="95"/>
                    </a:lnTo>
                    <a:close/>
                  </a:path>
                </a:pathLst>
              </a:custGeom>
              <a:solidFill>
                <a:srgbClr val="3366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sp>
            <p:nvSpPr>
              <p:cNvPr id="78" name="Freeform 9"/>
              <p:cNvSpPr>
                <a:spLocks/>
              </p:cNvSpPr>
              <p:nvPr/>
            </p:nvSpPr>
            <p:spPr bwMode="auto">
              <a:xfrm>
                <a:off x="5127625" y="3363913"/>
                <a:ext cx="393700" cy="169863"/>
              </a:xfrm>
              <a:custGeom>
                <a:avLst/>
                <a:gdLst/>
                <a:ahLst/>
                <a:cxnLst>
                  <a:cxn ang="0">
                    <a:pos x="248" y="31"/>
                  </a:cxn>
                  <a:cxn ang="0">
                    <a:pos x="9" y="107"/>
                  </a:cxn>
                  <a:cxn ang="0">
                    <a:pos x="0" y="0"/>
                  </a:cxn>
                  <a:cxn ang="0">
                    <a:pos x="248" y="31"/>
                  </a:cxn>
                </a:cxnLst>
                <a:rect l="0" t="0" r="r" b="b"/>
                <a:pathLst>
                  <a:path w="248" h="107">
                    <a:moveTo>
                      <a:pt x="248" y="31"/>
                    </a:moveTo>
                    <a:lnTo>
                      <a:pt x="9" y="107"/>
                    </a:lnTo>
                    <a:lnTo>
                      <a:pt x="0" y="0"/>
                    </a:lnTo>
                    <a:lnTo>
                      <a:pt x="248" y="31"/>
                    </a:lnTo>
                    <a:close/>
                  </a:path>
                </a:pathLst>
              </a:custGeom>
              <a:solidFill>
                <a:srgbClr val="3366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sp>
            <p:nvSpPr>
              <p:cNvPr id="79" name="Freeform 10"/>
              <p:cNvSpPr>
                <a:spLocks/>
              </p:cNvSpPr>
              <p:nvPr/>
            </p:nvSpPr>
            <p:spPr bwMode="auto">
              <a:xfrm>
                <a:off x="3368675" y="3143250"/>
                <a:ext cx="784225" cy="233363"/>
              </a:xfrm>
              <a:custGeom>
                <a:avLst/>
                <a:gdLst/>
                <a:ahLst/>
                <a:cxnLst>
                  <a:cxn ang="0">
                    <a:pos x="182" y="0"/>
                  </a:cxn>
                  <a:cxn ang="0">
                    <a:pos x="0" y="104"/>
                  </a:cxn>
                  <a:cxn ang="0">
                    <a:pos x="295" y="147"/>
                  </a:cxn>
                  <a:cxn ang="0">
                    <a:pos x="494" y="52"/>
                  </a:cxn>
                  <a:cxn ang="0">
                    <a:pos x="182" y="0"/>
                  </a:cxn>
                </a:cxnLst>
                <a:rect l="0" t="0" r="r" b="b"/>
                <a:pathLst>
                  <a:path w="494" h="147">
                    <a:moveTo>
                      <a:pt x="182" y="0"/>
                    </a:moveTo>
                    <a:lnTo>
                      <a:pt x="0" y="104"/>
                    </a:lnTo>
                    <a:lnTo>
                      <a:pt x="295" y="147"/>
                    </a:lnTo>
                    <a:lnTo>
                      <a:pt x="494" y="52"/>
                    </a:lnTo>
                    <a:lnTo>
                      <a:pt x="182" y="0"/>
                    </a:lnTo>
                    <a:close/>
                  </a:path>
                </a:pathLst>
              </a:custGeom>
              <a:solidFill>
                <a:srgbClr val="3366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sp>
            <p:nvSpPr>
              <p:cNvPr id="80" name="Freeform 11"/>
              <p:cNvSpPr>
                <a:spLocks/>
              </p:cNvSpPr>
              <p:nvPr/>
            </p:nvSpPr>
            <p:spPr bwMode="auto">
              <a:xfrm>
                <a:off x="3368675" y="1676400"/>
                <a:ext cx="1312863" cy="1631950"/>
              </a:xfrm>
              <a:custGeom>
                <a:avLst/>
                <a:gdLst/>
                <a:ahLst/>
                <a:cxnLst>
                  <a:cxn ang="0">
                    <a:pos x="631" y="135"/>
                  </a:cxn>
                  <a:cxn ang="0">
                    <a:pos x="0" y="1028"/>
                  </a:cxn>
                  <a:cxn ang="0">
                    <a:pos x="182" y="924"/>
                  </a:cxn>
                  <a:cxn ang="0">
                    <a:pos x="827" y="0"/>
                  </a:cxn>
                  <a:cxn ang="0">
                    <a:pos x="631" y="135"/>
                  </a:cxn>
                </a:cxnLst>
                <a:rect l="0" t="0" r="r" b="b"/>
                <a:pathLst>
                  <a:path w="827" h="1028">
                    <a:moveTo>
                      <a:pt x="631" y="135"/>
                    </a:moveTo>
                    <a:lnTo>
                      <a:pt x="0" y="1028"/>
                    </a:lnTo>
                    <a:lnTo>
                      <a:pt x="182" y="924"/>
                    </a:lnTo>
                    <a:lnTo>
                      <a:pt x="827" y="0"/>
                    </a:lnTo>
                    <a:lnTo>
                      <a:pt x="631" y="135"/>
                    </a:lnTo>
                    <a:close/>
                  </a:path>
                </a:pathLst>
              </a:custGeom>
              <a:solidFill>
                <a:srgbClr val="3366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grpSp>
      </p:grpSp>
      <p:grpSp>
        <p:nvGrpSpPr>
          <p:cNvPr id="19" name="组合 18"/>
          <p:cNvGrpSpPr/>
          <p:nvPr/>
        </p:nvGrpSpPr>
        <p:grpSpPr>
          <a:xfrm>
            <a:off x="5581486" y="2518293"/>
            <a:ext cx="3284823" cy="3423923"/>
            <a:chOff x="5581486" y="2518293"/>
            <a:chExt cx="3284823" cy="3423923"/>
          </a:xfrm>
        </p:grpSpPr>
        <p:grpSp>
          <p:nvGrpSpPr>
            <p:cNvPr id="60" name="组合 59"/>
            <p:cNvGrpSpPr/>
            <p:nvPr/>
          </p:nvGrpSpPr>
          <p:grpSpPr>
            <a:xfrm>
              <a:off x="7240282" y="4091371"/>
              <a:ext cx="1626027" cy="1850845"/>
              <a:chOff x="7240282" y="4091371"/>
              <a:chExt cx="1626027" cy="1850845"/>
            </a:xfrm>
          </p:grpSpPr>
          <p:sp>
            <p:nvSpPr>
              <p:cNvPr id="36" name="Round Same Side Corner Rectangle 83"/>
              <p:cNvSpPr/>
              <p:nvPr/>
            </p:nvSpPr>
            <p:spPr>
              <a:xfrm>
                <a:off x="7240282" y="4091371"/>
                <a:ext cx="1600200" cy="1100138"/>
              </a:xfrm>
              <a:prstGeom prst="round2SameRect">
                <a:avLst>
                  <a:gd name="adj1" fmla="val 27778"/>
                  <a:gd name="adj2" fmla="val 0"/>
                </a:avLst>
              </a:prstGeom>
              <a:solidFill>
                <a:srgbClr val="973444"/>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1" i="0" u="none" strike="noStrike" kern="0" cap="none" spc="0" normalizeH="0" baseline="0" noProof="0" smtClean="0">
                  <a:ln>
                    <a:noFill/>
                  </a:ln>
                  <a:solidFill>
                    <a:srgbClr val="FFFFFF"/>
                  </a:solidFill>
                  <a:effectLst/>
                  <a:uLnTx/>
                  <a:uFillTx/>
                  <a:latin typeface="Arial Narrow" pitchFamily="34" charset="0"/>
                </a:endParaRPr>
              </a:p>
            </p:txBody>
          </p:sp>
          <p:grpSp>
            <p:nvGrpSpPr>
              <p:cNvPr id="42" name="Group 4"/>
              <p:cNvGrpSpPr>
                <a:grpSpLocks noChangeAspect="1"/>
              </p:cNvGrpSpPr>
              <p:nvPr/>
            </p:nvGrpSpPr>
            <p:grpSpPr bwMode="auto">
              <a:xfrm>
                <a:off x="7718425" y="4390552"/>
                <a:ext cx="684784" cy="640749"/>
                <a:chOff x="2316" y="1233"/>
                <a:chExt cx="762" cy="713"/>
              </a:xfrm>
            </p:grpSpPr>
            <p:sp>
              <p:nvSpPr>
                <p:cNvPr id="43" name="AutoShape 3"/>
                <p:cNvSpPr>
                  <a:spLocks noChangeAspect="1" noChangeArrowheads="1" noTextEdit="1"/>
                </p:cNvSpPr>
                <p:nvPr/>
              </p:nvSpPr>
              <p:spPr bwMode="auto">
                <a:xfrm>
                  <a:off x="2316" y="1233"/>
                  <a:ext cx="762" cy="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44" name="Freeform 5"/>
                <p:cNvSpPr>
                  <a:spLocks/>
                </p:cNvSpPr>
                <p:nvPr/>
              </p:nvSpPr>
              <p:spPr bwMode="auto">
                <a:xfrm>
                  <a:off x="2580" y="1267"/>
                  <a:ext cx="246" cy="246"/>
                </a:xfrm>
                <a:custGeom>
                  <a:avLst/>
                  <a:gdLst>
                    <a:gd name="T0" fmla="*/ 2335 w 2335"/>
                    <a:gd name="T1" fmla="*/ 1168 h 2335"/>
                    <a:gd name="T2" fmla="*/ 2335 w 2335"/>
                    <a:gd name="T3" fmla="*/ 1168 h 2335"/>
                    <a:gd name="T4" fmla="*/ 1167 w 2335"/>
                    <a:gd name="T5" fmla="*/ 0 h 2335"/>
                    <a:gd name="T6" fmla="*/ 0 w 2335"/>
                    <a:gd name="T7" fmla="*/ 1168 h 2335"/>
                    <a:gd name="T8" fmla="*/ 1167 w 2335"/>
                    <a:gd name="T9" fmla="*/ 2335 h 2335"/>
                    <a:gd name="T10" fmla="*/ 2335 w 2335"/>
                    <a:gd name="T11" fmla="*/ 1168 h 2335"/>
                  </a:gdLst>
                  <a:ahLst/>
                  <a:cxnLst>
                    <a:cxn ang="0">
                      <a:pos x="T0" y="T1"/>
                    </a:cxn>
                    <a:cxn ang="0">
                      <a:pos x="T2" y="T3"/>
                    </a:cxn>
                    <a:cxn ang="0">
                      <a:pos x="T4" y="T5"/>
                    </a:cxn>
                    <a:cxn ang="0">
                      <a:pos x="T6" y="T7"/>
                    </a:cxn>
                    <a:cxn ang="0">
                      <a:pos x="T8" y="T9"/>
                    </a:cxn>
                    <a:cxn ang="0">
                      <a:pos x="T10" y="T11"/>
                    </a:cxn>
                  </a:cxnLst>
                  <a:rect l="0" t="0" r="r" b="b"/>
                  <a:pathLst>
                    <a:path w="2335" h="2335">
                      <a:moveTo>
                        <a:pt x="2335" y="1168"/>
                      </a:moveTo>
                      <a:lnTo>
                        <a:pt x="2335" y="1168"/>
                      </a:lnTo>
                      <a:cubicBezTo>
                        <a:pt x="2335" y="523"/>
                        <a:pt x="1812" y="0"/>
                        <a:pt x="1167" y="0"/>
                      </a:cubicBezTo>
                      <a:cubicBezTo>
                        <a:pt x="522" y="0"/>
                        <a:pt x="0" y="523"/>
                        <a:pt x="0" y="1168"/>
                      </a:cubicBezTo>
                      <a:cubicBezTo>
                        <a:pt x="0" y="1812"/>
                        <a:pt x="522" y="2335"/>
                        <a:pt x="1167" y="2335"/>
                      </a:cubicBezTo>
                      <a:cubicBezTo>
                        <a:pt x="1812" y="2335"/>
                        <a:pt x="2335" y="1812"/>
                        <a:pt x="2335" y="1168"/>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45" name="Freeform 6"/>
                <p:cNvSpPr>
                  <a:spLocks/>
                </p:cNvSpPr>
                <p:nvPr/>
              </p:nvSpPr>
              <p:spPr bwMode="auto">
                <a:xfrm>
                  <a:off x="2580" y="1267"/>
                  <a:ext cx="246" cy="246"/>
                </a:xfrm>
                <a:custGeom>
                  <a:avLst/>
                  <a:gdLst>
                    <a:gd name="T0" fmla="*/ 2335 w 2335"/>
                    <a:gd name="T1" fmla="*/ 1168 h 2335"/>
                    <a:gd name="T2" fmla="*/ 2335 w 2335"/>
                    <a:gd name="T3" fmla="*/ 1168 h 2335"/>
                    <a:gd name="T4" fmla="*/ 1167 w 2335"/>
                    <a:gd name="T5" fmla="*/ 0 h 2335"/>
                    <a:gd name="T6" fmla="*/ 0 w 2335"/>
                    <a:gd name="T7" fmla="*/ 1168 h 2335"/>
                    <a:gd name="T8" fmla="*/ 1167 w 2335"/>
                    <a:gd name="T9" fmla="*/ 2335 h 2335"/>
                    <a:gd name="T10" fmla="*/ 2335 w 2335"/>
                    <a:gd name="T11" fmla="*/ 1168 h 2335"/>
                    <a:gd name="T12" fmla="*/ 2335 w 2335"/>
                    <a:gd name="T13" fmla="*/ 1168 h 2335"/>
                  </a:gdLst>
                  <a:ahLst/>
                  <a:cxnLst>
                    <a:cxn ang="0">
                      <a:pos x="T0" y="T1"/>
                    </a:cxn>
                    <a:cxn ang="0">
                      <a:pos x="T2" y="T3"/>
                    </a:cxn>
                    <a:cxn ang="0">
                      <a:pos x="T4" y="T5"/>
                    </a:cxn>
                    <a:cxn ang="0">
                      <a:pos x="T6" y="T7"/>
                    </a:cxn>
                    <a:cxn ang="0">
                      <a:pos x="T8" y="T9"/>
                    </a:cxn>
                    <a:cxn ang="0">
                      <a:pos x="T10" y="T11"/>
                    </a:cxn>
                    <a:cxn ang="0">
                      <a:pos x="T12" y="T13"/>
                    </a:cxn>
                  </a:cxnLst>
                  <a:rect l="0" t="0" r="r" b="b"/>
                  <a:pathLst>
                    <a:path w="2335" h="2335">
                      <a:moveTo>
                        <a:pt x="2335" y="1168"/>
                      </a:moveTo>
                      <a:lnTo>
                        <a:pt x="2335" y="1168"/>
                      </a:lnTo>
                      <a:cubicBezTo>
                        <a:pt x="2335" y="523"/>
                        <a:pt x="1812" y="0"/>
                        <a:pt x="1167" y="0"/>
                      </a:cubicBezTo>
                      <a:cubicBezTo>
                        <a:pt x="522" y="0"/>
                        <a:pt x="0" y="523"/>
                        <a:pt x="0" y="1168"/>
                      </a:cubicBezTo>
                      <a:cubicBezTo>
                        <a:pt x="0" y="1812"/>
                        <a:pt x="522" y="2335"/>
                        <a:pt x="1167" y="2335"/>
                      </a:cubicBezTo>
                      <a:cubicBezTo>
                        <a:pt x="1812" y="2335"/>
                        <a:pt x="2335" y="1812"/>
                        <a:pt x="2335" y="1168"/>
                      </a:cubicBezTo>
                      <a:lnTo>
                        <a:pt x="2335" y="1168"/>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46" name="Freeform 7"/>
                <p:cNvSpPr>
                  <a:spLocks/>
                </p:cNvSpPr>
                <p:nvPr/>
              </p:nvSpPr>
              <p:spPr bwMode="auto">
                <a:xfrm>
                  <a:off x="2543" y="1531"/>
                  <a:ext cx="304" cy="415"/>
                </a:xfrm>
                <a:custGeom>
                  <a:avLst/>
                  <a:gdLst>
                    <a:gd name="T0" fmla="*/ 2854 w 2883"/>
                    <a:gd name="T1" fmla="*/ 2852 h 3940"/>
                    <a:gd name="T2" fmla="*/ 2854 w 2883"/>
                    <a:gd name="T3" fmla="*/ 2852 h 3940"/>
                    <a:gd name="T4" fmla="*/ 1441 w 2883"/>
                    <a:gd name="T5" fmla="*/ 0 h 3940"/>
                    <a:gd name="T6" fmla="*/ 29 w 2883"/>
                    <a:gd name="T7" fmla="*/ 2852 h 3940"/>
                    <a:gd name="T8" fmla="*/ 1441 w 2883"/>
                    <a:gd name="T9" fmla="*/ 3940 h 3940"/>
                    <a:gd name="T10" fmla="*/ 2854 w 2883"/>
                    <a:gd name="T11" fmla="*/ 2852 h 3940"/>
                  </a:gdLst>
                  <a:ahLst/>
                  <a:cxnLst>
                    <a:cxn ang="0">
                      <a:pos x="T0" y="T1"/>
                    </a:cxn>
                    <a:cxn ang="0">
                      <a:pos x="T2" y="T3"/>
                    </a:cxn>
                    <a:cxn ang="0">
                      <a:pos x="T4" y="T5"/>
                    </a:cxn>
                    <a:cxn ang="0">
                      <a:pos x="T6" y="T7"/>
                    </a:cxn>
                    <a:cxn ang="0">
                      <a:pos x="T8" y="T9"/>
                    </a:cxn>
                    <a:cxn ang="0">
                      <a:pos x="T10" y="T11"/>
                    </a:cxn>
                  </a:cxnLst>
                  <a:rect l="0" t="0" r="r" b="b"/>
                  <a:pathLst>
                    <a:path w="2883" h="3940">
                      <a:moveTo>
                        <a:pt x="2854" y="2852"/>
                      </a:moveTo>
                      <a:lnTo>
                        <a:pt x="2854" y="2852"/>
                      </a:lnTo>
                      <a:cubicBezTo>
                        <a:pt x="2854" y="2251"/>
                        <a:pt x="2883" y="0"/>
                        <a:pt x="1441" y="0"/>
                      </a:cubicBezTo>
                      <a:cubicBezTo>
                        <a:pt x="0" y="0"/>
                        <a:pt x="29" y="2251"/>
                        <a:pt x="29" y="2852"/>
                      </a:cubicBezTo>
                      <a:cubicBezTo>
                        <a:pt x="29" y="3453"/>
                        <a:pt x="141" y="3940"/>
                        <a:pt x="1441" y="3940"/>
                      </a:cubicBezTo>
                      <a:cubicBezTo>
                        <a:pt x="2808" y="3940"/>
                        <a:pt x="2854" y="3453"/>
                        <a:pt x="2854" y="2852"/>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47" name="Freeform 8"/>
                <p:cNvSpPr>
                  <a:spLocks/>
                </p:cNvSpPr>
                <p:nvPr/>
              </p:nvSpPr>
              <p:spPr bwMode="auto">
                <a:xfrm>
                  <a:off x="2543" y="1531"/>
                  <a:ext cx="304" cy="415"/>
                </a:xfrm>
                <a:custGeom>
                  <a:avLst/>
                  <a:gdLst>
                    <a:gd name="T0" fmla="*/ 2854 w 2883"/>
                    <a:gd name="T1" fmla="*/ 2852 h 3940"/>
                    <a:gd name="T2" fmla="*/ 2854 w 2883"/>
                    <a:gd name="T3" fmla="*/ 2852 h 3940"/>
                    <a:gd name="T4" fmla="*/ 1441 w 2883"/>
                    <a:gd name="T5" fmla="*/ 0 h 3940"/>
                    <a:gd name="T6" fmla="*/ 29 w 2883"/>
                    <a:gd name="T7" fmla="*/ 2852 h 3940"/>
                    <a:gd name="T8" fmla="*/ 1441 w 2883"/>
                    <a:gd name="T9" fmla="*/ 3940 h 3940"/>
                    <a:gd name="T10" fmla="*/ 2854 w 2883"/>
                    <a:gd name="T11" fmla="*/ 2852 h 3940"/>
                    <a:gd name="T12" fmla="*/ 2854 w 2883"/>
                    <a:gd name="T13" fmla="*/ 2852 h 3940"/>
                  </a:gdLst>
                  <a:ahLst/>
                  <a:cxnLst>
                    <a:cxn ang="0">
                      <a:pos x="T0" y="T1"/>
                    </a:cxn>
                    <a:cxn ang="0">
                      <a:pos x="T2" y="T3"/>
                    </a:cxn>
                    <a:cxn ang="0">
                      <a:pos x="T4" y="T5"/>
                    </a:cxn>
                    <a:cxn ang="0">
                      <a:pos x="T6" y="T7"/>
                    </a:cxn>
                    <a:cxn ang="0">
                      <a:pos x="T8" y="T9"/>
                    </a:cxn>
                    <a:cxn ang="0">
                      <a:pos x="T10" y="T11"/>
                    </a:cxn>
                    <a:cxn ang="0">
                      <a:pos x="T12" y="T13"/>
                    </a:cxn>
                  </a:cxnLst>
                  <a:rect l="0" t="0" r="r" b="b"/>
                  <a:pathLst>
                    <a:path w="2883" h="3940">
                      <a:moveTo>
                        <a:pt x="2854" y="2852"/>
                      </a:moveTo>
                      <a:lnTo>
                        <a:pt x="2854" y="2852"/>
                      </a:lnTo>
                      <a:cubicBezTo>
                        <a:pt x="2854" y="2251"/>
                        <a:pt x="2883" y="0"/>
                        <a:pt x="1441" y="0"/>
                      </a:cubicBezTo>
                      <a:cubicBezTo>
                        <a:pt x="0" y="0"/>
                        <a:pt x="29" y="2251"/>
                        <a:pt x="29" y="2852"/>
                      </a:cubicBezTo>
                      <a:cubicBezTo>
                        <a:pt x="29" y="3453"/>
                        <a:pt x="141" y="3940"/>
                        <a:pt x="1441" y="3940"/>
                      </a:cubicBezTo>
                      <a:cubicBezTo>
                        <a:pt x="2808" y="3940"/>
                        <a:pt x="2854" y="3453"/>
                        <a:pt x="2854" y="2852"/>
                      </a:cubicBezTo>
                      <a:lnTo>
                        <a:pt x="2854" y="2852"/>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48" name="Freeform 9"/>
                <p:cNvSpPr>
                  <a:spLocks/>
                </p:cNvSpPr>
                <p:nvPr/>
              </p:nvSpPr>
              <p:spPr bwMode="auto">
                <a:xfrm>
                  <a:off x="2340" y="1233"/>
                  <a:ext cx="169" cy="170"/>
                </a:xfrm>
                <a:custGeom>
                  <a:avLst/>
                  <a:gdLst>
                    <a:gd name="T0" fmla="*/ 1607 w 1607"/>
                    <a:gd name="T1" fmla="*/ 804 h 1607"/>
                    <a:gd name="T2" fmla="*/ 1607 w 1607"/>
                    <a:gd name="T3" fmla="*/ 804 h 1607"/>
                    <a:gd name="T4" fmla="*/ 804 w 1607"/>
                    <a:gd name="T5" fmla="*/ 0 h 1607"/>
                    <a:gd name="T6" fmla="*/ 0 w 1607"/>
                    <a:gd name="T7" fmla="*/ 804 h 1607"/>
                    <a:gd name="T8" fmla="*/ 804 w 1607"/>
                    <a:gd name="T9" fmla="*/ 1607 h 1607"/>
                    <a:gd name="T10" fmla="*/ 1607 w 1607"/>
                    <a:gd name="T11" fmla="*/ 804 h 1607"/>
                  </a:gdLst>
                  <a:ahLst/>
                  <a:cxnLst>
                    <a:cxn ang="0">
                      <a:pos x="T0" y="T1"/>
                    </a:cxn>
                    <a:cxn ang="0">
                      <a:pos x="T2" y="T3"/>
                    </a:cxn>
                    <a:cxn ang="0">
                      <a:pos x="T4" y="T5"/>
                    </a:cxn>
                    <a:cxn ang="0">
                      <a:pos x="T6" y="T7"/>
                    </a:cxn>
                    <a:cxn ang="0">
                      <a:pos x="T8" y="T9"/>
                    </a:cxn>
                    <a:cxn ang="0">
                      <a:pos x="T10" y="T11"/>
                    </a:cxn>
                  </a:cxnLst>
                  <a:rect l="0" t="0" r="r" b="b"/>
                  <a:pathLst>
                    <a:path w="1607" h="1607">
                      <a:moveTo>
                        <a:pt x="1607" y="804"/>
                      </a:moveTo>
                      <a:lnTo>
                        <a:pt x="1607" y="804"/>
                      </a:lnTo>
                      <a:cubicBezTo>
                        <a:pt x="1607" y="360"/>
                        <a:pt x="1247" y="0"/>
                        <a:pt x="804" y="0"/>
                      </a:cubicBezTo>
                      <a:cubicBezTo>
                        <a:pt x="360" y="0"/>
                        <a:pt x="0" y="360"/>
                        <a:pt x="0" y="804"/>
                      </a:cubicBezTo>
                      <a:cubicBezTo>
                        <a:pt x="0" y="1247"/>
                        <a:pt x="360" y="1607"/>
                        <a:pt x="804" y="1607"/>
                      </a:cubicBezTo>
                      <a:cubicBezTo>
                        <a:pt x="1247" y="1607"/>
                        <a:pt x="1607" y="1247"/>
                        <a:pt x="1607" y="804"/>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49" name="Freeform 10"/>
                <p:cNvSpPr>
                  <a:spLocks/>
                </p:cNvSpPr>
                <p:nvPr/>
              </p:nvSpPr>
              <p:spPr bwMode="auto">
                <a:xfrm>
                  <a:off x="2340" y="1233"/>
                  <a:ext cx="169" cy="170"/>
                </a:xfrm>
                <a:custGeom>
                  <a:avLst/>
                  <a:gdLst>
                    <a:gd name="T0" fmla="*/ 1607 w 1607"/>
                    <a:gd name="T1" fmla="*/ 804 h 1607"/>
                    <a:gd name="T2" fmla="*/ 1607 w 1607"/>
                    <a:gd name="T3" fmla="*/ 804 h 1607"/>
                    <a:gd name="T4" fmla="*/ 804 w 1607"/>
                    <a:gd name="T5" fmla="*/ 0 h 1607"/>
                    <a:gd name="T6" fmla="*/ 0 w 1607"/>
                    <a:gd name="T7" fmla="*/ 804 h 1607"/>
                    <a:gd name="T8" fmla="*/ 804 w 1607"/>
                    <a:gd name="T9" fmla="*/ 1607 h 1607"/>
                    <a:gd name="T10" fmla="*/ 1607 w 1607"/>
                    <a:gd name="T11" fmla="*/ 804 h 1607"/>
                    <a:gd name="T12" fmla="*/ 1607 w 1607"/>
                    <a:gd name="T13" fmla="*/ 804 h 1607"/>
                  </a:gdLst>
                  <a:ahLst/>
                  <a:cxnLst>
                    <a:cxn ang="0">
                      <a:pos x="T0" y="T1"/>
                    </a:cxn>
                    <a:cxn ang="0">
                      <a:pos x="T2" y="T3"/>
                    </a:cxn>
                    <a:cxn ang="0">
                      <a:pos x="T4" y="T5"/>
                    </a:cxn>
                    <a:cxn ang="0">
                      <a:pos x="T6" y="T7"/>
                    </a:cxn>
                    <a:cxn ang="0">
                      <a:pos x="T8" y="T9"/>
                    </a:cxn>
                    <a:cxn ang="0">
                      <a:pos x="T10" y="T11"/>
                    </a:cxn>
                    <a:cxn ang="0">
                      <a:pos x="T12" y="T13"/>
                    </a:cxn>
                  </a:cxnLst>
                  <a:rect l="0" t="0" r="r" b="b"/>
                  <a:pathLst>
                    <a:path w="1607" h="1607">
                      <a:moveTo>
                        <a:pt x="1607" y="804"/>
                      </a:moveTo>
                      <a:lnTo>
                        <a:pt x="1607" y="804"/>
                      </a:lnTo>
                      <a:cubicBezTo>
                        <a:pt x="1607" y="360"/>
                        <a:pt x="1247" y="0"/>
                        <a:pt x="804" y="0"/>
                      </a:cubicBezTo>
                      <a:cubicBezTo>
                        <a:pt x="360" y="0"/>
                        <a:pt x="0" y="360"/>
                        <a:pt x="0" y="804"/>
                      </a:cubicBezTo>
                      <a:cubicBezTo>
                        <a:pt x="0" y="1247"/>
                        <a:pt x="360" y="1607"/>
                        <a:pt x="804" y="1607"/>
                      </a:cubicBezTo>
                      <a:cubicBezTo>
                        <a:pt x="1247" y="1607"/>
                        <a:pt x="1607" y="1247"/>
                        <a:pt x="1607" y="804"/>
                      </a:cubicBezTo>
                      <a:lnTo>
                        <a:pt x="1607" y="804"/>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0" name="Freeform 11"/>
                <p:cNvSpPr>
                  <a:spLocks/>
                </p:cNvSpPr>
                <p:nvPr/>
              </p:nvSpPr>
              <p:spPr bwMode="auto">
                <a:xfrm>
                  <a:off x="2315" y="1415"/>
                  <a:ext cx="209" cy="286"/>
                </a:xfrm>
                <a:custGeom>
                  <a:avLst/>
                  <a:gdLst>
                    <a:gd name="T0" fmla="*/ 1963 w 1983"/>
                    <a:gd name="T1" fmla="*/ 1962 h 2711"/>
                    <a:gd name="T2" fmla="*/ 1963 w 1983"/>
                    <a:gd name="T3" fmla="*/ 1962 h 2711"/>
                    <a:gd name="T4" fmla="*/ 991 w 1983"/>
                    <a:gd name="T5" fmla="*/ 0 h 2711"/>
                    <a:gd name="T6" fmla="*/ 19 w 1983"/>
                    <a:gd name="T7" fmla="*/ 1962 h 2711"/>
                    <a:gd name="T8" fmla="*/ 991 w 1983"/>
                    <a:gd name="T9" fmla="*/ 2711 h 2711"/>
                    <a:gd name="T10" fmla="*/ 1963 w 1983"/>
                    <a:gd name="T11" fmla="*/ 1962 h 2711"/>
                  </a:gdLst>
                  <a:ahLst/>
                  <a:cxnLst>
                    <a:cxn ang="0">
                      <a:pos x="T0" y="T1"/>
                    </a:cxn>
                    <a:cxn ang="0">
                      <a:pos x="T2" y="T3"/>
                    </a:cxn>
                    <a:cxn ang="0">
                      <a:pos x="T4" y="T5"/>
                    </a:cxn>
                    <a:cxn ang="0">
                      <a:pos x="T6" y="T7"/>
                    </a:cxn>
                    <a:cxn ang="0">
                      <a:pos x="T8" y="T9"/>
                    </a:cxn>
                    <a:cxn ang="0">
                      <a:pos x="T10" y="T11"/>
                    </a:cxn>
                  </a:cxnLst>
                  <a:rect l="0" t="0" r="r" b="b"/>
                  <a:pathLst>
                    <a:path w="1983" h="2711">
                      <a:moveTo>
                        <a:pt x="1963" y="1962"/>
                      </a:moveTo>
                      <a:lnTo>
                        <a:pt x="1963" y="1962"/>
                      </a:lnTo>
                      <a:cubicBezTo>
                        <a:pt x="1963" y="1549"/>
                        <a:pt x="1983" y="0"/>
                        <a:pt x="991" y="0"/>
                      </a:cubicBezTo>
                      <a:cubicBezTo>
                        <a:pt x="0" y="0"/>
                        <a:pt x="19" y="1549"/>
                        <a:pt x="19" y="1962"/>
                      </a:cubicBezTo>
                      <a:cubicBezTo>
                        <a:pt x="19" y="2375"/>
                        <a:pt x="96" y="2711"/>
                        <a:pt x="991" y="2711"/>
                      </a:cubicBezTo>
                      <a:cubicBezTo>
                        <a:pt x="1931" y="2711"/>
                        <a:pt x="1963" y="2375"/>
                        <a:pt x="1963" y="1962"/>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1" name="Freeform 12"/>
                <p:cNvSpPr>
                  <a:spLocks/>
                </p:cNvSpPr>
                <p:nvPr/>
              </p:nvSpPr>
              <p:spPr bwMode="auto">
                <a:xfrm>
                  <a:off x="2315" y="1415"/>
                  <a:ext cx="209" cy="286"/>
                </a:xfrm>
                <a:custGeom>
                  <a:avLst/>
                  <a:gdLst>
                    <a:gd name="T0" fmla="*/ 1963 w 1983"/>
                    <a:gd name="T1" fmla="*/ 1962 h 2711"/>
                    <a:gd name="T2" fmla="*/ 1963 w 1983"/>
                    <a:gd name="T3" fmla="*/ 1962 h 2711"/>
                    <a:gd name="T4" fmla="*/ 991 w 1983"/>
                    <a:gd name="T5" fmla="*/ 0 h 2711"/>
                    <a:gd name="T6" fmla="*/ 19 w 1983"/>
                    <a:gd name="T7" fmla="*/ 1962 h 2711"/>
                    <a:gd name="T8" fmla="*/ 991 w 1983"/>
                    <a:gd name="T9" fmla="*/ 2711 h 2711"/>
                    <a:gd name="T10" fmla="*/ 1963 w 1983"/>
                    <a:gd name="T11" fmla="*/ 1962 h 2711"/>
                    <a:gd name="T12" fmla="*/ 1963 w 1983"/>
                    <a:gd name="T13" fmla="*/ 1962 h 2711"/>
                  </a:gdLst>
                  <a:ahLst/>
                  <a:cxnLst>
                    <a:cxn ang="0">
                      <a:pos x="T0" y="T1"/>
                    </a:cxn>
                    <a:cxn ang="0">
                      <a:pos x="T2" y="T3"/>
                    </a:cxn>
                    <a:cxn ang="0">
                      <a:pos x="T4" y="T5"/>
                    </a:cxn>
                    <a:cxn ang="0">
                      <a:pos x="T6" y="T7"/>
                    </a:cxn>
                    <a:cxn ang="0">
                      <a:pos x="T8" y="T9"/>
                    </a:cxn>
                    <a:cxn ang="0">
                      <a:pos x="T10" y="T11"/>
                    </a:cxn>
                    <a:cxn ang="0">
                      <a:pos x="T12" y="T13"/>
                    </a:cxn>
                  </a:cxnLst>
                  <a:rect l="0" t="0" r="r" b="b"/>
                  <a:pathLst>
                    <a:path w="1983" h="2711">
                      <a:moveTo>
                        <a:pt x="1963" y="1962"/>
                      </a:moveTo>
                      <a:lnTo>
                        <a:pt x="1963" y="1962"/>
                      </a:lnTo>
                      <a:cubicBezTo>
                        <a:pt x="1963" y="1549"/>
                        <a:pt x="1983" y="0"/>
                        <a:pt x="991" y="0"/>
                      </a:cubicBezTo>
                      <a:cubicBezTo>
                        <a:pt x="0" y="0"/>
                        <a:pt x="19" y="1549"/>
                        <a:pt x="19" y="1962"/>
                      </a:cubicBezTo>
                      <a:cubicBezTo>
                        <a:pt x="19" y="2375"/>
                        <a:pt x="96" y="2711"/>
                        <a:pt x="991" y="2711"/>
                      </a:cubicBezTo>
                      <a:cubicBezTo>
                        <a:pt x="1931" y="2711"/>
                        <a:pt x="1963" y="2375"/>
                        <a:pt x="1963" y="1962"/>
                      </a:cubicBezTo>
                      <a:lnTo>
                        <a:pt x="1963" y="1962"/>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2" name="Freeform 13"/>
                <p:cNvSpPr>
                  <a:spLocks/>
                </p:cNvSpPr>
                <p:nvPr/>
              </p:nvSpPr>
              <p:spPr bwMode="auto">
                <a:xfrm>
                  <a:off x="2897" y="1233"/>
                  <a:ext cx="169" cy="170"/>
                </a:xfrm>
                <a:custGeom>
                  <a:avLst/>
                  <a:gdLst>
                    <a:gd name="T0" fmla="*/ 1607 w 1607"/>
                    <a:gd name="T1" fmla="*/ 804 h 1607"/>
                    <a:gd name="T2" fmla="*/ 1607 w 1607"/>
                    <a:gd name="T3" fmla="*/ 804 h 1607"/>
                    <a:gd name="T4" fmla="*/ 804 w 1607"/>
                    <a:gd name="T5" fmla="*/ 0 h 1607"/>
                    <a:gd name="T6" fmla="*/ 0 w 1607"/>
                    <a:gd name="T7" fmla="*/ 804 h 1607"/>
                    <a:gd name="T8" fmla="*/ 804 w 1607"/>
                    <a:gd name="T9" fmla="*/ 1607 h 1607"/>
                    <a:gd name="T10" fmla="*/ 1607 w 1607"/>
                    <a:gd name="T11" fmla="*/ 804 h 1607"/>
                  </a:gdLst>
                  <a:ahLst/>
                  <a:cxnLst>
                    <a:cxn ang="0">
                      <a:pos x="T0" y="T1"/>
                    </a:cxn>
                    <a:cxn ang="0">
                      <a:pos x="T2" y="T3"/>
                    </a:cxn>
                    <a:cxn ang="0">
                      <a:pos x="T4" y="T5"/>
                    </a:cxn>
                    <a:cxn ang="0">
                      <a:pos x="T6" y="T7"/>
                    </a:cxn>
                    <a:cxn ang="0">
                      <a:pos x="T8" y="T9"/>
                    </a:cxn>
                    <a:cxn ang="0">
                      <a:pos x="T10" y="T11"/>
                    </a:cxn>
                  </a:cxnLst>
                  <a:rect l="0" t="0" r="r" b="b"/>
                  <a:pathLst>
                    <a:path w="1607" h="1607">
                      <a:moveTo>
                        <a:pt x="1607" y="804"/>
                      </a:moveTo>
                      <a:lnTo>
                        <a:pt x="1607" y="804"/>
                      </a:lnTo>
                      <a:cubicBezTo>
                        <a:pt x="1607" y="360"/>
                        <a:pt x="1247" y="0"/>
                        <a:pt x="804" y="0"/>
                      </a:cubicBezTo>
                      <a:cubicBezTo>
                        <a:pt x="360" y="0"/>
                        <a:pt x="0" y="360"/>
                        <a:pt x="0" y="804"/>
                      </a:cubicBezTo>
                      <a:cubicBezTo>
                        <a:pt x="0" y="1247"/>
                        <a:pt x="360" y="1607"/>
                        <a:pt x="804" y="1607"/>
                      </a:cubicBezTo>
                      <a:cubicBezTo>
                        <a:pt x="1247" y="1607"/>
                        <a:pt x="1607" y="1247"/>
                        <a:pt x="1607" y="804"/>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3" name="Freeform 14"/>
                <p:cNvSpPr>
                  <a:spLocks/>
                </p:cNvSpPr>
                <p:nvPr/>
              </p:nvSpPr>
              <p:spPr bwMode="auto">
                <a:xfrm>
                  <a:off x="2897" y="1233"/>
                  <a:ext cx="169" cy="170"/>
                </a:xfrm>
                <a:custGeom>
                  <a:avLst/>
                  <a:gdLst>
                    <a:gd name="T0" fmla="*/ 1607 w 1607"/>
                    <a:gd name="T1" fmla="*/ 804 h 1607"/>
                    <a:gd name="T2" fmla="*/ 1607 w 1607"/>
                    <a:gd name="T3" fmla="*/ 804 h 1607"/>
                    <a:gd name="T4" fmla="*/ 804 w 1607"/>
                    <a:gd name="T5" fmla="*/ 0 h 1607"/>
                    <a:gd name="T6" fmla="*/ 0 w 1607"/>
                    <a:gd name="T7" fmla="*/ 804 h 1607"/>
                    <a:gd name="T8" fmla="*/ 804 w 1607"/>
                    <a:gd name="T9" fmla="*/ 1607 h 1607"/>
                    <a:gd name="T10" fmla="*/ 1607 w 1607"/>
                    <a:gd name="T11" fmla="*/ 804 h 1607"/>
                    <a:gd name="T12" fmla="*/ 1607 w 1607"/>
                    <a:gd name="T13" fmla="*/ 804 h 1607"/>
                  </a:gdLst>
                  <a:ahLst/>
                  <a:cxnLst>
                    <a:cxn ang="0">
                      <a:pos x="T0" y="T1"/>
                    </a:cxn>
                    <a:cxn ang="0">
                      <a:pos x="T2" y="T3"/>
                    </a:cxn>
                    <a:cxn ang="0">
                      <a:pos x="T4" y="T5"/>
                    </a:cxn>
                    <a:cxn ang="0">
                      <a:pos x="T6" y="T7"/>
                    </a:cxn>
                    <a:cxn ang="0">
                      <a:pos x="T8" y="T9"/>
                    </a:cxn>
                    <a:cxn ang="0">
                      <a:pos x="T10" y="T11"/>
                    </a:cxn>
                    <a:cxn ang="0">
                      <a:pos x="T12" y="T13"/>
                    </a:cxn>
                  </a:cxnLst>
                  <a:rect l="0" t="0" r="r" b="b"/>
                  <a:pathLst>
                    <a:path w="1607" h="1607">
                      <a:moveTo>
                        <a:pt x="1607" y="804"/>
                      </a:moveTo>
                      <a:lnTo>
                        <a:pt x="1607" y="804"/>
                      </a:lnTo>
                      <a:cubicBezTo>
                        <a:pt x="1607" y="360"/>
                        <a:pt x="1247" y="0"/>
                        <a:pt x="804" y="0"/>
                      </a:cubicBezTo>
                      <a:cubicBezTo>
                        <a:pt x="360" y="0"/>
                        <a:pt x="0" y="360"/>
                        <a:pt x="0" y="804"/>
                      </a:cubicBezTo>
                      <a:cubicBezTo>
                        <a:pt x="0" y="1247"/>
                        <a:pt x="360" y="1607"/>
                        <a:pt x="804" y="1607"/>
                      </a:cubicBezTo>
                      <a:cubicBezTo>
                        <a:pt x="1247" y="1607"/>
                        <a:pt x="1607" y="1247"/>
                        <a:pt x="1607" y="804"/>
                      </a:cubicBezTo>
                      <a:lnTo>
                        <a:pt x="1607" y="804"/>
                      </a:lnTo>
                      <a:close/>
                    </a:path>
                  </a:pathLst>
                </a:custGeom>
                <a:noFill/>
                <a:ln w="1588"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4" name="Freeform 15"/>
                <p:cNvSpPr>
                  <a:spLocks/>
                </p:cNvSpPr>
                <p:nvPr/>
              </p:nvSpPr>
              <p:spPr bwMode="auto">
                <a:xfrm>
                  <a:off x="2872" y="1415"/>
                  <a:ext cx="209" cy="286"/>
                </a:xfrm>
                <a:custGeom>
                  <a:avLst/>
                  <a:gdLst>
                    <a:gd name="T0" fmla="*/ 1964 w 1984"/>
                    <a:gd name="T1" fmla="*/ 1962 h 2711"/>
                    <a:gd name="T2" fmla="*/ 1964 w 1984"/>
                    <a:gd name="T3" fmla="*/ 1962 h 2711"/>
                    <a:gd name="T4" fmla="*/ 992 w 1984"/>
                    <a:gd name="T5" fmla="*/ 0 h 2711"/>
                    <a:gd name="T6" fmla="*/ 20 w 1984"/>
                    <a:gd name="T7" fmla="*/ 1962 h 2711"/>
                    <a:gd name="T8" fmla="*/ 992 w 1984"/>
                    <a:gd name="T9" fmla="*/ 2711 h 2711"/>
                    <a:gd name="T10" fmla="*/ 1964 w 1984"/>
                    <a:gd name="T11" fmla="*/ 1962 h 2711"/>
                  </a:gdLst>
                  <a:ahLst/>
                  <a:cxnLst>
                    <a:cxn ang="0">
                      <a:pos x="T0" y="T1"/>
                    </a:cxn>
                    <a:cxn ang="0">
                      <a:pos x="T2" y="T3"/>
                    </a:cxn>
                    <a:cxn ang="0">
                      <a:pos x="T4" y="T5"/>
                    </a:cxn>
                    <a:cxn ang="0">
                      <a:pos x="T6" y="T7"/>
                    </a:cxn>
                    <a:cxn ang="0">
                      <a:pos x="T8" y="T9"/>
                    </a:cxn>
                    <a:cxn ang="0">
                      <a:pos x="T10" y="T11"/>
                    </a:cxn>
                  </a:cxnLst>
                  <a:rect l="0" t="0" r="r" b="b"/>
                  <a:pathLst>
                    <a:path w="1984" h="2711">
                      <a:moveTo>
                        <a:pt x="1964" y="1962"/>
                      </a:moveTo>
                      <a:lnTo>
                        <a:pt x="1964" y="1962"/>
                      </a:lnTo>
                      <a:cubicBezTo>
                        <a:pt x="1964" y="1549"/>
                        <a:pt x="1984" y="0"/>
                        <a:pt x="992" y="0"/>
                      </a:cubicBezTo>
                      <a:cubicBezTo>
                        <a:pt x="0" y="0"/>
                        <a:pt x="20" y="1549"/>
                        <a:pt x="20" y="1962"/>
                      </a:cubicBezTo>
                      <a:cubicBezTo>
                        <a:pt x="20" y="2375"/>
                        <a:pt x="97" y="2711"/>
                        <a:pt x="992" y="2711"/>
                      </a:cubicBezTo>
                      <a:cubicBezTo>
                        <a:pt x="1932" y="2711"/>
                        <a:pt x="1964" y="2375"/>
                        <a:pt x="1964" y="1962"/>
                      </a:cubicBez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sp>
              <p:nvSpPr>
                <p:cNvPr id="55" name="Freeform 16"/>
                <p:cNvSpPr>
                  <a:spLocks/>
                </p:cNvSpPr>
                <p:nvPr/>
              </p:nvSpPr>
              <p:spPr bwMode="auto">
                <a:xfrm>
                  <a:off x="2872" y="1415"/>
                  <a:ext cx="209" cy="286"/>
                </a:xfrm>
                <a:custGeom>
                  <a:avLst/>
                  <a:gdLst>
                    <a:gd name="T0" fmla="*/ 1964 w 1984"/>
                    <a:gd name="T1" fmla="*/ 1962 h 2711"/>
                    <a:gd name="T2" fmla="*/ 1964 w 1984"/>
                    <a:gd name="T3" fmla="*/ 1962 h 2711"/>
                    <a:gd name="T4" fmla="*/ 992 w 1984"/>
                    <a:gd name="T5" fmla="*/ 0 h 2711"/>
                    <a:gd name="T6" fmla="*/ 20 w 1984"/>
                    <a:gd name="T7" fmla="*/ 1962 h 2711"/>
                    <a:gd name="T8" fmla="*/ 992 w 1984"/>
                    <a:gd name="T9" fmla="*/ 2711 h 2711"/>
                    <a:gd name="T10" fmla="*/ 1964 w 1984"/>
                    <a:gd name="T11" fmla="*/ 1962 h 2711"/>
                    <a:gd name="T12" fmla="*/ 1964 w 1984"/>
                    <a:gd name="T13" fmla="*/ 1962 h 2711"/>
                  </a:gdLst>
                  <a:ahLst/>
                  <a:cxnLst>
                    <a:cxn ang="0">
                      <a:pos x="T0" y="T1"/>
                    </a:cxn>
                    <a:cxn ang="0">
                      <a:pos x="T2" y="T3"/>
                    </a:cxn>
                    <a:cxn ang="0">
                      <a:pos x="T4" y="T5"/>
                    </a:cxn>
                    <a:cxn ang="0">
                      <a:pos x="T6" y="T7"/>
                    </a:cxn>
                    <a:cxn ang="0">
                      <a:pos x="T8" y="T9"/>
                    </a:cxn>
                    <a:cxn ang="0">
                      <a:pos x="T10" y="T11"/>
                    </a:cxn>
                    <a:cxn ang="0">
                      <a:pos x="T12" y="T13"/>
                    </a:cxn>
                  </a:cxnLst>
                  <a:rect l="0" t="0" r="r" b="b"/>
                  <a:pathLst>
                    <a:path w="1984" h="2711">
                      <a:moveTo>
                        <a:pt x="1964" y="1962"/>
                      </a:moveTo>
                      <a:lnTo>
                        <a:pt x="1964" y="1962"/>
                      </a:lnTo>
                      <a:cubicBezTo>
                        <a:pt x="1964" y="1549"/>
                        <a:pt x="1984" y="0"/>
                        <a:pt x="992" y="0"/>
                      </a:cubicBezTo>
                      <a:cubicBezTo>
                        <a:pt x="0" y="0"/>
                        <a:pt x="20" y="1549"/>
                        <a:pt x="20" y="1962"/>
                      </a:cubicBezTo>
                      <a:cubicBezTo>
                        <a:pt x="20" y="2375"/>
                        <a:pt x="97" y="2711"/>
                        <a:pt x="992" y="2711"/>
                      </a:cubicBezTo>
                      <a:cubicBezTo>
                        <a:pt x="1932" y="2711"/>
                        <a:pt x="1964" y="2375"/>
                        <a:pt x="1964" y="1962"/>
                      </a:cubicBezTo>
                      <a:lnTo>
                        <a:pt x="1964" y="1962"/>
                      </a:lnTo>
                      <a:close/>
                    </a:path>
                  </a:pathLst>
                </a:custGeom>
                <a:noFill/>
                <a:ln w="1588" cap="flat">
                  <a:solidFill>
                    <a:schemeClr val="bg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b="1">
                    <a:latin typeface="Arial Narrow" pitchFamily="34" charset="0"/>
                  </a:endParaRPr>
                </a:p>
              </p:txBody>
            </p:sp>
          </p:grpSp>
          <p:sp>
            <p:nvSpPr>
              <p:cNvPr id="58" name="文本框 57"/>
              <p:cNvSpPr txBox="1"/>
              <p:nvPr/>
            </p:nvSpPr>
            <p:spPr>
              <a:xfrm>
                <a:off x="7266109" y="5265108"/>
                <a:ext cx="1600200" cy="677108"/>
              </a:xfrm>
              <a:prstGeom prst="rect">
                <a:avLst/>
              </a:prstGeom>
              <a:noFill/>
            </p:spPr>
            <p:txBody>
              <a:bodyPr wrap="square" rtlCol="0">
                <a:spAutoFit/>
              </a:bodyPr>
              <a:lstStyle/>
              <a:p>
                <a:pPr algn="ctr"/>
                <a:r>
                  <a:rPr lang="zh-CN" altLang="en-US" sz="2000" b="1" dirty="0" smtClean="0">
                    <a:latin typeface="Arial Narrow" pitchFamily="34" charset="0"/>
                    <a:ea typeface="黑体" panose="02010609060101010101" pitchFamily="49" charset="-122"/>
                  </a:rPr>
                  <a:t>公众</a:t>
                </a:r>
                <a:endParaRPr lang="en-US" altLang="zh-CN" sz="2000" b="1" dirty="0" smtClean="0">
                  <a:latin typeface="Arial Narrow" pitchFamily="34" charset="0"/>
                  <a:ea typeface="黑体" panose="02010609060101010101" pitchFamily="49" charset="-122"/>
                </a:endParaRPr>
              </a:p>
              <a:p>
                <a:pPr algn="ctr"/>
                <a:r>
                  <a:rPr lang="en-US" altLang="zh-CN" b="1" dirty="0" smtClean="0">
                    <a:latin typeface="Arial Narrow" pitchFamily="34" charset="0"/>
                    <a:ea typeface="黑体" panose="02010609060101010101" pitchFamily="49" charset="-122"/>
                  </a:rPr>
                  <a:t>Public</a:t>
                </a:r>
                <a:endParaRPr lang="zh-CN" altLang="en-US" sz="2000" b="1" dirty="0">
                  <a:latin typeface="Arial Narrow" pitchFamily="34" charset="0"/>
                  <a:ea typeface="黑体" panose="02010609060101010101" pitchFamily="49" charset="-122"/>
                </a:endParaRPr>
              </a:p>
            </p:txBody>
          </p:sp>
        </p:grpSp>
        <p:grpSp>
          <p:nvGrpSpPr>
            <p:cNvPr id="93" name="Group 46"/>
            <p:cNvGrpSpPr/>
            <p:nvPr/>
          </p:nvGrpSpPr>
          <p:grpSpPr>
            <a:xfrm rot="18530046">
              <a:off x="6208265" y="1891514"/>
              <a:ext cx="708395" cy="1961954"/>
              <a:chOff x="3368675" y="1676399"/>
              <a:chExt cx="2152650" cy="4032251"/>
            </a:xfrm>
          </p:grpSpPr>
          <p:sp>
            <p:nvSpPr>
              <p:cNvPr id="94" name="Freeform 7"/>
              <p:cNvSpPr>
                <a:spLocks/>
              </p:cNvSpPr>
              <p:nvPr/>
            </p:nvSpPr>
            <p:spPr bwMode="auto">
              <a:xfrm>
                <a:off x="3657600" y="1676400"/>
                <a:ext cx="1863725" cy="4032250"/>
              </a:xfrm>
              <a:custGeom>
                <a:avLst/>
                <a:gdLst/>
                <a:ahLst/>
                <a:cxnLst>
                  <a:cxn ang="0">
                    <a:pos x="63" y="1075"/>
                  </a:cxn>
                  <a:cxn ang="0">
                    <a:pos x="427" y="1060"/>
                  </a:cxn>
                  <a:cxn ang="0">
                    <a:pos x="392" y="450"/>
                  </a:cxn>
                  <a:cxn ang="0">
                    <a:pos x="497" y="463"/>
                  </a:cxn>
                  <a:cxn ang="0">
                    <a:pos x="273" y="0"/>
                  </a:cxn>
                  <a:cxn ang="0">
                    <a:pos x="0" y="391"/>
                  </a:cxn>
                  <a:cxn ang="0">
                    <a:pos x="132" y="413"/>
                  </a:cxn>
                  <a:cxn ang="0">
                    <a:pos x="63" y="1075"/>
                  </a:cxn>
                </a:cxnLst>
                <a:rect l="0" t="0" r="r" b="b"/>
                <a:pathLst>
                  <a:path w="497" h="1075">
                    <a:moveTo>
                      <a:pt x="63" y="1075"/>
                    </a:moveTo>
                    <a:cubicBezTo>
                      <a:pt x="69" y="1075"/>
                      <a:pt x="427" y="1060"/>
                      <a:pt x="427" y="1060"/>
                    </a:cubicBezTo>
                    <a:cubicBezTo>
                      <a:pt x="392" y="450"/>
                      <a:pt x="392" y="450"/>
                      <a:pt x="392" y="450"/>
                    </a:cubicBezTo>
                    <a:cubicBezTo>
                      <a:pt x="497" y="463"/>
                      <a:pt x="497" y="463"/>
                      <a:pt x="497" y="463"/>
                    </a:cubicBezTo>
                    <a:cubicBezTo>
                      <a:pt x="273" y="0"/>
                      <a:pt x="273" y="0"/>
                      <a:pt x="273" y="0"/>
                    </a:cubicBezTo>
                    <a:cubicBezTo>
                      <a:pt x="0" y="391"/>
                      <a:pt x="0" y="391"/>
                      <a:pt x="0" y="391"/>
                    </a:cubicBezTo>
                    <a:cubicBezTo>
                      <a:pt x="132" y="413"/>
                      <a:pt x="132" y="413"/>
                      <a:pt x="132" y="413"/>
                    </a:cubicBezTo>
                    <a:lnTo>
                      <a:pt x="63" y="1075"/>
                    </a:lnTo>
                    <a:close/>
                  </a:path>
                </a:pathLst>
              </a:custGeom>
              <a:solidFill>
                <a:srgbClr val="97344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sp>
            <p:nvSpPr>
              <p:cNvPr id="95" name="Freeform 8"/>
              <p:cNvSpPr>
                <a:spLocks/>
              </p:cNvSpPr>
              <p:nvPr/>
            </p:nvSpPr>
            <p:spPr bwMode="auto">
              <a:xfrm>
                <a:off x="3589337" y="3225800"/>
                <a:ext cx="563563" cy="2482850"/>
              </a:xfrm>
              <a:custGeom>
                <a:avLst/>
                <a:gdLst/>
                <a:ahLst/>
                <a:cxnLst>
                  <a:cxn ang="0">
                    <a:pos x="156" y="95"/>
                  </a:cxn>
                  <a:cxn ang="0">
                    <a:pos x="0" y="1512"/>
                  </a:cxn>
                  <a:cxn ang="0">
                    <a:pos x="192" y="1564"/>
                  </a:cxn>
                  <a:cxn ang="0">
                    <a:pos x="355" y="0"/>
                  </a:cxn>
                  <a:cxn ang="0">
                    <a:pos x="156" y="95"/>
                  </a:cxn>
                </a:cxnLst>
                <a:rect l="0" t="0" r="r" b="b"/>
                <a:pathLst>
                  <a:path w="355" h="1564">
                    <a:moveTo>
                      <a:pt x="156" y="95"/>
                    </a:moveTo>
                    <a:lnTo>
                      <a:pt x="0" y="1512"/>
                    </a:lnTo>
                    <a:lnTo>
                      <a:pt x="192" y="1564"/>
                    </a:lnTo>
                    <a:lnTo>
                      <a:pt x="355" y="0"/>
                    </a:lnTo>
                    <a:lnTo>
                      <a:pt x="156" y="95"/>
                    </a:lnTo>
                    <a:close/>
                  </a:path>
                </a:pathLst>
              </a:custGeom>
              <a:solidFill>
                <a:srgbClr val="862E3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sp>
            <p:nvSpPr>
              <p:cNvPr id="96" name="Freeform 9"/>
              <p:cNvSpPr>
                <a:spLocks/>
              </p:cNvSpPr>
              <p:nvPr/>
            </p:nvSpPr>
            <p:spPr bwMode="auto">
              <a:xfrm>
                <a:off x="5127625" y="3363913"/>
                <a:ext cx="393700" cy="169863"/>
              </a:xfrm>
              <a:custGeom>
                <a:avLst/>
                <a:gdLst/>
                <a:ahLst/>
                <a:cxnLst>
                  <a:cxn ang="0">
                    <a:pos x="248" y="31"/>
                  </a:cxn>
                  <a:cxn ang="0">
                    <a:pos x="9" y="107"/>
                  </a:cxn>
                  <a:cxn ang="0">
                    <a:pos x="0" y="0"/>
                  </a:cxn>
                  <a:cxn ang="0">
                    <a:pos x="248" y="31"/>
                  </a:cxn>
                </a:cxnLst>
                <a:rect l="0" t="0" r="r" b="b"/>
                <a:pathLst>
                  <a:path w="248" h="107">
                    <a:moveTo>
                      <a:pt x="248" y="31"/>
                    </a:moveTo>
                    <a:lnTo>
                      <a:pt x="9" y="107"/>
                    </a:lnTo>
                    <a:lnTo>
                      <a:pt x="0" y="0"/>
                    </a:lnTo>
                    <a:lnTo>
                      <a:pt x="248" y="31"/>
                    </a:lnTo>
                    <a:close/>
                  </a:path>
                </a:pathLst>
              </a:custGeom>
              <a:solidFill>
                <a:srgbClr val="862E3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sp>
            <p:nvSpPr>
              <p:cNvPr id="97" name="Freeform 10"/>
              <p:cNvSpPr>
                <a:spLocks/>
              </p:cNvSpPr>
              <p:nvPr/>
            </p:nvSpPr>
            <p:spPr bwMode="auto">
              <a:xfrm>
                <a:off x="3368675" y="3143250"/>
                <a:ext cx="784225" cy="233363"/>
              </a:xfrm>
              <a:custGeom>
                <a:avLst/>
                <a:gdLst/>
                <a:ahLst/>
                <a:cxnLst>
                  <a:cxn ang="0">
                    <a:pos x="182" y="0"/>
                  </a:cxn>
                  <a:cxn ang="0">
                    <a:pos x="0" y="104"/>
                  </a:cxn>
                  <a:cxn ang="0">
                    <a:pos x="295" y="147"/>
                  </a:cxn>
                  <a:cxn ang="0">
                    <a:pos x="494" y="52"/>
                  </a:cxn>
                  <a:cxn ang="0">
                    <a:pos x="182" y="0"/>
                  </a:cxn>
                </a:cxnLst>
                <a:rect l="0" t="0" r="r" b="b"/>
                <a:pathLst>
                  <a:path w="494" h="147">
                    <a:moveTo>
                      <a:pt x="182" y="0"/>
                    </a:moveTo>
                    <a:lnTo>
                      <a:pt x="0" y="104"/>
                    </a:lnTo>
                    <a:lnTo>
                      <a:pt x="295" y="147"/>
                    </a:lnTo>
                    <a:lnTo>
                      <a:pt x="494" y="52"/>
                    </a:lnTo>
                    <a:lnTo>
                      <a:pt x="182" y="0"/>
                    </a:lnTo>
                    <a:close/>
                  </a:path>
                </a:pathLst>
              </a:custGeom>
              <a:solidFill>
                <a:srgbClr val="862E3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sp>
            <p:nvSpPr>
              <p:cNvPr id="98" name="Freeform 11"/>
              <p:cNvSpPr>
                <a:spLocks/>
              </p:cNvSpPr>
              <p:nvPr/>
            </p:nvSpPr>
            <p:spPr bwMode="auto">
              <a:xfrm>
                <a:off x="3368675" y="1676400"/>
                <a:ext cx="1312863" cy="1631950"/>
              </a:xfrm>
              <a:custGeom>
                <a:avLst/>
                <a:gdLst/>
                <a:ahLst/>
                <a:cxnLst>
                  <a:cxn ang="0">
                    <a:pos x="631" y="135"/>
                  </a:cxn>
                  <a:cxn ang="0">
                    <a:pos x="0" y="1028"/>
                  </a:cxn>
                  <a:cxn ang="0">
                    <a:pos x="182" y="924"/>
                  </a:cxn>
                  <a:cxn ang="0">
                    <a:pos x="827" y="0"/>
                  </a:cxn>
                  <a:cxn ang="0">
                    <a:pos x="631" y="135"/>
                  </a:cxn>
                </a:cxnLst>
                <a:rect l="0" t="0" r="r" b="b"/>
                <a:pathLst>
                  <a:path w="827" h="1028">
                    <a:moveTo>
                      <a:pt x="631" y="135"/>
                    </a:moveTo>
                    <a:lnTo>
                      <a:pt x="0" y="1028"/>
                    </a:lnTo>
                    <a:lnTo>
                      <a:pt x="182" y="924"/>
                    </a:lnTo>
                    <a:lnTo>
                      <a:pt x="827" y="0"/>
                    </a:lnTo>
                    <a:lnTo>
                      <a:pt x="631" y="135"/>
                    </a:lnTo>
                    <a:close/>
                  </a:path>
                </a:pathLst>
              </a:custGeom>
              <a:solidFill>
                <a:srgbClr val="862E3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383838"/>
                  </a:solidFill>
                  <a:effectLst/>
                  <a:uLnTx/>
                  <a:uFillTx/>
                  <a:latin typeface="Arial Narrow" pitchFamily="34" charset="0"/>
                </a:endParaRPr>
              </a:p>
            </p:txBody>
          </p:sp>
        </p:grpSp>
      </p:grpSp>
      <p:pic>
        <p:nvPicPr>
          <p:cNvPr id="62" name="图片 61"/>
          <p:cNvPicPr>
            <a:picLocks noChangeAspect="1"/>
          </p:cNvPicPr>
          <p:nvPr/>
        </p:nvPicPr>
        <p:blipFill rotWithShape="1">
          <a:blip r:embed="rId4" cstate="print"/>
          <a:srcRect l="5505" t="4010"/>
          <a:stretch/>
        </p:blipFill>
        <p:spPr>
          <a:xfrm>
            <a:off x="3429842" y="5419928"/>
            <a:ext cx="1872137" cy="1270886"/>
          </a:xfrm>
          <a:prstGeom prst="rect">
            <a:avLst/>
          </a:prstGeom>
        </p:spPr>
      </p:pic>
      <p:sp>
        <p:nvSpPr>
          <p:cNvPr id="9" name="Tåre 105"/>
          <p:cNvSpPr/>
          <p:nvPr/>
        </p:nvSpPr>
        <p:spPr bwMode="auto">
          <a:xfrm rot="8100000">
            <a:off x="3631184" y="1055751"/>
            <a:ext cx="1377950" cy="1384300"/>
          </a:xfrm>
          <a:prstGeom prst="teardrop">
            <a:avLst/>
          </a:prstGeom>
          <a:solidFill>
            <a:srgbClr val="0070C0"/>
          </a:solidFill>
          <a:ln w="9525" cap="flat" cmpd="sng" algn="ctr">
            <a:solidFill>
              <a:srgbClr val="0081BE">
                <a:lumMod val="75000"/>
              </a:srgbClr>
            </a:solidFill>
            <a:prstDash val="solid"/>
          </a:ln>
          <a:effectLst/>
        </p:spPr>
        <p:txBody>
          <a:bodyPr anchor="ctr"/>
          <a:lstStyle/>
          <a:p>
            <a:pPr marL="342900" indent="-342900" algn="ctr">
              <a:buFont typeface="Calibri" pitchFamily="-109" charset="0"/>
              <a:buAutoNum type="arabicPeriod"/>
            </a:pPr>
            <a:endParaRPr lang="nb-NO" sz="1800" b="1">
              <a:solidFill>
                <a:srgbClr val="FFFFFF"/>
              </a:solidFill>
              <a:latin typeface="Arial Narrow" pitchFamily="34" charset="0"/>
            </a:endParaRPr>
          </a:p>
        </p:txBody>
      </p:sp>
      <p:grpSp>
        <p:nvGrpSpPr>
          <p:cNvPr id="66" name="组合 65"/>
          <p:cNvGrpSpPr/>
          <p:nvPr/>
        </p:nvGrpSpPr>
        <p:grpSpPr>
          <a:xfrm>
            <a:off x="3764562" y="1337171"/>
            <a:ext cx="1126803" cy="925513"/>
            <a:chOff x="3764562" y="1305640"/>
            <a:chExt cx="1126803" cy="925513"/>
          </a:xfrm>
        </p:grpSpPr>
        <p:pic>
          <p:nvPicPr>
            <p:cNvPr id="12" name="Picture 1"/>
            <p:cNvPicPr>
              <a:picLocks noChangeAspect="1"/>
            </p:cNvPicPr>
            <p:nvPr/>
          </p:nvPicPr>
          <p:blipFill>
            <a:blip r:embed="rId5" cstate="print">
              <a:extLst>
                <a:ext uri="{28A0092B-C50C-407E-A947-70E740481C1C}">
                  <a14:useLocalDpi xmlns:a14="http://schemas.microsoft.com/office/drawing/2010/main" xmlns="" val="0"/>
                </a:ext>
              </a:extLst>
            </a:blip>
            <a:srcRect r="48164"/>
            <a:stretch>
              <a:fillRect/>
            </a:stretch>
          </p:blipFill>
          <p:spPr bwMode="auto">
            <a:xfrm>
              <a:off x="3764562" y="1305640"/>
              <a:ext cx="575209" cy="92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Picture 1"/>
            <p:cNvPicPr>
              <a:picLocks noChangeAspect="1"/>
            </p:cNvPicPr>
            <p:nvPr/>
          </p:nvPicPr>
          <p:blipFill>
            <a:blip r:embed="rId5" cstate="print">
              <a:extLst>
                <a:ext uri="{28A0092B-C50C-407E-A947-70E740481C1C}">
                  <a14:useLocalDpi xmlns:a14="http://schemas.microsoft.com/office/drawing/2010/main" xmlns="" val="0"/>
                </a:ext>
              </a:extLst>
            </a:blip>
            <a:srcRect r="48566"/>
            <a:stretch>
              <a:fillRect/>
            </a:stretch>
          </p:blipFill>
          <p:spPr bwMode="auto">
            <a:xfrm flipH="1">
              <a:off x="4325259" y="1311085"/>
              <a:ext cx="566106" cy="9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95142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6" presetClass="emph" presetSubtype="0" fill="hold" grpId="0" nodeType="afterEffect">
                                  <p:stCondLst>
                                    <p:cond delay="100"/>
                                  </p:stCondLst>
                                  <p:childTnLst>
                                    <p:animScale>
                                      <p:cBhvr>
                                        <p:cTn id="10" dur="1000" fill="hold"/>
                                        <p:tgtEl>
                                          <p:spTgt spid="17"/>
                                        </p:tgtEl>
                                      </p:cBhvr>
                                      <p:by x="150000" y="150000"/>
                                    </p:animScale>
                                  </p:childTnLst>
                                </p:cTn>
                              </p:par>
                            </p:childTnLst>
                          </p:cTn>
                        </p:par>
                        <p:par>
                          <p:cTn id="11" fill="hold">
                            <p:stCondLst>
                              <p:cond delay="1600"/>
                            </p:stCondLst>
                            <p:childTnLst>
                              <p:par>
                                <p:cTn id="12" presetID="2" presetClass="entr" presetSubtype="1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100"/>
                            </p:stCondLst>
                            <p:childTnLst>
                              <p:par>
                                <p:cTn id="17" presetID="2" presetClass="entr" presetSubtype="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2600"/>
                            </p:stCondLst>
                            <p:childTnLst>
                              <p:par>
                                <p:cTn id="22" presetID="10" presetClass="entr" presetSubtype="0"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 name="标题 1"/>
          <p:cNvSpPr>
            <a:spLocks noGrp="1"/>
          </p:cNvSpPr>
          <p:nvPr>
            <p:ph type="title"/>
          </p:nvPr>
        </p:nvSpPr>
        <p:spPr>
          <a:xfrm>
            <a:off x="152400" y="84675"/>
            <a:ext cx="8188036" cy="989013"/>
          </a:xfrm>
        </p:spPr>
        <p:txBody>
          <a:bodyPr>
            <a:normAutofit/>
          </a:bodyPr>
          <a:lstStyle/>
          <a:p>
            <a:r>
              <a:rPr lang="zh-CN" altLang="en-US" dirty="0"/>
              <a:t>政府推进企业环境社会责任的工作</a:t>
            </a:r>
            <a:r>
              <a:rPr lang="zh-CN" altLang="en-US" dirty="0" smtClean="0"/>
              <a:t>机制</a:t>
            </a:r>
            <a:r>
              <a:rPr lang="en-US" altLang="zh-CN" dirty="0" smtClean="0"/>
              <a:t/>
            </a:r>
            <a:br>
              <a:rPr lang="en-US" altLang="zh-CN" dirty="0" smtClean="0"/>
            </a:br>
            <a:r>
              <a:rPr lang="en-US" altLang="zh-CN" sz="2400" dirty="0" smtClean="0"/>
              <a:t>Role of Government in Promoting CESR</a:t>
            </a:r>
            <a:endParaRPr lang="zh-CN" altLang="en-US" sz="2400" dirty="0"/>
          </a:p>
        </p:txBody>
      </p:sp>
      <p:grpSp>
        <p:nvGrpSpPr>
          <p:cNvPr id="62" name="组合 61"/>
          <p:cNvGrpSpPr>
            <a:grpSpLocks/>
          </p:cNvGrpSpPr>
          <p:nvPr/>
        </p:nvGrpSpPr>
        <p:grpSpPr>
          <a:xfrm>
            <a:off x="218581" y="1419924"/>
            <a:ext cx="8773014" cy="4793181"/>
            <a:chOff x="812690" y="1142836"/>
            <a:chExt cx="7310845" cy="3994317"/>
          </a:xfrm>
        </p:grpSpPr>
        <p:sp>
          <p:nvSpPr>
            <p:cNvPr id="25" name="Rounded Rectangle 23"/>
            <p:cNvSpPr/>
            <p:nvPr/>
          </p:nvSpPr>
          <p:spPr>
            <a:xfrm rot="16200000" flipH="1">
              <a:off x="1525589" y="2360613"/>
              <a:ext cx="3952875" cy="1600200"/>
            </a:xfrm>
            <a:custGeom>
              <a:avLst/>
              <a:gdLst>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74108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4646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2874" h="1600200">
                  <a:moveTo>
                    <a:pt x="0" y="211786"/>
                  </a:moveTo>
                  <a:cubicBezTo>
                    <a:pt x="0" y="94820"/>
                    <a:pt x="94820" y="0"/>
                    <a:pt x="211786" y="0"/>
                  </a:cubicBezTo>
                  <a:lnTo>
                    <a:pt x="3798238" y="6350"/>
                  </a:lnTo>
                  <a:cubicBezTo>
                    <a:pt x="3915204" y="6350"/>
                    <a:pt x="3946524" y="12270"/>
                    <a:pt x="3946524" y="129236"/>
                  </a:cubicBezTo>
                  <a:cubicBezTo>
                    <a:pt x="3948641" y="548962"/>
                    <a:pt x="3950757" y="1044888"/>
                    <a:pt x="3952874" y="1464614"/>
                  </a:cubicBezTo>
                  <a:cubicBezTo>
                    <a:pt x="3952874" y="1581580"/>
                    <a:pt x="3940604" y="1600200"/>
                    <a:pt x="3823638" y="1600200"/>
                  </a:cubicBezTo>
                  <a:lnTo>
                    <a:pt x="211786" y="1600200"/>
                  </a:lnTo>
                  <a:cubicBezTo>
                    <a:pt x="94820" y="1600200"/>
                    <a:pt x="0" y="1505380"/>
                    <a:pt x="0" y="1388414"/>
                  </a:cubicBezTo>
                  <a:lnTo>
                    <a:pt x="0" y="211786"/>
                  </a:lnTo>
                  <a:close/>
                </a:path>
              </a:pathLst>
            </a:custGeom>
            <a:gradFill flip="none" rotWithShape="1">
              <a:gsLst>
                <a:gs pos="0">
                  <a:sysClr val="windowText" lastClr="000000">
                    <a:alpha val="9000"/>
                  </a:sysClr>
                </a:gs>
                <a:gs pos="100000">
                  <a:sysClr val="windowText" lastClr="000000">
                    <a:alpha val="30000"/>
                  </a:sysClr>
                </a:gs>
              </a:gsLst>
              <a:lin ang="10800000" scaled="0"/>
              <a:tileRect/>
            </a:gra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smtClean="0">
                <a:ln>
                  <a:noFill/>
                </a:ln>
                <a:solidFill>
                  <a:srgbClr val="FFFFFF"/>
                </a:solidFill>
                <a:effectLst/>
                <a:uLnTx/>
                <a:uFillTx/>
                <a:latin typeface="Arial Narrow" pitchFamily="34" charset="0"/>
                <a:ea typeface="ＭＳ Ｐゴシック" pitchFamily="-109" charset="-128"/>
              </a:endParaRPr>
            </a:p>
          </p:txBody>
        </p:sp>
        <p:sp>
          <p:nvSpPr>
            <p:cNvPr id="26" name="Rounded Rectangle 23"/>
            <p:cNvSpPr/>
            <p:nvPr/>
          </p:nvSpPr>
          <p:spPr>
            <a:xfrm rot="16200000" flipH="1">
              <a:off x="3305595" y="2360615"/>
              <a:ext cx="3952877" cy="1600200"/>
            </a:xfrm>
            <a:custGeom>
              <a:avLst/>
              <a:gdLst>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74108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4646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2874" h="1600200">
                  <a:moveTo>
                    <a:pt x="0" y="211786"/>
                  </a:moveTo>
                  <a:cubicBezTo>
                    <a:pt x="0" y="94820"/>
                    <a:pt x="94820" y="0"/>
                    <a:pt x="211786" y="0"/>
                  </a:cubicBezTo>
                  <a:lnTo>
                    <a:pt x="3798238" y="6350"/>
                  </a:lnTo>
                  <a:cubicBezTo>
                    <a:pt x="3915204" y="6350"/>
                    <a:pt x="3946524" y="12270"/>
                    <a:pt x="3946524" y="129236"/>
                  </a:cubicBezTo>
                  <a:cubicBezTo>
                    <a:pt x="3948641" y="548962"/>
                    <a:pt x="3950757" y="1044888"/>
                    <a:pt x="3952874" y="1464614"/>
                  </a:cubicBezTo>
                  <a:cubicBezTo>
                    <a:pt x="3952874" y="1581580"/>
                    <a:pt x="3940604" y="1600200"/>
                    <a:pt x="3823638" y="1600200"/>
                  </a:cubicBezTo>
                  <a:lnTo>
                    <a:pt x="211786" y="1600200"/>
                  </a:lnTo>
                  <a:cubicBezTo>
                    <a:pt x="94820" y="1600200"/>
                    <a:pt x="0" y="1505380"/>
                    <a:pt x="0" y="1388414"/>
                  </a:cubicBezTo>
                  <a:lnTo>
                    <a:pt x="0" y="211786"/>
                  </a:lnTo>
                  <a:close/>
                </a:path>
              </a:pathLst>
            </a:custGeom>
            <a:gradFill flip="none" rotWithShape="1">
              <a:gsLst>
                <a:gs pos="0">
                  <a:sysClr val="windowText" lastClr="000000">
                    <a:alpha val="9000"/>
                  </a:sysClr>
                </a:gs>
                <a:gs pos="100000">
                  <a:sysClr val="windowText" lastClr="000000">
                    <a:alpha val="30000"/>
                  </a:sysClr>
                </a:gs>
              </a:gsLst>
              <a:lin ang="10800000" scaled="0"/>
              <a:tileRect/>
            </a:gra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smtClean="0">
                <a:ln>
                  <a:noFill/>
                </a:ln>
                <a:solidFill>
                  <a:srgbClr val="FFFFFF"/>
                </a:solidFill>
                <a:effectLst/>
                <a:uLnTx/>
                <a:uFillTx/>
                <a:latin typeface="Arial Narrow" pitchFamily="34" charset="0"/>
                <a:ea typeface="ＭＳ Ｐゴシック" pitchFamily="-109" charset="-128"/>
              </a:endParaRPr>
            </a:p>
          </p:txBody>
        </p:sp>
        <p:sp>
          <p:nvSpPr>
            <p:cNvPr id="27" name="Rounded Rectangle 23"/>
            <p:cNvSpPr/>
            <p:nvPr/>
          </p:nvSpPr>
          <p:spPr>
            <a:xfrm rot="16200000" flipH="1">
              <a:off x="-358065" y="2360613"/>
              <a:ext cx="3952875" cy="1600200"/>
            </a:xfrm>
            <a:custGeom>
              <a:avLst/>
              <a:gdLst>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74108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4646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2874" h="1600200">
                  <a:moveTo>
                    <a:pt x="0" y="211786"/>
                  </a:moveTo>
                  <a:cubicBezTo>
                    <a:pt x="0" y="94820"/>
                    <a:pt x="94820" y="0"/>
                    <a:pt x="211786" y="0"/>
                  </a:cubicBezTo>
                  <a:lnTo>
                    <a:pt x="3798238" y="6350"/>
                  </a:lnTo>
                  <a:cubicBezTo>
                    <a:pt x="3915204" y="6350"/>
                    <a:pt x="3946524" y="12270"/>
                    <a:pt x="3946524" y="129236"/>
                  </a:cubicBezTo>
                  <a:cubicBezTo>
                    <a:pt x="3948641" y="548962"/>
                    <a:pt x="3950757" y="1044888"/>
                    <a:pt x="3952874" y="1464614"/>
                  </a:cubicBezTo>
                  <a:cubicBezTo>
                    <a:pt x="3952874" y="1581580"/>
                    <a:pt x="3940604" y="1600200"/>
                    <a:pt x="3823638" y="1600200"/>
                  </a:cubicBezTo>
                  <a:lnTo>
                    <a:pt x="211786" y="1600200"/>
                  </a:lnTo>
                  <a:cubicBezTo>
                    <a:pt x="94820" y="1600200"/>
                    <a:pt x="0" y="1505380"/>
                    <a:pt x="0" y="1388414"/>
                  </a:cubicBezTo>
                  <a:lnTo>
                    <a:pt x="0" y="211786"/>
                  </a:lnTo>
                  <a:close/>
                </a:path>
              </a:pathLst>
            </a:custGeom>
            <a:gradFill flip="none" rotWithShape="1">
              <a:gsLst>
                <a:gs pos="0">
                  <a:sysClr val="windowText" lastClr="000000">
                    <a:alpha val="9000"/>
                  </a:sysClr>
                </a:gs>
                <a:gs pos="100000">
                  <a:sysClr val="windowText" lastClr="000000">
                    <a:alpha val="30000"/>
                  </a:sysClr>
                </a:gs>
              </a:gsLst>
              <a:lin ang="10800000" scaled="0"/>
              <a:tileRect/>
            </a:gra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smtClean="0">
                <a:ln>
                  <a:noFill/>
                </a:ln>
                <a:solidFill>
                  <a:srgbClr val="FFFFFF"/>
                </a:solidFill>
                <a:effectLst/>
                <a:uLnTx/>
                <a:uFillTx/>
                <a:latin typeface="Arial Narrow" pitchFamily="34" charset="0"/>
                <a:ea typeface="ＭＳ Ｐゴシック" pitchFamily="-109" charset="-128"/>
              </a:endParaRPr>
            </a:p>
          </p:txBody>
        </p:sp>
        <p:sp>
          <p:nvSpPr>
            <p:cNvPr id="28" name="Rektangel 76"/>
            <p:cNvSpPr>
              <a:spLocks noChangeArrowheads="1"/>
            </p:cNvSpPr>
            <p:nvPr/>
          </p:nvSpPr>
          <p:spPr bwMode="auto">
            <a:xfrm>
              <a:off x="957263" y="2030413"/>
              <a:ext cx="1600200" cy="211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050" b="1">
                  <a:solidFill>
                    <a:prstClr val="white"/>
                  </a:solidFill>
                  <a:latin typeface="Arial Narrow" pitchFamily="34" charset="0"/>
                  <a:cs typeface="Calibri" pitchFamily="-109" charset="0"/>
                </a:rPr>
                <a:t>Executive branch</a:t>
              </a:r>
            </a:p>
          </p:txBody>
        </p:sp>
        <p:sp>
          <p:nvSpPr>
            <p:cNvPr id="29" name="Rounded Rectangle 72"/>
            <p:cNvSpPr/>
            <p:nvPr/>
          </p:nvSpPr>
          <p:spPr>
            <a:xfrm rot="16200000" flipH="1">
              <a:off x="59531" y="2728119"/>
              <a:ext cx="3106738" cy="1600200"/>
            </a:xfrm>
            <a:prstGeom prst="roundRect">
              <a:avLst>
                <a:gd name="adj" fmla="val 4902"/>
              </a:avLst>
            </a:prstGeom>
            <a:solidFill>
              <a:sysClr val="window" lastClr="FFFFFF"/>
            </a:solidFill>
            <a:ln w="6350"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smtClean="0">
                <a:ln>
                  <a:noFill/>
                </a:ln>
                <a:solidFill>
                  <a:srgbClr val="FFFFFF"/>
                </a:solidFill>
                <a:effectLst/>
                <a:uLnTx/>
                <a:uFillTx/>
                <a:latin typeface="Arial Narrow" pitchFamily="34" charset="0"/>
                <a:ea typeface="ＭＳ Ｐゴシック" pitchFamily="-109" charset="-128"/>
              </a:endParaRPr>
            </a:p>
          </p:txBody>
        </p:sp>
        <p:sp>
          <p:nvSpPr>
            <p:cNvPr id="30" name="Rektangel 76"/>
            <p:cNvSpPr>
              <a:spLocks noChangeArrowheads="1"/>
            </p:cNvSpPr>
            <p:nvPr/>
          </p:nvSpPr>
          <p:spPr bwMode="auto">
            <a:xfrm>
              <a:off x="867734" y="2330450"/>
              <a:ext cx="1524000"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0" algn="ctr"/>
              <a:r>
                <a:rPr lang="zh-CN" altLang="en-US" b="1" kern="0" dirty="0">
                  <a:solidFill>
                    <a:srgbClr val="262626"/>
                  </a:solidFill>
                  <a:latin typeface="Arial Narrow" pitchFamily="34" charset="0"/>
                  <a:ea typeface="微软雅黑" panose="020B0503020204020204" pitchFamily="34" charset="-122"/>
                </a:rPr>
                <a:t>政府</a:t>
              </a:r>
              <a:r>
                <a:rPr lang="zh-CN" altLang="en-US" b="1" kern="0" dirty="0" smtClean="0">
                  <a:solidFill>
                    <a:srgbClr val="262626"/>
                  </a:solidFill>
                  <a:latin typeface="Arial Narrow" pitchFamily="34" charset="0"/>
                  <a:ea typeface="微软雅黑" panose="020B0503020204020204" pitchFamily="34" charset="-122"/>
                </a:rPr>
                <a:t>监管</a:t>
              </a:r>
              <a:endParaRPr lang="en-US" altLang="zh-CN" b="1" kern="0" dirty="0" smtClean="0">
                <a:solidFill>
                  <a:srgbClr val="262626"/>
                </a:solidFill>
                <a:latin typeface="Arial Narrow" pitchFamily="34" charset="0"/>
                <a:ea typeface="微软雅黑" panose="020B0503020204020204" pitchFamily="34" charset="-122"/>
              </a:endParaRPr>
            </a:p>
            <a:p>
              <a:pPr lvl="0" algn="ctr"/>
              <a:r>
                <a:rPr kumimoji="0" lang="en-US" b="1" i="0" u="none" strike="noStrike" kern="0" cap="none" spc="0" normalizeH="0" baseline="0" noProof="0" dirty="0" smtClean="0">
                  <a:ln>
                    <a:noFill/>
                  </a:ln>
                  <a:solidFill>
                    <a:srgbClr val="262626"/>
                  </a:solidFill>
                  <a:effectLst/>
                  <a:uLnTx/>
                  <a:uFillTx/>
                  <a:latin typeface="Arial Narrow" pitchFamily="34" charset="0"/>
                  <a:ea typeface="微软雅黑" panose="020B0503020204020204" pitchFamily="34" charset="-122"/>
                </a:rPr>
                <a:t>Monitoring</a:t>
              </a:r>
              <a:endParaRPr kumimoji="0" lang="da-DK" sz="1600" b="1" i="0" u="none" strike="noStrike" kern="0" cap="none" spc="0" normalizeH="0" baseline="0" noProof="0" dirty="0" smtClean="0">
                <a:ln>
                  <a:noFill/>
                </a:ln>
                <a:solidFill>
                  <a:srgbClr val="1E1C11"/>
                </a:solidFill>
                <a:effectLst/>
                <a:uLnTx/>
                <a:uFillTx/>
                <a:latin typeface="Arial Narrow" pitchFamily="34" charset="0"/>
              </a:endParaRPr>
            </a:p>
          </p:txBody>
        </p:sp>
        <p:sp>
          <p:nvSpPr>
            <p:cNvPr id="31" name="Round Same Side Corner Rectangle 74"/>
            <p:cNvSpPr/>
            <p:nvPr/>
          </p:nvSpPr>
          <p:spPr>
            <a:xfrm>
              <a:off x="812690" y="1142838"/>
              <a:ext cx="1600200" cy="1100156"/>
            </a:xfrm>
            <a:prstGeom prst="round2SameRect">
              <a:avLst>
                <a:gd name="adj1" fmla="val 27778"/>
                <a:gd name="adj2" fmla="val 0"/>
              </a:avLst>
            </a:prstGeom>
            <a:solidFill>
              <a:schemeClr val="accent5">
                <a:lumMod val="75000"/>
              </a:schemeClr>
            </a:solidFill>
            <a:ln w="9525" cap="flat" cmpd="sng" algn="ctr">
              <a:solidFill>
                <a:srgbClr val="0081BE">
                  <a:lumMod val="75000"/>
                </a:srgbClr>
              </a:solidFill>
              <a:prstDash val="solid"/>
            </a:ln>
            <a:effectLst/>
          </p:spPr>
          <p:txBody>
            <a:bodyPr anchor="ct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a:ln>
                  <a:noFill/>
                </a:ln>
                <a:solidFill>
                  <a:srgbClr val="FFFFFF"/>
                </a:solidFill>
                <a:effectLst/>
                <a:uLnTx/>
                <a:uFillTx/>
                <a:latin typeface="Arial Narrow" pitchFamily="34" charset="0"/>
              </a:endParaRPr>
            </a:p>
          </p:txBody>
        </p:sp>
        <p:sp>
          <p:nvSpPr>
            <p:cNvPr id="33" name="Rektangel 76"/>
            <p:cNvSpPr>
              <a:spLocks noChangeArrowheads="1"/>
            </p:cNvSpPr>
            <p:nvPr/>
          </p:nvSpPr>
          <p:spPr bwMode="auto">
            <a:xfrm>
              <a:off x="2814639" y="2030413"/>
              <a:ext cx="1600200" cy="211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050" b="1">
                  <a:solidFill>
                    <a:prstClr val="white"/>
                  </a:solidFill>
                  <a:latin typeface="Arial Narrow" pitchFamily="34" charset="0"/>
                  <a:cs typeface="Calibri" pitchFamily="-109" charset="0"/>
                </a:rPr>
                <a:t>Executive branch</a:t>
              </a:r>
            </a:p>
          </p:txBody>
        </p:sp>
        <p:sp>
          <p:nvSpPr>
            <p:cNvPr id="34" name="Rounded Rectangle 81"/>
            <p:cNvSpPr/>
            <p:nvPr/>
          </p:nvSpPr>
          <p:spPr>
            <a:xfrm rot="16200000" flipH="1">
              <a:off x="1930046" y="2728119"/>
              <a:ext cx="3106738" cy="1600200"/>
            </a:xfrm>
            <a:prstGeom prst="roundRect">
              <a:avLst>
                <a:gd name="adj" fmla="val 4902"/>
              </a:avLst>
            </a:prstGeom>
            <a:solidFill>
              <a:sysClr val="window" lastClr="FFFFFF"/>
            </a:solidFill>
            <a:ln w="6350"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smtClean="0">
                <a:ln>
                  <a:noFill/>
                </a:ln>
                <a:solidFill>
                  <a:srgbClr val="FFFFFF"/>
                </a:solidFill>
                <a:effectLst/>
                <a:uLnTx/>
                <a:uFillTx/>
                <a:latin typeface="Arial Narrow" pitchFamily="34" charset="0"/>
                <a:ea typeface="ＭＳ Ｐゴシック" pitchFamily="-109" charset="-128"/>
              </a:endParaRPr>
            </a:p>
          </p:txBody>
        </p:sp>
        <p:sp>
          <p:nvSpPr>
            <p:cNvPr id="35" name="Rektangel 76"/>
            <p:cNvSpPr>
              <a:spLocks noChangeArrowheads="1"/>
            </p:cNvSpPr>
            <p:nvPr/>
          </p:nvSpPr>
          <p:spPr bwMode="auto">
            <a:xfrm>
              <a:off x="2714478" y="2330450"/>
              <a:ext cx="1524000"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b="1" kern="0" dirty="0">
                  <a:solidFill>
                    <a:srgbClr val="262626"/>
                  </a:solidFill>
                  <a:latin typeface="Arial Narrow" pitchFamily="34" charset="0"/>
                  <a:ea typeface="微软雅黑" panose="020B0503020204020204" pitchFamily="34" charset="-122"/>
                </a:rPr>
                <a:t>规划</a:t>
              </a:r>
              <a:r>
                <a:rPr lang="zh-CN" altLang="en-US" b="1" kern="0" dirty="0" smtClean="0">
                  <a:solidFill>
                    <a:srgbClr val="262626"/>
                  </a:solidFill>
                  <a:latin typeface="Arial Narrow" pitchFamily="34" charset="0"/>
                  <a:ea typeface="微软雅黑" panose="020B0503020204020204" pitchFamily="34" charset="-122"/>
                </a:rPr>
                <a:t>引导</a:t>
              </a:r>
              <a:endParaRPr lang="en-US" altLang="zh-CN" b="1" kern="0" dirty="0" smtClean="0">
                <a:solidFill>
                  <a:srgbClr val="262626"/>
                </a:solidFill>
                <a:latin typeface="Arial Narrow" pitchFamily="34" charset="0"/>
                <a:ea typeface="微软雅黑" panose="020B0503020204020204" pitchFamily="34" charset="-122"/>
              </a:endParaRPr>
            </a:p>
            <a:p>
              <a:pPr algn="ctr"/>
              <a:r>
                <a:rPr kumimoji="0" lang="en-US" b="1" i="0" u="none" strike="noStrike" kern="0" cap="none" spc="0" normalizeH="0" baseline="0" noProof="0" dirty="0" smtClean="0">
                  <a:ln>
                    <a:noFill/>
                  </a:ln>
                  <a:solidFill>
                    <a:srgbClr val="262626"/>
                  </a:solidFill>
                  <a:effectLst/>
                  <a:uLnTx/>
                  <a:uFillTx/>
                  <a:latin typeface="Arial Narrow" pitchFamily="34" charset="0"/>
                  <a:ea typeface="微软雅黑" panose="020B0503020204020204" pitchFamily="34" charset="-122"/>
                </a:rPr>
                <a:t>Planning</a:t>
              </a:r>
            </a:p>
          </p:txBody>
        </p:sp>
        <p:sp>
          <p:nvSpPr>
            <p:cNvPr id="36" name="Round Same Side Corner Rectangle 83"/>
            <p:cNvSpPr/>
            <p:nvPr/>
          </p:nvSpPr>
          <p:spPr>
            <a:xfrm>
              <a:off x="2683315" y="1143000"/>
              <a:ext cx="1600200" cy="1100138"/>
            </a:xfrm>
            <a:prstGeom prst="round2SameRect">
              <a:avLst>
                <a:gd name="adj1" fmla="val 27778"/>
                <a:gd name="adj2" fmla="val 0"/>
              </a:avLst>
            </a:prstGeom>
            <a:solidFill>
              <a:srgbClr val="973444"/>
            </a:solidFill>
            <a:ln w="9525" cap="flat" cmpd="sng" algn="ctr">
              <a:solidFill>
                <a:srgbClr val="6C508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smtClean="0">
                <a:ln>
                  <a:noFill/>
                </a:ln>
                <a:solidFill>
                  <a:srgbClr val="FFFFFF"/>
                </a:solidFill>
                <a:effectLst/>
                <a:uLnTx/>
                <a:uFillTx/>
                <a:latin typeface="Arial Narrow" pitchFamily="34" charset="0"/>
              </a:endParaRPr>
            </a:p>
          </p:txBody>
        </p:sp>
        <p:sp>
          <p:nvSpPr>
            <p:cNvPr id="38" name="Rektangel 76"/>
            <p:cNvSpPr>
              <a:spLocks noChangeArrowheads="1"/>
            </p:cNvSpPr>
            <p:nvPr/>
          </p:nvSpPr>
          <p:spPr bwMode="auto">
            <a:xfrm>
              <a:off x="4640412" y="2030413"/>
              <a:ext cx="1600200" cy="211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altLang="zh-CN" sz="1050" b="1">
                  <a:solidFill>
                    <a:prstClr val="white"/>
                  </a:solidFill>
                  <a:latin typeface="Arial Narrow" pitchFamily="34" charset="0"/>
                  <a:cs typeface="Calibri" pitchFamily="-109" charset="0"/>
                </a:rPr>
                <a:t>Executive branch</a:t>
              </a:r>
            </a:p>
          </p:txBody>
        </p:sp>
        <p:sp>
          <p:nvSpPr>
            <p:cNvPr id="39" name="Rounded Rectangle 87"/>
            <p:cNvSpPr/>
            <p:nvPr/>
          </p:nvSpPr>
          <p:spPr>
            <a:xfrm rot="16200000" flipH="1">
              <a:off x="3716403" y="2728119"/>
              <a:ext cx="3106738" cy="1600200"/>
            </a:xfrm>
            <a:prstGeom prst="roundRect">
              <a:avLst>
                <a:gd name="adj" fmla="val 4902"/>
              </a:avLst>
            </a:prstGeom>
            <a:solidFill>
              <a:sysClr val="window" lastClr="FFFFFF"/>
            </a:solidFill>
            <a:ln w="6350"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smtClean="0">
                <a:ln>
                  <a:noFill/>
                </a:ln>
                <a:solidFill>
                  <a:srgbClr val="FFFFFF"/>
                </a:solidFill>
                <a:effectLst/>
                <a:uLnTx/>
                <a:uFillTx/>
                <a:latin typeface="Arial Narrow" pitchFamily="34" charset="0"/>
                <a:ea typeface="ＭＳ Ｐゴシック" pitchFamily="-109" charset="-128"/>
              </a:endParaRPr>
            </a:p>
          </p:txBody>
        </p:sp>
        <p:sp>
          <p:nvSpPr>
            <p:cNvPr id="41" name="Round Same Side Corner Rectangle 89"/>
            <p:cNvSpPr/>
            <p:nvPr/>
          </p:nvSpPr>
          <p:spPr>
            <a:xfrm>
              <a:off x="4495803" y="1142838"/>
              <a:ext cx="1600200" cy="1100156"/>
            </a:xfrm>
            <a:prstGeom prst="round2SameRect">
              <a:avLst>
                <a:gd name="adj1" fmla="val 27778"/>
                <a:gd name="adj2" fmla="val 0"/>
              </a:avLst>
            </a:prstGeom>
            <a:solidFill>
              <a:schemeClr val="accent6">
                <a:lumMod val="50000"/>
              </a:schemeClr>
            </a:solidFill>
            <a:ln w="12700">
              <a:solidFill>
                <a:srgbClr val="AECD71"/>
              </a:solidFill>
            </a:ln>
            <a:effectLst/>
            <a:scene3d>
              <a:camera prst="orthographicFront">
                <a:rot lat="0" lon="0" rev="0"/>
              </a:camera>
              <a:lightRig rig="threePt" dir="t">
                <a:rot lat="0" lon="0" rev="1200000"/>
              </a:lightRig>
            </a:scene3d>
            <a:sp3d/>
          </p:spPr>
          <p:txBody>
            <a:bodyPr anchor="ct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a:ln>
                  <a:noFill/>
                </a:ln>
                <a:solidFill>
                  <a:srgbClr val="FFFFFF"/>
                </a:solidFill>
                <a:effectLst/>
                <a:uLnTx/>
                <a:uFillTx/>
                <a:latin typeface="Arial Narrow" pitchFamily="34" charset="0"/>
              </a:endParaRPr>
            </a:p>
          </p:txBody>
        </p:sp>
        <p:pic>
          <p:nvPicPr>
            <p:cNvPr id="43"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54339" y="1290638"/>
              <a:ext cx="1041400" cy="88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Rounded Rectangle 23"/>
            <p:cNvSpPr/>
            <p:nvPr/>
          </p:nvSpPr>
          <p:spPr>
            <a:xfrm rot="16200000" flipH="1">
              <a:off x="5188518" y="2360613"/>
              <a:ext cx="3952877" cy="1600200"/>
            </a:xfrm>
            <a:custGeom>
              <a:avLst/>
              <a:gdLst>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74108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41088 w 3952874"/>
                <a:gd name="connsiteY2" fmla="*/ 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52874 w 3952874"/>
                <a:gd name="connsiteY3" fmla="*/ 21178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3884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 name="connsiteX0" fmla="*/ 0 w 3952874"/>
                <a:gd name="connsiteY0" fmla="*/ 211786 h 1600200"/>
                <a:gd name="connsiteX1" fmla="*/ 211786 w 3952874"/>
                <a:gd name="connsiteY1" fmla="*/ 0 h 1600200"/>
                <a:gd name="connsiteX2" fmla="*/ 3798238 w 3952874"/>
                <a:gd name="connsiteY2" fmla="*/ 6350 h 1600200"/>
                <a:gd name="connsiteX3" fmla="*/ 3946524 w 3952874"/>
                <a:gd name="connsiteY3" fmla="*/ 129236 h 1600200"/>
                <a:gd name="connsiteX4" fmla="*/ 3952874 w 3952874"/>
                <a:gd name="connsiteY4" fmla="*/ 1464614 h 1600200"/>
                <a:gd name="connsiteX5" fmla="*/ 3823638 w 3952874"/>
                <a:gd name="connsiteY5" fmla="*/ 1600200 h 1600200"/>
                <a:gd name="connsiteX6" fmla="*/ 211786 w 3952874"/>
                <a:gd name="connsiteY6" fmla="*/ 1600200 h 1600200"/>
                <a:gd name="connsiteX7" fmla="*/ 0 w 3952874"/>
                <a:gd name="connsiteY7" fmla="*/ 1388414 h 1600200"/>
                <a:gd name="connsiteX8" fmla="*/ 0 w 3952874"/>
                <a:gd name="connsiteY8" fmla="*/ 211786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2874" h="1600200">
                  <a:moveTo>
                    <a:pt x="0" y="211786"/>
                  </a:moveTo>
                  <a:cubicBezTo>
                    <a:pt x="0" y="94820"/>
                    <a:pt x="94820" y="0"/>
                    <a:pt x="211786" y="0"/>
                  </a:cubicBezTo>
                  <a:lnTo>
                    <a:pt x="3798238" y="6350"/>
                  </a:lnTo>
                  <a:cubicBezTo>
                    <a:pt x="3915204" y="6350"/>
                    <a:pt x="3946524" y="12270"/>
                    <a:pt x="3946524" y="129236"/>
                  </a:cubicBezTo>
                  <a:cubicBezTo>
                    <a:pt x="3948641" y="548962"/>
                    <a:pt x="3950757" y="1044888"/>
                    <a:pt x="3952874" y="1464614"/>
                  </a:cubicBezTo>
                  <a:cubicBezTo>
                    <a:pt x="3952874" y="1581580"/>
                    <a:pt x="3940604" y="1600200"/>
                    <a:pt x="3823638" y="1600200"/>
                  </a:cubicBezTo>
                  <a:lnTo>
                    <a:pt x="211786" y="1600200"/>
                  </a:lnTo>
                  <a:cubicBezTo>
                    <a:pt x="94820" y="1600200"/>
                    <a:pt x="0" y="1505380"/>
                    <a:pt x="0" y="1388414"/>
                  </a:cubicBezTo>
                  <a:lnTo>
                    <a:pt x="0" y="211786"/>
                  </a:lnTo>
                  <a:close/>
                </a:path>
              </a:pathLst>
            </a:custGeom>
            <a:gradFill flip="none" rotWithShape="1">
              <a:gsLst>
                <a:gs pos="0">
                  <a:sysClr val="windowText" lastClr="000000">
                    <a:alpha val="9000"/>
                  </a:sysClr>
                </a:gs>
                <a:gs pos="100000">
                  <a:sysClr val="windowText" lastClr="000000">
                    <a:alpha val="30000"/>
                  </a:sysClr>
                </a:gs>
              </a:gsLst>
              <a:lin ang="10800000" scaled="0"/>
              <a:tileRect/>
            </a:gra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smtClean="0">
                <a:ln>
                  <a:noFill/>
                </a:ln>
                <a:solidFill>
                  <a:srgbClr val="FFFFFF"/>
                </a:solidFill>
                <a:effectLst/>
                <a:uLnTx/>
                <a:uFillTx/>
                <a:latin typeface="Arial Narrow" pitchFamily="34" charset="0"/>
                <a:ea typeface="ＭＳ Ｐゴシック" pitchFamily="-109" charset="-128"/>
              </a:endParaRPr>
            </a:p>
          </p:txBody>
        </p:sp>
        <p:sp>
          <p:nvSpPr>
            <p:cNvPr id="47" name="Rektangel 76"/>
            <p:cNvSpPr>
              <a:spLocks noChangeArrowheads="1"/>
            </p:cNvSpPr>
            <p:nvPr/>
          </p:nvSpPr>
          <p:spPr bwMode="auto">
            <a:xfrm>
              <a:off x="6523335" y="2030411"/>
              <a:ext cx="1600200" cy="211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altLang="zh-CN" sz="1050" b="1">
                  <a:solidFill>
                    <a:prstClr val="white"/>
                  </a:solidFill>
                  <a:latin typeface="Arial Narrow" pitchFamily="34" charset="0"/>
                  <a:cs typeface="Calibri" pitchFamily="-109" charset="0"/>
                </a:rPr>
                <a:t>Executive branch</a:t>
              </a:r>
            </a:p>
          </p:txBody>
        </p:sp>
        <p:sp>
          <p:nvSpPr>
            <p:cNvPr id="48" name="Rounded Rectangle 87"/>
            <p:cNvSpPr/>
            <p:nvPr/>
          </p:nvSpPr>
          <p:spPr>
            <a:xfrm rot="16200000" flipH="1">
              <a:off x="5625603" y="2728117"/>
              <a:ext cx="3106738" cy="1600200"/>
            </a:xfrm>
            <a:prstGeom prst="roundRect">
              <a:avLst>
                <a:gd name="adj" fmla="val 4902"/>
              </a:avLst>
            </a:prstGeom>
            <a:solidFill>
              <a:sysClr val="window" lastClr="FFFFFF"/>
            </a:solidFill>
            <a:ln w="6350"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smtClean="0">
                <a:ln>
                  <a:noFill/>
                </a:ln>
                <a:solidFill>
                  <a:srgbClr val="FFFFFF"/>
                </a:solidFill>
                <a:effectLst/>
                <a:uLnTx/>
                <a:uFillTx/>
                <a:latin typeface="Arial Narrow" pitchFamily="34" charset="0"/>
                <a:ea typeface="ＭＳ Ｐゴシック" pitchFamily="-109" charset="-128"/>
              </a:endParaRPr>
            </a:p>
          </p:txBody>
        </p:sp>
        <p:sp>
          <p:nvSpPr>
            <p:cNvPr id="50" name="Round Same Side Corner Rectangle 89"/>
            <p:cNvSpPr/>
            <p:nvPr/>
          </p:nvSpPr>
          <p:spPr>
            <a:xfrm>
              <a:off x="6378726" y="1142836"/>
              <a:ext cx="1600200" cy="1100156"/>
            </a:xfrm>
            <a:prstGeom prst="round2SameRect">
              <a:avLst>
                <a:gd name="adj1" fmla="val 27778"/>
                <a:gd name="adj2" fmla="val 0"/>
              </a:avLst>
            </a:prstGeom>
            <a:solidFill>
              <a:srgbClr val="FF9900"/>
            </a:solidFill>
            <a:ln w="12700">
              <a:solidFill>
                <a:srgbClr val="AECD71"/>
              </a:solidFill>
            </a:ln>
            <a:effectLst/>
            <a:scene3d>
              <a:camera prst="orthographicFront">
                <a:rot lat="0" lon="0" rev="0"/>
              </a:camera>
              <a:lightRig rig="threePt" dir="t">
                <a:rot lat="0" lon="0" rev="1200000"/>
              </a:lightRig>
            </a:scene3d>
            <a:sp3d/>
          </p:spPr>
          <p:txBody>
            <a:bodyPr anchor="ct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600" b="1" i="0" u="none" strike="noStrike" kern="0" cap="none" spc="0" normalizeH="0" baseline="0" noProof="0">
                <a:ln>
                  <a:noFill/>
                </a:ln>
                <a:solidFill>
                  <a:srgbClr val="FFFFFF"/>
                </a:solidFill>
                <a:effectLst/>
                <a:uLnTx/>
                <a:uFillTx/>
                <a:latin typeface="Arial Narrow" pitchFamily="34" charset="0"/>
              </a:endParaRPr>
            </a:p>
          </p:txBody>
        </p:sp>
        <p:sp>
          <p:nvSpPr>
            <p:cNvPr id="54" name="Rektangel 76"/>
            <p:cNvSpPr>
              <a:spLocks noChangeArrowheads="1"/>
            </p:cNvSpPr>
            <p:nvPr/>
          </p:nvSpPr>
          <p:spPr bwMode="auto">
            <a:xfrm>
              <a:off x="4494056" y="2287087"/>
              <a:ext cx="1524000"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b="1" kern="0" dirty="0">
                  <a:solidFill>
                    <a:srgbClr val="262626"/>
                  </a:solidFill>
                  <a:latin typeface="Arial Narrow" pitchFamily="34" charset="0"/>
                  <a:ea typeface="微软雅黑" panose="020B0503020204020204" pitchFamily="34" charset="-122"/>
                </a:rPr>
                <a:t>政策</a:t>
              </a:r>
              <a:r>
                <a:rPr lang="zh-CN" altLang="en-US" b="1" kern="0" dirty="0" smtClean="0">
                  <a:solidFill>
                    <a:srgbClr val="262626"/>
                  </a:solidFill>
                  <a:latin typeface="Arial Narrow" pitchFamily="34" charset="0"/>
                  <a:ea typeface="微软雅黑" panose="020B0503020204020204" pitchFamily="34" charset="-122"/>
                </a:rPr>
                <a:t>激励</a:t>
              </a:r>
              <a:endParaRPr lang="en-US" altLang="zh-CN" b="1" kern="0" dirty="0" smtClean="0">
                <a:solidFill>
                  <a:srgbClr val="262626"/>
                </a:solidFill>
                <a:latin typeface="Arial Narrow" pitchFamily="34" charset="0"/>
                <a:ea typeface="微软雅黑" panose="020B0503020204020204" pitchFamily="34" charset="-122"/>
              </a:endParaRPr>
            </a:p>
            <a:p>
              <a:pPr algn="ctr"/>
              <a:r>
                <a:rPr lang="en-US" altLang="zh-CN" b="1" kern="0" dirty="0" smtClean="0">
                  <a:solidFill>
                    <a:srgbClr val="262626"/>
                  </a:solidFill>
                  <a:latin typeface="Arial Narrow" pitchFamily="34" charset="0"/>
                  <a:ea typeface="微软雅黑" panose="020B0503020204020204" pitchFamily="34" charset="-122"/>
                </a:rPr>
                <a:t>Encouragement</a:t>
              </a:r>
              <a:endParaRPr lang="da-DK" b="1" kern="0" dirty="0">
                <a:solidFill>
                  <a:srgbClr val="262626"/>
                </a:solidFill>
                <a:latin typeface="Arial Narrow" pitchFamily="34" charset="0"/>
                <a:ea typeface="微软雅黑" panose="020B0503020204020204" pitchFamily="34" charset="-122"/>
              </a:endParaRPr>
            </a:p>
          </p:txBody>
        </p:sp>
        <p:sp>
          <p:nvSpPr>
            <p:cNvPr id="55" name="Rektangel 76"/>
            <p:cNvSpPr>
              <a:spLocks noChangeArrowheads="1"/>
            </p:cNvSpPr>
            <p:nvPr/>
          </p:nvSpPr>
          <p:spPr bwMode="auto">
            <a:xfrm>
              <a:off x="6437538" y="2303121"/>
              <a:ext cx="1524000"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b="1" kern="0" dirty="0" smtClean="0">
                  <a:solidFill>
                    <a:srgbClr val="262626"/>
                  </a:solidFill>
                  <a:latin typeface="Arial Narrow" pitchFamily="34" charset="0"/>
                  <a:ea typeface="微软雅黑" panose="020B0503020204020204" pitchFamily="34" charset="-122"/>
                </a:rPr>
                <a:t>社会合作</a:t>
              </a:r>
              <a:endParaRPr lang="en-US" altLang="zh-CN" b="1" kern="0" dirty="0" smtClean="0">
                <a:solidFill>
                  <a:srgbClr val="262626"/>
                </a:solidFill>
                <a:latin typeface="Arial Narrow" pitchFamily="34" charset="0"/>
                <a:ea typeface="微软雅黑" panose="020B0503020204020204" pitchFamily="34" charset="-122"/>
              </a:endParaRPr>
            </a:p>
            <a:p>
              <a:pPr algn="ctr"/>
              <a:r>
                <a:rPr lang="en-US" b="1" kern="0" dirty="0" smtClean="0">
                  <a:solidFill>
                    <a:srgbClr val="262626"/>
                  </a:solidFill>
                  <a:latin typeface="Arial Narrow" pitchFamily="34" charset="0"/>
                  <a:ea typeface="微软雅黑" panose="020B0503020204020204" pitchFamily="34" charset="-122"/>
                </a:rPr>
                <a:t>Cooperation</a:t>
              </a:r>
              <a:endParaRPr lang="da-DK" b="1" kern="0" dirty="0">
                <a:solidFill>
                  <a:srgbClr val="262626"/>
                </a:solidFill>
                <a:latin typeface="Arial Narrow" pitchFamily="34" charset="0"/>
                <a:ea typeface="微软雅黑" panose="020B0503020204020204" pitchFamily="34" charset="-122"/>
              </a:endParaRPr>
            </a:p>
          </p:txBody>
        </p:sp>
        <p:sp>
          <p:nvSpPr>
            <p:cNvPr id="58" name="文本框 57"/>
            <p:cNvSpPr txBox="1"/>
            <p:nvPr/>
          </p:nvSpPr>
          <p:spPr>
            <a:xfrm>
              <a:off x="973766" y="2974458"/>
              <a:ext cx="1257300" cy="1808187"/>
            </a:xfrm>
            <a:prstGeom prst="rect">
              <a:avLst/>
            </a:prstGeom>
            <a:noFill/>
          </p:spPr>
          <p:txBody>
            <a:bodyPr wrap="square" rtlCol="0">
              <a:spAutoFit/>
            </a:bodyPr>
            <a:lstStyle/>
            <a:p>
              <a:pPr algn="ctr"/>
              <a:r>
                <a:rPr lang="zh-CN" altLang="en-US" sz="1600" b="1" dirty="0">
                  <a:latin typeface="Arial Narrow" pitchFamily="34" charset="0"/>
                  <a:ea typeface="黑体" panose="02010609060101010101" pitchFamily="49" charset="-122"/>
                </a:rPr>
                <a:t>法律法规</a:t>
              </a:r>
            </a:p>
            <a:p>
              <a:pPr algn="ctr"/>
              <a:r>
                <a:rPr lang="zh-CN" altLang="en-US" sz="1600" b="1" dirty="0">
                  <a:latin typeface="Arial Narrow" pitchFamily="34" charset="0"/>
                  <a:ea typeface="黑体" panose="02010609060101010101" pitchFamily="49" charset="-122"/>
                </a:rPr>
                <a:t>标准出台</a:t>
              </a:r>
            </a:p>
            <a:p>
              <a:pPr algn="ctr"/>
              <a:r>
                <a:rPr lang="zh-CN" altLang="en-US" sz="1600" b="1" dirty="0">
                  <a:latin typeface="Arial Narrow" pitchFamily="34" charset="0"/>
                  <a:ea typeface="黑体" panose="02010609060101010101" pitchFamily="49" charset="-122"/>
                </a:rPr>
                <a:t>过程监督</a:t>
              </a:r>
            </a:p>
            <a:p>
              <a:pPr algn="ctr"/>
              <a:r>
                <a:rPr lang="zh-CN" altLang="en-US" sz="1600" b="1" dirty="0">
                  <a:latin typeface="Arial Narrow" pitchFamily="34" charset="0"/>
                  <a:ea typeface="黑体" panose="02010609060101010101" pitchFamily="49" charset="-122"/>
                </a:rPr>
                <a:t>行政</a:t>
              </a:r>
              <a:r>
                <a:rPr lang="zh-CN" altLang="en-US" sz="1600" b="1" dirty="0" smtClean="0">
                  <a:latin typeface="Arial Narrow" pitchFamily="34" charset="0"/>
                  <a:ea typeface="黑体" panose="02010609060101010101" pitchFamily="49" charset="-122"/>
                </a:rPr>
                <a:t>处罚</a:t>
              </a:r>
              <a:endParaRPr lang="en-US" altLang="zh-CN" sz="1600" b="1" dirty="0" smtClean="0">
                <a:latin typeface="Arial Narrow" pitchFamily="34" charset="0"/>
                <a:ea typeface="黑体" panose="02010609060101010101" pitchFamily="49" charset="-122"/>
              </a:endParaRPr>
            </a:p>
            <a:p>
              <a:pPr algn="ctr"/>
              <a:endParaRPr lang="en-US" altLang="zh-CN" sz="700" b="1" dirty="0" smtClean="0">
                <a:latin typeface="Arial Narrow" pitchFamily="34" charset="0"/>
                <a:ea typeface="黑体" panose="02010609060101010101" pitchFamily="49" charset="-122"/>
              </a:endParaRPr>
            </a:p>
            <a:p>
              <a:pPr algn="ctr"/>
              <a:r>
                <a:rPr lang="en-US" altLang="zh-CN" sz="1600" b="1" dirty="0" smtClean="0">
                  <a:latin typeface="Arial Narrow" pitchFamily="34" charset="0"/>
                  <a:ea typeface="黑体" panose="02010609060101010101" pitchFamily="49" charset="-122"/>
                </a:rPr>
                <a:t>Regulation</a:t>
              </a:r>
            </a:p>
            <a:p>
              <a:pPr algn="ctr"/>
              <a:r>
                <a:rPr lang="en-US" altLang="zh-CN" sz="1600" b="1" dirty="0" smtClean="0">
                  <a:latin typeface="Arial Narrow" pitchFamily="34" charset="0"/>
                  <a:ea typeface="黑体" panose="02010609060101010101" pitchFamily="49" charset="-122"/>
                </a:rPr>
                <a:t>Standards</a:t>
              </a:r>
            </a:p>
            <a:p>
              <a:pPr algn="ctr"/>
              <a:r>
                <a:rPr lang="en-US" altLang="zh-CN" sz="1600" b="1" dirty="0" smtClean="0">
                  <a:latin typeface="Arial Narrow" pitchFamily="34" charset="0"/>
                  <a:ea typeface="黑体" panose="02010609060101010101" pitchFamily="49" charset="-122"/>
                </a:rPr>
                <a:t>Monitoring</a:t>
              </a:r>
            </a:p>
            <a:p>
              <a:pPr algn="ctr"/>
              <a:r>
                <a:rPr lang="en-US" altLang="zh-CN" sz="1600" b="1" dirty="0" smtClean="0">
                  <a:latin typeface="Arial Narrow" pitchFamily="34" charset="0"/>
                  <a:ea typeface="黑体" panose="02010609060101010101" pitchFamily="49" charset="-122"/>
                </a:rPr>
                <a:t>Punishment</a:t>
              </a:r>
            </a:p>
          </p:txBody>
        </p:sp>
        <p:pic>
          <p:nvPicPr>
            <p:cNvPr id="4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8380" y="1399746"/>
              <a:ext cx="12573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07392" y="1267489"/>
              <a:ext cx="1141412"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 name="文本框 58"/>
            <p:cNvSpPr txBox="1"/>
            <p:nvPr/>
          </p:nvSpPr>
          <p:spPr>
            <a:xfrm>
              <a:off x="2813049" y="2974458"/>
              <a:ext cx="1350187" cy="1808187"/>
            </a:xfrm>
            <a:prstGeom prst="rect">
              <a:avLst/>
            </a:prstGeom>
            <a:noFill/>
          </p:spPr>
          <p:txBody>
            <a:bodyPr wrap="square" rtlCol="0">
              <a:spAutoFit/>
            </a:bodyPr>
            <a:lstStyle/>
            <a:p>
              <a:pPr algn="ctr"/>
              <a:r>
                <a:rPr lang="zh-CN" altLang="en-US" sz="1600" b="1" dirty="0">
                  <a:latin typeface="Arial Narrow" pitchFamily="34" charset="0"/>
                  <a:ea typeface="黑体" panose="02010609060101010101" pitchFamily="49" charset="-122"/>
                </a:rPr>
                <a:t>规划制定</a:t>
              </a:r>
            </a:p>
            <a:p>
              <a:pPr algn="ctr"/>
              <a:r>
                <a:rPr lang="zh-CN" altLang="en-US" sz="1600" b="1" dirty="0">
                  <a:latin typeface="Arial Narrow" pitchFamily="34" charset="0"/>
                  <a:ea typeface="黑体" panose="02010609060101010101" pitchFamily="49" charset="-122"/>
                </a:rPr>
                <a:t>指南发布</a:t>
              </a:r>
            </a:p>
            <a:p>
              <a:pPr algn="ctr"/>
              <a:r>
                <a:rPr lang="zh-CN" altLang="en-US" sz="1600" b="1" dirty="0">
                  <a:latin typeface="Arial Narrow" pitchFamily="34" charset="0"/>
                  <a:ea typeface="黑体" panose="02010609060101010101" pitchFamily="49" charset="-122"/>
                </a:rPr>
                <a:t>信息公开</a:t>
              </a:r>
            </a:p>
            <a:p>
              <a:pPr algn="ctr"/>
              <a:r>
                <a:rPr lang="zh-CN" altLang="en-US" sz="1600" b="1" dirty="0">
                  <a:latin typeface="Arial Narrow" pitchFamily="34" charset="0"/>
                  <a:ea typeface="黑体" panose="02010609060101010101" pitchFamily="49" charset="-122"/>
                </a:rPr>
                <a:t>标识</a:t>
              </a:r>
              <a:r>
                <a:rPr lang="zh-CN" altLang="en-US" sz="1600" b="1" dirty="0" smtClean="0">
                  <a:latin typeface="Arial Narrow" pitchFamily="34" charset="0"/>
                  <a:ea typeface="黑体" panose="02010609060101010101" pitchFamily="49" charset="-122"/>
                </a:rPr>
                <a:t>开发</a:t>
              </a:r>
              <a:endParaRPr lang="en-US" altLang="zh-CN" sz="1600" b="1" dirty="0" smtClean="0">
                <a:latin typeface="Arial Narrow" pitchFamily="34" charset="0"/>
                <a:ea typeface="黑体" panose="02010609060101010101" pitchFamily="49" charset="-122"/>
              </a:endParaRPr>
            </a:p>
            <a:p>
              <a:pPr algn="ctr"/>
              <a:endParaRPr lang="en-US" altLang="zh-CN" sz="700" b="1" dirty="0" smtClean="0">
                <a:latin typeface="Arial Narrow" pitchFamily="34" charset="0"/>
                <a:ea typeface="黑体" panose="02010609060101010101" pitchFamily="49" charset="-122"/>
              </a:endParaRPr>
            </a:p>
            <a:p>
              <a:pPr algn="ctr"/>
              <a:r>
                <a:rPr lang="en-US" altLang="zh-CN" sz="1600" b="1" dirty="0" smtClean="0">
                  <a:latin typeface="Arial Narrow" pitchFamily="34" charset="0"/>
                  <a:ea typeface="黑体" panose="02010609060101010101" pitchFamily="49" charset="-122"/>
                </a:rPr>
                <a:t>Planning</a:t>
              </a:r>
            </a:p>
            <a:p>
              <a:pPr algn="ctr"/>
              <a:r>
                <a:rPr lang="en-US" altLang="zh-CN" sz="1600" b="1" dirty="0" smtClean="0">
                  <a:latin typeface="Arial Narrow" pitchFamily="34" charset="0"/>
                  <a:ea typeface="黑体" panose="02010609060101010101" pitchFamily="49" charset="-122"/>
                </a:rPr>
                <a:t>Guide</a:t>
              </a:r>
            </a:p>
            <a:p>
              <a:pPr algn="ctr"/>
              <a:r>
                <a:rPr lang="en-US" altLang="zh-CN" sz="1600" b="1" dirty="0" smtClean="0">
                  <a:latin typeface="Arial Narrow" pitchFamily="34" charset="0"/>
                  <a:ea typeface="黑体" panose="02010609060101010101" pitchFamily="49" charset="-122"/>
                </a:rPr>
                <a:t>Info. Disclosure</a:t>
              </a:r>
            </a:p>
            <a:p>
              <a:pPr algn="ctr"/>
              <a:r>
                <a:rPr lang="en-US" altLang="zh-CN" sz="1600" b="1" dirty="0" smtClean="0">
                  <a:latin typeface="Arial Narrow" pitchFamily="34" charset="0"/>
                  <a:ea typeface="黑体" panose="02010609060101010101" pitchFamily="49" charset="-122"/>
                </a:rPr>
                <a:t>Labeling</a:t>
              </a:r>
            </a:p>
          </p:txBody>
        </p:sp>
        <p:sp>
          <p:nvSpPr>
            <p:cNvPr id="60" name="文本框 59"/>
            <p:cNvSpPr txBox="1"/>
            <p:nvPr/>
          </p:nvSpPr>
          <p:spPr>
            <a:xfrm>
              <a:off x="4627406" y="2987158"/>
              <a:ext cx="1257300" cy="1808187"/>
            </a:xfrm>
            <a:prstGeom prst="rect">
              <a:avLst/>
            </a:prstGeom>
            <a:noFill/>
          </p:spPr>
          <p:txBody>
            <a:bodyPr wrap="square" rtlCol="0">
              <a:spAutoFit/>
            </a:bodyPr>
            <a:lstStyle/>
            <a:p>
              <a:pPr algn="ctr"/>
              <a:r>
                <a:rPr lang="zh-CN" altLang="en-US" sz="1600" b="1" dirty="0">
                  <a:latin typeface="Arial Narrow" pitchFamily="34" charset="0"/>
                  <a:ea typeface="黑体" panose="02010609060101010101" pitchFamily="49" charset="-122"/>
                </a:rPr>
                <a:t>经济刺激</a:t>
              </a:r>
            </a:p>
            <a:p>
              <a:pPr algn="ctr"/>
              <a:r>
                <a:rPr lang="zh-CN" altLang="en-US" sz="1600" b="1" dirty="0">
                  <a:latin typeface="Arial Narrow" pitchFamily="34" charset="0"/>
                  <a:ea typeface="黑体" panose="02010609060101010101" pitchFamily="49" charset="-122"/>
                </a:rPr>
                <a:t>绿色信贷</a:t>
              </a:r>
            </a:p>
            <a:p>
              <a:pPr algn="ctr"/>
              <a:r>
                <a:rPr lang="zh-CN" altLang="en-US" sz="1600" b="1" dirty="0">
                  <a:latin typeface="Arial Narrow" pitchFamily="34" charset="0"/>
                  <a:ea typeface="黑体" panose="02010609060101010101" pitchFamily="49" charset="-122"/>
                </a:rPr>
                <a:t>新兴产业</a:t>
              </a:r>
            </a:p>
            <a:p>
              <a:pPr algn="ctr"/>
              <a:r>
                <a:rPr lang="zh-CN" altLang="en-US" sz="1600" b="1" dirty="0">
                  <a:latin typeface="Arial Narrow" pitchFamily="34" charset="0"/>
                  <a:ea typeface="黑体" panose="02010609060101010101" pitchFamily="49" charset="-122"/>
                </a:rPr>
                <a:t>认可</a:t>
              </a:r>
              <a:r>
                <a:rPr lang="zh-CN" altLang="en-US" sz="1600" b="1" dirty="0" smtClean="0">
                  <a:latin typeface="Arial Narrow" pitchFamily="34" charset="0"/>
                  <a:ea typeface="黑体" panose="02010609060101010101" pitchFamily="49" charset="-122"/>
                </a:rPr>
                <a:t>奖励</a:t>
              </a:r>
              <a:endParaRPr lang="en-US" altLang="zh-CN" sz="1600" b="1" dirty="0" smtClean="0">
                <a:latin typeface="Arial Narrow" pitchFamily="34" charset="0"/>
                <a:ea typeface="黑体" panose="02010609060101010101" pitchFamily="49" charset="-122"/>
              </a:endParaRPr>
            </a:p>
            <a:p>
              <a:pPr algn="ctr"/>
              <a:endParaRPr lang="en-US" altLang="zh-CN" sz="700" b="1" dirty="0" smtClean="0">
                <a:latin typeface="Arial Narrow" pitchFamily="34" charset="0"/>
                <a:ea typeface="黑体" panose="02010609060101010101" pitchFamily="49" charset="-122"/>
              </a:endParaRPr>
            </a:p>
            <a:p>
              <a:pPr algn="ctr"/>
              <a:r>
                <a:rPr lang="en-US" altLang="zh-CN" sz="1600" b="1" dirty="0" smtClean="0">
                  <a:latin typeface="Arial Narrow" pitchFamily="34" charset="0"/>
                  <a:ea typeface="黑体" panose="02010609060101010101" pitchFamily="49" charset="-122"/>
                </a:rPr>
                <a:t>Incentives</a:t>
              </a:r>
            </a:p>
            <a:p>
              <a:pPr algn="ctr"/>
              <a:r>
                <a:rPr lang="en-US" altLang="zh-CN" sz="1600" b="1" dirty="0" smtClean="0">
                  <a:latin typeface="Arial Narrow" pitchFamily="34" charset="0"/>
                  <a:ea typeface="黑体" panose="02010609060101010101" pitchFamily="49" charset="-122"/>
                </a:rPr>
                <a:t>Green credit</a:t>
              </a:r>
            </a:p>
            <a:p>
              <a:pPr algn="ctr"/>
              <a:r>
                <a:rPr lang="en-US" altLang="zh-CN" sz="1600" b="1" dirty="0" smtClean="0">
                  <a:latin typeface="Arial Narrow" pitchFamily="34" charset="0"/>
                  <a:ea typeface="黑体" panose="02010609060101010101" pitchFamily="49" charset="-122"/>
                </a:rPr>
                <a:t>Emerging Ind.</a:t>
              </a:r>
            </a:p>
            <a:p>
              <a:pPr algn="ctr"/>
              <a:r>
                <a:rPr lang="en-US" altLang="zh-CN" sz="1600" b="1" dirty="0" smtClean="0">
                  <a:latin typeface="Arial Narrow" pitchFamily="34" charset="0"/>
                  <a:ea typeface="黑体" panose="02010609060101010101" pitchFamily="49" charset="-122"/>
                </a:rPr>
                <a:t>Certification</a:t>
              </a:r>
            </a:p>
          </p:txBody>
        </p:sp>
        <p:sp>
          <p:nvSpPr>
            <p:cNvPr id="61" name="文本框 60"/>
            <p:cNvSpPr txBox="1"/>
            <p:nvPr/>
          </p:nvSpPr>
          <p:spPr>
            <a:xfrm>
              <a:off x="6271133" y="2974592"/>
              <a:ext cx="1834266" cy="1372171"/>
            </a:xfrm>
            <a:prstGeom prst="rect">
              <a:avLst/>
            </a:prstGeom>
            <a:noFill/>
          </p:spPr>
          <p:txBody>
            <a:bodyPr wrap="square" rtlCol="0">
              <a:spAutoFit/>
            </a:bodyPr>
            <a:lstStyle/>
            <a:p>
              <a:pPr algn="ctr"/>
              <a:r>
                <a:rPr lang="zh-CN" altLang="en-US" sz="1600" b="1" dirty="0">
                  <a:latin typeface="Arial Narrow" pitchFamily="34" charset="0"/>
                  <a:ea typeface="黑体" panose="02010609060101010101" pitchFamily="49" charset="-122"/>
                </a:rPr>
                <a:t>公私部门合作</a:t>
              </a:r>
            </a:p>
            <a:p>
              <a:pPr algn="ctr"/>
              <a:r>
                <a:rPr lang="zh-CN" altLang="en-US" sz="1600" b="1" dirty="0">
                  <a:latin typeface="Arial Narrow" pitchFamily="34" charset="0"/>
                  <a:ea typeface="黑体" panose="02010609060101010101" pitchFamily="49" charset="-122"/>
                </a:rPr>
                <a:t>多方利益相关</a:t>
              </a:r>
              <a:r>
                <a:rPr lang="zh-CN" altLang="en-US" sz="1600" b="1" dirty="0" smtClean="0">
                  <a:latin typeface="Arial Narrow" pitchFamily="34" charset="0"/>
                  <a:ea typeface="黑体" panose="02010609060101010101" pitchFamily="49" charset="-122"/>
                </a:rPr>
                <a:t>者平台</a:t>
              </a:r>
              <a:endParaRPr lang="en-US" altLang="zh-CN" sz="1600" b="1" dirty="0" smtClean="0">
                <a:latin typeface="Arial Narrow" pitchFamily="34" charset="0"/>
                <a:ea typeface="黑体" panose="02010609060101010101" pitchFamily="49" charset="-122"/>
              </a:endParaRPr>
            </a:p>
            <a:p>
              <a:pPr algn="ctr"/>
              <a:endParaRPr lang="en-US" altLang="zh-CN" sz="700" b="1" dirty="0" smtClean="0">
                <a:latin typeface="Arial Narrow" pitchFamily="34" charset="0"/>
                <a:ea typeface="黑体" panose="02010609060101010101" pitchFamily="49" charset="-122"/>
              </a:endParaRPr>
            </a:p>
            <a:p>
              <a:pPr algn="ctr"/>
              <a:endParaRPr lang="en-US" altLang="zh-CN" sz="700" b="1" dirty="0" smtClean="0">
                <a:latin typeface="Arial Narrow" pitchFamily="34" charset="0"/>
                <a:ea typeface="黑体" panose="02010609060101010101" pitchFamily="49" charset="-122"/>
              </a:endParaRPr>
            </a:p>
            <a:p>
              <a:pPr algn="ctr"/>
              <a:endParaRPr lang="en-US" altLang="zh-CN" sz="700" b="1" dirty="0" smtClean="0">
                <a:latin typeface="Arial Narrow" pitchFamily="34" charset="0"/>
                <a:ea typeface="黑体" panose="02010609060101010101" pitchFamily="49" charset="-122"/>
              </a:endParaRPr>
            </a:p>
            <a:p>
              <a:pPr algn="ctr"/>
              <a:r>
                <a:rPr lang="en-US" altLang="zh-CN" sz="1600" b="1" dirty="0" smtClean="0">
                  <a:latin typeface="Arial Narrow" pitchFamily="34" charset="0"/>
                  <a:ea typeface="黑体" panose="02010609060101010101" pitchFamily="49" charset="-122"/>
                </a:rPr>
                <a:t>Cooperation</a:t>
              </a:r>
            </a:p>
            <a:p>
              <a:pPr algn="ctr"/>
              <a:r>
                <a:rPr lang="en-US" altLang="zh-CN" sz="1600" b="1" dirty="0" smtClean="0">
                  <a:latin typeface="Arial Narrow" pitchFamily="34" charset="0"/>
                  <a:ea typeface="黑体" panose="02010609060101010101" pitchFamily="49" charset="-122"/>
                </a:rPr>
                <a:t>Arenas for multi-stakeholders</a:t>
              </a:r>
              <a:endParaRPr lang="zh-CN" altLang="en-US" sz="1600" b="1" dirty="0">
                <a:latin typeface="Arial Narrow" pitchFamily="34" charset="0"/>
                <a:ea typeface="黑体" panose="02010609060101010101" pitchFamily="49" charset="-122"/>
              </a:endParaRPr>
            </a:p>
          </p:txBody>
        </p:sp>
      </p:grpSp>
      <p:grpSp>
        <p:nvGrpSpPr>
          <p:cNvPr id="49" name="组合 48"/>
          <p:cNvGrpSpPr/>
          <p:nvPr/>
        </p:nvGrpSpPr>
        <p:grpSpPr>
          <a:xfrm>
            <a:off x="548396" y="1620950"/>
            <a:ext cx="1126803" cy="925513"/>
            <a:chOff x="3764562" y="1305640"/>
            <a:chExt cx="1126803" cy="925513"/>
          </a:xfrm>
        </p:grpSpPr>
        <p:pic>
          <p:nvPicPr>
            <p:cNvPr id="52" name="Picture 1"/>
            <p:cNvPicPr>
              <a:picLocks noChangeAspect="1"/>
            </p:cNvPicPr>
            <p:nvPr/>
          </p:nvPicPr>
          <p:blipFill>
            <a:blip r:embed="rId5" cstate="print">
              <a:extLst>
                <a:ext uri="{28A0092B-C50C-407E-A947-70E740481C1C}">
                  <a14:useLocalDpi xmlns:a14="http://schemas.microsoft.com/office/drawing/2010/main" xmlns="" val="0"/>
                </a:ext>
              </a:extLst>
            </a:blip>
            <a:srcRect r="48164"/>
            <a:stretch>
              <a:fillRect/>
            </a:stretch>
          </p:blipFill>
          <p:spPr bwMode="auto">
            <a:xfrm>
              <a:off x="3764562" y="1305640"/>
              <a:ext cx="575209" cy="92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1"/>
            <p:cNvPicPr>
              <a:picLocks noChangeAspect="1"/>
            </p:cNvPicPr>
            <p:nvPr/>
          </p:nvPicPr>
          <p:blipFill>
            <a:blip r:embed="rId5" cstate="print">
              <a:extLst>
                <a:ext uri="{28A0092B-C50C-407E-A947-70E740481C1C}">
                  <a14:useLocalDpi xmlns:a14="http://schemas.microsoft.com/office/drawing/2010/main" xmlns="" val="0"/>
                </a:ext>
              </a:extLst>
            </a:blip>
            <a:srcRect r="48566"/>
            <a:stretch>
              <a:fillRect/>
            </a:stretch>
          </p:blipFill>
          <p:spPr bwMode="auto">
            <a:xfrm flipH="1">
              <a:off x="4325259" y="1311085"/>
              <a:ext cx="566106" cy="9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882523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normAutofit/>
          </a:bodyPr>
          <a:lstStyle/>
          <a:p>
            <a:r>
              <a:rPr lang="zh-CN" altLang="en-US" dirty="0"/>
              <a:t>政府推进企业环境社会责任的路径</a:t>
            </a:r>
            <a:br>
              <a:rPr lang="zh-CN" altLang="en-US" dirty="0"/>
            </a:br>
            <a:r>
              <a:rPr lang="en-US" altLang="zh-CN" sz="2700" dirty="0"/>
              <a:t>Roadmap of </a:t>
            </a:r>
            <a:r>
              <a:rPr lang="en-US" altLang="zh-CN" sz="2700" dirty="0" smtClean="0"/>
              <a:t>Government’s Promotion </a:t>
            </a:r>
            <a:r>
              <a:rPr lang="en-US" altLang="zh-CN" sz="2700" dirty="0"/>
              <a:t>on CESR</a:t>
            </a:r>
            <a:endParaRPr lang="zh-CN" altLang="en-US" sz="2700" dirty="0"/>
          </a:p>
        </p:txBody>
      </p:sp>
      <p:grpSp>
        <p:nvGrpSpPr>
          <p:cNvPr id="3" name="그룹 27"/>
          <p:cNvGrpSpPr>
            <a:grpSpLocks/>
          </p:cNvGrpSpPr>
          <p:nvPr/>
        </p:nvGrpSpPr>
        <p:grpSpPr bwMode="auto">
          <a:xfrm>
            <a:off x="6451725" y="2295140"/>
            <a:ext cx="2595308" cy="2595308"/>
            <a:chOff x="7388652" y="2375255"/>
            <a:chExt cx="2467290" cy="24672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effectLst>
            <a:outerShdw blurRad="76200" dist="12700" dir="8100000" sy="-23000" kx="800400" algn="br" rotWithShape="0">
              <a:prstClr val="black">
                <a:alpha val="20000"/>
              </a:prstClr>
            </a:outerShdw>
          </a:effectLst>
        </p:grpSpPr>
        <p:sp>
          <p:nvSpPr>
            <p:cNvPr id="21" name="타원 21"/>
            <p:cNvSpPr/>
            <p:nvPr/>
          </p:nvSpPr>
          <p:spPr>
            <a:xfrm>
              <a:off x="7388652" y="2375255"/>
              <a:ext cx="2467290" cy="2467290"/>
            </a:xfrm>
            <a:prstGeom prst="ellipse">
              <a:avLst/>
            </a:prstGeom>
            <a:gradFill flip="none" rotWithShape="1">
              <a:gsLst>
                <a:gs pos="0">
                  <a:srgbClr val="427371">
                    <a:shade val="30000"/>
                    <a:satMod val="115000"/>
                  </a:srgbClr>
                </a:gs>
                <a:gs pos="50000">
                  <a:srgbClr val="427371">
                    <a:shade val="67500"/>
                    <a:satMod val="115000"/>
                  </a:srgbClr>
                </a:gs>
                <a:gs pos="100000">
                  <a:srgbClr val="427371">
                    <a:shade val="100000"/>
                    <a:satMod val="115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base" latinLnBrk="1" hangingPunct="1">
                <a:lnSpc>
                  <a:spcPct val="100000"/>
                </a:lnSpc>
                <a:spcBef>
                  <a:spcPct val="0"/>
                </a:spcBef>
                <a:spcAft>
                  <a:spcPct val="0"/>
                </a:spcAft>
                <a:buClrTx/>
                <a:buSzTx/>
                <a:buFontTx/>
                <a:buNone/>
                <a:tabLst/>
                <a:defRPr/>
              </a:pPr>
              <a:endParaRPr kumimoji="1" lang="ko-KR" altLang="en-US" sz="1800" b="1" i="0" u="none" strike="noStrike" kern="0" cap="none" spc="0" normalizeH="0" baseline="0" noProof="0">
                <a:ln>
                  <a:noFill/>
                </a:ln>
                <a:solidFill>
                  <a:prstClr val="white"/>
                </a:solidFill>
                <a:effectLst/>
                <a:uLnTx/>
                <a:uFillTx/>
                <a:latin typeface="굴림"/>
                <a:ea typeface="굴림"/>
              </a:endParaRPr>
            </a:p>
          </p:txBody>
        </p:sp>
        <p:sp>
          <p:nvSpPr>
            <p:cNvPr id="22" name="KMA1D1FEAF"/>
            <p:cNvSpPr>
              <a:spLocks noChangeArrowheads="1"/>
            </p:cNvSpPr>
            <p:nvPr>
              <p:custDataLst>
                <p:tags r:id="rId4"/>
              </p:custDataLst>
            </p:nvPr>
          </p:nvSpPr>
          <p:spPr bwMode="ltGray">
            <a:xfrm>
              <a:off x="7700967" y="2582167"/>
              <a:ext cx="2012587" cy="1942186"/>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7200" tIns="97200" rIns="98082" bIns="97200" anchor="ctr">
              <a:spAutoFit/>
            </a:bodyPr>
            <a:lstStyle>
              <a:lvl1pPr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eaLnBrk="1" fontAlgn="base" latinLnBrk="1" hangingPunct="1">
                <a:spcBef>
                  <a:spcPct val="0"/>
                </a:spcBef>
                <a:spcAft>
                  <a:spcPct val="0"/>
                </a:spcAft>
                <a:buSzPct val="80000"/>
              </a:pPr>
              <a:r>
                <a:rPr lang="zh-CN" altLang="en-US" sz="24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     有效的</a:t>
              </a:r>
              <a:endParaRPr lang="en-US" altLang="zh-CN" sz="24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eaLnBrk="1" fontAlgn="base" latinLnBrk="1" hangingPunct="1">
                <a:lnSpc>
                  <a:spcPct val="150000"/>
                </a:lnSpc>
                <a:spcBef>
                  <a:spcPct val="0"/>
                </a:spcBef>
                <a:spcAft>
                  <a:spcPct val="0"/>
                </a:spcAft>
                <a:buSzPct val="80000"/>
              </a:pPr>
              <a:r>
                <a:rPr lang="zh-CN" altLang="en-US" sz="24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   治理体系</a:t>
              </a:r>
              <a:endParaRPr lang="en-US" altLang="zh-CN" sz="24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eaLnBrk="1" fontAlgn="base" latinLnBrk="1" hangingPunct="1">
                <a:lnSpc>
                  <a:spcPct val="150000"/>
                </a:lnSpc>
                <a:spcBef>
                  <a:spcPct val="0"/>
                </a:spcBef>
                <a:spcAft>
                  <a:spcPct val="0"/>
                </a:spcAft>
                <a:buSzPct val="80000"/>
              </a:pPr>
              <a:r>
                <a:rPr lang="en-GB" altLang="zh-CN" sz="24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     Good </a:t>
              </a:r>
            </a:p>
            <a:p>
              <a:pPr eaLnBrk="1" fontAlgn="base" latinLnBrk="1" hangingPunct="1">
                <a:spcBef>
                  <a:spcPct val="0"/>
                </a:spcBef>
                <a:spcAft>
                  <a:spcPct val="0"/>
                </a:spcAft>
                <a:buSzPct val="80000"/>
              </a:pPr>
              <a:r>
                <a:rPr lang="en-GB" altLang="zh-CN" sz="24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governance</a:t>
              </a:r>
              <a:endParaRPr lang="zh-CN" altLang="en-US" sz="2400"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그룹 26"/>
          <p:cNvGrpSpPr>
            <a:grpSpLocks/>
          </p:cNvGrpSpPr>
          <p:nvPr/>
        </p:nvGrpSpPr>
        <p:grpSpPr bwMode="auto">
          <a:xfrm>
            <a:off x="86785" y="2118223"/>
            <a:ext cx="6862655" cy="2832095"/>
            <a:chOff x="-174928" y="2137221"/>
            <a:chExt cx="7372345" cy="2832646"/>
          </a:xfrm>
          <a:effectLst>
            <a:outerShdw blurRad="76200" dist="12700" dir="8100000" sy="-23000" kx="800400" algn="br" rotWithShape="0">
              <a:prstClr val="black">
                <a:alpha val="20000"/>
              </a:prstClr>
            </a:outerShdw>
          </a:effectLst>
        </p:grpSpPr>
        <p:sp>
          <p:nvSpPr>
            <p:cNvPr id="24" name="KMA1D1FEAF"/>
            <p:cNvSpPr>
              <a:spLocks noChangeArrowheads="1"/>
            </p:cNvSpPr>
            <p:nvPr>
              <p:custDataLst>
                <p:tags r:id="rId1"/>
              </p:custDataLst>
            </p:nvPr>
          </p:nvSpPr>
          <p:spPr bwMode="ltGray">
            <a:xfrm>
              <a:off x="980263" y="2395444"/>
              <a:ext cx="4134932" cy="2316194"/>
            </a:xfrm>
            <a:prstGeom prst="chevron">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19050">
              <a:noFill/>
              <a:miter lim="800000"/>
              <a:headEnd/>
              <a:tailEnd/>
            </a:ln>
            <a:effectLst/>
          </p:spPr>
          <p:txBody>
            <a:bodyPr wrap="none" lIns="97200" tIns="97200" rIns="98082" bIns="97200"/>
            <a:lstStyle/>
            <a:p>
              <a:pPr marL="0" marR="0" lvl="0" indent="0" defTabSz="914400" eaLnBrk="1" fontAlgn="base" latinLnBrk="1" hangingPunct="1">
                <a:lnSpc>
                  <a:spcPct val="100000"/>
                </a:lnSpc>
                <a:spcBef>
                  <a:spcPct val="0"/>
                </a:spcBef>
                <a:spcAft>
                  <a:spcPct val="0"/>
                </a:spcAft>
                <a:buClrTx/>
                <a:buSzPct val="80000"/>
                <a:buFont typeface="Marlett" pitchFamily="2" charset="2"/>
                <a:buChar char="i"/>
                <a:tabLst/>
                <a:defRPr/>
              </a:pPr>
              <a:endParaRPr kumimoji="1" lang="ko-KR" altLang="ko-KR" sz="1800" b="1" i="0" u="none" strike="noStrike" kern="0" cap="none" spc="0" normalizeH="0" baseline="0" noProof="0">
                <a:ln>
                  <a:noFill/>
                </a:ln>
                <a:solidFill>
                  <a:prstClr val="white"/>
                </a:solidFill>
                <a:effectLst/>
                <a:uLnTx/>
                <a:uFillTx/>
                <a:latin typeface="Arial" pitchFamily="34" charset="0"/>
                <a:ea typeface="굴림" pitchFamily="50" charset="-127"/>
                <a:cs typeface="Arial" pitchFamily="34" charset="0"/>
              </a:endParaRPr>
            </a:p>
          </p:txBody>
        </p:sp>
        <p:sp>
          <p:nvSpPr>
            <p:cNvPr id="25" name="KMA1D1FEAF"/>
            <p:cNvSpPr>
              <a:spLocks noChangeArrowheads="1"/>
            </p:cNvSpPr>
            <p:nvPr>
              <p:custDataLst>
                <p:tags r:id="rId2"/>
              </p:custDataLst>
            </p:nvPr>
          </p:nvSpPr>
          <p:spPr bwMode="ltGray">
            <a:xfrm>
              <a:off x="-174928" y="2718357"/>
              <a:ext cx="2318666" cy="1670372"/>
            </a:xfrm>
            <a:prstGeom prst="homePlate">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10800000" scaled="1"/>
              <a:tileRect/>
            </a:gradFill>
            <a:ln w="19050">
              <a:noFill/>
              <a:miter lim="800000"/>
              <a:headEnd/>
              <a:tailEnd/>
            </a:ln>
            <a:effectLst/>
          </p:spPr>
          <p:txBody>
            <a:bodyPr wrap="none" lIns="97200" tIns="97200" rIns="98082" bIns="97200"/>
            <a:lstStyle/>
            <a:p>
              <a:pPr marL="0" marR="0" lvl="0" indent="0" defTabSz="914400" eaLnBrk="1" fontAlgn="base" latinLnBrk="1" hangingPunct="1">
                <a:lnSpc>
                  <a:spcPct val="100000"/>
                </a:lnSpc>
                <a:spcBef>
                  <a:spcPct val="0"/>
                </a:spcBef>
                <a:spcAft>
                  <a:spcPct val="0"/>
                </a:spcAft>
                <a:buClrTx/>
                <a:buSzPct val="80000"/>
                <a:buFont typeface="Marlett" pitchFamily="2" charset="2"/>
                <a:buChar char="i"/>
                <a:tabLst/>
                <a:defRPr/>
              </a:pPr>
              <a:endParaRPr kumimoji="1" lang="ko-KR" altLang="ko-KR" sz="1800" b="1" i="0" u="none" strike="noStrike" kern="0" cap="none" spc="0" normalizeH="0" baseline="0" noProof="0">
                <a:ln>
                  <a:noFill/>
                </a:ln>
                <a:solidFill>
                  <a:prstClr val="white"/>
                </a:solidFill>
                <a:effectLst/>
                <a:uLnTx/>
                <a:uFillTx/>
                <a:latin typeface="Arial" pitchFamily="34" charset="0"/>
                <a:ea typeface="굴림" pitchFamily="50" charset="-127"/>
                <a:cs typeface="Arial" pitchFamily="34" charset="0"/>
              </a:endParaRPr>
            </a:p>
          </p:txBody>
        </p:sp>
        <p:sp>
          <p:nvSpPr>
            <p:cNvPr id="26" name="KMA1D1FEAF"/>
            <p:cNvSpPr>
              <a:spLocks noChangeArrowheads="1"/>
            </p:cNvSpPr>
            <p:nvPr>
              <p:custDataLst>
                <p:tags r:id="rId3"/>
              </p:custDataLst>
            </p:nvPr>
          </p:nvSpPr>
          <p:spPr bwMode="ltGray">
            <a:xfrm>
              <a:off x="3691280" y="2137221"/>
              <a:ext cx="3506137" cy="2832646"/>
            </a:xfrm>
            <a:prstGeom prst="chevron">
              <a:avLst/>
            </a:prstGeom>
            <a:gradFill flip="none" rotWithShape="1">
              <a:gsLst>
                <a:gs pos="0">
                  <a:srgbClr val="973444">
                    <a:shade val="30000"/>
                    <a:satMod val="115000"/>
                  </a:srgbClr>
                </a:gs>
                <a:gs pos="50000">
                  <a:srgbClr val="973444">
                    <a:shade val="67500"/>
                    <a:satMod val="115000"/>
                  </a:srgbClr>
                </a:gs>
                <a:gs pos="100000">
                  <a:srgbClr val="973444">
                    <a:shade val="100000"/>
                    <a:satMod val="115000"/>
                  </a:srgbClr>
                </a:gs>
              </a:gsLst>
              <a:lin ang="10800000" scaled="1"/>
              <a:tileRect/>
            </a:gradFill>
            <a:ln w="19050">
              <a:noFill/>
              <a:miter lim="800000"/>
              <a:headEnd/>
              <a:tailEnd/>
            </a:ln>
            <a:effectLst/>
          </p:spPr>
          <p:txBody>
            <a:bodyPr wrap="none" lIns="97200" tIns="97200" rIns="98082" bIns="97200"/>
            <a:lstStyle/>
            <a:p>
              <a:pPr marL="0" marR="0" lvl="0" indent="0" defTabSz="914400" eaLnBrk="1" fontAlgn="base" latinLnBrk="1" hangingPunct="1">
                <a:lnSpc>
                  <a:spcPct val="100000"/>
                </a:lnSpc>
                <a:spcBef>
                  <a:spcPct val="0"/>
                </a:spcBef>
                <a:spcAft>
                  <a:spcPct val="0"/>
                </a:spcAft>
                <a:buClrTx/>
                <a:buSzPct val="80000"/>
                <a:buFont typeface="Marlett" pitchFamily="2" charset="2"/>
                <a:buChar char="i"/>
                <a:tabLst/>
                <a:defRPr/>
              </a:pPr>
              <a:endParaRPr kumimoji="1" lang="ko-KR" altLang="ko-KR" sz="1800" b="1" i="0" u="none" strike="noStrike" kern="0" cap="none" spc="0" normalizeH="0" baseline="0" noProof="0">
                <a:ln>
                  <a:noFill/>
                </a:ln>
                <a:solidFill>
                  <a:prstClr val="white"/>
                </a:solidFill>
                <a:effectLst/>
                <a:uLnTx/>
                <a:uFillTx/>
                <a:latin typeface="Arial" pitchFamily="34" charset="0"/>
                <a:ea typeface="굴림" pitchFamily="50" charset="-127"/>
                <a:cs typeface="Arial" pitchFamily="34" charset="0"/>
              </a:endParaRPr>
            </a:p>
          </p:txBody>
        </p:sp>
        <p:sp>
          <p:nvSpPr>
            <p:cNvPr id="34" name="Text Box 5"/>
            <p:cNvSpPr txBox="1">
              <a:spLocks noChangeArrowheads="1"/>
            </p:cNvSpPr>
            <p:nvPr/>
          </p:nvSpPr>
          <p:spPr bwMode="auto">
            <a:xfrm>
              <a:off x="-80212" y="2867067"/>
              <a:ext cx="1948192" cy="137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33350" indent="-133350"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marL="0" lvl="0" indent="0" eaLnBrk="1" fontAlgn="base" latinLnBrk="1" hangingPunct="1">
                <a:lnSpc>
                  <a:spcPct val="130000"/>
                </a:lnSpc>
                <a:spcBef>
                  <a:spcPct val="0"/>
                </a:spcBef>
                <a:spcAft>
                  <a:spcPct val="0"/>
                </a:spcAft>
              </a:pP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构建企业</a:t>
              </a: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社会</a:t>
              </a:r>
              <a:endParaRPr lang="en-US" altLang="zh-CN"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0" lvl="0" indent="0" eaLnBrk="1" fontAlgn="base" latinLnBrk="1" hangingPunct="1">
                <a:lnSpc>
                  <a:spcPct val="130000"/>
                </a:lnSpc>
                <a:spcBef>
                  <a:spcPct val="0"/>
                </a:spcBef>
                <a:spcAft>
                  <a:spcPct val="0"/>
                </a:spcAft>
              </a:pP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责任</a:t>
              </a: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法律</a:t>
              </a: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体系</a:t>
              </a:r>
              <a:endParaRPr lang="en-US" altLang="zh-CN"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0" lvl="0" indent="0" eaLnBrk="1" fontAlgn="base" latinLnBrk="1" hangingPunct="1">
                <a:lnSpc>
                  <a:spcPct val="130000"/>
                </a:lnSpc>
                <a:spcBef>
                  <a:spcPct val="0"/>
                </a:spcBef>
                <a:spcAft>
                  <a:spcPct val="0"/>
                </a:spcAft>
              </a:pPr>
              <a:r>
                <a:rPr lang="en-US" altLang="zh-CN" sz="14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To establish legal system for CSR</a:t>
              </a:r>
              <a:endParaRPr lang="zh-CN" altLang="en-US" sz="1400"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Text Box 5"/>
            <p:cNvSpPr txBox="1">
              <a:spLocks noChangeArrowheads="1"/>
            </p:cNvSpPr>
            <p:nvPr/>
          </p:nvSpPr>
          <p:spPr bwMode="auto">
            <a:xfrm>
              <a:off x="2053439" y="2771021"/>
              <a:ext cx="2406947" cy="1653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33350" indent="-133350"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marL="0" indent="0" eaLnBrk="1" fontAlgn="base" latinLnBrk="1" hangingPunct="1">
                <a:lnSpc>
                  <a:spcPct val="130000"/>
                </a:lnSpc>
                <a:spcBef>
                  <a:spcPct val="0"/>
                </a:spcBef>
                <a:spcAft>
                  <a:spcPct val="0"/>
                </a:spcAft>
              </a:pP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赋权多方利益相关</a:t>
              </a: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者</a:t>
              </a:r>
              <a:endParaRPr lang="en-US" altLang="zh-CN"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0" indent="0" eaLnBrk="1" fontAlgn="base" latinLnBrk="1" hangingPunct="1">
                <a:lnSpc>
                  <a:spcPct val="130000"/>
                </a:lnSpc>
                <a:spcBef>
                  <a:spcPct val="0"/>
                </a:spcBef>
                <a:spcAft>
                  <a:spcPct val="0"/>
                </a:spcAft>
              </a:pP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推动</a:t>
              </a: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社会</a:t>
              </a: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参与</a:t>
              </a:r>
              <a:endParaRPr lang="en-US" altLang="zh-CN"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0" indent="0" eaLnBrk="1" fontAlgn="base" latinLnBrk="1" hangingPunct="1">
                <a:lnSpc>
                  <a:spcPct val="130000"/>
                </a:lnSpc>
                <a:spcBef>
                  <a:spcPct val="0"/>
                </a:spcBef>
                <a:spcAft>
                  <a:spcPct val="0"/>
                </a:spcAft>
              </a:pP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加强</a:t>
              </a: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社会</a:t>
              </a: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合作</a:t>
              </a:r>
              <a:endParaRPr lang="en-US" altLang="zh-CN"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0" indent="0" eaLnBrk="1" fontAlgn="base" latinLnBrk="1" hangingPunct="1">
                <a:lnSpc>
                  <a:spcPct val="130000"/>
                </a:lnSpc>
                <a:spcBef>
                  <a:spcPct val="0"/>
                </a:spcBef>
                <a:spcAft>
                  <a:spcPct val="0"/>
                </a:spcAft>
              </a:pPr>
              <a:r>
                <a:rPr lang="en-US" altLang="zh-CN" sz="12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To empower stakeholders  </a:t>
              </a:r>
            </a:p>
            <a:p>
              <a:pPr marL="0" indent="0" eaLnBrk="1" fontAlgn="base" latinLnBrk="1" hangingPunct="1">
                <a:lnSpc>
                  <a:spcPct val="130000"/>
                </a:lnSpc>
                <a:spcBef>
                  <a:spcPct val="0"/>
                </a:spcBef>
                <a:spcAft>
                  <a:spcPct val="0"/>
                </a:spcAft>
              </a:pPr>
              <a:r>
                <a:rPr lang="en-US" altLang="zh-CN" sz="12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to participate &amp; cooperate</a:t>
              </a:r>
              <a:endParaRPr lang="zh-CN" altLang="en-US" sz="1600"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Text Box 5"/>
            <p:cNvSpPr txBox="1">
              <a:spLocks noChangeArrowheads="1"/>
            </p:cNvSpPr>
            <p:nvPr/>
          </p:nvSpPr>
          <p:spPr bwMode="auto">
            <a:xfrm>
              <a:off x="5030670" y="2809408"/>
              <a:ext cx="1745021" cy="1653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33350" indent="-133350" eaLnBrk="0" hangingPunct="0">
                <a:defRPr kumimoji="1">
                  <a:solidFill>
                    <a:schemeClr val="tx1"/>
                  </a:solidFill>
                  <a:latin typeface="굴림" panose="020B0600000101010101" pitchFamily="34" charset="-127"/>
                  <a:ea typeface="굴림" panose="020B0600000101010101" pitchFamily="34" charset="-127"/>
                </a:defRPr>
              </a:lvl1pPr>
              <a:lvl2pPr marL="742950" indent="-285750" eaLnBrk="0" hangingPunct="0">
                <a:defRPr kumimoji="1">
                  <a:solidFill>
                    <a:schemeClr val="tx1"/>
                  </a:solidFill>
                  <a:latin typeface="굴림" panose="020B0600000101010101" pitchFamily="34" charset="-127"/>
                  <a:ea typeface="굴림" panose="020B0600000101010101" pitchFamily="34" charset="-127"/>
                </a:defRPr>
              </a:lvl2pPr>
              <a:lvl3pPr marL="1143000" indent="-228600" eaLnBrk="0" hangingPunct="0">
                <a:defRPr kumimoji="1">
                  <a:solidFill>
                    <a:schemeClr val="tx1"/>
                  </a:solidFill>
                  <a:latin typeface="굴림" panose="020B0600000101010101" pitchFamily="34" charset="-127"/>
                  <a:ea typeface="굴림" panose="020B0600000101010101" pitchFamily="34" charset="-127"/>
                </a:defRPr>
              </a:lvl3pPr>
              <a:lvl4pPr marL="1600200" indent="-228600" eaLnBrk="0" hangingPunct="0">
                <a:defRPr kumimoji="1">
                  <a:solidFill>
                    <a:schemeClr val="tx1"/>
                  </a:solidFill>
                  <a:latin typeface="굴림" panose="020B0600000101010101" pitchFamily="34" charset="-127"/>
                  <a:ea typeface="굴림" panose="020B0600000101010101" pitchFamily="34" charset="-127"/>
                </a:defRPr>
              </a:lvl4pPr>
              <a:lvl5pPr marL="2057400" indent="-228600" eaLnBrk="0" hangingPunct="0">
                <a:defRPr kumimoji="1">
                  <a:solidFill>
                    <a:schemeClr val="tx1"/>
                  </a:solidFill>
                  <a:latin typeface="굴림" panose="020B0600000101010101" pitchFamily="34" charset="-127"/>
                  <a:ea typeface="굴림" panose="020B0600000101010101" pitchFamily="34" charset="-127"/>
                </a:defRPr>
              </a:lvl5pPr>
              <a:lvl6pPr marL="25146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latinLnBrk="1"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marL="0" lvl="0" indent="0" eaLnBrk="1" fontAlgn="base" latinLnBrk="1" hangingPunct="1">
                <a:lnSpc>
                  <a:spcPct val="130000"/>
                </a:lnSpc>
                <a:spcBef>
                  <a:spcPct val="0"/>
                </a:spcBef>
                <a:spcAft>
                  <a:spcPct val="0"/>
                </a:spcAft>
              </a:pPr>
              <a:r>
                <a:rPr lang="zh-CN" altLang="en-US" b="1"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健全企业履行社会责任</a:t>
              </a: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的</a:t>
              </a:r>
              <a:endParaRPr lang="en-US" altLang="zh-CN"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0" lvl="0" indent="0" eaLnBrk="1" fontAlgn="base" latinLnBrk="1" hangingPunct="1">
                <a:lnSpc>
                  <a:spcPct val="130000"/>
                </a:lnSpc>
                <a:spcBef>
                  <a:spcPct val="0"/>
                </a:spcBef>
                <a:spcAft>
                  <a:spcPct val="0"/>
                </a:spcAft>
              </a:pPr>
              <a:r>
                <a:rPr lang="zh-CN" altLang="en-US"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制度环境</a:t>
              </a:r>
              <a:endParaRPr lang="en-US" altLang="zh-CN"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marL="0" lvl="0" indent="0" eaLnBrk="1" fontAlgn="base" latinLnBrk="1" hangingPunct="1">
                <a:lnSpc>
                  <a:spcPct val="130000"/>
                </a:lnSpc>
                <a:spcBef>
                  <a:spcPct val="0"/>
                </a:spcBef>
                <a:spcAft>
                  <a:spcPct val="0"/>
                </a:spcAft>
              </a:pPr>
              <a:r>
                <a:rPr lang="en-GB" altLang="zh-CN" sz="12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To improve CSR </a:t>
              </a:r>
            </a:p>
            <a:p>
              <a:pPr marL="0" lvl="0" indent="0" eaLnBrk="1" fontAlgn="base" latinLnBrk="1" hangingPunct="1">
                <a:lnSpc>
                  <a:spcPct val="130000"/>
                </a:lnSpc>
                <a:spcBef>
                  <a:spcPct val="0"/>
                </a:spcBef>
                <a:spcAft>
                  <a:spcPct val="0"/>
                </a:spcAft>
              </a:pPr>
              <a:r>
                <a:rPr lang="en-GB" altLang="zh-CN" sz="1200" b="1" kern="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environment</a:t>
              </a:r>
            </a:p>
          </p:txBody>
        </p:sp>
      </p:grpSp>
    </p:spTree>
    <p:extLst>
      <p:ext uri="{BB962C8B-B14F-4D97-AF65-F5344CB8AC3E}">
        <p14:creationId xmlns:p14="http://schemas.microsoft.com/office/powerpoint/2010/main" xmlns="" val="2658583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p:txBody>
          <a:bodyPr/>
          <a:lstStyle/>
          <a:p>
            <a:r>
              <a:rPr lang="zh-CN" altLang="en-US" dirty="0"/>
              <a:t>四、主要政策</a:t>
            </a:r>
            <a:r>
              <a:rPr lang="zh-CN" altLang="en-US" dirty="0" smtClean="0"/>
              <a:t>建议 </a:t>
            </a:r>
            <a:r>
              <a:rPr lang="en-US" altLang="zh-CN" sz="2400" dirty="0" smtClean="0"/>
              <a:t>Policy Recommendations</a:t>
            </a:r>
            <a:endParaRPr lang="zh-CN" altLang="en-US" sz="2400" dirty="0"/>
          </a:p>
        </p:txBody>
      </p:sp>
      <p:sp>
        <p:nvSpPr>
          <p:cNvPr id="16" name="Rounded Rectangle 8"/>
          <p:cNvSpPr/>
          <p:nvPr/>
        </p:nvSpPr>
        <p:spPr>
          <a:xfrm>
            <a:off x="2222757" y="1929384"/>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7" name="Rounded Rectangle 10"/>
          <p:cNvSpPr/>
          <p:nvPr/>
        </p:nvSpPr>
        <p:spPr>
          <a:xfrm>
            <a:off x="2222757" y="3424809"/>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8" name="Rounded Rectangle 11"/>
          <p:cNvSpPr/>
          <p:nvPr/>
        </p:nvSpPr>
        <p:spPr>
          <a:xfrm>
            <a:off x="2222757" y="4929759"/>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9" name="Rounded Rectangle 2"/>
          <p:cNvSpPr/>
          <p:nvPr/>
        </p:nvSpPr>
        <p:spPr>
          <a:xfrm>
            <a:off x="518925" y="1929383"/>
            <a:ext cx="2014536" cy="1176673"/>
          </a:xfrm>
          <a:prstGeom prst="roundRect">
            <a:avLst/>
          </a:prstGeom>
          <a:gradFill flip="none" rotWithShape="1">
            <a:gsLst>
              <a:gs pos="0">
                <a:srgbClr val="427371">
                  <a:shade val="30000"/>
                  <a:satMod val="115000"/>
                </a:srgbClr>
              </a:gs>
              <a:gs pos="50000">
                <a:srgbClr val="427371">
                  <a:shade val="67500"/>
                  <a:satMod val="115000"/>
                </a:srgbClr>
              </a:gs>
              <a:gs pos="100000">
                <a:srgbClr val="427371">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20" name="Rounded Rectangle 6"/>
          <p:cNvSpPr/>
          <p:nvPr/>
        </p:nvSpPr>
        <p:spPr>
          <a:xfrm>
            <a:off x="533439" y="4941552"/>
            <a:ext cx="2014536" cy="1161705"/>
          </a:xfrm>
          <a:prstGeom prst="roundRect">
            <a:avLst/>
          </a:prstGeom>
          <a:gradFill flip="none" rotWithShape="1">
            <a:gsLst>
              <a:gs pos="0">
                <a:srgbClr val="66A8A8">
                  <a:shade val="30000"/>
                  <a:satMod val="115000"/>
                </a:srgbClr>
              </a:gs>
              <a:gs pos="50000">
                <a:srgbClr val="66A8A8">
                  <a:shade val="67500"/>
                  <a:satMod val="115000"/>
                </a:srgbClr>
              </a:gs>
              <a:gs pos="100000">
                <a:srgbClr val="66A8A8">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21" name="Rounded Rectangle 7"/>
          <p:cNvSpPr/>
          <p:nvPr/>
        </p:nvSpPr>
        <p:spPr>
          <a:xfrm>
            <a:off x="533439" y="3405758"/>
            <a:ext cx="2014536" cy="1180755"/>
          </a:xfrm>
          <a:prstGeom prst="roundRect">
            <a:avLst/>
          </a:pr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22" name="Rectangle 12"/>
          <p:cNvSpPr/>
          <p:nvPr/>
        </p:nvSpPr>
        <p:spPr>
          <a:xfrm>
            <a:off x="152400" y="5097980"/>
            <a:ext cx="2809877" cy="830997"/>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行动</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方案</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Action Plan</a:t>
            </a:r>
            <a:endPar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3" name="Rectangle 13"/>
          <p:cNvSpPr/>
          <p:nvPr/>
        </p:nvSpPr>
        <p:spPr>
          <a:xfrm>
            <a:off x="415746" y="2083527"/>
            <a:ext cx="2257428" cy="830997"/>
          </a:xfrm>
          <a:prstGeom prst="rect">
            <a:avLst/>
          </a:prstGeom>
        </p:spPr>
        <p:txBody>
          <a:bodyPr wrap="square">
            <a:spAutoFit/>
          </a:bodyPr>
          <a:lstStyle/>
          <a:p>
            <a:pPr algn="ct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战略规划</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Strategic Planning</a:t>
            </a:r>
            <a:endParaRPr lang="zh-CN" altLang="en-US"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4" name="Rectangle 14"/>
          <p:cNvSpPr/>
          <p:nvPr/>
        </p:nvSpPr>
        <p:spPr>
          <a:xfrm>
            <a:off x="668943" y="3593030"/>
            <a:ext cx="1714500" cy="830997"/>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法律</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法规</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GB"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Legislation</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5" name="Rectangle 15"/>
          <p:cNvSpPr/>
          <p:nvPr/>
        </p:nvSpPr>
        <p:spPr>
          <a:xfrm>
            <a:off x="2443455" y="2144590"/>
            <a:ext cx="5588316" cy="707886"/>
          </a:xfrm>
          <a:prstGeom prst="rect">
            <a:avLst/>
          </a:prstGeom>
        </p:spPr>
        <p:txBody>
          <a:bodyPr wrap="square">
            <a:spAutoFit/>
          </a:bodyPr>
          <a:lstStyle/>
          <a:p>
            <a:pPr lvl="0"/>
            <a:r>
              <a:rPr lang="en-US" altLang="zh-CN" sz="2000" b="1" kern="0" dirty="0">
                <a:solidFill>
                  <a:srgbClr val="002060"/>
                </a:solidFill>
                <a:latin typeface="Arial Narrow" pitchFamily="34" charset="0"/>
                <a:ea typeface="微软雅黑" panose="020B0503020204020204" pitchFamily="34" charset="-122"/>
              </a:rPr>
              <a:t>《</a:t>
            </a:r>
            <a:r>
              <a:rPr lang="zh-CN" altLang="en-US" sz="2000" b="1" kern="0" dirty="0">
                <a:solidFill>
                  <a:srgbClr val="002060"/>
                </a:solidFill>
                <a:latin typeface="Arial Narrow" pitchFamily="34" charset="0"/>
                <a:ea typeface="微软雅黑" panose="020B0503020204020204" pitchFamily="34" charset="-122"/>
              </a:rPr>
              <a:t>国家企业环境社会责任发展战略和行动计划</a:t>
            </a:r>
            <a:r>
              <a:rPr lang="en-US" altLang="zh-CN" sz="2000" b="1" kern="0" dirty="0" smtClean="0">
                <a:solidFill>
                  <a:srgbClr val="002060"/>
                </a:solidFill>
                <a:latin typeface="Arial Narrow" pitchFamily="34" charset="0"/>
                <a:ea typeface="微软雅黑" panose="020B0503020204020204" pitchFamily="34" charset="-122"/>
              </a:rPr>
              <a:t>》</a:t>
            </a:r>
          </a:p>
          <a:p>
            <a:pPr lvl="0"/>
            <a:r>
              <a:rPr lang="en-US" altLang="zh-CN" sz="2000" b="1" kern="0" dirty="0" smtClean="0">
                <a:solidFill>
                  <a:srgbClr val="002060"/>
                </a:solidFill>
                <a:latin typeface="Arial Narrow" pitchFamily="34" charset="0"/>
                <a:ea typeface="微软雅黑" panose="020B0503020204020204" pitchFamily="34" charset="-122"/>
              </a:rPr>
              <a:t>  National Strategy &amp; Action Plan on CESR</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6" name="Rectangle 16"/>
          <p:cNvSpPr/>
          <p:nvPr/>
        </p:nvSpPr>
        <p:spPr>
          <a:xfrm>
            <a:off x="2546340" y="3620226"/>
            <a:ext cx="5831016" cy="707886"/>
          </a:xfrm>
          <a:prstGeom prst="rect">
            <a:avLst/>
          </a:prstGeom>
        </p:spPr>
        <p:txBody>
          <a:bodyPr wrap="square">
            <a:spAutoFit/>
          </a:bodyPr>
          <a:lstStyle/>
          <a:p>
            <a:r>
              <a:rPr lang="zh-CN" altLang="en-US" sz="2000" b="1" kern="0" dirty="0">
                <a:solidFill>
                  <a:srgbClr val="002060"/>
                </a:solidFill>
                <a:latin typeface="Arial Narrow" pitchFamily="34" charset="0"/>
                <a:ea typeface="微软雅黑" panose="020B0503020204020204" pitchFamily="34" charset="-122"/>
              </a:rPr>
              <a:t>完善环境公益诉讼，充分发挥司法体系的促进作用</a:t>
            </a:r>
          </a:p>
          <a:p>
            <a:r>
              <a:rPr lang="en-US" altLang="zh-CN" sz="2000" b="1" kern="0" dirty="0" smtClean="0">
                <a:solidFill>
                  <a:srgbClr val="002060"/>
                </a:solidFill>
                <a:latin typeface="Arial Narrow" pitchFamily="34" charset="0"/>
                <a:ea typeface="微软雅黑" panose="020B0503020204020204" pitchFamily="34" charset="-122"/>
              </a:rPr>
              <a:t>Environment Litigation &amp; Improvement of Legal System</a:t>
            </a:r>
          </a:p>
        </p:txBody>
      </p:sp>
      <p:sp>
        <p:nvSpPr>
          <p:cNvPr id="27" name="Rectangle 17"/>
          <p:cNvSpPr/>
          <p:nvPr/>
        </p:nvSpPr>
        <p:spPr>
          <a:xfrm>
            <a:off x="2581389" y="5162514"/>
            <a:ext cx="5362764" cy="707886"/>
          </a:xfrm>
          <a:prstGeom prst="rect">
            <a:avLst/>
          </a:prstGeom>
        </p:spPr>
        <p:txBody>
          <a:bodyPr wrap="square">
            <a:spAutoFit/>
          </a:bodyPr>
          <a:lstStyle/>
          <a:p>
            <a:pPr lvl="0"/>
            <a:r>
              <a:rPr lang="zh-CN" altLang="en-US" sz="2000" b="1" kern="0" dirty="0">
                <a:solidFill>
                  <a:srgbClr val="002060"/>
                </a:solidFill>
                <a:latin typeface="Arial Narrow" pitchFamily="34" charset="0"/>
                <a:ea typeface="微软雅黑" panose="020B0503020204020204" pitchFamily="34" charset="-122"/>
              </a:rPr>
              <a:t>制定国家推行企业环境社会责任的路线图</a:t>
            </a:r>
          </a:p>
          <a:p>
            <a:pPr lvl="0"/>
            <a:r>
              <a:rPr lang="en-US" altLang="zh-CN" sz="2000" b="1" kern="0" dirty="0" smtClean="0">
                <a:solidFill>
                  <a:srgbClr val="002060"/>
                </a:solidFill>
                <a:latin typeface="Arial Narrow" pitchFamily="34" charset="0"/>
                <a:ea typeface="微软雅黑" panose="020B0503020204020204" pitchFamily="34" charset="-122"/>
              </a:rPr>
              <a:t>National Roadmap</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8" name="内容占位符 2"/>
          <p:cNvSpPr>
            <a:spLocks noChangeArrowheads="1"/>
          </p:cNvSpPr>
          <p:nvPr/>
        </p:nvSpPr>
        <p:spPr bwMode="auto">
          <a:xfrm>
            <a:off x="293355" y="1153729"/>
            <a:ext cx="8569325" cy="629360"/>
          </a:xfrm>
          <a:prstGeom prst="rect">
            <a:avLst/>
          </a:prstGeom>
          <a:noFill/>
          <a:ln w="9525">
            <a:noFill/>
            <a:miter lim="800000"/>
            <a:headEnd/>
            <a:tailEnd/>
          </a:ln>
        </p:spPr>
        <p:txBody>
          <a:bodyPr/>
          <a:lstStyle/>
          <a:p>
            <a:pPr marL="342900" indent="-342900" algn="just">
              <a:lnSpc>
                <a:spcPct val="140000"/>
              </a:lnSpc>
              <a:buClr>
                <a:srgbClr val="6E815B"/>
              </a:buClr>
            </a:pPr>
            <a:r>
              <a:rPr lang="en-US" altLang="zh-CN"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1. </a:t>
            </a:r>
            <a:r>
              <a:rPr lang="zh-CN" altLang="en-US"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制定国家战略</a:t>
            </a:r>
            <a:r>
              <a:rPr lang="zh-CN" altLang="en-US"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和行动</a:t>
            </a:r>
            <a:r>
              <a:rPr lang="zh-CN" altLang="en-US"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方案  </a:t>
            </a:r>
            <a:r>
              <a:rPr lang="en-US" altLang="zh-CN"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National strategy and action plan</a:t>
            </a:r>
          </a:p>
          <a:p>
            <a:pPr marL="342900" indent="-342900" algn="just">
              <a:lnSpc>
                <a:spcPct val="140000"/>
              </a:lnSpc>
              <a:buClr>
                <a:srgbClr val="6E815B"/>
              </a:buClr>
            </a:pPr>
            <a:endParaRPr lang="en-US"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endParaRPr>
          </a:p>
        </p:txBody>
      </p:sp>
    </p:spTree>
    <p:extLst>
      <p:ext uri="{BB962C8B-B14F-4D97-AF65-F5344CB8AC3E}">
        <p14:creationId xmlns:p14="http://schemas.microsoft.com/office/powerpoint/2010/main" xmlns="" val="220875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ounded Rectangle 11"/>
          <p:cNvSpPr/>
          <p:nvPr/>
        </p:nvSpPr>
        <p:spPr>
          <a:xfrm>
            <a:off x="2222757" y="4929759"/>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7" name="Rounded Rectangle 10"/>
          <p:cNvSpPr/>
          <p:nvPr/>
        </p:nvSpPr>
        <p:spPr>
          <a:xfrm>
            <a:off x="2222757" y="3424809"/>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6" name="Rounded Rectangle 8"/>
          <p:cNvSpPr/>
          <p:nvPr/>
        </p:nvSpPr>
        <p:spPr>
          <a:xfrm>
            <a:off x="2222757" y="1929384"/>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0" name="Rounded Rectangle 2"/>
          <p:cNvSpPr/>
          <p:nvPr/>
        </p:nvSpPr>
        <p:spPr>
          <a:xfrm>
            <a:off x="518925" y="1929383"/>
            <a:ext cx="2014536" cy="1176673"/>
          </a:xfrm>
          <a:prstGeom prst="roundRect">
            <a:avLst/>
          </a:prstGeom>
          <a:gradFill flip="none" rotWithShape="1">
            <a:gsLst>
              <a:gs pos="0">
                <a:srgbClr val="427371">
                  <a:shade val="30000"/>
                  <a:satMod val="115000"/>
                </a:srgbClr>
              </a:gs>
              <a:gs pos="50000">
                <a:srgbClr val="427371">
                  <a:shade val="67500"/>
                  <a:satMod val="115000"/>
                </a:srgbClr>
              </a:gs>
              <a:gs pos="100000">
                <a:srgbClr val="427371">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2" name="Rounded Rectangle 6"/>
          <p:cNvSpPr/>
          <p:nvPr/>
        </p:nvSpPr>
        <p:spPr>
          <a:xfrm>
            <a:off x="533439" y="4941552"/>
            <a:ext cx="2014536" cy="1161705"/>
          </a:xfrm>
          <a:prstGeom prst="roundRect">
            <a:avLst/>
          </a:prstGeom>
          <a:gradFill flip="none" rotWithShape="1">
            <a:gsLst>
              <a:gs pos="0">
                <a:srgbClr val="66A8A8">
                  <a:shade val="30000"/>
                  <a:satMod val="115000"/>
                </a:srgbClr>
              </a:gs>
              <a:gs pos="50000">
                <a:srgbClr val="66A8A8">
                  <a:shade val="67500"/>
                  <a:satMod val="115000"/>
                </a:srgbClr>
              </a:gs>
              <a:gs pos="100000">
                <a:srgbClr val="66A8A8">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3" name="Rounded Rectangle 7"/>
          <p:cNvSpPr/>
          <p:nvPr/>
        </p:nvSpPr>
        <p:spPr>
          <a:xfrm>
            <a:off x="533439" y="3405758"/>
            <a:ext cx="2014536" cy="1180755"/>
          </a:xfrm>
          <a:prstGeom prst="roundRect">
            <a:avLst/>
          </a:pr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22" name="Rectangle 12"/>
          <p:cNvSpPr/>
          <p:nvPr/>
        </p:nvSpPr>
        <p:spPr>
          <a:xfrm>
            <a:off x="152400" y="4960249"/>
            <a:ext cx="2809877" cy="1138773"/>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国际</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交流</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International </a:t>
            </a: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Exchange</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3" name="Rectangle 13"/>
          <p:cNvSpPr/>
          <p:nvPr/>
        </p:nvSpPr>
        <p:spPr>
          <a:xfrm>
            <a:off x="428625" y="2059559"/>
            <a:ext cx="2257428" cy="830997"/>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政府</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协调</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Coordination</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4" name="Rectangle 14"/>
          <p:cNvSpPr/>
          <p:nvPr/>
        </p:nvSpPr>
        <p:spPr>
          <a:xfrm>
            <a:off x="668943" y="3594999"/>
            <a:ext cx="1714500" cy="830997"/>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社会</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合作</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Cooperation</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5" name="Rectangle 15"/>
          <p:cNvSpPr/>
          <p:nvPr/>
        </p:nvSpPr>
        <p:spPr>
          <a:xfrm>
            <a:off x="2430576" y="2144590"/>
            <a:ext cx="5588316" cy="707886"/>
          </a:xfrm>
          <a:prstGeom prst="rect">
            <a:avLst/>
          </a:prstGeom>
        </p:spPr>
        <p:txBody>
          <a:bodyPr wrap="square">
            <a:spAutoFit/>
          </a:bodyPr>
          <a:lstStyle/>
          <a:p>
            <a:pPr lvl="0"/>
            <a:r>
              <a:rPr lang="zh-CN" altLang="en-US" sz="2000" b="1" kern="0" dirty="0">
                <a:solidFill>
                  <a:srgbClr val="002060"/>
                </a:solidFill>
                <a:latin typeface="Arial Narrow" pitchFamily="34" charset="0"/>
                <a:ea typeface="微软雅黑" panose="020B0503020204020204" pitchFamily="34" charset="-122"/>
              </a:rPr>
              <a:t>“企业环境社会责任协调委员会”</a:t>
            </a:r>
          </a:p>
          <a:p>
            <a:pPr lvl="0"/>
            <a:r>
              <a:rPr lang="en-US" altLang="zh-CN" sz="2000" b="1" kern="0" dirty="0" smtClean="0">
                <a:solidFill>
                  <a:srgbClr val="002060"/>
                </a:solidFill>
                <a:latin typeface="Arial Narrow" pitchFamily="34" charset="0"/>
                <a:ea typeface="微软雅黑" panose="020B0503020204020204" pitchFamily="34" charset="-122"/>
              </a:rPr>
              <a:t>   Coordination Committee of CESR</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6" name="Rectangle 16"/>
          <p:cNvSpPr/>
          <p:nvPr/>
        </p:nvSpPr>
        <p:spPr>
          <a:xfrm>
            <a:off x="2622361" y="3620226"/>
            <a:ext cx="5831016" cy="707886"/>
          </a:xfrm>
          <a:prstGeom prst="rect">
            <a:avLst/>
          </a:prstGeom>
        </p:spPr>
        <p:txBody>
          <a:bodyPr wrap="square">
            <a:spAutoFit/>
          </a:bodyPr>
          <a:lstStyle/>
          <a:p>
            <a:r>
              <a:rPr lang="zh-CN" altLang="en-US" sz="2000" b="1" kern="0" dirty="0">
                <a:solidFill>
                  <a:srgbClr val="002060"/>
                </a:solidFill>
                <a:latin typeface="Arial Narrow" pitchFamily="34" charset="0"/>
                <a:ea typeface="微软雅黑" panose="020B0503020204020204" pitchFamily="34" charset="-122"/>
              </a:rPr>
              <a:t>搭建广泛的多方利益相关者参与平台</a:t>
            </a:r>
          </a:p>
          <a:p>
            <a:r>
              <a:rPr lang="en-US" altLang="zh-CN" sz="2000" b="1" kern="0" dirty="0" smtClean="0">
                <a:solidFill>
                  <a:srgbClr val="002060"/>
                </a:solidFill>
                <a:latin typeface="Arial Narrow" pitchFamily="34" charset="0"/>
                <a:ea typeface="微软雅黑" panose="020B0503020204020204" pitchFamily="34" charset="-122"/>
              </a:rPr>
              <a:t>Arenas for Multi-stakeholders</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7" name="Rectangle 17"/>
          <p:cNvSpPr/>
          <p:nvPr/>
        </p:nvSpPr>
        <p:spPr>
          <a:xfrm>
            <a:off x="2632905" y="5162514"/>
            <a:ext cx="5362764" cy="707886"/>
          </a:xfrm>
          <a:prstGeom prst="rect">
            <a:avLst/>
          </a:prstGeom>
        </p:spPr>
        <p:txBody>
          <a:bodyPr wrap="square">
            <a:spAutoFit/>
          </a:bodyPr>
          <a:lstStyle/>
          <a:p>
            <a:pPr lvl="0"/>
            <a:r>
              <a:rPr lang="zh-CN" altLang="en-US" sz="2000" b="1" kern="0" dirty="0">
                <a:solidFill>
                  <a:srgbClr val="002060"/>
                </a:solidFill>
                <a:latin typeface="Arial Narrow" pitchFamily="34" charset="0"/>
                <a:ea typeface="微软雅黑" panose="020B0503020204020204" pitchFamily="34" charset="-122"/>
              </a:rPr>
              <a:t>积极参与国际企业社会责任治理</a:t>
            </a:r>
          </a:p>
          <a:p>
            <a:pPr lvl="0"/>
            <a:r>
              <a:rPr lang="en-US" altLang="zh-CN" sz="2000" b="1" kern="0" dirty="0" smtClean="0">
                <a:solidFill>
                  <a:srgbClr val="002060"/>
                </a:solidFill>
                <a:latin typeface="Arial Narrow" pitchFamily="34" charset="0"/>
                <a:ea typeface="微软雅黑" panose="020B0503020204020204" pitchFamily="34" charset="-122"/>
              </a:rPr>
              <a:t>Participation in International CESR Governance</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8" name="内容占位符 2"/>
          <p:cNvSpPr>
            <a:spLocks noChangeArrowheads="1"/>
          </p:cNvSpPr>
          <p:nvPr/>
        </p:nvSpPr>
        <p:spPr bwMode="auto">
          <a:xfrm>
            <a:off x="293355" y="1153729"/>
            <a:ext cx="8569325" cy="629360"/>
          </a:xfrm>
          <a:prstGeom prst="rect">
            <a:avLst/>
          </a:prstGeom>
          <a:noFill/>
          <a:ln w="9525">
            <a:noFill/>
            <a:miter lim="800000"/>
            <a:headEnd/>
            <a:tailEnd/>
          </a:ln>
        </p:spPr>
        <p:txBody>
          <a:bodyPr/>
          <a:lstStyle/>
          <a:p>
            <a:pPr marL="342900" indent="-342900" algn="just">
              <a:lnSpc>
                <a:spcPct val="140000"/>
              </a:lnSpc>
              <a:buClr>
                <a:srgbClr val="6E815B"/>
              </a:buClr>
            </a:pPr>
            <a:r>
              <a:rPr lang="en-US" altLang="zh-CN"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2. </a:t>
            </a:r>
            <a:r>
              <a:rPr lang="zh-CN" altLang="en-US"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推动政府协调和社会</a:t>
            </a:r>
            <a:r>
              <a:rPr lang="zh-CN" altLang="en-US"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合作 </a:t>
            </a:r>
            <a:r>
              <a:rPr lang="en-US" altLang="zh-CN"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Coordination and social cooperation</a:t>
            </a:r>
            <a:r>
              <a:rPr lang="zh-CN" altLang="en-US"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 </a:t>
            </a:r>
            <a:endParaRPr lang="zh-CN" altLang="en-US"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endParaRPr>
          </a:p>
        </p:txBody>
      </p:sp>
      <p:sp>
        <p:nvSpPr>
          <p:cNvPr id="31" name="标题 1"/>
          <p:cNvSpPr>
            <a:spLocks noGrp="1"/>
          </p:cNvSpPr>
          <p:nvPr>
            <p:ph type="title"/>
          </p:nvPr>
        </p:nvSpPr>
        <p:spPr>
          <a:xfrm>
            <a:off x="152400" y="84675"/>
            <a:ext cx="7886700" cy="989013"/>
          </a:xfrm>
        </p:spPr>
        <p:txBody>
          <a:bodyPr/>
          <a:lstStyle/>
          <a:p>
            <a:r>
              <a:rPr lang="zh-CN" altLang="en-US" dirty="0"/>
              <a:t>四、主要政策</a:t>
            </a:r>
            <a:r>
              <a:rPr lang="zh-CN" altLang="en-US" dirty="0" smtClean="0"/>
              <a:t>建议 </a:t>
            </a:r>
            <a:r>
              <a:rPr lang="en-US" altLang="zh-CN" sz="2400" dirty="0" smtClean="0"/>
              <a:t>Policy Recommendations</a:t>
            </a:r>
            <a:endParaRPr lang="zh-CN" altLang="en-US" sz="2400" dirty="0"/>
          </a:p>
        </p:txBody>
      </p:sp>
    </p:spTree>
    <p:extLst>
      <p:ext uri="{BB962C8B-B14F-4D97-AF65-F5344CB8AC3E}">
        <p14:creationId xmlns:p14="http://schemas.microsoft.com/office/powerpoint/2010/main" xmlns="" val="626397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Rounded Rectangle 8"/>
          <p:cNvSpPr/>
          <p:nvPr/>
        </p:nvSpPr>
        <p:spPr>
          <a:xfrm>
            <a:off x="2222757" y="1929384"/>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7" name="Rounded Rectangle 10"/>
          <p:cNvSpPr/>
          <p:nvPr/>
        </p:nvSpPr>
        <p:spPr>
          <a:xfrm>
            <a:off x="2222757" y="3424809"/>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8" name="Rounded Rectangle 11"/>
          <p:cNvSpPr/>
          <p:nvPr/>
        </p:nvSpPr>
        <p:spPr>
          <a:xfrm>
            <a:off x="2222757" y="4929759"/>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1" name="Rounded Rectangle 2"/>
          <p:cNvSpPr/>
          <p:nvPr/>
        </p:nvSpPr>
        <p:spPr>
          <a:xfrm>
            <a:off x="518925" y="1929383"/>
            <a:ext cx="2014536" cy="1176673"/>
          </a:xfrm>
          <a:prstGeom prst="roundRect">
            <a:avLst/>
          </a:prstGeom>
          <a:gradFill flip="none" rotWithShape="1">
            <a:gsLst>
              <a:gs pos="0">
                <a:srgbClr val="427371">
                  <a:shade val="30000"/>
                  <a:satMod val="115000"/>
                </a:srgbClr>
              </a:gs>
              <a:gs pos="50000">
                <a:srgbClr val="427371">
                  <a:shade val="67500"/>
                  <a:satMod val="115000"/>
                </a:srgbClr>
              </a:gs>
              <a:gs pos="100000">
                <a:srgbClr val="427371">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2" name="Rounded Rectangle 6"/>
          <p:cNvSpPr/>
          <p:nvPr/>
        </p:nvSpPr>
        <p:spPr>
          <a:xfrm>
            <a:off x="533439" y="4941552"/>
            <a:ext cx="2014536" cy="1161705"/>
          </a:xfrm>
          <a:prstGeom prst="roundRect">
            <a:avLst/>
          </a:prstGeom>
          <a:gradFill flip="none" rotWithShape="1">
            <a:gsLst>
              <a:gs pos="0">
                <a:srgbClr val="66A8A8">
                  <a:shade val="30000"/>
                  <a:satMod val="115000"/>
                </a:srgbClr>
              </a:gs>
              <a:gs pos="50000">
                <a:srgbClr val="66A8A8">
                  <a:shade val="67500"/>
                  <a:satMod val="115000"/>
                </a:srgbClr>
              </a:gs>
              <a:gs pos="100000">
                <a:srgbClr val="66A8A8">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3" name="Rounded Rectangle 7"/>
          <p:cNvSpPr/>
          <p:nvPr/>
        </p:nvSpPr>
        <p:spPr>
          <a:xfrm>
            <a:off x="533439" y="3405758"/>
            <a:ext cx="2014536" cy="1180755"/>
          </a:xfrm>
          <a:prstGeom prst="roundRect">
            <a:avLst/>
          </a:pr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22" name="Rectangle 12"/>
          <p:cNvSpPr/>
          <p:nvPr/>
        </p:nvSpPr>
        <p:spPr>
          <a:xfrm>
            <a:off x="444499" y="4960249"/>
            <a:ext cx="2235201" cy="1138773"/>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学术</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机构</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Research</a:t>
            </a: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Organization</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3" name="Rectangle 13"/>
          <p:cNvSpPr/>
          <p:nvPr/>
        </p:nvSpPr>
        <p:spPr>
          <a:xfrm>
            <a:off x="415925" y="2072259"/>
            <a:ext cx="2257428" cy="830997"/>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评价</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体系</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Evaluation System</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4" name="Rectangle 14"/>
          <p:cNvSpPr/>
          <p:nvPr/>
        </p:nvSpPr>
        <p:spPr>
          <a:xfrm>
            <a:off x="668943" y="3467999"/>
            <a:ext cx="1714500" cy="1138773"/>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社会</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组织</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Social Participation</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5" name="Rectangle 15"/>
          <p:cNvSpPr/>
          <p:nvPr/>
        </p:nvSpPr>
        <p:spPr>
          <a:xfrm>
            <a:off x="2623761" y="2144590"/>
            <a:ext cx="5588316" cy="707886"/>
          </a:xfrm>
          <a:prstGeom prst="rect">
            <a:avLst/>
          </a:prstGeom>
        </p:spPr>
        <p:txBody>
          <a:bodyPr wrap="square">
            <a:spAutoFit/>
          </a:bodyPr>
          <a:lstStyle/>
          <a:p>
            <a:pPr lvl="0"/>
            <a:r>
              <a:rPr lang="zh-CN" altLang="en-US" sz="2000" b="1" kern="0" dirty="0">
                <a:solidFill>
                  <a:srgbClr val="002060"/>
                </a:solidFill>
                <a:latin typeface="Arial Narrow" pitchFamily="34" charset="0"/>
                <a:ea typeface="微软雅黑" panose="020B0503020204020204" pitchFamily="34" charset="-122"/>
              </a:rPr>
              <a:t>完善“企业环境社会责任评价体系”</a:t>
            </a:r>
          </a:p>
          <a:p>
            <a:pPr lvl="0"/>
            <a:r>
              <a:rPr lang="en-US" altLang="zh-CN" sz="2000" b="1" kern="0" dirty="0" smtClean="0">
                <a:solidFill>
                  <a:srgbClr val="002060"/>
                </a:solidFill>
                <a:latin typeface="Arial Narrow" pitchFamily="34" charset="0"/>
                <a:ea typeface="微软雅黑" panose="020B0503020204020204" pitchFamily="34" charset="-122"/>
              </a:rPr>
              <a:t>Improve evaluation system on CESR</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6" name="Rectangle 16"/>
          <p:cNvSpPr/>
          <p:nvPr/>
        </p:nvSpPr>
        <p:spPr>
          <a:xfrm>
            <a:off x="2623614" y="3620226"/>
            <a:ext cx="5831016" cy="707886"/>
          </a:xfrm>
          <a:prstGeom prst="rect">
            <a:avLst/>
          </a:prstGeom>
        </p:spPr>
        <p:txBody>
          <a:bodyPr wrap="square">
            <a:spAutoFit/>
          </a:bodyPr>
          <a:lstStyle/>
          <a:p>
            <a:r>
              <a:rPr lang="zh-CN" altLang="en-US" sz="2000" b="1" kern="0" dirty="0">
                <a:solidFill>
                  <a:srgbClr val="002060"/>
                </a:solidFill>
                <a:latin typeface="Arial Narrow" pitchFamily="34" charset="0"/>
                <a:ea typeface="微软雅黑" panose="020B0503020204020204" pitchFamily="34" charset="-122"/>
              </a:rPr>
              <a:t>支持社会组织的参与，开展相关研究和</a:t>
            </a:r>
            <a:r>
              <a:rPr lang="zh-CN" altLang="en-US" sz="2000" b="1" kern="0" dirty="0" smtClean="0">
                <a:solidFill>
                  <a:srgbClr val="002060"/>
                </a:solidFill>
                <a:latin typeface="Arial Narrow" pitchFamily="34" charset="0"/>
                <a:ea typeface="微软雅黑" panose="020B0503020204020204" pitchFamily="34" charset="-122"/>
              </a:rPr>
              <a:t>培训</a:t>
            </a:r>
          </a:p>
          <a:p>
            <a:r>
              <a:rPr lang="en-US" altLang="zh-CN" sz="2000" b="1" kern="0" dirty="0" smtClean="0">
                <a:solidFill>
                  <a:srgbClr val="002060"/>
                </a:solidFill>
                <a:latin typeface="Arial Narrow" pitchFamily="34" charset="0"/>
                <a:ea typeface="微软雅黑" panose="020B0503020204020204" pitchFamily="34" charset="-122"/>
              </a:rPr>
              <a:t>Support social participation, research and training</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7" name="Rectangle 17"/>
          <p:cNvSpPr/>
          <p:nvPr/>
        </p:nvSpPr>
        <p:spPr>
          <a:xfrm>
            <a:off x="2605473" y="5034498"/>
            <a:ext cx="5362764" cy="1015663"/>
          </a:xfrm>
          <a:prstGeom prst="rect">
            <a:avLst/>
          </a:prstGeom>
        </p:spPr>
        <p:txBody>
          <a:bodyPr wrap="square">
            <a:spAutoFit/>
          </a:bodyPr>
          <a:lstStyle/>
          <a:p>
            <a:pPr lvl="0"/>
            <a:r>
              <a:rPr lang="zh-CN" altLang="en-US" sz="2000" b="1" kern="0" dirty="0">
                <a:solidFill>
                  <a:srgbClr val="002060"/>
                </a:solidFill>
                <a:latin typeface="Arial Narrow" pitchFamily="34" charset="0"/>
                <a:ea typeface="微软雅黑" panose="020B0503020204020204" pitchFamily="34" charset="-122"/>
              </a:rPr>
              <a:t>鼓励教学科研机构发挥人才培养、基础研究和政策咨询方面的作用</a:t>
            </a:r>
          </a:p>
          <a:p>
            <a:pPr lvl="0"/>
            <a:r>
              <a:rPr lang="en-US" altLang="zh-CN" sz="2000" b="1" kern="0" dirty="0" smtClean="0">
                <a:solidFill>
                  <a:srgbClr val="002060"/>
                </a:solidFill>
                <a:latin typeface="Arial Narrow" pitchFamily="34" charset="0"/>
                <a:ea typeface="微软雅黑" panose="020B0503020204020204" pitchFamily="34" charset="-122"/>
              </a:rPr>
              <a:t>Involve research and teaching organizations</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8" name="内容占位符 2"/>
          <p:cNvSpPr>
            <a:spLocks noChangeArrowheads="1"/>
          </p:cNvSpPr>
          <p:nvPr/>
        </p:nvSpPr>
        <p:spPr bwMode="auto">
          <a:xfrm>
            <a:off x="174171" y="1153729"/>
            <a:ext cx="8688509" cy="629360"/>
          </a:xfrm>
          <a:prstGeom prst="rect">
            <a:avLst/>
          </a:prstGeom>
          <a:noFill/>
          <a:ln w="9525">
            <a:noFill/>
            <a:miter lim="800000"/>
            <a:headEnd/>
            <a:tailEnd/>
          </a:ln>
        </p:spPr>
        <p:txBody>
          <a:bodyPr/>
          <a:lstStyle/>
          <a:p>
            <a:pPr marL="342900" indent="-342900" algn="just">
              <a:lnSpc>
                <a:spcPct val="140000"/>
              </a:lnSpc>
              <a:buClr>
                <a:srgbClr val="6E815B"/>
              </a:buClr>
            </a:pPr>
            <a:r>
              <a:rPr lang="en-US" altLang="zh-CN"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3. </a:t>
            </a:r>
            <a:r>
              <a:rPr lang="zh-CN" altLang="en-US"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加强能力建设、提供服务</a:t>
            </a:r>
            <a:r>
              <a:rPr lang="zh-CN" altLang="en-US"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支持 </a:t>
            </a:r>
            <a:r>
              <a:rPr lang="en-US" altLang="zh-CN" sz="20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Capacity building and service support</a:t>
            </a:r>
            <a:r>
              <a:rPr lang="zh-CN" altLang="en-US" sz="20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 </a:t>
            </a:r>
            <a:endParaRPr lang="en-US" altLang="zh-CN"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endParaRPr>
          </a:p>
        </p:txBody>
      </p:sp>
      <p:sp>
        <p:nvSpPr>
          <p:cNvPr id="30" name="标题 1"/>
          <p:cNvSpPr>
            <a:spLocks noGrp="1"/>
          </p:cNvSpPr>
          <p:nvPr>
            <p:ph type="title"/>
          </p:nvPr>
        </p:nvSpPr>
        <p:spPr>
          <a:xfrm>
            <a:off x="152400" y="84675"/>
            <a:ext cx="7886700" cy="989013"/>
          </a:xfrm>
        </p:spPr>
        <p:txBody>
          <a:bodyPr/>
          <a:lstStyle/>
          <a:p>
            <a:r>
              <a:rPr lang="zh-CN" altLang="en-US" dirty="0"/>
              <a:t>四、主要政策</a:t>
            </a:r>
            <a:r>
              <a:rPr lang="zh-CN" altLang="en-US" dirty="0" smtClean="0"/>
              <a:t>建议 </a:t>
            </a:r>
            <a:r>
              <a:rPr lang="en-US" altLang="zh-CN" sz="2400" dirty="0" smtClean="0"/>
              <a:t>Policy Recommendations</a:t>
            </a:r>
            <a:endParaRPr lang="zh-CN" altLang="en-US" sz="2400" dirty="0"/>
          </a:p>
        </p:txBody>
      </p:sp>
    </p:spTree>
    <p:extLst>
      <p:ext uri="{BB962C8B-B14F-4D97-AF65-F5344CB8AC3E}">
        <p14:creationId xmlns:p14="http://schemas.microsoft.com/office/powerpoint/2010/main" xmlns="" val="93324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ounded Rectangle 11"/>
          <p:cNvSpPr/>
          <p:nvPr/>
        </p:nvSpPr>
        <p:spPr>
          <a:xfrm>
            <a:off x="2222757" y="4973301"/>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7" name="Rounded Rectangle 10"/>
          <p:cNvSpPr/>
          <p:nvPr/>
        </p:nvSpPr>
        <p:spPr>
          <a:xfrm>
            <a:off x="2222757" y="3468351"/>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6" name="Rounded Rectangle 8"/>
          <p:cNvSpPr/>
          <p:nvPr/>
        </p:nvSpPr>
        <p:spPr>
          <a:xfrm>
            <a:off x="2222757" y="1972926"/>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2" name="Rounded Rectangle 6"/>
          <p:cNvSpPr/>
          <p:nvPr/>
        </p:nvSpPr>
        <p:spPr>
          <a:xfrm>
            <a:off x="533439" y="4985094"/>
            <a:ext cx="2014536" cy="1161705"/>
          </a:xfrm>
          <a:prstGeom prst="roundRect">
            <a:avLst/>
          </a:prstGeom>
          <a:gradFill flip="none" rotWithShape="1">
            <a:gsLst>
              <a:gs pos="0">
                <a:srgbClr val="66A8A8">
                  <a:shade val="30000"/>
                  <a:satMod val="115000"/>
                </a:srgbClr>
              </a:gs>
              <a:gs pos="50000">
                <a:srgbClr val="66A8A8">
                  <a:shade val="67500"/>
                  <a:satMod val="115000"/>
                </a:srgbClr>
              </a:gs>
              <a:gs pos="100000">
                <a:srgbClr val="66A8A8">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3" name="Rounded Rectangle 7"/>
          <p:cNvSpPr/>
          <p:nvPr/>
        </p:nvSpPr>
        <p:spPr>
          <a:xfrm>
            <a:off x="533439" y="3449300"/>
            <a:ext cx="2014536" cy="1180755"/>
          </a:xfrm>
          <a:prstGeom prst="roundRect">
            <a:avLst/>
          </a:pr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1" name="Rounded Rectangle 2"/>
          <p:cNvSpPr/>
          <p:nvPr/>
        </p:nvSpPr>
        <p:spPr>
          <a:xfrm>
            <a:off x="518925" y="1972925"/>
            <a:ext cx="2014536" cy="1176673"/>
          </a:xfrm>
          <a:prstGeom prst="roundRect">
            <a:avLst/>
          </a:prstGeom>
          <a:gradFill flip="none" rotWithShape="1">
            <a:gsLst>
              <a:gs pos="0">
                <a:srgbClr val="427371">
                  <a:shade val="30000"/>
                  <a:satMod val="115000"/>
                </a:srgbClr>
              </a:gs>
              <a:gs pos="50000">
                <a:srgbClr val="427371">
                  <a:shade val="67500"/>
                  <a:satMod val="115000"/>
                </a:srgbClr>
              </a:gs>
              <a:gs pos="100000">
                <a:srgbClr val="427371">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22" name="Rectangle 12"/>
          <p:cNvSpPr/>
          <p:nvPr/>
        </p:nvSpPr>
        <p:spPr>
          <a:xfrm>
            <a:off x="380999" y="5003791"/>
            <a:ext cx="2209801" cy="1138773"/>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示范</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引领</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Leader &amp; Demonstration</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3" name="Rectangle 13"/>
          <p:cNvSpPr/>
          <p:nvPr/>
        </p:nvSpPr>
        <p:spPr>
          <a:xfrm>
            <a:off x="390525" y="2090401"/>
            <a:ext cx="2257428" cy="830997"/>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法律</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约束</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GB"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Legal Constraints</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4" name="Rectangle 14"/>
          <p:cNvSpPr/>
          <p:nvPr/>
        </p:nvSpPr>
        <p:spPr>
          <a:xfrm>
            <a:off x="668943" y="3638541"/>
            <a:ext cx="1714500" cy="830997"/>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经济</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激励</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Incentives</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5" name="Rectangle 15"/>
          <p:cNvSpPr/>
          <p:nvPr/>
        </p:nvSpPr>
        <p:spPr>
          <a:xfrm>
            <a:off x="2546487" y="2188132"/>
            <a:ext cx="5588316" cy="707886"/>
          </a:xfrm>
          <a:prstGeom prst="rect">
            <a:avLst/>
          </a:prstGeom>
        </p:spPr>
        <p:txBody>
          <a:bodyPr wrap="square">
            <a:spAutoFit/>
          </a:bodyPr>
          <a:lstStyle/>
          <a:p>
            <a:pPr lvl="0"/>
            <a:r>
              <a:rPr lang="zh-CN" altLang="en-US" sz="2000" b="1" kern="0" dirty="0">
                <a:solidFill>
                  <a:srgbClr val="002060"/>
                </a:solidFill>
                <a:latin typeface="Arial Narrow" pitchFamily="34" charset="0"/>
                <a:ea typeface="微软雅黑" panose="020B0503020204020204" pitchFamily="34" charset="-122"/>
              </a:rPr>
              <a:t>加强执法和对违法行为的</a:t>
            </a:r>
            <a:r>
              <a:rPr lang="zh-CN" altLang="en-US" sz="2000" b="1" kern="0" dirty="0" smtClean="0">
                <a:solidFill>
                  <a:srgbClr val="002060"/>
                </a:solidFill>
                <a:latin typeface="Arial Narrow" pitchFamily="34" charset="0"/>
                <a:ea typeface="微软雅黑" panose="020B0503020204020204" pitchFamily="34" charset="-122"/>
              </a:rPr>
              <a:t>处罚</a:t>
            </a:r>
            <a:endParaRPr lang="en-US" altLang="zh-CN" sz="2000" b="1" kern="0" dirty="0" smtClean="0">
              <a:solidFill>
                <a:srgbClr val="002060"/>
              </a:solidFill>
              <a:latin typeface="Arial Narrow" pitchFamily="34" charset="0"/>
              <a:ea typeface="微软雅黑" panose="020B0503020204020204" pitchFamily="34" charset="-122"/>
            </a:endParaRPr>
          </a:p>
          <a:p>
            <a:pPr lvl="0"/>
            <a:r>
              <a:rPr lang="en-US" altLang="zh-CN" sz="2000" b="1" kern="0" dirty="0" smtClean="0">
                <a:solidFill>
                  <a:srgbClr val="002060"/>
                </a:solidFill>
                <a:latin typeface="Arial Narrow" pitchFamily="34" charset="0"/>
                <a:ea typeface="微软雅黑" panose="020B0503020204020204" pitchFamily="34" charset="-122"/>
              </a:rPr>
              <a:t>Improve enforcement and compliance </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6" name="Rectangle 16"/>
          <p:cNvSpPr/>
          <p:nvPr/>
        </p:nvSpPr>
        <p:spPr>
          <a:xfrm>
            <a:off x="2533461" y="3587568"/>
            <a:ext cx="5831016" cy="1015663"/>
          </a:xfrm>
          <a:prstGeom prst="rect">
            <a:avLst/>
          </a:prstGeom>
        </p:spPr>
        <p:txBody>
          <a:bodyPr wrap="square">
            <a:spAutoFit/>
          </a:bodyPr>
          <a:lstStyle/>
          <a:p>
            <a:r>
              <a:rPr lang="zh-CN" altLang="en-US" sz="2000" b="1" kern="0" dirty="0">
                <a:solidFill>
                  <a:srgbClr val="002060"/>
                </a:solidFill>
                <a:latin typeface="Arial Narrow" pitchFamily="34" charset="0"/>
                <a:ea typeface="微软雅黑" panose="020B0503020204020204" pitchFamily="34" charset="-122"/>
              </a:rPr>
              <a:t>运用绿色评级实现税收、信贷、价格方面的差异化管理</a:t>
            </a:r>
          </a:p>
          <a:p>
            <a:r>
              <a:rPr lang="en-US" altLang="zh-CN" sz="2000" b="1" kern="0" dirty="0" smtClean="0">
                <a:solidFill>
                  <a:srgbClr val="002060"/>
                </a:solidFill>
                <a:latin typeface="Arial Narrow" pitchFamily="34" charset="0"/>
                <a:ea typeface="微软雅黑" panose="020B0503020204020204" pitchFamily="34" charset="-122"/>
              </a:rPr>
              <a:t>Tax</a:t>
            </a:r>
            <a:r>
              <a:rPr lang="zh-CN" altLang="en-US" sz="2000" b="1" kern="0" dirty="0" smtClean="0">
                <a:solidFill>
                  <a:srgbClr val="002060"/>
                </a:solidFill>
                <a:latin typeface="Arial Narrow" pitchFamily="34" charset="0"/>
                <a:ea typeface="微软雅黑" panose="020B0503020204020204" pitchFamily="34" charset="-122"/>
              </a:rPr>
              <a:t>，</a:t>
            </a:r>
            <a:r>
              <a:rPr lang="en-US" altLang="zh-CN" sz="2000" b="1" kern="0" dirty="0" smtClean="0">
                <a:solidFill>
                  <a:srgbClr val="002060"/>
                </a:solidFill>
                <a:latin typeface="Arial Narrow" pitchFamily="34" charset="0"/>
                <a:ea typeface="微软雅黑" panose="020B0503020204020204" pitchFamily="34" charset="-122"/>
              </a:rPr>
              <a:t>loans</a:t>
            </a:r>
            <a:r>
              <a:rPr lang="zh-CN" altLang="en-US" sz="2000" b="1" kern="0" dirty="0" smtClean="0">
                <a:solidFill>
                  <a:srgbClr val="002060"/>
                </a:solidFill>
                <a:latin typeface="Arial Narrow" pitchFamily="34" charset="0"/>
                <a:ea typeface="微软雅黑" panose="020B0503020204020204" pitchFamily="34" charset="-122"/>
              </a:rPr>
              <a:t>，</a:t>
            </a:r>
            <a:r>
              <a:rPr lang="en-US" altLang="zh-CN" sz="2000" b="1" kern="0" dirty="0" smtClean="0">
                <a:solidFill>
                  <a:srgbClr val="002060"/>
                </a:solidFill>
                <a:latin typeface="Arial Narrow" pitchFamily="34" charset="0"/>
                <a:ea typeface="微软雅黑" panose="020B0503020204020204" pitchFamily="34" charset="-122"/>
              </a:rPr>
              <a:t>price for Green Development </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7" name="Rectangle 17"/>
          <p:cNvSpPr/>
          <p:nvPr/>
        </p:nvSpPr>
        <p:spPr>
          <a:xfrm>
            <a:off x="2555631" y="5206056"/>
            <a:ext cx="5630426" cy="707886"/>
          </a:xfrm>
          <a:prstGeom prst="rect">
            <a:avLst/>
          </a:prstGeom>
        </p:spPr>
        <p:txBody>
          <a:bodyPr wrap="square">
            <a:spAutoFit/>
          </a:bodyPr>
          <a:lstStyle/>
          <a:p>
            <a:pPr lvl="0"/>
            <a:r>
              <a:rPr lang="zh-CN" altLang="en-US" sz="2000" b="1" kern="0" dirty="0">
                <a:solidFill>
                  <a:srgbClr val="002060"/>
                </a:solidFill>
                <a:latin typeface="Arial Narrow" pitchFamily="34" charset="0"/>
                <a:ea typeface="微软雅黑" panose="020B0503020204020204" pitchFamily="34" charset="-122"/>
              </a:rPr>
              <a:t>推行绿色公共采购和政府责任消费</a:t>
            </a:r>
          </a:p>
          <a:p>
            <a:pPr lvl="0"/>
            <a:r>
              <a:rPr lang="en-US" altLang="zh-CN" sz="2000" b="1" kern="0" dirty="0" smtClean="0">
                <a:solidFill>
                  <a:srgbClr val="002060"/>
                </a:solidFill>
                <a:latin typeface="Arial Narrow" pitchFamily="34" charset="0"/>
                <a:ea typeface="微软雅黑" panose="020B0503020204020204" pitchFamily="34" charset="-122"/>
              </a:rPr>
              <a:t>Green procurement</a:t>
            </a:r>
            <a:r>
              <a:rPr lang="zh-CN" altLang="en-US" sz="2000" b="1" kern="0" dirty="0" smtClean="0">
                <a:solidFill>
                  <a:srgbClr val="002060"/>
                </a:solidFill>
                <a:latin typeface="Arial Narrow" pitchFamily="34" charset="0"/>
                <a:ea typeface="微软雅黑" panose="020B0503020204020204" pitchFamily="34" charset="-122"/>
              </a:rPr>
              <a:t>，</a:t>
            </a:r>
            <a:r>
              <a:rPr lang="en-US" altLang="zh-CN" sz="2000" b="1" kern="0" dirty="0" smtClean="0">
                <a:solidFill>
                  <a:srgbClr val="002060"/>
                </a:solidFill>
                <a:latin typeface="Arial Narrow" pitchFamily="34" charset="0"/>
                <a:ea typeface="微软雅黑" panose="020B0503020204020204" pitchFamily="34" charset="-122"/>
              </a:rPr>
              <a:t> responsible consumption</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8" name="内容占位符 2"/>
          <p:cNvSpPr>
            <a:spLocks noChangeArrowheads="1"/>
          </p:cNvSpPr>
          <p:nvPr/>
        </p:nvSpPr>
        <p:spPr bwMode="auto">
          <a:xfrm>
            <a:off x="293355" y="1072087"/>
            <a:ext cx="8569325" cy="814770"/>
          </a:xfrm>
          <a:prstGeom prst="rect">
            <a:avLst/>
          </a:prstGeom>
          <a:noFill/>
          <a:ln w="9525">
            <a:noFill/>
            <a:miter lim="800000"/>
            <a:headEnd/>
            <a:tailEnd/>
          </a:ln>
        </p:spPr>
        <p:txBody>
          <a:bodyPr/>
          <a:lstStyle/>
          <a:p>
            <a:pPr marL="342900" indent="-342900" algn="just">
              <a:buClr>
                <a:srgbClr val="6E815B"/>
              </a:buClr>
            </a:pPr>
            <a:r>
              <a:rPr lang="en-US" altLang="zh-CN"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4. </a:t>
            </a:r>
            <a:r>
              <a:rPr lang="zh-CN" altLang="en-US"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创新企业履责激励与约束</a:t>
            </a:r>
            <a:r>
              <a:rPr lang="zh-CN" altLang="en-US"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机制 </a:t>
            </a:r>
            <a:endParaRPr lang="en-US" altLang="zh-CN"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endParaRPr>
          </a:p>
          <a:p>
            <a:pPr marL="108000" indent="-342900" algn="just">
              <a:buClr>
                <a:srgbClr val="6E815B"/>
              </a:buClr>
            </a:pPr>
            <a:r>
              <a:rPr lang="en-US" altLang="zh-CN"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Mechanisms of Encouragement &amp; Punishment</a:t>
            </a:r>
            <a:r>
              <a:rPr lang="zh-CN" altLang="en-US"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  </a:t>
            </a:r>
            <a:endParaRPr lang="en-US" altLang="zh-CN"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endParaRPr>
          </a:p>
        </p:txBody>
      </p:sp>
      <p:sp>
        <p:nvSpPr>
          <p:cNvPr id="30" name="标题 1"/>
          <p:cNvSpPr>
            <a:spLocks noGrp="1"/>
          </p:cNvSpPr>
          <p:nvPr>
            <p:ph type="title"/>
          </p:nvPr>
        </p:nvSpPr>
        <p:spPr>
          <a:xfrm>
            <a:off x="152400" y="84675"/>
            <a:ext cx="7886700" cy="989013"/>
          </a:xfrm>
        </p:spPr>
        <p:txBody>
          <a:bodyPr/>
          <a:lstStyle/>
          <a:p>
            <a:r>
              <a:rPr lang="zh-CN" altLang="en-US" dirty="0"/>
              <a:t>四、主要政策</a:t>
            </a:r>
            <a:r>
              <a:rPr lang="zh-CN" altLang="en-US" dirty="0" smtClean="0"/>
              <a:t>建议 </a:t>
            </a:r>
            <a:r>
              <a:rPr lang="en-US" altLang="zh-CN" sz="2400" dirty="0" smtClean="0"/>
              <a:t>Policy Recommendations</a:t>
            </a:r>
            <a:endParaRPr lang="zh-CN" altLang="en-US" sz="2400" dirty="0"/>
          </a:p>
        </p:txBody>
      </p:sp>
    </p:spTree>
    <p:extLst>
      <p:ext uri="{BB962C8B-B14F-4D97-AF65-F5344CB8AC3E}">
        <p14:creationId xmlns:p14="http://schemas.microsoft.com/office/powerpoint/2010/main" xmlns="" val="3943476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ounded Rectangle 11"/>
          <p:cNvSpPr/>
          <p:nvPr/>
        </p:nvSpPr>
        <p:spPr>
          <a:xfrm>
            <a:off x="2222757" y="4929759"/>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7" name="Rounded Rectangle 10"/>
          <p:cNvSpPr/>
          <p:nvPr/>
        </p:nvSpPr>
        <p:spPr>
          <a:xfrm>
            <a:off x="2222757" y="3424809"/>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16" name="Rounded Rectangle 8"/>
          <p:cNvSpPr/>
          <p:nvPr/>
        </p:nvSpPr>
        <p:spPr>
          <a:xfrm>
            <a:off x="2222757" y="1929384"/>
            <a:ext cx="6068568" cy="1143000"/>
          </a:xfrm>
          <a:prstGeom prst="round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16200000" scaled="1"/>
            <a:tileRect/>
          </a:gradFill>
          <a:ln w="9525"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1" name="Rounded Rectangle 2"/>
          <p:cNvSpPr/>
          <p:nvPr/>
        </p:nvSpPr>
        <p:spPr>
          <a:xfrm>
            <a:off x="518925" y="1929383"/>
            <a:ext cx="2014536" cy="1176673"/>
          </a:xfrm>
          <a:prstGeom prst="roundRect">
            <a:avLst/>
          </a:prstGeom>
          <a:gradFill flip="none" rotWithShape="1">
            <a:gsLst>
              <a:gs pos="0">
                <a:srgbClr val="427371">
                  <a:shade val="30000"/>
                  <a:satMod val="115000"/>
                </a:srgbClr>
              </a:gs>
              <a:gs pos="50000">
                <a:srgbClr val="427371">
                  <a:shade val="67500"/>
                  <a:satMod val="115000"/>
                </a:srgbClr>
              </a:gs>
              <a:gs pos="100000">
                <a:srgbClr val="427371">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2" name="Rounded Rectangle 6"/>
          <p:cNvSpPr/>
          <p:nvPr/>
        </p:nvSpPr>
        <p:spPr>
          <a:xfrm>
            <a:off x="533439" y="4941552"/>
            <a:ext cx="2014536" cy="1161705"/>
          </a:xfrm>
          <a:prstGeom prst="roundRect">
            <a:avLst/>
          </a:prstGeom>
          <a:gradFill flip="none" rotWithShape="1">
            <a:gsLst>
              <a:gs pos="0">
                <a:srgbClr val="66A8A8">
                  <a:shade val="30000"/>
                  <a:satMod val="115000"/>
                </a:srgbClr>
              </a:gs>
              <a:gs pos="50000">
                <a:srgbClr val="66A8A8">
                  <a:shade val="67500"/>
                  <a:satMod val="115000"/>
                </a:srgbClr>
              </a:gs>
              <a:gs pos="100000">
                <a:srgbClr val="66A8A8">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33" name="Rounded Rectangle 7"/>
          <p:cNvSpPr/>
          <p:nvPr/>
        </p:nvSpPr>
        <p:spPr>
          <a:xfrm>
            <a:off x="533439" y="3405758"/>
            <a:ext cx="2014536" cy="1180755"/>
          </a:xfrm>
          <a:prstGeom prst="roundRect">
            <a:avLst/>
          </a:pr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Narrow" pitchFamily="34" charset="0"/>
            </a:endParaRPr>
          </a:p>
        </p:txBody>
      </p:sp>
      <p:sp>
        <p:nvSpPr>
          <p:cNvPr id="22" name="Rectangle 12"/>
          <p:cNvSpPr/>
          <p:nvPr/>
        </p:nvSpPr>
        <p:spPr>
          <a:xfrm>
            <a:off x="152400" y="5087249"/>
            <a:ext cx="2809877" cy="830997"/>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报告</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认证</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Report Certification</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3" name="Rectangle 13"/>
          <p:cNvSpPr/>
          <p:nvPr/>
        </p:nvSpPr>
        <p:spPr>
          <a:xfrm>
            <a:off x="403225" y="1945259"/>
            <a:ext cx="2257428" cy="1138773"/>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信息</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公开</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GB"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Information Transparency</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4" name="Rectangle 14"/>
          <p:cNvSpPr/>
          <p:nvPr/>
        </p:nvSpPr>
        <p:spPr>
          <a:xfrm>
            <a:off x="668943" y="3607699"/>
            <a:ext cx="1714500" cy="830997"/>
          </a:xfrm>
          <a:prstGeom prst="rect">
            <a:avLst/>
          </a:prstGeom>
        </p:spPr>
        <p:txBody>
          <a:bodyPr wrap="square">
            <a:spAutoFit/>
          </a:bodyPr>
          <a:lstStyle/>
          <a:p>
            <a:pPr algn="ctr"/>
            <a:r>
              <a:rPr lang="zh-CN" altLang="en-US" sz="28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平台</a:t>
            </a:r>
            <a:r>
              <a:rPr lang="zh-CN" altLang="en-US"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建设</a:t>
            </a:r>
            <a:endParaRPr lang="en-US" altLang="zh-CN" sz="28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a:p>
            <a:pPr algn="ctr"/>
            <a:r>
              <a:rPr lang="en-US" altLang="zh-CN" sz="2000" dirty="0" smtClean="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rPr>
              <a:t>Platform</a:t>
            </a:r>
            <a:endParaRPr lang="zh-CN" altLang="en-US" sz="2000" dirty="0">
              <a:solidFill>
                <a:prstClr val="white"/>
              </a:solidFill>
              <a:effectLst>
                <a:outerShdw blurRad="38100" dist="38100" dir="2700000" algn="tl">
                  <a:srgbClr val="000000">
                    <a:alpha val="43137"/>
                  </a:srgbClr>
                </a:outerShdw>
              </a:effectLst>
              <a:latin typeface="Arial Narrow" pitchFamily="34" charset="0"/>
              <a:ea typeface="微软雅黑" panose="020B0503020204020204" pitchFamily="34" charset="-122"/>
              <a:cs typeface="Arial" pitchFamily="34" charset="0"/>
            </a:endParaRPr>
          </a:p>
        </p:txBody>
      </p:sp>
      <p:sp>
        <p:nvSpPr>
          <p:cNvPr id="25" name="Rectangle 15"/>
          <p:cNvSpPr/>
          <p:nvPr/>
        </p:nvSpPr>
        <p:spPr>
          <a:xfrm>
            <a:off x="2496885" y="2100986"/>
            <a:ext cx="5831016" cy="1015663"/>
          </a:xfrm>
          <a:prstGeom prst="rect">
            <a:avLst/>
          </a:prstGeom>
        </p:spPr>
        <p:txBody>
          <a:bodyPr wrap="square">
            <a:spAutoFit/>
          </a:bodyPr>
          <a:lstStyle/>
          <a:p>
            <a:pPr lvl="0"/>
            <a:r>
              <a:rPr lang="zh-CN" altLang="en-US" sz="2000" b="1" kern="0" dirty="0">
                <a:solidFill>
                  <a:srgbClr val="002060"/>
                </a:solidFill>
                <a:latin typeface="Arial Narrow" pitchFamily="34" charset="0"/>
                <a:ea typeface="微软雅黑" panose="020B0503020204020204" pitchFamily="34" charset="-122"/>
              </a:rPr>
              <a:t>进一步修订</a:t>
            </a:r>
            <a:r>
              <a:rPr lang="en-US" altLang="zh-CN" sz="2000" b="1" kern="0" dirty="0">
                <a:solidFill>
                  <a:srgbClr val="002060"/>
                </a:solidFill>
                <a:latin typeface="Arial Narrow" pitchFamily="34" charset="0"/>
                <a:ea typeface="微软雅黑" panose="020B0503020204020204" pitchFamily="34" charset="-122"/>
              </a:rPr>
              <a:t>《</a:t>
            </a:r>
            <a:r>
              <a:rPr lang="zh-CN" altLang="en-US" sz="2000" b="1" kern="0" dirty="0">
                <a:solidFill>
                  <a:srgbClr val="002060"/>
                </a:solidFill>
                <a:latin typeface="Arial Narrow" pitchFamily="34" charset="0"/>
                <a:ea typeface="微软雅黑" panose="020B0503020204020204" pitchFamily="34" charset="-122"/>
              </a:rPr>
              <a:t>环境信息公开办法</a:t>
            </a:r>
            <a:r>
              <a:rPr lang="en-US" altLang="zh-CN" sz="2000" b="1" kern="0" dirty="0">
                <a:solidFill>
                  <a:srgbClr val="002060"/>
                </a:solidFill>
                <a:latin typeface="Arial Narrow" pitchFamily="34" charset="0"/>
                <a:ea typeface="微软雅黑" panose="020B0503020204020204" pitchFamily="34" charset="-122"/>
              </a:rPr>
              <a:t>》</a:t>
            </a:r>
            <a:r>
              <a:rPr lang="zh-CN" altLang="en-US" sz="2000" b="1" kern="0" dirty="0">
                <a:solidFill>
                  <a:srgbClr val="002060"/>
                </a:solidFill>
                <a:latin typeface="Arial Narrow" pitchFamily="34" charset="0"/>
                <a:ea typeface="微软雅黑" panose="020B0503020204020204" pitchFamily="34" charset="-122"/>
              </a:rPr>
              <a:t>、加大执行力度</a:t>
            </a:r>
          </a:p>
          <a:p>
            <a:pPr lvl="0"/>
            <a:r>
              <a:rPr lang="en-US" altLang="zh-CN" sz="2000" b="1" kern="0" dirty="0" smtClean="0">
                <a:solidFill>
                  <a:srgbClr val="002060"/>
                </a:solidFill>
                <a:latin typeface="Arial Narrow" pitchFamily="34" charset="0"/>
                <a:ea typeface="微软雅黑" panose="020B0503020204020204" pitchFamily="34" charset="-122"/>
              </a:rPr>
              <a:t>Measures for the Disclosure of Environmental Information</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6" name="Rectangle 16"/>
          <p:cNvSpPr/>
          <p:nvPr/>
        </p:nvSpPr>
        <p:spPr>
          <a:xfrm>
            <a:off x="2533461" y="3620226"/>
            <a:ext cx="5831016" cy="707886"/>
          </a:xfrm>
          <a:prstGeom prst="rect">
            <a:avLst/>
          </a:prstGeom>
        </p:spPr>
        <p:txBody>
          <a:bodyPr wrap="square">
            <a:spAutoFit/>
          </a:bodyPr>
          <a:lstStyle/>
          <a:p>
            <a:r>
              <a:rPr lang="zh-CN" altLang="en-US" sz="2000" b="1" kern="0" dirty="0">
                <a:solidFill>
                  <a:srgbClr val="002060"/>
                </a:solidFill>
                <a:latin typeface="Arial Narrow" pitchFamily="34" charset="0"/>
                <a:ea typeface="微软雅黑" panose="020B0503020204020204" pitchFamily="34" charset="-122"/>
              </a:rPr>
              <a:t>建立“国家企业环境社会责任信息中心”</a:t>
            </a:r>
          </a:p>
          <a:p>
            <a:r>
              <a:rPr lang="en-US" altLang="zh-CN" sz="2000" b="1" kern="0" dirty="0" smtClean="0">
                <a:solidFill>
                  <a:srgbClr val="002060"/>
                </a:solidFill>
                <a:latin typeface="Arial Narrow" pitchFamily="34" charset="0"/>
                <a:ea typeface="微软雅黑" panose="020B0503020204020204" pitchFamily="34" charset="-122"/>
              </a:rPr>
              <a:t>National Information Center for CESR</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7" name="Rectangle 17"/>
          <p:cNvSpPr/>
          <p:nvPr/>
        </p:nvSpPr>
        <p:spPr>
          <a:xfrm>
            <a:off x="2544005" y="5162514"/>
            <a:ext cx="5362764" cy="707886"/>
          </a:xfrm>
          <a:prstGeom prst="rect">
            <a:avLst/>
          </a:prstGeom>
        </p:spPr>
        <p:txBody>
          <a:bodyPr wrap="square">
            <a:spAutoFit/>
          </a:bodyPr>
          <a:lstStyle/>
          <a:p>
            <a:pPr lvl="0"/>
            <a:r>
              <a:rPr lang="zh-CN" altLang="en-US" sz="2000" b="1" kern="0" dirty="0">
                <a:solidFill>
                  <a:srgbClr val="002060"/>
                </a:solidFill>
                <a:latin typeface="Arial Narrow" pitchFamily="34" charset="0"/>
                <a:ea typeface="微软雅黑" panose="020B0503020204020204" pitchFamily="34" charset="-122"/>
              </a:rPr>
              <a:t>企业社会环境责任报告的标准及认证</a:t>
            </a:r>
          </a:p>
          <a:p>
            <a:pPr lvl="0"/>
            <a:r>
              <a:rPr lang="en-US" altLang="zh-CN" sz="2000" b="1" kern="0" dirty="0" smtClean="0">
                <a:solidFill>
                  <a:srgbClr val="002060"/>
                </a:solidFill>
                <a:latin typeface="Arial Narrow" pitchFamily="34" charset="0"/>
                <a:ea typeface="微软雅黑" panose="020B0503020204020204" pitchFamily="34" charset="-122"/>
              </a:rPr>
              <a:t>Standards and Certification of CESR reports</a:t>
            </a:r>
            <a:endParaRPr lang="en-US" altLang="zh-CN" sz="2000" b="1" kern="0" dirty="0">
              <a:solidFill>
                <a:srgbClr val="002060"/>
              </a:solidFill>
              <a:latin typeface="Arial Narrow" pitchFamily="34" charset="0"/>
              <a:ea typeface="微软雅黑" panose="020B0503020204020204" pitchFamily="34" charset="-122"/>
            </a:endParaRPr>
          </a:p>
        </p:txBody>
      </p:sp>
      <p:sp>
        <p:nvSpPr>
          <p:cNvPr id="28" name="内容占位符 2"/>
          <p:cNvSpPr>
            <a:spLocks noChangeArrowheads="1"/>
          </p:cNvSpPr>
          <p:nvPr/>
        </p:nvSpPr>
        <p:spPr bwMode="auto">
          <a:xfrm>
            <a:off x="293355" y="1153729"/>
            <a:ext cx="8569325" cy="629360"/>
          </a:xfrm>
          <a:prstGeom prst="rect">
            <a:avLst/>
          </a:prstGeom>
          <a:noFill/>
          <a:ln w="9525">
            <a:noFill/>
            <a:miter lim="800000"/>
            <a:headEnd/>
            <a:tailEnd/>
          </a:ln>
        </p:spPr>
        <p:txBody>
          <a:bodyPr/>
          <a:lstStyle/>
          <a:p>
            <a:pPr marL="342900" indent="-342900" algn="just">
              <a:lnSpc>
                <a:spcPct val="140000"/>
              </a:lnSpc>
              <a:buClr>
                <a:srgbClr val="6E815B"/>
              </a:buClr>
            </a:pPr>
            <a:r>
              <a:rPr lang="en-US" altLang="zh-CN"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5. </a:t>
            </a:r>
            <a:r>
              <a:rPr lang="zh-CN" altLang="en-US"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完善信息披露制度，提高</a:t>
            </a:r>
            <a:r>
              <a:rPr lang="zh-CN" altLang="en-US"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透明度 </a:t>
            </a:r>
            <a:r>
              <a:rPr lang="en-US" altLang="zh-CN"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Information disclosure</a:t>
            </a:r>
            <a:r>
              <a:rPr lang="zh-CN" altLang="en-US" sz="2400" b="1" dirty="0" smtClean="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rPr>
              <a:t> </a:t>
            </a:r>
            <a:endParaRPr lang="en-US" altLang="zh-CN" sz="2400" b="1" dirty="0">
              <a:solidFill>
                <a:srgbClr val="427371"/>
              </a:solidFill>
              <a:effectLst>
                <a:outerShdw blurRad="38100" dist="38100" dir="2700000" algn="tl">
                  <a:srgbClr val="000000">
                    <a:alpha val="43137"/>
                  </a:srgbClr>
                </a:outerShdw>
              </a:effectLst>
              <a:latin typeface="Arial Narrow" pitchFamily="34" charset="0"/>
              <a:ea typeface="黑体" pitchFamily="49" charset="-122"/>
              <a:cs typeface="Times New Roman" panose="02020603050405020304" pitchFamily="18" charset="0"/>
              <a:sym typeface="华文中宋" pitchFamily="2" charset="-122"/>
            </a:endParaRPr>
          </a:p>
        </p:txBody>
      </p:sp>
      <p:sp>
        <p:nvSpPr>
          <p:cNvPr id="30" name="标题 1"/>
          <p:cNvSpPr>
            <a:spLocks noGrp="1"/>
          </p:cNvSpPr>
          <p:nvPr>
            <p:ph type="title"/>
          </p:nvPr>
        </p:nvSpPr>
        <p:spPr>
          <a:xfrm>
            <a:off x="152400" y="84675"/>
            <a:ext cx="7886700" cy="989013"/>
          </a:xfrm>
        </p:spPr>
        <p:txBody>
          <a:bodyPr/>
          <a:lstStyle/>
          <a:p>
            <a:r>
              <a:rPr lang="zh-CN" altLang="en-US" dirty="0"/>
              <a:t>四、主要政策</a:t>
            </a:r>
            <a:r>
              <a:rPr lang="zh-CN" altLang="en-US" dirty="0" smtClean="0"/>
              <a:t>建议 </a:t>
            </a:r>
            <a:r>
              <a:rPr lang="en-US" altLang="zh-CN" sz="2400" dirty="0" smtClean="0"/>
              <a:t>Policy Recommendations</a:t>
            </a:r>
            <a:endParaRPr lang="zh-CN" altLang="en-US" sz="2400" dirty="0"/>
          </a:p>
        </p:txBody>
      </p:sp>
    </p:spTree>
    <p:extLst>
      <p:ext uri="{BB962C8B-B14F-4D97-AF65-F5344CB8AC3E}">
        <p14:creationId xmlns:p14="http://schemas.microsoft.com/office/powerpoint/2010/main" xmlns="" val="2051183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Arial Narrow" pitchFamily="34" charset="0"/>
              </a:rPr>
              <a:t>报告框架 </a:t>
            </a:r>
            <a:r>
              <a:rPr lang="en-US" altLang="zh-CN" dirty="0" smtClean="0"/>
              <a:t>CONTENTS</a:t>
            </a:r>
            <a:endParaRPr lang="zh-CN" altLang="en-US" dirty="0"/>
          </a:p>
        </p:txBody>
      </p:sp>
      <p:sp>
        <p:nvSpPr>
          <p:cNvPr id="23" name="矩形 22"/>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28" name="组合 27"/>
          <p:cNvGrpSpPr/>
          <p:nvPr/>
        </p:nvGrpSpPr>
        <p:grpSpPr>
          <a:xfrm>
            <a:off x="885443" y="1195999"/>
            <a:ext cx="6894703" cy="1015663"/>
            <a:chOff x="418543" y="1147548"/>
            <a:chExt cx="8094877" cy="1192462"/>
          </a:xfrm>
        </p:grpSpPr>
        <p:sp>
          <p:nvSpPr>
            <p:cNvPr id="12" name="Freeform 6"/>
            <p:cNvSpPr>
              <a:spLocks/>
            </p:cNvSpPr>
            <p:nvPr/>
          </p:nvSpPr>
          <p:spPr bwMode="auto">
            <a:xfrm>
              <a:off x="496441" y="1156980"/>
              <a:ext cx="1475194" cy="1165223"/>
            </a:xfrm>
            <a:custGeom>
              <a:avLst/>
              <a:gdLst/>
              <a:ahLst/>
              <a:cxnLst>
                <a:cxn ang="0">
                  <a:pos x="211" y="73"/>
                </a:cxn>
                <a:cxn ang="0">
                  <a:pos x="192" y="80"/>
                </a:cxn>
                <a:cxn ang="0">
                  <a:pos x="189" y="82"/>
                </a:cxn>
                <a:cxn ang="0">
                  <a:pos x="180" y="86"/>
                </a:cxn>
                <a:cxn ang="0">
                  <a:pos x="172" y="85"/>
                </a:cxn>
                <a:cxn ang="0">
                  <a:pos x="172" y="0"/>
                </a:cxn>
                <a:cxn ang="0">
                  <a:pos x="0" y="0"/>
                </a:cxn>
                <a:cxn ang="0">
                  <a:pos x="0" y="190"/>
                </a:cxn>
                <a:cxn ang="0">
                  <a:pos x="172" y="190"/>
                </a:cxn>
                <a:cxn ang="0">
                  <a:pos x="172" y="117"/>
                </a:cxn>
                <a:cxn ang="0">
                  <a:pos x="179" y="116"/>
                </a:cxn>
                <a:cxn ang="0">
                  <a:pos x="190" y="120"/>
                </a:cxn>
                <a:cxn ang="0">
                  <a:pos x="211" y="128"/>
                </a:cxn>
                <a:cxn ang="0">
                  <a:pos x="241" y="101"/>
                </a:cxn>
                <a:cxn ang="0">
                  <a:pos x="211" y="73"/>
                </a:cxn>
              </a:cxnLst>
              <a:rect l="0" t="0" r="r" b="b"/>
              <a:pathLst>
                <a:path w="241" h="190">
                  <a:moveTo>
                    <a:pt x="211" y="73"/>
                  </a:moveTo>
                  <a:cubicBezTo>
                    <a:pt x="204" y="73"/>
                    <a:pt x="197" y="76"/>
                    <a:pt x="192" y="80"/>
                  </a:cubicBezTo>
                  <a:cubicBezTo>
                    <a:pt x="191" y="81"/>
                    <a:pt x="190" y="82"/>
                    <a:pt x="189" y="82"/>
                  </a:cubicBezTo>
                  <a:cubicBezTo>
                    <a:pt x="187" y="84"/>
                    <a:pt x="183" y="86"/>
                    <a:pt x="180" y="86"/>
                  </a:cubicBezTo>
                  <a:cubicBezTo>
                    <a:pt x="176" y="86"/>
                    <a:pt x="174" y="86"/>
                    <a:pt x="172" y="85"/>
                  </a:cubicBezTo>
                  <a:cubicBezTo>
                    <a:pt x="172" y="0"/>
                    <a:pt x="172" y="0"/>
                    <a:pt x="172" y="0"/>
                  </a:cubicBezTo>
                  <a:cubicBezTo>
                    <a:pt x="0" y="0"/>
                    <a:pt x="0" y="0"/>
                    <a:pt x="0" y="0"/>
                  </a:cubicBezTo>
                  <a:cubicBezTo>
                    <a:pt x="0" y="190"/>
                    <a:pt x="0" y="190"/>
                    <a:pt x="0" y="190"/>
                  </a:cubicBezTo>
                  <a:cubicBezTo>
                    <a:pt x="172" y="190"/>
                    <a:pt x="172" y="190"/>
                    <a:pt x="172" y="190"/>
                  </a:cubicBezTo>
                  <a:cubicBezTo>
                    <a:pt x="172" y="117"/>
                    <a:pt x="172" y="117"/>
                    <a:pt x="172" y="117"/>
                  </a:cubicBezTo>
                  <a:cubicBezTo>
                    <a:pt x="175" y="116"/>
                    <a:pt x="176" y="116"/>
                    <a:pt x="179" y="116"/>
                  </a:cubicBezTo>
                  <a:cubicBezTo>
                    <a:pt x="183" y="116"/>
                    <a:pt x="188" y="118"/>
                    <a:pt x="190" y="120"/>
                  </a:cubicBezTo>
                  <a:cubicBezTo>
                    <a:pt x="192" y="122"/>
                    <a:pt x="202" y="128"/>
                    <a:pt x="211" y="128"/>
                  </a:cubicBezTo>
                  <a:cubicBezTo>
                    <a:pt x="228" y="128"/>
                    <a:pt x="241" y="116"/>
                    <a:pt x="241" y="101"/>
                  </a:cubicBezTo>
                  <a:cubicBezTo>
                    <a:pt x="241" y="86"/>
                    <a:pt x="228" y="73"/>
                    <a:pt x="211" y="73"/>
                  </a:cubicBezTo>
                  <a:close/>
                </a:path>
              </a:pathLst>
            </a:cu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5C968A"/>
                </a:solidFill>
                <a:effectLst/>
                <a:uLnTx/>
                <a:uFillTx/>
                <a:latin typeface="Arial Narrow" pitchFamily="34" charset="0"/>
              </a:endParaRPr>
            </a:p>
          </p:txBody>
        </p:sp>
        <p:sp>
          <p:nvSpPr>
            <p:cNvPr id="14" name="Rectangle 79"/>
            <p:cNvSpPr/>
            <p:nvPr/>
          </p:nvSpPr>
          <p:spPr>
            <a:xfrm>
              <a:off x="418543" y="1493552"/>
              <a:ext cx="1168470" cy="614298"/>
            </a:xfrm>
            <a:prstGeom prst="rect">
              <a:avLst/>
            </a:prstGeom>
          </p:spPr>
          <p:txBody>
            <a:bodyPr wrap="square">
              <a:spAutoFit/>
            </a:bodyPr>
            <a:lstStyle/>
            <a:p>
              <a:pPr algn="ctr">
                <a:defRPr/>
              </a:pPr>
              <a:r>
                <a:rPr lang="zh-CN" altLang="en-US" sz="2800" b="1" kern="0" dirty="0" smtClean="0">
                  <a:solidFill>
                    <a:prstClr val="white"/>
                  </a:solidFill>
                  <a:effectLst>
                    <a:outerShdw blurRad="38100" dist="38100" dir="2700000" algn="tl">
                      <a:srgbClr val="000000">
                        <a:alpha val="43137"/>
                      </a:srgbClr>
                    </a:outerShdw>
                  </a:effectLst>
                  <a:latin typeface="黑体" pitchFamily="49" charset="-122"/>
                  <a:ea typeface="黑体" pitchFamily="49" charset="-122"/>
                  <a:cs typeface="Arial" pitchFamily="34" charset="0"/>
                </a:rPr>
                <a:t>一</a:t>
              </a:r>
              <a:endParaRPr lang="en-US" altLang="ko-KR" sz="2800" b="1" kern="0" dirty="0" smtClean="0">
                <a:solidFill>
                  <a:prstClr val="white"/>
                </a:solidFill>
                <a:effectLst>
                  <a:outerShdw blurRad="38100" dist="38100" dir="2700000" algn="tl">
                    <a:srgbClr val="000000">
                      <a:alpha val="43137"/>
                    </a:srgbClr>
                  </a:outerShdw>
                </a:effectLst>
                <a:latin typeface="黑体" pitchFamily="49" charset="-122"/>
                <a:ea typeface="黑体" pitchFamily="49" charset="-122"/>
                <a:cs typeface="Arial" pitchFamily="34" charset="0"/>
              </a:endParaRPr>
            </a:p>
          </p:txBody>
        </p:sp>
        <p:sp>
          <p:nvSpPr>
            <p:cNvPr id="15" name="Rectangle 82"/>
            <p:cNvSpPr/>
            <p:nvPr/>
          </p:nvSpPr>
          <p:spPr>
            <a:xfrm>
              <a:off x="2046632" y="1147548"/>
              <a:ext cx="6466788" cy="1192462"/>
            </a:xfrm>
            <a:prstGeom prst="rect">
              <a:avLst/>
            </a:pr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p:spPr>
          <p:txBody>
            <a:bodyPr wrap="square">
              <a:spAutoFit/>
            </a:bodyPr>
            <a:lstStyle/>
            <a:p>
              <a:pPr lvl="0">
                <a:lnSpc>
                  <a:spcPct val="150000"/>
                </a:lnSpc>
              </a:pPr>
              <a:r>
                <a:rPr lang="zh-CN" altLang="en-US" sz="2000" b="1" kern="0" dirty="0" smtClean="0">
                  <a:solidFill>
                    <a:schemeClr val="bg1"/>
                  </a:solidFill>
                  <a:latin typeface="Arial Narrow" pitchFamily="34" charset="0"/>
                  <a:ea typeface="微软雅黑" panose="020B0503020204020204" pitchFamily="34" charset="-122"/>
                </a:rPr>
                <a:t>       绿色</a:t>
              </a:r>
              <a:r>
                <a:rPr lang="zh-CN" altLang="en-US" sz="2000" b="1" kern="0" dirty="0">
                  <a:solidFill>
                    <a:schemeClr val="bg1"/>
                  </a:solidFill>
                  <a:latin typeface="Arial Narrow" pitchFamily="34" charset="0"/>
                  <a:ea typeface="微软雅黑" panose="020B0503020204020204" pitchFamily="34" charset="-122"/>
                </a:rPr>
                <a:t>发展</a:t>
              </a:r>
              <a:r>
                <a:rPr lang="zh-CN" altLang="en-US" sz="2000" b="1" kern="0" dirty="0" smtClean="0">
                  <a:solidFill>
                    <a:schemeClr val="bg1"/>
                  </a:solidFill>
                  <a:latin typeface="Arial Narrow" pitchFamily="34" charset="0"/>
                  <a:ea typeface="微软雅黑" panose="020B0503020204020204" pitchFamily="34" charset="-122"/>
                </a:rPr>
                <a:t>的巨大机遇</a:t>
              </a:r>
              <a:endParaRPr lang="en-US" altLang="zh-CN" sz="2000" b="1" kern="0" dirty="0" smtClean="0">
                <a:solidFill>
                  <a:schemeClr val="bg1"/>
                </a:solidFill>
                <a:latin typeface="Arial Narrow" pitchFamily="34" charset="0"/>
                <a:ea typeface="微软雅黑" panose="020B0503020204020204" pitchFamily="34" charset="-122"/>
              </a:endParaRPr>
            </a:p>
            <a:p>
              <a:pPr lvl="0">
                <a:lnSpc>
                  <a:spcPct val="150000"/>
                </a:lnSpc>
              </a:pPr>
              <a:r>
                <a:rPr lang="en-US" altLang="zh-CN" b="1" kern="0" dirty="0" smtClean="0">
                  <a:solidFill>
                    <a:schemeClr val="bg1"/>
                  </a:solidFill>
                  <a:latin typeface="Arial Narrow" pitchFamily="34" charset="0"/>
                  <a:ea typeface="微软雅黑" panose="020B0503020204020204" pitchFamily="34" charset="-122"/>
                </a:rPr>
                <a:t>       </a:t>
              </a:r>
              <a:r>
                <a:rPr lang="en-US" altLang="zh-CN" sz="2000" b="1" kern="0" dirty="0" smtClean="0">
                  <a:solidFill>
                    <a:schemeClr val="bg1"/>
                  </a:solidFill>
                  <a:latin typeface="Arial Narrow" pitchFamily="34" charset="0"/>
                  <a:ea typeface="微软雅黑" panose="020B0503020204020204" pitchFamily="34" charset="-122"/>
                </a:rPr>
                <a:t>Opportunities for Green Development</a:t>
              </a:r>
              <a:endParaRPr lang="zh-CN" altLang="en-US" b="1" kern="0" dirty="0">
                <a:solidFill>
                  <a:schemeClr val="bg1"/>
                </a:solidFill>
                <a:latin typeface="Arial Narrow" pitchFamily="34" charset="0"/>
                <a:ea typeface="微软雅黑" panose="020B0503020204020204" pitchFamily="34" charset="-122"/>
              </a:endParaRPr>
            </a:p>
          </p:txBody>
        </p:sp>
      </p:grpSp>
      <p:grpSp>
        <p:nvGrpSpPr>
          <p:cNvPr id="29" name="组合 28"/>
          <p:cNvGrpSpPr/>
          <p:nvPr/>
        </p:nvGrpSpPr>
        <p:grpSpPr>
          <a:xfrm>
            <a:off x="885443" y="2482408"/>
            <a:ext cx="1322826" cy="992463"/>
            <a:chOff x="418543" y="1156981"/>
            <a:chExt cx="1553093" cy="1165224"/>
          </a:xfrm>
        </p:grpSpPr>
        <p:sp>
          <p:nvSpPr>
            <p:cNvPr id="30" name="Freeform 6"/>
            <p:cNvSpPr>
              <a:spLocks/>
            </p:cNvSpPr>
            <p:nvPr/>
          </p:nvSpPr>
          <p:spPr bwMode="auto">
            <a:xfrm>
              <a:off x="496441" y="1156981"/>
              <a:ext cx="1475195" cy="1165224"/>
            </a:xfrm>
            <a:custGeom>
              <a:avLst/>
              <a:gdLst/>
              <a:ahLst/>
              <a:cxnLst>
                <a:cxn ang="0">
                  <a:pos x="211" y="73"/>
                </a:cxn>
                <a:cxn ang="0">
                  <a:pos x="192" y="80"/>
                </a:cxn>
                <a:cxn ang="0">
                  <a:pos x="189" y="82"/>
                </a:cxn>
                <a:cxn ang="0">
                  <a:pos x="180" y="86"/>
                </a:cxn>
                <a:cxn ang="0">
                  <a:pos x="172" y="85"/>
                </a:cxn>
                <a:cxn ang="0">
                  <a:pos x="172" y="0"/>
                </a:cxn>
                <a:cxn ang="0">
                  <a:pos x="0" y="0"/>
                </a:cxn>
                <a:cxn ang="0">
                  <a:pos x="0" y="190"/>
                </a:cxn>
                <a:cxn ang="0">
                  <a:pos x="172" y="190"/>
                </a:cxn>
                <a:cxn ang="0">
                  <a:pos x="172" y="117"/>
                </a:cxn>
                <a:cxn ang="0">
                  <a:pos x="179" y="116"/>
                </a:cxn>
                <a:cxn ang="0">
                  <a:pos x="190" y="120"/>
                </a:cxn>
                <a:cxn ang="0">
                  <a:pos x="211" y="128"/>
                </a:cxn>
                <a:cxn ang="0">
                  <a:pos x="241" y="101"/>
                </a:cxn>
                <a:cxn ang="0">
                  <a:pos x="211" y="73"/>
                </a:cxn>
              </a:cxnLst>
              <a:rect l="0" t="0" r="r" b="b"/>
              <a:pathLst>
                <a:path w="241" h="190">
                  <a:moveTo>
                    <a:pt x="211" y="73"/>
                  </a:moveTo>
                  <a:cubicBezTo>
                    <a:pt x="204" y="73"/>
                    <a:pt x="197" y="76"/>
                    <a:pt x="192" y="80"/>
                  </a:cubicBezTo>
                  <a:cubicBezTo>
                    <a:pt x="191" y="81"/>
                    <a:pt x="190" y="82"/>
                    <a:pt x="189" y="82"/>
                  </a:cubicBezTo>
                  <a:cubicBezTo>
                    <a:pt x="187" y="84"/>
                    <a:pt x="183" y="86"/>
                    <a:pt x="180" y="86"/>
                  </a:cubicBezTo>
                  <a:cubicBezTo>
                    <a:pt x="176" y="86"/>
                    <a:pt x="174" y="86"/>
                    <a:pt x="172" y="85"/>
                  </a:cubicBezTo>
                  <a:cubicBezTo>
                    <a:pt x="172" y="0"/>
                    <a:pt x="172" y="0"/>
                    <a:pt x="172" y="0"/>
                  </a:cubicBezTo>
                  <a:cubicBezTo>
                    <a:pt x="0" y="0"/>
                    <a:pt x="0" y="0"/>
                    <a:pt x="0" y="0"/>
                  </a:cubicBezTo>
                  <a:cubicBezTo>
                    <a:pt x="0" y="190"/>
                    <a:pt x="0" y="190"/>
                    <a:pt x="0" y="190"/>
                  </a:cubicBezTo>
                  <a:cubicBezTo>
                    <a:pt x="172" y="190"/>
                    <a:pt x="172" y="190"/>
                    <a:pt x="172" y="190"/>
                  </a:cubicBezTo>
                  <a:cubicBezTo>
                    <a:pt x="172" y="117"/>
                    <a:pt x="172" y="117"/>
                    <a:pt x="172" y="117"/>
                  </a:cubicBezTo>
                  <a:cubicBezTo>
                    <a:pt x="175" y="116"/>
                    <a:pt x="176" y="116"/>
                    <a:pt x="179" y="116"/>
                  </a:cubicBezTo>
                  <a:cubicBezTo>
                    <a:pt x="183" y="116"/>
                    <a:pt x="188" y="118"/>
                    <a:pt x="190" y="120"/>
                  </a:cubicBezTo>
                  <a:cubicBezTo>
                    <a:pt x="192" y="122"/>
                    <a:pt x="202" y="128"/>
                    <a:pt x="211" y="128"/>
                  </a:cubicBezTo>
                  <a:cubicBezTo>
                    <a:pt x="228" y="128"/>
                    <a:pt x="241" y="116"/>
                    <a:pt x="241" y="101"/>
                  </a:cubicBezTo>
                  <a:cubicBezTo>
                    <a:pt x="241" y="86"/>
                    <a:pt x="228" y="73"/>
                    <a:pt x="211" y="73"/>
                  </a:cubicBezTo>
                  <a:close/>
                </a:path>
              </a:pathLst>
            </a:cu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383838"/>
                </a:solidFill>
                <a:effectLst/>
                <a:uLnTx/>
                <a:uFillTx/>
                <a:latin typeface="Arial Narrow" pitchFamily="34" charset="0"/>
              </a:endParaRPr>
            </a:p>
          </p:txBody>
        </p:sp>
        <p:sp>
          <p:nvSpPr>
            <p:cNvPr id="32" name="Rectangle 79"/>
            <p:cNvSpPr/>
            <p:nvPr/>
          </p:nvSpPr>
          <p:spPr>
            <a:xfrm>
              <a:off x="418543" y="1493553"/>
              <a:ext cx="1168471" cy="614298"/>
            </a:xfrm>
            <a:prstGeom prst="rect">
              <a:avLst/>
            </a:prstGeom>
          </p:spPr>
          <p:txBody>
            <a:bodyPr wrap="square">
              <a:spAutoFit/>
            </a:bodyPr>
            <a:lstStyle/>
            <a:p>
              <a:pPr algn="ctr">
                <a:defRPr/>
              </a:pPr>
              <a:r>
                <a:rPr lang="zh-CN" altLang="en-US" sz="2800" b="1" kern="0" dirty="0" smtClean="0">
                  <a:solidFill>
                    <a:prstClr val="white"/>
                  </a:solidFill>
                  <a:effectLst>
                    <a:outerShdw blurRad="38100" dist="38100" dir="2700000" algn="tl">
                      <a:srgbClr val="000000">
                        <a:alpha val="43137"/>
                      </a:srgbClr>
                    </a:outerShdw>
                  </a:effectLst>
                  <a:latin typeface="黑体" pitchFamily="49" charset="-122"/>
                  <a:ea typeface="黑体" pitchFamily="49" charset="-122"/>
                  <a:cs typeface="Arial" pitchFamily="34" charset="0"/>
                </a:rPr>
                <a:t>二</a:t>
              </a:r>
              <a:endParaRPr lang="en-US" altLang="ko-KR" sz="2800" b="1" kern="0" dirty="0" smtClean="0">
                <a:solidFill>
                  <a:prstClr val="white"/>
                </a:solidFill>
                <a:effectLst>
                  <a:outerShdw blurRad="38100" dist="38100" dir="2700000" algn="tl">
                    <a:srgbClr val="000000">
                      <a:alpha val="43137"/>
                    </a:srgbClr>
                  </a:outerShdw>
                </a:effectLst>
                <a:latin typeface="黑体" pitchFamily="49" charset="-122"/>
                <a:ea typeface="黑体" pitchFamily="49" charset="-122"/>
                <a:cs typeface="Arial" pitchFamily="34" charset="0"/>
              </a:endParaRPr>
            </a:p>
          </p:txBody>
        </p:sp>
      </p:grpSp>
      <p:grpSp>
        <p:nvGrpSpPr>
          <p:cNvPr id="34" name="组合 33"/>
          <p:cNvGrpSpPr/>
          <p:nvPr/>
        </p:nvGrpSpPr>
        <p:grpSpPr>
          <a:xfrm>
            <a:off x="885443" y="3755905"/>
            <a:ext cx="1322826" cy="992463"/>
            <a:chOff x="418543" y="1156981"/>
            <a:chExt cx="1553093" cy="1165224"/>
          </a:xfrm>
          <a:effectLst/>
        </p:grpSpPr>
        <p:sp>
          <p:nvSpPr>
            <p:cNvPr id="35" name="Freeform 6"/>
            <p:cNvSpPr>
              <a:spLocks/>
            </p:cNvSpPr>
            <p:nvPr/>
          </p:nvSpPr>
          <p:spPr bwMode="auto">
            <a:xfrm>
              <a:off x="496441" y="1156981"/>
              <a:ext cx="1475195" cy="1165224"/>
            </a:xfrm>
            <a:custGeom>
              <a:avLst/>
              <a:gdLst/>
              <a:ahLst/>
              <a:cxnLst>
                <a:cxn ang="0">
                  <a:pos x="211" y="73"/>
                </a:cxn>
                <a:cxn ang="0">
                  <a:pos x="192" y="80"/>
                </a:cxn>
                <a:cxn ang="0">
                  <a:pos x="189" y="82"/>
                </a:cxn>
                <a:cxn ang="0">
                  <a:pos x="180" y="86"/>
                </a:cxn>
                <a:cxn ang="0">
                  <a:pos x="172" y="85"/>
                </a:cxn>
                <a:cxn ang="0">
                  <a:pos x="172" y="0"/>
                </a:cxn>
                <a:cxn ang="0">
                  <a:pos x="0" y="0"/>
                </a:cxn>
                <a:cxn ang="0">
                  <a:pos x="0" y="190"/>
                </a:cxn>
                <a:cxn ang="0">
                  <a:pos x="172" y="190"/>
                </a:cxn>
                <a:cxn ang="0">
                  <a:pos x="172" y="117"/>
                </a:cxn>
                <a:cxn ang="0">
                  <a:pos x="179" y="116"/>
                </a:cxn>
                <a:cxn ang="0">
                  <a:pos x="190" y="120"/>
                </a:cxn>
                <a:cxn ang="0">
                  <a:pos x="211" y="128"/>
                </a:cxn>
                <a:cxn ang="0">
                  <a:pos x="241" y="101"/>
                </a:cxn>
                <a:cxn ang="0">
                  <a:pos x="211" y="73"/>
                </a:cxn>
              </a:cxnLst>
              <a:rect l="0" t="0" r="r" b="b"/>
              <a:pathLst>
                <a:path w="241" h="190">
                  <a:moveTo>
                    <a:pt x="211" y="73"/>
                  </a:moveTo>
                  <a:cubicBezTo>
                    <a:pt x="204" y="73"/>
                    <a:pt x="197" y="76"/>
                    <a:pt x="192" y="80"/>
                  </a:cubicBezTo>
                  <a:cubicBezTo>
                    <a:pt x="191" y="81"/>
                    <a:pt x="190" y="82"/>
                    <a:pt x="189" y="82"/>
                  </a:cubicBezTo>
                  <a:cubicBezTo>
                    <a:pt x="187" y="84"/>
                    <a:pt x="183" y="86"/>
                    <a:pt x="180" y="86"/>
                  </a:cubicBezTo>
                  <a:cubicBezTo>
                    <a:pt x="176" y="86"/>
                    <a:pt x="174" y="86"/>
                    <a:pt x="172" y="85"/>
                  </a:cubicBezTo>
                  <a:cubicBezTo>
                    <a:pt x="172" y="0"/>
                    <a:pt x="172" y="0"/>
                    <a:pt x="172" y="0"/>
                  </a:cubicBezTo>
                  <a:cubicBezTo>
                    <a:pt x="0" y="0"/>
                    <a:pt x="0" y="0"/>
                    <a:pt x="0" y="0"/>
                  </a:cubicBezTo>
                  <a:cubicBezTo>
                    <a:pt x="0" y="190"/>
                    <a:pt x="0" y="190"/>
                    <a:pt x="0" y="190"/>
                  </a:cubicBezTo>
                  <a:cubicBezTo>
                    <a:pt x="172" y="190"/>
                    <a:pt x="172" y="190"/>
                    <a:pt x="172" y="190"/>
                  </a:cubicBezTo>
                  <a:cubicBezTo>
                    <a:pt x="172" y="117"/>
                    <a:pt x="172" y="117"/>
                    <a:pt x="172" y="117"/>
                  </a:cubicBezTo>
                  <a:cubicBezTo>
                    <a:pt x="175" y="116"/>
                    <a:pt x="176" y="116"/>
                    <a:pt x="179" y="116"/>
                  </a:cubicBezTo>
                  <a:cubicBezTo>
                    <a:pt x="183" y="116"/>
                    <a:pt x="188" y="118"/>
                    <a:pt x="190" y="120"/>
                  </a:cubicBezTo>
                  <a:cubicBezTo>
                    <a:pt x="192" y="122"/>
                    <a:pt x="202" y="128"/>
                    <a:pt x="211" y="128"/>
                  </a:cubicBezTo>
                  <a:cubicBezTo>
                    <a:pt x="228" y="128"/>
                    <a:pt x="241" y="116"/>
                    <a:pt x="241" y="101"/>
                  </a:cubicBezTo>
                  <a:cubicBezTo>
                    <a:pt x="241" y="86"/>
                    <a:pt x="228" y="73"/>
                    <a:pt x="211" y="73"/>
                  </a:cubicBezTo>
                  <a:close/>
                </a:path>
              </a:pathLst>
            </a:cu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383838"/>
                </a:solidFill>
                <a:effectLst/>
                <a:uLnTx/>
                <a:uFillTx/>
                <a:latin typeface="Arial Narrow" pitchFamily="34" charset="0"/>
              </a:endParaRPr>
            </a:p>
          </p:txBody>
        </p:sp>
        <p:sp>
          <p:nvSpPr>
            <p:cNvPr id="37" name="Rectangle 79"/>
            <p:cNvSpPr/>
            <p:nvPr/>
          </p:nvSpPr>
          <p:spPr>
            <a:xfrm>
              <a:off x="418543" y="1493552"/>
              <a:ext cx="1168471" cy="614298"/>
            </a:xfrm>
            <a:prstGeom prst="rect">
              <a:avLst/>
            </a:prstGeom>
          </p:spPr>
          <p:txBody>
            <a:bodyPr wrap="square">
              <a:spAutoFit/>
            </a:bodyPr>
            <a:lstStyle/>
            <a:p>
              <a:pPr algn="ctr">
                <a:defRPr/>
              </a:pPr>
              <a:r>
                <a:rPr lang="zh-CN" altLang="en-US" sz="2800" b="1" kern="0" dirty="0" smtClean="0">
                  <a:solidFill>
                    <a:prstClr val="white"/>
                  </a:solidFill>
                  <a:effectLst>
                    <a:outerShdw blurRad="38100" dist="38100" dir="2700000" algn="tl">
                      <a:srgbClr val="000000">
                        <a:alpha val="43137"/>
                      </a:srgbClr>
                    </a:outerShdw>
                  </a:effectLst>
                  <a:latin typeface="黑体" pitchFamily="49" charset="-122"/>
                  <a:ea typeface="黑体" pitchFamily="49" charset="-122"/>
                  <a:cs typeface="Arial" pitchFamily="34" charset="0"/>
                </a:rPr>
                <a:t>三</a:t>
              </a:r>
              <a:endParaRPr lang="en-US" altLang="ko-KR" sz="2800" b="1" kern="0" dirty="0" smtClean="0">
                <a:solidFill>
                  <a:prstClr val="white"/>
                </a:solidFill>
                <a:effectLst>
                  <a:outerShdw blurRad="38100" dist="38100" dir="2700000" algn="tl">
                    <a:srgbClr val="000000">
                      <a:alpha val="43137"/>
                    </a:srgbClr>
                  </a:outerShdw>
                </a:effectLst>
                <a:latin typeface="黑体" pitchFamily="49" charset="-122"/>
                <a:ea typeface="黑体" pitchFamily="49" charset="-122"/>
                <a:cs typeface="Arial" pitchFamily="34" charset="0"/>
              </a:endParaRPr>
            </a:p>
          </p:txBody>
        </p:sp>
      </p:grpSp>
      <p:sp>
        <p:nvSpPr>
          <p:cNvPr id="40" name="Freeform 6"/>
          <p:cNvSpPr>
            <a:spLocks/>
          </p:cNvSpPr>
          <p:nvPr/>
        </p:nvSpPr>
        <p:spPr bwMode="auto">
          <a:xfrm>
            <a:off x="952831" y="5029402"/>
            <a:ext cx="1276161" cy="992463"/>
          </a:xfrm>
          <a:custGeom>
            <a:avLst/>
            <a:gdLst/>
            <a:ahLst/>
            <a:cxnLst>
              <a:cxn ang="0">
                <a:pos x="211" y="73"/>
              </a:cxn>
              <a:cxn ang="0">
                <a:pos x="192" y="80"/>
              </a:cxn>
              <a:cxn ang="0">
                <a:pos x="189" y="82"/>
              </a:cxn>
              <a:cxn ang="0">
                <a:pos x="180" y="86"/>
              </a:cxn>
              <a:cxn ang="0">
                <a:pos x="172" y="85"/>
              </a:cxn>
              <a:cxn ang="0">
                <a:pos x="172" y="0"/>
              </a:cxn>
              <a:cxn ang="0">
                <a:pos x="0" y="0"/>
              </a:cxn>
              <a:cxn ang="0">
                <a:pos x="0" y="190"/>
              </a:cxn>
              <a:cxn ang="0">
                <a:pos x="172" y="190"/>
              </a:cxn>
              <a:cxn ang="0">
                <a:pos x="172" y="117"/>
              </a:cxn>
              <a:cxn ang="0">
                <a:pos x="179" y="116"/>
              </a:cxn>
              <a:cxn ang="0">
                <a:pos x="190" y="120"/>
              </a:cxn>
              <a:cxn ang="0">
                <a:pos x="211" y="128"/>
              </a:cxn>
              <a:cxn ang="0">
                <a:pos x="241" y="101"/>
              </a:cxn>
              <a:cxn ang="0">
                <a:pos x="211" y="73"/>
              </a:cxn>
            </a:cxnLst>
            <a:rect l="0" t="0" r="r" b="b"/>
            <a:pathLst>
              <a:path w="241" h="190">
                <a:moveTo>
                  <a:pt x="211" y="73"/>
                </a:moveTo>
                <a:cubicBezTo>
                  <a:pt x="204" y="73"/>
                  <a:pt x="197" y="76"/>
                  <a:pt x="192" y="80"/>
                </a:cubicBezTo>
                <a:cubicBezTo>
                  <a:pt x="191" y="81"/>
                  <a:pt x="190" y="82"/>
                  <a:pt x="189" y="82"/>
                </a:cubicBezTo>
                <a:cubicBezTo>
                  <a:pt x="187" y="84"/>
                  <a:pt x="183" y="86"/>
                  <a:pt x="180" y="86"/>
                </a:cubicBezTo>
                <a:cubicBezTo>
                  <a:pt x="176" y="86"/>
                  <a:pt x="174" y="86"/>
                  <a:pt x="172" y="85"/>
                </a:cubicBezTo>
                <a:cubicBezTo>
                  <a:pt x="172" y="0"/>
                  <a:pt x="172" y="0"/>
                  <a:pt x="172" y="0"/>
                </a:cubicBezTo>
                <a:cubicBezTo>
                  <a:pt x="0" y="0"/>
                  <a:pt x="0" y="0"/>
                  <a:pt x="0" y="0"/>
                </a:cubicBezTo>
                <a:cubicBezTo>
                  <a:pt x="0" y="190"/>
                  <a:pt x="0" y="190"/>
                  <a:pt x="0" y="190"/>
                </a:cubicBezTo>
                <a:cubicBezTo>
                  <a:pt x="172" y="190"/>
                  <a:pt x="172" y="190"/>
                  <a:pt x="172" y="190"/>
                </a:cubicBezTo>
                <a:cubicBezTo>
                  <a:pt x="172" y="117"/>
                  <a:pt x="172" y="117"/>
                  <a:pt x="172" y="117"/>
                </a:cubicBezTo>
                <a:cubicBezTo>
                  <a:pt x="175" y="116"/>
                  <a:pt x="176" y="116"/>
                  <a:pt x="179" y="116"/>
                </a:cubicBezTo>
                <a:cubicBezTo>
                  <a:pt x="183" y="116"/>
                  <a:pt x="188" y="118"/>
                  <a:pt x="190" y="120"/>
                </a:cubicBezTo>
                <a:cubicBezTo>
                  <a:pt x="192" y="122"/>
                  <a:pt x="202" y="128"/>
                  <a:pt x="211" y="128"/>
                </a:cubicBezTo>
                <a:cubicBezTo>
                  <a:pt x="228" y="128"/>
                  <a:pt x="241" y="116"/>
                  <a:pt x="241" y="101"/>
                </a:cubicBezTo>
                <a:cubicBezTo>
                  <a:pt x="241" y="86"/>
                  <a:pt x="228" y="73"/>
                  <a:pt x="211" y="73"/>
                </a:cubicBezTo>
                <a:close/>
              </a:path>
            </a:pathLst>
          </a:cu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smtClean="0">
              <a:ln>
                <a:noFill/>
              </a:ln>
              <a:solidFill>
                <a:srgbClr val="383838"/>
              </a:solidFill>
              <a:effectLst/>
              <a:uLnTx/>
              <a:uFillTx/>
              <a:latin typeface="Arial Narrow" pitchFamily="34" charset="0"/>
            </a:endParaRPr>
          </a:p>
        </p:txBody>
      </p:sp>
      <p:sp>
        <p:nvSpPr>
          <p:cNvPr id="42" name="Rectangle 79"/>
          <p:cNvSpPr/>
          <p:nvPr/>
        </p:nvSpPr>
        <p:spPr>
          <a:xfrm>
            <a:off x="885443" y="5316072"/>
            <a:ext cx="1010821" cy="523220"/>
          </a:xfrm>
          <a:prstGeom prst="rect">
            <a:avLst/>
          </a:prstGeom>
        </p:spPr>
        <p:txBody>
          <a:bodyPr wrap="square">
            <a:spAutoFit/>
          </a:bodyPr>
          <a:lstStyle/>
          <a:p>
            <a:pPr algn="ctr">
              <a:defRPr/>
            </a:pPr>
            <a:r>
              <a:rPr lang="zh-CN" altLang="en-US" sz="2800" b="1" kern="0" dirty="0" smtClean="0">
                <a:solidFill>
                  <a:prstClr val="white"/>
                </a:solidFill>
                <a:effectLst>
                  <a:outerShdw blurRad="38100" dist="38100" dir="2700000" algn="tl">
                    <a:srgbClr val="000000">
                      <a:alpha val="43137"/>
                    </a:srgbClr>
                  </a:outerShdw>
                </a:effectLst>
                <a:latin typeface="黑体" pitchFamily="49" charset="-122"/>
                <a:ea typeface="黑体" pitchFamily="49" charset="-122"/>
                <a:cs typeface="Arial" pitchFamily="34" charset="0"/>
              </a:rPr>
              <a:t>四</a:t>
            </a:r>
            <a:endParaRPr lang="en-US" altLang="ko-KR" sz="2800" b="1" kern="0" dirty="0" smtClean="0">
              <a:solidFill>
                <a:prstClr val="white"/>
              </a:solidFill>
              <a:effectLst>
                <a:outerShdw blurRad="38100" dist="38100" dir="2700000" algn="tl">
                  <a:srgbClr val="000000">
                    <a:alpha val="43137"/>
                  </a:srgbClr>
                </a:outerShdw>
              </a:effectLst>
              <a:latin typeface="黑体" pitchFamily="49" charset="-122"/>
              <a:ea typeface="黑体" pitchFamily="49" charset="-122"/>
              <a:cs typeface="Arial" pitchFamily="34" charset="0"/>
            </a:endParaRPr>
          </a:p>
        </p:txBody>
      </p:sp>
      <p:sp>
        <p:nvSpPr>
          <p:cNvPr id="24" name="Rectangle 82"/>
          <p:cNvSpPr/>
          <p:nvPr/>
        </p:nvSpPr>
        <p:spPr>
          <a:xfrm>
            <a:off x="2286659" y="2468948"/>
            <a:ext cx="5508000" cy="1015663"/>
          </a:xfrm>
          <a:prstGeom prst="rect">
            <a:avLst/>
          </a:pr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p:spPr>
        <p:txBody>
          <a:bodyPr wrap="square">
            <a:spAutoFit/>
          </a:bodyPr>
          <a:lstStyle/>
          <a:p>
            <a:pPr lvl="0">
              <a:lnSpc>
                <a:spcPct val="150000"/>
              </a:lnSpc>
            </a:pPr>
            <a:r>
              <a:rPr lang="zh-CN" altLang="en-US" sz="2000" b="1" kern="0" dirty="0" smtClean="0">
                <a:solidFill>
                  <a:schemeClr val="bg1"/>
                </a:solidFill>
                <a:latin typeface="Arial Narrow" pitchFamily="34" charset="0"/>
                <a:ea typeface="微软雅黑" panose="020B0503020204020204" pitchFamily="34" charset="-122"/>
              </a:rPr>
              <a:t>      企业是绿色发展的核心主体</a:t>
            </a:r>
          </a:p>
          <a:p>
            <a:pPr lvl="0">
              <a:lnSpc>
                <a:spcPct val="150000"/>
              </a:lnSpc>
            </a:pPr>
            <a:r>
              <a:rPr lang="en-GB" altLang="zh-CN" sz="2000" b="1" kern="0" dirty="0" smtClean="0">
                <a:solidFill>
                  <a:schemeClr val="bg1"/>
                </a:solidFill>
                <a:latin typeface="Arial Narrow" pitchFamily="34" charset="0"/>
                <a:ea typeface="微软雅黑" panose="020B0503020204020204" pitchFamily="34" charset="-122"/>
              </a:rPr>
              <a:t>      Enterprise as Core Player in Green Development</a:t>
            </a:r>
          </a:p>
        </p:txBody>
      </p:sp>
      <p:sp>
        <p:nvSpPr>
          <p:cNvPr id="25" name="Rectangle 82"/>
          <p:cNvSpPr/>
          <p:nvPr/>
        </p:nvSpPr>
        <p:spPr>
          <a:xfrm>
            <a:off x="2287318" y="3783811"/>
            <a:ext cx="5508000" cy="1015663"/>
          </a:xfrm>
          <a:prstGeom prst="rect">
            <a:avLst/>
          </a:pr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p:spPr>
        <p:txBody>
          <a:bodyPr wrap="square">
            <a:spAutoFit/>
          </a:bodyPr>
          <a:lstStyle/>
          <a:p>
            <a:pPr lvl="0">
              <a:lnSpc>
                <a:spcPct val="150000"/>
              </a:lnSpc>
            </a:pPr>
            <a:r>
              <a:rPr lang="zh-CN" altLang="en-US" sz="2000" b="1" kern="0" dirty="0" smtClean="0">
                <a:solidFill>
                  <a:schemeClr val="bg1"/>
                </a:solidFill>
                <a:latin typeface="Arial Narrow" pitchFamily="34" charset="0"/>
                <a:ea typeface="微软雅黑" panose="020B0503020204020204" pitchFamily="34" charset="-122"/>
              </a:rPr>
              <a:t>      政府规制是推动企业社会责任的关键</a:t>
            </a:r>
          </a:p>
          <a:p>
            <a:pPr>
              <a:lnSpc>
                <a:spcPct val="150000"/>
              </a:lnSpc>
            </a:pPr>
            <a:r>
              <a:rPr lang="en-GB" altLang="zh-CN" sz="2000" b="1" kern="0" dirty="0" smtClean="0">
                <a:solidFill>
                  <a:schemeClr val="bg1"/>
                </a:solidFill>
                <a:latin typeface="Arial Narrow" pitchFamily="34" charset="0"/>
                <a:ea typeface="微软雅黑" panose="020B0503020204020204" pitchFamily="34" charset="-122"/>
              </a:rPr>
              <a:t>      Promoting CSR through Government Regulation</a:t>
            </a:r>
          </a:p>
        </p:txBody>
      </p:sp>
      <p:sp>
        <p:nvSpPr>
          <p:cNvPr id="26" name="Rectangle 82"/>
          <p:cNvSpPr/>
          <p:nvPr/>
        </p:nvSpPr>
        <p:spPr>
          <a:xfrm>
            <a:off x="2287977" y="5044574"/>
            <a:ext cx="5508000" cy="956929"/>
          </a:xfrm>
          <a:prstGeom prst="rect">
            <a:avLst/>
          </a:prstGeom>
          <a:gradFill flip="none" rotWithShape="1">
            <a:gsLst>
              <a:gs pos="0">
                <a:srgbClr val="5C968A">
                  <a:shade val="30000"/>
                  <a:satMod val="115000"/>
                </a:srgbClr>
              </a:gs>
              <a:gs pos="50000">
                <a:srgbClr val="5C968A">
                  <a:shade val="67500"/>
                  <a:satMod val="115000"/>
                </a:srgbClr>
              </a:gs>
              <a:gs pos="100000">
                <a:srgbClr val="5C968A">
                  <a:shade val="100000"/>
                  <a:satMod val="115000"/>
                </a:srgbClr>
              </a:gs>
            </a:gsLst>
            <a:lin ang="16200000" scaled="1"/>
            <a:tileRect/>
          </a:gradFill>
        </p:spPr>
        <p:txBody>
          <a:bodyPr wrap="square">
            <a:spAutoFit/>
          </a:bodyPr>
          <a:lstStyle/>
          <a:p>
            <a:pPr lvl="0">
              <a:lnSpc>
                <a:spcPct val="150000"/>
              </a:lnSpc>
            </a:pPr>
            <a:r>
              <a:rPr lang="zh-CN" altLang="en-US" sz="2000" b="1" kern="0" dirty="0" smtClean="0">
                <a:solidFill>
                  <a:schemeClr val="bg1"/>
                </a:solidFill>
                <a:latin typeface="Arial Narrow" pitchFamily="34" charset="0"/>
                <a:ea typeface="微软雅黑" panose="020B0503020204020204" pitchFamily="34" charset="-122"/>
              </a:rPr>
              <a:t>      政策建议</a:t>
            </a:r>
          </a:p>
          <a:p>
            <a:pPr lvl="0">
              <a:lnSpc>
                <a:spcPct val="150000"/>
              </a:lnSpc>
            </a:pPr>
            <a:r>
              <a:rPr lang="en-GB" altLang="zh-CN" sz="2000" b="1" kern="0" dirty="0" smtClean="0">
                <a:solidFill>
                  <a:schemeClr val="bg1"/>
                </a:solidFill>
                <a:latin typeface="Arial Narrow" pitchFamily="34" charset="0"/>
                <a:ea typeface="微软雅黑" panose="020B0503020204020204" pitchFamily="34" charset="-122"/>
              </a:rPr>
              <a:t>      Policy Recommendations</a:t>
            </a:r>
          </a:p>
        </p:txBody>
      </p:sp>
    </p:spTree>
    <p:extLst>
      <p:ext uri="{BB962C8B-B14F-4D97-AF65-F5344CB8AC3E}">
        <p14:creationId xmlns:p14="http://schemas.microsoft.com/office/powerpoint/2010/main" xmlns="" val="2090287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p:cNvSpPr>
            <a:spLocks noGrp="1"/>
          </p:cNvSpPr>
          <p:nvPr>
            <p:ph type="title"/>
          </p:nvPr>
        </p:nvSpPr>
        <p:spPr>
          <a:xfrm>
            <a:off x="496785" y="2671949"/>
            <a:ext cx="7886700" cy="1180566"/>
          </a:xfrm>
        </p:spPr>
        <p:txBody>
          <a:bodyPr>
            <a:noAutofit/>
          </a:bodyPr>
          <a:lstStyle/>
          <a:p>
            <a:r>
              <a:rPr lang="zh-CN" altLang="en-US" sz="2400" dirty="0" smtClean="0">
                <a:solidFill>
                  <a:schemeClr val="tx1"/>
                </a:solidFill>
                <a:latin typeface="Arial" pitchFamily="34" charset="0"/>
                <a:cs typeface="Arial" pitchFamily="34" charset="0"/>
              </a:rPr>
              <a:t>Wil</a:t>
            </a:r>
            <a:r>
              <a:rPr lang="en-US" altLang="zh-CN" sz="2400" smtClean="0">
                <a:solidFill>
                  <a:schemeClr val="tx1"/>
                </a:solidFill>
                <a:latin typeface="Arial" pitchFamily="34" charset="0"/>
                <a:cs typeface="Arial" pitchFamily="34" charset="0"/>
              </a:rPr>
              <a:t>liam Valentino			华威濂</a:t>
            </a:r>
            <a:r>
              <a:rPr lang="en-US" altLang="zh-CN" sz="2400" dirty="0" smtClean="0">
                <a:solidFill>
                  <a:schemeClr val="tx1"/>
                </a:solidFill>
                <a:latin typeface="Arial" pitchFamily="34" charset="0"/>
                <a:cs typeface="Arial" pitchFamily="34" charset="0"/>
              </a:rPr>
              <a:t>	</a:t>
            </a:r>
            <a:r>
              <a:rPr lang="zh-CN" altLang="en-US" sz="2400" smtClean="0">
                <a:solidFill>
                  <a:schemeClr val="tx1"/>
                </a:solidFill>
                <a:latin typeface="Arial" pitchFamily="34" charset="0"/>
                <a:cs typeface="Arial" pitchFamily="34" charset="0"/>
              </a:rPr>
              <a:t/>
            </a:r>
            <a:br>
              <a:rPr lang="zh-CN" altLang="en-US" sz="2400" smtClean="0">
                <a:solidFill>
                  <a:schemeClr val="tx1"/>
                </a:solidFill>
                <a:latin typeface="Arial" pitchFamily="34" charset="0"/>
                <a:cs typeface="Arial" pitchFamily="34" charset="0"/>
              </a:rPr>
            </a:br>
            <a:r>
              <a:rPr lang="en-US" altLang="zh-CN" sz="2400" smtClean="0">
                <a:solidFill>
                  <a:schemeClr val="tx1"/>
                </a:solidFill>
                <a:latin typeface="Arial" pitchFamily="34" charset="0"/>
                <a:cs typeface="Arial" pitchFamily="34" charset="0"/>
              </a:rPr>
              <a:t>Beijing Normal Univ</a:t>
            </a:r>
            <a:r>
              <a:rPr lang="zh-CN" altLang="en-US" sz="2400" smtClean="0">
                <a:solidFill>
                  <a:schemeClr val="tx1"/>
                </a:solidFill>
                <a:latin typeface="Arial" pitchFamily="34" charset="0"/>
                <a:cs typeface="Arial" pitchFamily="34" charset="0"/>
              </a:rPr>
              <a:t>ersity</a:t>
            </a:r>
            <a:r>
              <a:rPr lang="en-US" altLang="zh-CN" sz="2400" smtClean="0">
                <a:solidFill>
                  <a:schemeClr val="tx1"/>
                </a:solidFill>
                <a:latin typeface="Arial" pitchFamily="34" charset="0"/>
                <a:cs typeface="Arial" pitchFamily="34" charset="0"/>
              </a:rPr>
              <a:t>	</a:t>
            </a:r>
            <a:r>
              <a:rPr lang="zh-CN" altLang="en-US" sz="2400" smtClean="0">
                <a:solidFill>
                  <a:schemeClr val="tx1"/>
                </a:solidFill>
                <a:latin typeface="Arial" pitchFamily="34" charset="0"/>
                <a:cs typeface="Arial" pitchFamily="34" charset="0"/>
              </a:rPr>
              <a:t>北京</a:t>
            </a:r>
            <a:r>
              <a:rPr lang="en-US" altLang="zh-CN" sz="2400" smtClean="0">
                <a:solidFill>
                  <a:schemeClr val="tx1"/>
                </a:solidFill>
                <a:latin typeface="Arial" pitchFamily="34" charset="0"/>
                <a:cs typeface="Arial" pitchFamily="34" charset="0"/>
              </a:rPr>
              <a:t>师范大学 </a:t>
            </a:r>
            <a:endParaRPr lang="zh-CN" altLang="en-US" sz="24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2051183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0" y="260648"/>
            <a:ext cx="8964488"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900" dirty="0" smtClean="0">
                <a:latin typeface="Arial"/>
                <a:ea typeface="宋体" pitchFamily="2" charset="-122"/>
                <a:cs typeface="Arial"/>
              </a:rPr>
              <a:t>3 KEY FINDINGS                                                                                 </a:t>
            </a:r>
            <a:r>
              <a:rPr lang="zh-CN" altLang="en-US" sz="1900" dirty="0" smtClean="0">
                <a:latin typeface="Hei"/>
                <a:ea typeface="Hei"/>
                <a:cs typeface="Hei"/>
              </a:rPr>
              <a:t>三个</a:t>
            </a:r>
            <a:r>
              <a:rPr lang="zh-TW" altLang="en-US" sz="1900" dirty="0" smtClean="0">
                <a:latin typeface="Hei"/>
                <a:ea typeface="Hei"/>
                <a:cs typeface="Hei"/>
              </a:rPr>
              <a:t>重要</a:t>
            </a:r>
            <a:r>
              <a:rPr lang="zh-TW" altLang="en-US" sz="1900" dirty="0">
                <a:latin typeface="Hei"/>
                <a:ea typeface="Hei"/>
                <a:cs typeface="Hei"/>
              </a:rPr>
              <a:t>发现</a:t>
            </a:r>
            <a:endParaRPr lang="en-US" altLang="zh-CN" sz="1900" dirty="0">
              <a:latin typeface="Hei"/>
              <a:ea typeface="Hei"/>
              <a:cs typeface="Hei"/>
            </a:endParaRPr>
          </a:p>
        </p:txBody>
      </p:sp>
      <p:sp>
        <p:nvSpPr>
          <p:cNvPr id="9" name="TextBox 8"/>
          <p:cNvSpPr txBox="1"/>
          <p:nvPr/>
        </p:nvSpPr>
        <p:spPr>
          <a:xfrm>
            <a:off x="107950" y="1484784"/>
            <a:ext cx="4149618" cy="230832"/>
          </a:xfrm>
          <a:prstGeom prst="rect">
            <a:avLst/>
          </a:prstGeom>
          <a:noFill/>
        </p:spPr>
        <p:txBody>
          <a:bodyPr wrap="none" rtlCol="0">
            <a:spAutoFit/>
          </a:bodyPr>
          <a:lstStyle/>
          <a:p>
            <a:r>
              <a:rPr lang="en-US" sz="900" b="1" dirty="0" smtClean="0">
                <a:solidFill>
                  <a:schemeClr val="bg1"/>
                </a:solidFill>
                <a:latin typeface="Arial"/>
                <a:cs typeface="Arial"/>
              </a:rPr>
              <a:t>CSR IN GREEN DEVELOPMENT IN </a:t>
            </a:r>
            <a:r>
              <a:rPr lang="en-US" sz="900" b="1" dirty="0" smtClean="0">
                <a:solidFill>
                  <a:schemeClr val="bg1"/>
                </a:solidFill>
                <a:latin typeface="Arial"/>
                <a:ea typeface="Hei"/>
                <a:cs typeface="Arial"/>
              </a:rPr>
              <a:t>CHINA</a:t>
            </a:r>
            <a:r>
              <a:rPr lang="en-US" sz="900" dirty="0" smtClean="0">
                <a:solidFill>
                  <a:schemeClr val="bg1"/>
                </a:solidFill>
                <a:latin typeface="Hei"/>
                <a:ea typeface="Hei"/>
                <a:cs typeface="Hei"/>
              </a:rPr>
              <a:t>  </a:t>
            </a:r>
            <a:r>
              <a:rPr lang="zh-TW" altLang="en-US" sz="900" b="1" dirty="0">
                <a:solidFill>
                  <a:schemeClr val="bg1"/>
                </a:solidFill>
                <a:latin typeface="Hei"/>
                <a:ea typeface="Hei"/>
                <a:cs typeface="Hei"/>
              </a:rPr>
              <a:t>企业社会责任在中国的绿色发展</a:t>
            </a:r>
            <a:endParaRPr lang="en-US" sz="900" b="1" dirty="0">
              <a:solidFill>
                <a:schemeClr val="bg1"/>
              </a:solidFill>
              <a:latin typeface="Hei"/>
              <a:ea typeface="Hei"/>
              <a:cs typeface="Hei"/>
            </a:endParaRPr>
          </a:p>
        </p:txBody>
      </p:sp>
      <p:cxnSp>
        <p:nvCxnSpPr>
          <p:cNvPr id="7" name="Straight Connector 6"/>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grpSp>
        <p:nvGrpSpPr>
          <p:cNvPr id="2" name="Group 4"/>
          <p:cNvGrpSpPr/>
          <p:nvPr/>
        </p:nvGrpSpPr>
        <p:grpSpPr>
          <a:xfrm>
            <a:off x="1199691" y="1412776"/>
            <a:ext cx="6667359" cy="1368152"/>
            <a:chOff x="1199691" y="1412776"/>
            <a:chExt cx="6667359" cy="1368152"/>
          </a:xfrm>
        </p:grpSpPr>
        <p:grpSp>
          <p:nvGrpSpPr>
            <p:cNvPr id="5" name="Group 13"/>
            <p:cNvGrpSpPr/>
            <p:nvPr/>
          </p:nvGrpSpPr>
          <p:grpSpPr>
            <a:xfrm>
              <a:off x="1199691" y="1412776"/>
              <a:ext cx="1428093" cy="1368152"/>
              <a:chOff x="755576" y="3068960"/>
              <a:chExt cx="1428093" cy="1368152"/>
            </a:xfrm>
          </p:grpSpPr>
          <p:pic>
            <p:nvPicPr>
              <p:cNvPr id="10" name="Picture 9" descr="education-globe2.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3068960"/>
                <a:ext cx="1428093" cy="1368152"/>
              </a:xfrm>
              <a:prstGeom prst="rect">
                <a:avLst/>
              </a:prstGeom>
            </p:spPr>
          </p:pic>
          <p:sp>
            <p:nvSpPr>
              <p:cNvPr id="4" name="Oval 3"/>
              <p:cNvSpPr/>
              <p:nvPr/>
            </p:nvSpPr>
            <p:spPr>
              <a:xfrm>
                <a:off x="755576" y="3068960"/>
                <a:ext cx="1368152" cy="1368152"/>
              </a:xfrm>
              <a:prstGeom prst="ellipse">
                <a:avLst/>
              </a:prstGeom>
              <a:noFill/>
              <a:ln w="571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 name="TextBox 2"/>
            <p:cNvSpPr txBox="1"/>
            <p:nvPr/>
          </p:nvSpPr>
          <p:spPr>
            <a:xfrm>
              <a:off x="3347864" y="1844824"/>
              <a:ext cx="4519186" cy="923330"/>
            </a:xfrm>
            <a:prstGeom prst="rect">
              <a:avLst/>
            </a:prstGeom>
            <a:noFill/>
          </p:spPr>
          <p:txBody>
            <a:bodyPr wrap="none" rtlCol="0">
              <a:spAutoFit/>
            </a:bodyPr>
            <a:lstStyle/>
            <a:p>
              <a:r>
                <a:rPr lang="en-US" b="1" dirty="0" smtClean="0">
                  <a:latin typeface="Arial"/>
                  <a:cs typeface="Arial"/>
                </a:rPr>
                <a:t>EDUCATION,TRAINING,AND </a:t>
              </a:r>
              <a:r>
                <a:rPr lang="en-US" b="1" dirty="0">
                  <a:latin typeface="Arial"/>
                  <a:cs typeface="Arial"/>
                </a:rPr>
                <a:t>CAPACITY</a:t>
              </a:r>
            </a:p>
            <a:p>
              <a:r>
                <a:rPr lang="en-US" b="1" dirty="0" smtClean="0">
                  <a:latin typeface="Arial"/>
                  <a:cs typeface="Arial"/>
                </a:rPr>
                <a:t>BUILDING IS NEEDED FOR CSR &amp; CER</a:t>
              </a:r>
            </a:p>
            <a:p>
              <a:r>
                <a:rPr lang="en-US" b="1" dirty="0"/>
                <a:t>教育   培训   能力建设</a:t>
              </a:r>
              <a:endParaRPr lang="en-US" dirty="0"/>
            </a:p>
          </p:txBody>
        </p:sp>
      </p:grpSp>
      <p:grpSp>
        <p:nvGrpSpPr>
          <p:cNvPr id="6" name="Group 14"/>
          <p:cNvGrpSpPr/>
          <p:nvPr/>
        </p:nvGrpSpPr>
        <p:grpSpPr>
          <a:xfrm>
            <a:off x="1187624" y="2996952"/>
            <a:ext cx="6244762" cy="1368152"/>
            <a:chOff x="1187624" y="2996952"/>
            <a:chExt cx="6244762" cy="1368152"/>
          </a:xfrm>
        </p:grpSpPr>
        <p:grpSp>
          <p:nvGrpSpPr>
            <p:cNvPr id="14" name="Group 19"/>
            <p:cNvGrpSpPr/>
            <p:nvPr/>
          </p:nvGrpSpPr>
          <p:grpSpPr>
            <a:xfrm>
              <a:off x="1187624" y="2996952"/>
              <a:ext cx="1368152" cy="1368152"/>
              <a:chOff x="2555776" y="1628800"/>
              <a:chExt cx="1368152" cy="1368152"/>
            </a:xfrm>
          </p:grpSpPr>
          <p:pic>
            <p:nvPicPr>
              <p:cNvPr id="12" name="Picture 11"/>
              <p:cNvPicPr>
                <a:picLocks noChangeAspect="1"/>
              </p:cNvPicPr>
              <p:nvPr/>
            </p:nvPicPr>
            <p:blipFill>
              <a:blip r:embed="rId3" cstate="print"/>
              <a:stretch>
                <a:fillRect/>
              </a:stretch>
            </p:blipFill>
            <p:spPr>
              <a:xfrm>
                <a:off x="2627784" y="1700808"/>
                <a:ext cx="1152128" cy="1152128"/>
              </a:xfrm>
              <a:prstGeom prst="rect">
                <a:avLst/>
              </a:prstGeom>
            </p:spPr>
          </p:pic>
          <p:sp>
            <p:nvSpPr>
              <p:cNvPr id="13" name="Oval 12"/>
              <p:cNvSpPr/>
              <p:nvPr/>
            </p:nvSpPr>
            <p:spPr>
              <a:xfrm>
                <a:off x="2555776" y="1628800"/>
                <a:ext cx="1368152" cy="1368152"/>
              </a:xfrm>
              <a:prstGeom prst="ellipse">
                <a:avLst/>
              </a:prstGeom>
              <a:noFill/>
              <a:ln w="571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3344421" y="3284984"/>
              <a:ext cx="4087965" cy="923330"/>
            </a:xfrm>
            <a:prstGeom prst="rect">
              <a:avLst/>
            </a:prstGeom>
            <a:noFill/>
          </p:spPr>
          <p:txBody>
            <a:bodyPr wrap="none" rtlCol="0">
              <a:spAutoFit/>
            </a:bodyPr>
            <a:lstStyle/>
            <a:p>
              <a:r>
                <a:rPr lang="en-US" b="1" dirty="0" smtClean="0">
                  <a:latin typeface="Arial"/>
                  <a:cs typeface="Arial"/>
                </a:rPr>
                <a:t>OBSERVE CSR GLOBALLY- ADAPT </a:t>
              </a:r>
            </a:p>
            <a:p>
              <a:r>
                <a:rPr lang="en-US" b="1" dirty="0" smtClean="0">
                  <a:latin typeface="Arial"/>
                  <a:cs typeface="Arial"/>
                </a:rPr>
                <a:t>BEST PRACTICES LOCALLY</a:t>
              </a:r>
            </a:p>
            <a:p>
              <a:r>
                <a:rPr lang="en-US" b="1" dirty="0"/>
                <a:t>全球视角</a:t>
              </a:r>
              <a:endParaRPr lang="en-US" dirty="0"/>
            </a:p>
          </p:txBody>
        </p:sp>
      </p:grpSp>
      <p:grpSp>
        <p:nvGrpSpPr>
          <p:cNvPr id="15" name="Group 15"/>
          <p:cNvGrpSpPr/>
          <p:nvPr/>
        </p:nvGrpSpPr>
        <p:grpSpPr>
          <a:xfrm>
            <a:off x="1187624" y="4653136"/>
            <a:ext cx="7949355" cy="1368152"/>
            <a:chOff x="1187624" y="4653136"/>
            <a:chExt cx="7949355" cy="1368152"/>
          </a:xfrm>
        </p:grpSpPr>
        <p:grpSp>
          <p:nvGrpSpPr>
            <p:cNvPr id="16" name="Group 18"/>
            <p:cNvGrpSpPr/>
            <p:nvPr/>
          </p:nvGrpSpPr>
          <p:grpSpPr>
            <a:xfrm>
              <a:off x="1187624" y="4653136"/>
              <a:ext cx="1368152" cy="1368152"/>
              <a:chOff x="6228184" y="2636912"/>
              <a:chExt cx="1368152" cy="1368152"/>
            </a:xfrm>
          </p:grpSpPr>
          <p:pic>
            <p:nvPicPr>
              <p:cNvPr id="17" name="Picture 16"/>
              <p:cNvPicPr>
                <a:picLocks noChangeAspect="1"/>
              </p:cNvPicPr>
              <p:nvPr/>
            </p:nvPicPr>
            <p:blipFill>
              <a:blip r:embed="rId4" cstate="print"/>
              <a:stretch>
                <a:fillRect/>
              </a:stretch>
            </p:blipFill>
            <p:spPr>
              <a:xfrm>
                <a:off x="6349302" y="2852936"/>
                <a:ext cx="1175026" cy="936104"/>
              </a:xfrm>
              <a:prstGeom prst="rect">
                <a:avLst/>
              </a:prstGeom>
            </p:spPr>
          </p:pic>
          <p:sp>
            <p:nvSpPr>
              <p:cNvPr id="18" name="Oval 17"/>
              <p:cNvSpPr/>
              <p:nvPr/>
            </p:nvSpPr>
            <p:spPr>
              <a:xfrm>
                <a:off x="6228184" y="2636912"/>
                <a:ext cx="1368152" cy="1368152"/>
              </a:xfrm>
              <a:prstGeom prst="ellipse">
                <a:avLst/>
              </a:prstGeom>
              <a:noFill/>
              <a:ln w="57150" cmpd="sng">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TextBox 23"/>
            <p:cNvSpPr txBox="1"/>
            <p:nvPr/>
          </p:nvSpPr>
          <p:spPr>
            <a:xfrm>
              <a:off x="3347864" y="4941168"/>
              <a:ext cx="5789115" cy="923330"/>
            </a:xfrm>
            <a:prstGeom prst="rect">
              <a:avLst/>
            </a:prstGeom>
            <a:noFill/>
          </p:spPr>
          <p:txBody>
            <a:bodyPr wrap="none" rtlCol="0">
              <a:spAutoFit/>
            </a:bodyPr>
            <a:lstStyle/>
            <a:p>
              <a:r>
                <a:rPr lang="en-US" b="1" dirty="0" smtClean="0">
                  <a:latin typeface="Arial"/>
                  <a:cs typeface="Arial"/>
                </a:rPr>
                <a:t>CREATE AN </a:t>
              </a:r>
              <a:r>
                <a:rPr lang="en-US" b="1" dirty="0">
                  <a:latin typeface="Arial"/>
                  <a:cs typeface="Arial"/>
                </a:rPr>
                <a:t>ENABLING BUSINESS </a:t>
              </a:r>
              <a:r>
                <a:rPr lang="en-US" b="1" dirty="0" smtClean="0">
                  <a:latin typeface="Arial"/>
                  <a:cs typeface="Arial"/>
                </a:rPr>
                <a:t>ENVIRONMENT </a:t>
              </a:r>
            </a:p>
            <a:p>
              <a:r>
                <a:rPr lang="en-US" b="1" dirty="0" smtClean="0">
                  <a:latin typeface="Arial"/>
                  <a:cs typeface="Arial"/>
                </a:rPr>
                <a:t>FOR CSR &amp; GREEN DEVELOPMENT </a:t>
              </a:r>
            </a:p>
            <a:p>
              <a:r>
                <a:rPr lang="en-US" b="1" dirty="0"/>
                <a:t>有利的商业环境</a:t>
              </a:r>
              <a:endParaRPr lang="en-US" dirty="0"/>
            </a:p>
          </p:txBody>
        </p:sp>
      </p:grpSp>
      <p:grpSp>
        <p:nvGrpSpPr>
          <p:cNvPr id="19" name="Group 25"/>
          <p:cNvGrpSpPr/>
          <p:nvPr/>
        </p:nvGrpSpPr>
        <p:grpSpPr>
          <a:xfrm>
            <a:off x="2123728" y="2564904"/>
            <a:ext cx="5728568" cy="1872208"/>
            <a:chOff x="1979712" y="2204864"/>
            <a:chExt cx="5728568" cy="1872208"/>
          </a:xfrm>
        </p:grpSpPr>
        <p:pic>
          <p:nvPicPr>
            <p:cNvPr id="27" name="Picture 26"/>
            <p:cNvPicPr>
              <a:picLocks noChangeAspect="1"/>
            </p:cNvPicPr>
            <p:nvPr/>
          </p:nvPicPr>
          <p:blipFill>
            <a:blip r:embed="rId5" cstate="print"/>
            <a:stretch>
              <a:fillRect/>
            </a:stretch>
          </p:blipFill>
          <p:spPr>
            <a:xfrm>
              <a:off x="1979712" y="2204864"/>
              <a:ext cx="2148435" cy="1872208"/>
            </a:xfrm>
            <a:prstGeom prst="rect">
              <a:avLst/>
            </a:prstGeom>
          </p:spPr>
        </p:pic>
        <p:sp>
          <p:nvSpPr>
            <p:cNvPr id="28" name="TextBox 27"/>
            <p:cNvSpPr txBox="1"/>
            <p:nvPr/>
          </p:nvSpPr>
          <p:spPr>
            <a:xfrm>
              <a:off x="3456996" y="2708920"/>
              <a:ext cx="4251284" cy="1323439"/>
            </a:xfrm>
            <a:prstGeom prst="rect">
              <a:avLst/>
            </a:prstGeom>
            <a:noFill/>
          </p:spPr>
          <p:txBody>
            <a:bodyPr wrap="none" rtlCol="0">
              <a:spAutoFit/>
            </a:bodyPr>
            <a:lstStyle/>
            <a:p>
              <a:r>
                <a:rPr lang="en-US" sz="4000" b="1" dirty="0" smtClean="0">
                  <a:latin typeface="Arial"/>
                  <a:cs typeface="Arial"/>
                </a:rPr>
                <a:t>3 </a:t>
              </a:r>
              <a:r>
                <a:rPr lang="en-US" sz="4000" b="1" dirty="0">
                  <a:latin typeface="Arial"/>
                  <a:cs typeface="Arial"/>
                </a:rPr>
                <a:t>KEY </a:t>
              </a:r>
              <a:r>
                <a:rPr lang="en-US" sz="4000" b="1" dirty="0" smtClean="0">
                  <a:latin typeface="Arial"/>
                  <a:cs typeface="Arial"/>
                </a:rPr>
                <a:t>FINDINGS</a:t>
              </a:r>
            </a:p>
            <a:p>
              <a:r>
                <a:rPr lang="zh-CN" altLang="en-US" sz="4000" b="1" dirty="0" smtClean="0">
                  <a:latin typeface="Hei"/>
                  <a:ea typeface="Hei"/>
                  <a:cs typeface="Hei"/>
                </a:rPr>
                <a:t>三个</a:t>
              </a:r>
              <a:r>
                <a:rPr lang="zh-TW" altLang="en-US" sz="4000" b="1" dirty="0" smtClean="0">
                  <a:latin typeface="Hei"/>
                  <a:ea typeface="Hei"/>
                  <a:cs typeface="Hei"/>
                </a:rPr>
                <a:t>重要</a:t>
              </a:r>
              <a:r>
                <a:rPr lang="zh-TW" altLang="en-US" sz="4000" b="1" dirty="0">
                  <a:latin typeface="Hei"/>
                  <a:ea typeface="Hei"/>
                  <a:cs typeface="Hei"/>
                </a:rPr>
                <a:t>发现</a:t>
              </a:r>
              <a:endParaRPr lang="en-US" sz="4000" b="1" dirty="0">
                <a:latin typeface="Hei"/>
                <a:ea typeface="Hei"/>
                <a:cs typeface="Hei"/>
              </a:endParaRPr>
            </a:p>
          </p:txBody>
        </p:sp>
      </p:grpSp>
    </p:spTree>
    <p:extLst>
      <p:ext uri="{BB962C8B-B14F-4D97-AF65-F5344CB8AC3E}">
        <p14:creationId xmlns="" xmlns:p14="http://schemas.microsoft.com/office/powerpoint/2010/main" val="164427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1500"/>
                                        <p:tgtEl>
                                          <p:spTgt spid="19"/>
                                        </p:tgtEl>
                                        <p:attrNameLst>
                                          <p:attrName>ppt_w</p:attrName>
                                        </p:attrNameLst>
                                      </p:cBhvr>
                                      <p:tavLst>
                                        <p:tav tm="0">
                                          <p:val>
                                            <p:strVal val="ppt_w"/>
                                          </p:val>
                                        </p:tav>
                                        <p:tav tm="100000">
                                          <p:val>
                                            <p:fltVal val="0"/>
                                          </p:val>
                                        </p:tav>
                                      </p:tavLst>
                                    </p:anim>
                                    <p:anim calcmode="lin" valueType="num">
                                      <p:cBhvr>
                                        <p:cTn id="7" dur="1500"/>
                                        <p:tgtEl>
                                          <p:spTgt spid="19"/>
                                        </p:tgtEl>
                                        <p:attrNameLst>
                                          <p:attrName>ppt_h</p:attrName>
                                        </p:attrNameLst>
                                      </p:cBhvr>
                                      <p:tavLst>
                                        <p:tav tm="0">
                                          <p:val>
                                            <p:strVal val="ppt_h"/>
                                          </p:val>
                                        </p:tav>
                                        <p:tav tm="100000">
                                          <p:val>
                                            <p:fltVal val="0"/>
                                          </p:val>
                                        </p:tav>
                                      </p:tavLst>
                                    </p:anim>
                                    <p:set>
                                      <p:cBhvr>
                                        <p:cTn id="8" dur="1" fill="hold">
                                          <p:stCondLst>
                                            <p:cond delay="1499"/>
                                          </p:stCondLst>
                                        </p:cTn>
                                        <p:tgtEl>
                                          <p:spTgt spid="19"/>
                                        </p:tgtEl>
                                        <p:attrNameLst>
                                          <p:attrName>style.visibility</p:attrName>
                                        </p:attrNameLst>
                                      </p:cBhvr>
                                      <p:to>
                                        <p:strVal val="hidden"/>
                                      </p:to>
                                    </p:set>
                                  </p:childTnLst>
                                </p:cTn>
                              </p:par>
                              <p:par>
                                <p:cTn id="9" presetID="9"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0" y="188640"/>
            <a:ext cx="8964488"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Arial"/>
                <a:ea typeface="宋体" pitchFamily="2" charset="-122"/>
                <a:cs typeface="Arial"/>
              </a:rPr>
              <a:t>CSR IN EDUCATION   </a:t>
            </a:r>
            <a:r>
              <a:rPr lang="zh-CN" altLang="en-US" sz="2000" dirty="0" smtClean="0">
                <a:latin typeface="Hei"/>
                <a:ea typeface="Hei"/>
                <a:cs typeface="Hei"/>
              </a:rPr>
              <a:t>教育与企业</a:t>
            </a:r>
            <a:r>
              <a:rPr lang="zh-CN" altLang="en-US" sz="2000" dirty="0">
                <a:latin typeface="Hei"/>
                <a:ea typeface="Hei"/>
                <a:cs typeface="Hei"/>
              </a:rPr>
              <a:t>社会责任</a:t>
            </a:r>
            <a:endParaRPr lang="en-US" sz="2000" dirty="0">
              <a:latin typeface="Hei"/>
              <a:ea typeface="Hei"/>
              <a:cs typeface="Hei"/>
            </a:endParaRPr>
          </a:p>
        </p:txBody>
      </p:sp>
      <p:cxnSp>
        <p:nvCxnSpPr>
          <p:cNvPr id="9" name="Straight Connector 8"/>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36096" y="1268760"/>
            <a:ext cx="3547516" cy="461665"/>
          </a:xfrm>
          <a:prstGeom prst="rect">
            <a:avLst/>
          </a:prstGeom>
          <a:noFill/>
        </p:spPr>
        <p:txBody>
          <a:bodyPr wrap="none" rtlCol="0">
            <a:spAutoFit/>
          </a:bodyPr>
          <a:lstStyle/>
          <a:p>
            <a:r>
              <a:rPr lang="en-US" sz="2400" b="1" dirty="0">
                <a:solidFill>
                  <a:srgbClr val="990099"/>
                </a:solidFill>
                <a:latin typeface="Arial"/>
                <a:cs typeface="Arial"/>
              </a:rPr>
              <a:t>EDUCATION </a:t>
            </a:r>
            <a:r>
              <a:rPr lang="en-US" sz="2400" b="1" dirty="0" smtClean="0">
                <a:solidFill>
                  <a:srgbClr val="990099"/>
                </a:solidFill>
                <a:latin typeface="Arial"/>
                <a:cs typeface="Arial"/>
              </a:rPr>
              <a:t>          教</a:t>
            </a:r>
            <a:r>
              <a:rPr lang="en-US" sz="2400" b="1" dirty="0">
                <a:solidFill>
                  <a:srgbClr val="990099"/>
                </a:solidFill>
                <a:latin typeface="Arial"/>
                <a:cs typeface="Arial"/>
              </a:rPr>
              <a:t>育</a:t>
            </a:r>
          </a:p>
        </p:txBody>
      </p:sp>
      <p:pic>
        <p:nvPicPr>
          <p:cNvPr id="7" name="Picture 6" descr="education-globe2.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08104" y="2060848"/>
            <a:ext cx="2856186" cy="2736304"/>
          </a:xfrm>
          <a:prstGeom prst="rect">
            <a:avLst/>
          </a:prstGeom>
        </p:spPr>
      </p:pic>
      <p:sp>
        <p:nvSpPr>
          <p:cNvPr id="12" name="TextBox 11"/>
          <p:cNvSpPr txBox="1"/>
          <p:nvPr/>
        </p:nvSpPr>
        <p:spPr>
          <a:xfrm>
            <a:off x="179512" y="1196752"/>
            <a:ext cx="4896544" cy="2616101"/>
          </a:xfrm>
          <a:prstGeom prst="rect">
            <a:avLst/>
          </a:prstGeom>
          <a:noFill/>
        </p:spPr>
        <p:txBody>
          <a:bodyPr wrap="square" rtlCol="0">
            <a:spAutoFit/>
          </a:bodyPr>
          <a:lstStyle/>
          <a:p>
            <a:pPr marL="174625" indent="-174625" algn="just">
              <a:buFont typeface="Wingdings" charset="2"/>
              <a:buChar char="§"/>
            </a:pPr>
            <a:r>
              <a:rPr lang="en-GB" sz="1600" b="1" dirty="0">
                <a:latin typeface="Arial"/>
                <a:cs typeface="Arial"/>
              </a:rPr>
              <a:t>Corporate Social Responsibility and Sustainability </a:t>
            </a:r>
            <a:r>
              <a:rPr lang="en-GB" sz="1600" b="1" dirty="0" smtClean="0">
                <a:latin typeface="Arial"/>
                <a:cs typeface="Arial"/>
              </a:rPr>
              <a:t>have </a:t>
            </a:r>
            <a:r>
              <a:rPr lang="en-GB" sz="1600" b="1" dirty="0">
                <a:latin typeface="Arial"/>
                <a:cs typeface="Arial"/>
              </a:rPr>
              <a:t>become </a:t>
            </a:r>
            <a:r>
              <a:rPr lang="en-GB" sz="1600" b="1" dirty="0" smtClean="0">
                <a:latin typeface="Arial"/>
                <a:cs typeface="Arial"/>
              </a:rPr>
              <a:t>a key focus for </a:t>
            </a:r>
            <a:r>
              <a:rPr lang="en-GB" sz="1600" b="1" dirty="0">
                <a:latin typeface="Arial"/>
                <a:cs typeface="Arial"/>
              </a:rPr>
              <a:t>education </a:t>
            </a:r>
            <a:r>
              <a:rPr lang="en-US" sz="1600" b="1" dirty="0" smtClean="0">
                <a:latin typeface="Arial"/>
                <a:cs typeface="Arial"/>
              </a:rPr>
              <a:t>globally.</a:t>
            </a:r>
          </a:p>
          <a:p>
            <a:pPr marL="174625" indent="-174625" algn="just">
              <a:buFont typeface="Wingdings" charset="2"/>
              <a:buChar char="§"/>
            </a:pPr>
            <a:endParaRPr lang="en-US" sz="1000" b="1" dirty="0">
              <a:latin typeface="Arial"/>
              <a:cs typeface="Arial"/>
            </a:endParaRPr>
          </a:p>
          <a:p>
            <a:pPr marL="174625" indent="-174625" algn="just">
              <a:buFont typeface="Wingdings" charset="2"/>
              <a:buChar char="§"/>
            </a:pPr>
            <a:r>
              <a:rPr lang="en-GB" sz="1600" b="1" dirty="0">
                <a:latin typeface="Arial"/>
                <a:cs typeface="Arial"/>
              </a:rPr>
              <a:t>A</a:t>
            </a:r>
            <a:r>
              <a:rPr lang="en-GB" sz="1600" b="1" dirty="0" smtClean="0">
                <a:latin typeface="Arial"/>
                <a:cs typeface="Arial"/>
              </a:rPr>
              <a:t>cademic </a:t>
            </a:r>
            <a:r>
              <a:rPr lang="en-GB" sz="1600" b="1" dirty="0">
                <a:latin typeface="Arial"/>
                <a:cs typeface="Arial"/>
              </a:rPr>
              <a:t>institutions </a:t>
            </a:r>
            <a:r>
              <a:rPr lang="en-GB" sz="1600" b="1" dirty="0" smtClean="0">
                <a:latin typeface="Arial"/>
                <a:cs typeface="Arial"/>
              </a:rPr>
              <a:t>need programs and curriculums to create and train professions </a:t>
            </a:r>
            <a:r>
              <a:rPr lang="en-GB" sz="1600" b="1" dirty="0">
                <a:latin typeface="Arial"/>
                <a:cs typeface="Arial"/>
              </a:rPr>
              <a:t>for CSR and </a:t>
            </a:r>
            <a:r>
              <a:rPr lang="en-GB" sz="1600" b="1" dirty="0" smtClean="0">
                <a:latin typeface="Arial"/>
                <a:cs typeface="Arial"/>
              </a:rPr>
              <a:t>CER</a:t>
            </a:r>
            <a:endParaRPr lang="en-US" sz="1600" b="1" dirty="0" smtClean="0">
              <a:latin typeface="Arial"/>
              <a:cs typeface="Arial"/>
            </a:endParaRPr>
          </a:p>
          <a:p>
            <a:pPr algn="just"/>
            <a:endParaRPr lang="en-US" sz="1000" b="1" dirty="0">
              <a:latin typeface="Arial"/>
              <a:cs typeface="Arial"/>
            </a:endParaRPr>
          </a:p>
          <a:p>
            <a:pPr marL="174625" indent="-174625" algn="just">
              <a:buFont typeface="Wingdings" charset="2"/>
              <a:buChar char="§"/>
            </a:pPr>
            <a:r>
              <a:rPr lang="en-GB" sz="1600" b="1" dirty="0" smtClean="0">
                <a:latin typeface="Arial"/>
                <a:cs typeface="Arial"/>
              </a:rPr>
              <a:t>Enterprises, government officials, NGOs and a broad range of stakeholders lack awareness </a:t>
            </a:r>
            <a:r>
              <a:rPr lang="en-GB" sz="1600" b="1" dirty="0">
                <a:latin typeface="Arial"/>
                <a:cs typeface="Arial"/>
              </a:rPr>
              <a:t>of </a:t>
            </a:r>
            <a:r>
              <a:rPr lang="en-US" sz="1600" b="1" dirty="0" smtClean="0">
                <a:latin typeface="Arial"/>
                <a:cs typeface="Arial"/>
              </a:rPr>
              <a:t>CSR and CER – education is needed here!</a:t>
            </a:r>
            <a:endParaRPr lang="en-US" sz="1600" b="1" dirty="0">
              <a:latin typeface="Arial"/>
              <a:cs typeface="Arial"/>
            </a:endParaRPr>
          </a:p>
        </p:txBody>
      </p:sp>
      <p:sp>
        <p:nvSpPr>
          <p:cNvPr id="8" name="TextBox 7"/>
          <p:cNvSpPr txBox="1"/>
          <p:nvPr/>
        </p:nvSpPr>
        <p:spPr>
          <a:xfrm>
            <a:off x="179512" y="4031193"/>
            <a:ext cx="4896544" cy="2062103"/>
          </a:xfrm>
          <a:prstGeom prst="rect">
            <a:avLst/>
          </a:prstGeom>
          <a:noFill/>
        </p:spPr>
        <p:txBody>
          <a:bodyPr wrap="square" rtlCol="0">
            <a:spAutoFit/>
          </a:bodyPr>
          <a:lstStyle/>
          <a:p>
            <a:pPr marL="174625" indent="-174625" algn="just">
              <a:buFont typeface="Wingdings" charset="2"/>
              <a:buChar char="§"/>
            </a:pPr>
            <a:r>
              <a:rPr lang="zh-CN" altLang="en-US" sz="1600" b="1" dirty="0">
                <a:latin typeface="Hei"/>
                <a:ea typeface="Hei"/>
                <a:cs typeface="Hei"/>
              </a:rPr>
              <a:t>全球范围内企业社会责任与可持续发展已成为教育领域的重要内容</a:t>
            </a:r>
            <a:r>
              <a:rPr lang="en-US" sz="1600" b="1" dirty="0">
                <a:latin typeface="Hei"/>
                <a:ea typeface="Hei"/>
                <a:cs typeface="Hei"/>
              </a:rPr>
              <a:t> </a:t>
            </a:r>
            <a:endParaRPr lang="en-US" sz="1600" b="1" dirty="0" smtClean="0">
              <a:latin typeface="Hei"/>
              <a:ea typeface="Hei"/>
              <a:cs typeface="Hei"/>
            </a:endParaRPr>
          </a:p>
          <a:p>
            <a:pPr algn="just"/>
            <a:endParaRPr lang="en-US" sz="1600" b="1" dirty="0">
              <a:latin typeface="Hei"/>
              <a:ea typeface="Hei"/>
              <a:cs typeface="Hei"/>
            </a:endParaRPr>
          </a:p>
          <a:p>
            <a:pPr marL="174625" indent="-174625" algn="just">
              <a:buFont typeface="Wingdings" charset="2"/>
              <a:buChar char="§"/>
            </a:pPr>
            <a:r>
              <a:rPr lang="zh-CN" altLang="en-US" sz="1600" b="1" dirty="0" smtClean="0">
                <a:latin typeface="Hei"/>
                <a:ea typeface="Hei"/>
                <a:cs typeface="Hei"/>
              </a:rPr>
              <a:t>学术机构需要开展针对企业</a:t>
            </a:r>
            <a:r>
              <a:rPr lang="zh-CN" altLang="en-US" sz="1600" b="1" dirty="0">
                <a:latin typeface="Hei"/>
                <a:ea typeface="Hei"/>
                <a:cs typeface="Hei"/>
              </a:rPr>
              <a:t>社会责任和环境责任的项目和课程来培训专门人才。</a:t>
            </a:r>
            <a:endParaRPr lang="en-US" sz="1600" b="1" dirty="0">
              <a:latin typeface="Hei"/>
              <a:ea typeface="Hei"/>
              <a:cs typeface="Hei"/>
            </a:endParaRPr>
          </a:p>
          <a:p>
            <a:pPr algn="just"/>
            <a:endParaRPr lang="en-US" sz="1600" b="1" dirty="0">
              <a:latin typeface="Hei"/>
              <a:ea typeface="Hei"/>
              <a:cs typeface="Hei"/>
            </a:endParaRPr>
          </a:p>
          <a:p>
            <a:pPr marL="174625" indent="-174625" algn="just">
              <a:buFont typeface="Wingdings" charset="2"/>
              <a:buChar char="§"/>
            </a:pPr>
            <a:r>
              <a:rPr lang="zh-CN" altLang="en-US" sz="1600" b="1" dirty="0">
                <a:latin typeface="Hei"/>
                <a:ea typeface="Hei"/>
                <a:cs typeface="Hei"/>
              </a:rPr>
              <a:t>企业、政府、</a:t>
            </a:r>
            <a:r>
              <a:rPr lang="en-US" sz="1600" b="1" dirty="0">
                <a:latin typeface="Hei"/>
                <a:ea typeface="Hei"/>
                <a:cs typeface="Hei"/>
              </a:rPr>
              <a:t>NGO</a:t>
            </a:r>
            <a:r>
              <a:rPr lang="zh-CN" altLang="en-US" sz="1600" b="1" dirty="0">
                <a:latin typeface="Hei"/>
                <a:ea typeface="Hei"/>
                <a:cs typeface="Hei"/>
              </a:rPr>
              <a:t>等利益相关方都对企业社会责任和环境责任缺乏认识</a:t>
            </a:r>
            <a:r>
              <a:rPr lang="en-US" altLang="zh-CN" sz="1600" b="1" dirty="0">
                <a:latin typeface="Hei"/>
                <a:ea typeface="Hei"/>
                <a:cs typeface="Hei"/>
              </a:rPr>
              <a:t>——</a:t>
            </a:r>
            <a:r>
              <a:rPr lang="zh-CN" altLang="en-US" sz="1600" b="1" dirty="0">
                <a:latin typeface="Hei"/>
                <a:ea typeface="Hei"/>
                <a:cs typeface="Hei"/>
              </a:rPr>
              <a:t>因此需要加强教育！</a:t>
            </a:r>
            <a:r>
              <a:rPr lang="en-US" sz="1600" b="1" dirty="0">
                <a:latin typeface="Hei"/>
                <a:ea typeface="Hei"/>
                <a:cs typeface="Hei"/>
              </a:rPr>
              <a:t> </a:t>
            </a:r>
          </a:p>
        </p:txBody>
      </p:sp>
      <p:sp>
        <p:nvSpPr>
          <p:cNvPr id="11" name="TextBox 10"/>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845520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0" y="188640"/>
            <a:ext cx="8964488"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a:latin typeface="Arial"/>
                <a:ea typeface="宋体" pitchFamily="2" charset="-122"/>
                <a:cs typeface="Arial"/>
              </a:rPr>
              <a:t>CSR IN EDUCATION   </a:t>
            </a:r>
            <a:r>
              <a:rPr lang="zh-CN" altLang="en-US" sz="2000" dirty="0">
                <a:latin typeface="Hei"/>
                <a:ea typeface="Hei"/>
                <a:cs typeface="Hei"/>
              </a:rPr>
              <a:t>教育与企业社会责任</a:t>
            </a:r>
            <a:endParaRPr lang="en-US" sz="2000" dirty="0">
              <a:latin typeface="Hei"/>
              <a:ea typeface="Hei"/>
              <a:cs typeface="Hei"/>
            </a:endParaRPr>
          </a:p>
        </p:txBody>
      </p:sp>
      <p:sp>
        <p:nvSpPr>
          <p:cNvPr id="2" name="TextBox 1"/>
          <p:cNvSpPr txBox="1"/>
          <p:nvPr/>
        </p:nvSpPr>
        <p:spPr>
          <a:xfrm>
            <a:off x="5076056" y="6654552"/>
            <a:ext cx="1324345" cy="230832"/>
          </a:xfrm>
          <a:prstGeom prst="rect">
            <a:avLst/>
          </a:prstGeom>
          <a:noFill/>
        </p:spPr>
        <p:txBody>
          <a:bodyPr wrap="none" rtlCol="0">
            <a:spAutoFit/>
          </a:bodyPr>
          <a:lstStyle/>
          <a:p>
            <a:r>
              <a:rPr lang="en-US" sz="900" b="1" dirty="0" smtClean="0">
                <a:solidFill>
                  <a:srgbClr val="255C9D"/>
                </a:solidFill>
                <a:latin typeface="Arial"/>
                <a:cs typeface="Arial"/>
              </a:rPr>
              <a:t>Beijing Nov, 14, 2013</a:t>
            </a:r>
            <a:endParaRPr lang="en-US" sz="900" b="1" dirty="0">
              <a:solidFill>
                <a:srgbClr val="255C9D"/>
              </a:solidFill>
              <a:latin typeface="Arial"/>
              <a:cs typeface="Arial"/>
            </a:endParaRPr>
          </a:p>
        </p:txBody>
      </p:sp>
      <p:cxnSp>
        <p:nvCxnSpPr>
          <p:cNvPr id="9" name="Straight Connector 8"/>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pic>
        <p:nvPicPr>
          <p:cNvPr id="7" name="Picture 6" descr="classroom final.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32040" y="1772816"/>
            <a:ext cx="3816424" cy="4349645"/>
          </a:xfrm>
          <a:prstGeom prst="rect">
            <a:avLst/>
          </a:prstGeom>
        </p:spPr>
      </p:pic>
      <p:sp>
        <p:nvSpPr>
          <p:cNvPr id="13" name="Rectangle 12"/>
          <p:cNvSpPr/>
          <p:nvPr/>
        </p:nvSpPr>
        <p:spPr>
          <a:xfrm>
            <a:off x="4932040" y="1988840"/>
            <a:ext cx="3672408" cy="830997"/>
          </a:xfrm>
          <a:prstGeom prst="rect">
            <a:avLst/>
          </a:prstGeom>
        </p:spPr>
        <p:txBody>
          <a:bodyPr wrap="square">
            <a:spAutoFit/>
          </a:bodyPr>
          <a:lstStyle/>
          <a:p>
            <a:pPr algn="ctr"/>
            <a:r>
              <a:rPr lang="zh-Hant" altLang="en-US" sz="2400" b="1" dirty="0">
                <a:solidFill>
                  <a:srgbClr val="28BB10"/>
                </a:solidFill>
              </a:rPr>
              <a:t>中國</a:t>
            </a:r>
            <a:r>
              <a:rPr lang="en-US" altLang="zh-Hant" sz="2400" b="1" dirty="0">
                <a:solidFill>
                  <a:srgbClr val="28BB10"/>
                </a:solidFill>
              </a:rPr>
              <a:t>"</a:t>
            </a:r>
            <a:r>
              <a:rPr lang="zh-Hant" altLang="en-US" sz="2400" b="1" dirty="0" smtClean="0">
                <a:solidFill>
                  <a:srgbClr val="28BB10"/>
                </a:solidFill>
              </a:rPr>
              <a:t>綠色學校</a:t>
            </a:r>
            <a:endParaRPr lang="en-US" altLang="zh-Hant" sz="2400" b="1" dirty="0" smtClean="0">
              <a:solidFill>
                <a:srgbClr val="28BB10"/>
              </a:solidFill>
            </a:endParaRPr>
          </a:p>
          <a:p>
            <a:pPr algn="ctr"/>
            <a:r>
              <a:rPr lang="en-US" sz="2400" b="1" dirty="0" smtClean="0">
                <a:solidFill>
                  <a:srgbClr val="28BB10"/>
                </a:solidFill>
              </a:rPr>
              <a:t>“GREEN SCHOOLS”</a:t>
            </a:r>
            <a:endParaRPr lang="en-US" sz="2400" b="1" dirty="0">
              <a:solidFill>
                <a:srgbClr val="28BB10"/>
              </a:solidFill>
            </a:endParaRPr>
          </a:p>
        </p:txBody>
      </p:sp>
      <p:grpSp>
        <p:nvGrpSpPr>
          <p:cNvPr id="3" name="Group 11"/>
          <p:cNvGrpSpPr/>
          <p:nvPr/>
        </p:nvGrpSpPr>
        <p:grpSpPr>
          <a:xfrm>
            <a:off x="5508104" y="3140968"/>
            <a:ext cx="2411693" cy="2682299"/>
            <a:chOff x="5796136" y="2492896"/>
            <a:chExt cx="2411693" cy="2682299"/>
          </a:xfrm>
        </p:grpSpPr>
        <p:pic>
          <p:nvPicPr>
            <p:cNvPr id="26" name="Picture 25" descr="ENVIRO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36771" y="2492896"/>
              <a:ext cx="1384959" cy="1590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TextBox 29"/>
            <p:cNvSpPr txBox="1"/>
            <p:nvPr/>
          </p:nvSpPr>
          <p:spPr>
            <a:xfrm>
              <a:off x="5796136" y="4221088"/>
              <a:ext cx="2411693" cy="954107"/>
            </a:xfrm>
            <a:prstGeom prst="rect">
              <a:avLst/>
            </a:prstGeom>
            <a:noFill/>
          </p:spPr>
          <p:txBody>
            <a:bodyPr wrap="square" rtlCol="0">
              <a:spAutoFit/>
            </a:bodyPr>
            <a:lstStyle/>
            <a:p>
              <a:pPr algn="ctr"/>
              <a:r>
                <a:rPr lang="en-US" sz="1200" b="1" dirty="0" smtClean="0">
                  <a:solidFill>
                    <a:srgbClr val="28BB10"/>
                  </a:solidFill>
                  <a:latin typeface="Arial"/>
                  <a:cs typeface="Arial"/>
                </a:rPr>
                <a:t>EDUCATING ENVIRONMENTAL</a:t>
              </a:r>
            </a:p>
            <a:p>
              <a:pPr algn="ctr"/>
              <a:r>
                <a:rPr lang="en-US" sz="1200" b="1" dirty="0" smtClean="0">
                  <a:solidFill>
                    <a:srgbClr val="28BB10"/>
                  </a:solidFill>
                  <a:latin typeface="Arial"/>
                  <a:cs typeface="Arial"/>
                </a:rPr>
                <a:t>RESPONSIBILITY</a:t>
              </a:r>
            </a:p>
            <a:p>
              <a:pPr algn="ctr"/>
              <a:r>
                <a:rPr lang="zh-TW" altLang="en-US" sz="2000" dirty="0" smtClean="0">
                  <a:solidFill>
                    <a:srgbClr val="28BB10"/>
                  </a:solidFill>
                  <a:latin typeface="Hei"/>
                  <a:ea typeface="Hei"/>
                  <a:cs typeface="Hei"/>
                </a:rPr>
                <a:t>环境责</a:t>
              </a:r>
              <a:r>
                <a:rPr lang="zh-TW" altLang="en-US" sz="2000" dirty="0">
                  <a:solidFill>
                    <a:srgbClr val="28BB10"/>
                  </a:solidFill>
                  <a:latin typeface="Hei"/>
                  <a:ea typeface="Hei"/>
                  <a:cs typeface="Hei"/>
                </a:rPr>
                <a:t>任</a:t>
              </a:r>
              <a:endParaRPr lang="en-US" sz="2000" dirty="0">
                <a:solidFill>
                  <a:srgbClr val="28BB10"/>
                </a:solidFill>
                <a:latin typeface="Hei"/>
                <a:ea typeface="Hei"/>
                <a:cs typeface="Hei"/>
              </a:endParaRPr>
            </a:p>
          </p:txBody>
        </p:sp>
      </p:grpSp>
      <p:sp>
        <p:nvSpPr>
          <p:cNvPr id="5" name="TextBox 4"/>
          <p:cNvSpPr txBox="1"/>
          <p:nvPr/>
        </p:nvSpPr>
        <p:spPr>
          <a:xfrm>
            <a:off x="987802" y="1052736"/>
            <a:ext cx="6968574" cy="369332"/>
          </a:xfrm>
          <a:prstGeom prst="rect">
            <a:avLst/>
          </a:prstGeom>
          <a:noFill/>
        </p:spPr>
        <p:txBody>
          <a:bodyPr wrap="none" rtlCol="0">
            <a:spAutoFit/>
          </a:bodyPr>
          <a:lstStyle/>
          <a:p>
            <a:r>
              <a:rPr lang="en-GB" sz="1600" b="1" dirty="0" smtClean="0">
                <a:latin typeface="Arial"/>
                <a:cs typeface="Arial"/>
              </a:rPr>
              <a:t>EXISTING FRAMEWORKS FOR EDUCATING CSR AND CER IN C</a:t>
            </a:r>
            <a:r>
              <a:rPr lang="en-GB" b="1" dirty="0" smtClean="0">
                <a:latin typeface="Arial"/>
                <a:cs typeface="Arial"/>
              </a:rPr>
              <a:t>HINA</a:t>
            </a:r>
            <a:r>
              <a:rPr lang="en-US" b="1" dirty="0" smtClean="0">
                <a:latin typeface="Arial"/>
                <a:cs typeface="Arial"/>
              </a:rPr>
              <a:t> </a:t>
            </a:r>
            <a:endParaRPr lang="en-US" b="1" dirty="0">
              <a:latin typeface="Arial"/>
              <a:cs typeface="Arial"/>
            </a:endParaRPr>
          </a:p>
        </p:txBody>
      </p:sp>
      <p:sp>
        <p:nvSpPr>
          <p:cNvPr id="20" name="TextBox 19"/>
          <p:cNvSpPr txBox="1"/>
          <p:nvPr/>
        </p:nvSpPr>
        <p:spPr>
          <a:xfrm>
            <a:off x="794754" y="1484784"/>
            <a:ext cx="2546190" cy="338554"/>
          </a:xfrm>
          <a:prstGeom prst="rect">
            <a:avLst/>
          </a:prstGeom>
          <a:noFill/>
        </p:spPr>
        <p:txBody>
          <a:bodyPr wrap="none" rtlCol="0">
            <a:spAutoFit/>
          </a:bodyPr>
          <a:lstStyle/>
          <a:p>
            <a:r>
              <a:rPr lang="en-GB" sz="1600" b="1" spc="-100" dirty="0" smtClean="0">
                <a:latin typeface="Arial"/>
                <a:cs typeface="Arial"/>
              </a:rPr>
              <a:t>IN CHINESE UNIVERSITIES</a:t>
            </a:r>
            <a:endParaRPr lang="en-US" b="1" spc="-100" dirty="0">
              <a:latin typeface="Arial"/>
              <a:cs typeface="Arial"/>
            </a:endParaRPr>
          </a:p>
        </p:txBody>
      </p:sp>
      <p:sp>
        <p:nvSpPr>
          <p:cNvPr id="21" name="TextBox 20"/>
          <p:cNvSpPr txBox="1"/>
          <p:nvPr/>
        </p:nvSpPr>
        <p:spPr>
          <a:xfrm>
            <a:off x="5167416" y="1484784"/>
            <a:ext cx="3365024" cy="338554"/>
          </a:xfrm>
          <a:prstGeom prst="rect">
            <a:avLst/>
          </a:prstGeom>
          <a:noFill/>
        </p:spPr>
        <p:txBody>
          <a:bodyPr wrap="none" rtlCol="0">
            <a:spAutoFit/>
          </a:bodyPr>
          <a:lstStyle/>
          <a:p>
            <a:r>
              <a:rPr lang="en-GB" sz="1600" b="1" spc="-120" dirty="0" smtClean="0">
                <a:latin typeface="Arial"/>
                <a:cs typeface="Arial"/>
              </a:rPr>
              <a:t>IN CHINESE SECONDARY SCHOOLS</a:t>
            </a:r>
            <a:endParaRPr lang="en-US" b="1" spc="-120" dirty="0">
              <a:latin typeface="Arial"/>
              <a:cs typeface="Arial"/>
            </a:endParaRPr>
          </a:p>
        </p:txBody>
      </p:sp>
      <p:pic>
        <p:nvPicPr>
          <p:cNvPr id="22" name="Picture 21" descr="Audience.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95536" y="1844825"/>
            <a:ext cx="1224136" cy="770390"/>
          </a:xfrm>
          <a:prstGeom prst="rect">
            <a:avLst/>
          </a:prstGeom>
        </p:spPr>
      </p:pic>
      <p:pic>
        <p:nvPicPr>
          <p:cNvPr id="23" name="Picture 22" descr="Audience.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1619672" y="1844824"/>
            <a:ext cx="1368152" cy="750399"/>
          </a:xfrm>
          <a:prstGeom prst="rect">
            <a:avLst/>
          </a:prstGeom>
        </p:spPr>
      </p:pic>
      <p:pic>
        <p:nvPicPr>
          <p:cNvPr id="24" name="Picture 23" descr="Audience.jp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915816" y="1844824"/>
            <a:ext cx="1224136" cy="770390"/>
          </a:xfrm>
          <a:prstGeom prst="rect">
            <a:avLst/>
          </a:prstGeom>
        </p:spPr>
      </p:pic>
      <p:sp>
        <p:nvSpPr>
          <p:cNvPr id="18" name="Folded Corner 17"/>
          <p:cNvSpPr/>
          <p:nvPr/>
        </p:nvSpPr>
        <p:spPr>
          <a:xfrm>
            <a:off x="395536" y="1844824"/>
            <a:ext cx="3744416" cy="4176564"/>
          </a:xfrm>
          <a:prstGeom prst="foldedCorner">
            <a:avLst/>
          </a:prstGeom>
          <a:noFill/>
          <a:ln w="38100"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Box 31"/>
          <p:cNvSpPr txBox="1"/>
          <p:nvPr/>
        </p:nvSpPr>
        <p:spPr>
          <a:xfrm>
            <a:off x="395537" y="3501008"/>
            <a:ext cx="3744416" cy="954107"/>
          </a:xfrm>
          <a:prstGeom prst="rect">
            <a:avLst/>
          </a:prstGeom>
          <a:noFill/>
        </p:spPr>
        <p:txBody>
          <a:bodyPr wrap="square" rtlCol="0">
            <a:spAutoFit/>
          </a:bodyPr>
          <a:lstStyle/>
          <a:p>
            <a:endParaRPr lang="en-US" sz="800" b="1" dirty="0" smtClean="0">
              <a:latin typeface="Arial"/>
              <a:cs typeface="Arial"/>
            </a:endParaRPr>
          </a:p>
          <a:p>
            <a:pPr algn="ctr"/>
            <a:r>
              <a:rPr lang="en-US" sz="1200" b="1" spc="-100" dirty="0" smtClean="0">
                <a:latin typeface="Arial"/>
                <a:cs typeface="Arial"/>
              </a:rPr>
              <a:t>School of Social Development and Public Policy</a:t>
            </a:r>
          </a:p>
          <a:p>
            <a:pPr algn="ctr"/>
            <a:r>
              <a:rPr lang="en-US" sz="1200" b="1" spc="-100" dirty="0" smtClean="0">
                <a:latin typeface="Arial"/>
                <a:cs typeface="Arial"/>
              </a:rPr>
              <a:t>China Institute for Social Responsibility</a:t>
            </a:r>
          </a:p>
          <a:p>
            <a:pPr algn="ctr"/>
            <a:r>
              <a:rPr lang="en-US" sz="1200" b="1" spc="-100" dirty="0" smtClean="0">
                <a:solidFill>
                  <a:srgbClr val="CC9900"/>
                </a:solidFill>
                <a:latin typeface="Arial"/>
                <a:cs typeface="Arial"/>
              </a:rPr>
              <a:t>DEGREE PROGRAM:   MPA Social Responsibility</a:t>
            </a:r>
          </a:p>
          <a:p>
            <a:endParaRPr lang="en-US" sz="1200" b="1" dirty="0" smtClean="0">
              <a:latin typeface="Arial"/>
              <a:cs typeface="Arial"/>
            </a:endParaRPr>
          </a:p>
        </p:txBody>
      </p:sp>
      <p:sp>
        <p:nvSpPr>
          <p:cNvPr id="33" name="TextBox 32"/>
          <p:cNvSpPr txBox="1"/>
          <p:nvPr/>
        </p:nvSpPr>
        <p:spPr>
          <a:xfrm>
            <a:off x="467544" y="2564904"/>
            <a:ext cx="3626553" cy="461665"/>
          </a:xfrm>
          <a:prstGeom prst="rect">
            <a:avLst/>
          </a:prstGeom>
          <a:noFill/>
        </p:spPr>
        <p:txBody>
          <a:bodyPr wrap="square" rtlCol="0">
            <a:spAutoFit/>
          </a:bodyPr>
          <a:lstStyle/>
          <a:p>
            <a:r>
              <a:rPr lang="en-US" sz="1200" b="1" spc="-100" dirty="0" smtClean="0">
                <a:latin typeface="Arial"/>
                <a:cs typeface="Arial"/>
              </a:rPr>
              <a:t>EDUCATING CSR &amp; SUSTAINABLE DEVELOPMENT IN CHINA – PROGRAM START 2011</a:t>
            </a:r>
            <a:endParaRPr lang="en-US" sz="1200" b="1" spc="-100" dirty="0">
              <a:latin typeface="Arial"/>
              <a:cs typeface="Arial"/>
            </a:endParaRPr>
          </a:p>
        </p:txBody>
      </p:sp>
      <p:pic>
        <p:nvPicPr>
          <p:cNvPr id="8" name="Picture 7"/>
          <p:cNvPicPr>
            <a:picLocks noChangeAspect="1"/>
          </p:cNvPicPr>
          <p:nvPr/>
        </p:nvPicPr>
        <p:blipFill>
          <a:blip r:embed="rId5" cstate="print">
            <a:biLevel thresh="75000"/>
          </a:blip>
          <a:stretch>
            <a:fillRect/>
          </a:stretch>
        </p:blipFill>
        <p:spPr>
          <a:xfrm>
            <a:off x="1115616" y="2996952"/>
            <a:ext cx="2016224" cy="606230"/>
          </a:xfrm>
          <a:prstGeom prst="rect">
            <a:avLst/>
          </a:prstGeom>
        </p:spPr>
      </p:pic>
      <p:sp>
        <p:nvSpPr>
          <p:cNvPr id="25" name="TextBox 24"/>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41985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out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0" y="188640"/>
            <a:ext cx="8964488"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a:latin typeface="Arial"/>
                <a:ea typeface="宋体" pitchFamily="2" charset="-122"/>
                <a:cs typeface="Arial"/>
              </a:rPr>
              <a:t>CSR IN EDUCATION   </a:t>
            </a:r>
            <a:r>
              <a:rPr lang="zh-CN" altLang="en-US" sz="2000" dirty="0">
                <a:latin typeface="Hei"/>
                <a:ea typeface="Hei"/>
                <a:cs typeface="Hei"/>
              </a:rPr>
              <a:t>教育与企业社会责任</a:t>
            </a:r>
            <a:endParaRPr lang="en-US" sz="2000" dirty="0">
              <a:latin typeface="Hei"/>
              <a:ea typeface="Hei"/>
              <a:cs typeface="Hei"/>
            </a:endParaRPr>
          </a:p>
        </p:txBody>
      </p:sp>
      <p:cxnSp>
        <p:nvCxnSpPr>
          <p:cNvPr id="9" name="Straight Connector 8"/>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85156" y="1052736"/>
            <a:ext cx="7776864" cy="769441"/>
          </a:xfrm>
          <a:prstGeom prst="rect">
            <a:avLst/>
          </a:prstGeom>
          <a:noFill/>
        </p:spPr>
        <p:txBody>
          <a:bodyPr wrap="square" rtlCol="0">
            <a:spAutoFit/>
          </a:bodyPr>
          <a:lstStyle/>
          <a:p>
            <a:pPr algn="ctr"/>
            <a:r>
              <a:rPr lang="en-GB" sz="2200" b="1" dirty="0" smtClean="0">
                <a:solidFill>
                  <a:srgbClr val="C0406F"/>
                </a:solidFill>
              </a:rPr>
              <a:t>Investment is needed to expand </a:t>
            </a:r>
            <a:r>
              <a:rPr lang="en-GB" sz="2200" b="1" dirty="0">
                <a:solidFill>
                  <a:srgbClr val="C0406F"/>
                </a:solidFill>
              </a:rPr>
              <a:t>academic and professional CSR </a:t>
            </a:r>
            <a:endParaRPr lang="en-GB" sz="2200" b="1" dirty="0" smtClean="0">
              <a:solidFill>
                <a:srgbClr val="C0406F"/>
              </a:solidFill>
            </a:endParaRPr>
          </a:p>
          <a:p>
            <a:pPr algn="ctr"/>
            <a:r>
              <a:rPr lang="en-GB" sz="2200" b="1" dirty="0" smtClean="0">
                <a:solidFill>
                  <a:srgbClr val="C0406F"/>
                </a:solidFill>
              </a:rPr>
              <a:t>programs in China – from young to old!</a:t>
            </a:r>
            <a:endParaRPr lang="en-US" sz="2200" dirty="0">
              <a:solidFill>
                <a:srgbClr val="C0406F"/>
              </a:solidFill>
            </a:endParaRPr>
          </a:p>
        </p:txBody>
      </p:sp>
      <p:pic>
        <p:nvPicPr>
          <p:cNvPr id="3" name="Picture 2" descr="EDUCATION BOOK.ps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23952" y="2510050"/>
            <a:ext cx="3499272" cy="3511338"/>
          </a:xfrm>
          <a:prstGeom prst="rect">
            <a:avLst/>
          </a:prstGeom>
        </p:spPr>
      </p:pic>
      <p:sp>
        <p:nvSpPr>
          <p:cNvPr id="7" name="TextBox 6"/>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2522111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36512" y="404664"/>
            <a:ext cx="10728176"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950" spc="-100" dirty="0" smtClean="0">
                <a:latin typeface="Arial"/>
                <a:ea typeface="宋体" pitchFamily="2" charset="-122"/>
                <a:cs typeface="Arial"/>
              </a:rPr>
              <a:t>AN </a:t>
            </a:r>
            <a:r>
              <a:rPr lang="en-US" altLang="zh-CN" sz="1950" spc="-100" dirty="0">
                <a:latin typeface="Arial"/>
                <a:ea typeface="宋体" pitchFamily="2" charset="-122"/>
                <a:cs typeface="Arial"/>
              </a:rPr>
              <a:t>ENABLING ENVIRONMENT IN </a:t>
            </a:r>
            <a:r>
              <a:rPr lang="en-US" altLang="zh-CN" sz="1950" spc="-100" dirty="0" smtClean="0">
                <a:latin typeface="Arial"/>
                <a:ea typeface="宋体" pitchFamily="2" charset="-122"/>
                <a:cs typeface="Arial"/>
              </a:rPr>
              <a:t>CHINA FOR CSR  </a:t>
            </a:r>
            <a:r>
              <a:rPr lang="en-US" sz="2000" dirty="0"/>
              <a:t>中国企业社会责任</a:t>
            </a:r>
            <a:r>
              <a:rPr lang="zh-CN" altLang="en-US" sz="2000" dirty="0"/>
              <a:t>的</a:t>
            </a:r>
            <a:r>
              <a:rPr lang="en-US" sz="2000" dirty="0"/>
              <a:t>有利环境</a:t>
            </a:r>
          </a:p>
          <a:p>
            <a:endParaRPr lang="en-US" altLang="zh-CN" sz="2000" spc="-100" dirty="0">
              <a:latin typeface="Hei"/>
              <a:ea typeface="Hei"/>
              <a:cs typeface="Hei"/>
            </a:endParaRPr>
          </a:p>
        </p:txBody>
      </p:sp>
      <p:cxnSp>
        <p:nvCxnSpPr>
          <p:cNvPr id="9" name="Straight Connector 8"/>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cstate="print"/>
          <a:stretch>
            <a:fillRect/>
          </a:stretch>
        </p:blipFill>
        <p:spPr>
          <a:xfrm>
            <a:off x="4716016" y="1628800"/>
            <a:ext cx="4157784" cy="3312368"/>
          </a:xfrm>
          <a:prstGeom prst="rect">
            <a:avLst/>
          </a:prstGeom>
        </p:spPr>
      </p:pic>
      <p:sp>
        <p:nvSpPr>
          <p:cNvPr id="3" name="TextBox 2"/>
          <p:cNvSpPr txBox="1"/>
          <p:nvPr/>
        </p:nvSpPr>
        <p:spPr>
          <a:xfrm>
            <a:off x="179512" y="1470263"/>
            <a:ext cx="6705882" cy="2246769"/>
          </a:xfrm>
          <a:prstGeom prst="rect">
            <a:avLst/>
          </a:prstGeom>
          <a:noFill/>
        </p:spPr>
        <p:txBody>
          <a:bodyPr wrap="none" rtlCol="0">
            <a:spAutoFit/>
          </a:bodyPr>
          <a:lstStyle/>
          <a:p>
            <a:r>
              <a:rPr lang="en-US" sz="2000" b="1" dirty="0" smtClean="0">
                <a:latin typeface="Arial"/>
                <a:cs typeface="Arial"/>
              </a:rPr>
              <a:t>CREATE A NATIONAL STRATEGY AND ACTION PLAN</a:t>
            </a:r>
          </a:p>
          <a:p>
            <a:endParaRPr lang="en-US" sz="2000" b="1" dirty="0" smtClean="0">
              <a:latin typeface="Arial"/>
              <a:cs typeface="Arial"/>
            </a:endParaRPr>
          </a:p>
          <a:p>
            <a:pPr marL="342900" indent="-342900">
              <a:buFont typeface="Wingdings" charset="2"/>
              <a:buChar char="§"/>
            </a:pPr>
            <a:r>
              <a:rPr lang="en-US" sz="2000" b="1" dirty="0" smtClean="0">
                <a:latin typeface="Arial"/>
                <a:cs typeface="Arial"/>
              </a:rPr>
              <a:t>BUILDS CAPACITY</a:t>
            </a:r>
          </a:p>
          <a:p>
            <a:pPr marL="342900" indent="-342900">
              <a:buFont typeface="Wingdings" charset="2"/>
              <a:buChar char="§"/>
            </a:pPr>
            <a:r>
              <a:rPr lang="en-US" sz="2000" b="1" dirty="0" smtClean="0">
                <a:latin typeface="Arial"/>
                <a:cs typeface="Arial"/>
              </a:rPr>
              <a:t>ENFORCES LEGISLATION</a:t>
            </a:r>
          </a:p>
          <a:p>
            <a:pPr marL="342900" indent="-342900">
              <a:buFont typeface="Wingdings" charset="2"/>
              <a:buChar char="§"/>
            </a:pPr>
            <a:r>
              <a:rPr lang="en-US" sz="2000" b="1" dirty="0" smtClean="0">
                <a:latin typeface="Arial"/>
                <a:cs typeface="Arial"/>
              </a:rPr>
              <a:t>INCENTIVIZES</a:t>
            </a:r>
          </a:p>
          <a:p>
            <a:pPr marL="342900" indent="-342900">
              <a:buFont typeface="Wingdings" charset="2"/>
              <a:buChar char="§"/>
            </a:pPr>
            <a:r>
              <a:rPr lang="en-US" sz="2000" b="1" dirty="0" smtClean="0">
                <a:latin typeface="Arial"/>
                <a:cs typeface="Arial"/>
              </a:rPr>
              <a:t>CREATES COMMITMENT</a:t>
            </a:r>
          </a:p>
          <a:p>
            <a:pPr marL="342900" indent="-342900">
              <a:buFont typeface="Wingdings" charset="2"/>
              <a:buChar char="§"/>
            </a:pPr>
            <a:r>
              <a:rPr lang="en-US" sz="2000" b="1" dirty="0" smtClean="0">
                <a:latin typeface="Arial"/>
                <a:cs typeface="Arial"/>
              </a:rPr>
              <a:t>ENSURES TRANSPARENCY</a:t>
            </a:r>
            <a:endParaRPr lang="en-US" sz="2000" b="1" dirty="0">
              <a:latin typeface="Arial"/>
              <a:cs typeface="Arial"/>
            </a:endParaRPr>
          </a:p>
        </p:txBody>
      </p:sp>
      <p:sp>
        <p:nvSpPr>
          <p:cNvPr id="7" name="TextBox 6"/>
          <p:cNvSpPr txBox="1"/>
          <p:nvPr/>
        </p:nvSpPr>
        <p:spPr>
          <a:xfrm>
            <a:off x="179512" y="3861048"/>
            <a:ext cx="3005951" cy="2246769"/>
          </a:xfrm>
          <a:prstGeom prst="rect">
            <a:avLst/>
          </a:prstGeom>
          <a:noFill/>
        </p:spPr>
        <p:txBody>
          <a:bodyPr wrap="none" rtlCol="0">
            <a:spAutoFit/>
          </a:bodyPr>
          <a:lstStyle/>
          <a:p>
            <a:r>
              <a:rPr lang="zh-CN" altLang="en-US" sz="2000" b="1" dirty="0">
                <a:latin typeface="Hei"/>
                <a:ea typeface="Hei"/>
                <a:cs typeface="Hei"/>
              </a:rPr>
              <a:t>建立国家战略和行动计划</a:t>
            </a:r>
            <a:endParaRPr lang="en-US" sz="2000" dirty="0">
              <a:latin typeface="Hei"/>
              <a:ea typeface="Hei"/>
              <a:cs typeface="Hei"/>
            </a:endParaRPr>
          </a:p>
          <a:p>
            <a:r>
              <a:rPr lang="en-US" sz="2000" b="1" dirty="0">
                <a:latin typeface="Hei"/>
                <a:ea typeface="Hei"/>
                <a:cs typeface="Hei"/>
              </a:rPr>
              <a:t> </a:t>
            </a:r>
            <a:endParaRPr lang="en-US" sz="1000" b="1" dirty="0" smtClean="0">
              <a:latin typeface="Hei"/>
              <a:ea typeface="Hei"/>
              <a:cs typeface="Hei"/>
            </a:endParaRPr>
          </a:p>
          <a:p>
            <a:pPr marL="342900" lvl="0" indent="-342900">
              <a:buFont typeface="Wingdings" charset="2"/>
              <a:buChar char="§"/>
            </a:pPr>
            <a:r>
              <a:rPr lang="zh-CN" altLang="en-US" sz="2000" b="1" dirty="0" smtClean="0">
                <a:latin typeface="Hei"/>
                <a:ea typeface="Hei"/>
                <a:cs typeface="Hei"/>
              </a:rPr>
              <a:t>能力建设</a:t>
            </a:r>
            <a:endParaRPr lang="en-US" sz="2000" dirty="0">
              <a:latin typeface="Hei"/>
              <a:ea typeface="Hei"/>
              <a:cs typeface="Hei"/>
            </a:endParaRPr>
          </a:p>
          <a:p>
            <a:pPr marL="342900" indent="-342900">
              <a:buFont typeface="Wingdings" charset="2"/>
              <a:buChar char="§"/>
            </a:pPr>
            <a:r>
              <a:rPr lang="zh-CN" altLang="en-US" sz="2000" b="1" dirty="0">
                <a:latin typeface="Hei"/>
                <a:ea typeface="Hei"/>
                <a:cs typeface="Hei"/>
              </a:rPr>
              <a:t>加强法制</a:t>
            </a:r>
            <a:r>
              <a:rPr lang="en-US" sz="2000" dirty="0">
                <a:latin typeface="Hei"/>
                <a:ea typeface="Hei"/>
                <a:cs typeface="Hei"/>
              </a:rPr>
              <a:t> </a:t>
            </a:r>
          </a:p>
          <a:p>
            <a:pPr marL="342900" indent="-342900">
              <a:buFont typeface="Wingdings" charset="2"/>
              <a:buChar char="§"/>
            </a:pPr>
            <a:r>
              <a:rPr lang="zh-CN" altLang="en-US" sz="2000" b="1" dirty="0" smtClean="0">
                <a:latin typeface="Hei"/>
                <a:ea typeface="Hei"/>
                <a:cs typeface="Hei"/>
              </a:rPr>
              <a:t>经济激励</a:t>
            </a:r>
            <a:endParaRPr lang="en-US" altLang="zh-CN" sz="2000" dirty="0">
              <a:latin typeface="Hei"/>
              <a:ea typeface="Hei"/>
              <a:cs typeface="Hei"/>
            </a:endParaRPr>
          </a:p>
          <a:p>
            <a:pPr marL="342900" indent="-342900">
              <a:buFont typeface="Wingdings" charset="2"/>
              <a:buChar char="§"/>
            </a:pPr>
            <a:r>
              <a:rPr lang="zh-CN" altLang="en-US" sz="2000" b="1" dirty="0" smtClean="0">
                <a:latin typeface="Hei"/>
                <a:ea typeface="Hei"/>
                <a:cs typeface="Hei"/>
              </a:rPr>
              <a:t>创立诚</a:t>
            </a:r>
            <a:r>
              <a:rPr lang="zh-CN" altLang="en-US" sz="2000" b="1" dirty="0">
                <a:latin typeface="Hei"/>
                <a:ea typeface="Hei"/>
                <a:cs typeface="Hei"/>
              </a:rPr>
              <a:t>信</a:t>
            </a:r>
            <a:endParaRPr lang="en-US" sz="2000" dirty="0">
              <a:latin typeface="Hei"/>
              <a:ea typeface="Hei"/>
              <a:cs typeface="Hei"/>
            </a:endParaRPr>
          </a:p>
          <a:p>
            <a:pPr marL="342900" indent="-342900">
              <a:buFont typeface="Wingdings" charset="2"/>
              <a:buChar char="§"/>
            </a:pPr>
            <a:r>
              <a:rPr lang="zh-CN" altLang="en-US" sz="2000" b="1" dirty="0">
                <a:latin typeface="Hei"/>
                <a:ea typeface="Hei"/>
                <a:cs typeface="Hei"/>
              </a:rPr>
              <a:t>信息透明</a:t>
            </a:r>
            <a:r>
              <a:rPr lang="en-US" sz="2000" dirty="0"/>
              <a:t> </a:t>
            </a:r>
            <a:endParaRPr lang="en-US" sz="2000" b="1" dirty="0">
              <a:latin typeface="Arial"/>
              <a:cs typeface="Arial"/>
            </a:endParaRPr>
          </a:p>
        </p:txBody>
      </p:sp>
      <p:sp>
        <p:nvSpPr>
          <p:cNvPr id="11" name="TextBox 10"/>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484383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7950" y="1484784"/>
            <a:ext cx="4149618" cy="230832"/>
          </a:xfrm>
          <a:prstGeom prst="rect">
            <a:avLst/>
          </a:prstGeom>
          <a:noFill/>
        </p:spPr>
        <p:txBody>
          <a:bodyPr wrap="none" rtlCol="0">
            <a:spAutoFit/>
          </a:bodyPr>
          <a:lstStyle/>
          <a:p>
            <a:r>
              <a:rPr lang="en-US" sz="900" b="1" dirty="0" smtClean="0">
                <a:solidFill>
                  <a:schemeClr val="bg1"/>
                </a:solidFill>
                <a:latin typeface="Arial"/>
                <a:cs typeface="Arial"/>
              </a:rPr>
              <a:t>CSR IN GREEN DEVELOPMENT IN </a:t>
            </a:r>
            <a:r>
              <a:rPr lang="en-US" sz="900" b="1" dirty="0" smtClean="0">
                <a:solidFill>
                  <a:schemeClr val="bg1"/>
                </a:solidFill>
                <a:latin typeface="Arial"/>
                <a:ea typeface="Hei"/>
                <a:cs typeface="Arial"/>
              </a:rPr>
              <a:t>CHINA</a:t>
            </a:r>
            <a:r>
              <a:rPr lang="en-US" sz="900" dirty="0" smtClean="0">
                <a:solidFill>
                  <a:schemeClr val="bg1"/>
                </a:solidFill>
                <a:latin typeface="Hei"/>
                <a:ea typeface="Hei"/>
                <a:cs typeface="Hei"/>
              </a:rPr>
              <a:t>  </a:t>
            </a:r>
            <a:r>
              <a:rPr lang="zh-TW" altLang="en-US" sz="900" b="1" dirty="0">
                <a:solidFill>
                  <a:schemeClr val="bg1"/>
                </a:solidFill>
                <a:latin typeface="Hei"/>
                <a:ea typeface="Hei"/>
                <a:cs typeface="Hei"/>
              </a:rPr>
              <a:t>企业社会责任在中国的绿色发展</a:t>
            </a:r>
            <a:endParaRPr lang="en-US" sz="900" b="1" dirty="0">
              <a:solidFill>
                <a:schemeClr val="bg1"/>
              </a:solidFill>
              <a:latin typeface="Hei"/>
              <a:ea typeface="Hei"/>
              <a:cs typeface="Hei"/>
            </a:endParaRPr>
          </a:p>
        </p:txBody>
      </p:sp>
      <p:cxnSp>
        <p:nvCxnSpPr>
          <p:cNvPr id="7" name="Straight Connector 6"/>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pic>
        <p:nvPicPr>
          <p:cNvPr id="14" name="Picture 3" descr="jigsaw-puzzle-CHina.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1772816"/>
            <a:ext cx="3239368" cy="2915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descr="GREEN DEVELOPMENT PUZZEL PIECE.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3014673">
            <a:off x="5372326" y="2299709"/>
            <a:ext cx="1485013" cy="1841748"/>
          </a:xfrm>
          <a:prstGeom prst="rect">
            <a:avLst/>
          </a:prstGeom>
        </p:spPr>
      </p:pic>
      <p:sp>
        <p:nvSpPr>
          <p:cNvPr id="10" name="Rectangle 2"/>
          <p:cNvSpPr txBox="1">
            <a:spLocks noChangeArrowheads="1"/>
          </p:cNvSpPr>
          <p:nvPr/>
        </p:nvSpPr>
        <p:spPr bwMode="gray">
          <a:xfrm>
            <a:off x="36512" y="404664"/>
            <a:ext cx="10728176"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950" spc="-100" dirty="0" smtClean="0">
                <a:latin typeface="Arial"/>
                <a:ea typeface="宋体" pitchFamily="2" charset="-122"/>
                <a:cs typeface="Arial"/>
              </a:rPr>
              <a:t>AN </a:t>
            </a:r>
            <a:r>
              <a:rPr lang="en-US" altLang="zh-CN" sz="1950" spc="-100" dirty="0">
                <a:latin typeface="Arial"/>
                <a:ea typeface="宋体" pitchFamily="2" charset="-122"/>
                <a:cs typeface="Arial"/>
              </a:rPr>
              <a:t>ENABLING ENVIRONMENT IN </a:t>
            </a:r>
            <a:r>
              <a:rPr lang="en-US" altLang="zh-CN" sz="1950" spc="-100" dirty="0" smtClean="0">
                <a:latin typeface="Arial"/>
                <a:ea typeface="宋体" pitchFamily="2" charset="-122"/>
                <a:cs typeface="Arial"/>
              </a:rPr>
              <a:t>CHINA FOR CSR  </a:t>
            </a:r>
            <a:r>
              <a:rPr lang="en-US" sz="2000" dirty="0"/>
              <a:t>中国企业社会责任</a:t>
            </a:r>
            <a:r>
              <a:rPr lang="zh-CN" altLang="en-US" sz="2000" dirty="0"/>
              <a:t>的</a:t>
            </a:r>
            <a:r>
              <a:rPr lang="en-US" sz="2000" dirty="0"/>
              <a:t>有利环境</a:t>
            </a:r>
          </a:p>
          <a:p>
            <a:endParaRPr lang="en-US" altLang="zh-CN" sz="2000" spc="-100" dirty="0">
              <a:latin typeface="Hei"/>
              <a:ea typeface="Hei"/>
              <a:cs typeface="Hei"/>
            </a:endParaRPr>
          </a:p>
        </p:txBody>
      </p:sp>
      <p:sp>
        <p:nvSpPr>
          <p:cNvPr id="8" name="TextBox 7"/>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286781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1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4544" y="1556792"/>
            <a:ext cx="4149618" cy="230832"/>
          </a:xfrm>
          <a:prstGeom prst="rect">
            <a:avLst/>
          </a:prstGeom>
          <a:noFill/>
        </p:spPr>
        <p:txBody>
          <a:bodyPr wrap="none" rtlCol="0">
            <a:spAutoFit/>
          </a:bodyPr>
          <a:lstStyle/>
          <a:p>
            <a:r>
              <a:rPr lang="en-US" sz="900" b="1" dirty="0" smtClean="0">
                <a:solidFill>
                  <a:schemeClr val="bg1"/>
                </a:solidFill>
                <a:latin typeface="Arial"/>
                <a:cs typeface="Arial"/>
              </a:rPr>
              <a:t>CSR IN GREEN DEVELOPMENT IN </a:t>
            </a:r>
            <a:r>
              <a:rPr lang="en-US" sz="900" b="1" dirty="0" smtClean="0">
                <a:solidFill>
                  <a:schemeClr val="bg1"/>
                </a:solidFill>
                <a:latin typeface="Arial"/>
                <a:ea typeface="Hei"/>
                <a:cs typeface="Arial"/>
              </a:rPr>
              <a:t>CHINA</a:t>
            </a:r>
            <a:r>
              <a:rPr lang="en-US" sz="900" dirty="0" smtClean="0">
                <a:solidFill>
                  <a:schemeClr val="bg1"/>
                </a:solidFill>
                <a:latin typeface="Hei"/>
                <a:ea typeface="Hei"/>
                <a:cs typeface="Hei"/>
              </a:rPr>
              <a:t>  </a:t>
            </a:r>
            <a:r>
              <a:rPr lang="zh-TW" altLang="en-US" sz="900" b="1" dirty="0">
                <a:solidFill>
                  <a:schemeClr val="bg1"/>
                </a:solidFill>
                <a:latin typeface="Hei"/>
                <a:ea typeface="Hei"/>
                <a:cs typeface="Hei"/>
              </a:rPr>
              <a:t>企业社会责任在中国的绿色发展</a:t>
            </a:r>
            <a:endParaRPr lang="en-US" sz="900" b="1" dirty="0">
              <a:solidFill>
                <a:schemeClr val="bg1"/>
              </a:solidFill>
              <a:latin typeface="Hei"/>
              <a:ea typeface="Hei"/>
              <a:cs typeface="Hei"/>
            </a:endParaRPr>
          </a:p>
        </p:txBody>
      </p:sp>
      <p:cxnSp>
        <p:nvCxnSpPr>
          <p:cNvPr id="7" name="Straight Connector 6"/>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pic>
        <p:nvPicPr>
          <p:cNvPr id="13" name="Picture 12" descr="Central Gov.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496" y="2420888"/>
            <a:ext cx="2232248" cy="2232248"/>
          </a:xfrm>
          <a:prstGeom prst="rect">
            <a:avLst/>
          </a:prstGeom>
        </p:spPr>
      </p:pic>
      <p:pic>
        <p:nvPicPr>
          <p:cNvPr id="4" name="Picture 3" descr="Planet Environ.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390652" y="3068960"/>
            <a:ext cx="943305" cy="882578"/>
          </a:xfrm>
          <a:prstGeom prst="rect">
            <a:avLst/>
          </a:prstGeom>
        </p:spPr>
      </p:pic>
      <p:grpSp>
        <p:nvGrpSpPr>
          <p:cNvPr id="2" name="Group 37"/>
          <p:cNvGrpSpPr/>
          <p:nvPr/>
        </p:nvGrpSpPr>
        <p:grpSpPr>
          <a:xfrm>
            <a:off x="3390652" y="2132856"/>
            <a:ext cx="936104" cy="2725028"/>
            <a:chOff x="3347864" y="2132856"/>
            <a:chExt cx="936104" cy="2725028"/>
          </a:xfrm>
        </p:grpSpPr>
        <p:pic>
          <p:nvPicPr>
            <p:cNvPr id="10" name="Picture 9" descr="Economics Profits.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47864" y="4005064"/>
              <a:ext cx="936104" cy="852820"/>
            </a:xfrm>
            <a:prstGeom prst="rect">
              <a:avLst/>
            </a:prstGeom>
          </p:spPr>
        </p:pic>
        <p:pic>
          <p:nvPicPr>
            <p:cNvPr id="12" name="Picture 11" descr="Peopel Social.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47864" y="2132856"/>
              <a:ext cx="936104" cy="852819"/>
            </a:xfrm>
            <a:prstGeom prst="rect">
              <a:avLst/>
            </a:prstGeom>
          </p:spPr>
        </p:pic>
      </p:grpSp>
      <p:grpSp>
        <p:nvGrpSpPr>
          <p:cNvPr id="5" name="Group 22"/>
          <p:cNvGrpSpPr/>
          <p:nvPr/>
        </p:nvGrpSpPr>
        <p:grpSpPr>
          <a:xfrm>
            <a:off x="5724128" y="1988840"/>
            <a:ext cx="1485767" cy="2520280"/>
            <a:chOff x="5121663" y="1916832"/>
            <a:chExt cx="1800200" cy="2899484"/>
          </a:xfrm>
        </p:grpSpPr>
        <p:pic>
          <p:nvPicPr>
            <p:cNvPr id="14" name="Picture 13" descr="Green DEVELOPMENT ICON.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21663" y="1916832"/>
              <a:ext cx="1800200" cy="2385351"/>
            </a:xfrm>
            <a:prstGeom prst="rect">
              <a:avLst/>
            </a:prstGeom>
          </p:spPr>
        </p:pic>
        <p:sp>
          <p:nvSpPr>
            <p:cNvPr id="18" name="TextBox 17"/>
            <p:cNvSpPr txBox="1"/>
            <p:nvPr/>
          </p:nvSpPr>
          <p:spPr>
            <a:xfrm>
              <a:off x="5121663" y="4293096"/>
              <a:ext cx="1551264" cy="523220"/>
            </a:xfrm>
            <a:prstGeom prst="rect">
              <a:avLst/>
            </a:prstGeom>
            <a:noFill/>
          </p:spPr>
          <p:txBody>
            <a:bodyPr wrap="none" rtlCol="0">
              <a:spAutoFit/>
            </a:bodyPr>
            <a:lstStyle/>
            <a:p>
              <a:r>
                <a:rPr lang="en-US" sz="1400" b="1" dirty="0" smtClean="0">
                  <a:solidFill>
                    <a:srgbClr val="008000"/>
                  </a:solidFill>
                  <a:latin typeface="Arial"/>
                  <a:cs typeface="Arial"/>
                </a:rPr>
                <a:t>GREEN</a:t>
              </a:r>
              <a:br>
                <a:rPr lang="en-US" sz="1400" b="1" dirty="0" smtClean="0">
                  <a:solidFill>
                    <a:srgbClr val="008000"/>
                  </a:solidFill>
                  <a:latin typeface="Arial"/>
                  <a:cs typeface="Arial"/>
                </a:rPr>
              </a:br>
              <a:r>
                <a:rPr lang="en-US" sz="1400" b="1" dirty="0" smtClean="0">
                  <a:solidFill>
                    <a:srgbClr val="008000"/>
                  </a:solidFill>
                  <a:latin typeface="Arial"/>
                  <a:cs typeface="Arial"/>
                </a:rPr>
                <a:t>DEVELOPMENT</a:t>
              </a:r>
              <a:endParaRPr lang="en-US" sz="1400" b="1" dirty="0">
                <a:solidFill>
                  <a:srgbClr val="008000"/>
                </a:solidFill>
                <a:latin typeface="Arial"/>
                <a:cs typeface="Arial"/>
              </a:endParaRPr>
            </a:p>
          </p:txBody>
        </p:sp>
      </p:grpSp>
      <p:pic>
        <p:nvPicPr>
          <p:cNvPr id="21" name="Picture 11" descr="recycle_logo.gif.jp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482458" y="2852936"/>
            <a:ext cx="1482030" cy="1386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ight Arrow 18"/>
          <p:cNvSpPr/>
          <p:nvPr/>
        </p:nvSpPr>
        <p:spPr>
          <a:xfrm>
            <a:off x="6948264" y="3429000"/>
            <a:ext cx="504056" cy="288032"/>
          </a:xfrm>
          <a:prstGeom prst="rightArrow">
            <a:avLst/>
          </a:prstGeom>
          <a:solidFill>
            <a:srgbClr val="28BB10"/>
          </a:solidFill>
          <a:ln>
            <a:solidFill>
              <a:srgbClr val="28BB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descr="CHINA SD ICON.jp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524328" y="2852936"/>
            <a:ext cx="1462147" cy="1368152"/>
          </a:xfrm>
          <a:prstGeom prst="rect">
            <a:avLst/>
          </a:prstGeom>
        </p:spPr>
      </p:pic>
      <p:pic>
        <p:nvPicPr>
          <p:cNvPr id="26" name="Picture 12" descr="blue arrow up.jpg"/>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606676" y="4077072"/>
            <a:ext cx="648072"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ight Arrow 19"/>
          <p:cNvSpPr/>
          <p:nvPr/>
        </p:nvSpPr>
        <p:spPr>
          <a:xfrm>
            <a:off x="1943708" y="3501008"/>
            <a:ext cx="324036" cy="216024"/>
          </a:xfrm>
          <a:prstGeom prst="rightArrow">
            <a:avLst/>
          </a:prstGeom>
          <a:solidFill>
            <a:srgbClr val="28BB10"/>
          </a:solidFill>
          <a:ln>
            <a:solidFill>
              <a:srgbClr val="28BB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Picture 14" descr="Red arrow down.jpg"/>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flipH="1">
            <a:off x="3606676" y="2204864"/>
            <a:ext cx="648072"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 30"/>
          <p:cNvGrpSpPr>
            <a:grpSpLocks/>
          </p:cNvGrpSpPr>
          <p:nvPr/>
        </p:nvGrpSpPr>
        <p:grpSpPr bwMode="auto">
          <a:xfrm>
            <a:off x="2339752" y="3284984"/>
            <a:ext cx="596454" cy="576064"/>
            <a:chOff x="4855364" y="4616233"/>
            <a:chExt cx="1889454" cy="1528354"/>
          </a:xfrm>
        </p:grpSpPr>
        <p:sp>
          <p:nvSpPr>
            <p:cNvPr id="30" name="Rectangle 29"/>
            <p:cNvSpPr/>
            <p:nvPr/>
          </p:nvSpPr>
          <p:spPr>
            <a:xfrm>
              <a:off x="4855364" y="4616233"/>
              <a:ext cx="1889454" cy="1528354"/>
            </a:xfrm>
            <a:prstGeom prst="rect">
              <a:avLst/>
            </a:prstGeom>
            <a:noFill/>
            <a:ln w="57150" cmpd="sng">
              <a:solidFill>
                <a:srgbClr val="40BD2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1" name="Picture 32" descr="CSR-1.jpg"/>
            <p:cNvPicPr>
              <a:picLocks noChangeAspect="1"/>
            </p:cNvPicPr>
            <p:nvPr/>
          </p:nvPicPr>
          <p:blipFill>
            <a:blip r:embed="rId11" cstate="print">
              <a:extLst>
                <a:ext uri="{28A0092B-C50C-407E-A947-70E740481C1C}">
                  <a14:useLocalDpi xmlns="" xmlns:a14="http://schemas.microsoft.com/office/drawing/2010/main" val="0"/>
                </a:ext>
              </a:extLst>
            </a:blip>
            <a:srcRect l="15118" t="17348" r="15231"/>
            <a:stretch>
              <a:fillRect/>
            </a:stretch>
          </p:blipFill>
          <p:spPr bwMode="auto">
            <a:xfrm>
              <a:off x="4998717" y="4708364"/>
              <a:ext cx="1229362" cy="1199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3" name="Right Arrow 32"/>
          <p:cNvSpPr/>
          <p:nvPr/>
        </p:nvSpPr>
        <p:spPr>
          <a:xfrm>
            <a:off x="3023828" y="3501008"/>
            <a:ext cx="324036" cy="216024"/>
          </a:xfrm>
          <a:prstGeom prst="rightArrow">
            <a:avLst/>
          </a:prstGeom>
          <a:solidFill>
            <a:srgbClr val="28BB10"/>
          </a:solidFill>
          <a:ln>
            <a:solidFill>
              <a:srgbClr val="28BB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4" name="Picture 14" descr="Red arrow down.jpg"/>
          <p:cNvPicPr>
            <a:picLocks noChangeAspect="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flipH="1">
            <a:off x="3606676" y="3140968"/>
            <a:ext cx="648072"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ight Arrow 34"/>
          <p:cNvSpPr/>
          <p:nvPr/>
        </p:nvSpPr>
        <p:spPr>
          <a:xfrm>
            <a:off x="5475482" y="3458827"/>
            <a:ext cx="392662" cy="258205"/>
          </a:xfrm>
          <a:prstGeom prst="rightArrow">
            <a:avLst/>
          </a:prstGeom>
          <a:solidFill>
            <a:srgbClr val="28BB10"/>
          </a:solidFill>
          <a:ln>
            <a:solidFill>
              <a:srgbClr val="28BB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6" name="Picture 35" descr="CER.jp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4686796" y="3281164"/>
            <a:ext cx="749300" cy="723900"/>
          </a:xfrm>
          <a:prstGeom prst="rect">
            <a:avLst/>
          </a:prstGeom>
        </p:spPr>
      </p:pic>
      <p:sp>
        <p:nvSpPr>
          <p:cNvPr id="37" name="Right Arrow 36"/>
          <p:cNvSpPr/>
          <p:nvPr/>
        </p:nvSpPr>
        <p:spPr>
          <a:xfrm>
            <a:off x="4362760" y="3501008"/>
            <a:ext cx="324036" cy="216024"/>
          </a:xfrm>
          <a:prstGeom prst="rightArrow">
            <a:avLst/>
          </a:prstGeom>
          <a:solidFill>
            <a:srgbClr val="28BB10"/>
          </a:solidFill>
          <a:ln>
            <a:solidFill>
              <a:srgbClr val="28BB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4"/>
          <p:cNvGrpSpPr/>
          <p:nvPr/>
        </p:nvGrpSpPr>
        <p:grpSpPr>
          <a:xfrm>
            <a:off x="2555776" y="1112489"/>
            <a:ext cx="2016224" cy="2028479"/>
            <a:chOff x="2555776" y="1112489"/>
            <a:chExt cx="2016224" cy="2028479"/>
          </a:xfrm>
        </p:grpSpPr>
        <p:pic>
          <p:nvPicPr>
            <p:cNvPr id="39" name="Picture 8" descr="Scale.jpg"/>
            <p:cNvPicPr>
              <a:picLocks noChangeAspect="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3275856" y="1112489"/>
              <a:ext cx="1296144" cy="948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Bent Arrow 2"/>
            <p:cNvSpPr/>
            <p:nvPr/>
          </p:nvSpPr>
          <p:spPr>
            <a:xfrm>
              <a:off x="2555776" y="1556792"/>
              <a:ext cx="576064" cy="1584176"/>
            </a:xfrm>
            <a:prstGeom prst="bentArrow">
              <a:avLst/>
            </a:prstGeom>
            <a:solidFill>
              <a:srgbClr val="44C20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32" name="Rectangle 2"/>
          <p:cNvSpPr txBox="1">
            <a:spLocks noChangeArrowheads="1"/>
          </p:cNvSpPr>
          <p:nvPr/>
        </p:nvSpPr>
        <p:spPr bwMode="gray">
          <a:xfrm>
            <a:off x="36512" y="404664"/>
            <a:ext cx="10728176"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950" spc="-100" dirty="0" smtClean="0">
                <a:latin typeface="Arial"/>
                <a:ea typeface="宋体" pitchFamily="2" charset="-122"/>
                <a:cs typeface="Arial"/>
              </a:rPr>
              <a:t>AN </a:t>
            </a:r>
            <a:r>
              <a:rPr lang="en-US" altLang="zh-CN" sz="1950" spc="-100" dirty="0">
                <a:latin typeface="Arial"/>
                <a:ea typeface="宋体" pitchFamily="2" charset="-122"/>
                <a:cs typeface="Arial"/>
              </a:rPr>
              <a:t>ENABLING ENVIRONMENT IN </a:t>
            </a:r>
            <a:r>
              <a:rPr lang="en-US" altLang="zh-CN" sz="1950" spc="-100" dirty="0" smtClean="0">
                <a:latin typeface="Arial"/>
                <a:ea typeface="宋体" pitchFamily="2" charset="-122"/>
                <a:cs typeface="Arial"/>
              </a:rPr>
              <a:t>CHINA FOR CSR  </a:t>
            </a:r>
            <a:r>
              <a:rPr lang="en-US" sz="2000" dirty="0"/>
              <a:t>中国企业社会责任</a:t>
            </a:r>
            <a:r>
              <a:rPr lang="zh-CN" altLang="en-US" sz="2000" dirty="0"/>
              <a:t>的</a:t>
            </a:r>
            <a:r>
              <a:rPr lang="en-US" sz="2000" dirty="0"/>
              <a:t>有利环境</a:t>
            </a:r>
          </a:p>
          <a:p>
            <a:endParaRPr lang="en-US" altLang="zh-CN" sz="2000" spc="-100" dirty="0">
              <a:latin typeface="Hei"/>
              <a:ea typeface="Hei"/>
              <a:cs typeface="Hei"/>
            </a:endParaRPr>
          </a:p>
        </p:txBody>
      </p:sp>
      <p:sp>
        <p:nvSpPr>
          <p:cNvPr id="38" name="TextBox 37"/>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21306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p:tgtEl>
                                          <p:spTgt spid="20"/>
                                        </p:tgtEl>
                                        <p:attrNameLst>
                                          <p:attrName>ppt_x</p:attrName>
                                        </p:attrNameLst>
                                      </p:cBhvr>
                                      <p:tavLst>
                                        <p:tav tm="0">
                                          <p:val>
                                            <p:strVal val="#ppt_x-#ppt_w*1.125000"/>
                                          </p:val>
                                        </p:tav>
                                        <p:tav tm="100000">
                                          <p:val>
                                            <p:strVal val="#ppt_x"/>
                                          </p:val>
                                        </p:tav>
                                      </p:tavLst>
                                    </p:anim>
                                    <p:animEffect transition="in" filter="wipe(right)">
                                      <p:cBhvr>
                                        <p:cTn id="8" dur="1000"/>
                                        <p:tgtEl>
                                          <p:spTgt spid="20"/>
                                        </p:tgtEl>
                                      </p:cBhvr>
                                    </p:animEffect>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1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1200"/>
                                        <p:tgtEl>
                                          <p:spTgt spid="33"/>
                                        </p:tgtEl>
                                        <p:attrNameLst>
                                          <p:attrName>ppt_x</p:attrName>
                                        </p:attrNameLst>
                                      </p:cBhvr>
                                      <p:tavLst>
                                        <p:tav tm="0">
                                          <p:val>
                                            <p:strVal val="#ppt_x-#ppt_w*1.125000"/>
                                          </p:val>
                                        </p:tav>
                                        <p:tav tm="100000">
                                          <p:val>
                                            <p:strVal val="#ppt_x"/>
                                          </p:val>
                                        </p:tav>
                                      </p:tavLst>
                                    </p:anim>
                                    <p:animEffect transition="in" filter="wipe(right)">
                                      <p:cBhvr>
                                        <p:cTn id="18" dur="12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900"/>
                                        <p:tgtEl>
                                          <p:spTgt spid="2"/>
                                        </p:tgtEl>
                                      </p:cBhvr>
                                    </p:animEffect>
                                  </p:childTnLst>
                                </p:cTn>
                              </p:par>
                              <p:par>
                                <p:cTn id="24" presetID="9"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9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dissolve">
                                      <p:cBhvr>
                                        <p:cTn id="31" dur="10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dissolve">
                                      <p:cBhvr>
                                        <p:cTn id="36" dur="9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9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1300"/>
                                        <p:tgtEl>
                                          <p:spTgt spid="8"/>
                                        </p:tgtEl>
                                        <p:attrNameLst>
                                          <p:attrName>ppt_y</p:attrName>
                                        </p:attrNameLst>
                                      </p:cBhvr>
                                      <p:tavLst>
                                        <p:tav tm="0">
                                          <p:val>
                                            <p:strVal val="#ppt_y+#ppt_h*1.125000"/>
                                          </p:val>
                                        </p:tav>
                                        <p:tav tm="100000">
                                          <p:val>
                                            <p:strVal val="#ppt_y"/>
                                          </p:val>
                                        </p:tav>
                                      </p:tavLst>
                                    </p:anim>
                                    <p:animEffect transition="in" filter="wipe(up)">
                                      <p:cBhvr>
                                        <p:cTn id="47" dur="13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2"/>
                                        </p:tgtEl>
                                      </p:cBhvr>
                                    </p:animEffect>
                                    <p:set>
                                      <p:cBhvr>
                                        <p:cTn id="52" dur="1" fill="hold">
                                          <p:stCondLst>
                                            <p:cond delay="499"/>
                                          </p:stCondLst>
                                        </p:cTn>
                                        <p:tgtEl>
                                          <p:spTgt spid="2"/>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p:tgtEl>
                                          <p:spTgt spid="37"/>
                                        </p:tgtEl>
                                        <p:attrNameLst>
                                          <p:attrName>ppt_x</p:attrName>
                                        </p:attrNameLst>
                                      </p:cBhvr>
                                      <p:tavLst>
                                        <p:tav tm="0">
                                          <p:val>
                                            <p:strVal val="#ppt_x-#ppt_w*1.125000"/>
                                          </p:val>
                                        </p:tav>
                                        <p:tav tm="100000">
                                          <p:val>
                                            <p:strVal val="#ppt_x"/>
                                          </p:val>
                                        </p:tav>
                                      </p:tavLst>
                                    </p:anim>
                                    <p:animEffect transition="in" filter="wipe(right)">
                                      <p:cBhvr>
                                        <p:cTn id="64" dur="500"/>
                                        <p:tgtEl>
                                          <p:spTgt spid="37"/>
                                        </p:tgtEl>
                                      </p:cBhvr>
                                    </p:animEffect>
                                  </p:childTnLst>
                                </p:cTn>
                              </p:par>
                            </p:childTnLst>
                          </p:cTn>
                        </p:par>
                        <p:par>
                          <p:cTn id="65" fill="hold">
                            <p:stCondLst>
                              <p:cond delay="500"/>
                            </p:stCondLst>
                            <p:childTnLst>
                              <p:par>
                                <p:cTn id="66" presetID="12" presetClass="entr" presetSubtype="8"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3000"/>
                                        <p:tgtEl>
                                          <p:spTgt spid="36"/>
                                        </p:tgtEl>
                                        <p:attrNameLst>
                                          <p:attrName>ppt_x</p:attrName>
                                        </p:attrNameLst>
                                      </p:cBhvr>
                                      <p:tavLst>
                                        <p:tav tm="0">
                                          <p:val>
                                            <p:strVal val="#ppt_x-#ppt_w*1.125000"/>
                                          </p:val>
                                        </p:tav>
                                        <p:tav tm="100000">
                                          <p:val>
                                            <p:strVal val="#ppt_x"/>
                                          </p:val>
                                        </p:tav>
                                      </p:tavLst>
                                    </p:anim>
                                    <p:animEffect transition="in" filter="wipe(right)">
                                      <p:cBhvr>
                                        <p:cTn id="69" dur="30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p:tgtEl>
                                          <p:spTgt spid="35"/>
                                        </p:tgtEl>
                                        <p:attrNameLst>
                                          <p:attrName>ppt_x</p:attrName>
                                        </p:attrNameLst>
                                      </p:cBhvr>
                                      <p:tavLst>
                                        <p:tav tm="0">
                                          <p:val>
                                            <p:strVal val="#ppt_x-#ppt_w*1.125000"/>
                                          </p:val>
                                        </p:tav>
                                        <p:tav tm="100000">
                                          <p:val>
                                            <p:strVal val="#ppt_x"/>
                                          </p:val>
                                        </p:tav>
                                      </p:tavLst>
                                    </p:anim>
                                    <p:animEffect transition="in" filter="wipe(right)">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
                                        <p:tgtEl>
                                          <p:spTgt spid="5"/>
                                        </p:tgtEl>
                                        <p:attrNameLst>
                                          <p:attrName>ppt_x</p:attrName>
                                        </p:attrNameLst>
                                      </p:cBhvr>
                                      <p:tavLst>
                                        <p:tav tm="0">
                                          <p:val>
                                            <p:strVal val="#ppt_x-#ppt_w*1.125000"/>
                                          </p:val>
                                        </p:tav>
                                        <p:tav tm="100000">
                                          <p:val>
                                            <p:strVal val="#ppt_x"/>
                                          </p:val>
                                        </p:tav>
                                      </p:tavLst>
                                    </p:anim>
                                    <p:animEffect transition="in" filter="wipe(right)">
                                      <p:cBhvr>
                                        <p:cTn id="81" dur="500"/>
                                        <p:tgtEl>
                                          <p:spTgt spid="5"/>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p:tgtEl>
                                          <p:spTgt spid="19"/>
                                        </p:tgtEl>
                                        <p:attrNameLst>
                                          <p:attrName>ppt_x</p:attrName>
                                        </p:attrNameLst>
                                      </p:cBhvr>
                                      <p:tavLst>
                                        <p:tav tm="0">
                                          <p:val>
                                            <p:strVal val="#ppt_x-#ppt_w*1.125000"/>
                                          </p:val>
                                        </p:tav>
                                        <p:tav tm="100000">
                                          <p:val>
                                            <p:strVal val="#ppt_x"/>
                                          </p:val>
                                        </p:tav>
                                      </p:tavLst>
                                    </p:anim>
                                    <p:animEffect transition="in" filter="wipe(righ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circle(in)">
                                      <p:cBhvr>
                                        <p:cTn id="92" dur="24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xit" presetSubtype="0" fill="hold" nodeType="clickEffect">
                                  <p:stCondLst>
                                    <p:cond delay="0"/>
                                  </p:stCondLst>
                                  <p:childTnLst>
                                    <p:animEffect transition="out" filter="dissolve">
                                      <p:cBhvr>
                                        <p:cTn id="96" dur="1100"/>
                                        <p:tgtEl>
                                          <p:spTgt spid="24"/>
                                        </p:tgtEl>
                                      </p:cBhvr>
                                    </p:animEffect>
                                    <p:set>
                                      <p:cBhvr>
                                        <p:cTn id="97" dur="1" fill="hold">
                                          <p:stCondLst>
                                            <p:cond delay="1099"/>
                                          </p:stCondLst>
                                        </p:cTn>
                                        <p:tgtEl>
                                          <p:spTgt spid="24"/>
                                        </p:tgtEl>
                                        <p:attrNameLst>
                                          <p:attrName>style.visibility</p:attrName>
                                        </p:attrNameLst>
                                      </p:cBhvr>
                                      <p:to>
                                        <p:strVal val="hidden"/>
                                      </p:to>
                                    </p:set>
                                  </p:childTnLst>
                                </p:cTn>
                              </p:par>
                            </p:childTnLst>
                          </p:cTn>
                        </p:par>
                        <p:par>
                          <p:cTn id="98" fill="hold">
                            <p:stCondLst>
                              <p:cond delay="1100"/>
                            </p:stCondLst>
                            <p:childTnLst>
                              <p:par>
                                <p:cTn id="99" presetID="6" presetClass="entr" presetSubtype="32" fill="hold"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circle(out)">
                                      <p:cBhvr>
                                        <p:cTn id="101" dur="1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3" grpId="0" animBg="1"/>
      <p:bldP spid="35"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4544" y="1556792"/>
            <a:ext cx="4149618" cy="230832"/>
          </a:xfrm>
          <a:prstGeom prst="rect">
            <a:avLst/>
          </a:prstGeom>
          <a:noFill/>
        </p:spPr>
        <p:txBody>
          <a:bodyPr wrap="none" rtlCol="0">
            <a:spAutoFit/>
          </a:bodyPr>
          <a:lstStyle/>
          <a:p>
            <a:r>
              <a:rPr lang="en-US" sz="900" b="1" dirty="0" smtClean="0">
                <a:solidFill>
                  <a:schemeClr val="bg1"/>
                </a:solidFill>
                <a:latin typeface="Arial"/>
                <a:cs typeface="Arial"/>
              </a:rPr>
              <a:t>CSR IN GREEN DEVELOPMENT IN </a:t>
            </a:r>
            <a:r>
              <a:rPr lang="en-US" sz="900" b="1" dirty="0" smtClean="0">
                <a:solidFill>
                  <a:schemeClr val="bg1"/>
                </a:solidFill>
                <a:latin typeface="Arial"/>
                <a:ea typeface="Hei"/>
                <a:cs typeface="Arial"/>
              </a:rPr>
              <a:t>CHINA</a:t>
            </a:r>
            <a:r>
              <a:rPr lang="en-US" sz="900" dirty="0" smtClean="0">
                <a:solidFill>
                  <a:schemeClr val="bg1"/>
                </a:solidFill>
                <a:latin typeface="Hei"/>
                <a:ea typeface="Hei"/>
                <a:cs typeface="Hei"/>
              </a:rPr>
              <a:t>  </a:t>
            </a:r>
            <a:r>
              <a:rPr lang="zh-TW" altLang="en-US" sz="900" b="1" dirty="0">
                <a:solidFill>
                  <a:schemeClr val="bg1"/>
                </a:solidFill>
                <a:latin typeface="Hei"/>
                <a:ea typeface="Hei"/>
                <a:cs typeface="Hei"/>
              </a:rPr>
              <a:t>企业社会责任在中国的绿色发展</a:t>
            </a:r>
            <a:endParaRPr lang="en-US" sz="900" b="1" dirty="0">
              <a:solidFill>
                <a:schemeClr val="bg1"/>
              </a:solidFill>
              <a:latin typeface="Hei"/>
              <a:ea typeface="Hei"/>
              <a:cs typeface="Hei"/>
            </a:endParaRPr>
          </a:p>
        </p:txBody>
      </p:sp>
      <p:cxnSp>
        <p:nvCxnSpPr>
          <p:cNvPr id="7" name="Straight Connector 6"/>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pic>
        <p:nvPicPr>
          <p:cNvPr id="13" name="Picture 12" descr="Central Gov.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63688" y="1772816"/>
            <a:ext cx="2232248" cy="2232248"/>
          </a:xfrm>
          <a:prstGeom prst="rect">
            <a:avLst/>
          </a:prstGeom>
        </p:spPr>
      </p:pic>
      <p:pic>
        <p:nvPicPr>
          <p:cNvPr id="24" name="Picture 23" descr="CHINA SD ICON.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04048" y="2708920"/>
            <a:ext cx="1462147" cy="1368152"/>
          </a:xfrm>
          <a:prstGeom prst="rect">
            <a:avLst/>
          </a:prstGeom>
        </p:spPr>
      </p:pic>
      <p:sp>
        <p:nvSpPr>
          <p:cNvPr id="3" name="Left-Right Arrow 2"/>
          <p:cNvSpPr/>
          <p:nvPr/>
        </p:nvSpPr>
        <p:spPr>
          <a:xfrm>
            <a:off x="4248758" y="3212976"/>
            <a:ext cx="649660" cy="360040"/>
          </a:xfrm>
          <a:prstGeom prst="leftRightArrow">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24"/>
          <p:cNvGrpSpPr/>
          <p:nvPr/>
        </p:nvGrpSpPr>
        <p:grpSpPr>
          <a:xfrm>
            <a:off x="2699792" y="2708920"/>
            <a:ext cx="3780420" cy="1512168"/>
            <a:chOff x="2699792" y="2708920"/>
            <a:chExt cx="3780420" cy="1512168"/>
          </a:xfrm>
        </p:grpSpPr>
        <p:grpSp>
          <p:nvGrpSpPr>
            <p:cNvPr id="4" name="Group 21"/>
            <p:cNvGrpSpPr/>
            <p:nvPr/>
          </p:nvGrpSpPr>
          <p:grpSpPr>
            <a:xfrm>
              <a:off x="2699792" y="2708920"/>
              <a:ext cx="3384376" cy="1512168"/>
              <a:chOff x="1403648" y="4437112"/>
              <a:chExt cx="3384376" cy="1512168"/>
            </a:xfrm>
          </p:grpSpPr>
          <p:sp>
            <p:nvSpPr>
              <p:cNvPr id="20" name="Right Arrow 19"/>
              <p:cNvSpPr/>
              <p:nvPr/>
            </p:nvSpPr>
            <p:spPr>
              <a:xfrm>
                <a:off x="1403648" y="5157192"/>
                <a:ext cx="324036" cy="216024"/>
              </a:xfrm>
              <a:prstGeom prst="rightArrow">
                <a:avLst/>
              </a:prstGeom>
              <a:solidFill>
                <a:srgbClr val="28BB10"/>
              </a:solidFill>
              <a:ln>
                <a:solidFill>
                  <a:srgbClr val="28BB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30"/>
              <p:cNvGrpSpPr>
                <a:grpSpLocks/>
              </p:cNvGrpSpPr>
              <p:nvPr/>
            </p:nvGrpSpPr>
            <p:grpSpPr bwMode="auto">
              <a:xfrm>
                <a:off x="1763688" y="5013176"/>
                <a:ext cx="596454" cy="576064"/>
                <a:chOff x="4855364" y="4616233"/>
                <a:chExt cx="1889454" cy="1528354"/>
              </a:xfrm>
            </p:grpSpPr>
            <p:sp>
              <p:nvSpPr>
                <p:cNvPr id="30" name="Rectangle 29"/>
                <p:cNvSpPr/>
                <p:nvPr/>
              </p:nvSpPr>
              <p:spPr>
                <a:xfrm>
                  <a:off x="4855364" y="4616233"/>
                  <a:ext cx="1889454" cy="1528354"/>
                </a:xfrm>
                <a:prstGeom prst="rect">
                  <a:avLst/>
                </a:prstGeom>
                <a:noFill/>
                <a:ln w="57150" cmpd="sng">
                  <a:solidFill>
                    <a:srgbClr val="40BD2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1" name="Picture 32" descr="CSR-1.jpg"/>
                <p:cNvPicPr>
                  <a:picLocks noChangeAspect="1"/>
                </p:cNvPicPr>
                <p:nvPr/>
              </p:nvPicPr>
              <p:blipFill>
                <a:blip r:embed="rId4" cstate="print">
                  <a:extLst>
                    <a:ext uri="{28A0092B-C50C-407E-A947-70E740481C1C}">
                      <a14:useLocalDpi xmlns="" xmlns:a14="http://schemas.microsoft.com/office/drawing/2010/main" val="0"/>
                    </a:ext>
                  </a:extLst>
                </a:blip>
                <a:srcRect l="15118" t="17348" r="15231"/>
                <a:stretch>
                  <a:fillRect/>
                </a:stretch>
              </p:blipFill>
              <p:spPr bwMode="auto">
                <a:xfrm>
                  <a:off x="4998717" y="4708364"/>
                  <a:ext cx="1229362" cy="1199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1" name="Picture 40" descr="CER.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699792" y="4941168"/>
                <a:ext cx="749300" cy="723900"/>
              </a:xfrm>
              <a:prstGeom prst="rect">
                <a:avLst/>
              </a:prstGeom>
            </p:spPr>
          </p:pic>
          <p:grpSp>
            <p:nvGrpSpPr>
              <p:cNvPr id="8" name="Group 16"/>
              <p:cNvGrpSpPr/>
              <p:nvPr/>
            </p:nvGrpSpPr>
            <p:grpSpPr>
              <a:xfrm>
                <a:off x="3779912" y="4437112"/>
                <a:ext cx="1008112" cy="1512168"/>
                <a:chOff x="7164288" y="1619958"/>
                <a:chExt cx="1152128" cy="1737034"/>
              </a:xfrm>
            </p:grpSpPr>
            <p:pic>
              <p:nvPicPr>
                <p:cNvPr id="15" name="Picture 14" descr="Gren Dev House.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164288" y="1619958"/>
                  <a:ext cx="1152128" cy="1723094"/>
                </a:xfrm>
                <a:prstGeom prst="rect">
                  <a:avLst/>
                </a:prstGeom>
              </p:spPr>
            </p:pic>
            <p:sp>
              <p:nvSpPr>
                <p:cNvPr id="16" name="Rectangle 15"/>
                <p:cNvSpPr/>
                <p:nvPr/>
              </p:nvSpPr>
              <p:spPr>
                <a:xfrm>
                  <a:off x="7164288" y="1628800"/>
                  <a:ext cx="1152128" cy="1728192"/>
                </a:xfrm>
                <a:prstGeom prst="rect">
                  <a:avLst/>
                </a:prstGeom>
                <a:noFill/>
                <a:ln w="571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6" name="Right Arrow 45"/>
              <p:cNvSpPr/>
              <p:nvPr/>
            </p:nvSpPr>
            <p:spPr>
              <a:xfrm>
                <a:off x="3419872" y="5157192"/>
                <a:ext cx="324036" cy="216024"/>
              </a:xfrm>
              <a:prstGeom prst="rightArrow">
                <a:avLst/>
              </a:prstGeom>
              <a:solidFill>
                <a:srgbClr val="28BB10"/>
              </a:solidFill>
              <a:ln>
                <a:solidFill>
                  <a:srgbClr val="28BB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ight Arrow 46"/>
              <p:cNvSpPr/>
              <p:nvPr/>
            </p:nvSpPr>
            <p:spPr>
              <a:xfrm>
                <a:off x="2339752" y="5157192"/>
                <a:ext cx="324036" cy="216024"/>
              </a:xfrm>
              <a:prstGeom prst="rightArrow">
                <a:avLst/>
              </a:prstGeom>
              <a:solidFill>
                <a:srgbClr val="28BB10"/>
              </a:solidFill>
              <a:ln>
                <a:solidFill>
                  <a:srgbClr val="28BB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8" name="Right Arrow 47"/>
            <p:cNvSpPr/>
            <p:nvPr/>
          </p:nvSpPr>
          <p:spPr>
            <a:xfrm>
              <a:off x="6156176" y="3356992"/>
              <a:ext cx="324036" cy="216024"/>
            </a:xfrm>
            <a:prstGeom prst="rightArrow">
              <a:avLst/>
            </a:prstGeom>
            <a:solidFill>
              <a:srgbClr val="28BB10"/>
            </a:solidFill>
            <a:ln>
              <a:solidFill>
                <a:srgbClr val="28BB1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2051720" y="1772816"/>
            <a:ext cx="1368153" cy="3761983"/>
            <a:chOff x="2571169" y="1844824"/>
            <a:chExt cx="1368153" cy="3761983"/>
          </a:xfrm>
        </p:grpSpPr>
        <p:grpSp>
          <p:nvGrpSpPr>
            <p:cNvPr id="11" name="Group 26"/>
            <p:cNvGrpSpPr/>
            <p:nvPr/>
          </p:nvGrpSpPr>
          <p:grpSpPr>
            <a:xfrm>
              <a:off x="2987822" y="4437112"/>
              <a:ext cx="813209" cy="566986"/>
              <a:chOff x="7380312" y="3933056"/>
              <a:chExt cx="957224" cy="711002"/>
            </a:xfrm>
          </p:grpSpPr>
          <p:sp>
            <p:nvSpPr>
              <p:cNvPr id="54" name="Rectangle 53"/>
              <p:cNvSpPr/>
              <p:nvPr/>
            </p:nvSpPr>
            <p:spPr>
              <a:xfrm>
                <a:off x="7380312" y="3933056"/>
                <a:ext cx="957224" cy="711002"/>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5" name="Picture 54" descr="government-event.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452320" y="4005064"/>
                <a:ext cx="805364" cy="602117"/>
              </a:xfrm>
              <a:prstGeom prst="rect">
                <a:avLst/>
              </a:prstGeom>
            </p:spPr>
          </p:pic>
        </p:grpSp>
        <p:sp>
          <p:nvSpPr>
            <p:cNvPr id="61" name="TextBox 60"/>
            <p:cNvSpPr txBox="1"/>
            <p:nvPr/>
          </p:nvSpPr>
          <p:spPr>
            <a:xfrm>
              <a:off x="2699792" y="5029726"/>
              <a:ext cx="1239530" cy="577081"/>
            </a:xfrm>
            <a:prstGeom prst="rect">
              <a:avLst/>
            </a:prstGeom>
            <a:noFill/>
          </p:spPr>
          <p:txBody>
            <a:bodyPr wrap="none" rtlCol="0">
              <a:spAutoFit/>
            </a:bodyPr>
            <a:lstStyle/>
            <a:p>
              <a:pPr algn="ctr"/>
              <a:r>
                <a:rPr lang="en-US" sz="1050" b="1" dirty="0" smtClean="0">
                  <a:latin typeface="Arial"/>
                  <a:cs typeface="Arial"/>
                </a:rPr>
                <a:t>LOCAL</a:t>
              </a:r>
            </a:p>
            <a:p>
              <a:r>
                <a:rPr lang="en-US" sz="1050" b="1" dirty="0" smtClean="0">
                  <a:latin typeface="Arial"/>
                  <a:cs typeface="Arial"/>
                </a:rPr>
                <a:t>GOVERNMENTS</a:t>
              </a:r>
            </a:p>
            <a:p>
              <a:r>
                <a:rPr lang="zh-CN" altLang="en-US" sz="1050" b="1" dirty="0">
                  <a:latin typeface="Hei"/>
                  <a:ea typeface="Hei"/>
                  <a:cs typeface="Hei"/>
                </a:rPr>
                <a:t>地方政府</a:t>
              </a:r>
              <a:r>
                <a:rPr lang="en-US" sz="1050" b="1" dirty="0">
                  <a:latin typeface="Hei"/>
                  <a:ea typeface="Hei"/>
                  <a:cs typeface="Hei"/>
                </a:rPr>
                <a:t> </a:t>
              </a:r>
            </a:p>
          </p:txBody>
        </p:sp>
        <p:grpSp>
          <p:nvGrpSpPr>
            <p:cNvPr id="12" name="Group 61"/>
            <p:cNvGrpSpPr/>
            <p:nvPr/>
          </p:nvGrpSpPr>
          <p:grpSpPr>
            <a:xfrm>
              <a:off x="2987823" y="2492896"/>
              <a:ext cx="813209" cy="566986"/>
              <a:chOff x="7380312" y="3933056"/>
              <a:chExt cx="957224" cy="711002"/>
            </a:xfrm>
          </p:grpSpPr>
          <p:sp>
            <p:nvSpPr>
              <p:cNvPr id="63" name="Rectangle 62"/>
              <p:cNvSpPr/>
              <p:nvPr/>
            </p:nvSpPr>
            <p:spPr>
              <a:xfrm>
                <a:off x="7380312" y="3933056"/>
                <a:ext cx="957224" cy="711002"/>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4" name="Picture 63" descr="government-event.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452320" y="4005064"/>
                <a:ext cx="805364" cy="602117"/>
              </a:xfrm>
              <a:prstGeom prst="rect">
                <a:avLst/>
              </a:prstGeom>
            </p:spPr>
          </p:pic>
        </p:grpSp>
        <p:grpSp>
          <p:nvGrpSpPr>
            <p:cNvPr id="14" name="Group 64"/>
            <p:cNvGrpSpPr/>
            <p:nvPr/>
          </p:nvGrpSpPr>
          <p:grpSpPr>
            <a:xfrm>
              <a:off x="2987823" y="3140968"/>
              <a:ext cx="813209" cy="566986"/>
              <a:chOff x="7380312" y="3933056"/>
              <a:chExt cx="957224" cy="711002"/>
            </a:xfrm>
          </p:grpSpPr>
          <p:sp>
            <p:nvSpPr>
              <p:cNvPr id="66" name="Rectangle 65"/>
              <p:cNvSpPr/>
              <p:nvPr/>
            </p:nvSpPr>
            <p:spPr>
              <a:xfrm>
                <a:off x="7380312" y="3933056"/>
                <a:ext cx="957224" cy="711002"/>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7" name="Picture 66" descr="government-event.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452320" y="4005064"/>
                <a:ext cx="805364" cy="602117"/>
              </a:xfrm>
              <a:prstGeom prst="rect">
                <a:avLst/>
              </a:prstGeom>
            </p:spPr>
          </p:pic>
        </p:grpSp>
        <p:grpSp>
          <p:nvGrpSpPr>
            <p:cNvPr id="17" name="Group 67"/>
            <p:cNvGrpSpPr/>
            <p:nvPr/>
          </p:nvGrpSpPr>
          <p:grpSpPr>
            <a:xfrm>
              <a:off x="2987823" y="3789040"/>
              <a:ext cx="813209" cy="566986"/>
              <a:chOff x="7380312" y="3933056"/>
              <a:chExt cx="957224" cy="711002"/>
            </a:xfrm>
          </p:grpSpPr>
          <p:sp>
            <p:nvSpPr>
              <p:cNvPr id="69" name="Rectangle 68"/>
              <p:cNvSpPr/>
              <p:nvPr/>
            </p:nvSpPr>
            <p:spPr>
              <a:xfrm>
                <a:off x="7380312" y="3933056"/>
                <a:ext cx="957224" cy="711002"/>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0" name="Picture 69" descr="government-event.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452320" y="4005064"/>
                <a:ext cx="805364" cy="602117"/>
              </a:xfrm>
              <a:prstGeom prst="rect">
                <a:avLst/>
              </a:prstGeom>
            </p:spPr>
          </p:pic>
        </p:grpSp>
        <p:grpSp>
          <p:nvGrpSpPr>
            <p:cNvPr id="18" name="Group 71"/>
            <p:cNvGrpSpPr/>
            <p:nvPr/>
          </p:nvGrpSpPr>
          <p:grpSpPr>
            <a:xfrm>
              <a:off x="2987823" y="1844824"/>
              <a:ext cx="813209" cy="566986"/>
              <a:chOff x="7380312" y="3933056"/>
              <a:chExt cx="957224" cy="711002"/>
            </a:xfrm>
          </p:grpSpPr>
          <p:sp>
            <p:nvSpPr>
              <p:cNvPr id="73" name="Rectangle 72"/>
              <p:cNvSpPr/>
              <p:nvPr/>
            </p:nvSpPr>
            <p:spPr>
              <a:xfrm>
                <a:off x="7380312" y="3933056"/>
                <a:ext cx="957224" cy="711002"/>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4" name="Picture 73" descr="government-event.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452320" y="4005064"/>
                <a:ext cx="805364" cy="602117"/>
              </a:xfrm>
              <a:prstGeom prst="rect">
                <a:avLst/>
              </a:prstGeom>
            </p:spPr>
          </p:pic>
        </p:grpSp>
        <p:sp>
          <p:nvSpPr>
            <p:cNvPr id="75" name="Right Arrow 74"/>
            <p:cNvSpPr/>
            <p:nvPr/>
          </p:nvSpPr>
          <p:spPr>
            <a:xfrm>
              <a:off x="2571169" y="3356992"/>
              <a:ext cx="360040" cy="216024"/>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1" name="Right Arrow 80"/>
          <p:cNvSpPr/>
          <p:nvPr/>
        </p:nvSpPr>
        <p:spPr>
          <a:xfrm>
            <a:off x="3275856" y="3212976"/>
            <a:ext cx="288032" cy="216024"/>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3"/>
          <p:cNvGrpSpPr/>
          <p:nvPr/>
        </p:nvGrpSpPr>
        <p:grpSpPr>
          <a:xfrm>
            <a:off x="5560876" y="2708920"/>
            <a:ext cx="1963452" cy="1818784"/>
            <a:chOff x="5200836" y="2708920"/>
            <a:chExt cx="1963452" cy="1818784"/>
          </a:xfrm>
        </p:grpSpPr>
        <p:grpSp>
          <p:nvGrpSpPr>
            <p:cNvPr id="21" name="Group 81"/>
            <p:cNvGrpSpPr/>
            <p:nvPr/>
          </p:nvGrpSpPr>
          <p:grpSpPr>
            <a:xfrm>
              <a:off x="5200836" y="2708920"/>
              <a:ext cx="1813317" cy="1818784"/>
              <a:chOff x="7145052" y="3717032"/>
              <a:chExt cx="1813317" cy="1818784"/>
            </a:xfrm>
          </p:grpSpPr>
          <p:sp>
            <p:nvSpPr>
              <p:cNvPr id="60" name="TextBox 59"/>
              <p:cNvSpPr txBox="1"/>
              <p:nvPr/>
            </p:nvSpPr>
            <p:spPr>
              <a:xfrm>
                <a:off x="7145052" y="4797152"/>
                <a:ext cx="1813317" cy="738664"/>
              </a:xfrm>
              <a:prstGeom prst="rect">
                <a:avLst/>
              </a:prstGeom>
              <a:noFill/>
            </p:spPr>
            <p:txBody>
              <a:bodyPr wrap="none" rtlCol="0">
                <a:spAutoFit/>
              </a:bodyPr>
              <a:lstStyle/>
              <a:p>
                <a:pPr algn="ctr"/>
                <a:r>
                  <a:rPr lang="en-US" sz="1400" b="1" dirty="0" smtClean="0">
                    <a:latin typeface="Arial"/>
                    <a:cs typeface="Arial"/>
                  </a:rPr>
                  <a:t>COMPANIES </a:t>
                </a:r>
                <a:r>
                  <a:rPr lang="zh-CN" altLang="en-US" sz="1400" b="1" dirty="0" smtClean="0">
                    <a:latin typeface="Hei"/>
                    <a:ea typeface="Hei"/>
                    <a:cs typeface="Hei"/>
                  </a:rPr>
                  <a:t>企业</a:t>
                </a:r>
                <a:r>
                  <a:rPr lang="en-US" sz="1400" b="1" dirty="0" smtClean="0">
                    <a:latin typeface="Arial"/>
                    <a:cs typeface="Arial"/>
                  </a:rPr>
                  <a:t> </a:t>
                </a:r>
              </a:p>
              <a:p>
                <a:r>
                  <a:rPr lang="en-US" sz="1400" b="1" dirty="0" smtClean="0">
                    <a:latin typeface="Arial"/>
                    <a:cs typeface="Arial"/>
                  </a:rPr>
                  <a:t>MNCs &amp; SMEs</a:t>
                </a:r>
              </a:p>
              <a:p>
                <a:r>
                  <a:rPr lang="zh-CN" altLang="en-US" sz="1400" b="1" dirty="0">
                    <a:latin typeface="Hei"/>
                    <a:ea typeface="Hei"/>
                    <a:cs typeface="Hei"/>
                  </a:rPr>
                  <a:t>跨国企业与中小企业</a:t>
                </a:r>
                <a:r>
                  <a:rPr lang="en-US" sz="1400" b="1" dirty="0">
                    <a:latin typeface="Hei"/>
                    <a:ea typeface="Hei"/>
                    <a:cs typeface="Hei"/>
                  </a:rPr>
                  <a:t> </a:t>
                </a:r>
              </a:p>
            </p:txBody>
          </p:sp>
          <p:grpSp>
            <p:nvGrpSpPr>
              <p:cNvPr id="22" name="Group 79"/>
              <p:cNvGrpSpPr/>
              <p:nvPr/>
            </p:nvGrpSpPr>
            <p:grpSpPr>
              <a:xfrm>
                <a:off x="7236296" y="3717032"/>
                <a:ext cx="1368152" cy="1119397"/>
                <a:chOff x="7149784" y="4293096"/>
                <a:chExt cx="957224" cy="720080"/>
              </a:xfrm>
            </p:grpSpPr>
            <p:pic>
              <p:nvPicPr>
                <p:cNvPr id="58" name="Picture 57" descr="20090130_Carbon Footprint_BTES"/>
                <p:cNvPicPr>
                  <a:picLocks noChangeAspect="1" noChangeArrowheads="1"/>
                </p:cNvPicPr>
                <p:nvPr/>
              </p:nvPicPr>
              <p:blipFill rotWithShape="1">
                <a:blip r:embed="rId8" cstate="print">
                  <a:lum bright="-12000" contrast="18000"/>
                  <a:extLst>
                    <a:ext uri="{BEBA8EAE-BF5A-486C-A8C5-ECC9F3942E4B}">
                      <a14:imgProps xmlns="" xmlns:a14="http://schemas.microsoft.com/office/drawing/2010/main">
                        <a14:imgLayer r:embed="rId9">
                          <a14:imgEffect>
                            <a14:saturation sat="0"/>
                          </a14:imgEffect>
                        </a14:imgLayer>
                      </a14:imgProps>
                    </a:ext>
                    <a:ext uri="{28A0092B-C50C-407E-A947-70E740481C1C}">
                      <a14:useLocalDpi xmlns="" xmlns:a14="http://schemas.microsoft.com/office/drawing/2010/main" val="0"/>
                    </a:ext>
                  </a:extLst>
                </a:blip>
                <a:srcRect l="33579" t="44311" r="35538" b="20794"/>
                <a:stretch/>
              </p:blipFill>
              <p:spPr bwMode="auto">
                <a:xfrm>
                  <a:off x="7149785" y="4293096"/>
                  <a:ext cx="936105" cy="720080"/>
                </a:xfrm>
                <a:prstGeom prst="rect">
                  <a:avLst/>
                </a:prstGeom>
                <a:noFill/>
                <a:ln w="12700">
                  <a:solidFill>
                    <a:srgbClr val="00FF00"/>
                  </a:solidFill>
                  <a:miter lim="800000"/>
                  <a:headEnd/>
                  <a:tailEnd/>
                </a:ln>
                <a:extLst>
                  <a:ext uri="{909E8E84-426E-40dd-AFC4-6F175D3DCCD1}">
                    <a14:hiddenFill xmlns="" xmlns:a14="http://schemas.microsoft.com/office/drawing/2010/main">
                      <a:solidFill>
                        <a:srgbClr val="FFFFFF"/>
                      </a:solidFill>
                    </a14:hiddenFill>
                  </a:ext>
                </a:extLst>
              </p:spPr>
            </p:pic>
            <p:sp>
              <p:nvSpPr>
                <p:cNvPr id="56" name="Rectangle 55"/>
                <p:cNvSpPr/>
                <p:nvPr/>
              </p:nvSpPr>
              <p:spPr>
                <a:xfrm>
                  <a:off x="7149784" y="4293096"/>
                  <a:ext cx="957224" cy="711002"/>
                </a:xfrm>
                <a:prstGeom prst="rect">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83" name="Right Arrow 82"/>
            <p:cNvSpPr/>
            <p:nvPr/>
          </p:nvSpPr>
          <p:spPr>
            <a:xfrm>
              <a:off x="6732240" y="3284984"/>
              <a:ext cx="432048" cy="216024"/>
            </a:xfrm>
            <a:prstGeom prst="right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 name="Picture 4" descr="CSR CER CHAIN.jpg"/>
          <p:cNvPicPr>
            <a:picLocks noChangeAspect="1"/>
          </p:cNvPicPr>
          <p:nvPr/>
        </p:nvPicPr>
        <p:blipFill rotWithShape="1">
          <a:blip r:embed="rId10" cstate="print">
            <a:extLst>
              <a:ext uri="{28A0092B-C50C-407E-A947-70E740481C1C}">
                <a14:useLocalDpi xmlns="" xmlns:a14="http://schemas.microsoft.com/office/drawing/2010/main" val="0"/>
              </a:ext>
            </a:extLst>
          </a:blip>
          <a:srcRect l="10267"/>
          <a:stretch/>
        </p:blipFill>
        <p:spPr>
          <a:xfrm>
            <a:off x="3678224" y="2852936"/>
            <a:ext cx="1901888" cy="897508"/>
          </a:xfrm>
          <a:prstGeom prst="rect">
            <a:avLst/>
          </a:prstGeom>
        </p:spPr>
      </p:pic>
      <p:sp>
        <p:nvSpPr>
          <p:cNvPr id="49" name="Rectangle 2"/>
          <p:cNvSpPr txBox="1">
            <a:spLocks noChangeArrowheads="1"/>
          </p:cNvSpPr>
          <p:nvPr/>
        </p:nvSpPr>
        <p:spPr bwMode="gray">
          <a:xfrm>
            <a:off x="36512" y="404664"/>
            <a:ext cx="10728176"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950" spc="-100" dirty="0" smtClean="0">
                <a:latin typeface="Arial"/>
                <a:ea typeface="宋体" pitchFamily="2" charset="-122"/>
                <a:cs typeface="Arial"/>
              </a:rPr>
              <a:t>AN </a:t>
            </a:r>
            <a:r>
              <a:rPr lang="en-US" altLang="zh-CN" sz="1950" spc="-100" dirty="0">
                <a:latin typeface="Arial"/>
                <a:ea typeface="宋体" pitchFamily="2" charset="-122"/>
                <a:cs typeface="Arial"/>
              </a:rPr>
              <a:t>ENABLING ENVIRONMENT IN </a:t>
            </a:r>
            <a:r>
              <a:rPr lang="en-US" altLang="zh-CN" sz="1950" spc="-100" dirty="0" smtClean="0">
                <a:latin typeface="Arial"/>
                <a:ea typeface="宋体" pitchFamily="2" charset="-122"/>
                <a:cs typeface="Arial"/>
              </a:rPr>
              <a:t>CHINA FOR CSR  </a:t>
            </a:r>
            <a:r>
              <a:rPr lang="en-US" sz="2000" dirty="0"/>
              <a:t>中国企业社会责任</a:t>
            </a:r>
            <a:r>
              <a:rPr lang="zh-CN" altLang="en-US" sz="2000" dirty="0"/>
              <a:t>的</a:t>
            </a:r>
            <a:r>
              <a:rPr lang="en-US" sz="2000" dirty="0"/>
              <a:t>有利环境</a:t>
            </a:r>
          </a:p>
          <a:p>
            <a:endParaRPr lang="en-US" altLang="zh-CN" sz="2000" spc="-100" dirty="0">
              <a:latin typeface="Hei"/>
              <a:ea typeface="Hei"/>
              <a:cs typeface="Hei"/>
            </a:endParaRPr>
          </a:p>
        </p:txBody>
      </p:sp>
      <p:sp>
        <p:nvSpPr>
          <p:cNvPr id="50" name="TextBox 49"/>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15850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9063 0.01574 L -0.16927 0.01574 " pathEditMode="relative" rAng="0" ptsTypes="AA">
                                      <p:cBhvr>
                                        <p:cTn id="11" dur="2600" fill="hold"/>
                                        <p:tgtEl>
                                          <p:spTgt spid="13"/>
                                        </p:tgtEl>
                                        <p:attrNameLst>
                                          <p:attrName>ppt_x</p:attrName>
                                          <p:attrName>ppt_y</p:attrName>
                                        </p:attrNameLst>
                                      </p:cBhvr>
                                      <p:rCtr x="-13003" y="0"/>
                                    </p:animMotion>
                                  </p:childTnLst>
                                </p:cTn>
                              </p:par>
                              <p:par>
                                <p:cTn id="12" presetID="0" presetClass="path" presetSubtype="0" accel="50000" decel="50000" fill="hold" nodeType="withEffect">
                                  <p:stCondLst>
                                    <p:cond delay="0"/>
                                  </p:stCondLst>
                                  <p:childTnLst>
                                    <p:animMotion origin="layout" path="M -2.99774E-6 3.22073E-6 L 0.26766 3.22073E-6 " pathEditMode="relative" rAng="0" ptsTypes="AA">
                                      <p:cBhvr>
                                        <p:cTn id="13" dur="2600" fill="hold"/>
                                        <p:tgtEl>
                                          <p:spTgt spid="24"/>
                                        </p:tgtEl>
                                        <p:attrNameLst>
                                          <p:attrName>ppt_x</p:attrName>
                                          <p:attrName>ppt_y</p:attrName>
                                        </p:attrNameLst>
                                      </p:cBhvr>
                                      <p:rCtr x="13383" y="0"/>
                                    </p:animMotion>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500"/>
                                        <p:tgtEl>
                                          <p:spTgt spid="2"/>
                                        </p:tgtEl>
                                        <p:attrNameLst>
                                          <p:attrName>ppt_x</p:attrName>
                                        </p:attrNameLst>
                                      </p:cBhvr>
                                      <p:tavLst>
                                        <p:tav tm="0">
                                          <p:val>
                                            <p:strVal val="#ppt_x-#ppt_w*1.125000"/>
                                          </p:val>
                                        </p:tav>
                                        <p:tav tm="100000">
                                          <p:val>
                                            <p:strVal val="#ppt_x"/>
                                          </p:val>
                                        </p:tav>
                                      </p:tavLst>
                                    </p:anim>
                                    <p:animEffect transition="in" filter="wipe(right)">
                                      <p:cBhvr>
                                        <p:cTn id="19" dur="2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1600"/>
                                        <p:tgtEl>
                                          <p:spTgt spid="2"/>
                                        </p:tgtEl>
                                      </p:cBhvr>
                                    </p:animEffect>
                                    <p:set>
                                      <p:cBhvr>
                                        <p:cTn id="24" dur="1" fill="hold">
                                          <p:stCondLst>
                                            <p:cond delay="15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300"/>
                                        <p:tgtEl>
                                          <p:spTgt spid="10"/>
                                        </p:tgtEl>
                                        <p:attrNameLst>
                                          <p:attrName>ppt_x</p:attrName>
                                        </p:attrNameLst>
                                      </p:cBhvr>
                                      <p:tavLst>
                                        <p:tav tm="0">
                                          <p:val>
                                            <p:strVal val="#ppt_x-#ppt_w*1.125000"/>
                                          </p:val>
                                        </p:tav>
                                        <p:tav tm="100000">
                                          <p:val>
                                            <p:strVal val="#ppt_x"/>
                                          </p:val>
                                        </p:tav>
                                      </p:tavLst>
                                    </p:anim>
                                    <p:animEffect transition="in" filter="wipe(right)">
                                      <p:cBhvr>
                                        <p:cTn id="30" dur="1300"/>
                                        <p:tgtEl>
                                          <p:spTgt spid="10"/>
                                        </p:tgtEl>
                                      </p:cBhvr>
                                    </p:animEffect>
                                  </p:childTnLst>
                                </p:cTn>
                              </p:par>
                            </p:childTnLst>
                          </p:cTn>
                        </p:par>
                        <p:par>
                          <p:cTn id="31" fill="hold">
                            <p:stCondLst>
                              <p:cond delay="1300"/>
                            </p:stCondLst>
                            <p:childTnLst>
                              <p:par>
                                <p:cTn id="32" presetID="12" presetClass="entr" presetSubtype="8" fill="hold" grpId="0" nodeType="after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additive="base">
                                        <p:cTn id="34" dur="1600"/>
                                        <p:tgtEl>
                                          <p:spTgt spid="81"/>
                                        </p:tgtEl>
                                        <p:attrNameLst>
                                          <p:attrName>ppt_x</p:attrName>
                                        </p:attrNameLst>
                                      </p:cBhvr>
                                      <p:tavLst>
                                        <p:tav tm="0">
                                          <p:val>
                                            <p:strVal val="#ppt_x-#ppt_w*1.125000"/>
                                          </p:val>
                                        </p:tav>
                                        <p:tav tm="100000">
                                          <p:val>
                                            <p:strVal val="#ppt_x"/>
                                          </p:val>
                                        </p:tav>
                                      </p:tavLst>
                                    </p:anim>
                                    <p:animEffect transition="in" filter="wipe(right)">
                                      <p:cBhvr>
                                        <p:cTn id="35" dur="1600"/>
                                        <p:tgtEl>
                                          <p:spTgt spid="8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300"/>
                                        <p:tgtEl>
                                          <p:spTgt spid="5"/>
                                        </p:tgtEl>
                                        <p:attrNameLst>
                                          <p:attrName>ppt_x</p:attrName>
                                        </p:attrNameLst>
                                      </p:cBhvr>
                                      <p:tavLst>
                                        <p:tav tm="0">
                                          <p:val>
                                            <p:strVal val="#ppt_x-#ppt_w*1.125000"/>
                                          </p:val>
                                        </p:tav>
                                        <p:tav tm="100000">
                                          <p:val>
                                            <p:strVal val="#ppt_x"/>
                                          </p:val>
                                        </p:tav>
                                      </p:tavLst>
                                    </p:anim>
                                    <p:animEffect transition="in" filter="wipe(right)">
                                      <p:cBhvr>
                                        <p:cTn id="41" dur="13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2200"/>
                                        <p:tgtEl>
                                          <p:spTgt spid="19"/>
                                        </p:tgtEl>
                                        <p:attrNameLst>
                                          <p:attrName>ppt_x</p:attrName>
                                        </p:attrNameLst>
                                      </p:cBhvr>
                                      <p:tavLst>
                                        <p:tav tm="0">
                                          <p:val>
                                            <p:strVal val="#ppt_x-#ppt_w*1.125000"/>
                                          </p:val>
                                        </p:tav>
                                        <p:tav tm="100000">
                                          <p:val>
                                            <p:strVal val="#ppt_x"/>
                                          </p:val>
                                        </p:tav>
                                      </p:tavLst>
                                    </p:anim>
                                    <p:animEffect transition="in" filter="wipe(right)">
                                      <p:cBhvr>
                                        <p:cTn id="47" dur="2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990" y="1484784"/>
            <a:ext cx="4149618" cy="230832"/>
          </a:xfrm>
          <a:prstGeom prst="rect">
            <a:avLst/>
          </a:prstGeom>
          <a:noFill/>
        </p:spPr>
        <p:txBody>
          <a:bodyPr wrap="none" rtlCol="0">
            <a:spAutoFit/>
          </a:bodyPr>
          <a:lstStyle/>
          <a:p>
            <a:r>
              <a:rPr lang="en-US" sz="900" b="1" dirty="0" smtClean="0">
                <a:solidFill>
                  <a:schemeClr val="bg1"/>
                </a:solidFill>
                <a:latin typeface="Arial"/>
                <a:cs typeface="Arial"/>
              </a:rPr>
              <a:t>CSR IN GREEN DEVELOPMENT IN </a:t>
            </a:r>
            <a:r>
              <a:rPr lang="en-US" sz="900" b="1" dirty="0" smtClean="0">
                <a:solidFill>
                  <a:schemeClr val="bg1"/>
                </a:solidFill>
                <a:latin typeface="Arial"/>
                <a:ea typeface="Hei"/>
                <a:cs typeface="Arial"/>
              </a:rPr>
              <a:t>CHINA</a:t>
            </a:r>
            <a:r>
              <a:rPr lang="en-US" sz="900" dirty="0" smtClean="0">
                <a:solidFill>
                  <a:schemeClr val="bg1"/>
                </a:solidFill>
                <a:latin typeface="Hei"/>
                <a:ea typeface="Hei"/>
                <a:cs typeface="Hei"/>
              </a:rPr>
              <a:t>  </a:t>
            </a:r>
            <a:r>
              <a:rPr lang="zh-TW" altLang="en-US" sz="900" b="1" dirty="0">
                <a:solidFill>
                  <a:schemeClr val="bg1"/>
                </a:solidFill>
                <a:latin typeface="Hei"/>
                <a:ea typeface="Hei"/>
                <a:cs typeface="Hei"/>
              </a:rPr>
              <a:t>企业社会责任在中国的绿色发展</a:t>
            </a:r>
            <a:endParaRPr lang="en-US" sz="900" b="1" dirty="0">
              <a:solidFill>
                <a:schemeClr val="bg1"/>
              </a:solidFill>
              <a:latin typeface="Hei"/>
              <a:ea typeface="Hei"/>
              <a:cs typeface="Hei"/>
            </a:endParaRPr>
          </a:p>
        </p:txBody>
      </p:sp>
      <p:cxnSp>
        <p:nvCxnSpPr>
          <p:cNvPr id="7" name="Straight Connector 6"/>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pic>
        <p:nvPicPr>
          <p:cNvPr id="13" name="Picture 12" descr="Carrot-and-stick.jpg"/>
          <p:cNvPicPr>
            <a:picLocks noChangeAspect="1"/>
          </p:cNvPicPr>
          <p:nvPr/>
        </p:nvPicPr>
        <p:blipFill rotWithShape="1">
          <a:blip r:embed="rId2" cstate="print">
            <a:extLst>
              <a:ext uri="{28A0092B-C50C-407E-A947-70E740481C1C}">
                <a14:useLocalDpi xmlns="" xmlns:a14="http://schemas.microsoft.com/office/drawing/2010/main" val="0"/>
              </a:ext>
            </a:extLst>
          </a:blip>
          <a:srcRect r="45432"/>
          <a:stretch/>
        </p:blipFill>
        <p:spPr>
          <a:xfrm>
            <a:off x="5364088" y="1196752"/>
            <a:ext cx="2283201" cy="3042980"/>
          </a:xfrm>
          <a:prstGeom prst="rect">
            <a:avLst/>
          </a:prstGeom>
        </p:spPr>
      </p:pic>
      <p:pic>
        <p:nvPicPr>
          <p:cNvPr id="15" name="Picture 14" descr="Carrot-and-stick.jpg"/>
          <p:cNvPicPr>
            <a:picLocks noChangeAspect="1"/>
          </p:cNvPicPr>
          <p:nvPr/>
        </p:nvPicPr>
        <p:blipFill rotWithShape="1">
          <a:blip r:embed="rId2" cstate="print">
            <a:extLst>
              <a:ext uri="{28A0092B-C50C-407E-A947-70E740481C1C}">
                <a14:useLocalDpi xmlns="" xmlns:a14="http://schemas.microsoft.com/office/drawing/2010/main" val="0"/>
              </a:ext>
            </a:extLst>
          </a:blip>
          <a:srcRect l="51801" r="48"/>
          <a:stretch/>
        </p:blipFill>
        <p:spPr>
          <a:xfrm>
            <a:off x="1549078" y="1196752"/>
            <a:ext cx="2014690" cy="3042980"/>
          </a:xfrm>
          <a:prstGeom prst="rect">
            <a:avLst/>
          </a:prstGeom>
        </p:spPr>
      </p:pic>
      <p:sp>
        <p:nvSpPr>
          <p:cNvPr id="16" name="TextBox 15"/>
          <p:cNvSpPr txBox="1"/>
          <p:nvPr/>
        </p:nvSpPr>
        <p:spPr>
          <a:xfrm>
            <a:off x="1115617" y="4653136"/>
            <a:ext cx="2952327" cy="1692771"/>
          </a:xfrm>
          <a:prstGeom prst="rect">
            <a:avLst/>
          </a:prstGeom>
          <a:noFill/>
        </p:spPr>
        <p:txBody>
          <a:bodyPr wrap="square" rtlCol="0">
            <a:spAutoFit/>
          </a:bodyPr>
          <a:lstStyle/>
          <a:p>
            <a:pPr lvl="0" algn="just"/>
            <a:r>
              <a:rPr lang="en-US" b="1" dirty="0">
                <a:latin typeface="Arial"/>
                <a:cs typeface="Arial"/>
              </a:rPr>
              <a:t>Strengthen enforcement of environmental </a:t>
            </a:r>
            <a:r>
              <a:rPr lang="en-US" b="1" dirty="0" smtClean="0">
                <a:latin typeface="Arial"/>
                <a:cs typeface="Arial"/>
              </a:rPr>
              <a:t>legislation</a:t>
            </a:r>
          </a:p>
          <a:p>
            <a:pPr lvl="0" algn="just"/>
            <a:endParaRPr lang="en-US" sz="1000" b="1" dirty="0" smtClean="0">
              <a:latin typeface="Arial"/>
              <a:cs typeface="Arial"/>
            </a:endParaRPr>
          </a:p>
          <a:p>
            <a:pPr lvl="0" algn="just"/>
            <a:r>
              <a:rPr lang="zh-CN" altLang="en-US" sz="2000" b="1" dirty="0">
                <a:latin typeface="Hei"/>
                <a:ea typeface="Hei"/>
                <a:cs typeface="Hei"/>
              </a:rPr>
              <a:t>强化环境法制建设与执法</a:t>
            </a:r>
            <a:r>
              <a:rPr lang="en-US" sz="2000" dirty="0">
                <a:latin typeface="Hei"/>
                <a:ea typeface="Hei"/>
                <a:cs typeface="Hei"/>
              </a:rPr>
              <a:t> </a:t>
            </a:r>
            <a:endParaRPr lang="en-US" sz="2000" b="1" dirty="0">
              <a:latin typeface="Hei"/>
              <a:ea typeface="Hei"/>
              <a:cs typeface="Hei"/>
            </a:endParaRPr>
          </a:p>
        </p:txBody>
      </p:sp>
      <p:sp>
        <p:nvSpPr>
          <p:cNvPr id="17" name="TextBox 16"/>
          <p:cNvSpPr txBox="1"/>
          <p:nvPr/>
        </p:nvSpPr>
        <p:spPr>
          <a:xfrm>
            <a:off x="4932040" y="4645585"/>
            <a:ext cx="3096344" cy="646331"/>
          </a:xfrm>
          <a:prstGeom prst="rect">
            <a:avLst/>
          </a:prstGeom>
          <a:noFill/>
        </p:spPr>
        <p:txBody>
          <a:bodyPr wrap="square" rtlCol="0">
            <a:spAutoFit/>
          </a:bodyPr>
          <a:lstStyle/>
          <a:p>
            <a:pPr lvl="0" algn="just"/>
            <a:r>
              <a:rPr lang="en-US" b="1" dirty="0" smtClean="0">
                <a:latin typeface="Arial"/>
                <a:cs typeface="Arial"/>
              </a:rPr>
              <a:t>Incentivize </a:t>
            </a:r>
            <a:r>
              <a:rPr lang="en-US" b="1" dirty="0">
                <a:latin typeface="Arial"/>
                <a:cs typeface="Arial"/>
              </a:rPr>
              <a:t>companies to go beyond </a:t>
            </a:r>
            <a:r>
              <a:rPr lang="en-US" b="1" dirty="0" smtClean="0">
                <a:latin typeface="Arial"/>
                <a:cs typeface="Arial"/>
              </a:rPr>
              <a:t>compliance</a:t>
            </a:r>
          </a:p>
        </p:txBody>
      </p:sp>
      <p:sp>
        <p:nvSpPr>
          <p:cNvPr id="10" name="Rectangle 2"/>
          <p:cNvSpPr txBox="1">
            <a:spLocks noChangeArrowheads="1"/>
          </p:cNvSpPr>
          <p:nvPr/>
        </p:nvSpPr>
        <p:spPr bwMode="gray">
          <a:xfrm>
            <a:off x="36512" y="404664"/>
            <a:ext cx="10728176"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950" spc="-100" dirty="0" smtClean="0">
                <a:latin typeface="Arial"/>
                <a:ea typeface="宋体" pitchFamily="2" charset="-122"/>
                <a:cs typeface="Arial"/>
              </a:rPr>
              <a:t>AN </a:t>
            </a:r>
            <a:r>
              <a:rPr lang="en-US" altLang="zh-CN" sz="1950" spc="-100" dirty="0">
                <a:latin typeface="Arial"/>
                <a:ea typeface="宋体" pitchFamily="2" charset="-122"/>
                <a:cs typeface="Arial"/>
              </a:rPr>
              <a:t>ENABLING ENVIRONMENT IN </a:t>
            </a:r>
            <a:r>
              <a:rPr lang="en-US" altLang="zh-CN" sz="1950" spc="-100" dirty="0" smtClean="0">
                <a:latin typeface="Arial"/>
                <a:ea typeface="宋体" pitchFamily="2" charset="-122"/>
                <a:cs typeface="Arial"/>
              </a:rPr>
              <a:t>CHINA FOR CSR  </a:t>
            </a:r>
            <a:r>
              <a:rPr lang="en-US" sz="2000" dirty="0"/>
              <a:t>中国企业社会责任</a:t>
            </a:r>
            <a:r>
              <a:rPr lang="zh-CN" altLang="en-US" sz="2000" dirty="0"/>
              <a:t>的</a:t>
            </a:r>
            <a:r>
              <a:rPr lang="en-US" sz="2000" dirty="0"/>
              <a:t>有利环境</a:t>
            </a:r>
          </a:p>
          <a:p>
            <a:endParaRPr lang="en-US" altLang="zh-CN" sz="2000" spc="-100" dirty="0">
              <a:latin typeface="Hei"/>
              <a:ea typeface="Hei"/>
              <a:cs typeface="Hei"/>
            </a:endParaRPr>
          </a:p>
        </p:txBody>
      </p:sp>
      <p:sp>
        <p:nvSpPr>
          <p:cNvPr id="2" name="Rectangle 1"/>
          <p:cNvSpPr/>
          <p:nvPr/>
        </p:nvSpPr>
        <p:spPr>
          <a:xfrm>
            <a:off x="2339752" y="1783849"/>
            <a:ext cx="505267" cy="276999"/>
          </a:xfrm>
          <a:prstGeom prst="rect">
            <a:avLst/>
          </a:prstGeom>
        </p:spPr>
        <p:txBody>
          <a:bodyPr wrap="none">
            <a:spAutoFit/>
          </a:bodyPr>
          <a:lstStyle/>
          <a:p>
            <a:r>
              <a:rPr lang="zh-CN" altLang="en-US" sz="1200" b="1" dirty="0"/>
              <a:t>大棒</a:t>
            </a:r>
            <a:endParaRPr lang="en-US" sz="1200" dirty="0"/>
          </a:p>
        </p:txBody>
      </p:sp>
      <p:sp>
        <p:nvSpPr>
          <p:cNvPr id="3" name="Rectangle 2"/>
          <p:cNvSpPr/>
          <p:nvPr/>
        </p:nvSpPr>
        <p:spPr>
          <a:xfrm>
            <a:off x="6228184" y="1700808"/>
            <a:ext cx="646331" cy="369332"/>
          </a:xfrm>
          <a:prstGeom prst="rect">
            <a:avLst/>
          </a:prstGeom>
        </p:spPr>
        <p:txBody>
          <a:bodyPr wrap="none">
            <a:spAutoFit/>
          </a:bodyPr>
          <a:lstStyle/>
          <a:p>
            <a:r>
              <a:rPr lang="zh-CN" altLang="en-US" sz="1200" b="1" dirty="0">
                <a:latin typeface="Hei"/>
                <a:ea typeface="Hei"/>
                <a:cs typeface="Hei"/>
              </a:rPr>
              <a:t>胡萝卜</a:t>
            </a:r>
            <a:r>
              <a:rPr lang="en-US" dirty="0"/>
              <a:t> </a:t>
            </a:r>
          </a:p>
        </p:txBody>
      </p:sp>
      <p:sp>
        <p:nvSpPr>
          <p:cNvPr id="14" name="TextBox 13"/>
          <p:cNvSpPr txBox="1"/>
          <p:nvPr/>
        </p:nvSpPr>
        <p:spPr>
          <a:xfrm>
            <a:off x="4932040" y="5642664"/>
            <a:ext cx="3096344" cy="738664"/>
          </a:xfrm>
          <a:prstGeom prst="rect">
            <a:avLst/>
          </a:prstGeom>
          <a:noFill/>
        </p:spPr>
        <p:txBody>
          <a:bodyPr wrap="square" rtlCol="0">
            <a:spAutoFit/>
          </a:bodyPr>
          <a:lstStyle/>
          <a:p>
            <a:pPr lvl="0" algn="just"/>
            <a:r>
              <a:rPr lang="zh-CN" altLang="en-US" b="1" dirty="0" smtClean="0">
                <a:latin typeface="Hei"/>
                <a:ea typeface="Hei"/>
                <a:cs typeface="Hei"/>
              </a:rPr>
              <a:t>激励企业超越合规</a:t>
            </a:r>
            <a:r>
              <a:rPr lang="en-US" dirty="0" smtClean="0">
                <a:latin typeface="Hei"/>
                <a:ea typeface="Hei"/>
                <a:cs typeface="Hei"/>
              </a:rPr>
              <a:t> </a:t>
            </a:r>
            <a:endParaRPr lang="en-US" b="1" dirty="0">
              <a:latin typeface="Hei"/>
              <a:ea typeface="Hei"/>
              <a:cs typeface="Hei"/>
            </a:endParaRPr>
          </a:p>
          <a:p>
            <a:pPr algn="just"/>
            <a:endParaRPr lang="en-US" sz="2400" b="1" dirty="0">
              <a:latin typeface="Arial"/>
              <a:cs typeface="Arial"/>
            </a:endParaRPr>
          </a:p>
        </p:txBody>
      </p:sp>
      <p:sp>
        <p:nvSpPr>
          <p:cNvPr id="18" name="TextBox 17"/>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2807706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84675"/>
            <a:ext cx="8991600" cy="989013"/>
          </a:xfrm>
        </p:spPr>
        <p:txBody>
          <a:bodyPr/>
          <a:lstStyle/>
          <a:p>
            <a:r>
              <a:rPr lang="zh-CN" altLang="en-US" dirty="0">
                <a:latin typeface="Arial Narrow" pitchFamily="34" charset="0"/>
              </a:rPr>
              <a:t>一、绿色发展</a:t>
            </a:r>
            <a:r>
              <a:rPr lang="zh-CN" altLang="en-US" dirty="0" smtClean="0">
                <a:latin typeface="Arial Narrow" pitchFamily="34" charset="0"/>
              </a:rPr>
              <a:t>的巨大机遇</a:t>
            </a:r>
            <a:r>
              <a:rPr lang="en-US" altLang="zh-CN" dirty="0" smtClean="0">
                <a:latin typeface="Arial Narrow" pitchFamily="34" charset="0"/>
              </a:rPr>
              <a:t/>
            </a:r>
            <a:br>
              <a:rPr lang="en-US" altLang="zh-CN" dirty="0" smtClean="0">
                <a:latin typeface="Arial Narrow" pitchFamily="34" charset="0"/>
              </a:rPr>
            </a:br>
            <a:r>
              <a:rPr lang="zh-CN" altLang="en-US" dirty="0" smtClean="0">
                <a:latin typeface="Arial Narrow" pitchFamily="34" charset="0"/>
              </a:rPr>
              <a:t> </a:t>
            </a:r>
            <a:r>
              <a:rPr lang="en-US" altLang="zh-CN" sz="2400" dirty="0" smtClean="0"/>
              <a:t>Opportunities for Green Development</a:t>
            </a:r>
            <a:endParaRPr lang="zh-CN" altLang="en-US" sz="2400" dirty="0"/>
          </a:p>
        </p:txBody>
      </p:sp>
      <p:sp>
        <p:nvSpPr>
          <p:cNvPr id="15" name="矩形 14"/>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3"/>
          <p:cNvSpPr/>
          <p:nvPr/>
        </p:nvSpPr>
        <p:spPr>
          <a:xfrm>
            <a:off x="1814336" y="1782725"/>
            <a:ext cx="6879721" cy="1076411"/>
          </a:xfrm>
          <a:prstGeom prst="round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prstClr val="white"/>
              </a:solidFill>
              <a:effectLst/>
              <a:uLnTx/>
              <a:uFillTx/>
              <a:latin typeface="Arial" pitchFamily="34" charset="0"/>
              <a:ea typeface="黑体" pitchFamily="49" charset="-122"/>
              <a:cs typeface="Arial" pitchFamily="34" charset="0"/>
            </a:endParaRPr>
          </a:p>
        </p:txBody>
      </p:sp>
      <p:sp>
        <p:nvSpPr>
          <p:cNvPr id="17" name="Chevron 2"/>
          <p:cNvSpPr/>
          <p:nvPr/>
        </p:nvSpPr>
        <p:spPr>
          <a:xfrm>
            <a:off x="292395" y="1782725"/>
            <a:ext cx="1950995" cy="1076411"/>
          </a:xfrm>
          <a:prstGeom prst="chevron">
            <a:avLst>
              <a:gd name="adj" fmla="val 28906"/>
            </a:avLst>
          </a:pr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0800000" scaled="1"/>
            <a:tileRect/>
          </a:gradFill>
          <a:ln w="762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383838"/>
              </a:solidFill>
              <a:effectLst/>
              <a:uLnTx/>
              <a:uFillTx/>
              <a:latin typeface="Arial Narrow" pitchFamily="34" charset="0"/>
            </a:endParaRPr>
          </a:p>
        </p:txBody>
      </p:sp>
      <p:sp>
        <p:nvSpPr>
          <p:cNvPr id="18" name="Rectangle 5"/>
          <p:cNvSpPr/>
          <p:nvPr/>
        </p:nvSpPr>
        <p:spPr>
          <a:xfrm>
            <a:off x="1839736" y="3086191"/>
            <a:ext cx="6839807" cy="1076411"/>
          </a:xfrm>
          <a:prstGeom prst="round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prstClr val="white"/>
              </a:solidFill>
              <a:effectLst/>
              <a:uLnTx/>
              <a:uFillTx/>
              <a:latin typeface="Arial" pitchFamily="34" charset="0"/>
              <a:ea typeface="黑体" pitchFamily="49" charset="-122"/>
              <a:cs typeface="Arial" pitchFamily="34" charset="0"/>
            </a:endParaRPr>
          </a:p>
        </p:txBody>
      </p:sp>
      <p:sp>
        <p:nvSpPr>
          <p:cNvPr id="19" name="Chevron 6"/>
          <p:cNvSpPr/>
          <p:nvPr/>
        </p:nvSpPr>
        <p:spPr>
          <a:xfrm>
            <a:off x="292395" y="3086191"/>
            <a:ext cx="1950995" cy="1076411"/>
          </a:xfrm>
          <a:prstGeom prst="chevron">
            <a:avLst>
              <a:gd name="adj" fmla="val 28906"/>
            </a:avLst>
          </a:pr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0800000" scaled="1"/>
            <a:tileRect/>
          </a:gradFill>
          <a:ln w="762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383838"/>
              </a:solidFill>
              <a:effectLst/>
              <a:uLnTx/>
              <a:uFillTx/>
              <a:latin typeface="Arial Narrow" pitchFamily="34" charset="0"/>
            </a:endParaRPr>
          </a:p>
        </p:txBody>
      </p:sp>
      <p:sp>
        <p:nvSpPr>
          <p:cNvPr id="20" name="Rectangle 7"/>
          <p:cNvSpPr/>
          <p:nvPr/>
        </p:nvSpPr>
        <p:spPr>
          <a:xfrm>
            <a:off x="1839736" y="4473752"/>
            <a:ext cx="6839807" cy="1076411"/>
          </a:xfrm>
          <a:prstGeom prst="round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prstClr val="white"/>
              </a:solidFill>
              <a:effectLst/>
              <a:uLnTx/>
              <a:uFillTx/>
              <a:latin typeface="Arial" pitchFamily="34" charset="0"/>
              <a:ea typeface="黑体" pitchFamily="49" charset="-122"/>
              <a:cs typeface="Arial" pitchFamily="34" charset="0"/>
            </a:endParaRPr>
          </a:p>
        </p:txBody>
      </p:sp>
      <p:sp>
        <p:nvSpPr>
          <p:cNvPr id="21" name="Chevron 8"/>
          <p:cNvSpPr/>
          <p:nvPr/>
        </p:nvSpPr>
        <p:spPr>
          <a:xfrm>
            <a:off x="292395" y="4473752"/>
            <a:ext cx="1950995" cy="1076411"/>
          </a:xfrm>
          <a:prstGeom prst="chevron">
            <a:avLst>
              <a:gd name="adj" fmla="val 28906"/>
            </a:avLst>
          </a:prstGeom>
          <a:gradFill flip="none" rotWithShape="1">
            <a:gsLst>
              <a:gs pos="0">
                <a:srgbClr val="00B0F0">
                  <a:lumMod val="75000"/>
                  <a:shade val="30000"/>
                  <a:satMod val="115000"/>
                </a:srgbClr>
              </a:gs>
              <a:gs pos="50000">
                <a:srgbClr val="00B0F0">
                  <a:lumMod val="75000"/>
                  <a:shade val="67500"/>
                  <a:satMod val="115000"/>
                </a:srgbClr>
              </a:gs>
              <a:gs pos="100000">
                <a:srgbClr val="00B0F0">
                  <a:lumMod val="75000"/>
                  <a:shade val="100000"/>
                  <a:satMod val="115000"/>
                </a:srgbClr>
              </a:gs>
            </a:gsLst>
            <a:lin ang="10800000" scaled="1"/>
            <a:tileRect/>
          </a:gradFill>
          <a:ln w="762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383838"/>
              </a:solidFill>
              <a:effectLst/>
              <a:uLnTx/>
              <a:uFillTx/>
              <a:latin typeface="Arial Narrow" pitchFamily="34" charset="0"/>
            </a:endParaRPr>
          </a:p>
        </p:txBody>
      </p:sp>
      <p:sp>
        <p:nvSpPr>
          <p:cNvPr id="22" name="Rectangle 9"/>
          <p:cNvSpPr/>
          <p:nvPr/>
        </p:nvSpPr>
        <p:spPr>
          <a:xfrm>
            <a:off x="1001537" y="2047519"/>
            <a:ext cx="41229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pitchFamily="34" charset="0"/>
                <a:ea typeface="黑体" pitchFamily="49" charset="-122"/>
                <a:cs typeface="Arial" pitchFamily="34" charset="0"/>
              </a:rPr>
              <a:t>1</a:t>
            </a:r>
          </a:p>
        </p:txBody>
      </p:sp>
      <p:sp>
        <p:nvSpPr>
          <p:cNvPr id="23" name="Rectangle 10"/>
          <p:cNvSpPr/>
          <p:nvPr/>
        </p:nvSpPr>
        <p:spPr>
          <a:xfrm>
            <a:off x="1001537" y="3334744"/>
            <a:ext cx="41229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pitchFamily="34" charset="0"/>
                <a:ea typeface="黑体" pitchFamily="49" charset="-122"/>
                <a:cs typeface="Arial" pitchFamily="34" charset="0"/>
              </a:rPr>
              <a:t>2</a:t>
            </a:r>
          </a:p>
        </p:txBody>
      </p:sp>
      <p:sp>
        <p:nvSpPr>
          <p:cNvPr id="24" name="Rectangle 11"/>
          <p:cNvSpPr/>
          <p:nvPr/>
        </p:nvSpPr>
        <p:spPr>
          <a:xfrm>
            <a:off x="1001537" y="4763774"/>
            <a:ext cx="41229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lumMod val="95000"/>
                  </a:prstClr>
                </a:solidFill>
                <a:effectLst>
                  <a:outerShdw blurRad="38100" dist="38100" dir="2700000" algn="tl">
                    <a:srgbClr val="000000">
                      <a:alpha val="43137"/>
                    </a:srgbClr>
                  </a:outerShdw>
                </a:effectLst>
                <a:uLnTx/>
                <a:uFillTx/>
                <a:latin typeface="Arial" pitchFamily="34" charset="0"/>
                <a:ea typeface="黑体" pitchFamily="49" charset="-122"/>
                <a:cs typeface="Arial" pitchFamily="34" charset="0"/>
              </a:rPr>
              <a:t>3</a:t>
            </a:r>
          </a:p>
        </p:txBody>
      </p:sp>
      <p:sp>
        <p:nvSpPr>
          <p:cNvPr id="25" name="Rectangle 12"/>
          <p:cNvSpPr/>
          <p:nvPr/>
        </p:nvSpPr>
        <p:spPr>
          <a:xfrm>
            <a:off x="2309292" y="1889153"/>
            <a:ext cx="5564708" cy="969496"/>
          </a:xfrm>
          <a:prstGeom prst="rect">
            <a:avLst/>
          </a:prstGeom>
        </p:spPr>
        <p:txBody>
          <a:bodyPr wrap="square">
            <a:spAutoFit/>
          </a:bodyPr>
          <a:lstStyle/>
          <a:p>
            <a:pPr lvl="0"/>
            <a:r>
              <a:rPr lang="zh-CN" altLang="en-US" sz="2400" b="1" kern="0" dirty="0">
                <a:latin typeface="Arial" pitchFamily="34" charset="0"/>
                <a:ea typeface="黑体" pitchFamily="49" charset="-122"/>
                <a:cs typeface="Arial" pitchFamily="34" charset="0"/>
              </a:rPr>
              <a:t>全球最严峻的环境</a:t>
            </a:r>
            <a:r>
              <a:rPr lang="zh-CN" altLang="en-US" sz="2400" b="1" kern="0" dirty="0" smtClean="0">
                <a:latin typeface="Arial" pitchFamily="34" charset="0"/>
                <a:ea typeface="黑体" pitchFamily="49" charset="-122"/>
                <a:cs typeface="Arial" pitchFamily="34" charset="0"/>
              </a:rPr>
              <a:t>形势</a:t>
            </a:r>
            <a:endParaRPr lang="en-US" altLang="zh-CN" sz="2400" b="1" kern="0" dirty="0" smtClean="0">
              <a:latin typeface="Arial" pitchFamily="34" charset="0"/>
              <a:ea typeface="黑体" pitchFamily="49" charset="-122"/>
              <a:cs typeface="Arial" pitchFamily="34" charset="0"/>
            </a:endParaRPr>
          </a:p>
          <a:p>
            <a:pPr lvl="0">
              <a:lnSpc>
                <a:spcPct val="150000"/>
              </a:lnSpc>
            </a:pPr>
            <a:r>
              <a:rPr lang="en-US" altLang="zh-CN" sz="2200" b="1" kern="0" dirty="0" smtClean="0">
                <a:latin typeface="Arial Narrow" pitchFamily="34" charset="0"/>
                <a:ea typeface="黑体" pitchFamily="49" charset="-122"/>
                <a:cs typeface="Arial" pitchFamily="34" charset="0"/>
              </a:rPr>
              <a:t>Severest Environmental Situation</a:t>
            </a:r>
            <a:endParaRPr lang="zh-CN" altLang="en-US" sz="2200" b="1" kern="0" dirty="0">
              <a:latin typeface="Arial Narrow" pitchFamily="34" charset="0"/>
              <a:ea typeface="黑体" pitchFamily="49" charset="-122"/>
              <a:cs typeface="Arial" pitchFamily="34" charset="0"/>
            </a:endParaRPr>
          </a:p>
        </p:txBody>
      </p:sp>
      <p:sp>
        <p:nvSpPr>
          <p:cNvPr id="26" name="Rectangle 13"/>
          <p:cNvSpPr/>
          <p:nvPr/>
        </p:nvSpPr>
        <p:spPr>
          <a:xfrm>
            <a:off x="2309292" y="3181986"/>
            <a:ext cx="6009208" cy="969496"/>
          </a:xfrm>
          <a:prstGeom prst="rect">
            <a:avLst/>
          </a:prstGeom>
        </p:spPr>
        <p:txBody>
          <a:bodyPr wrap="square">
            <a:spAutoFit/>
          </a:bodyPr>
          <a:lstStyle/>
          <a:p>
            <a:r>
              <a:rPr lang="zh-CN" altLang="en-US" sz="2400" b="1" kern="0" dirty="0">
                <a:latin typeface="Arial" pitchFamily="34" charset="0"/>
                <a:ea typeface="黑体" pitchFamily="49" charset="-122"/>
                <a:cs typeface="Arial" pitchFamily="34" charset="0"/>
              </a:rPr>
              <a:t>前所未有的绿色发展</a:t>
            </a:r>
            <a:r>
              <a:rPr lang="zh-CN" altLang="en-US" sz="2400" b="1" kern="0" dirty="0" smtClean="0">
                <a:latin typeface="Arial" pitchFamily="34" charset="0"/>
                <a:ea typeface="黑体" pitchFamily="49" charset="-122"/>
                <a:cs typeface="Arial" pitchFamily="34" charset="0"/>
              </a:rPr>
              <a:t>机遇</a:t>
            </a:r>
            <a:endParaRPr lang="en-US" altLang="zh-CN" sz="2400" b="1" kern="0" dirty="0" smtClean="0">
              <a:latin typeface="Arial" pitchFamily="34" charset="0"/>
              <a:ea typeface="黑体" pitchFamily="49" charset="-122"/>
              <a:cs typeface="Arial" pitchFamily="34" charset="0"/>
            </a:endParaRPr>
          </a:p>
          <a:p>
            <a:pPr lvl="0">
              <a:lnSpc>
                <a:spcPct val="150000"/>
              </a:lnSpc>
            </a:pPr>
            <a:r>
              <a:rPr lang="en-US" altLang="zh-CN" sz="2200" b="1" kern="0" dirty="0" smtClean="0">
                <a:latin typeface="Arial Narrow" pitchFamily="34" charset="0"/>
                <a:ea typeface="黑体" pitchFamily="49" charset="-122"/>
                <a:cs typeface="Arial" pitchFamily="34" charset="0"/>
              </a:rPr>
              <a:t>Unprecedented Green Development Opportunity</a:t>
            </a:r>
            <a:endParaRPr lang="zh-CN" altLang="en-US" sz="2200" b="1" kern="0" dirty="0">
              <a:latin typeface="Arial Narrow" pitchFamily="34" charset="0"/>
              <a:ea typeface="黑体" pitchFamily="49" charset="-122"/>
              <a:cs typeface="Arial" pitchFamily="34" charset="0"/>
            </a:endParaRPr>
          </a:p>
        </p:txBody>
      </p:sp>
      <p:sp>
        <p:nvSpPr>
          <p:cNvPr id="27" name="Rectangle 14"/>
          <p:cNvSpPr/>
          <p:nvPr/>
        </p:nvSpPr>
        <p:spPr>
          <a:xfrm>
            <a:off x="2321991" y="4520486"/>
            <a:ext cx="6459151" cy="969496"/>
          </a:xfrm>
          <a:prstGeom prst="rect">
            <a:avLst/>
          </a:prstGeom>
        </p:spPr>
        <p:txBody>
          <a:bodyPr wrap="square">
            <a:spAutoFit/>
          </a:bodyPr>
          <a:lstStyle/>
          <a:p>
            <a:pPr lvl="0"/>
            <a:r>
              <a:rPr lang="zh-CN" altLang="en-US" sz="2400" b="1" kern="0" dirty="0">
                <a:latin typeface="Arial" pitchFamily="34" charset="0"/>
                <a:ea typeface="黑体" pitchFamily="49" charset="-122"/>
                <a:cs typeface="Arial" pitchFamily="34" charset="0"/>
              </a:rPr>
              <a:t>最大的绿色发展潜力与</a:t>
            </a:r>
            <a:r>
              <a:rPr lang="zh-CN" altLang="en-US" sz="2400" b="1" kern="0" dirty="0" smtClean="0">
                <a:latin typeface="Arial" pitchFamily="34" charset="0"/>
                <a:ea typeface="黑体" pitchFamily="49" charset="-122"/>
                <a:cs typeface="Arial" pitchFamily="34" charset="0"/>
              </a:rPr>
              <a:t>红利</a:t>
            </a:r>
            <a:endParaRPr lang="en-US" altLang="zh-CN" sz="2400" b="1" kern="0" dirty="0" smtClean="0">
              <a:latin typeface="Arial" pitchFamily="34" charset="0"/>
              <a:ea typeface="黑体" pitchFamily="49" charset="-122"/>
              <a:cs typeface="Arial" pitchFamily="34" charset="0"/>
            </a:endParaRPr>
          </a:p>
          <a:p>
            <a:pPr>
              <a:lnSpc>
                <a:spcPct val="150000"/>
              </a:lnSpc>
            </a:pPr>
            <a:r>
              <a:rPr lang="en-US" altLang="zh-CN" sz="2200" b="1" kern="0" dirty="0" smtClean="0">
                <a:latin typeface="Arial Narrow" pitchFamily="34" charset="0"/>
                <a:ea typeface="黑体" pitchFamily="49" charset="-122"/>
                <a:cs typeface="Arial" pitchFamily="34" charset="0"/>
              </a:rPr>
              <a:t>Greatest Green Development Potentials</a:t>
            </a:r>
            <a:endParaRPr lang="zh-CN" altLang="en-US" sz="2200" b="1" kern="0" dirty="0">
              <a:latin typeface="Arial Narrow" pitchFamily="34" charset="0"/>
              <a:ea typeface="黑体" pitchFamily="49" charset="-122"/>
              <a:cs typeface="Arial" pitchFamily="34" charset="0"/>
            </a:endParaRPr>
          </a:p>
        </p:txBody>
      </p:sp>
    </p:spTree>
    <p:extLst>
      <p:ext uri="{BB962C8B-B14F-4D97-AF65-F5344CB8AC3E}">
        <p14:creationId xmlns:p14="http://schemas.microsoft.com/office/powerpoint/2010/main" xmlns="" val="2368021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grpSp>
        <p:nvGrpSpPr>
          <p:cNvPr id="2" name="Group 51"/>
          <p:cNvGrpSpPr/>
          <p:nvPr/>
        </p:nvGrpSpPr>
        <p:grpSpPr>
          <a:xfrm>
            <a:off x="3571236" y="2636912"/>
            <a:ext cx="2004703" cy="1800200"/>
            <a:chOff x="4139952" y="3717032"/>
            <a:chExt cx="2004703" cy="1800200"/>
          </a:xfrm>
        </p:grpSpPr>
        <p:pic>
          <p:nvPicPr>
            <p:cNvPr id="22" name="Picture 21" descr="compliance .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25900" y="3900024"/>
              <a:ext cx="1570236" cy="1617208"/>
            </a:xfrm>
            <a:prstGeom prst="rect">
              <a:avLst/>
            </a:prstGeom>
          </p:spPr>
        </p:pic>
        <p:sp>
          <p:nvSpPr>
            <p:cNvPr id="29" name="Hexagon 28"/>
            <p:cNvSpPr/>
            <p:nvPr/>
          </p:nvSpPr>
          <p:spPr>
            <a:xfrm>
              <a:off x="4139952" y="3717032"/>
              <a:ext cx="2004703" cy="1728192"/>
            </a:xfrm>
            <a:prstGeom prst="hexagon">
              <a:avLst/>
            </a:prstGeom>
            <a:noFill/>
            <a:ln w="7620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56"/>
          <p:cNvGrpSpPr/>
          <p:nvPr/>
        </p:nvGrpSpPr>
        <p:grpSpPr>
          <a:xfrm>
            <a:off x="2051720" y="1628800"/>
            <a:ext cx="1348651" cy="1298448"/>
            <a:chOff x="251520" y="2924944"/>
            <a:chExt cx="1348651" cy="1298448"/>
          </a:xfrm>
        </p:grpSpPr>
        <p:pic>
          <p:nvPicPr>
            <p:cNvPr id="3" name="Picture 2"/>
            <p:cNvPicPr>
              <a:picLocks noChangeAspect="1"/>
            </p:cNvPicPr>
            <p:nvPr/>
          </p:nvPicPr>
          <p:blipFill rotWithShape="1">
            <a:blip r:embed="rId3" cstate="print"/>
            <a:srcRect l="3544" t="2310" r="3252" b="2620"/>
            <a:stretch/>
          </p:blipFill>
          <p:spPr>
            <a:xfrm>
              <a:off x="467544" y="3212976"/>
              <a:ext cx="936104" cy="810044"/>
            </a:xfrm>
            <a:prstGeom prst="rect">
              <a:avLst/>
            </a:prstGeom>
          </p:spPr>
        </p:pic>
        <p:sp>
          <p:nvSpPr>
            <p:cNvPr id="33" name="Rectangle 32"/>
            <p:cNvSpPr/>
            <p:nvPr/>
          </p:nvSpPr>
          <p:spPr>
            <a:xfrm>
              <a:off x="251520" y="2924944"/>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p:cNvSpPr txBox="1"/>
            <p:nvPr/>
          </p:nvSpPr>
          <p:spPr>
            <a:xfrm>
              <a:off x="251520" y="2924944"/>
              <a:ext cx="1293218" cy="276999"/>
            </a:xfrm>
            <a:prstGeom prst="rect">
              <a:avLst/>
            </a:prstGeom>
            <a:noFill/>
          </p:spPr>
          <p:txBody>
            <a:bodyPr wrap="none" rtlCol="0">
              <a:spAutoFit/>
            </a:bodyPr>
            <a:lstStyle/>
            <a:p>
              <a:r>
                <a:rPr lang="en-US" sz="1200" b="1" dirty="0" smtClean="0">
                  <a:latin typeface="Arial"/>
                  <a:cs typeface="Arial"/>
                </a:rPr>
                <a:t>REGULATIONS</a:t>
              </a:r>
              <a:endParaRPr lang="en-US" sz="1200" b="1" dirty="0">
                <a:latin typeface="Arial"/>
                <a:cs typeface="Arial"/>
              </a:endParaRPr>
            </a:p>
          </p:txBody>
        </p:sp>
        <p:sp>
          <p:nvSpPr>
            <p:cNvPr id="35" name="TextBox 34"/>
            <p:cNvSpPr txBox="1"/>
            <p:nvPr/>
          </p:nvSpPr>
          <p:spPr>
            <a:xfrm>
              <a:off x="1043608" y="3789040"/>
              <a:ext cx="556563" cy="307777"/>
            </a:xfrm>
            <a:prstGeom prst="rect">
              <a:avLst/>
            </a:prstGeom>
            <a:noFill/>
          </p:spPr>
          <p:txBody>
            <a:bodyPr wrap="none" rtlCol="0">
              <a:spAutoFit/>
            </a:bodyPr>
            <a:lstStyle/>
            <a:p>
              <a:r>
                <a:rPr lang="zh-TW" altLang="en-US" sz="1400" b="1" dirty="0">
                  <a:latin typeface="Hei"/>
                  <a:ea typeface="Hei"/>
                  <a:cs typeface="Hei"/>
                </a:rPr>
                <a:t>规例</a:t>
              </a:r>
              <a:endParaRPr lang="en-US" sz="1400" b="1" dirty="0">
                <a:latin typeface="Hei"/>
                <a:ea typeface="Hei"/>
                <a:cs typeface="Hei"/>
              </a:endParaRPr>
            </a:p>
          </p:txBody>
        </p:sp>
      </p:grpSp>
      <p:grpSp>
        <p:nvGrpSpPr>
          <p:cNvPr id="6" name="Group 54"/>
          <p:cNvGrpSpPr/>
          <p:nvPr/>
        </p:nvGrpSpPr>
        <p:grpSpPr>
          <a:xfrm>
            <a:off x="2051720" y="3786736"/>
            <a:ext cx="1298448" cy="1298448"/>
            <a:chOff x="1331640" y="1340768"/>
            <a:chExt cx="1298448" cy="1298448"/>
          </a:xfrm>
        </p:grpSpPr>
        <p:pic>
          <p:nvPicPr>
            <p:cNvPr id="12" name="Picture 11" descr="Monitoring 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03648" y="1340768"/>
              <a:ext cx="1207461" cy="1296144"/>
            </a:xfrm>
            <a:prstGeom prst="rect">
              <a:avLst/>
            </a:prstGeom>
          </p:spPr>
        </p:pic>
        <p:sp>
          <p:nvSpPr>
            <p:cNvPr id="36" name="Rectangle 35"/>
            <p:cNvSpPr/>
            <p:nvPr/>
          </p:nvSpPr>
          <p:spPr>
            <a:xfrm>
              <a:off x="1331640" y="1340768"/>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1331640" y="1340768"/>
              <a:ext cx="1296144" cy="276999"/>
            </a:xfrm>
            <a:prstGeom prst="rect">
              <a:avLst/>
            </a:prstGeom>
            <a:noFill/>
          </p:spPr>
          <p:txBody>
            <a:bodyPr wrap="square" rtlCol="0">
              <a:spAutoFit/>
            </a:bodyPr>
            <a:lstStyle/>
            <a:p>
              <a:pPr algn="ctr"/>
              <a:r>
                <a:rPr lang="en-US" sz="1200" b="1" dirty="0" smtClean="0">
                  <a:latin typeface="Arial"/>
                  <a:cs typeface="Arial"/>
                </a:rPr>
                <a:t>MONITORING</a:t>
              </a:r>
              <a:endParaRPr lang="en-US" sz="1200" b="1" dirty="0">
                <a:latin typeface="Arial"/>
                <a:cs typeface="Arial"/>
              </a:endParaRPr>
            </a:p>
          </p:txBody>
        </p:sp>
        <p:sp>
          <p:nvSpPr>
            <p:cNvPr id="38" name="Rectangle 37"/>
            <p:cNvSpPr/>
            <p:nvPr/>
          </p:nvSpPr>
          <p:spPr>
            <a:xfrm>
              <a:off x="1475656" y="2204864"/>
              <a:ext cx="607859" cy="338554"/>
            </a:xfrm>
            <a:prstGeom prst="rect">
              <a:avLst/>
            </a:prstGeom>
          </p:spPr>
          <p:txBody>
            <a:bodyPr wrap="none">
              <a:spAutoFit/>
            </a:bodyPr>
            <a:lstStyle/>
            <a:p>
              <a:r>
                <a:rPr lang="zh-TW" altLang="en-US" sz="1600" b="1" dirty="0">
                  <a:latin typeface="Hei"/>
                  <a:ea typeface="Hei"/>
                  <a:cs typeface="Hei"/>
                </a:rPr>
                <a:t>监测</a:t>
              </a:r>
              <a:endParaRPr lang="en-US" sz="1600" b="1" dirty="0">
                <a:latin typeface="Hei"/>
                <a:ea typeface="Hei"/>
                <a:cs typeface="Hei"/>
              </a:endParaRPr>
            </a:p>
          </p:txBody>
        </p:sp>
      </p:grpSp>
      <p:grpSp>
        <p:nvGrpSpPr>
          <p:cNvPr id="8" name="Group 60"/>
          <p:cNvGrpSpPr/>
          <p:nvPr/>
        </p:nvGrpSpPr>
        <p:grpSpPr>
          <a:xfrm>
            <a:off x="5721824" y="1628800"/>
            <a:ext cx="1298448" cy="1298448"/>
            <a:chOff x="323528" y="4437112"/>
            <a:chExt cx="1298448" cy="1298448"/>
          </a:xfrm>
        </p:grpSpPr>
        <p:pic>
          <p:nvPicPr>
            <p:cNvPr id="28" name="Picture 27" descr="STANDARDS3.jpg"/>
            <p:cNvPicPr>
              <a:picLocks noChangeAspect="1"/>
            </p:cNvPicPr>
            <p:nvPr/>
          </p:nvPicPr>
          <p:blipFill rotWithShape="1">
            <a:blip r:embed="rId5" cstate="print">
              <a:extLst>
                <a:ext uri="{28A0092B-C50C-407E-A947-70E740481C1C}">
                  <a14:useLocalDpi xmlns="" xmlns:a14="http://schemas.microsoft.com/office/drawing/2010/main" val="0"/>
                </a:ext>
              </a:extLst>
            </a:blip>
            <a:srcRect l="45618" t="41622"/>
            <a:stretch/>
          </p:blipFill>
          <p:spPr>
            <a:xfrm>
              <a:off x="981888" y="5013176"/>
              <a:ext cx="637784" cy="684654"/>
            </a:xfrm>
            <a:prstGeom prst="rect">
              <a:avLst/>
            </a:prstGeom>
          </p:spPr>
        </p:pic>
        <p:sp>
          <p:nvSpPr>
            <p:cNvPr id="26" name="Rectangle 25"/>
            <p:cNvSpPr/>
            <p:nvPr/>
          </p:nvSpPr>
          <p:spPr>
            <a:xfrm>
              <a:off x="323528" y="4437112"/>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323528" y="4437112"/>
              <a:ext cx="1296144" cy="276999"/>
            </a:xfrm>
            <a:prstGeom prst="rect">
              <a:avLst/>
            </a:prstGeom>
            <a:noFill/>
          </p:spPr>
          <p:txBody>
            <a:bodyPr wrap="square" rtlCol="0">
              <a:spAutoFit/>
            </a:bodyPr>
            <a:lstStyle/>
            <a:p>
              <a:pPr algn="ctr"/>
              <a:r>
                <a:rPr lang="en-US" sz="1200" b="1" dirty="0" smtClean="0">
                  <a:latin typeface="Arial"/>
                  <a:cs typeface="Arial"/>
                </a:rPr>
                <a:t>STANDARDS</a:t>
              </a:r>
              <a:endParaRPr lang="en-US" sz="1200" b="1" dirty="0">
                <a:latin typeface="Arial"/>
                <a:cs typeface="Arial"/>
              </a:endParaRPr>
            </a:p>
          </p:txBody>
        </p:sp>
        <p:pic>
          <p:nvPicPr>
            <p:cNvPr id="43" name="Picture 42" descr="STANDARDS3.jpg"/>
            <p:cNvPicPr>
              <a:picLocks noChangeAspect="1"/>
            </p:cNvPicPr>
            <p:nvPr/>
          </p:nvPicPr>
          <p:blipFill rotWithShape="1">
            <a:blip r:embed="rId5" cstate="print">
              <a:extLst>
                <a:ext uri="{28A0092B-C50C-407E-A947-70E740481C1C}">
                  <a14:useLocalDpi xmlns="" xmlns:a14="http://schemas.microsoft.com/office/drawing/2010/main" val="0"/>
                </a:ext>
              </a:extLst>
            </a:blip>
            <a:srcRect l="33314" t="1047" r="4183" b="62630"/>
            <a:stretch/>
          </p:blipFill>
          <p:spPr>
            <a:xfrm>
              <a:off x="539552" y="4696877"/>
              <a:ext cx="792088" cy="460315"/>
            </a:xfrm>
            <a:prstGeom prst="rect">
              <a:avLst/>
            </a:prstGeom>
          </p:spPr>
        </p:pic>
        <p:sp>
          <p:nvSpPr>
            <p:cNvPr id="44" name="Rectangle 43"/>
            <p:cNvSpPr/>
            <p:nvPr/>
          </p:nvSpPr>
          <p:spPr>
            <a:xfrm>
              <a:off x="395536" y="5322694"/>
              <a:ext cx="595035" cy="338554"/>
            </a:xfrm>
            <a:prstGeom prst="rect">
              <a:avLst/>
            </a:prstGeom>
          </p:spPr>
          <p:txBody>
            <a:bodyPr wrap="none">
              <a:spAutoFit/>
            </a:bodyPr>
            <a:lstStyle/>
            <a:p>
              <a:r>
                <a:rPr lang="zh-TW" altLang="en-US" sz="1600" b="1" dirty="0">
                  <a:latin typeface="Hei"/>
                  <a:ea typeface="Hei"/>
                  <a:cs typeface="Hei"/>
                </a:rPr>
                <a:t>准则</a:t>
              </a:r>
              <a:endParaRPr lang="en-US" sz="1600" b="1" dirty="0">
                <a:latin typeface="Hei"/>
                <a:ea typeface="Hei"/>
                <a:cs typeface="Hei"/>
              </a:endParaRPr>
            </a:p>
          </p:txBody>
        </p:sp>
      </p:grpSp>
      <p:grpSp>
        <p:nvGrpSpPr>
          <p:cNvPr id="9" name="Group 55"/>
          <p:cNvGrpSpPr/>
          <p:nvPr/>
        </p:nvGrpSpPr>
        <p:grpSpPr>
          <a:xfrm>
            <a:off x="3924364" y="1124744"/>
            <a:ext cx="1298448" cy="1298448"/>
            <a:chOff x="2051720" y="4653136"/>
            <a:chExt cx="1298448" cy="1298448"/>
          </a:xfrm>
        </p:grpSpPr>
        <p:pic>
          <p:nvPicPr>
            <p:cNvPr id="10" name="Picture 9"/>
            <p:cNvPicPr>
              <a:picLocks noChangeAspect="1"/>
            </p:cNvPicPr>
            <p:nvPr/>
          </p:nvPicPr>
          <p:blipFill>
            <a:blip r:embed="rId6" cstate="print"/>
            <a:stretch>
              <a:fillRect/>
            </a:stretch>
          </p:blipFill>
          <p:spPr>
            <a:xfrm>
              <a:off x="2319619" y="4869160"/>
              <a:ext cx="740213" cy="797619"/>
            </a:xfrm>
            <a:prstGeom prst="rect">
              <a:avLst/>
            </a:prstGeom>
          </p:spPr>
        </p:pic>
        <p:sp>
          <p:nvSpPr>
            <p:cNvPr id="27" name="Rectangle 26"/>
            <p:cNvSpPr/>
            <p:nvPr/>
          </p:nvSpPr>
          <p:spPr>
            <a:xfrm>
              <a:off x="2051720" y="4653136"/>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2123728" y="4653136"/>
              <a:ext cx="1207707" cy="276999"/>
            </a:xfrm>
            <a:prstGeom prst="rect">
              <a:avLst/>
            </a:prstGeom>
            <a:noFill/>
          </p:spPr>
          <p:txBody>
            <a:bodyPr wrap="none" rtlCol="0">
              <a:spAutoFit/>
            </a:bodyPr>
            <a:lstStyle/>
            <a:p>
              <a:r>
                <a:rPr lang="en-US" sz="1200" b="1" dirty="0" smtClean="0">
                  <a:latin typeface="Arial"/>
                  <a:cs typeface="Arial"/>
                </a:rPr>
                <a:t>LEGISLATION</a:t>
              </a:r>
              <a:endParaRPr lang="en-US" sz="1200" b="1" dirty="0">
                <a:latin typeface="Arial"/>
                <a:cs typeface="Arial"/>
              </a:endParaRPr>
            </a:p>
          </p:txBody>
        </p:sp>
        <p:sp>
          <p:nvSpPr>
            <p:cNvPr id="47" name="Rectangle 46"/>
            <p:cNvSpPr/>
            <p:nvPr/>
          </p:nvSpPr>
          <p:spPr>
            <a:xfrm>
              <a:off x="2359253" y="5641503"/>
              <a:ext cx="556563" cy="307777"/>
            </a:xfrm>
            <a:prstGeom prst="rect">
              <a:avLst/>
            </a:prstGeom>
          </p:spPr>
          <p:txBody>
            <a:bodyPr wrap="none">
              <a:spAutoFit/>
            </a:bodyPr>
            <a:lstStyle/>
            <a:p>
              <a:r>
                <a:rPr lang="en-US" sz="1400" b="1" dirty="0">
                  <a:latin typeface="Hei"/>
                  <a:ea typeface="Hei"/>
                  <a:cs typeface="Hei"/>
                </a:rPr>
                <a:t>立法</a:t>
              </a:r>
            </a:p>
          </p:txBody>
        </p:sp>
      </p:grpSp>
      <p:grpSp>
        <p:nvGrpSpPr>
          <p:cNvPr id="11" name="Group 52"/>
          <p:cNvGrpSpPr/>
          <p:nvPr/>
        </p:nvGrpSpPr>
        <p:grpSpPr>
          <a:xfrm>
            <a:off x="3878513" y="4725144"/>
            <a:ext cx="1390149" cy="1298448"/>
            <a:chOff x="5342091" y="1412776"/>
            <a:chExt cx="1390149" cy="1298448"/>
          </a:xfrm>
        </p:grpSpPr>
        <p:pic>
          <p:nvPicPr>
            <p:cNvPr id="14" name="Picture 13"/>
            <p:cNvPicPr>
              <a:picLocks noChangeAspect="1"/>
            </p:cNvPicPr>
            <p:nvPr/>
          </p:nvPicPr>
          <p:blipFill>
            <a:blip r:embed="rId7" cstate="print"/>
            <a:stretch>
              <a:fillRect/>
            </a:stretch>
          </p:blipFill>
          <p:spPr>
            <a:xfrm>
              <a:off x="5466250" y="1700808"/>
              <a:ext cx="1121974" cy="687581"/>
            </a:xfrm>
            <a:prstGeom prst="rect">
              <a:avLst/>
            </a:prstGeom>
          </p:spPr>
        </p:pic>
        <p:sp>
          <p:nvSpPr>
            <p:cNvPr id="39" name="Rectangle 38"/>
            <p:cNvSpPr/>
            <p:nvPr/>
          </p:nvSpPr>
          <p:spPr>
            <a:xfrm>
              <a:off x="5364088" y="1412776"/>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p:cNvSpPr txBox="1"/>
            <p:nvPr/>
          </p:nvSpPr>
          <p:spPr>
            <a:xfrm>
              <a:off x="5342091" y="1412776"/>
              <a:ext cx="1390149" cy="276999"/>
            </a:xfrm>
            <a:prstGeom prst="rect">
              <a:avLst/>
            </a:prstGeom>
            <a:noFill/>
          </p:spPr>
          <p:txBody>
            <a:bodyPr wrap="none" rtlCol="0">
              <a:spAutoFit/>
            </a:bodyPr>
            <a:lstStyle/>
            <a:p>
              <a:r>
                <a:rPr lang="en-US" sz="1200" b="1" dirty="0" smtClean="0">
                  <a:latin typeface="Arial"/>
                  <a:cs typeface="Arial"/>
                </a:rPr>
                <a:t>MEASUREMENT</a:t>
              </a:r>
              <a:endParaRPr lang="en-US" sz="1200" b="1" dirty="0">
                <a:latin typeface="Arial"/>
                <a:cs typeface="Arial"/>
              </a:endParaRPr>
            </a:p>
          </p:txBody>
        </p:sp>
        <p:sp>
          <p:nvSpPr>
            <p:cNvPr id="48" name="Rectangle 47"/>
            <p:cNvSpPr/>
            <p:nvPr/>
          </p:nvSpPr>
          <p:spPr>
            <a:xfrm>
              <a:off x="5580112" y="2276872"/>
              <a:ext cx="877163" cy="369332"/>
            </a:xfrm>
            <a:prstGeom prst="rect">
              <a:avLst/>
            </a:prstGeom>
          </p:spPr>
          <p:txBody>
            <a:bodyPr wrap="none">
              <a:spAutoFit/>
            </a:bodyPr>
            <a:lstStyle/>
            <a:p>
              <a:r>
                <a:rPr lang="en-US" dirty="0"/>
                <a:t>度量衡</a:t>
              </a:r>
            </a:p>
          </p:txBody>
        </p:sp>
      </p:grpSp>
      <p:grpSp>
        <p:nvGrpSpPr>
          <p:cNvPr id="13" name="Group 59"/>
          <p:cNvGrpSpPr/>
          <p:nvPr/>
        </p:nvGrpSpPr>
        <p:grpSpPr>
          <a:xfrm>
            <a:off x="5724128" y="3789040"/>
            <a:ext cx="1584176" cy="1298448"/>
            <a:chOff x="3419872" y="1340768"/>
            <a:chExt cx="1584176" cy="1298448"/>
          </a:xfrm>
        </p:grpSpPr>
        <p:grpSp>
          <p:nvGrpSpPr>
            <p:cNvPr id="15" name="Group 53"/>
            <p:cNvGrpSpPr/>
            <p:nvPr/>
          </p:nvGrpSpPr>
          <p:grpSpPr>
            <a:xfrm>
              <a:off x="3419872" y="1340768"/>
              <a:ext cx="1298448" cy="1298448"/>
              <a:chOff x="3419872" y="1340768"/>
              <a:chExt cx="1298448" cy="1298448"/>
            </a:xfrm>
          </p:grpSpPr>
          <p:pic>
            <p:nvPicPr>
              <p:cNvPr id="4" name="Picture 3" descr="referral-guidelines.jp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563888" y="1556792"/>
                <a:ext cx="1008112" cy="1080120"/>
              </a:xfrm>
              <a:prstGeom prst="rect">
                <a:avLst/>
              </a:prstGeom>
            </p:spPr>
          </p:pic>
          <p:sp>
            <p:nvSpPr>
              <p:cNvPr id="30" name="Rectangle 29"/>
              <p:cNvSpPr/>
              <p:nvPr/>
            </p:nvSpPr>
            <p:spPr>
              <a:xfrm>
                <a:off x="3419872" y="1340768"/>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3419872" y="1340768"/>
                <a:ext cx="1296144" cy="276999"/>
              </a:xfrm>
              <a:prstGeom prst="rect">
                <a:avLst/>
              </a:prstGeom>
              <a:noFill/>
            </p:spPr>
            <p:txBody>
              <a:bodyPr wrap="square" rtlCol="0">
                <a:spAutoFit/>
              </a:bodyPr>
              <a:lstStyle/>
              <a:p>
                <a:pPr algn="ctr"/>
                <a:r>
                  <a:rPr lang="en-US" sz="1200" b="1" dirty="0" smtClean="0">
                    <a:latin typeface="Arial"/>
                    <a:cs typeface="Arial"/>
                  </a:rPr>
                  <a:t>GUIDANCE</a:t>
                </a:r>
                <a:endParaRPr lang="en-US" sz="1200" b="1" dirty="0">
                  <a:latin typeface="Arial"/>
                  <a:cs typeface="Arial"/>
                </a:endParaRPr>
              </a:p>
            </p:txBody>
          </p:sp>
        </p:grpSp>
        <p:sp>
          <p:nvSpPr>
            <p:cNvPr id="32" name="TextBox 31"/>
            <p:cNvSpPr txBox="1"/>
            <p:nvPr/>
          </p:nvSpPr>
          <p:spPr>
            <a:xfrm>
              <a:off x="4139952" y="2204864"/>
              <a:ext cx="864096" cy="338554"/>
            </a:xfrm>
            <a:prstGeom prst="rect">
              <a:avLst/>
            </a:prstGeom>
            <a:noFill/>
          </p:spPr>
          <p:txBody>
            <a:bodyPr wrap="square" rtlCol="0">
              <a:spAutoFit/>
            </a:bodyPr>
            <a:lstStyle/>
            <a:p>
              <a:r>
                <a:rPr lang="en-US" sz="1600" b="1" dirty="0" smtClean="0">
                  <a:latin typeface="Hei"/>
                  <a:ea typeface="Hei"/>
                  <a:cs typeface="Hei"/>
                </a:rPr>
                <a:t>指南</a:t>
              </a:r>
              <a:endParaRPr lang="en-US" sz="1600" b="1" dirty="0">
                <a:latin typeface="Hei"/>
                <a:ea typeface="Hei"/>
                <a:cs typeface="Hei"/>
              </a:endParaRPr>
            </a:p>
          </p:txBody>
        </p:sp>
      </p:grpSp>
      <p:grpSp>
        <p:nvGrpSpPr>
          <p:cNvPr id="16" name="Group 72"/>
          <p:cNvGrpSpPr/>
          <p:nvPr/>
        </p:nvGrpSpPr>
        <p:grpSpPr>
          <a:xfrm>
            <a:off x="2051720" y="1628800"/>
            <a:ext cx="1298448" cy="1298448"/>
            <a:chOff x="395536" y="1196752"/>
            <a:chExt cx="1298448" cy="1298448"/>
          </a:xfrm>
        </p:grpSpPr>
        <p:sp>
          <p:nvSpPr>
            <p:cNvPr id="64" name="Rectangle 63"/>
            <p:cNvSpPr/>
            <p:nvPr/>
          </p:nvSpPr>
          <p:spPr>
            <a:xfrm>
              <a:off x="395536" y="1196752"/>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5" name="Picture 64"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51801" t="37669" r="48"/>
            <a:stretch/>
          </p:blipFill>
          <p:spPr>
            <a:xfrm>
              <a:off x="467544" y="1268760"/>
              <a:ext cx="1138570" cy="1071894"/>
            </a:xfrm>
            <a:prstGeom prst="rect">
              <a:avLst/>
            </a:prstGeom>
          </p:spPr>
        </p:pic>
      </p:grpSp>
      <p:pic>
        <p:nvPicPr>
          <p:cNvPr id="69" name="Picture 68" descr="CHINESE FLAG SEXTAGON.jpg"/>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3491880" y="2564904"/>
            <a:ext cx="2146300" cy="1944216"/>
          </a:xfrm>
          <a:prstGeom prst="rect">
            <a:avLst/>
          </a:prstGeom>
        </p:spPr>
      </p:pic>
      <p:grpSp>
        <p:nvGrpSpPr>
          <p:cNvPr id="17" name="Group 70"/>
          <p:cNvGrpSpPr/>
          <p:nvPr/>
        </p:nvGrpSpPr>
        <p:grpSpPr>
          <a:xfrm>
            <a:off x="3563888" y="2636912"/>
            <a:ext cx="2004703" cy="1728192"/>
            <a:chOff x="-20008" y="3068960"/>
            <a:chExt cx="2004703" cy="1728192"/>
          </a:xfrm>
        </p:grpSpPr>
        <p:pic>
          <p:nvPicPr>
            <p:cNvPr id="70" name="Picture 69"/>
            <p:cNvPicPr>
              <a:picLocks noChangeAspect="1"/>
            </p:cNvPicPr>
            <p:nvPr/>
          </p:nvPicPr>
          <p:blipFill>
            <a:blip r:embed="rId11" cstate="print"/>
            <a:stretch>
              <a:fillRect/>
            </a:stretch>
          </p:blipFill>
          <p:spPr>
            <a:xfrm>
              <a:off x="223196" y="3140968"/>
              <a:ext cx="1540492" cy="1532632"/>
            </a:xfrm>
            <a:prstGeom prst="rect">
              <a:avLst/>
            </a:prstGeom>
          </p:spPr>
        </p:pic>
        <p:sp>
          <p:nvSpPr>
            <p:cNvPr id="68" name="Hexagon 67"/>
            <p:cNvSpPr/>
            <p:nvPr/>
          </p:nvSpPr>
          <p:spPr>
            <a:xfrm>
              <a:off x="-20008" y="3068960"/>
              <a:ext cx="2004703" cy="1728192"/>
            </a:xfrm>
            <a:prstGeom prst="hexagon">
              <a:avLst/>
            </a:prstGeom>
            <a:noFill/>
            <a:ln w="76200" cmpd="sng">
              <a:solidFill>
                <a:srgbClr val="FFEC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73"/>
          <p:cNvGrpSpPr/>
          <p:nvPr/>
        </p:nvGrpSpPr>
        <p:grpSpPr>
          <a:xfrm>
            <a:off x="2051720" y="3789040"/>
            <a:ext cx="1298448" cy="1298448"/>
            <a:chOff x="395536" y="1196752"/>
            <a:chExt cx="1298448" cy="1298448"/>
          </a:xfrm>
        </p:grpSpPr>
        <p:sp>
          <p:nvSpPr>
            <p:cNvPr id="75" name="Rectangle 74"/>
            <p:cNvSpPr/>
            <p:nvPr/>
          </p:nvSpPr>
          <p:spPr>
            <a:xfrm>
              <a:off x="395536" y="1196752"/>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6" name="Picture 75"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51801" t="37669" r="48"/>
            <a:stretch/>
          </p:blipFill>
          <p:spPr>
            <a:xfrm>
              <a:off x="467544" y="1268760"/>
              <a:ext cx="1138570" cy="1071894"/>
            </a:xfrm>
            <a:prstGeom prst="rect">
              <a:avLst/>
            </a:prstGeom>
          </p:spPr>
        </p:pic>
      </p:grpSp>
      <p:grpSp>
        <p:nvGrpSpPr>
          <p:cNvPr id="19" name="Group 79"/>
          <p:cNvGrpSpPr/>
          <p:nvPr/>
        </p:nvGrpSpPr>
        <p:grpSpPr>
          <a:xfrm>
            <a:off x="5743302" y="3789040"/>
            <a:ext cx="1298448" cy="1298448"/>
            <a:chOff x="395536" y="1196752"/>
            <a:chExt cx="1298448" cy="1298448"/>
          </a:xfrm>
        </p:grpSpPr>
        <p:sp>
          <p:nvSpPr>
            <p:cNvPr id="81" name="Rectangle 80"/>
            <p:cNvSpPr/>
            <p:nvPr/>
          </p:nvSpPr>
          <p:spPr>
            <a:xfrm>
              <a:off x="395536" y="1196752"/>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2" name="Picture 81"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51801" t="37669" r="48"/>
            <a:stretch/>
          </p:blipFill>
          <p:spPr>
            <a:xfrm>
              <a:off x="467544" y="1268760"/>
              <a:ext cx="1138570" cy="1071894"/>
            </a:xfrm>
            <a:prstGeom prst="rect">
              <a:avLst/>
            </a:prstGeom>
          </p:spPr>
        </p:pic>
      </p:grpSp>
      <p:grpSp>
        <p:nvGrpSpPr>
          <p:cNvPr id="20" name="Group 82"/>
          <p:cNvGrpSpPr/>
          <p:nvPr/>
        </p:nvGrpSpPr>
        <p:grpSpPr>
          <a:xfrm>
            <a:off x="3923928" y="4725144"/>
            <a:ext cx="1298448" cy="1298448"/>
            <a:chOff x="395536" y="1196752"/>
            <a:chExt cx="1298448" cy="1298448"/>
          </a:xfrm>
        </p:grpSpPr>
        <p:sp>
          <p:nvSpPr>
            <p:cNvPr id="84" name="Rectangle 83"/>
            <p:cNvSpPr/>
            <p:nvPr/>
          </p:nvSpPr>
          <p:spPr>
            <a:xfrm>
              <a:off x="395536" y="1196752"/>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5" name="Picture 84"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51801" t="37669" r="48"/>
            <a:stretch/>
          </p:blipFill>
          <p:spPr>
            <a:xfrm>
              <a:off x="467544" y="1268760"/>
              <a:ext cx="1138570" cy="1071894"/>
            </a:xfrm>
            <a:prstGeom prst="rect">
              <a:avLst/>
            </a:prstGeom>
          </p:spPr>
        </p:pic>
      </p:grpSp>
      <p:grpSp>
        <p:nvGrpSpPr>
          <p:cNvPr id="21" name="Group 85"/>
          <p:cNvGrpSpPr/>
          <p:nvPr/>
        </p:nvGrpSpPr>
        <p:grpSpPr>
          <a:xfrm>
            <a:off x="3923928" y="1124744"/>
            <a:ext cx="1298448" cy="1298448"/>
            <a:chOff x="395536" y="1196752"/>
            <a:chExt cx="1298448" cy="1298448"/>
          </a:xfrm>
        </p:grpSpPr>
        <p:sp>
          <p:nvSpPr>
            <p:cNvPr id="87" name="Rectangle 86"/>
            <p:cNvSpPr/>
            <p:nvPr/>
          </p:nvSpPr>
          <p:spPr>
            <a:xfrm>
              <a:off x="395536" y="1196752"/>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8" name="Picture 87"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51801" t="37669" r="48"/>
            <a:stretch/>
          </p:blipFill>
          <p:spPr>
            <a:xfrm>
              <a:off x="467544" y="1268760"/>
              <a:ext cx="1138570" cy="1071894"/>
            </a:xfrm>
            <a:prstGeom prst="rect">
              <a:avLst/>
            </a:prstGeom>
          </p:spPr>
        </p:pic>
      </p:grpSp>
      <p:grpSp>
        <p:nvGrpSpPr>
          <p:cNvPr id="23" name="Group 76"/>
          <p:cNvGrpSpPr/>
          <p:nvPr/>
        </p:nvGrpSpPr>
        <p:grpSpPr>
          <a:xfrm>
            <a:off x="5726113" y="1628800"/>
            <a:ext cx="1298448" cy="1298448"/>
            <a:chOff x="395536" y="1196752"/>
            <a:chExt cx="1298448" cy="1298448"/>
          </a:xfrm>
        </p:grpSpPr>
        <p:sp>
          <p:nvSpPr>
            <p:cNvPr id="78" name="Rectangle 77"/>
            <p:cNvSpPr/>
            <p:nvPr/>
          </p:nvSpPr>
          <p:spPr>
            <a:xfrm>
              <a:off x="395536" y="1196752"/>
              <a:ext cx="1298448" cy="1298448"/>
            </a:xfrm>
            <a:prstGeom prst="rect">
              <a:avLst/>
            </a:prstGeom>
            <a:noFill/>
            <a:ln w="57150" cmpd="sng">
              <a:solidFill>
                <a:srgbClr val="8330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9" name="Picture 78"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51801" t="37669" r="48"/>
            <a:stretch/>
          </p:blipFill>
          <p:spPr>
            <a:xfrm>
              <a:off x="467544" y="1268760"/>
              <a:ext cx="1138570" cy="1071894"/>
            </a:xfrm>
            <a:prstGeom prst="rect">
              <a:avLst/>
            </a:prstGeom>
          </p:spPr>
        </p:pic>
      </p:grpSp>
      <p:pic>
        <p:nvPicPr>
          <p:cNvPr id="89" name="Picture 88" descr="GREEN CHINA  BROWN FRAME.jp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3491880" y="2636912"/>
            <a:ext cx="2171700" cy="1892300"/>
          </a:xfrm>
          <a:prstGeom prst="rect">
            <a:avLst/>
          </a:prstGeom>
        </p:spPr>
      </p:pic>
      <p:sp>
        <p:nvSpPr>
          <p:cNvPr id="63" name="Rectangle 2"/>
          <p:cNvSpPr txBox="1">
            <a:spLocks noChangeArrowheads="1"/>
          </p:cNvSpPr>
          <p:nvPr/>
        </p:nvSpPr>
        <p:spPr bwMode="gray">
          <a:xfrm>
            <a:off x="36512" y="404664"/>
            <a:ext cx="10728176"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950" spc="-100" dirty="0" smtClean="0">
                <a:latin typeface="Arial"/>
                <a:ea typeface="宋体" pitchFamily="2" charset="-122"/>
                <a:cs typeface="Arial"/>
              </a:rPr>
              <a:t>AN </a:t>
            </a:r>
            <a:r>
              <a:rPr lang="en-US" altLang="zh-CN" sz="1950" spc="-100" dirty="0">
                <a:latin typeface="Arial"/>
                <a:ea typeface="宋体" pitchFamily="2" charset="-122"/>
                <a:cs typeface="Arial"/>
              </a:rPr>
              <a:t>ENABLING ENVIRONMENT IN </a:t>
            </a:r>
            <a:r>
              <a:rPr lang="en-US" altLang="zh-CN" sz="1950" spc="-100" dirty="0" smtClean="0">
                <a:latin typeface="Arial"/>
                <a:ea typeface="宋体" pitchFamily="2" charset="-122"/>
                <a:cs typeface="Arial"/>
              </a:rPr>
              <a:t>CHINA FOR CSR  </a:t>
            </a:r>
            <a:r>
              <a:rPr lang="en-US" sz="2000" dirty="0"/>
              <a:t>中国企业社会责任</a:t>
            </a:r>
            <a:r>
              <a:rPr lang="zh-CN" altLang="en-US" sz="2000" dirty="0"/>
              <a:t>的</a:t>
            </a:r>
            <a:r>
              <a:rPr lang="en-US" sz="2000" dirty="0"/>
              <a:t>有利环境</a:t>
            </a:r>
          </a:p>
          <a:p>
            <a:endParaRPr lang="en-US" altLang="zh-CN" sz="2000" spc="-100" dirty="0">
              <a:latin typeface="Hei"/>
              <a:ea typeface="Hei"/>
              <a:cs typeface="Hei"/>
            </a:endParaRPr>
          </a:p>
        </p:txBody>
      </p:sp>
      <p:sp>
        <p:nvSpPr>
          <p:cNvPr id="66" name="TextBox 65"/>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25332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900"/>
                                        <p:tgtEl>
                                          <p:spTgt spid="17"/>
                                        </p:tgtEl>
                                      </p:cBhvr>
                                    </p:animEffect>
                                    <p:set>
                                      <p:cBhvr>
                                        <p:cTn id="16" dur="1" fill="hold">
                                          <p:stCondLst>
                                            <p:cond delay="899"/>
                                          </p:stCondLst>
                                        </p:cTn>
                                        <p:tgtEl>
                                          <p:spTgt spid="17"/>
                                        </p:tgtEl>
                                        <p:attrNameLst>
                                          <p:attrName>style.visibility</p:attrName>
                                        </p:attrNameLst>
                                      </p:cBhvr>
                                      <p:to>
                                        <p:strVal val="hidden"/>
                                      </p:to>
                                    </p:set>
                                  </p:childTnLst>
                                </p:cTn>
                              </p:par>
                            </p:childTnLst>
                          </p:cTn>
                        </p:par>
                        <p:par>
                          <p:cTn id="17" fill="hold">
                            <p:stCondLst>
                              <p:cond delay="900"/>
                            </p:stCondLst>
                            <p:childTnLst>
                              <p:par>
                                <p:cTn id="18" presetID="9" presetClass="entr" presetSubtype="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dissolve">
                                      <p:cBhvr>
                                        <p:cTn id="20" dur="10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1000"/>
                                        <p:tgtEl>
                                          <p:spTgt spid="69"/>
                                        </p:tgtEl>
                                      </p:cBhvr>
                                    </p:animEffect>
                                    <p:set>
                                      <p:cBhvr>
                                        <p:cTn id="25" dur="1" fill="hold">
                                          <p:stCondLst>
                                            <p:cond delay="999"/>
                                          </p:stCondLst>
                                        </p:cTn>
                                        <p:tgtEl>
                                          <p:spTgt spid="69"/>
                                        </p:tgtEl>
                                        <p:attrNameLst>
                                          <p:attrName>style.visibility</p:attrName>
                                        </p:attrNameLst>
                                      </p:cBhvr>
                                      <p:to>
                                        <p:strVal val="hidden"/>
                                      </p:to>
                                    </p:se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dissolve">
                                      <p:cBhvr>
                                        <p:cTn id="29" dur="13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900"/>
                                        <p:tgtEl>
                                          <p:spTgt spid="21"/>
                                        </p:tgtEl>
                                      </p:cBhvr>
                                    </p:animEffect>
                                    <p:set>
                                      <p:cBhvr>
                                        <p:cTn id="34" dur="1" fill="hold">
                                          <p:stCondLst>
                                            <p:cond delay="899"/>
                                          </p:stCondLst>
                                        </p:cTn>
                                        <p:tgtEl>
                                          <p:spTgt spid="21"/>
                                        </p:tgtEl>
                                        <p:attrNameLst>
                                          <p:attrName>style.visibility</p:attrName>
                                        </p:attrNameLst>
                                      </p:cBhvr>
                                      <p:to>
                                        <p:strVal val="hidden"/>
                                      </p:to>
                                    </p:set>
                                  </p:childTnLst>
                                </p:cTn>
                              </p:par>
                            </p:childTnLst>
                          </p:cTn>
                        </p:par>
                        <p:par>
                          <p:cTn id="35" fill="hold">
                            <p:stCondLst>
                              <p:cond delay="900"/>
                            </p:stCondLst>
                            <p:childTnLst>
                              <p:par>
                                <p:cTn id="36" presetID="9"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11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par>
                          <p:cTn id="44" fill="hold">
                            <p:stCondLst>
                              <p:cond delay="500"/>
                            </p:stCondLst>
                            <p:childTnLst>
                              <p:par>
                                <p:cTn id="45" presetID="9"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11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900"/>
                                        <p:tgtEl>
                                          <p:spTgt spid="19"/>
                                        </p:tgtEl>
                                      </p:cBhvr>
                                    </p:animEffect>
                                    <p:set>
                                      <p:cBhvr>
                                        <p:cTn id="52" dur="1" fill="hold">
                                          <p:stCondLst>
                                            <p:cond delay="899"/>
                                          </p:stCondLst>
                                        </p:cTn>
                                        <p:tgtEl>
                                          <p:spTgt spid="19"/>
                                        </p:tgtEl>
                                        <p:attrNameLst>
                                          <p:attrName>style.visibility</p:attrName>
                                        </p:attrNameLst>
                                      </p:cBhvr>
                                      <p:to>
                                        <p:strVal val="hidden"/>
                                      </p:to>
                                    </p:set>
                                  </p:childTnLst>
                                </p:cTn>
                              </p:par>
                            </p:childTnLst>
                          </p:cTn>
                        </p:par>
                        <p:par>
                          <p:cTn id="53" fill="hold">
                            <p:stCondLst>
                              <p:cond delay="900"/>
                            </p:stCondLst>
                            <p:childTnLst>
                              <p:par>
                                <p:cTn id="54" presetID="9"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11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nodeType="clickEffect">
                                  <p:stCondLst>
                                    <p:cond delay="0"/>
                                  </p:stCondLst>
                                  <p:childTnLst>
                                    <p:animEffect transition="out" filter="dissolve">
                                      <p:cBhvr>
                                        <p:cTn id="60" dur="900"/>
                                        <p:tgtEl>
                                          <p:spTgt spid="20"/>
                                        </p:tgtEl>
                                      </p:cBhvr>
                                    </p:animEffect>
                                    <p:set>
                                      <p:cBhvr>
                                        <p:cTn id="61" dur="1" fill="hold">
                                          <p:stCondLst>
                                            <p:cond delay="899"/>
                                          </p:stCondLst>
                                        </p:cTn>
                                        <p:tgtEl>
                                          <p:spTgt spid="20"/>
                                        </p:tgtEl>
                                        <p:attrNameLst>
                                          <p:attrName>style.visibility</p:attrName>
                                        </p:attrNameLst>
                                      </p:cBhvr>
                                      <p:to>
                                        <p:strVal val="hidden"/>
                                      </p:to>
                                    </p:set>
                                  </p:childTnLst>
                                </p:cTn>
                              </p:par>
                            </p:childTnLst>
                          </p:cTn>
                        </p:par>
                        <p:par>
                          <p:cTn id="62" fill="hold">
                            <p:stCondLst>
                              <p:cond delay="900"/>
                            </p:stCondLst>
                            <p:childTnLst>
                              <p:par>
                                <p:cTn id="63" presetID="9"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dissolve">
                                      <p:cBhvr>
                                        <p:cTn id="65" dur="11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xit" presetSubtype="0" fill="hold" nodeType="clickEffect">
                                  <p:stCondLst>
                                    <p:cond delay="0"/>
                                  </p:stCondLst>
                                  <p:childTnLst>
                                    <p:animEffect transition="out" filter="dissolve">
                                      <p:cBhvr>
                                        <p:cTn id="69" dur="900"/>
                                        <p:tgtEl>
                                          <p:spTgt spid="18"/>
                                        </p:tgtEl>
                                      </p:cBhvr>
                                    </p:animEffect>
                                    <p:set>
                                      <p:cBhvr>
                                        <p:cTn id="70" dur="1" fill="hold">
                                          <p:stCondLst>
                                            <p:cond delay="899"/>
                                          </p:stCondLst>
                                        </p:cTn>
                                        <p:tgtEl>
                                          <p:spTgt spid="18"/>
                                        </p:tgtEl>
                                        <p:attrNameLst>
                                          <p:attrName>style.visibility</p:attrName>
                                        </p:attrNameLst>
                                      </p:cBhvr>
                                      <p:to>
                                        <p:strVal val="hidden"/>
                                      </p:to>
                                    </p:set>
                                  </p:childTnLst>
                                </p:cTn>
                              </p:par>
                            </p:childTnLst>
                          </p:cTn>
                        </p:par>
                        <p:par>
                          <p:cTn id="71" fill="hold">
                            <p:stCondLst>
                              <p:cond delay="900"/>
                            </p:stCondLst>
                            <p:childTnLst>
                              <p:par>
                                <p:cTn id="72" presetID="9" presetClass="entr" presetSubtype="0"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dissolve">
                                      <p:cBhvr>
                                        <p:cTn id="74" dur="11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xit" presetSubtype="0" fill="hold" nodeType="clickEffect">
                                  <p:stCondLst>
                                    <p:cond delay="0"/>
                                  </p:stCondLst>
                                  <p:childTnLst>
                                    <p:animEffect transition="out" filter="dissolve">
                                      <p:cBhvr>
                                        <p:cTn id="78" dur="900"/>
                                        <p:tgtEl>
                                          <p:spTgt spid="16"/>
                                        </p:tgtEl>
                                      </p:cBhvr>
                                    </p:animEffect>
                                    <p:set>
                                      <p:cBhvr>
                                        <p:cTn id="79" dur="1" fill="hold">
                                          <p:stCondLst>
                                            <p:cond delay="899"/>
                                          </p:stCondLst>
                                        </p:cTn>
                                        <p:tgtEl>
                                          <p:spTgt spid="16"/>
                                        </p:tgtEl>
                                        <p:attrNameLst>
                                          <p:attrName>style.visibility</p:attrName>
                                        </p:attrNameLst>
                                      </p:cBhvr>
                                      <p:to>
                                        <p:strVal val="hidden"/>
                                      </p:to>
                                    </p:set>
                                  </p:childTnLst>
                                </p:cTn>
                              </p:par>
                            </p:childTnLst>
                          </p:cTn>
                        </p:par>
                        <p:par>
                          <p:cTn id="80" fill="hold">
                            <p:stCondLst>
                              <p:cond delay="900"/>
                            </p:stCondLst>
                            <p:childTnLst>
                              <p:par>
                                <p:cTn id="81" presetID="9" presetClass="entr" presetSubtype="0"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dissolve">
                                      <p:cBhvr>
                                        <p:cTn id="83"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3571236" y="2564904"/>
            <a:ext cx="2004703" cy="1728192"/>
            <a:chOff x="1331640" y="1844824"/>
            <a:chExt cx="2004703" cy="1728192"/>
          </a:xfrm>
        </p:grpSpPr>
        <p:pic>
          <p:nvPicPr>
            <p:cNvPr id="3" name="Picture 2" descr="INCENTIVES 2.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75656" y="2124049"/>
              <a:ext cx="1728192" cy="969777"/>
            </a:xfrm>
            <a:prstGeom prst="rect">
              <a:avLst/>
            </a:prstGeom>
          </p:spPr>
        </p:pic>
        <p:sp>
          <p:nvSpPr>
            <p:cNvPr id="18" name="Hexagon 17"/>
            <p:cNvSpPr/>
            <p:nvPr/>
          </p:nvSpPr>
          <p:spPr>
            <a:xfrm>
              <a:off x="1331640" y="1844824"/>
              <a:ext cx="2004703" cy="1728192"/>
            </a:xfrm>
            <a:prstGeom prst="hexagon">
              <a:avLst/>
            </a:prstGeom>
            <a:noFill/>
            <a:ln w="7620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15"/>
          <p:cNvGrpSpPr/>
          <p:nvPr/>
        </p:nvGrpSpPr>
        <p:grpSpPr>
          <a:xfrm>
            <a:off x="3997524" y="1268760"/>
            <a:ext cx="1152128" cy="1160129"/>
            <a:chOff x="1763688" y="3860547"/>
            <a:chExt cx="1152128" cy="1160129"/>
          </a:xfrm>
        </p:grpSpPr>
        <p:pic>
          <p:nvPicPr>
            <p:cNvPr id="22" name="Picture 21" descr="Tax Breaks.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63688" y="3860547"/>
              <a:ext cx="1152128" cy="1160129"/>
            </a:xfrm>
            <a:prstGeom prst="rect">
              <a:avLst/>
            </a:prstGeom>
            <a:ln>
              <a:solidFill>
                <a:srgbClr val="FF612A"/>
              </a:solidFill>
            </a:ln>
          </p:spPr>
        </p:pic>
        <p:sp>
          <p:nvSpPr>
            <p:cNvPr id="10" name="Rectangle 9"/>
            <p:cNvSpPr/>
            <p:nvPr/>
          </p:nvSpPr>
          <p:spPr>
            <a:xfrm>
              <a:off x="1763688" y="3861048"/>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14"/>
          <p:cNvGrpSpPr/>
          <p:nvPr/>
        </p:nvGrpSpPr>
        <p:grpSpPr>
          <a:xfrm>
            <a:off x="5508104" y="1844824"/>
            <a:ext cx="1800200" cy="1175806"/>
            <a:chOff x="3131840" y="3861048"/>
            <a:chExt cx="1800200" cy="1175806"/>
          </a:xfrm>
        </p:grpSpPr>
        <p:pic>
          <p:nvPicPr>
            <p:cNvPr id="24" name="Picture 23" descr="Green F 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31840" y="3861048"/>
              <a:ext cx="1800200" cy="1175806"/>
            </a:xfrm>
            <a:prstGeom prst="rect">
              <a:avLst/>
            </a:prstGeom>
          </p:spPr>
        </p:pic>
        <p:sp>
          <p:nvSpPr>
            <p:cNvPr id="23" name="Rectangle 22"/>
            <p:cNvSpPr/>
            <p:nvPr/>
          </p:nvSpPr>
          <p:spPr>
            <a:xfrm>
              <a:off x="3419872" y="3861048"/>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13"/>
          <p:cNvGrpSpPr/>
          <p:nvPr/>
        </p:nvGrpSpPr>
        <p:grpSpPr>
          <a:xfrm>
            <a:off x="5796136" y="3501008"/>
            <a:ext cx="1216135" cy="1224136"/>
            <a:chOff x="3707903" y="2276872"/>
            <a:chExt cx="1216135" cy="1224136"/>
          </a:xfrm>
        </p:grpSpPr>
        <p:pic>
          <p:nvPicPr>
            <p:cNvPr id="26" name="Picture 25" descr="Awards2.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707903" y="2276872"/>
              <a:ext cx="1216135" cy="1224136"/>
            </a:xfrm>
            <a:prstGeom prst="rect">
              <a:avLst/>
            </a:prstGeom>
          </p:spPr>
        </p:pic>
        <p:sp>
          <p:nvSpPr>
            <p:cNvPr id="25" name="Rectangle 24"/>
            <p:cNvSpPr/>
            <p:nvPr/>
          </p:nvSpPr>
          <p:spPr>
            <a:xfrm>
              <a:off x="3707904" y="2276872"/>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18"/>
          <p:cNvGrpSpPr/>
          <p:nvPr/>
        </p:nvGrpSpPr>
        <p:grpSpPr>
          <a:xfrm>
            <a:off x="2195736" y="1772816"/>
            <a:ext cx="1152128" cy="1224136"/>
            <a:chOff x="323528" y="5085184"/>
            <a:chExt cx="1152128" cy="1224136"/>
          </a:xfrm>
        </p:grpSpPr>
        <p:pic>
          <p:nvPicPr>
            <p:cNvPr id="28" name="Picture 27" descr="Subsedies.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23528" y="5085184"/>
              <a:ext cx="1152128" cy="1224136"/>
            </a:xfrm>
            <a:prstGeom prst="rect">
              <a:avLst/>
            </a:prstGeom>
          </p:spPr>
        </p:pic>
        <p:sp>
          <p:nvSpPr>
            <p:cNvPr id="27" name="Rectangle 26"/>
            <p:cNvSpPr/>
            <p:nvPr/>
          </p:nvSpPr>
          <p:spPr>
            <a:xfrm>
              <a:off x="323528" y="5085184"/>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 name="Group 16"/>
          <p:cNvGrpSpPr/>
          <p:nvPr/>
        </p:nvGrpSpPr>
        <p:grpSpPr>
          <a:xfrm>
            <a:off x="3997524" y="4509120"/>
            <a:ext cx="1152128" cy="1160629"/>
            <a:chOff x="323528" y="3645024"/>
            <a:chExt cx="1152128" cy="1160629"/>
          </a:xfrm>
        </p:grpSpPr>
        <p:pic>
          <p:nvPicPr>
            <p:cNvPr id="30" name="Picture 29" descr="CAPACITY 2.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23528" y="3650056"/>
              <a:ext cx="1152128" cy="1155597"/>
            </a:xfrm>
            <a:prstGeom prst="rect">
              <a:avLst/>
            </a:prstGeom>
          </p:spPr>
        </p:pic>
        <p:sp>
          <p:nvSpPr>
            <p:cNvPr id="29" name="Rectangle 28"/>
            <p:cNvSpPr/>
            <p:nvPr/>
          </p:nvSpPr>
          <p:spPr>
            <a:xfrm>
              <a:off x="323528" y="3645024"/>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12"/>
          <p:cNvGrpSpPr/>
          <p:nvPr/>
        </p:nvGrpSpPr>
        <p:grpSpPr>
          <a:xfrm>
            <a:off x="2088233" y="3501008"/>
            <a:ext cx="1259631" cy="1171354"/>
            <a:chOff x="0" y="1484784"/>
            <a:chExt cx="1259631" cy="1171354"/>
          </a:xfrm>
        </p:grpSpPr>
        <p:pic>
          <p:nvPicPr>
            <p:cNvPr id="44" name="Picture 43" descr="Recogniton Final.jp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0" y="1484784"/>
              <a:ext cx="1259631" cy="1171354"/>
            </a:xfrm>
            <a:prstGeom prst="rect">
              <a:avLst/>
            </a:prstGeom>
          </p:spPr>
        </p:pic>
        <p:sp>
          <p:nvSpPr>
            <p:cNvPr id="31" name="Rectangle 30"/>
            <p:cNvSpPr/>
            <p:nvPr/>
          </p:nvSpPr>
          <p:spPr>
            <a:xfrm>
              <a:off x="35195" y="1484784"/>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3" name="Group 19"/>
          <p:cNvGrpSpPr/>
          <p:nvPr/>
        </p:nvGrpSpPr>
        <p:grpSpPr>
          <a:xfrm>
            <a:off x="2195736" y="1772816"/>
            <a:ext cx="1152128" cy="1152128"/>
            <a:chOff x="2123728" y="5157192"/>
            <a:chExt cx="1152128" cy="1152128"/>
          </a:xfrm>
        </p:grpSpPr>
        <p:sp>
          <p:nvSpPr>
            <p:cNvPr id="37" name="Rectangle 36"/>
            <p:cNvSpPr/>
            <p:nvPr/>
          </p:nvSpPr>
          <p:spPr>
            <a:xfrm>
              <a:off x="2123728" y="5157192"/>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6024" t="39468" r="47926" b="4763"/>
            <a:stretch/>
          </p:blipFill>
          <p:spPr>
            <a:xfrm>
              <a:off x="2195736" y="5229200"/>
              <a:ext cx="1026695" cy="904282"/>
            </a:xfrm>
            <a:prstGeom prst="rect">
              <a:avLst/>
            </a:prstGeom>
          </p:spPr>
        </p:pic>
      </p:grpSp>
      <p:grpSp>
        <p:nvGrpSpPr>
          <p:cNvPr id="14" name="Group 37"/>
          <p:cNvGrpSpPr/>
          <p:nvPr/>
        </p:nvGrpSpPr>
        <p:grpSpPr>
          <a:xfrm>
            <a:off x="3995936" y="1268760"/>
            <a:ext cx="1152128" cy="1152128"/>
            <a:chOff x="2123728" y="5157192"/>
            <a:chExt cx="1152128" cy="1152128"/>
          </a:xfrm>
        </p:grpSpPr>
        <p:sp>
          <p:nvSpPr>
            <p:cNvPr id="42" name="Rectangle 41"/>
            <p:cNvSpPr/>
            <p:nvPr/>
          </p:nvSpPr>
          <p:spPr>
            <a:xfrm>
              <a:off x="2123728" y="5157192"/>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3" name="Picture 42"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6024" t="39468" r="47926" b="4763"/>
            <a:stretch/>
          </p:blipFill>
          <p:spPr>
            <a:xfrm>
              <a:off x="2195736" y="5229200"/>
              <a:ext cx="1026695" cy="904282"/>
            </a:xfrm>
            <a:prstGeom prst="rect">
              <a:avLst/>
            </a:prstGeom>
          </p:spPr>
        </p:pic>
      </p:grpSp>
      <p:grpSp>
        <p:nvGrpSpPr>
          <p:cNvPr id="15" name="Group 46"/>
          <p:cNvGrpSpPr/>
          <p:nvPr/>
        </p:nvGrpSpPr>
        <p:grpSpPr>
          <a:xfrm>
            <a:off x="4067944" y="4509120"/>
            <a:ext cx="1152128" cy="1152128"/>
            <a:chOff x="2123728" y="5157192"/>
            <a:chExt cx="1152128" cy="1152128"/>
          </a:xfrm>
        </p:grpSpPr>
        <p:sp>
          <p:nvSpPr>
            <p:cNvPr id="49" name="Rectangle 48"/>
            <p:cNvSpPr/>
            <p:nvPr/>
          </p:nvSpPr>
          <p:spPr>
            <a:xfrm>
              <a:off x="2123728" y="5157192"/>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0" name="Picture 49"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6024" t="39468" r="47926" b="4763"/>
            <a:stretch/>
          </p:blipFill>
          <p:spPr>
            <a:xfrm>
              <a:off x="2195736" y="5229200"/>
              <a:ext cx="1026695" cy="904282"/>
            </a:xfrm>
            <a:prstGeom prst="rect">
              <a:avLst/>
            </a:prstGeom>
          </p:spPr>
        </p:pic>
      </p:grpSp>
      <p:grpSp>
        <p:nvGrpSpPr>
          <p:cNvPr id="16" name="Group 50"/>
          <p:cNvGrpSpPr/>
          <p:nvPr/>
        </p:nvGrpSpPr>
        <p:grpSpPr>
          <a:xfrm>
            <a:off x="5796136" y="3501008"/>
            <a:ext cx="1152128" cy="1152128"/>
            <a:chOff x="2123728" y="5157192"/>
            <a:chExt cx="1152128" cy="1152128"/>
          </a:xfrm>
        </p:grpSpPr>
        <p:sp>
          <p:nvSpPr>
            <p:cNvPr id="52" name="Rectangle 51"/>
            <p:cNvSpPr/>
            <p:nvPr/>
          </p:nvSpPr>
          <p:spPr>
            <a:xfrm>
              <a:off x="2123728" y="5157192"/>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3" name="Picture 52"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6024" t="39468" r="47926" b="4763"/>
            <a:stretch/>
          </p:blipFill>
          <p:spPr>
            <a:xfrm>
              <a:off x="2195736" y="5229200"/>
              <a:ext cx="1026695" cy="904282"/>
            </a:xfrm>
            <a:prstGeom prst="rect">
              <a:avLst/>
            </a:prstGeom>
          </p:spPr>
        </p:pic>
      </p:grpSp>
      <p:grpSp>
        <p:nvGrpSpPr>
          <p:cNvPr id="17" name="Group 53"/>
          <p:cNvGrpSpPr/>
          <p:nvPr/>
        </p:nvGrpSpPr>
        <p:grpSpPr>
          <a:xfrm>
            <a:off x="5796136" y="1844824"/>
            <a:ext cx="1152128" cy="1152128"/>
            <a:chOff x="2123728" y="5157192"/>
            <a:chExt cx="1152128" cy="1152128"/>
          </a:xfrm>
        </p:grpSpPr>
        <p:sp>
          <p:nvSpPr>
            <p:cNvPr id="55" name="Rectangle 54"/>
            <p:cNvSpPr/>
            <p:nvPr/>
          </p:nvSpPr>
          <p:spPr>
            <a:xfrm>
              <a:off x="2123728" y="5157192"/>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6" name="Picture 55"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6024" t="39468" r="47926" b="4763"/>
            <a:stretch/>
          </p:blipFill>
          <p:spPr>
            <a:xfrm>
              <a:off x="2195736" y="5229200"/>
              <a:ext cx="1026695" cy="904282"/>
            </a:xfrm>
            <a:prstGeom prst="rect">
              <a:avLst/>
            </a:prstGeom>
          </p:spPr>
        </p:pic>
      </p:grpSp>
      <p:grpSp>
        <p:nvGrpSpPr>
          <p:cNvPr id="19" name="Group 58"/>
          <p:cNvGrpSpPr/>
          <p:nvPr/>
        </p:nvGrpSpPr>
        <p:grpSpPr>
          <a:xfrm>
            <a:off x="3575409" y="2564904"/>
            <a:ext cx="2004703" cy="1728192"/>
            <a:chOff x="-20008" y="3068960"/>
            <a:chExt cx="2004703" cy="1728192"/>
          </a:xfrm>
        </p:grpSpPr>
        <p:pic>
          <p:nvPicPr>
            <p:cNvPr id="60" name="Picture 59"/>
            <p:cNvPicPr>
              <a:picLocks noChangeAspect="1"/>
            </p:cNvPicPr>
            <p:nvPr/>
          </p:nvPicPr>
          <p:blipFill>
            <a:blip r:embed="rId10" cstate="print"/>
            <a:stretch>
              <a:fillRect/>
            </a:stretch>
          </p:blipFill>
          <p:spPr>
            <a:xfrm>
              <a:off x="223196" y="3140968"/>
              <a:ext cx="1540492" cy="1532632"/>
            </a:xfrm>
            <a:prstGeom prst="rect">
              <a:avLst/>
            </a:prstGeom>
          </p:spPr>
        </p:pic>
        <p:sp>
          <p:nvSpPr>
            <p:cNvPr id="61" name="Hexagon 60"/>
            <p:cNvSpPr/>
            <p:nvPr/>
          </p:nvSpPr>
          <p:spPr>
            <a:xfrm>
              <a:off x="-20008" y="3068960"/>
              <a:ext cx="2004703" cy="1728192"/>
            </a:xfrm>
            <a:prstGeom prst="hexagon">
              <a:avLst/>
            </a:prstGeom>
            <a:noFill/>
            <a:ln w="76200" cmpd="sng">
              <a:solidFill>
                <a:srgbClr val="FFEC0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62"/>
          <p:cNvGrpSpPr/>
          <p:nvPr/>
        </p:nvGrpSpPr>
        <p:grpSpPr>
          <a:xfrm>
            <a:off x="2123728" y="3501008"/>
            <a:ext cx="1152128" cy="1152128"/>
            <a:chOff x="2123728" y="5157192"/>
            <a:chExt cx="1152128" cy="1152128"/>
          </a:xfrm>
        </p:grpSpPr>
        <p:sp>
          <p:nvSpPr>
            <p:cNvPr id="64" name="Rectangle 63"/>
            <p:cNvSpPr/>
            <p:nvPr/>
          </p:nvSpPr>
          <p:spPr>
            <a:xfrm>
              <a:off x="2123728" y="5157192"/>
              <a:ext cx="1152128" cy="1152128"/>
            </a:xfrm>
            <a:prstGeom prst="rect">
              <a:avLst/>
            </a:prstGeom>
            <a:noFill/>
            <a:ln w="5715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5" name="Picture 64" descr="Carrot-and-stick.jpg"/>
            <p:cNvPicPr>
              <a:picLocks noChangeAspect="1"/>
            </p:cNvPicPr>
            <p:nvPr/>
          </p:nvPicPr>
          <p:blipFill rotWithShape="1">
            <a:blip r:embed="rId9" cstate="print">
              <a:extLst>
                <a:ext uri="{28A0092B-C50C-407E-A947-70E740481C1C}">
                  <a14:useLocalDpi xmlns="" xmlns:a14="http://schemas.microsoft.com/office/drawing/2010/main" val="0"/>
                </a:ext>
              </a:extLst>
            </a:blip>
            <a:srcRect l="6024" t="39468" r="47926" b="4763"/>
            <a:stretch/>
          </p:blipFill>
          <p:spPr>
            <a:xfrm>
              <a:off x="2195736" y="5229200"/>
              <a:ext cx="1026695" cy="904282"/>
            </a:xfrm>
            <a:prstGeom prst="rect">
              <a:avLst/>
            </a:prstGeom>
          </p:spPr>
        </p:pic>
      </p:grpSp>
      <p:grpSp>
        <p:nvGrpSpPr>
          <p:cNvPr id="21" name="Group 8"/>
          <p:cNvGrpSpPr/>
          <p:nvPr/>
        </p:nvGrpSpPr>
        <p:grpSpPr>
          <a:xfrm>
            <a:off x="3491880" y="2492896"/>
            <a:ext cx="2171700" cy="1892300"/>
            <a:chOff x="3487738" y="2492896"/>
            <a:chExt cx="2171700" cy="1892300"/>
          </a:xfrm>
        </p:grpSpPr>
        <p:pic>
          <p:nvPicPr>
            <p:cNvPr id="62" name="Picture 61" descr="GREEN CHINA  BROWN FRAME.jpg"/>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3487738" y="2492896"/>
              <a:ext cx="2171700" cy="1892300"/>
            </a:xfrm>
            <a:prstGeom prst="rect">
              <a:avLst/>
            </a:prstGeom>
          </p:spPr>
        </p:pic>
        <p:sp>
          <p:nvSpPr>
            <p:cNvPr id="66" name="Hexagon 65"/>
            <p:cNvSpPr/>
            <p:nvPr/>
          </p:nvSpPr>
          <p:spPr>
            <a:xfrm>
              <a:off x="3563888" y="2564904"/>
              <a:ext cx="2004703" cy="1728192"/>
            </a:xfrm>
            <a:prstGeom prst="hexagon">
              <a:avLst/>
            </a:prstGeom>
            <a:noFill/>
            <a:ln w="76200" cmpd="sng">
              <a:solidFill>
                <a:srgbClr val="FF61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 name="Picture 1" descr="TARGET GROUPS.jpg"/>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3491880" y="2492896"/>
            <a:ext cx="2171700" cy="1892300"/>
          </a:xfrm>
          <a:prstGeom prst="rect">
            <a:avLst/>
          </a:prstGeom>
        </p:spPr>
      </p:pic>
      <p:sp>
        <p:nvSpPr>
          <p:cNvPr id="57" name="Rectangle 2"/>
          <p:cNvSpPr txBox="1">
            <a:spLocks noChangeArrowheads="1"/>
          </p:cNvSpPr>
          <p:nvPr/>
        </p:nvSpPr>
        <p:spPr bwMode="gray">
          <a:xfrm>
            <a:off x="36512" y="404664"/>
            <a:ext cx="10728176"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950" spc="-100" dirty="0" smtClean="0">
                <a:latin typeface="Arial"/>
                <a:ea typeface="宋体" pitchFamily="2" charset="-122"/>
                <a:cs typeface="Arial"/>
              </a:rPr>
              <a:t>AN </a:t>
            </a:r>
            <a:r>
              <a:rPr lang="en-US" altLang="zh-CN" sz="1950" spc="-100" dirty="0">
                <a:latin typeface="Arial"/>
                <a:ea typeface="宋体" pitchFamily="2" charset="-122"/>
                <a:cs typeface="Arial"/>
              </a:rPr>
              <a:t>ENABLING ENVIRONMENT IN </a:t>
            </a:r>
            <a:r>
              <a:rPr lang="en-US" altLang="zh-CN" sz="1950" spc="-100" dirty="0" smtClean="0">
                <a:latin typeface="Arial"/>
                <a:ea typeface="宋体" pitchFamily="2" charset="-122"/>
                <a:cs typeface="Arial"/>
              </a:rPr>
              <a:t>CHINA FOR CSR  </a:t>
            </a:r>
            <a:r>
              <a:rPr lang="en-US" sz="2000" dirty="0"/>
              <a:t>中国企业社会责任</a:t>
            </a:r>
            <a:r>
              <a:rPr lang="zh-CN" altLang="en-US" sz="2000" dirty="0"/>
              <a:t>的</a:t>
            </a:r>
            <a:r>
              <a:rPr lang="en-US" sz="2000" dirty="0"/>
              <a:t>有利环境</a:t>
            </a:r>
          </a:p>
          <a:p>
            <a:endParaRPr lang="en-US" altLang="zh-CN" sz="2000" spc="-100" dirty="0">
              <a:latin typeface="Hei"/>
              <a:ea typeface="Hei"/>
              <a:cs typeface="Hei"/>
            </a:endParaRPr>
          </a:p>
        </p:txBody>
      </p:sp>
      <p:sp>
        <p:nvSpPr>
          <p:cNvPr id="51" name="TextBox 50"/>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169563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100"/>
                                        <p:tgtEl>
                                          <p:spTgt spid="4"/>
                                        </p:tgtEl>
                                      </p:cBhvr>
                                    </p:animEffect>
                                    <p:set>
                                      <p:cBhvr>
                                        <p:cTn id="7" dur="1" fill="hold">
                                          <p:stCondLst>
                                            <p:cond delay="1099"/>
                                          </p:stCondLst>
                                        </p:cTn>
                                        <p:tgtEl>
                                          <p:spTgt spid="4"/>
                                        </p:tgtEl>
                                        <p:attrNameLst>
                                          <p:attrName>style.visibility</p:attrName>
                                        </p:attrNameLst>
                                      </p:cBhvr>
                                      <p:to>
                                        <p:strVal val="hidden"/>
                                      </p:to>
                                    </p:set>
                                  </p:childTnLst>
                                </p:cTn>
                              </p:par>
                            </p:childTnLst>
                          </p:cTn>
                        </p:par>
                        <p:par>
                          <p:cTn id="8" fill="hold">
                            <p:stCondLst>
                              <p:cond delay="11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1000"/>
                                        <p:tgtEl>
                                          <p:spTgt spid="19"/>
                                        </p:tgtEl>
                                      </p:cBhvr>
                                    </p:animEffect>
                                    <p:set>
                                      <p:cBhvr>
                                        <p:cTn id="16" dur="1" fill="hold">
                                          <p:stCondLst>
                                            <p:cond delay="999"/>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12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1100"/>
                                        <p:tgtEl>
                                          <p:spTgt spid="2"/>
                                        </p:tgtEl>
                                      </p:cBhvr>
                                    </p:animEffect>
                                    <p:set>
                                      <p:cBhvr>
                                        <p:cTn id="26" dur="1" fill="hold">
                                          <p:stCondLst>
                                            <p:cond delay="1099"/>
                                          </p:stCondLst>
                                        </p:cTn>
                                        <p:tgtEl>
                                          <p:spTgt spid="2"/>
                                        </p:tgtEl>
                                        <p:attrNameLst>
                                          <p:attrName>style.visibility</p:attrName>
                                        </p:attrNameLst>
                                      </p:cBhvr>
                                      <p:to>
                                        <p:strVal val="hidden"/>
                                      </p:to>
                                    </p:set>
                                  </p:childTnLst>
                                </p:cTn>
                              </p:par>
                            </p:childTnLst>
                          </p:cTn>
                        </p:par>
                        <p:par>
                          <p:cTn id="27" fill="hold">
                            <p:stCondLst>
                              <p:cond delay="1100"/>
                            </p:stCondLst>
                            <p:childTnLst>
                              <p:par>
                                <p:cTn id="28" presetID="9"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12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nodeType="clickEffect">
                                  <p:stCondLst>
                                    <p:cond delay="0"/>
                                  </p:stCondLst>
                                  <p:childTnLst>
                                    <p:animEffect transition="out" filter="dissolve">
                                      <p:cBhvr>
                                        <p:cTn id="34" dur="2000"/>
                                        <p:tgtEl>
                                          <p:spTgt spid="14"/>
                                        </p:tgtEl>
                                      </p:cBhvr>
                                    </p:animEffect>
                                    <p:set>
                                      <p:cBhvr>
                                        <p:cTn id="35" dur="1" fill="hold">
                                          <p:stCondLst>
                                            <p:cond delay="1999"/>
                                          </p:stCondLst>
                                        </p:cTn>
                                        <p:tgtEl>
                                          <p:spTgt spid="14"/>
                                        </p:tgtEl>
                                        <p:attrNameLst>
                                          <p:attrName>style.visibility</p:attrName>
                                        </p:attrNameLst>
                                      </p:cBhvr>
                                      <p:to>
                                        <p:strVal val="hidden"/>
                                      </p:to>
                                    </p:set>
                                  </p:childTnLst>
                                </p:cTn>
                              </p:par>
                            </p:childTnLst>
                          </p:cTn>
                        </p:par>
                        <p:par>
                          <p:cTn id="36" fill="hold">
                            <p:stCondLst>
                              <p:cond delay="2000"/>
                            </p:stCondLst>
                            <p:childTnLst>
                              <p:par>
                                <p:cTn id="37" presetID="9"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dissolve">
                                      <p:cBhvr>
                                        <p:cTn id="39" dur="11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1000"/>
                                        <p:tgtEl>
                                          <p:spTgt spid="17"/>
                                        </p:tgtEl>
                                      </p:cBhvr>
                                    </p:animEffect>
                                    <p:set>
                                      <p:cBhvr>
                                        <p:cTn id="44" dur="1" fill="hold">
                                          <p:stCondLst>
                                            <p:cond delay="999"/>
                                          </p:stCondLst>
                                        </p:cTn>
                                        <p:tgtEl>
                                          <p:spTgt spid="17"/>
                                        </p:tgtEl>
                                        <p:attrNameLst>
                                          <p:attrName>style.visibility</p:attrName>
                                        </p:attrNameLst>
                                      </p:cBhvr>
                                      <p:to>
                                        <p:strVal val="hidden"/>
                                      </p:to>
                                    </p:set>
                                  </p:childTnLst>
                                </p:cTn>
                              </p:par>
                            </p:childTnLst>
                          </p:cTn>
                        </p:par>
                        <p:par>
                          <p:cTn id="45" fill="hold">
                            <p:stCondLst>
                              <p:cond delay="1000"/>
                            </p:stCondLst>
                            <p:childTnLst>
                              <p:par>
                                <p:cTn id="46" presetID="9"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dissolve">
                                      <p:cBhvr>
                                        <p:cTn id="48" dur="11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1000"/>
                                        <p:tgtEl>
                                          <p:spTgt spid="16"/>
                                        </p:tgtEl>
                                      </p:cBhvr>
                                    </p:animEffect>
                                    <p:set>
                                      <p:cBhvr>
                                        <p:cTn id="53" dur="1" fill="hold">
                                          <p:stCondLst>
                                            <p:cond delay="999"/>
                                          </p:stCondLst>
                                        </p:cTn>
                                        <p:tgtEl>
                                          <p:spTgt spid="16"/>
                                        </p:tgtEl>
                                        <p:attrNameLst>
                                          <p:attrName>style.visibility</p:attrName>
                                        </p:attrNameLst>
                                      </p:cBhvr>
                                      <p:to>
                                        <p:strVal val="hidden"/>
                                      </p:to>
                                    </p:set>
                                  </p:childTnLst>
                                </p:cTn>
                              </p:par>
                            </p:childTnLst>
                          </p:cTn>
                        </p:par>
                        <p:par>
                          <p:cTn id="54" fill="hold">
                            <p:stCondLst>
                              <p:cond delay="1000"/>
                            </p:stCondLst>
                            <p:childTnLst>
                              <p:par>
                                <p:cTn id="55" presetID="9"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dissolve">
                                      <p:cBhvr>
                                        <p:cTn id="57" dur="11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nodeType="clickEffect">
                                  <p:stCondLst>
                                    <p:cond delay="0"/>
                                  </p:stCondLst>
                                  <p:childTnLst>
                                    <p:animEffect transition="out" filter="dissolve">
                                      <p:cBhvr>
                                        <p:cTn id="61" dur="900"/>
                                        <p:tgtEl>
                                          <p:spTgt spid="15"/>
                                        </p:tgtEl>
                                      </p:cBhvr>
                                    </p:animEffect>
                                    <p:set>
                                      <p:cBhvr>
                                        <p:cTn id="62" dur="1" fill="hold">
                                          <p:stCondLst>
                                            <p:cond delay="899"/>
                                          </p:stCondLst>
                                        </p:cTn>
                                        <p:tgtEl>
                                          <p:spTgt spid="15"/>
                                        </p:tgtEl>
                                        <p:attrNameLst>
                                          <p:attrName>style.visibility</p:attrName>
                                        </p:attrNameLst>
                                      </p:cBhvr>
                                      <p:to>
                                        <p:strVal val="hidden"/>
                                      </p:to>
                                    </p:set>
                                  </p:childTnLst>
                                </p:cTn>
                              </p:par>
                            </p:childTnLst>
                          </p:cTn>
                        </p:par>
                        <p:par>
                          <p:cTn id="63" fill="hold">
                            <p:stCondLst>
                              <p:cond delay="900"/>
                            </p:stCondLst>
                            <p:childTnLst>
                              <p:par>
                                <p:cTn id="64" presetID="9" presetClass="entr" presetSubtype="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dissolve">
                                      <p:cBhvr>
                                        <p:cTn id="66" dur="11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nodeType="clickEffect">
                                  <p:stCondLst>
                                    <p:cond delay="0"/>
                                  </p:stCondLst>
                                  <p:childTnLst>
                                    <p:animEffect transition="out" filter="dissolve">
                                      <p:cBhvr>
                                        <p:cTn id="70" dur="900"/>
                                        <p:tgtEl>
                                          <p:spTgt spid="20"/>
                                        </p:tgtEl>
                                      </p:cBhvr>
                                    </p:animEffect>
                                    <p:set>
                                      <p:cBhvr>
                                        <p:cTn id="71" dur="1" fill="hold">
                                          <p:stCondLst>
                                            <p:cond delay="899"/>
                                          </p:stCondLst>
                                        </p:cTn>
                                        <p:tgtEl>
                                          <p:spTgt spid="20"/>
                                        </p:tgtEl>
                                        <p:attrNameLst>
                                          <p:attrName>style.visibility</p:attrName>
                                        </p:attrNameLst>
                                      </p:cBhvr>
                                      <p:to>
                                        <p:strVal val="hidden"/>
                                      </p:to>
                                    </p:set>
                                  </p:childTnLst>
                                </p:cTn>
                              </p:par>
                            </p:childTnLst>
                          </p:cTn>
                        </p:par>
                        <p:par>
                          <p:cTn id="72" fill="hold">
                            <p:stCondLst>
                              <p:cond delay="900"/>
                            </p:stCondLst>
                            <p:childTnLst>
                              <p:par>
                                <p:cTn id="73" presetID="9" presetClass="entr" presetSubtype="0"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dissolve">
                                      <p:cBhvr>
                                        <p:cTn id="75" dur="11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xit" presetSubtype="0" fill="hold" nodeType="clickEffect">
                                  <p:stCondLst>
                                    <p:cond delay="0"/>
                                  </p:stCondLst>
                                  <p:childTnLst>
                                    <p:animEffect transition="out" filter="dissolve">
                                      <p:cBhvr>
                                        <p:cTn id="79" dur="1000"/>
                                        <p:tgtEl>
                                          <p:spTgt spid="13"/>
                                        </p:tgtEl>
                                      </p:cBhvr>
                                    </p:animEffect>
                                    <p:set>
                                      <p:cBhvr>
                                        <p:cTn id="80" dur="1" fill="hold">
                                          <p:stCondLst>
                                            <p:cond delay="999"/>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9" presetClass="entr" presetSubtype="0"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dissolve">
                                      <p:cBhvr>
                                        <p:cTn id="84" dur="1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72008" y="260648"/>
            <a:ext cx="8964488"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2000" dirty="0" smtClean="0">
                <a:latin typeface="Arial"/>
                <a:ea typeface="宋体" pitchFamily="2" charset="-122"/>
                <a:cs typeface="Arial"/>
              </a:rPr>
              <a:t>CSR – AN INTERNATIONAL PERSPECTIVE   </a:t>
            </a:r>
            <a:r>
              <a:rPr lang="zh-TW" altLang="en-US" sz="2000" dirty="0" smtClean="0">
                <a:latin typeface="Hei"/>
                <a:ea typeface="Hei"/>
                <a:cs typeface="Hei"/>
              </a:rPr>
              <a:t>企业</a:t>
            </a:r>
            <a:r>
              <a:rPr lang="zh-TW" altLang="en-US" sz="2000" dirty="0">
                <a:latin typeface="Hei"/>
                <a:ea typeface="Hei"/>
                <a:cs typeface="Hei"/>
              </a:rPr>
              <a:t>社会责任 </a:t>
            </a:r>
            <a:r>
              <a:rPr lang="en-US" altLang="zh-TW" sz="2000" dirty="0">
                <a:latin typeface="Hei"/>
                <a:ea typeface="Hei"/>
                <a:cs typeface="Hei"/>
              </a:rPr>
              <a:t>- </a:t>
            </a:r>
            <a:r>
              <a:rPr lang="zh-TW" altLang="en-US" sz="2000" dirty="0">
                <a:latin typeface="Hei"/>
                <a:ea typeface="Hei"/>
                <a:cs typeface="Hei"/>
              </a:rPr>
              <a:t>国际视</a:t>
            </a:r>
            <a:r>
              <a:rPr lang="zh-TW" altLang="en-US" sz="2000" dirty="0" smtClean="0">
                <a:latin typeface="Hei"/>
                <a:ea typeface="Hei"/>
                <a:cs typeface="Hei"/>
              </a:rPr>
              <a:t>野</a:t>
            </a:r>
            <a:endParaRPr lang="en-US" altLang="zh-CN" sz="2000" dirty="0">
              <a:latin typeface="Hei"/>
              <a:ea typeface="Hei"/>
              <a:cs typeface="Hei"/>
            </a:endParaRPr>
          </a:p>
        </p:txBody>
      </p:sp>
      <p:cxnSp>
        <p:nvCxnSpPr>
          <p:cNvPr id="10" name="Straight Connector 9"/>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grpSp>
        <p:nvGrpSpPr>
          <p:cNvPr id="2" name="Group 26"/>
          <p:cNvGrpSpPr/>
          <p:nvPr/>
        </p:nvGrpSpPr>
        <p:grpSpPr>
          <a:xfrm>
            <a:off x="5796136" y="2060848"/>
            <a:ext cx="2448272" cy="3177644"/>
            <a:chOff x="5796136" y="2060848"/>
            <a:chExt cx="2448272" cy="3177644"/>
          </a:xfrm>
        </p:grpSpPr>
        <p:pic>
          <p:nvPicPr>
            <p:cNvPr id="3" name="Picture 2"/>
            <p:cNvPicPr>
              <a:picLocks noChangeAspect="1"/>
            </p:cNvPicPr>
            <p:nvPr/>
          </p:nvPicPr>
          <p:blipFill>
            <a:blip r:embed="rId2" cstate="print"/>
            <a:stretch>
              <a:fillRect/>
            </a:stretch>
          </p:blipFill>
          <p:spPr>
            <a:xfrm>
              <a:off x="5796136" y="2060848"/>
              <a:ext cx="2448272" cy="2448272"/>
            </a:xfrm>
            <a:prstGeom prst="rect">
              <a:avLst/>
            </a:prstGeom>
          </p:spPr>
        </p:pic>
        <p:sp>
          <p:nvSpPr>
            <p:cNvPr id="4" name="TextBox 3"/>
            <p:cNvSpPr txBox="1"/>
            <p:nvPr/>
          </p:nvSpPr>
          <p:spPr>
            <a:xfrm>
              <a:off x="5796136" y="4869160"/>
              <a:ext cx="2428870" cy="369332"/>
            </a:xfrm>
            <a:prstGeom prst="rect">
              <a:avLst/>
            </a:prstGeom>
            <a:noFill/>
          </p:spPr>
          <p:txBody>
            <a:bodyPr wrap="none" rtlCol="0">
              <a:spAutoFit/>
            </a:bodyPr>
            <a:lstStyle/>
            <a:p>
              <a:r>
                <a:rPr lang="zh-TW" altLang="en-US" b="1" dirty="0">
                  <a:latin typeface="Hei"/>
                  <a:ea typeface="Hei"/>
                  <a:cs typeface="Hei"/>
                </a:rPr>
                <a:t>放眼</a:t>
              </a:r>
              <a:r>
                <a:rPr lang="zh-TW" altLang="en-US" b="1" dirty="0" smtClean="0">
                  <a:latin typeface="Hei"/>
                  <a:ea typeface="Hei"/>
                  <a:cs typeface="Hei"/>
                </a:rPr>
                <a:t>全球</a:t>
              </a:r>
              <a:r>
                <a:rPr lang="en-US" altLang="zh-TW" b="1" dirty="0" smtClean="0">
                  <a:latin typeface="Hei"/>
                  <a:ea typeface="Hei"/>
                  <a:cs typeface="Hei"/>
                </a:rPr>
                <a:t> </a:t>
              </a:r>
              <a:r>
                <a:rPr lang="zh-CN" altLang="en-US" b="1" dirty="0" smtClean="0">
                  <a:latin typeface="Hei"/>
                  <a:ea typeface="Hei"/>
                  <a:cs typeface="Hei"/>
                </a:rPr>
                <a:t>－</a:t>
              </a:r>
              <a:r>
                <a:rPr lang="en-US" altLang="zh-CN" b="1" dirty="0" smtClean="0">
                  <a:latin typeface="Hei"/>
                  <a:ea typeface="Hei"/>
                  <a:cs typeface="Hei"/>
                </a:rPr>
                <a:t> </a:t>
              </a:r>
              <a:r>
                <a:rPr lang="zh-TW" altLang="en-US" b="1" dirty="0" smtClean="0">
                  <a:latin typeface="Hei"/>
                  <a:ea typeface="Hei"/>
                  <a:cs typeface="Hei"/>
                </a:rPr>
                <a:t>本地行动</a:t>
              </a:r>
              <a:endParaRPr lang="en-US" dirty="0"/>
            </a:p>
          </p:txBody>
        </p:sp>
      </p:grpSp>
      <p:grpSp>
        <p:nvGrpSpPr>
          <p:cNvPr id="5" name="Group 18"/>
          <p:cNvGrpSpPr/>
          <p:nvPr/>
        </p:nvGrpSpPr>
        <p:grpSpPr>
          <a:xfrm>
            <a:off x="1403648" y="1484784"/>
            <a:ext cx="1944216" cy="1584176"/>
            <a:chOff x="1187624" y="1700808"/>
            <a:chExt cx="1728192" cy="1440160"/>
          </a:xfrm>
        </p:grpSpPr>
        <p:pic>
          <p:nvPicPr>
            <p:cNvPr id="17" name="Picture 16" descr="Best Practice3.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87624" y="1772816"/>
              <a:ext cx="1728192" cy="1305802"/>
            </a:xfrm>
            <a:prstGeom prst="rect">
              <a:avLst/>
            </a:prstGeom>
          </p:spPr>
        </p:pic>
        <p:sp>
          <p:nvSpPr>
            <p:cNvPr id="18" name="Rectangle 17"/>
            <p:cNvSpPr/>
            <p:nvPr/>
          </p:nvSpPr>
          <p:spPr>
            <a:xfrm>
              <a:off x="1547664" y="1700808"/>
              <a:ext cx="1368152" cy="1440160"/>
            </a:xfrm>
            <a:prstGeom prst="rect">
              <a:avLst/>
            </a:prstGeom>
            <a:noFill/>
            <a:ln w="571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2339752" y="2924944"/>
            <a:ext cx="620683" cy="1107996"/>
          </a:xfrm>
          <a:prstGeom prst="rect">
            <a:avLst/>
          </a:prstGeom>
          <a:noFill/>
        </p:spPr>
        <p:txBody>
          <a:bodyPr wrap="none" rtlCol="0">
            <a:spAutoFit/>
          </a:bodyPr>
          <a:lstStyle/>
          <a:p>
            <a:r>
              <a:rPr lang="en-US" sz="6600" dirty="0" smtClean="0">
                <a:solidFill>
                  <a:srgbClr val="0000FF"/>
                </a:solidFill>
                <a:latin typeface="Arial Narrow Bold"/>
                <a:cs typeface="Arial Narrow Bold"/>
              </a:rPr>
              <a:t>+</a:t>
            </a:r>
            <a:endParaRPr lang="en-US" sz="6600" dirty="0">
              <a:solidFill>
                <a:srgbClr val="0000FF"/>
              </a:solidFill>
              <a:latin typeface="Arial Narrow Bold"/>
              <a:cs typeface="Arial Narrow Bold"/>
            </a:endParaRPr>
          </a:p>
        </p:txBody>
      </p:sp>
      <p:grpSp>
        <p:nvGrpSpPr>
          <p:cNvPr id="6" name="Group 25"/>
          <p:cNvGrpSpPr/>
          <p:nvPr/>
        </p:nvGrpSpPr>
        <p:grpSpPr>
          <a:xfrm>
            <a:off x="899592" y="4005064"/>
            <a:ext cx="3528392" cy="1656184"/>
            <a:chOff x="899592" y="4005064"/>
            <a:chExt cx="3528392" cy="1656184"/>
          </a:xfrm>
        </p:grpSpPr>
        <p:pic>
          <p:nvPicPr>
            <p:cNvPr id="21" name="Picture 3" descr="jigsaw-puzzle-CHina.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87624" y="4042187"/>
              <a:ext cx="1799096" cy="1619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descr="GREEN DEVELOPMENT PUZZEL PIECE.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3014673">
              <a:off x="3088336" y="4209730"/>
              <a:ext cx="824754" cy="1022879"/>
            </a:xfrm>
            <a:prstGeom prst="rect">
              <a:avLst/>
            </a:prstGeom>
          </p:spPr>
        </p:pic>
        <p:sp>
          <p:nvSpPr>
            <p:cNvPr id="24" name="Rectangle 23"/>
            <p:cNvSpPr/>
            <p:nvPr/>
          </p:nvSpPr>
          <p:spPr>
            <a:xfrm>
              <a:off x="899592" y="4005064"/>
              <a:ext cx="3528392" cy="1656184"/>
            </a:xfrm>
            <a:prstGeom prst="rect">
              <a:avLst/>
            </a:prstGeom>
            <a:noFill/>
            <a:ln w="5715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4502150" y="2897068"/>
            <a:ext cx="590088" cy="1107996"/>
          </a:xfrm>
          <a:prstGeom prst="rect">
            <a:avLst/>
          </a:prstGeom>
          <a:noFill/>
        </p:spPr>
        <p:txBody>
          <a:bodyPr wrap="none" rtlCol="0">
            <a:spAutoFit/>
          </a:bodyPr>
          <a:lstStyle/>
          <a:p>
            <a:r>
              <a:rPr lang="en-US" sz="6600" dirty="0" smtClean="0">
                <a:solidFill>
                  <a:srgbClr val="0000FF"/>
                </a:solidFill>
                <a:latin typeface="Arial Narrow Bold"/>
                <a:cs typeface="Arial Narrow Bold"/>
              </a:rPr>
              <a:t>=</a:t>
            </a:r>
            <a:endParaRPr lang="en-US" sz="6600" dirty="0">
              <a:solidFill>
                <a:srgbClr val="0000FF"/>
              </a:solidFill>
              <a:latin typeface="Arial Narrow Bold"/>
              <a:cs typeface="Arial Narrow Bold"/>
            </a:endParaRPr>
          </a:p>
        </p:txBody>
      </p:sp>
      <p:pic>
        <p:nvPicPr>
          <p:cNvPr id="32" name="Picture 31" descr="CSR WITH CHINESE CHARACTERISITCS.psd"/>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148064" y="1556792"/>
            <a:ext cx="3670300" cy="1917700"/>
          </a:xfrm>
          <a:prstGeom prst="rect">
            <a:avLst/>
          </a:prstGeom>
        </p:spPr>
      </p:pic>
      <p:pic>
        <p:nvPicPr>
          <p:cNvPr id="33" name="Picture 32" descr="START DREAM.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96136" y="3429000"/>
            <a:ext cx="1854200" cy="1892300"/>
          </a:xfrm>
          <a:prstGeom prst="rect">
            <a:avLst/>
          </a:prstGeom>
        </p:spPr>
      </p:pic>
      <p:pic>
        <p:nvPicPr>
          <p:cNvPr id="34" name="Picture 33" descr="DREAM SUSTAINABLE.jp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220072" y="1484784"/>
            <a:ext cx="3581400" cy="1968500"/>
          </a:xfrm>
          <a:prstGeom prst="rect">
            <a:avLst/>
          </a:prstGeom>
        </p:spPr>
      </p:pic>
      <p:pic>
        <p:nvPicPr>
          <p:cNvPr id="35" name="Picture 34" descr="CHINESE DREAM.jp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220072" y="1484784"/>
            <a:ext cx="3581400" cy="1943100"/>
          </a:xfrm>
          <a:prstGeom prst="rect">
            <a:avLst/>
          </a:prstGeom>
        </p:spPr>
      </p:pic>
      <p:sp>
        <p:nvSpPr>
          <p:cNvPr id="36" name="TextBox 35"/>
          <p:cNvSpPr txBox="1"/>
          <p:nvPr/>
        </p:nvSpPr>
        <p:spPr>
          <a:xfrm>
            <a:off x="467544" y="2420888"/>
            <a:ext cx="4608512" cy="2831544"/>
          </a:xfrm>
          <a:prstGeom prst="rect">
            <a:avLst/>
          </a:prstGeom>
          <a:noFill/>
        </p:spPr>
        <p:txBody>
          <a:bodyPr wrap="square" rtlCol="0">
            <a:spAutoFit/>
          </a:bodyPr>
          <a:lstStyle/>
          <a:p>
            <a:pPr marL="285750" lvl="0" indent="-285750">
              <a:buFont typeface="Wingdings" charset="2"/>
              <a:buChar char="§"/>
            </a:pPr>
            <a:r>
              <a:rPr lang="en-US" sz="2000" b="1" dirty="0" smtClean="0">
                <a:latin typeface="Arial"/>
                <a:cs typeface="Arial"/>
              </a:rPr>
              <a:t>OBSERVE GLOBAL BEST PRACTICES  </a:t>
            </a:r>
            <a:r>
              <a:rPr lang="zh-CN" altLang="en-US" sz="2000" b="1" dirty="0" smtClean="0">
                <a:latin typeface="Hei"/>
                <a:ea typeface="Hei"/>
                <a:cs typeface="Hei"/>
              </a:rPr>
              <a:t>全球最佳实践</a:t>
            </a:r>
            <a:endParaRPr lang="en-US" sz="2000" b="1" dirty="0" smtClean="0">
              <a:latin typeface="Arial"/>
              <a:cs typeface="Arial"/>
            </a:endParaRPr>
          </a:p>
          <a:p>
            <a:pPr marL="285750" indent="-285750">
              <a:buFont typeface="Wingdings" charset="2"/>
              <a:buChar char="§"/>
            </a:pPr>
            <a:endParaRPr lang="en-US" sz="900" b="1" dirty="0" smtClean="0">
              <a:latin typeface="Arial"/>
              <a:cs typeface="Arial"/>
            </a:endParaRPr>
          </a:p>
          <a:p>
            <a:pPr marL="285750" indent="-285750">
              <a:buFont typeface="Wingdings" charset="2"/>
              <a:buChar char="§"/>
            </a:pPr>
            <a:r>
              <a:rPr lang="en-US" sz="2000" b="1" dirty="0" smtClean="0">
                <a:latin typeface="Arial"/>
                <a:cs typeface="Arial"/>
              </a:rPr>
              <a:t>INTEGRATE INTO A CHINESE CONTEXT  </a:t>
            </a:r>
            <a:r>
              <a:rPr lang="zh-CN" altLang="en-US" sz="2000" b="1" dirty="0" smtClean="0">
                <a:latin typeface="Hei"/>
                <a:ea typeface="Hei"/>
                <a:cs typeface="Hei"/>
              </a:rPr>
              <a:t>结合中国实际</a:t>
            </a:r>
            <a:r>
              <a:rPr lang="en-US" sz="2000" b="1" dirty="0" smtClean="0">
                <a:latin typeface="Hei"/>
                <a:ea typeface="Hei"/>
                <a:cs typeface="Hei"/>
              </a:rPr>
              <a:t> </a:t>
            </a:r>
          </a:p>
          <a:p>
            <a:pPr marL="285750" indent="-285750">
              <a:buFont typeface="Wingdings" charset="2"/>
              <a:buChar char="§"/>
            </a:pPr>
            <a:endParaRPr lang="en-US" sz="900" b="1" dirty="0" smtClean="0">
              <a:latin typeface="Arial"/>
              <a:cs typeface="Arial"/>
            </a:endParaRPr>
          </a:p>
          <a:p>
            <a:pPr marL="285750" lvl="0" indent="-285750">
              <a:buFont typeface="Wingdings" charset="2"/>
              <a:buChar char="§"/>
            </a:pPr>
            <a:r>
              <a:rPr lang="en-US" sz="2000" b="1" dirty="0" smtClean="0">
                <a:latin typeface="Arial"/>
                <a:cs typeface="Arial"/>
              </a:rPr>
              <a:t>CREATE CSR WITH CHINESE CHARACTERISTICS</a:t>
            </a:r>
          </a:p>
          <a:p>
            <a:pPr marL="285750" lvl="0" indent="-285750">
              <a:buFont typeface="Wingdings" charset="2"/>
              <a:buChar char="§"/>
            </a:pPr>
            <a:r>
              <a:rPr lang="zh-CN" altLang="en-US" sz="2000" b="1" dirty="0" smtClean="0">
                <a:latin typeface="Hei"/>
                <a:ea typeface="Hei"/>
                <a:cs typeface="Hei"/>
              </a:rPr>
              <a:t>中国</a:t>
            </a:r>
            <a:r>
              <a:rPr lang="zh-CN" altLang="en-US" sz="2000" b="1" dirty="0">
                <a:latin typeface="Hei"/>
                <a:ea typeface="Hei"/>
                <a:cs typeface="Hei"/>
              </a:rPr>
              <a:t>特色的企业社会责任</a:t>
            </a:r>
            <a:endParaRPr lang="en-US" sz="2000" dirty="0">
              <a:latin typeface="Hei"/>
              <a:ea typeface="Hei"/>
              <a:cs typeface="Hei"/>
            </a:endParaRPr>
          </a:p>
          <a:p>
            <a:pPr marL="285750" indent="-285750">
              <a:buFont typeface="Wingdings" charset="2"/>
              <a:buChar char="§"/>
            </a:pPr>
            <a:endParaRPr lang="en-US" sz="2000" b="1" dirty="0">
              <a:latin typeface="Arial"/>
              <a:cs typeface="Arial"/>
            </a:endParaRPr>
          </a:p>
        </p:txBody>
      </p:sp>
      <p:sp>
        <p:nvSpPr>
          <p:cNvPr id="23" name="TextBox 22"/>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14174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800"/>
                                        <p:tgtEl>
                                          <p:spTgt spid="20"/>
                                        </p:tgtEl>
                                      </p:cBhvr>
                                    </p:animEffect>
                                  </p:childTnLst>
                                </p:cTn>
                              </p:par>
                            </p:childTnLst>
                          </p:cTn>
                        </p:par>
                        <p:par>
                          <p:cTn id="18" fill="hold">
                            <p:stCondLst>
                              <p:cond delay="800"/>
                            </p:stCondLst>
                            <p:childTnLst>
                              <p:par>
                                <p:cTn id="19" presetID="9"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11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1000"/>
                                        <p:tgtEl>
                                          <p:spTgt spid="2"/>
                                        </p:tgtEl>
                                      </p:cBhvr>
                                    </p:animEffect>
                                    <p:set>
                                      <p:cBhvr>
                                        <p:cTn id="26" dur="1" fill="hold">
                                          <p:stCondLst>
                                            <p:cond delay="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1000"/>
                                        <p:tgtEl>
                                          <p:spTgt spid="33"/>
                                        </p:tgtEl>
                                      </p:cBhvr>
                                    </p:animEffect>
                                  </p:childTnLst>
                                </p:cTn>
                              </p:par>
                              <p:par>
                                <p:cTn id="32" presetID="9"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dissolve">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900"/>
                                        <p:tgtEl>
                                          <p:spTgt spid="32"/>
                                        </p:tgtEl>
                                      </p:cBhvr>
                                    </p:animEffect>
                                    <p:set>
                                      <p:cBhvr>
                                        <p:cTn id="39" dur="1" fill="hold">
                                          <p:stCondLst>
                                            <p:cond delay="899"/>
                                          </p:stCondLst>
                                        </p:cTn>
                                        <p:tgtEl>
                                          <p:spTgt spid="32"/>
                                        </p:tgtEl>
                                        <p:attrNameLst>
                                          <p:attrName>style.visibility</p:attrName>
                                        </p:attrNameLst>
                                      </p:cBhvr>
                                      <p:to>
                                        <p:strVal val="hidden"/>
                                      </p:to>
                                    </p:set>
                                  </p:childTnLst>
                                </p:cTn>
                              </p:par>
                            </p:childTnLst>
                          </p:cTn>
                        </p:par>
                        <p:par>
                          <p:cTn id="40" fill="hold">
                            <p:stCondLst>
                              <p:cond delay="900"/>
                            </p:stCondLst>
                            <p:childTnLst>
                              <p:par>
                                <p:cTn id="41" presetID="9"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11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nodeType="clickEffect">
                                  <p:stCondLst>
                                    <p:cond delay="0"/>
                                  </p:stCondLst>
                                  <p:childTnLst>
                                    <p:animEffect transition="out" filter="dissolve">
                                      <p:cBhvr>
                                        <p:cTn id="47" dur="1000"/>
                                        <p:tgtEl>
                                          <p:spTgt spid="34"/>
                                        </p:tgtEl>
                                      </p:cBhvr>
                                    </p:animEffect>
                                    <p:set>
                                      <p:cBhvr>
                                        <p:cTn id="48" dur="1" fill="hold">
                                          <p:stCondLst>
                                            <p:cond delay="999"/>
                                          </p:stCondLst>
                                        </p:cTn>
                                        <p:tgtEl>
                                          <p:spTgt spid="34"/>
                                        </p:tgtEl>
                                        <p:attrNameLst>
                                          <p:attrName>style.visibility</p:attrName>
                                        </p:attrNameLst>
                                      </p:cBhvr>
                                      <p:to>
                                        <p:strVal val="hidden"/>
                                      </p:to>
                                    </p:set>
                                  </p:childTnLst>
                                </p:cTn>
                              </p:par>
                            </p:childTnLst>
                          </p:cTn>
                        </p:par>
                        <p:par>
                          <p:cTn id="49" fill="hold">
                            <p:stCondLst>
                              <p:cond delay="1000"/>
                            </p:stCondLst>
                            <p:childTnLst>
                              <p:par>
                                <p:cTn id="50" presetID="9" presetClass="entr" presetSubtype="0"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ssolve">
                                      <p:cBhvr>
                                        <p:cTn id="52" dur="1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gray">
          <a:xfrm>
            <a:off x="72008" y="201141"/>
            <a:ext cx="8964488"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800" kern="1000" spc="-100" dirty="0" smtClean="0">
                <a:latin typeface="Arial"/>
                <a:ea typeface="宋体" pitchFamily="2" charset="-122"/>
                <a:cs typeface="Arial"/>
              </a:rPr>
              <a:t>OBSERVING CSR GLOBALLY - ADAPTING BEST PRACTICES LOCALLY</a:t>
            </a:r>
          </a:p>
          <a:p>
            <a:r>
              <a:rPr lang="zh-CN" altLang="en-US" sz="1800" dirty="0">
                <a:latin typeface="Hei"/>
                <a:ea typeface="Hei"/>
                <a:cs typeface="Hei"/>
              </a:rPr>
              <a:t>企业社会责任的全球视野 </a:t>
            </a:r>
            <a:r>
              <a:rPr lang="en-US" altLang="zh-CN" sz="1800" dirty="0">
                <a:latin typeface="Hei"/>
                <a:ea typeface="Hei"/>
                <a:cs typeface="Hei"/>
              </a:rPr>
              <a:t>—</a:t>
            </a:r>
            <a:r>
              <a:rPr lang="zh-CN" altLang="en-US" sz="1800" dirty="0">
                <a:latin typeface="Hei"/>
                <a:ea typeface="Hei"/>
                <a:cs typeface="Hei"/>
              </a:rPr>
              <a:t>最佳实践的应用</a:t>
            </a:r>
            <a:r>
              <a:rPr lang="en-US" sz="1800" dirty="0">
                <a:latin typeface="Hei"/>
                <a:ea typeface="Hei"/>
                <a:cs typeface="Hei"/>
              </a:rPr>
              <a:t> </a:t>
            </a:r>
            <a:endParaRPr lang="en-US" altLang="zh-CN" sz="1800" kern="1000" spc="-100" dirty="0">
              <a:solidFill>
                <a:srgbClr val="000000"/>
              </a:solidFill>
              <a:latin typeface="Hei"/>
              <a:ea typeface="Hei"/>
              <a:cs typeface="Hei"/>
            </a:endParaRPr>
          </a:p>
        </p:txBody>
      </p:sp>
      <p:cxnSp>
        <p:nvCxnSpPr>
          <p:cNvPr id="9" name="Straight Connector 8"/>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79512" y="980728"/>
            <a:ext cx="8640959" cy="307777"/>
          </a:xfrm>
          <a:prstGeom prst="rect">
            <a:avLst/>
          </a:prstGeom>
          <a:noFill/>
        </p:spPr>
        <p:txBody>
          <a:bodyPr wrap="square" rtlCol="0">
            <a:spAutoFit/>
          </a:bodyPr>
          <a:lstStyle/>
          <a:p>
            <a:r>
              <a:rPr lang="en-GB" sz="1400" b="1" dirty="0" smtClean="0">
                <a:latin typeface="Arial"/>
                <a:cs typeface="Arial"/>
              </a:rPr>
              <a:t>INTEGRATING CSR AND CER WITH </a:t>
            </a:r>
            <a:r>
              <a:rPr lang="en-GB" sz="1400" b="1" dirty="0" smtClean="0">
                <a:latin typeface="Hei"/>
                <a:ea typeface="Hei"/>
                <a:cs typeface="Hei"/>
              </a:rPr>
              <a:t>PUBLIC POLICY                         </a:t>
            </a:r>
            <a:r>
              <a:rPr lang="zh-CN" altLang="en-US" sz="1400" b="1" dirty="0" smtClean="0"/>
              <a:t>将</a:t>
            </a:r>
            <a:r>
              <a:rPr lang="en-US" sz="1400" b="1" dirty="0" err="1"/>
              <a:t>CSR和CER与公共政策</a:t>
            </a:r>
            <a:r>
              <a:rPr lang="zh-CN" altLang="en-US" sz="1400" b="1" dirty="0"/>
              <a:t>相结合</a:t>
            </a:r>
            <a:r>
              <a:rPr lang="en-US" sz="1400" dirty="0"/>
              <a:t> </a:t>
            </a:r>
            <a:r>
              <a:rPr lang="en-US" sz="1400" dirty="0" smtClean="0"/>
              <a:t> </a:t>
            </a:r>
            <a:endParaRPr lang="en-US" sz="1400" b="1" dirty="0">
              <a:latin typeface="Hei"/>
              <a:ea typeface="Hei"/>
              <a:cs typeface="Hei"/>
            </a:endParaRPr>
          </a:p>
        </p:txBody>
      </p:sp>
      <p:sp>
        <p:nvSpPr>
          <p:cNvPr id="20" name="TextBox 19"/>
          <p:cNvSpPr txBox="1"/>
          <p:nvPr/>
        </p:nvSpPr>
        <p:spPr>
          <a:xfrm>
            <a:off x="623992" y="1268760"/>
            <a:ext cx="2877711" cy="584776"/>
          </a:xfrm>
          <a:prstGeom prst="rect">
            <a:avLst/>
          </a:prstGeom>
          <a:noFill/>
        </p:spPr>
        <p:txBody>
          <a:bodyPr wrap="none" rtlCol="0">
            <a:spAutoFit/>
          </a:bodyPr>
          <a:lstStyle/>
          <a:p>
            <a:r>
              <a:rPr lang="en-GB" sz="1400" b="1" spc="-100" dirty="0" smtClean="0">
                <a:latin typeface="Arial"/>
                <a:cs typeface="Arial"/>
              </a:rPr>
              <a:t>EU – CSR IN PUBLIC POLICY</a:t>
            </a:r>
          </a:p>
          <a:p>
            <a:r>
              <a:rPr lang="zh-CN" altLang="en-US" sz="1400" b="1" dirty="0">
                <a:latin typeface="Hei"/>
                <a:ea typeface="Hei"/>
                <a:cs typeface="Hei"/>
              </a:rPr>
              <a:t>欧盟</a:t>
            </a:r>
            <a:r>
              <a:rPr lang="en-US" altLang="zh-CN" sz="1400" b="1" dirty="0">
                <a:latin typeface="Hei"/>
                <a:ea typeface="Hei"/>
                <a:cs typeface="Hei"/>
              </a:rPr>
              <a:t>—</a:t>
            </a:r>
            <a:r>
              <a:rPr lang="zh-CN" altLang="en-US" sz="1400" b="1" dirty="0">
                <a:latin typeface="Hei"/>
                <a:ea typeface="Hei"/>
                <a:cs typeface="Hei"/>
              </a:rPr>
              <a:t>公共政策中的企业社会责任</a:t>
            </a:r>
            <a:r>
              <a:rPr lang="en-US" dirty="0">
                <a:latin typeface="Hei"/>
                <a:ea typeface="Hei"/>
                <a:cs typeface="Hei"/>
              </a:rPr>
              <a:t> </a:t>
            </a:r>
            <a:endParaRPr lang="en-US" b="1" spc="-100" dirty="0">
              <a:latin typeface="Hei"/>
              <a:ea typeface="Hei"/>
              <a:cs typeface="Hei"/>
            </a:endParaRPr>
          </a:p>
        </p:txBody>
      </p:sp>
      <p:sp>
        <p:nvSpPr>
          <p:cNvPr id="21" name="TextBox 20"/>
          <p:cNvSpPr txBox="1"/>
          <p:nvPr/>
        </p:nvSpPr>
        <p:spPr>
          <a:xfrm>
            <a:off x="4860032" y="1484784"/>
            <a:ext cx="4229389" cy="307777"/>
          </a:xfrm>
          <a:prstGeom prst="rect">
            <a:avLst/>
          </a:prstGeom>
          <a:noFill/>
        </p:spPr>
        <p:txBody>
          <a:bodyPr wrap="none" rtlCol="0">
            <a:spAutoFit/>
          </a:bodyPr>
          <a:lstStyle/>
          <a:p>
            <a:r>
              <a:rPr lang="en-GB" sz="1400" b="1" spc="-120" dirty="0" smtClean="0">
                <a:latin typeface="Arial"/>
                <a:cs typeface="Arial"/>
              </a:rPr>
              <a:t>GERMANY – GREEN DEVELOPMENT  </a:t>
            </a:r>
            <a:r>
              <a:rPr lang="zh-CN" altLang="en-US" sz="1400" b="1" dirty="0" smtClean="0">
                <a:latin typeface="Hei"/>
                <a:ea typeface="Hei"/>
                <a:cs typeface="Hei"/>
              </a:rPr>
              <a:t>德</a:t>
            </a:r>
            <a:r>
              <a:rPr lang="zh-CN" altLang="en-US" sz="1400" b="1" dirty="0">
                <a:latin typeface="Hei"/>
                <a:ea typeface="Hei"/>
                <a:cs typeface="Hei"/>
              </a:rPr>
              <a:t>国</a:t>
            </a:r>
            <a:r>
              <a:rPr lang="en-US" altLang="zh-CN" sz="1400" b="1" dirty="0">
                <a:latin typeface="Hei"/>
                <a:ea typeface="Hei"/>
                <a:cs typeface="Hei"/>
              </a:rPr>
              <a:t>—</a:t>
            </a:r>
            <a:r>
              <a:rPr lang="zh-CN" altLang="en-US" sz="1400" b="1" dirty="0">
                <a:latin typeface="Hei"/>
                <a:ea typeface="Hei"/>
                <a:cs typeface="Hei"/>
              </a:rPr>
              <a:t>绿色发展</a:t>
            </a:r>
            <a:r>
              <a:rPr lang="en-US" sz="1400" dirty="0">
                <a:latin typeface="Hei"/>
                <a:ea typeface="Hei"/>
                <a:cs typeface="Hei"/>
              </a:rPr>
              <a:t> </a:t>
            </a:r>
            <a:endParaRPr lang="en-US" sz="1400" b="1" spc="-120" dirty="0">
              <a:latin typeface="Hei"/>
              <a:ea typeface="Hei"/>
              <a:cs typeface="Hei"/>
            </a:endParaRPr>
          </a:p>
        </p:txBody>
      </p:sp>
      <p:sp>
        <p:nvSpPr>
          <p:cNvPr id="18" name="Folded Corner 17"/>
          <p:cNvSpPr/>
          <p:nvPr/>
        </p:nvSpPr>
        <p:spPr>
          <a:xfrm>
            <a:off x="395536" y="1844824"/>
            <a:ext cx="3744416" cy="4176564"/>
          </a:xfrm>
          <a:prstGeom prst="foldedCorner">
            <a:avLst/>
          </a:prstGeom>
          <a:noFill/>
          <a:ln w="38100"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Folded Corner 24"/>
          <p:cNvSpPr/>
          <p:nvPr/>
        </p:nvSpPr>
        <p:spPr>
          <a:xfrm>
            <a:off x="4932040" y="1844824"/>
            <a:ext cx="3744416" cy="4176564"/>
          </a:xfrm>
          <a:prstGeom prst="foldedCorner">
            <a:avLst/>
          </a:prstGeom>
          <a:noFill/>
          <a:ln w="38100" cmpd="sng">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9" name="Picture 38" descr="EU ball.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1988840"/>
            <a:ext cx="792088" cy="740431"/>
          </a:xfrm>
          <a:prstGeom prst="rect">
            <a:avLst/>
          </a:prstGeom>
        </p:spPr>
      </p:pic>
      <p:pic>
        <p:nvPicPr>
          <p:cNvPr id="41" name="Picture 40" descr="germany.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20072" y="1916832"/>
            <a:ext cx="648072" cy="648072"/>
          </a:xfrm>
          <a:prstGeom prst="rect">
            <a:avLst/>
          </a:prstGeom>
        </p:spPr>
      </p:pic>
      <p:sp>
        <p:nvSpPr>
          <p:cNvPr id="11" name="Rectangle 10"/>
          <p:cNvSpPr/>
          <p:nvPr/>
        </p:nvSpPr>
        <p:spPr>
          <a:xfrm>
            <a:off x="5004048" y="5301208"/>
            <a:ext cx="607859" cy="584776"/>
          </a:xfrm>
          <a:prstGeom prst="rect">
            <a:avLst/>
          </a:prstGeom>
        </p:spPr>
        <p:txBody>
          <a:bodyPr wrap="none">
            <a:spAutoFit/>
          </a:bodyPr>
          <a:lstStyle/>
          <a:p>
            <a:r>
              <a:rPr lang="en-US" sz="1600" b="1" dirty="0">
                <a:solidFill>
                  <a:srgbClr val="000000"/>
                </a:solidFill>
                <a:latin typeface="Hei"/>
                <a:ea typeface="Hei"/>
                <a:cs typeface="Hei"/>
              </a:rPr>
              <a:t>公</a:t>
            </a:r>
            <a:r>
              <a:rPr lang="en-US" sz="1600" b="1" dirty="0" smtClean="0">
                <a:solidFill>
                  <a:srgbClr val="FF0000"/>
                </a:solidFill>
                <a:latin typeface="Hei"/>
                <a:ea typeface="Hei"/>
                <a:cs typeface="Hei"/>
              </a:rPr>
              <a:t>共</a:t>
            </a:r>
          </a:p>
          <a:p>
            <a:r>
              <a:rPr lang="en-US" sz="1600" b="1" dirty="0" smtClean="0">
                <a:solidFill>
                  <a:srgbClr val="FFEC0D"/>
                </a:solidFill>
                <a:latin typeface="Hei"/>
                <a:ea typeface="Hei"/>
                <a:cs typeface="Hei"/>
              </a:rPr>
              <a:t>政</a:t>
            </a:r>
            <a:r>
              <a:rPr lang="en-US" sz="1600" b="1" dirty="0">
                <a:solidFill>
                  <a:schemeClr val="bg1">
                    <a:lumMod val="50000"/>
                  </a:schemeClr>
                </a:solidFill>
                <a:latin typeface="Hei"/>
                <a:ea typeface="Hei"/>
                <a:cs typeface="Hei"/>
              </a:rPr>
              <a:t>策</a:t>
            </a:r>
          </a:p>
        </p:txBody>
      </p:sp>
      <p:pic>
        <p:nvPicPr>
          <p:cNvPr id="15" name="Picture 14" descr="PPolicy.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52120" y="5369694"/>
            <a:ext cx="2286191" cy="624244"/>
          </a:xfrm>
          <a:prstGeom prst="rect">
            <a:avLst/>
          </a:prstGeom>
        </p:spPr>
      </p:pic>
      <p:sp>
        <p:nvSpPr>
          <p:cNvPr id="43" name="Rectangle 42"/>
          <p:cNvSpPr/>
          <p:nvPr/>
        </p:nvSpPr>
        <p:spPr>
          <a:xfrm>
            <a:off x="557617" y="5378818"/>
            <a:ext cx="607859" cy="584776"/>
          </a:xfrm>
          <a:prstGeom prst="rect">
            <a:avLst/>
          </a:prstGeom>
        </p:spPr>
        <p:txBody>
          <a:bodyPr wrap="none">
            <a:spAutoFit/>
          </a:bodyPr>
          <a:lstStyle/>
          <a:p>
            <a:r>
              <a:rPr lang="en-US" sz="1600" b="1" dirty="0">
                <a:solidFill>
                  <a:srgbClr val="0000FF"/>
                </a:solidFill>
                <a:latin typeface="Hei"/>
                <a:ea typeface="Hei"/>
                <a:cs typeface="Hei"/>
              </a:rPr>
              <a:t>公</a:t>
            </a:r>
            <a:r>
              <a:rPr lang="en-US" sz="1600" b="1" dirty="0" smtClean="0">
                <a:solidFill>
                  <a:srgbClr val="FFEC0D"/>
                </a:solidFill>
                <a:latin typeface="Hei"/>
                <a:ea typeface="Hei"/>
                <a:cs typeface="Hei"/>
              </a:rPr>
              <a:t>共</a:t>
            </a:r>
          </a:p>
          <a:p>
            <a:r>
              <a:rPr lang="en-US" sz="1600" b="1" dirty="0" smtClean="0">
                <a:solidFill>
                  <a:srgbClr val="FFEC0D"/>
                </a:solidFill>
                <a:latin typeface="Hei"/>
                <a:ea typeface="Hei"/>
                <a:cs typeface="Hei"/>
              </a:rPr>
              <a:t>政</a:t>
            </a:r>
            <a:r>
              <a:rPr lang="en-US" sz="1600" b="1" dirty="0">
                <a:solidFill>
                  <a:srgbClr val="0000FF"/>
                </a:solidFill>
                <a:latin typeface="Hei"/>
                <a:ea typeface="Hei"/>
                <a:cs typeface="Hei"/>
              </a:rPr>
              <a:t>策</a:t>
            </a:r>
          </a:p>
        </p:txBody>
      </p:sp>
      <p:pic>
        <p:nvPicPr>
          <p:cNvPr id="44" name="Picture 43" descr="PPolicy.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05689" y="5301208"/>
            <a:ext cx="2286191" cy="624244"/>
          </a:xfrm>
          <a:prstGeom prst="rect">
            <a:avLst/>
          </a:prstGeom>
        </p:spPr>
      </p:pic>
      <p:sp>
        <p:nvSpPr>
          <p:cNvPr id="45" name="TextBox 44"/>
          <p:cNvSpPr txBox="1"/>
          <p:nvPr/>
        </p:nvSpPr>
        <p:spPr>
          <a:xfrm>
            <a:off x="5956153" y="1988840"/>
            <a:ext cx="2648295" cy="646331"/>
          </a:xfrm>
          <a:prstGeom prst="rect">
            <a:avLst/>
          </a:prstGeom>
          <a:noFill/>
        </p:spPr>
        <p:txBody>
          <a:bodyPr wrap="square" rtlCol="0">
            <a:spAutoFit/>
          </a:bodyPr>
          <a:lstStyle/>
          <a:p>
            <a:pPr algn="just"/>
            <a:r>
              <a:rPr lang="en-US" sz="1200" b="1" kern="1100" spc="-110" dirty="0" smtClean="0">
                <a:latin typeface="Arial"/>
                <a:cs typeface="Arial"/>
              </a:rPr>
              <a:t>In 2011 Germany’s New Energy Plan sets out to close all </a:t>
            </a:r>
            <a:r>
              <a:rPr lang="en-US" sz="1200" b="1" kern="1100" spc="-110" dirty="0">
                <a:latin typeface="Arial"/>
                <a:cs typeface="Arial"/>
              </a:rPr>
              <a:t>nuclear plants by 2022 </a:t>
            </a:r>
            <a:r>
              <a:rPr lang="en-US" sz="1200" b="1" kern="1100" spc="-110" dirty="0" smtClean="0">
                <a:latin typeface="Arial"/>
                <a:cs typeface="Arial"/>
              </a:rPr>
              <a:t>and</a:t>
            </a:r>
          </a:p>
          <a:p>
            <a:pPr algn="just"/>
            <a:r>
              <a:rPr lang="en-US" sz="1200" b="1" kern="1100" spc="-110" dirty="0">
                <a:latin typeface="Arial"/>
                <a:cs typeface="Arial"/>
              </a:rPr>
              <a:t>become the first industrialized country to  </a:t>
            </a:r>
          </a:p>
        </p:txBody>
      </p:sp>
      <p:sp>
        <p:nvSpPr>
          <p:cNvPr id="46" name="TextBox 45"/>
          <p:cNvSpPr txBox="1"/>
          <p:nvPr/>
        </p:nvSpPr>
        <p:spPr>
          <a:xfrm>
            <a:off x="5076056" y="2566645"/>
            <a:ext cx="3528392" cy="2339102"/>
          </a:xfrm>
          <a:prstGeom prst="rect">
            <a:avLst/>
          </a:prstGeom>
          <a:noFill/>
        </p:spPr>
        <p:txBody>
          <a:bodyPr wrap="square" rtlCol="0">
            <a:spAutoFit/>
          </a:bodyPr>
          <a:lstStyle/>
          <a:p>
            <a:pPr algn="just"/>
            <a:r>
              <a:rPr lang="en-US" sz="1200" b="1" kern="1100" spc="-110" dirty="0" smtClean="0">
                <a:latin typeface="Arial"/>
                <a:cs typeface="Arial"/>
              </a:rPr>
              <a:t>completely shift to clean energy by increasing investment and R&amp;D for renewable energy and energy efficiency</a:t>
            </a:r>
          </a:p>
          <a:p>
            <a:pPr algn="just"/>
            <a:endParaRPr lang="en-US" sz="1200" b="1" kern="1100" spc="-110" dirty="0">
              <a:latin typeface="Arial"/>
              <a:cs typeface="Arial"/>
            </a:endParaRPr>
          </a:p>
          <a:p>
            <a:pPr algn="just"/>
            <a:r>
              <a:rPr lang="zh-CN" altLang="en-US" sz="1400" b="1" dirty="0"/>
              <a:t>德国</a:t>
            </a:r>
            <a:r>
              <a:rPr lang="en-US" altLang="zh-CN" sz="1400" b="1" dirty="0"/>
              <a:t>—</a:t>
            </a:r>
            <a:r>
              <a:rPr lang="zh-CN" altLang="en-US" sz="1400" b="1" dirty="0"/>
              <a:t>绿色发展</a:t>
            </a:r>
            <a:r>
              <a:rPr lang="en-US" sz="1400" b="1" dirty="0"/>
              <a:t> </a:t>
            </a:r>
            <a:endParaRPr lang="en-US" sz="1400" b="1" dirty="0" smtClean="0"/>
          </a:p>
          <a:p>
            <a:pPr algn="just"/>
            <a:endParaRPr lang="en-US" sz="1400" b="1" dirty="0" smtClean="0"/>
          </a:p>
          <a:p>
            <a:pPr algn="just"/>
            <a:r>
              <a:rPr lang="en-US" sz="1400" b="1" dirty="0"/>
              <a:t>2011</a:t>
            </a:r>
            <a:r>
              <a:rPr lang="zh-CN" altLang="en-US" sz="1400" b="1" dirty="0"/>
              <a:t>年，德国的新能源计划确定将在</a:t>
            </a:r>
            <a:r>
              <a:rPr lang="en-US" sz="1400" b="1" dirty="0"/>
              <a:t>2022</a:t>
            </a:r>
            <a:r>
              <a:rPr lang="zh-CN" altLang="en-US" sz="1400" b="1" dirty="0"/>
              <a:t>年前关闭所有核电厂，这使其成为工业化诸国中第一个通过增加可再生能源和能效的投资与研发，实现完全使用清洁能源的国家</a:t>
            </a:r>
            <a:r>
              <a:rPr lang="en-US" sz="1400" dirty="0"/>
              <a:t> </a:t>
            </a:r>
            <a:endParaRPr lang="en-US" sz="1400" b="1" kern="1100" spc="-110" dirty="0">
              <a:latin typeface="Arial"/>
              <a:cs typeface="Arial"/>
            </a:endParaRPr>
          </a:p>
        </p:txBody>
      </p:sp>
      <p:sp>
        <p:nvSpPr>
          <p:cNvPr id="47" name="TextBox 46"/>
          <p:cNvSpPr txBox="1"/>
          <p:nvPr/>
        </p:nvSpPr>
        <p:spPr>
          <a:xfrm>
            <a:off x="1331640" y="1881699"/>
            <a:ext cx="2520280" cy="323165"/>
          </a:xfrm>
          <a:prstGeom prst="rect">
            <a:avLst/>
          </a:prstGeom>
          <a:noFill/>
        </p:spPr>
        <p:txBody>
          <a:bodyPr wrap="square" rtlCol="0">
            <a:spAutoFit/>
          </a:bodyPr>
          <a:lstStyle/>
          <a:p>
            <a:r>
              <a:rPr lang="en-US" sz="1500" b="1" kern="1100" spc="-110" dirty="0" smtClean="0">
                <a:latin typeface="Arial"/>
                <a:cs typeface="Arial"/>
              </a:rPr>
              <a:t>European policy on CSR</a:t>
            </a:r>
          </a:p>
        </p:txBody>
      </p:sp>
      <p:sp>
        <p:nvSpPr>
          <p:cNvPr id="48" name="TextBox 47"/>
          <p:cNvSpPr txBox="1"/>
          <p:nvPr/>
        </p:nvSpPr>
        <p:spPr>
          <a:xfrm>
            <a:off x="1331640" y="2206605"/>
            <a:ext cx="3387483" cy="489365"/>
          </a:xfrm>
          <a:prstGeom prst="rect">
            <a:avLst/>
          </a:prstGeom>
          <a:noFill/>
        </p:spPr>
        <p:txBody>
          <a:bodyPr wrap="square" rtlCol="0">
            <a:spAutoFit/>
          </a:bodyPr>
          <a:lstStyle/>
          <a:p>
            <a:pPr>
              <a:lnSpc>
                <a:spcPct val="70000"/>
              </a:lnSpc>
            </a:pPr>
            <a:r>
              <a:rPr lang="en-US" sz="1200" spc="-90" dirty="0" smtClean="0">
                <a:latin typeface="Arial"/>
                <a:cs typeface="Arial"/>
              </a:rPr>
              <a:t>In  2011 the European Commission </a:t>
            </a:r>
          </a:p>
          <a:p>
            <a:pPr>
              <a:lnSpc>
                <a:spcPct val="70000"/>
              </a:lnSpc>
            </a:pPr>
            <a:r>
              <a:rPr lang="en-US" sz="1200" spc="-90" dirty="0" smtClean="0">
                <a:latin typeface="Arial"/>
                <a:cs typeface="Arial"/>
              </a:rPr>
              <a:t>published a new policy on corporate social </a:t>
            </a:r>
          </a:p>
          <a:p>
            <a:pPr>
              <a:lnSpc>
                <a:spcPct val="70000"/>
              </a:lnSpc>
            </a:pPr>
            <a:r>
              <a:rPr lang="en-US" sz="1200" spc="-90" dirty="0" smtClean="0">
                <a:latin typeface="Arial"/>
                <a:cs typeface="Arial"/>
              </a:rPr>
              <a:t>responsibility:</a:t>
            </a:r>
            <a:r>
              <a:rPr lang="en-US" sz="1200" dirty="0" smtClean="0">
                <a:latin typeface="Arial"/>
                <a:cs typeface="Arial"/>
              </a:rPr>
              <a:t>	</a:t>
            </a:r>
            <a:endParaRPr lang="en-US" sz="1200" dirty="0">
              <a:latin typeface="Arial"/>
              <a:cs typeface="Arial"/>
            </a:endParaRPr>
          </a:p>
        </p:txBody>
      </p:sp>
      <p:sp>
        <p:nvSpPr>
          <p:cNvPr id="49" name="TextBox 48"/>
          <p:cNvSpPr txBox="1"/>
          <p:nvPr/>
        </p:nvSpPr>
        <p:spPr>
          <a:xfrm>
            <a:off x="395536" y="2512820"/>
            <a:ext cx="3744416" cy="3004412"/>
          </a:xfrm>
          <a:prstGeom prst="rect">
            <a:avLst/>
          </a:prstGeom>
          <a:noFill/>
        </p:spPr>
        <p:txBody>
          <a:bodyPr wrap="square" rtlCol="0">
            <a:spAutoFit/>
          </a:bodyPr>
          <a:lstStyle/>
          <a:p>
            <a:pPr>
              <a:lnSpc>
                <a:spcPct val="80000"/>
              </a:lnSpc>
            </a:pPr>
            <a:endParaRPr lang="en-US" sz="1500" dirty="0">
              <a:latin typeface="Arial"/>
              <a:cs typeface="Arial"/>
            </a:endParaRPr>
          </a:p>
          <a:p>
            <a:pPr marL="174625" indent="-174625">
              <a:lnSpc>
                <a:spcPct val="80000"/>
              </a:lnSpc>
              <a:buFont typeface="Wingdings" charset="2"/>
              <a:buChar char="§"/>
            </a:pPr>
            <a:r>
              <a:rPr lang="en-US" sz="1200" dirty="0" smtClean="0">
                <a:solidFill>
                  <a:schemeClr val="tx1">
                    <a:lumMod val="95000"/>
                    <a:lumOff val="5000"/>
                  </a:schemeClr>
                </a:solidFill>
                <a:latin typeface="Arial"/>
                <a:cs typeface="Arial"/>
              </a:rPr>
              <a:t>Enhances </a:t>
            </a:r>
            <a:r>
              <a:rPr lang="en-US" sz="1200" dirty="0">
                <a:solidFill>
                  <a:schemeClr val="tx1">
                    <a:lumMod val="95000"/>
                    <a:lumOff val="5000"/>
                  </a:schemeClr>
                </a:solidFill>
                <a:latin typeface="Arial"/>
                <a:cs typeface="Arial"/>
              </a:rPr>
              <a:t>visibility of CSR and </a:t>
            </a:r>
            <a:r>
              <a:rPr lang="en-US" sz="1200" dirty="0" smtClean="0">
                <a:solidFill>
                  <a:schemeClr val="tx1">
                    <a:lumMod val="95000"/>
                    <a:lumOff val="5000"/>
                  </a:schemeClr>
                </a:solidFill>
                <a:latin typeface="Arial"/>
                <a:cs typeface="Arial"/>
              </a:rPr>
              <a:t>dissemination of good practices:</a:t>
            </a:r>
          </a:p>
          <a:p>
            <a:pPr marL="174625" indent="-174625">
              <a:lnSpc>
                <a:spcPct val="80000"/>
              </a:lnSpc>
              <a:buFont typeface="Wingdings" charset="2"/>
              <a:buChar char="§"/>
            </a:pPr>
            <a:r>
              <a:rPr lang="en-US" sz="1200" dirty="0" smtClean="0">
                <a:solidFill>
                  <a:schemeClr val="tx1">
                    <a:lumMod val="95000"/>
                    <a:lumOff val="5000"/>
                  </a:schemeClr>
                </a:solidFill>
                <a:latin typeface="Arial"/>
                <a:cs typeface="Arial"/>
              </a:rPr>
              <a:t>Improves </a:t>
            </a:r>
            <a:r>
              <a:rPr lang="en-US" sz="1200" dirty="0">
                <a:solidFill>
                  <a:schemeClr val="tx1">
                    <a:lumMod val="95000"/>
                    <a:lumOff val="5000"/>
                  </a:schemeClr>
                </a:solidFill>
                <a:latin typeface="Arial"/>
                <a:cs typeface="Arial"/>
              </a:rPr>
              <a:t>self- and co-regulation </a:t>
            </a:r>
            <a:r>
              <a:rPr lang="en-US" sz="1200" dirty="0" smtClean="0">
                <a:solidFill>
                  <a:schemeClr val="tx1">
                    <a:lumMod val="95000"/>
                    <a:lumOff val="5000"/>
                  </a:schemeClr>
                </a:solidFill>
                <a:latin typeface="Arial"/>
                <a:cs typeface="Arial"/>
              </a:rPr>
              <a:t>processes</a:t>
            </a:r>
            <a:endParaRPr lang="en-US" sz="1200" dirty="0">
              <a:solidFill>
                <a:schemeClr val="tx1">
                  <a:lumMod val="95000"/>
                  <a:lumOff val="5000"/>
                </a:schemeClr>
              </a:solidFill>
              <a:latin typeface="Arial"/>
              <a:cs typeface="Arial"/>
            </a:endParaRPr>
          </a:p>
          <a:p>
            <a:pPr marL="174625" indent="-174625">
              <a:lnSpc>
                <a:spcPct val="80000"/>
              </a:lnSpc>
              <a:buFont typeface="Wingdings" charset="2"/>
              <a:buChar char="§"/>
            </a:pPr>
            <a:r>
              <a:rPr lang="en-US" sz="1200" dirty="0" smtClean="0">
                <a:solidFill>
                  <a:schemeClr val="tx1">
                    <a:lumMod val="95000"/>
                    <a:lumOff val="5000"/>
                  </a:schemeClr>
                </a:solidFill>
                <a:latin typeface="Arial"/>
                <a:cs typeface="Arial"/>
              </a:rPr>
              <a:t>Enhances </a:t>
            </a:r>
            <a:r>
              <a:rPr lang="en-US" sz="1200" dirty="0">
                <a:solidFill>
                  <a:schemeClr val="tx1">
                    <a:lumMod val="95000"/>
                    <a:lumOff val="5000"/>
                  </a:schemeClr>
                </a:solidFill>
                <a:latin typeface="Arial"/>
                <a:cs typeface="Arial"/>
              </a:rPr>
              <a:t>market </a:t>
            </a:r>
            <a:r>
              <a:rPr lang="en-US" sz="1200" dirty="0" smtClean="0">
                <a:solidFill>
                  <a:schemeClr val="tx1">
                    <a:lumMod val="95000"/>
                    <a:lumOff val="5000"/>
                  </a:schemeClr>
                </a:solidFill>
                <a:latin typeface="Arial"/>
                <a:cs typeface="Arial"/>
              </a:rPr>
              <a:t>rewards </a:t>
            </a:r>
            <a:r>
              <a:rPr lang="en-US" sz="1200" dirty="0">
                <a:solidFill>
                  <a:schemeClr val="tx1">
                    <a:lumMod val="95000"/>
                    <a:lumOff val="5000"/>
                  </a:schemeClr>
                </a:solidFill>
                <a:latin typeface="Arial"/>
                <a:cs typeface="Arial"/>
              </a:rPr>
              <a:t>for CSR</a:t>
            </a:r>
            <a:r>
              <a:rPr lang="en-US" sz="1200" dirty="0" smtClean="0">
                <a:solidFill>
                  <a:schemeClr val="tx1">
                    <a:lumMod val="95000"/>
                    <a:lumOff val="5000"/>
                  </a:schemeClr>
                </a:solidFill>
                <a:latin typeface="Arial"/>
                <a:cs typeface="Arial"/>
              </a:rPr>
              <a:t>:</a:t>
            </a:r>
            <a:endParaRPr lang="en-US" sz="1200" dirty="0">
              <a:solidFill>
                <a:schemeClr val="tx1">
                  <a:lumMod val="95000"/>
                  <a:lumOff val="5000"/>
                </a:schemeClr>
              </a:solidFill>
              <a:latin typeface="Arial"/>
              <a:cs typeface="Arial"/>
            </a:endParaRPr>
          </a:p>
          <a:p>
            <a:pPr marL="174625" indent="-174625">
              <a:lnSpc>
                <a:spcPct val="80000"/>
              </a:lnSpc>
              <a:buFont typeface="Wingdings" charset="2"/>
              <a:buChar char="§"/>
            </a:pPr>
            <a:r>
              <a:rPr lang="en-US" sz="1200" dirty="0">
                <a:solidFill>
                  <a:schemeClr val="tx1">
                    <a:lumMod val="95000"/>
                    <a:lumOff val="5000"/>
                  </a:schemeClr>
                </a:solidFill>
                <a:latin typeface="Arial"/>
                <a:cs typeface="Arial"/>
              </a:rPr>
              <a:t>Improving company disclosure of social and environmental information: </a:t>
            </a:r>
            <a:endParaRPr lang="en-US" sz="1200" dirty="0" smtClean="0">
              <a:solidFill>
                <a:schemeClr val="tx1">
                  <a:lumMod val="95000"/>
                  <a:lumOff val="5000"/>
                </a:schemeClr>
              </a:solidFill>
              <a:latin typeface="Arial"/>
              <a:cs typeface="Arial"/>
            </a:endParaRPr>
          </a:p>
          <a:p>
            <a:pPr marL="174625" indent="-174625">
              <a:lnSpc>
                <a:spcPct val="80000"/>
              </a:lnSpc>
              <a:buFont typeface="Wingdings" charset="2"/>
              <a:buChar char="§"/>
            </a:pPr>
            <a:r>
              <a:rPr lang="en-US" sz="1200" dirty="0" smtClean="0">
                <a:solidFill>
                  <a:schemeClr val="tx1">
                    <a:lumMod val="95000"/>
                    <a:lumOff val="5000"/>
                  </a:schemeClr>
                </a:solidFill>
                <a:latin typeface="Arial"/>
                <a:cs typeface="Arial"/>
              </a:rPr>
              <a:t>Integrates </a:t>
            </a:r>
            <a:r>
              <a:rPr lang="en-US" sz="1200" dirty="0">
                <a:solidFill>
                  <a:schemeClr val="tx1">
                    <a:lumMod val="95000"/>
                    <a:lumOff val="5000"/>
                  </a:schemeClr>
                </a:solidFill>
                <a:latin typeface="Arial"/>
                <a:cs typeface="Arial"/>
              </a:rPr>
              <a:t>CSR into education, training and </a:t>
            </a:r>
            <a:r>
              <a:rPr lang="en-US" sz="1200" dirty="0" smtClean="0">
                <a:solidFill>
                  <a:schemeClr val="tx1">
                    <a:lumMod val="95000"/>
                    <a:lumOff val="5000"/>
                  </a:schemeClr>
                </a:solidFill>
                <a:latin typeface="Arial"/>
                <a:cs typeface="Arial"/>
              </a:rPr>
              <a:t>research</a:t>
            </a:r>
          </a:p>
          <a:p>
            <a:pPr marL="174625" indent="-174625">
              <a:lnSpc>
                <a:spcPct val="80000"/>
              </a:lnSpc>
              <a:buFont typeface="Wingdings" charset="2"/>
              <a:buChar char="§"/>
            </a:pPr>
            <a:endParaRPr lang="en-US" sz="1200" dirty="0" smtClean="0">
              <a:solidFill>
                <a:schemeClr val="tx1">
                  <a:lumMod val="95000"/>
                  <a:lumOff val="5000"/>
                </a:schemeClr>
              </a:solidFill>
              <a:latin typeface="Arial"/>
              <a:cs typeface="Arial"/>
            </a:endParaRPr>
          </a:p>
          <a:p>
            <a:r>
              <a:rPr lang="zh-CN" altLang="en-US" sz="1400" b="1" dirty="0"/>
              <a:t>欧洲企业社会责任</a:t>
            </a:r>
            <a:r>
              <a:rPr lang="zh-CN" altLang="en-US" sz="1400" b="1" dirty="0" smtClean="0"/>
              <a:t>政策</a:t>
            </a:r>
            <a:endParaRPr lang="en-US" sz="1400" b="1" dirty="0"/>
          </a:p>
          <a:p>
            <a:r>
              <a:rPr lang="en-US" sz="1100" b="1" dirty="0"/>
              <a:t>2011</a:t>
            </a:r>
            <a:r>
              <a:rPr lang="zh-CN" altLang="en-US" sz="1100" b="1" dirty="0"/>
              <a:t>年欧盟委员会制定了一项关于企业社会责任的新政策：</a:t>
            </a:r>
            <a:endParaRPr lang="en-US" sz="1100" dirty="0"/>
          </a:p>
          <a:p>
            <a:pPr marL="171450" lvl="0" indent="-171450">
              <a:buFont typeface="Wingdings" charset="2"/>
              <a:buChar char="§"/>
            </a:pPr>
            <a:r>
              <a:rPr lang="zh-CN" altLang="en-US" sz="1100" b="1" dirty="0"/>
              <a:t>提高企业社会责任的可见性和良好实践的传播</a:t>
            </a:r>
            <a:endParaRPr lang="en-US" sz="1100" dirty="0"/>
          </a:p>
          <a:p>
            <a:pPr marL="171450" lvl="0" indent="-171450">
              <a:buFont typeface="Wingdings" charset="2"/>
              <a:buChar char="§"/>
            </a:pPr>
            <a:r>
              <a:rPr lang="zh-CN" altLang="en-US" sz="1100" b="1" dirty="0"/>
              <a:t>改善自我规制和共同规制的过程</a:t>
            </a:r>
            <a:endParaRPr lang="en-US" sz="1100" dirty="0"/>
          </a:p>
          <a:p>
            <a:pPr marL="171450" lvl="0" indent="-171450">
              <a:buFont typeface="Wingdings" charset="2"/>
              <a:buChar char="§"/>
            </a:pPr>
            <a:r>
              <a:rPr lang="zh-CN" altLang="en-US" sz="1100" b="1" dirty="0"/>
              <a:t>提高企业社会责任的市场回报</a:t>
            </a:r>
            <a:endParaRPr lang="en-US" sz="1100" dirty="0"/>
          </a:p>
          <a:p>
            <a:pPr marL="171450" lvl="0" indent="-171450">
              <a:buFont typeface="Wingdings" charset="2"/>
              <a:buChar char="§"/>
            </a:pPr>
            <a:r>
              <a:rPr lang="zh-CN" altLang="en-US" sz="1100" b="1" dirty="0"/>
              <a:t>改进企业社会和环境信息披露</a:t>
            </a:r>
            <a:endParaRPr lang="en-US" sz="1100" dirty="0"/>
          </a:p>
          <a:p>
            <a:pPr marL="171450" lvl="0" indent="-171450">
              <a:buFont typeface="Wingdings" charset="2"/>
              <a:buChar char="§"/>
            </a:pPr>
            <a:r>
              <a:rPr lang="zh-CN" altLang="en-US" sz="1100" b="1" dirty="0"/>
              <a:t>将企业社会责任与教育、培训及研究相结合</a:t>
            </a:r>
            <a:endParaRPr lang="en-US" sz="1100" dirty="0"/>
          </a:p>
          <a:p>
            <a:pPr marL="174625" indent="-174625">
              <a:lnSpc>
                <a:spcPct val="80000"/>
              </a:lnSpc>
              <a:buFont typeface="Wingdings" charset="2"/>
              <a:buChar char="§"/>
            </a:pPr>
            <a:endParaRPr lang="en-US" sz="1300" dirty="0" smtClean="0">
              <a:solidFill>
                <a:schemeClr val="tx1">
                  <a:lumMod val="95000"/>
                  <a:lumOff val="5000"/>
                </a:schemeClr>
              </a:solidFill>
              <a:latin typeface="Arial"/>
              <a:cs typeface="Arial"/>
            </a:endParaRPr>
          </a:p>
        </p:txBody>
      </p:sp>
      <p:sp>
        <p:nvSpPr>
          <p:cNvPr id="22" name="TextBox 21"/>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2717859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0" y="260648"/>
            <a:ext cx="8964488"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sz="1900" dirty="0" smtClean="0">
                <a:latin typeface="Arial"/>
                <a:ea typeface="宋体" pitchFamily="2" charset="-122"/>
                <a:cs typeface="Arial"/>
              </a:rPr>
              <a:t>CONCLUSION   </a:t>
            </a:r>
            <a:r>
              <a:rPr lang="zh-TW" altLang="en-US" sz="1900" dirty="0" smtClean="0">
                <a:latin typeface="Hei"/>
                <a:ea typeface="Hei"/>
                <a:cs typeface="Hei"/>
              </a:rPr>
              <a:t>结论</a:t>
            </a:r>
            <a:endParaRPr lang="en-US" altLang="zh-CN" sz="1900" dirty="0">
              <a:latin typeface="Hei"/>
              <a:ea typeface="Hei"/>
              <a:cs typeface="Hei"/>
            </a:endParaRPr>
          </a:p>
        </p:txBody>
      </p:sp>
      <p:sp>
        <p:nvSpPr>
          <p:cNvPr id="9" name="TextBox 8"/>
          <p:cNvSpPr txBox="1"/>
          <p:nvPr/>
        </p:nvSpPr>
        <p:spPr>
          <a:xfrm>
            <a:off x="107950" y="1484784"/>
            <a:ext cx="4149618" cy="230832"/>
          </a:xfrm>
          <a:prstGeom prst="rect">
            <a:avLst/>
          </a:prstGeom>
          <a:noFill/>
        </p:spPr>
        <p:txBody>
          <a:bodyPr wrap="none" rtlCol="0">
            <a:spAutoFit/>
          </a:bodyPr>
          <a:lstStyle/>
          <a:p>
            <a:r>
              <a:rPr lang="en-US" sz="900" b="1" dirty="0" smtClean="0">
                <a:solidFill>
                  <a:schemeClr val="bg1"/>
                </a:solidFill>
                <a:latin typeface="Arial"/>
                <a:cs typeface="Arial"/>
              </a:rPr>
              <a:t>CSR IN GREEN DEVELOPMENT IN </a:t>
            </a:r>
            <a:r>
              <a:rPr lang="en-US" sz="900" b="1" dirty="0" smtClean="0">
                <a:solidFill>
                  <a:schemeClr val="bg1"/>
                </a:solidFill>
                <a:latin typeface="Arial"/>
                <a:ea typeface="Hei"/>
                <a:cs typeface="Arial"/>
              </a:rPr>
              <a:t>CHINA</a:t>
            </a:r>
            <a:r>
              <a:rPr lang="en-US" sz="900" dirty="0" smtClean="0">
                <a:solidFill>
                  <a:schemeClr val="bg1"/>
                </a:solidFill>
                <a:latin typeface="Hei"/>
                <a:ea typeface="Hei"/>
                <a:cs typeface="Hei"/>
              </a:rPr>
              <a:t>  </a:t>
            </a:r>
            <a:r>
              <a:rPr lang="zh-TW" altLang="en-US" sz="900" b="1" dirty="0">
                <a:solidFill>
                  <a:schemeClr val="bg1"/>
                </a:solidFill>
                <a:latin typeface="Hei"/>
                <a:ea typeface="Hei"/>
                <a:cs typeface="Hei"/>
              </a:rPr>
              <a:t>企业社会责任在中国的绿色发展</a:t>
            </a:r>
            <a:endParaRPr lang="en-US" sz="900" b="1" dirty="0">
              <a:solidFill>
                <a:schemeClr val="bg1"/>
              </a:solidFill>
              <a:latin typeface="Hei"/>
              <a:ea typeface="Hei"/>
              <a:cs typeface="Hei"/>
            </a:endParaRPr>
          </a:p>
        </p:txBody>
      </p:sp>
      <p:cxnSp>
        <p:nvCxnSpPr>
          <p:cNvPr id="7" name="Straight Connector 6"/>
          <p:cNvCxnSpPr/>
          <p:nvPr/>
        </p:nvCxnSpPr>
        <p:spPr>
          <a:xfrm>
            <a:off x="0" y="908720"/>
            <a:ext cx="8820472" cy="0"/>
          </a:xfrm>
          <a:prstGeom prst="line">
            <a:avLst/>
          </a:prstGeom>
          <a:ln w="161925" cmpd="sng">
            <a:solidFill>
              <a:srgbClr val="2D4A6D"/>
            </a:solidFill>
          </a:ln>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cstate="print">
            <a:extLst>
              <a:ext uri="{BEBA8EAE-BF5A-486C-A8C5-ECC9F3942E4B}">
                <a14:imgProps xmlns="" xmlns:a14="http://schemas.microsoft.com/office/drawing/2010/main">
                  <a14:imgLayer r:embed="rId3">
                    <a14:imgEffect>
                      <a14:sharpenSoften amount="50000"/>
                    </a14:imgEffect>
                  </a14:imgLayer>
                </a14:imgProps>
              </a:ext>
            </a:extLst>
          </a:blip>
          <a:stretch>
            <a:fillRect/>
          </a:stretch>
        </p:blipFill>
        <p:spPr>
          <a:xfrm>
            <a:off x="2197324" y="1010639"/>
            <a:ext cx="4752528" cy="3570489"/>
          </a:xfrm>
          <a:prstGeom prst="rect">
            <a:avLst/>
          </a:prstGeom>
        </p:spPr>
      </p:pic>
      <p:grpSp>
        <p:nvGrpSpPr>
          <p:cNvPr id="2" name="Group 18"/>
          <p:cNvGrpSpPr/>
          <p:nvPr/>
        </p:nvGrpSpPr>
        <p:grpSpPr>
          <a:xfrm>
            <a:off x="933718" y="4581128"/>
            <a:ext cx="7499244" cy="1440160"/>
            <a:chOff x="933718" y="4581128"/>
            <a:chExt cx="7499244" cy="1440160"/>
          </a:xfrm>
        </p:grpSpPr>
        <p:sp>
          <p:nvSpPr>
            <p:cNvPr id="16" name="TextBox 15"/>
            <p:cNvSpPr txBox="1"/>
            <p:nvPr/>
          </p:nvSpPr>
          <p:spPr>
            <a:xfrm>
              <a:off x="933718" y="4581128"/>
              <a:ext cx="7499244" cy="707886"/>
            </a:xfrm>
            <a:prstGeom prst="rect">
              <a:avLst/>
            </a:prstGeom>
            <a:noFill/>
          </p:spPr>
          <p:txBody>
            <a:bodyPr wrap="none" rtlCol="0">
              <a:spAutoFit/>
            </a:bodyPr>
            <a:lstStyle/>
            <a:p>
              <a:pPr algn="ctr"/>
              <a:r>
                <a:rPr lang="en-US" sz="2000" b="1" dirty="0" smtClean="0">
                  <a:solidFill>
                    <a:srgbClr val="E6200D"/>
                  </a:solidFill>
                  <a:latin typeface="Arial"/>
                  <a:cs typeface="Arial"/>
                </a:rPr>
                <a:t>CHINA HAS AN ESSENTIAL ROLE IN LEADING THE WORLD </a:t>
              </a:r>
            </a:p>
            <a:p>
              <a:pPr algn="ctr"/>
              <a:r>
                <a:rPr lang="en-US" sz="2000" b="1" dirty="0" smtClean="0">
                  <a:solidFill>
                    <a:srgbClr val="E6200D"/>
                  </a:solidFill>
                  <a:latin typeface="Arial"/>
                  <a:cs typeface="Arial"/>
                </a:rPr>
                <a:t>IN CSR,CER, AND GREEN DEVELOPMENT </a:t>
              </a:r>
              <a:endParaRPr lang="en-US" sz="2000" b="1" dirty="0">
                <a:solidFill>
                  <a:srgbClr val="E6200D"/>
                </a:solidFill>
                <a:latin typeface="Arial"/>
                <a:cs typeface="Arial"/>
              </a:endParaRPr>
            </a:p>
          </p:txBody>
        </p:sp>
        <p:sp>
          <p:nvSpPr>
            <p:cNvPr id="18" name="TextBox 17"/>
            <p:cNvSpPr txBox="1"/>
            <p:nvPr/>
          </p:nvSpPr>
          <p:spPr>
            <a:xfrm>
              <a:off x="1187624" y="5251847"/>
              <a:ext cx="6912767" cy="769441"/>
            </a:xfrm>
            <a:prstGeom prst="rect">
              <a:avLst/>
            </a:prstGeom>
            <a:noFill/>
          </p:spPr>
          <p:txBody>
            <a:bodyPr wrap="square" rtlCol="0">
              <a:spAutoFit/>
            </a:bodyPr>
            <a:lstStyle/>
            <a:p>
              <a:pPr algn="ctr"/>
              <a:r>
                <a:rPr lang="zh-CN" altLang="en-US" sz="2200" b="1" dirty="0">
                  <a:solidFill>
                    <a:srgbClr val="FF0000"/>
                  </a:solidFill>
                  <a:latin typeface="Hei"/>
                  <a:ea typeface="Hei"/>
                  <a:cs typeface="Hei"/>
                </a:rPr>
                <a:t>在企业社会责任、企业环境责任和绿色发展领域，中国发挥引领世界的至关重要的作用</a:t>
              </a:r>
              <a:r>
                <a:rPr lang="en-US" sz="2200" dirty="0">
                  <a:solidFill>
                    <a:srgbClr val="FF0000"/>
                  </a:solidFill>
                  <a:latin typeface="Hei"/>
                  <a:ea typeface="Hei"/>
                  <a:cs typeface="Hei"/>
                </a:rPr>
                <a:t> </a:t>
              </a:r>
              <a:endParaRPr lang="en-US" sz="2200" b="1" dirty="0">
                <a:solidFill>
                  <a:srgbClr val="FF0000"/>
                </a:solidFill>
                <a:latin typeface="Hei"/>
                <a:ea typeface="Hei"/>
                <a:cs typeface="Hei"/>
              </a:endParaRPr>
            </a:p>
          </p:txBody>
        </p:sp>
      </p:grpSp>
      <p:pic>
        <p:nvPicPr>
          <p:cNvPr id="20" name="Picture 19" descr="Chinese Fish 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68479" y="1196752"/>
            <a:ext cx="1267341" cy="792088"/>
          </a:xfrm>
          <a:prstGeom prst="rect">
            <a:avLst/>
          </a:prstGeom>
        </p:spPr>
      </p:pic>
      <p:sp>
        <p:nvSpPr>
          <p:cNvPr id="12" name="TextBox 11"/>
          <p:cNvSpPr txBox="1"/>
          <p:nvPr/>
        </p:nvSpPr>
        <p:spPr>
          <a:xfrm>
            <a:off x="35496" y="764704"/>
            <a:ext cx="4156907" cy="230832"/>
          </a:xfrm>
          <a:prstGeom prst="rect">
            <a:avLst/>
          </a:prstGeom>
          <a:noFill/>
        </p:spPr>
        <p:txBody>
          <a:bodyPr wrap="none" rtlCol="0">
            <a:spAutoFit/>
          </a:bodyPr>
          <a:lstStyle/>
          <a:p>
            <a:r>
              <a:rPr lang="en-US" sz="900" b="1" dirty="0" smtClean="0">
                <a:solidFill>
                  <a:schemeClr val="bg1">
                    <a:lumMod val="95000"/>
                  </a:schemeClr>
                </a:solidFill>
                <a:latin typeface="Arial"/>
                <a:cs typeface="Arial"/>
              </a:rPr>
              <a:t>CSR IN GREEN DEVELOPMENT IN </a:t>
            </a:r>
            <a:r>
              <a:rPr lang="en-US" sz="900" b="1" dirty="0" smtClean="0">
                <a:solidFill>
                  <a:schemeClr val="bg1">
                    <a:lumMod val="95000"/>
                  </a:schemeClr>
                </a:solidFill>
                <a:latin typeface="Arial"/>
                <a:ea typeface="Hei"/>
                <a:cs typeface="Arial"/>
              </a:rPr>
              <a:t>CHINA</a:t>
            </a:r>
            <a:r>
              <a:rPr lang="en-US" sz="900" dirty="0" smtClean="0">
                <a:solidFill>
                  <a:schemeClr val="bg1">
                    <a:lumMod val="95000"/>
                  </a:schemeClr>
                </a:solidFill>
                <a:latin typeface="Hei"/>
                <a:ea typeface="Hei"/>
                <a:cs typeface="Hei"/>
              </a:rPr>
              <a:t>  </a:t>
            </a:r>
            <a:r>
              <a:rPr lang="zh-TW" altLang="en-US" sz="900" b="1" dirty="0" smtClean="0">
                <a:solidFill>
                  <a:schemeClr val="bg1">
                    <a:lumMod val="95000"/>
                  </a:schemeClr>
                </a:solidFill>
                <a:latin typeface="Hei"/>
                <a:ea typeface="Hei"/>
                <a:cs typeface="Hei"/>
              </a:rPr>
              <a:t>中国绿色发展</a:t>
            </a:r>
            <a:r>
              <a:rPr lang="zh-CN" altLang="en-US" sz="900" b="1" dirty="0" smtClean="0">
                <a:solidFill>
                  <a:schemeClr val="bg1">
                    <a:lumMod val="95000"/>
                  </a:schemeClr>
                </a:solidFill>
                <a:latin typeface="Hei"/>
                <a:ea typeface="Hei"/>
                <a:cs typeface="Hei"/>
              </a:rPr>
              <a:t>中的企业社会责任</a:t>
            </a:r>
            <a:endParaRPr lang="en-US" sz="900" b="1" dirty="0">
              <a:solidFill>
                <a:schemeClr val="bg1">
                  <a:lumMod val="95000"/>
                </a:schemeClr>
              </a:solidFill>
              <a:latin typeface="Hei"/>
              <a:ea typeface="Hei"/>
              <a:cs typeface="Hei"/>
            </a:endParaRPr>
          </a:p>
        </p:txBody>
      </p:sp>
    </p:spTree>
    <p:extLst>
      <p:ext uri="{BB962C8B-B14F-4D97-AF65-F5344CB8AC3E}">
        <p14:creationId xmlns="" xmlns:p14="http://schemas.microsoft.com/office/powerpoint/2010/main" val="159941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569144" y="1022724"/>
            <a:ext cx="8302752" cy="3703003"/>
          </a:xfrm>
        </p:spPr>
        <p:txBody>
          <a:bodyPr>
            <a:noAutofit/>
          </a:bodyPr>
          <a:lstStyle/>
          <a:p>
            <a:pPr>
              <a:lnSpc>
                <a:spcPct val="200000"/>
              </a:lnSpc>
            </a:pPr>
            <a:r>
              <a:rPr lang="zh-CN" altLang="en-US" sz="6600" b="1" dirty="0" smtClean="0">
                <a:effectLst>
                  <a:outerShdw blurRad="60007" dist="200025" dir="15000000" sy="30000" kx="-1800000" algn="bl" rotWithShape="0">
                    <a:prstClr val="black">
                      <a:alpha val="32000"/>
                    </a:prstClr>
                  </a:outerShdw>
                </a:effectLst>
                <a:latin typeface="黑体" pitchFamily="49" charset="-122"/>
                <a:ea typeface="黑体" pitchFamily="49" charset="-122"/>
                <a:cs typeface="Arial Unicode MS" panose="020B0604020202020204" pitchFamily="34" charset="-122"/>
              </a:rPr>
              <a:t>谢 谢！</a:t>
            </a:r>
            <a:r>
              <a:rPr lang="en-US" altLang="zh-CN" sz="5400" b="1" dirty="0" smtClean="0">
                <a:effectLst>
                  <a:outerShdw blurRad="60007" dist="200025" dir="15000000" sy="30000" kx="-1800000" algn="bl" rotWithShape="0">
                    <a:prstClr val="black">
                      <a:alpha val="32000"/>
                    </a:prstClr>
                  </a:outerShdw>
                </a:effectLst>
                <a:latin typeface="黑体" pitchFamily="49" charset="-122"/>
                <a:ea typeface="黑体" pitchFamily="49" charset="-122"/>
                <a:cs typeface="Arial Unicode MS" panose="020B0604020202020204" pitchFamily="34" charset="-122"/>
              </a:rPr>
              <a:t/>
            </a:r>
            <a:br>
              <a:rPr lang="en-US" altLang="zh-CN" sz="5400" b="1" dirty="0" smtClean="0">
                <a:effectLst>
                  <a:outerShdw blurRad="60007" dist="200025" dir="15000000" sy="30000" kx="-1800000" algn="bl" rotWithShape="0">
                    <a:prstClr val="black">
                      <a:alpha val="32000"/>
                    </a:prstClr>
                  </a:outerShdw>
                </a:effectLst>
                <a:latin typeface="黑体" pitchFamily="49" charset="-122"/>
                <a:ea typeface="黑体" pitchFamily="49" charset="-122"/>
                <a:cs typeface="Arial Unicode MS" panose="020B0604020202020204" pitchFamily="34" charset="-122"/>
              </a:rPr>
            </a:br>
            <a:r>
              <a:rPr lang="en-US" altLang="zh-CN" sz="5400" dirty="0" smtClean="0">
                <a:effectLst>
                  <a:outerShdw blurRad="60007" dist="200025" dir="15000000" sy="30000" kx="-1800000" algn="bl" rotWithShape="0">
                    <a:prstClr val="black">
                      <a:alpha val="32000"/>
                    </a:prstClr>
                  </a:outerShdw>
                </a:effectLst>
                <a:latin typeface="Arial Black" pitchFamily="34" charset="0"/>
                <a:ea typeface="黑体" pitchFamily="49" charset="-122"/>
                <a:cs typeface="Arial Unicode MS" panose="020B0604020202020204" pitchFamily="34" charset="-122"/>
              </a:rPr>
              <a:t>Thank You</a:t>
            </a:r>
            <a:r>
              <a:rPr lang="zh-CN" altLang="en-US" sz="5400" dirty="0" smtClean="0">
                <a:effectLst>
                  <a:outerShdw blurRad="60007" dist="200025" dir="15000000" sy="30000" kx="-1800000" algn="bl" rotWithShape="0">
                    <a:prstClr val="black">
                      <a:alpha val="32000"/>
                    </a:prstClr>
                  </a:outerShdw>
                </a:effectLst>
                <a:latin typeface="Arial Black" pitchFamily="34" charset="0"/>
                <a:ea typeface="黑体" pitchFamily="49" charset="-122"/>
                <a:cs typeface="Arial Unicode MS" panose="020B0604020202020204" pitchFamily="34" charset="-122"/>
              </a:rPr>
              <a:t>！</a:t>
            </a:r>
            <a:endParaRPr lang="zh-CN" altLang="en-US" sz="5400" dirty="0">
              <a:effectLst>
                <a:outerShdw blurRad="60007" dist="200025" dir="15000000" sy="30000" kx="-1800000" algn="bl" rotWithShape="0">
                  <a:prstClr val="black">
                    <a:alpha val="32000"/>
                  </a:prstClr>
                </a:outerShdw>
              </a:effectLst>
              <a:latin typeface="Arial Black" pitchFamily="34" charset="0"/>
              <a:ea typeface="黑体" pitchFamily="49" charset="-122"/>
              <a:cs typeface="Arial Unicode MS" panose="020B0604020202020204" pitchFamily="34" charset="-122"/>
            </a:endParaRPr>
          </a:p>
        </p:txBody>
      </p:sp>
    </p:spTree>
    <p:extLst>
      <p:ext uri="{BB962C8B-B14F-4D97-AF65-F5344CB8AC3E}">
        <p14:creationId xmlns:p14="http://schemas.microsoft.com/office/powerpoint/2010/main" xmlns="" val="127446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1"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52400" y="84675"/>
            <a:ext cx="8991600" cy="989013"/>
          </a:xfrm>
        </p:spPr>
        <p:txBody>
          <a:bodyPr>
            <a:normAutofit/>
          </a:bodyPr>
          <a:lstStyle/>
          <a:p>
            <a:r>
              <a:rPr lang="en-US" altLang="zh-CN" dirty="0"/>
              <a:t>1.</a:t>
            </a:r>
            <a:r>
              <a:rPr lang="zh-CN" altLang="en-US" dirty="0"/>
              <a:t>中国面临全球最严峻的环境</a:t>
            </a:r>
            <a:r>
              <a:rPr lang="zh-CN" altLang="en-US" dirty="0" smtClean="0"/>
              <a:t>形势</a:t>
            </a:r>
            <a:r>
              <a:rPr lang="en-US" altLang="zh-CN" dirty="0" smtClean="0"/>
              <a:t/>
            </a:r>
            <a:br>
              <a:rPr lang="en-US" altLang="zh-CN" dirty="0" smtClean="0"/>
            </a:br>
            <a:r>
              <a:rPr lang="en-US" altLang="zh-CN" sz="2400" dirty="0" smtClean="0"/>
              <a:t>China is Facing the Severest Environmental Degradation</a:t>
            </a:r>
            <a:endParaRPr lang="zh-CN" altLang="en-US" sz="2400" dirty="0"/>
          </a:p>
        </p:txBody>
      </p:sp>
      <p:pic>
        <p:nvPicPr>
          <p:cNvPr id="5" name="Picture 2" descr="D:\BNU\绿色发展中心\项目\2013-国合会项目\2013年会\483897main_Global-PM2_5-map.JPG"/>
          <p:cNvPicPr>
            <a:picLocks noChangeAspect="1" noChangeArrowheads="1"/>
          </p:cNvPicPr>
          <p:nvPr/>
        </p:nvPicPr>
        <p:blipFill rotWithShape="1">
          <a:blip r:embed="rId2" cstate="print"/>
          <a:srcRect t="78855" b="12126"/>
          <a:stretch/>
        </p:blipFill>
        <p:spPr bwMode="auto">
          <a:xfrm>
            <a:off x="175180" y="4489318"/>
            <a:ext cx="8747147" cy="409074"/>
          </a:xfrm>
          <a:prstGeom prst="rect">
            <a:avLst/>
          </a:prstGeom>
          <a:noFill/>
        </p:spPr>
      </p:pic>
      <p:sp>
        <p:nvSpPr>
          <p:cNvPr id="6" name="TextBox 9"/>
          <p:cNvSpPr txBox="1"/>
          <p:nvPr/>
        </p:nvSpPr>
        <p:spPr>
          <a:xfrm>
            <a:off x="152400" y="6221341"/>
            <a:ext cx="8919600" cy="292388"/>
          </a:xfrm>
          <a:prstGeom prst="rect">
            <a:avLst/>
          </a:prstGeom>
          <a:noFill/>
        </p:spPr>
        <p:txBody>
          <a:bodyPr wrap="square" rtlCol="0">
            <a:spAutoFit/>
          </a:bodyPr>
          <a:lstStyle/>
          <a:p>
            <a:r>
              <a:rPr lang="en-US" altLang="zh-CN" sz="1300" b="1" dirty="0" smtClean="0">
                <a:latin typeface="Times New Roman" panose="02020603050405020304" pitchFamily="18" charset="0"/>
                <a:cs typeface="Times New Roman" panose="02020603050405020304" pitchFamily="18" charset="0"/>
              </a:rPr>
              <a:t>Source: Global satellite-derived map of PM</a:t>
            </a:r>
            <a:r>
              <a:rPr lang="en-US" altLang="zh-CN" sz="1300" b="1" baseline="-25000" dirty="0" smtClean="0">
                <a:latin typeface="Times New Roman" panose="02020603050405020304" pitchFamily="18" charset="0"/>
                <a:cs typeface="Times New Roman" panose="02020603050405020304" pitchFamily="18" charset="0"/>
              </a:rPr>
              <a:t>2.5</a:t>
            </a:r>
            <a:r>
              <a:rPr lang="en-US" altLang="zh-CN" sz="1300" b="1" dirty="0" smtClean="0">
                <a:latin typeface="Times New Roman" panose="02020603050405020304" pitchFamily="18" charset="0"/>
                <a:cs typeface="Times New Roman" panose="02020603050405020304" pitchFamily="18" charset="0"/>
              </a:rPr>
              <a:t> averaged over 2001-2006. Credit: Dalhousie University, Aaron van </a:t>
            </a:r>
            <a:r>
              <a:rPr lang="en-US" altLang="zh-CN" sz="1300" b="1" dirty="0" err="1" smtClean="0">
                <a:latin typeface="Times New Roman" panose="02020603050405020304" pitchFamily="18" charset="0"/>
                <a:cs typeface="Times New Roman" panose="02020603050405020304" pitchFamily="18" charset="0"/>
              </a:rPr>
              <a:t>Donkelaar</a:t>
            </a:r>
            <a:r>
              <a:rPr lang="en-US" altLang="zh-CN" sz="1300" b="1" dirty="0" smtClean="0">
                <a:latin typeface="Times New Roman" panose="02020603050405020304" pitchFamily="18" charset="0"/>
                <a:cs typeface="Times New Roman" panose="02020603050405020304" pitchFamily="18" charset="0"/>
              </a:rPr>
              <a:t> </a:t>
            </a:r>
            <a:endParaRPr lang="zh-CN" altLang="en-US" sz="1300"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152400" y="6513729"/>
            <a:ext cx="6540508" cy="276999"/>
          </a:xfrm>
          <a:prstGeom prst="rect">
            <a:avLst/>
          </a:prstGeom>
          <a:noFill/>
        </p:spPr>
        <p:txBody>
          <a:bodyPr wrap="none" rtlCol="0">
            <a:spAutoFit/>
          </a:bodyPr>
          <a:lstStyle/>
          <a:p>
            <a:r>
              <a:rPr lang="zh-CN" altLang="en-US" sz="1200" b="1" dirty="0" smtClean="0"/>
              <a:t>来源：</a:t>
            </a:r>
            <a:r>
              <a:rPr lang="en-US" altLang="zh-CN" sz="1200" b="1" dirty="0" smtClean="0"/>
              <a:t>2001-2006</a:t>
            </a:r>
            <a:r>
              <a:rPr lang="zh-CN" altLang="en-US" sz="1200" b="1" dirty="0" smtClean="0"/>
              <a:t>年均</a:t>
            </a:r>
            <a:r>
              <a:rPr lang="en-US" altLang="zh-CN" sz="1200" b="1" dirty="0" smtClean="0"/>
              <a:t>PM</a:t>
            </a:r>
            <a:r>
              <a:rPr lang="en-US" altLang="zh-CN" sz="1200" b="1" baseline="-25000" dirty="0" smtClean="0"/>
              <a:t>2.5</a:t>
            </a:r>
            <a:r>
              <a:rPr lang="zh-CN" altLang="en-US" sz="1200" b="1" dirty="0" smtClean="0"/>
              <a:t>全球分布图（卫星反演）</a:t>
            </a:r>
            <a:r>
              <a:rPr lang="en-US" altLang="zh-CN" sz="1200" b="1" dirty="0" smtClean="0"/>
              <a:t>.</a:t>
            </a:r>
            <a:r>
              <a:rPr lang="zh-CN" altLang="en-US" sz="1200" b="1" dirty="0" smtClean="0"/>
              <a:t>作者：戴尔豪斯大学，</a:t>
            </a:r>
            <a:r>
              <a:rPr lang="en-US" altLang="zh-CN" sz="1200" b="1" dirty="0" smtClean="0"/>
              <a:t>Aaron van </a:t>
            </a:r>
            <a:r>
              <a:rPr lang="en-US" altLang="zh-CN" sz="1200" b="1" dirty="0" err="1" smtClean="0"/>
              <a:t>Donkelaar</a:t>
            </a:r>
            <a:endParaRPr lang="zh-CN" altLang="en-US" sz="1200" b="1" dirty="0"/>
          </a:p>
        </p:txBody>
      </p:sp>
      <p:grpSp>
        <p:nvGrpSpPr>
          <p:cNvPr id="9" name="组合 8"/>
          <p:cNvGrpSpPr/>
          <p:nvPr/>
        </p:nvGrpSpPr>
        <p:grpSpPr>
          <a:xfrm>
            <a:off x="290136" y="1228272"/>
            <a:ext cx="8644128" cy="4374450"/>
            <a:chOff x="152400" y="1280315"/>
            <a:chExt cx="8644128" cy="4374450"/>
          </a:xfrm>
        </p:grpSpPr>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1280315"/>
              <a:ext cx="8644128" cy="3121152"/>
            </a:xfrm>
            <a:prstGeom prst="rect">
              <a:avLst/>
            </a:prstGeom>
            <a:ln>
              <a:solidFill>
                <a:srgbClr val="002060"/>
              </a:solidFill>
            </a:ln>
          </p:spPr>
        </p:pic>
        <p:sp>
          <p:nvSpPr>
            <p:cNvPr id="8" name="文本框 7"/>
            <p:cNvSpPr txBox="1"/>
            <p:nvPr/>
          </p:nvSpPr>
          <p:spPr>
            <a:xfrm>
              <a:off x="2093526" y="4870511"/>
              <a:ext cx="4908885" cy="784254"/>
            </a:xfrm>
            <a:prstGeom prst="rect">
              <a:avLst/>
            </a:prstGeom>
            <a:noFill/>
          </p:spPr>
          <p:txBody>
            <a:bodyPr wrap="square" rtlCol="0">
              <a:spAutoFit/>
            </a:bodyPr>
            <a:lstStyle/>
            <a:p>
              <a:pPr algn="ctr">
                <a:lnSpc>
                  <a:spcPct val="150000"/>
                </a:lnSpc>
              </a:pPr>
              <a:r>
                <a:rPr lang="en-US" altLang="zh-CN" sz="1600" b="1" dirty="0" smtClean="0">
                  <a:latin typeface="Times New Roman" panose="02020603050405020304" pitchFamily="18" charset="0"/>
                  <a:cs typeface="Times New Roman" panose="02020603050405020304" pitchFamily="18" charset="0"/>
                </a:rPr>
                <a:t>Satellite-Derived PM</a:t>
              </a:r>
              <a:r>
                <a:rPr lang="en-US" altLang="zh-CN" sz="1600" b="1" baseline="-25000" dirty="0" smtClean="0">
                  <a:latin typeface="Times New Roman" panose="02020603050405020304" pitchFamily="18" charset="0"/>
                  <a:cs typeface="Times New Roman" panose="02020603050405020304" pitchFamily="18" charset="0"/>
                </a:rPr>
                <a:t>2.5</a:t>
              </a:r>
              <a:r>
                <a:rPr lang="en-US" altLang="zh-CN" sz="1600" b="1" dirty="0" smtClean="0">
                  <a:latin typeface="Times New Roman" panose="02020603050405020304" pitchFamily="18" charset="0"/>
                  <a:cs typeface="Times New Roman" panose="02020603050405020304" pitchFamily="18" charset="0"/>
                </a:rPr>
                <a:t> </a:t>
              </a:r>
              <a:r>
                <a:rPr lang="zh-CN" altLang="en-US" sz="1600" b="1" dirty="0" smtClean="0">
                  <a:latin typeface="Times New Roman" panose="02020603050405020304" pitchFamily="18" charset="0"/>
                  <a:cs typeface="Times New Roman" panose="02020603050405020304" pitchFamily="18" charset="0"/>
                </a:rPr>
                <a:t>（</a:t>
              </a:r>
              <a:r>
                <a:rPr lang="el-GR" altLang="zh-CN" sz="1600" b="1" dirty="0" smtClean="0">
                  <a:latin typeface="Times New Roman" panose="02020603050405020304" pitchFamily="18" charset="0"/>
                  <a:cs typeface="Times New Roman" panose="02020603050405020304" pitchFamily="18" charset="0"/>
                </a:rPr>
                <a:t>μ</a:t>
              </a:r>
              <a:r>
                <a:rPr lang="en-US" altLang="zh-CN" sz="1600" b="1" dirty="0" smtClean="0">
                  <a:latin typeface="Times New Roman" panose="02020603050405020304" pitchFamily="18" charset="0"/>
                  <a:cs typeface="Times New Roman" panose="02020603050405020304" pitchFamily="18" charset="0"/>
                </a:rPr>
                <a:t>g/m</a:t>
              </a:r>
              <a:r>
                <a:rPr lang="en-US" altLang="zh-CN" sz="1600" b="1" baseline="30000" dirty="0" smtClean="0">
                  <a:latin typeface="Times New Roman" panose="02020603050405020304" pitchFamily="18" charset="0"/>
                  <a:cs typeface="Times New Roman" panose="02020603050405020304" pitchFamily="18" charset="0"/>
                </a:rPr>
                <a:t>3</a:t>
              </a:r>
              <a:r>
                <a:rPr lang="zh-CN" altLang="en-US" sz="1600" b="1" dirty="0" smtClean="0">
                  <a:latin typeface="Times New Roman" panose="02020603050405020304" pitchFamily="18" charset="0"/>
                  <a:cs typeface="Times New Roman" panose="02020603050405020304" pitchFamily="18" charset="0"/>
                </a:rPr>
                <a:t>）</a:t>
              </a:r>
              <a:endParaRPr lang="en-US" altLang="zh-CN" sz="1600" b="1" dirty="0" smtClean="0">
                <a:latin typeface="Times New Roman" panose="02020603050405020304" pitchFamily="18" charset="0"/>
                <a:cs typeface="Times New Roman" panose="02020603050405020304" pitchFamily="18" charset="0"/>
              </a:endParaRPr>
            </a:p>
            <a:p>
              <a:pPr algn="ctr">
                <a:lnSpc>
                  <a:spcPct val="150000"/>
                </a:lnSpc>
              </a:pPr>
              <a:r>
                <a:rPr lang="en-US" altLang="zh-CN" sz="1600" b="1" dirty="0" smtClean="0">
                  <a:latin typeface="Times New Roman" panose="02020603050405020304" pitchFamily="18" charset="0"/>
                  <a:ea typeface="黑体" panose="02010609060101010101" pitchFamily="49" charset="-122"/>
                  <a:cs typeface="Times New Roman" panose="02020603050405020304" pitchFamily="18" charset="0"/>
                </a:rPr>
                <a:t>PM</a:t>
              </a:r>
              <a:r>
                <a:rPr lang="en-US" altLang="zh-CN" sz="1600" b="1" baseline="-25000" dirty="0" smtClean="0">
                  <a:latin typeface="Times New Roman" panose="02020603050405020304" pitchFamily="18" charset="0"/>
                  <a:ea typeface="黑体" panose="02010609060101010101" pitchFamily="49" charset="-122"/>
                  <a:cs typeface="Times New Roman" panose="02020603050405020304" pitchFamily="18" charset="0"/>
                </a:rPr>
                <a:t>2.5</a:t>
              </a:r>
              <a:r>
                <a:rPr lang="en-US" altLang="zh-CN" sz="1600" b="1"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1600" b="1" dirty="0" smtClean="0">
                  <a:latin typeface="Times New Roman" panose="02020603050405020304" pitchFamily="18" charset="0"/>
                  <a:ea typeface="黑体" panose="02010609060101010101" pitchFamily="49" charset="-122"/>
                  <a:cs typeface="Times New Roman" panose="02020603050405020304" pitchFamily="18" charset="0"/>
                </a:rPr>
                <a:t>浓度</a:t>
              </a:r>
              <a:r>
                <a:rPr lang="zh-CN" altLang="en-US" sz="1600" b="1" dirty="0" smtClean="0">
                  <a:latin typeface="Times New Roman" panose="02020603050405020304" pitchFamily="18" charset="0"/>
                  <a:cs typeface="Times New Roman" panose="02020603050405020304" pitchFamily="18" charset="0"/>
                </a:rPr>
                <a:t>（</a:t>
              </a:r>
              <a:r>
                <a:rPr lang="zh-CN" altLang="en-US" sz="1400" b="1" dirty="0" smtClean="0">
                  <a:latin typeface="Times New Roman" panose="02020603050405020304" pitchFamily="18" charset="0"/>
                  <a:ea typeface="黑体" panose="02010609060101010101" pitchFamily="49" charset="-122"/>
                  <a:cs typeface="Times New Roman" panose="02020603050405020304" pitchFamily="18" charset="0"/>
                </a:rPr>
                <a:t>微克</a:t>
              </a:r>
              <a:r>
                <a:rPr lang="en-US" altLang="zh-CN" sz="1400" b="1"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1400" b="1" dirty="0" smtClean="0">
                  <a:latin typeface="Times New Roman" panose="02020603050405020304" pitchFamily="18" charset="0"/>
                  <a:ea typeface="黑体" panose="02010609060101010101" pitchFamily="49" charset="-122"/>
                  <a:cs typeface="Times New Roman" panose="02020603050405020304" pitchFamily="18" charset="0"/>
                </a:rPr>
                <a:t>立方米</a:t>
              </a:r>
              <a:r>
                <a:rPr lang="zh-CN" altLang="en-US" sz="1600" b="1" dirty="0" smtClean="0">
                  <a:latin typeface="Times New Roman" panose="02020603050405020304" pitchFamily="18" charset="0"/>
                  <a:cs typeface="Times New Roman" panose="02020603050405020304" pitchFamily="18" charset="0"/>
                </a:rPr>
                <a:t>）</a:t>
              </a:r>
              <a:r>
                <a:rPr lang="en-US" altLang="zh-CN" sz="1600" b="1"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1600" b="1" dirty="0" smtClean="0">
                  <a:latin typeface="Times New Roman" panose="02020603050405020304" pitchFamily="18" charset="0"/>
                  <a:ea typeface="黑体" panose="02010609060101010101" pitchFamily="49" charset="-122"/>
                  <a:cs typeface="Times New Roman" panose="02020603050405020304" pitchFamily="18" charset="0"/>
                </a:rPr>
                <a:t>（卫星反演）</a:t>
              </a:r>
              <a:endParaRPr lang="zh-CN" altLang="en-US" sz="1600" b="1" dirty="0">
                <a:latin typeface="Times New Roman" panose="02020603050405020304" pitchFamily="18" charset="0"/>
                <a:ea typeface="黑体" panose="02010609060101010101" pitchFamily="49" charset="-122"/>
                <a:cs typeface="Times New Roman" panose="02020603050405020304" pitchFamily="18" charset="0"/>
              </a:endParaRPr>
            </a:p>
          </p:txBody>
        </p:sp>
      </p:grpSp>
    </p:spTree>
    <p:extLst>
      <p:ext uri="{BB962C8B-B14F-4D97-AF65-F5344CB8AC3E}">
        <p14:creationId xmlns:p14="http://schemas.microsoft.com/office/powerpoint/2010/main" xmlns="" val="1669139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84675"/>
            <a:ext cx="8991600" cy="989013"/>
          </a:xfrm>
        </p:spPr>
        <p:txBody>
          <a:bodyPr>
            <a:normAutofit/>
          </a:bodyPr>
          <a:lstStyle/>
          <a:p>
            <a:r>
              <a:rPr lang="en-US" altLang="zh-CN" dirty="0"/>
              <a:t>2.</a:t>
            </a:r>
            <a:r>
              <a:rPr lang="zh-CN" altLang="en-US" dirty="0"/>
              <a:t>中国面临前所未有的绿色发展</a:t>
            </a:r>
            <a:r>
              <a:rPr lang="zh-CN" altLang="en-US" dirty="0" smtClean="0"/>
              <a:t>机遇</a:t>
            </a:r>
            <a:r>
              <a:rPr lang="en-US" altLang="zh-CN" dirty="0" smtClean="0"/>
              <a:t/>
            </a:r>
            <a:br>
              <a:rPr lang="en-US" altLang="zh-CN" dirty="0" smtClean="0"/>
            </a:br>
            <a:r>
              <a:rPr lang="en-US" altLang="zh-CN" sz="2400" dirty="0" smtClean="0"/>
              <a:t>Greatest Potentials from Green Development </a:t>
            </a:r>
            <a:endParaRPr lang="zh-CN" altLang="en-US" sz="2400" dirty="0"/>
          </a:p>
        </p:txBody>
      </p:sp>
      <p:sp>
        <p:nvSpPr>
          <p:cNvPr id="3" name="内容占位符 2"/>
          <p:cNvSpPr>
            <a:spLocks noGrp="1"/>
          </p:cNvSpPr>
          <p:nvPr>
            <p:ph idx="1"/>
          </p:nvPr>
        </p:nvSpPr>
        <p:spPr/>
        <p:txBody>
          <a:bodyPr/>
          <a:lstStyle/>
          <a:p>
            <a:endParaRPr lang="zh-CN" altLang="en-US" sz="2800"/>
          </a:p>
        </p:txBody>
      </p:sp>
      <p:pic>
        <p:nvPicPr>
          <p:cNvPr id="4" name="Picture 2" descr="c:\users\bingyan\appdata\roaming\360se6\USERDA~1\Temp\WAVES-~1.PNG"/>
          <p:cNvPicPr>
            <a:picLocks noChangeAspect="1" noChangeArrowheads="1"/>
          </p:cNvPicPr>
          <p:nvPr/>
        </p:nvPicPr>
        <p:blipFill rotWithShape="1">
          <a:blip r:embed="rId2" cstate="print"/>
          <a:srcRect t="10738"/>
          <a:stretch/>
        </p:blipFill>
        <p:spPr bwMode="auto">
          <a:xfrm>
            <a:off x="0" y="1063257"/>
            <a:ext cx="9144000" cy="5794743"/>
          </a:xfrm>
          <a:prstGeom prst="rect">
            <a:avLst/>
          </a:prstGeom>
          <a:noFill/>
        </p:spPr>
      </p:pic>
      <p:grpSp>
        <p:nvGrpSpPr>
          <p:cNvPr id="15" name="组合 14"/>
          <p:cNvGrpSpPr/>
          <p:nvPr/>
        </p:nvGrpSpPr>
        <p:grpSpPr>
          <a:xfrm>
            <a:off x="-18645" y="1212468"/>
            <a:ext cx="8815805" cy="3624156"/>
            <a:chOff x="-18645" y="1212468"/>
            <a:chExt cx="8815805" cy="3624156"/>
          </a:xfrm>
        </p:grpSpPr>
        <p:sp>
          <p:nvSpPr>
            <p:cNvPr id="5" name="文本框 4"/>
            <p:cNvSpPr txBox="1"/>
            <p:nvPr/>
          </p:nvSpPr>
          <p:spPr>
            <a:xfrm>
              <a:off x="1225683" y="4436514"/>
              <a:ext cx="954107" cy="400110"/>
            </a:xfrm>
            <a:prstGeom prst="rect">
              <a:avLst/>
            </a:prstGeom>
            <a:noFill/>
          </p:spPr>
          <p:txBody>
            <a:bodyPr wrap="none" rtlCol="0">
              <a:spAutoFit/>
            </a:bodyPr>
            <a:lstStyle/>
            <a:p>
              <a:r>
                <a:rPr lang="zh-CN" altLang="en-US" sz="2000" dirty="0" smtClean="0">
                  <a:latin typeface="黑体" panose="02010609060101010101" pitchFamily="49" charset="-122"/>
                  <a:ea typeface="黑体" panose="02010609060101010101" pitchFamily="49" charset="-122"/>
                </a:rPr>
                <a:t>第一波</a:t>
              </a:r>
              <a:endParaRPr lang="zh-CN" altLang="en-US" sz="2000" dirty="0">
                <a:latin typeface="黑体" panose="02010609060101010101" pitchFamily="49" charset="-122"/>
                <a:ea typeface="黑体" panose="02010609060101010101" pitchFamily="49" charset="-122"/>
              </a:endParaRPr>
            </a:p>
          </p:txBody>
        </p:sp>
        <p:sp>
          <p:nvSpPr>
            <p:cNvPr id="6" name="文本框 5"/>
            <p:cNvSpPr txBox="1"/>
            <p:nvPr/>
          </p:nvSpPr>
          <p:spPr>
            <a:xfrm>
              <a:off x="2946010" y="1944030"/>
              <a:ext cx="1723549" cy="400110"/>
            </a:xfrm>
            <a:prstGeom prst="rect">
              <a:avLst/>
            </a:prstGeom>
            <a:noFill/>
          </p:spPr>
          <p:txBody>
            <a:bodyPr wrap="none" rtlCol="0">
              <a:spAutoFit/>
            </a:bodyPr>
            <a:lstStyle/>
            <a:p>
              <a:r>
                <a:rPr lang="zh-CN" altLang="en-US" sz="2000" dirty="0" smtClean="0">
                  <a:latin typeface="黑体" panose="02010609060101010101" pitchFamily="49" charset="-122"/>
                  <a:ea typeface="黑体" panose="02010609060101010101" pitchFamily="49" charset="-122"/>
                </a:rPr>
                <a:t>技术革新浪潮</a:t>
              </a:r>
              <a:endParaRPr lang="zh-CN" altLang="en-US" sz="2000" dirty="0">
                <a:latin typeface="黑体" panose="02010609060101010101" pitchFamily="49" charset="-122"/>
                <a:ea typeface="黑体" panose="02010609060101010101" pitchFamily="49" charset="-122"/>
              </a:endParaRPr>
            </a:p>
          </p:txBody>
        </p:sp>
        <p:sp>
          <p:nvSpPr>
            <p:cNvPr id="7" name="文本框 6"/>
            <p:cNvSpPr txBox="1"/>
            <p:nvPr/>
          </p:nvSpPr>
          <p:spPr>
            <a:xfrm>
              <a:off x="7797024" y="1212468"/>
              <a:ext cx="954107" cy="400110"/>
            </a:xfrm>
            <a:prstGeom prst="rect">
              <a:avLst/>
            </a:prstGeom>
            <a:noFill/>
          </p:spPr>
          <p:txBody>
            <a:bodyPr wrap="none" rtlCol="0">
              <a:spAutoFit/>
            </a:bodyPr>
            <a:lstStyle/>
            <a:p>
              <a:r>
                <a:rPr lang="zh-CN" altLang="en-US" sz="2000" dirty="0" smtClean="0">
                  <a:latin typeface="黑体" panose="02010609060101010101" pitchFamily="49" charset="-122"/>
                  <a:ea typeface="黑体" panose="02010609060101010101" pitchFamily="49" charset="-122"/>
                </a:rPr>
                <a:t>第六波</a:t>
              </a:r>
              <a:endParaRPr lang="zh-CN" altLang="en-US" sz="2000" dirty="0">
                <a:latin typeface="黑体" panose="02010609060101010101" pitchFamily="49" charset="-122"/>
                <a:ea typeface="黑体" panose="02010609060101010101" pitchFamily="49" charset="-122"/>
              </a:endParaRPr>
            </a:p>
          </p:txBody>
        </p:sp>
        <p:sp>
          <p:nvSpPr>
            <p:cNvPr id="8" name="文本框 7"/>
            <p:cNvSpPr txBox="1"/>
            <p:nvPr/>
          </p:nvSpPr>
          <p:spPr>
            <a:xfrm>
              <a:off x="6664267" y="1738177"/>
              <a:ext cx="954107" cy="400110"/>
            </a:xfrm>
            <a:prstGeom prst="rect">
              <a:avLst/>
            </a:prstGeom>
            <a:noFill/>
          </p:spPr>
          <p:txBody>
            <a:bodyPr wrap="none" rtlCol="0">
              <a:spAutoFit/>
            </a:bodyPr>
            <a:lstStyle/>
            <a:p>
              <a:r>
                <a:rPr lang="zh-CN" altLang="en-US" sz="2000" dirty="0" smtClean="0">
                  <a:latin typeface="黑体" panose="02010609060101010101" pitchFamily="49" charset="-122"/>
                  <a:ea typeface="黑体" panose="02010609060101010101" pitchFamily="49" charset="-122"/>
                </a:rPr>
                <a:t>第五波</a:t>
              </a:r>
              <a:endParaRPr lang="zh-CN" altLang="en-US" sz="2000" dirty="0">
                <a:latin typeface="黑体" panose="02010609060101010101" pitchFamily="49" charset="-122"/>
                <a:ea typeface="黑体" panose="02010609060101010101" pitchFamily="49" charset="-122"/>
              </a:endParaRPr>
            </a:p>
          </p:txBody>
        </p:sp>
        <p:sp>
          <p:nvSpPr>
            <p:cNvPr id="9" name="文本框 8"/>
            <p:cNvSpPr txBox="1"/>
            <p:nvPr/>
          </p:nvSpPr>
          <p:spPr>
            <a:xfrm>
              <a:off x="5807127" y="2452953"/>
              <a:ext cx="954107" cy="400110"/>
            </a:xfrm>
            <a:prstGeom prst="rect">
              <a:avLst/>
            </a:prstGeom>
            <a:noFill/>
          </p:spPr>
          <p:txBody>
            <a:bodyPr wrap="none" rtlCol="0">
              <a:spAutoFit/>
            </a:bodyPr>
            <a:lstStyle/>
            <a:p>
              <a:r>
                <a:rPr lang="zh-CN" altLang="en-US" sz="2000" dirty="0" smtClean="0">
                  <a:latin typeface="黑体" panose="02010609060101010101" pitchFamily="49" charset="-122"/>
                  <a:ea typeface="黑体" panose="02010609060101010101" pitchFamily="49" charset="-122"/>
                </a:rPr>
                <a:t>第四波</a:t>
              </a:r>
              <a:endParaRPr lang="zh-CN" altLang="en-US" sz="2000" dirty="0">
                <a:latin typeface="黑体" panose="02010609060101010101" pitchFamily="49" charset="-122"/>
                <a:ea typeface="黑体" panose="02010609060101010101" pitchFamily="49" charset="-122"/>
              </a:endParaRPr>
            </a:p>
          </p:txBody>
        </p:sp>
        <p:sp>
          <p:nvSpPr>
            <p:cNvPr id="10" name="文本框 9"/>
            <p:cNvSpPr txBox="1"/>
            <p:nvPr/>
          </p:nvSpPr>
          <p:spPr>
            <a:xfrm>
              <a:off x="4454502" y="3077106"/>
              <a:ext cx="954107" cy="400110"/>
            </a:xfrm>
            <a:prstGeom prst="rect">
              <a:avLst/>
            </a:prstGeom>
            <a:noFill/>
          </p:spPr>
          <p:txBody>
            <a:bodyPr wrap="none" rtlCol="0">
              <a:spAutoFit/>
            </a:bodyPr>
            <a:lstStyle/>
            <a:p>
              <a:r>
                <a:rPr lang="zh-CN" altLang="en-US" sz="2000" dirty="0" smtClean="0">
                  <a:latin typeface="黑体" panose="02010609060101010101" pitchFamily="49" charset="-122"/>
                  <a:ea typeface="黑体" panose="02010609060101010101" pitchFamily="49" charset="-122"/>
                </a:rPr>
                <a:t>第三波</a:t>
              </a:r>
              <a:endParaRPr lang="zh-CN" altLang="en-US" sz="2000" dirty="0">
                <a:latin typeface="黑体" panose="02010609060101010101" pitchFamily="49" charset="-122"/>
                <a:ea typeface="黑体" panose="02010609060101010101" pitchFamily="49" charset="-122"/>
              </a:endParaRPr>
            </a:p>
          </p:txBody>
        </p:sp>
        <p:sp>
          <p:nvSpPr>
            <p:cNvPr id="11" name="文本框 10"/>
            <p:cNvSpPr txBox="1"/>
            <p:nvPr/>
          </p:nvSpPr>
          <p:spPr>
            <a:xfrm>
              <a:off x="2922732" y="3725523"/>
              <a:ext cx="954107" cy="400110"/>
            </a:xfrm>
            <a:prstGeom prst="rect">
              <a:avLst/>
            </a:prstGeom>
            <a:noFill/>
          </p:spPr>
          <p:txBody>
            <a:bodyPr wrap="none" rtlCol="0">
              <a:spAutoFit/>
            </a:bodyPr>
            <a:lstStyle/>
            <a:p>
              <a:r>
                <a:rPr lang="zh-CN" altLang="en-US" sz="2000" dirty="0" smtClean="0">
                  <a:latin typeface="黑体" panose="02010609060101010101" pitchFamily="49" charset="-122"/>
                  <a:ea typeface="黑体" panose="02010609060101010101" pitchFamily="49" charset="-122"/>
                </a:rPr>
                <a:t>第二波</a:t>
              </a:r>
              <a:endParaRPr lang="zh-CN" altLang="en-US" sz="2000" dirty="0">
                <a:latin typeface="黑体" panose="02010609060101010101" pitchFamily="49" charset="-122"/>
                <a:ea typeface="黑体" panose="02010609060101010101" pitchFamily="49" charset="-122"/>
              </a:endParaRPr>
            </a:p>
          </p:txBody>
        </p:sp>
        <p:sp>
          <p:nvSpPr>
            <p:cNvPr id="12" name="文本框 11"/>
            <p:cNvSpPr txBox="1"/>
            <p:nvPr/>
          </p:nvSpPr>
          <p:spPr>
            <a:xfrm rot="16200000">
              <a:off x="-352070" y="3137811"/>
              <a:ext cx="1005403" cy="338554"/>
            </a:xfrm>
            <a:prstGeom prst="rect">
              <a:avLst/>
            </a:prstGeom>
            <a:noFill/>
          </p:spPr>
          <p:txBody>
            <a:bodyPr wrap="square" rtlCol="0">
              <a:spAutoFit/>
            </a:bodyPr>
            <a:lstStyle/>
            <a:p>
              <a:r>
                <a:rPr lang="zh-CN" altLang="en-US" sz="1600" dirty="0" smtClean="0">
                  <a:latin typeface="黑体" panose="02010609060101010101" pitchFamily="49" charset="-122"/>
                  <a:ea typeface="黑体" panose="02010609060101010101" pitchFamily="49" charset="-122"/>
                </a:rPr>
                <a:t>技术革新</a:t>
              </a:r>
              <a:endParaRPr lang="zh-CN" altLang="en-US" sz="1600" dirty="0">
                <a:latin typeface="黑体" panose="02010609060101010101" pitchFamily="49" charset="-122"/>
                <a:ea typeface="黑体" panose="02010609060101010101" pitchFamily="49" charset="-122"/>
              </a:endParaRPr>
            </a:p>
          </p:txBody>
        </p:sp>
        <p:pic>
          <p:nvPicPr>
            <p:cNvPr id="13" name="Picture 2" descr="c:\users\bingyan\appdata\roaming\360se6\USERDA~1\Temp\WAVES-~1.PNG"/>
            <p:cNvPicPr>
              <a:picLocks noChangeAspect="1" noChangeArrowheads="1"/>
            </p:cNvPicPr>
            <p:nvPr/>
          </p:nvPicPr>
          <p:blipFill rotWithShape="1">
            <a:blip r:embed="rId2" cstate="print"/>
            <a:srcRect l="79885" t="10954" r="9080" b="85403"/>
            <a:stretch/>
          </p:blipFill>
          <p:spPr bwMode="auto">
            <a:xfrm>
              <a:off x="7788167" y="1576552"/>
              <a:ext cx="1008993" cy="236483"/>
            </a:xfrm>
            <a:prstGeom prst="rect">
              <a:avLst/>
            </a:prstGeom>
            <a:noFill/>
          </p:spPr>
        </p:pic>
      </p:grpSp>
      <p:sp>
        <p:nvSpPr>
          <p:cNvPr id="14" name="矩形 13"/>
          <p:cNvSpPr/>
          <p:nvPr/>
        </p:nvSpPr>
        <p:spPr>
          <a:xfrm>
            <a:off x="7299434" y="1103586"/>
            <a:ext cx="993228" cy="173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748794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1200" y="86400"/>
            <a:ext cx="8678225" cy="989013"/>
          </a:xfrm>
        </p:spPr>
        <p:txBody>
          <a:bodyPr>
            <a:normAutofit/>
          </a:bodyPr>
          <a:lstStyle/>
          <a:p>
            <a:r>
              <a:rPr lang="en-US" altLang="zh-CN" dirty="0"/>
              <a:t>3.</a:t>
            </a:r>
            <a:r>
              <a:rPr lang="zh-CN" altLang="en-US" dirty="0"/>
              <a:t>中国拥有最大的绿色发展潜力与</a:t>
            </a:r>
            <a:r>
              <a:rPr lang="zh-CN" altLang="en-US" dirty="0" smtClean="0"/>
              <a:t>红利</a:t>
            </a:r>
            <a:r>
              <a:rPr lang="en-US" altLang="zh-CN" dirty="0" smtClean="0"/>
              <a:t/>
            </a:r>
            <a:br>
              <a:rPr lang="en-US" altLang="zh-CN" dirty="0" smtClean="0"/>
            </a:br>
            <a:r>
              <a:rPr lang="en-US" altLang="zh-CN" sz="2400" dirty="0" smtClean="0"/>
              <a:t>Greatest Potentials from Green Development </a:t>
            </a:r>
            <a:endParaRPr lang="zh-CN" altLang="en-US" sz="2400" dirty="0"/>
          </a:p>
        </p:txBody>
      </p:sp>
      <p:grpSp>
        <p:nvGrpSpPr>
          <p:cNvPr id="6" name="组合 5"/>
          <p:cNvGrpSpPr/>
          <p:nvPr/>
        </p:nvGrpSpPr>
        <p:grpSpPr>
          <a:xfrm>
            <a:off x="152400" y="2038349"/>
            <a:ext cx="8915400" cy="2434987"/>
            <a:chOff x="0" y="1211629"/>
            <a:chExt cx="9144000" cy="2652108"/>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211629"/>
              <a:ext cx="9144000" cy="2586892"/>
            </a:xfrm>
            <a:prstGeom prst="rect">
              <a:avLst/>
            </a:prstGeom>
          </p:spPr>
        </p:pic>
        <p:sp>
          <p:nvSpPr>
            <p:cNvPr id="5" name="文本框 4"/>
            <p:cNvSpPr txBox="1"/>
            <p:nvPr/>
          </p:nvSpPr>
          <p:spPr>
            <a:xfrm>
              <a:off x="0" y="3586738"/>
              <a:ext cx="2648161" cy="276999"/>
            </a:xfrm>
            <a:prstGeom prst="rect">
              <a:avLst/>
            </a:prstGeom>
            <a:noFill/>
          </p:spPr>
          <p:txBody>
            <a:bodyPr wrap="none" rtlCol="0">
              <a:spAutoFit/>
            </a:bodyPr>
            <a:lstStyle/>
            <a:p>
              <a:r>
                <a:rPr lang="en-US" altLang="zh-CN" sz="1200" i="1" dirty="0" smtClean="0">
                  <a:latin typeface="Times New Roman" panose="02020603050405020304" pitchFamily="18" charset="0"/>
                  <a:cs typeface="Times New Roman" panose="02020603050405020304" pitchFamily="18" charset="0"/>
                </a:rPr>
                <a:t>Source: </a:t>
              </a:r>
              <a:r>
                <a:rPr lang="en-US" altLang="zh-CN" sz="1200" i="1" dirty="0" err="1" smtClean="0">
                  <a:latin typeface="Times New Roman" panose="02020603050405020304" pitchFamily="18" charset="0"/>
                  <a:cs typeface="Times New Roman" panose="02020603050405020304" pitchFamily="18" charset="0"/>
                </a:rPr>
                <a:t>Robins,Clover</a:t>
              </a:r>
              <a:r>
                <a:rPr lang="en-US" altLang="zh-CN" sz="1200" i="1" dirty="0" smtClean="0">
                  <a:latin typeface="Times New Roman" panose="02020603050405020304" pitchFamily="18" charset="0"/>
                  <a:cs typeface="Times New Roman" panose="02020603050405020304" pitchFamily="18" charset="0"/>
                </a:rPr>
                <a:t>, and Singh 2009.</a:t>
              </a:r>
            </a:p>
          </p:txBody>
        </p:sp>
      </p:grpSp>
    </p:spTree>
    <p:extLst>
      <p:ext uri="{BB962C8B-B14F-4D97-AF65-F5344CB8AC3E}">
        <p14:creationId xmlns:p14="http://schemas.microsoft.com/office/powerpoint/2010/main" xmlns="" val="4039938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1116000"/>
            <a:ext cx="9148801" cy="5742000"/>
            <a:chOff x="0" y="1116000"/>
            <a:chExt cx="9148801" cy="5742000"/>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16000"/>
              <a:ext cx="9148801" cy="5742000"/>
            </a:xfrm>
            <a:prstGeom prst="rect">
              <a:avLst/>
            </a:prstGeom>
          </p:spPr>
        </p:pic>
        <p:sp>
          <p:nvSpPr>
            <p:cNvPr id="2" name="文本框 1"/>
            <p:cNvSpPr txBox="1"/>
            <p:nvPr/>
          </p:nvSpPr>
          <p:spPr>
            <a:xfrm>
              <a:off x="5343897" y="6404100"/>
              <a:ext cx="1045028" cy="292388"/>
            </a:xfrm>
            <a:prstGeom prst="rect">
              <a:avLst/>
            </a:prstGeom>
            <a:noFill/>
          </p:spPr>
          <p:txBody>
            <a:bodyPr wrap="square" rtlCol="0">
              <a:spAutoFit/>
            </a:bodyPr>
            <a:lstStyle/>
            <a:p>
              <a:r>
                <a:rPr lang="zh-CN" altLang="en-US" sz="1300" b="1" dirty="0" smtClean="0">
                  <a:latin typeface="黑体" panose="02010609060101010101" pitchFamily="49" charset="-122"/>
                  <a:ea typeface="黑体" panose="02010609060101010101" pitchFamily="49" charset="-122"/>
                </a:rPr>
                <a:t>总分</a:t>
              </a:r>
              <a:endParaRPr lang="zh-CN" altLang="en-US" sz="1300" b="1" dirty="0">
                <a:latin typeface="黑体" panose="02010609060101010101" pitchFamily="49" charset="-122"/>
                <a:ea typeface="黑体" panose="02010609060101010101" pitchFamily="49" charset="-122"/>
              </a:endParaRPr>
            </a:p>
          </p:txBody>
        </p:sp>
      </p:grpSp>
      <p:sp>
        <p:nvSpPr>
          <p:cNvPr id="5" name="TextBox 4"/>
          <p:cNvSpPr txBox="1"/>
          <p:nvPr/>
        </p:nvSpPr>
        <p:spPr>
          <a:xfrm>
            <a:off x="0" y="6431030"/>
            <a:ext cx="4064000" cy="253916"/>
          </a:xfrm>
          <a:prstGeom prst="rect">
            <a:avLst/>
          </a:prstGeom>
          <a:noFill/>
        </p:spPr>
        <p:txBody>
          <a:bodyPr wrap="square" rtlCol="0">
            <a:spAutoFit/>
          </a:bodyPr>
          <a:lstStyle/>
          <a:p>
            <a:r>
              <a:rPr lang="en-US" altLang="zh-CN" sz="1050" dirty="0" smtClean="0">
                <a:latin typeface="Arial Narrow" pitchFamily="34" charset="0"/>
              </a:rPr>
              <a:t>Source: The Global Innovation Index 2013: The Local Dynamics of Innovation</a:t>
            </a:r>
            <a:endParaRPr lang="zh-CN" altLang="en-US" sz="1050" dirty="0">
              <a:latin typeface="Arial Narrow" pitchFamily="34" charset="0"/>
            </a:endParaRPr>
          </a:p>
        </p:txBody>
      </p:sp>
      <p:sp>
        <p:nvSpPr>
          <p:cNvPr id="9" name="标题 1"/>
          <p:cNvSpPr>
            <a:spLocks noGrp="1"/>
          </p:cNvSpPr>
          <p:nvPr>
            <p:ph type="title"/>
          </p:nvPr>
        </p:nvSpPr>
        <p:spPr>
          <a:xfrm>
            <a:off x="151200" y="86400"/>
            <a:ext cx="8678225" cy="989013"/>
          </a:xfrm>
        </p:spPr>
        <p:txBody>
          <a:bodyPr>
            <a:normAutofit/>
          </a:bodyPr>
          <a:lstStyle/>
          <a:p>
            <a:r>
              <a:rPr lang="en-US" altLang="zh-CN" dirty="0"/>
              <a:t>3.</a:t>
            </a:r>
            <a:r>
              <a:rPr lang="zh-CN" altLang="en-US" dirty="0"/>
              <a:t>中国拥有最大的绿色发展潜力与</a:t>
            </a:r>
            <a:r>
              <a:rPr lang="zh-CN" altLang="en-US" dirty="0" smtClean="0"/>
              <a:t>红利</a:t>
            </a:r>
            <a:r>
              <a:rPr lang="en-US" altLang="zh-CN" dirty="0" smtClean="0"/>
              <a:t/>
            </a:r>
            <a:br>
              <a:rPr lang="en-US" altLang="zh-CN" dirty="0" smtClean="0"/>
            </a:br>
            <a:r>
              <a:rPr lang="en-US" altLang="zh-CN" sz="2400" dirty="0" smtClean="0"/>
              <a:t>Greatest Potentials from Green Development </a:t>
            </a:r>
            <a:endParaRPr lang="zh-CN" altLang="en-US" sz="2400" dirty="0"/>
          </a:p>
        </p:txBody>
      </p:sp>
    </p:spTree>
    <p:extLst>
      <p:ext uri="{BB962C8B-B14F-4D97-AF65-F5344CB8AC3E}">
        <p14:creationId xmlns:p14="http://schemas.microsoft.com/office/powerpoint/2010/main" xmlns="" val="3307670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07283" y="1073688"/>
            <a:ext cx="4768112" cy="5440731"/>
          </a:xfrm>
        </p:spPr>
      </p:pic>
      <p:sp>
        <p:nvSpPr>
          <p:cNvPr id="3" name="矩形 2"/>
          <p:cNvSpPr/>
          <p:nvPr/>
        </p:nvSpPr>
        <p:spPr>
          <a:xfrm>
            <a:off x="4204804" y="5093494"/>
            <a:ext cx="771526" cy="3333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lnSpc>
                <a:spcPts val="1000"/>
              </a:lnSpc>
            </a:pPr>
            <a:r>
              <a:rPr lang="zh-CN" altLang="en-US" sz="600" dirty="0">
                <a:latin typeface="黑体" panose="02010609060101010101" pitchFamily="49" charset="-122"/>
                <a:ea typeface="黑体" panose="02010609060101010101" pitchFamily="49" charset="-122"/>
              </a:rPr>
              <a:t>有效</a:t>
            </a:r>
            <a:r>
              <a:rPr lang="zh-CN" altLang="en-US" sz="600" dirty="0" smtClean="0">
                <a:latin typeface="黑体" panose="02010609060101010101" pitchFamily="49" charset="-122"/>
                <a:ea typeface="黑体" panose="02010609060101010101" pitchFamily="49" charset="-122"/>
              </a:rPr>
              <a:t>创新</a:t>
            </a:r>
            <a:endParaRPr lang="en-US" altLang="zh-CN" sz="600" dirty="0" smtClean="0">
              <a:latin typeface="黑体" panose="02010609060101010101" pitchFamily="49" charset="-122"/>
              <a:ea typeface="黑体" panose="02010609060101010101" pitchFamily="49" charset="-122"/>
            </a:endParaRPr>
          </a:p>
          <a:p>
            <a:pPr algn="ctr">
              <a:lnSpc>
                <a:spcPts val="1000"/>
              </a:lnSpc>
            </a:pPr>
            <a:r>
              <a:rPr lang="zh-CN" altLang="en-US" sz="600" dirty="0">
                <a:latin typeface="黑体" panose="02010609060101010101" pitchFamily="49" charset="-122"/>
                <a:ea typeface="黑体" panose="02010609060101010101" pitchFamily="49" charset="-122"/>
              </a:rPr>
              <a:t>无效创新</a:t>
            </a:r>
          </a:p>
        </p:txBody>
      </p:sp>
      <p:pic>
        <p:nvPicPr>
          <p:cNvPr id="5" name="图片 4"/>
          <p:cNvPicPr>
            <a:picLocks noChangeAspect="1"/>
          </p:cNvPicPr>
          <p:nvPr/>
        </p:nvPicPr>
        <p:blipFill>
          <a:blip r:embed="rId3" cstate="print"/>
          <a:stretch>
            <a:fillRect/>
          </a:stretch>
        </p:blipFill>
        <p:spPr>
          <a:xfrm>
            <a:off x="4278623" y="5126122"/>
            <a:ext cx="116681" cy="268118"/>
          </a:xfrm>
          <a:prstGeom prst="rect">
            <a:avLst/>
          </a:prstGeom>
        </p:spPr>
      </p:pic>
      <p:sp>
        <p:nvSpPr>
          <p:cNvPr id="7" name="文本框 6"/>
          <p:cNvSpPr txBox="1"/>
          <p:nvPr/>
        </p:nvSpPr>
        <p:spPr>
          <a:xfrm>
            <a:off x="1981521" y="2921037"/>
            <a:ext cx="607859" cy="261610"/>
          </a:xfrm>
          <a:prstGeom prst="rect">
            <a:avLst/>
          </a:prstGeom>
          <a:noFill/>
        </p:spPr>
        <p:txBody>
          <a:bodyPr wrap="none" rtlCol="0">
            <a:spAutoFit/>
          </a:bodyPr>
          <a:lstStyle/>
          <a:p>
            <a:r>
              <a:rPr lang="zh-CN" altLang="en-US" sz="1100" b="1" dirty="0">
                <a:solidFill>
                  <a:srgbClr val="C00000"/>
                </a:solidFill>
                <a:latin typeface="黑体" panose="02010609060101010101" pitchFamily="49" charset="-122"/>
                <a:ea typeface="黑体" panose="02010609060101010101" pitchFamily="49" charset="-122"/>
              </a:rPr>
              <a:t>跟随</a:t>
            </a:r>
            <a:r>
              <a:rPr lang="zh-CN" altLang="en-US" sz="1100" b="1" dirty="0" smtClean="0">
                <a:solidFill>
                  <a:srgbClr val="C00000"/>
                </a:solidFill>
                <a:latin typeface="黑体" panose="02010609060101010101" pitchFamily="49" charset="-122"/>
                <a:ea typeface="黑体" panose="02010609060101010101" pitchFamily="49" charset="-122"/>
              </a:rPr>
              <a:t>者</a:t>
            </a:r>
            <a:endParaRPr lang="zh-CN" altLang="en-US" sz="1100" b="1" dirty="0">
              <a:solidFill>
                <a:srgbClr val="C00000"/>
              </a:solidFill>
              <a:latin typeface="黑体" panose="02010609060101010101" pitchFamily="49" charset="-122"/>
              <a:ea typeface="黑体" panose="02010609060101010101" pitchFamily="49" charset="-122"/>
            </a:endParaRPr>
          </a:p>
        </p:txBody>
      </p:sp>
      <p:sp>
        <p:nvSpPr>
          <p:cNvPr id="8" name="文本框 7"/>
          <p:cNvSpPr txBox="1"/>
          <p:nvPr/>
        </p:nvSpPr>
        <p:spPr>
          <a:xfrm>
            <a:off x="2534813" y="2660532"/>
            <a:ext cx="389850" cy="215444"/>
          </a:xfrm>
          <a:prstGeom prst="rect">
            <a:avLst/>
          </a:prstGeom>
          <a:noFill/>
        </p:spPr>
        <p:txBody>
          <a:bodyPr wrap="none" rtlCol="0">
            <a:spAutoFit/>
          </a:bodyPr>
          <a:lstStyle/>
          <a:p>
            <a:r>
              <a:rPr lang="zh-CN" altLang="en-US" sz="800" b="1" dirty="0" smtClean="0">
                <a:latin typeface="黑体" panose="02010609060101010101" pitchFamily="49" charset="-122"/>
                <a:ea typeface="黑体" panose="02010609060101010101" pitchFamily="49" charset="-122"/>
              </a:rPr>
              <a:t>中国</a:t>
            </a:r>
            <a:endParaRPr lang="zh-CN" altLang="en-US" sz="800" b="1" dirty="0">
              <a:latin typeface="黑体" panose="02010609060101010101" pitchFamily="49" charset="-122"/>
              <a:ea typeface="黑体" panose="02010609060101010101" pitchFamily="49" charset="-122"/>
            </a:endParaRPr>
          </a:p>
        </p:txBody>
      </p:sp>
      <p:cxnSp>
        <p:nvCxnSpPr>
          <p:cNvPr id="10" name="直接箭头连接符 9"/>
          <p:cNvCxnSpPr/>
          <p:nvPr/>
        </p:nvCxnSpPr>
        <p:spPr>
          <a:xfrm>
            <a:off x="2784305" y="2854456"/>
            <a:ext cx="237019" cy="1331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文本框 11"/>
          <p:cNvSpPr txBox="1"/>
          <p:nvPr/>
        </p:nvSpPr>
        <p:spPr>
          <a:xfrm>
            <a:off x="3231752" y="1159891"/>
            <a:ext cx="748923" cy="261610"/>
          </a:xfrm>
          <a:prstGeom prst="rect">
            <a:avLst/>
          </a:prstGeom>
          <a:noFill/>
        </p:spPr>
        <p:txBody>
          <a:bodyPr wrap="none" rtlCol="0">
            <a:spAutoFit/>
          </a:bodyPr>
          <a:lstStyle/>
          <a:p>
            <a:r>
              <a:rPr lang="en-US" altLang="zh-CN" sz="1100" b="1" dirty="0" smtClean="0">
                <a:solidFill>
                  <a:srgbClr val="C00000"/>
                </a:solidFill>
                <a:latin typeface="黑体" panose="02010609060101010101" pitchFamily="49" charset="-122"/>
                <a:ea typeface="黑体" panose="02010609060101010101" pitchFamily="49" charset="-122"/>
              </a:rPr>
              <a:t>  </a:t>
            </a:r>
            <a:r>
              <a:rPr lang="zh-CN" altLang="en-US" sz="1100" b="1" dirty="0" smtClean="0">
                <a:solidFill>
                  <a:srgbClr val="C00000"/>
                </a:solidFill>
                <a:latin typeface="黑体" panose="02010609060101010101" pitchFamily="49" charset="-122"/>
                <a:ea typeface="黑体" panose="02010609060101010101" pitchFamily="49" charset="-122"/>
              </a:rPr>
              <a:t>引领者</a:t>
            </a:r>
            <a:endParaRPr lang="zh-CN" altLang="en-US" sz="1100" b="1" dirty="0">
              <a:solidFill>
                <a:srgbClr val="C00000"/>
              </a:solidFill>
              <a:latin typeface="黑体" panose="02010609060101010101" pitchFamily="49" charset="-122"/>
              <a:ea typeface="黑体" panose="02010609060101010101" pitchFamily="49" charset="-122"/>
            </a:endParaRPr>
          </a:p>
        </p:txBody>
      </p:sp>
      <p:sp>
        <p:nvSpPr>
          <p:cNvPr id="13" name="文本框 12"/>
          <p:cNvSpPr txBox="1"/>
          <p:nvPr/>
        </p:nvSpPr>
        <p:spPr>
          <a:xfrm>
            <a:off x="4633430" y="1255594"/>
            <a:ext cx="389850" cy="215444"/>
          </a:xfrm>
          <a:prstGeom prst="rect">
            <a:avLst/>
          </a:prstGeom>
          <a:noFill/>
        </p:spPr>
        <p:txBody>
          <a:bodyPr wrap="none" rtlCol="0">
            <a:spAutoFit/>
          </a:bodyPr>
          <a:lstStyle/>
          <a:p>
            <a:r>
              <a:rPr lang="zh-CN" altLang="en-US" sz="800" b="1" dirty="0">
                <a:latin typeface="黑体" panose="02010609060101010101" pitchFamily="49" charset="-122"/>
                <a:ea typeface="黑体" panose="02010609060101010101" pitchFamily="49" charset="-122"/>
              </a:rPr>
              <a:t>美国</a:t>
            </a:r>
          </a:p>
        </p:txBody>
      </p:sp>
      <p:cxnSp>
        <p:nvCxnSpPr>
          <p:cNvPr id="14" name="直接箭头连接符 13"/>
          <p:cNvCxnSpPr>
            <a:stCxn id="13" idx="2"/>
          </p:cNvCxnSpPr>
          <p:nvPr/>
        </p:nvCxnSpPr>
        <p:spPr>
          <a:xfrm flipH="1">
            <a:off x="4633431" y="1471038"/>
            <a:ext cx="194924" cy="17477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6" name="文本框 15"/>
          <p:cNvSpPr txBox="1"/>
          <p:nvPr/>
        </p:nvSpPr>
        <p:spPr>
          <a:xfrm>
            <a:off x="1941116" y="3436463"/>
            <a:ext cx="389850" cy="215444"/>
          </a:xfrm>
          <a:prstGeom prst="rect">
            <a:avLst/>
          </a:prstGeom>
          <a:noFill/>
        </p:spPr>
        <p:txBody>
          <a:bodyPr wrap="none" rtlCol="0">
            <a:spAutoFit/>
          </a:bodyPr>
          <a:lstStyle/>
          <a:p>
            <a:r>
              <a:rPr lang="zh-CN" altLang="en-US" sz="800" b="1" dirty="0">
                <a:latin typeface="黑体" panose="02010609060101010101" pitchFamily="49" charset="-122"/>
                <a:ea typeface="黑体" panose="02010609060101010101" pitchFamily="49" charset="-122"/>
              </a:rPr>
              <a:t>印度</a:t>
            </a:r>
          </a:p>
        </p:txBody>
      </p:sp>
      <p:cxnSp>
        <p:nvCxnSpPr>
          <p:cNvPr id="17" name="直接箭头连接符 16"/>
          <p:cNvCxnSpPr/>
          <p:nvPr/>
        </p:nvCxnSpPr>
        <p:spPr>
          <a:xfrm>
            <a:off x="2195661" y="3635506"/>
            <a:ext cx="237019" cy="1331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9" name="TextBox 18"/>
          <p:cNvSpPr txBox="1"/>
          <p:nvPr/>
        </p:nvSpPr>
        <p:spPr>
          <a:xfrm>
            <a:off x="707125" y="6502117"/>
            <a:ext cx="4785688" cy="253916"/>
          </a:xfrm>
          <a:prstGeom prst="rect">
            <a:avLst/>
          </a:prstGeom>
          <a:solidFill>
            <a:srgbClr val="E7ECEF"/>
          </a:solidFill>
        </p:spPr>
        <p:txBody>
          <a:bodyPr wrap="square" rtlCol="0">
            <a:spAutoFit/>
          </a:bodyPr>
          <a:lstStyle/>
          <a:p>
            <a:r>
              <a:rPr lang="en-US" altLang="zh-CN" sz="1050" dirty="0" smtClean="0">
                <a:latin typeface="Arial Narrow" pitchFamily="34" charset="0"/>
              </a:rPr>
              <a:t>Source: The Global Innovation Index 2013: The Local Dynamics of Innovation</a:t>
            </a:r>
            <a:endParaRPr lang="zh-CN" altLang="en-US" sz="1050" dirty="0">
              <a:latin typeface="Arial Narrow" pitchFamily="34" charset="0"/>
            </a:endParaRPr>
          </a:p>
        </p:txBody>
      </p:sp>
      <p:sp>
        <p:nvSpPr>
          <p:cNvPr id="20" name="文本框 6"/>
          <p:cNvSpPr txBox="1"/>
          <p:nvPr/>
        </p:nvSpPr>
        <p:spPr>
          <a:xfrm>
            <a:off x="3974693" y="4591828"/>
            <a:ext cx="607859" cy="261610"/>
          </a:xfrm>
          <a:prstGeom prst="rect">
            <a:avLst/>
          </a:prstGeom>
          <a:noFill/>
        </p:spPr>
        <p:txBody>
          <a:bodyPr wrap="none" rtlCol="0">
            <a:spAutoFit/>
          </a:bodyPr>
          <a:lstStyle/>
          <a:p>
            <a:r>
              <a:rPr lang="zh-CN" altLang="en-US" sz="1100" b="1" dirty="0" smtClean="0">
                <a:solidFill>
                  <a:srgbClr val="C00000"/>
                </a:solidFill>
                <a:latin typeface="黑体" panose="02010609060101010101" pitchFamily="49" charset="-122"/>
                <a:ea typeface="黑体" panose="02010609060101010101" pitchFamily="49" charset="-122"/>
              </a:rPr>
              <a:t>落后者</a:t>
            </a:r>
            <a:endParaRPr lang="zh-CN" altLang="en-US" sz="1100" b="1" dirty="0">
              <a:solidFill>
                <a:srgbClr val="C00000"/>
              </a:solidFill>
              <a:latin typeface="黑体" panose="02010609060101010101" pitchFamily="49" charset="-122"/>
              <a:ea typeface="黑体" panose="02010609060101010101" pitchFamily="49" charset="-122"/>
            </a:endParaRPr>
          </a:p>
        </p:txBody>
      </p:sp>
      <p:sp>
        <p:nvSpPr>
          <p:cNvPr id="2" name="文本框 1"/>
          <p:cNvSpPr txBox="1"/>
          <p:nvPr/>
        </p:nvSpPr>
        <p:spPr>
          <a:xfrm rot="16200000">
            <a:off x="255403" y="3331141"/>
            <a:ext cx="1413647" cy="230832"/>
          </a:xfrm>
          <a:prstGeom prst="rect">
            <a:avLst/>
          </a:prstGeom>
          <a:noFill/>
        </p:spPr>
        <p:txBody>
          <a:bodyPr vert="horz" wrap="square" rtlCol="0">
            <a:spAutoFit/>
          </a:bodyPr>
          <a:lstStyle/>
          <a:p>
            <a:r>
              <a:rPr lang="zh-CN" altLang="en-US" sz="900" dirty="0" smtClean="0">
                <a:latin typeface="Times New Roman" panose="02020603050405020304" pitchFamily="18" charset="0"/>
                <a:ea typeface="黑体" panose="02010609060101010101" pitchFamily="49" charset="-122"/>
                <a:cs typeface="Times New Roman" panose="02020603050405020304" pitchFamily="18" charset="0"/>
              </a:rPr>
              <a:t>全球创新指数</a:t>
            </a:r>
            <a:r>
              <a:rPr lang="en-US" altLang="zh-CN" sz="900" dirty="0" smtClean="0">
                <a:latin typeface="Times New Roman" panose="02020603050405020304" pitchFamily="18" charset="0"/>
                <a:ea typeface="黑体" panose="02010609060101010101" pitchFamily="49" charset="-122"/>
                <a:cs typeface="Times New Roman" panose="02020603050405020304" pitchFamily="18" charset="0"/>
              </a:rPr>
              <a:t> </a:t>
            </a:r>
            <a:r>
              <a:rPr lang="zh-CN" altLang="en-US" sz="900" dirty="0">
                <a:latin typeface="Times New Roman" panose="02020603050405020304" pitchFamily="18" charset="0"/>
                <a:ea typeface="黑体" panose="02010609060101010101" pitchFamily="49" charset="-122"/>
                <a:cs typeface="Times New Roman" panose="02020603050405020304" pitchFamily="18" charset="0"/>
              </a:rPr>
              <a:t>得分</a:t>
            </a:r>
          </a:p>
        </p:txBody>
      </p:sp>
      <p:sp>
        <p:nvSpPr>
          <p:cNvPr id="21" name="文本框 20"/>
          <p:cNvSpPr txBox="1"/>
          <p:nvPr/>
        </p:nvSpPr>
        <p:spPr>
          <a:xfrm>
            <a:off x="2184212" y="6185083"/>
            <a:ext cx="2792118" cy="230832"/>
          </a:xfrm>
          <a:prstGeom prst="rect">
            <a:avLst/>
          </a:prstGeom>
          <a:noFill/>
        </p:spPr>
        <p:txBody>
          <a:bodyPr vert="horz" wrap="square" rtlCol="0">
            <a:spAutoFit/>
          </a:bodyPr>
          <a:lstStyle/>
          <a:p>
            <a:r>
              <a:rPr lang="zh-CN" altLang="en-US" sz="900" b="1" dirty="0" smtClean="0">
                <a:latin typeface="Times New Roman" panose="02020603050405020304" pitchFamily="18" charset="0"/>
                <a:ea typeface="黑体" panose="02010609060101010101" pitchFamily="49" charset="-122"/>
                <a:cs typeface="Times New Roman" panose="02020603050405020304" pitchFamily="18" charset="0"/>
              </a:rPr>
              <a:t>人均</a:t>
            </a:r>
            <a:r>
              <a:rPr lang="zh-CN" altLang="en-US" sz="900" b="1" dirty="0">
                <a:latin typeface="Times New Roman" panose="02020603050405020304" pitchFamily="18" charset="0"/>
                <a:ea typeface="黑体" panose="02010609060101010101" pitchFamily="49" charset="-122"/>
                <a:cs typeface="Times New Roman" panose="02020603050405020304" pitchFamily="18" charset="0"/>
              </a:rPr>
              <a:t>国内生产总值</a:t>
            </a:r>
            <a:r>
              <a:rPr lang="zh-CN" altLang="en-US" sz="900" b="1" dirty="0" smtClean="0">
                <a:latin typeface="Times New Roman" panose="02020603050405020304" pitchFamily="18" charset="0"/>
                <a:ea typeface="黑体" panose="02010609060101010101" pitchFamily="49" charset="-122"/>
                <a:cs typeface="Times New Roman" panose="02020603050405020304" pitchFamily="18" charset="0"/>
              </a:rPr>
              <a:t>列表（购买力平价）</a:t>
            </a:r>
            <a:endParaRPr lang="zh-CN" altLang="en-US" sz="9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TextBox 22"/>
          <p:cNvSpPr txBox="1"/>
          <p:nvPr/>
        </p:nvSpPr>
        <p:spPr>
          <a:xfrm>
            <a:off x="5430979" y="4516585"/>
            <a:ext cx="3061855" cy="954107"/>
          </a:xfrm>
          <a:prstGeom prst="rect">
            <a:avLst/>
          </a:prstGeom>
          <a:noFill/>
        </p:spPr>
        <p:txBody>
          <a:bodyPr wrap="square" rtlCol="0">
            <a:spAutoFit/>
          </a:bodyPr>
          <a:lstStyle/>
          <a:p>
            <a:pPr algn="ctr"/>
            <a:r>
              <a:rPr lang="zh-CN" altLang="en-US" sz="2800" b="1" dirty="0" smtClean="0">
                <a:solidFill>
                  <a:schemeClr val="accent5">
                    <a:lumMod val="75000"/>
                  </a:schemeClr>
                </a:solidFill>
                <a:latin typeface="黑体" pitchFamily="49" charset="-122"/>
                <a:ea typeface="黑体" pitchFamily="49" charset="-122"/>
              </a:rPr>
              <a:t>跟随者</a:t>
            </a:r>
            <a:endParaRPr lang="en-US" altLang="zh-CN" sz="2800" b="1" dirty="0" smtClean="0">
              <a:solidFill>
                <a:schemeClr val="accent5">
                  <a:lumMod val="75000"/>
                </a:schemeClr>
              </a:solidFill>
              <a:latin typeface="黑体" pitchFamily="49" charset="-122"/>
              <a:ea typeface="黑体" pitchFamily="49" charset="-122"/>
            </a:endParaRPr>
          </a:p>
          <a:p>
            <a:pPr algn="ctr"/>
            <a:r>
              <a:rPr lang="en-US" altLang="zh-CN" sz="2800" b="1" dirty="0" smtClean="0">
                <a:solidFill>
                  <a:schemeClr val="accent5">
                    <a:lumMod val="75000"/>
                  </a:schemeClr>
                </a:solidFill>
                <a:latin typeface="Arial" pitchFamily="34" charset="0"/>
                <a:ea typeface="黑体" pitchFamily="49" charset="-122"/>
                <a:cs typeface="Arial" pitchFamily="34" charset="0"/>
              </a:rPr>
              <a:t> Learners</a:t>
            </a:r>
            <a:endParaRPr lang="zh-CN" altLang="en-US" sz="2800" b="1" dirty="0">
              <a:solidFill>
                <a:schemeClr val="accent5">
                  <a:lumMod val="75000"/>
                </a:schemeClr>
              </a:solidFill>
              <a:latin typeface="Arial" pitchFamily="34" charset="0"/>
              <a:ea typeface="黑体" pitchFamily="49" charset="-122"/>
              <a:cs typeface="Arial" pitchFamily="34" charset="0"/>
            </a:endParaRPr>
          </a:p>
        </p:txBody>
      </p:sp>
      <p:sp>
        <p:nvSpPr>
          <p:cNvPr id="24" name="TextBox 23"/>
          <p:cNvSpPr txBox="1"/>
          <p:nvPr/>
        </p:nvSpPr>
        <p:spPr>
          <a:xfrm>
            <a:off x="6082145" y="2078187"/>
            <a:ext cx="3061855" cy="954107"/>
          </a:xfrm>
          <a:prstGeom prst="rect">
            <a:avLst/>
          </a:prstGeom>
          <a:noFill/>
        </p:spPr>
        <p:txBody>
          <a:bodyPr wrap="square" rtlCol="0">
            <a:spAutoFit/>
          </a:bodyPr>
          <a:lstStyle/>
          <a:p>
            <a:pPr algn="ctr"/>
            <a:r>
              <a:rPr lang="en-US" altLang="zh-CN" sz="2800" b="1" dirty="0" smtClean="0">
                <a:solidFill>
                  <a:schemeClr val="accent5">
                    <a:lumMod val="75000"/>
                  </a:schemeClr>
                </a:solidFill>
                <a:latin typeface="黑体" pitchFamily="49" charset="-122"/>
                <a:ea typeface="黑体" pitchFamily="49" charset="-122"/>
              </a:rPr>
              <a:t> </a:t>
            </a:r>
            <a:r>
              <a:rPr lang="zh-CN" altLang="en-US" sz="2800" b="1" dirty="0" smtClean="0">
                <a:solidFill>
                  <a:schemeClr val="accent5">
                    <a:lumMod val="75000"/>
                  </a:schemeClr>
                </a:solidFill>
                <a:latin typeface="黑体" pitchFamily="49" charset="-122"/>
                <a:ea typeface="黑体" pitchFamily="49" charset="-122"/>
              </a:rPr>
              <a:t>引领者</a:t>
            </a:r>
            <a:endParaRPr lang="en-US" altLang="zh-CN" sz="2800" b="1" dirty="0" smtClean="0">
              <a:solidFill>
                <a:schemeClr val="accent5">
                  <a:lumMod val="75000"/>
                </a:schemeClr>
              </a:solidFill>
              <a:latin typeface="黑体" pitchFamily="49" charset="-122"/>
              <a:ea typeface="黑体" pitchFamily="49" charset="-122"/>
            </a:endParaRPr>
          </a:p>
          <a:p>
            <a:pPr algn="ctr"/>
            <a:r>
              <a:rPr lang="en-US" altLang="zh-CN" sz="2800" b="1" dirty="0" smtClean="0">
                <a:solidFill>
                  <a:schemeClr val="accent5">
                    <a:lumMod val="75000"/>
                  </a:schemeClr>
                </a:solidFill>
                <a:latin typeface="Arial" pitchFamily="34" charset="0"/>
                <a:ea typeface="黑体" pitchFamily="49" charset="-122"/>
                <a:cs typeface="Arial" pitchFamily="34" charset="0"/>
              </a:rPr>
              <a:t>  Leaders</a:t>
            </a:r>
            <a:endParaRPr lang="zh-CN" altLang="en-US" sz="2800" b="1" dirty="0" smtClean="0">
              <a:solidFill>
                <a:schemeClr val="accent5">
                  <a:lumMod val="75000"/>
                </a:schemeClr>
              </a:solidFill>
              <a:latin typeface="Arial" pitchFamily="34" charset="0"/>
              <a:ea typeface="黑体" pitchFamily="49" charset="-122"/>
              <a:cs typeface="Arial" pitchFamily="34" charset="0"/>
            </a:endParaRPr>
          </a:p>
        </p:txBody>
      </p:sp>
      <p:pic>
        <p:nvPicPr>
          <p:cNvPr id="1026" name="Picture 2" descr="C:\Users\bingyan\Documents\TWMedias\20110125140445651.png"/>
          <p:cNvPicPr>
            <a:picLocks noChangeAspect="1" noChangeArrowheads="1"/>
          </p:cNvPicPr>
          <p:nvPr/>
        </p:nvPicPr>
        <p:blipFill>
          <a:blip r:embed="rId4" cstate="print"/>
          <a:srcRect/>
          <a:stretch>
            <a:fillRect/>
          </a:stretch>
        </p:blipFill>
        <p:spPr bwMode="auto">
          <a:xfrm>
            <a:off x="7924812" y="3671455"/>
            <a:ext cx="789692" cy="789692"/>
          </a:xfrm>
          <a:prstGeom prst="rect">
            <a:avLst/>
          </a:prstGeom>
          <a:noFill/>
        </p:spPr>
      </p:pic>
      <p:sp>
        <p:nvSpPr>
          <p:cNvPr id="28" name="Freeform 21"/>
          <p:cNvSpPr>
            <a:spLocks/>
          </p:cNvSpPr>
          <p:nvPr/>
        </p:nvSpPr>
        <p:spPr bwMode="auto">
          <a:xfrm>
            <a:off x="6847498" y="3281531"/>
            <a:ext cx="856331" cy="983735"/>
          </a:xfrm>
          <a:custGeom>
            <a:avLst/>
            <a:gdLst/>
            <a:ahLst/>
            <a:cxnLst>
              <a:cxn ang="0">
                <a:pos x="74" y="0"/>
              </a:cxn>
              <a:cxn ang="0">
                <a:pos x="198" y="69"/>
              </a:cxn>
              <a:cxn ang="0">
                <a:pos x="16" y="845"/>
              </a:cxn>
              <a:cxn ang="0">
                <a:pos x="218" y="679"/>
              </a:cxn>
              <a:cxn ang="0">
                <a:pos x="492" y="765"/>
              </a:cxn>
              <a:cxn ang="0">
                <a:pos x="615" y="302"/>
              </a:cxn>
              <a:cxn ang="0">
                <a:pos x="736" y="369"/>
              </a:cxn>
              <a:cxn ang="0">
                <a:pos x="507" y="2"/>
              </a:cxn>
              <a:cxn ang="0">
                <a:pos x="74" y="0"/>
              </a:cxn>
            </a:cxnLst>
            <a:rect l="0" t="0" r="r" b="b"/>
            <a:pathLst>
              <a:path w="736" h="845">
                <a:moveTo>
                  <a:pt x="74" y="0"/>
                </a:moveTo>
                <a:cubicBezTo>
                  <a:pt x="198" y="69"/>
                  <a:pt x="198" y="69"/>
                  <a:pt x="198" y="69"/>
                </a:cubicBezTo>
                <a:cubicBezTo>
                  <a:pt x="65" y="302"/>
                  <a:pt x="0" y="571"/>
                  <a:pt x="16" y="845"/>
                </a:cubicBezTo>
                <a:cubicBezTo>
                  <a:pt x="218" y="679"/>
                  <a:pt x="218" y="679"/>
                  <a:pt x="218" y="679"/>
                </a:cubicBezTo>
                <a:cubicBezTo>
                  <a:pt x="492" y="765"/>
                  <a:pt x="492" y="765"/>
                  <a:pt x="492" y="765"/>
                </a:cubicBezTo>
                <a:cubicBezTo>
                  <a:pt x="492" y="601"/>
                  <a:pt x="535" y="442"/>
                  <a:pt x="615" y="302"/>
                </a:cubicBezTo>
                <a:cubicBezTo>
                  <a:pt x="736" y="369"/>
                  <a:pt x="736" y="369"/>
                  <a:pt x="736" y="369"/>
                </a:cubicBezTo>
                <a:cubicBezTo>
                  <a:pt x="507" y="2"/>
                  <a:pt x="507" y="2"/>
                  <a:pt x="507" y="2"/>
                </a:cubicBezTo>
                <a:cubicBezTo>
                  <a:pt x="74" y="0"/>
                  <a:pt x="74" y="0"/>
                  <a:pt x="74" y="0"/>
                </a:cubicBezTo>
              </a:path>
            </a:pathLst>
          </a:custGeom>
          <a:gradFill>
            <a:gsLst>
              <a:gs pos="0">
                <a:srgbClr val="0070C0"/>
              </a:gs>
              <a:gs pos="100000">
                <a:srgbClr val="00B0F0"/>
              </a:gs>
            </a:gsLst>
            <a:lin ang="5400000" scaled="0"/>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26" name="标题 1"/>
          <p:cNvSpPr>
            <a:spLocks noGrp="1"/>
          </p:cNvSpPr>
          <p:nvPr>
            <p:ph type="title"/>
          </p:nvPr>
        </p:nvSpPr>
        <p:spPr>
          <a:xfrm>
            <a:off x="151200" y="86400"/>
            <a:ext cx="8678225" cy="989013"/>
          </a:xfrm>
        </p:spPr>
        <p:txBody>
          <a:bodyPr>
            <a:normAutofit/>
          </a:bodyPr>
          <a:lstStyle/>
          <a:p>
            <a:r>
              <a:rPr lang="en-US" altLang="zh-CN" dirty="0"/>
              <a:t>3.</a:t>
            </a:r>
            <a:r>
              <a:rPr lang="zh-CN" altLang="en-US" dirty="0"/>
              <a:t>中国拥有最大的绿色发展潜力与</a:t>
            </a:r>
            <a:r>
              <a:rPr lang="zh-CN" altLang="en-US" dirty="0" smtClean="0"/>
              <a:t>红利</a:t>
            </a:r>
            <a:r>
              <a:rPr lang="en-US" altLang="zh-CN" dirty="0" smtClean="0"/>
              <a:t/>
            </a:r>
            <a:br>
              <a:rPr lang="en-US" altLang="zh-CN" dirty="0" smtClean="0"/>
            </a:br>
            <a:r>
              <a:rPr lang="en-US" altLang="zh-CN" sz="2400" dirty="0" smtClean="0"/>
              <a:t>Greatest Potentials from Green Development </a:t>
            </a:r>
            <a:endParaRPr lang="zh-CN" altLang="en-US" sz="2400" dirty="0"/>
          </a:p>
        </p:txBody>
      </p:sp>
    </p:spTree>
    <p:extLst>
      <p:ext uri="{BB962C8B-B14F-4D97-AF65-F5344CB8AC3E}">
        <p14:creationId xmlns:p14="http://schemas.microsoft.com/office/powerpoint/2010/main" xmlns="" val="346996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0" y="1163782"/>
            <a:ext cx="9108000" cy="5694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nvGrpSpPr>
          <p:cNvPr id="4" name="组合 3"/>
          <p:cNvGrpSpPr/>
          <p:nvPr/>
        </p:nvGrpSpPr>
        <p:grpSpPr>
          <a:xfrm>
            <a:off x="502222" y="2619439"/>
            <a:ext cx="7616825" cy="3602037"/>
            <a:chOff x="630238" y="1897063"/>
            <a:chExt cx="7616825" cy="3602037"/>
          </a:xfrm>
        </p:grpSpPr>
        <p:sp>
          <p:nvSpPr>
            <p:cNvPr id="5" name="Oval 2"/>
            <p:cNvSpPr/>
            <p:nvPr/>
          </p:nvSpPr>
          <p:spPr>
            <a:xfrm>
              <a:off x="3319463" y="1897063"/>
              <a:ext cx="2293937" cy="2293937"/>
            </a:xfrm>
            <a:prstGeom prst="ellipse">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b="1">
                <a:solidFill>
                  <a:srgbClr val="FFFFFF"/>
                </a:solidFill>
                <a:latin typeface="Arial Narrow" pitchFamily="34" charset="0"/>
                <a:ea typeface="ＭＳ Ｐゴシック" pitchFamily="-109" charset="-128"/>
              </a:endParaRPr>
            </a:p>
          </p:txBody>
        </p:sp>
        <p:sp>
          <p:nvSpPr>
            <p:cNvPr id="6" name="Oval 38"/>
            <p:cNvSpPr/>
            <p:nvPr/>
          </p:nvSpPr>
          <p:spPr>
            <a:xfrm>
              <a:off x="2562225" y="3205163"/>
              <a:ext cx="2293938" cy="2293937"/>
            </a:xfrm>
            <a:prstGeom prst="ellipse">
              <a:avLst/>
            </a:prstGeom>
            <a:solidFill>
              <a:schemeClr val="accent1">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b="1">
                <a:solidFill>
                  <a:srgbClr val="FFFFFF"/>
                </a:solidFill>
                <a:latin typeface="Arial Narrow" pitchFamily="34" charset="0"/>
                <a:ea typeface="ＭＳ Ｐゴシック" pitchFamily="-109" charset="-128"/>
              </a:endParaRPr>
            </a:p>
          </p:txBody>
        </p:sp>
        <p:sp>
          <p:nvSpPr>
            <p:cNvPr id="7" name="Oval 40"/>
            <p:cNvSpPr/>
            <p:nvPr/>
          </p:nvSpPr>
          <p:spPr>
            <a:xfrm>
              <a:off x="4078288" y="3205163"/>
              <a:ext cx="2293937" cy="2293937"/>
            </a:xfrm>
            <a:prstGeom prst="ellipse">
              <a:avLst/>
            </a:prstGeom>
            <a:solidFill>
              <a:srgbClr val="92D05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sz="1800" b="1">
                <a:solidFill>
                  <a:srgbClr val="FFFFFF"/>
                </a:solidFill>
                <a:latin typeface="Arial Narrow" pitchFamily="34" charset="0"/>
                <a:ea typeface="ＭＳ Ｐゴシック" pitchFamily="-109" charset="-128"/>
              </a:endParaRPr>
            </a:p>
          </p:txBody>
        </p:sp>
        <p:sp>
          <p:nvSpPr>
            <p:cNvPr id="14" name="TextBox 54"/>
            <p:cNvSpPr txBox="1">
              <a:spLocks noChangeArrowheads="1"/>
            </p:cNvSpPr>
            <p:nvPr/>
          </p:nvSpPr>
          <p:spPr bwMode="auto">
            <a:xfrm>
              <a:off x="3648583" y="2515445"/>
              <a:ext cx="167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zh-CN" altLang="en-US" sz="2000" b="1" dirty="0" smtClean="0">
                  <a:solidFill>
                    <a:srgbClr val="262626"/>
                  </a:solidFill>
                  <a:latin typeface="Arial Narrow" pitchFamily="34" charset="0"/>
                  <a:ea typeface="黑体" panose="02010609060101010101" pitchFamily="49" charset="-122"/>
                  <a:cs typeface="Calibri" pitchFamily="-109" charset="0"/>
                </a:rPr>
                <a:t>社会责任</a:t>
              </a:r>
              <a:endParaRPr lang="en-US" altLang="zh-CN" sz="2000" b="1" dirty="0" smtClean="0">
                <a:solidFill>
                  <a:srgbClr val="262626"/>
                </a:solidFill>
                <a:latin typeface="Arial Narrow" pitchFamily="34" charset="0"/>
                <a:ea typeface="黑体" panose="02010609060101010101" pitchFamily="49" charset="-122"/>
                <a:cs typeface="Calibri" pitchFamily="-109" charset="0"/>
              </a:endParaRPr>
            </a:p>
            <a:p>
              <a:pPr algn="ctr" eaLnBrk="1" hangingPunct="1"/>
              <a:r>
                <a:rPr lang="en-US" altLang="zh-CN" sz="1600" b="1" dirty="0" smtClean="0">
                  <a:solidFill>
                    <a:srgbClr val="262626"/>
                  </a:solidFill>
                  <a:latin typeface="Arial Narrow" pitchFamily="34" charset="0"/>
                  <a:ea typeface="黑体" panose="02010609060101010101" pitchFamily="49" charset="-122"/>
                  <a:cs typeface="Times New Roman" pitchFamily="18" charset="0"/>
                </a:rPr>
                <a:t>Social Responsibility</a:t>
              </a:r>
              <a:endParaRPr lang="en-US" altLang="zh-CN" sz="1600" b="1" dirty="0">
                <a:solidFill>
                  <a:srgbClr val="262626"/>
                </a:solidFill>
                <a:latin typeface="Arial Narrow" pitchFamily="34" charset="0"/>
                <a:ea typeface="黑体" panose="02010609060101010101" pitchFamily="49" charset="-122"/>
                <a:cs typeface="Times New Roman" pitchFamily="18" charset="0"/>
              </a:endParaRPr>
            </a:p>
          </p:txBody>
        </p:sp>
        <p:sp>
          <p:nvSpPr>
            <p:cNvPr id="26" name="Rektangel 76"/>
            <p:cNvSpPr>
              <a:spLocks noChangeArrowheads="1"/>
            </p:cNvSpPr>
            <p:nvPr/>
          </p:nvSpPr>
          <p:spPr bwMode="auto">
            <a:xfrm>
              <a:off x="630238" y="2716213"/>
              <a:ext cx="1600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Aft>
                  <a:spcPts val="600"/>
                </a:spcAft>
              </a:pPr>
              <a:r>
                <a:rPr lang="en-US" sz="1100" b="1" noProof="1">
                  <a:solidFill>
                    <a:schemeClr val="bg1"/>
                  </a:solidFill>
                  <a:latin typeface="Arial Narrow" pitchFamily="34" charset="0"/>
                  <a:cs typeface="Arial" charset="0"/>
                </a:rPr>
                <a:t>Example text</a:t>
              </a:r>
            </a:p>
          </p:txBody>
        </p:sp>
        <p:sp>
          <p:nvSpPr>
            <p:cNvPr id="31" name="Rektangel 76"/>
            <p:cNvSpPr>
              <a:spLocks noChangeArrowheads="1"/>
            </p:cNvSpPr>
            <p:nvPr/>
          </p:nvSpPr>
          <p:spPr bwMode="auto">
            <a:xfrm>
              <a:off x="6646863" y="2716213"/>
              <a:ext cx="1600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Aft>
                  <a:spcPts val="600"/>
                </a:spcAft>
              </a:pPr>
              <a:r>
                <a:rPr lang="en-US" sz="1100" b="1" noProof="1">
                  <a:solidFill>
                    <a:schemeClr val="bg1"/>
                  </a:solidFill>
                  <a:latin typeface="Arial Narrow" pitchFamily="34" charset="0"/>
                  <a:cs typeface="Arial" charset="0"/>
                </a:rPr>
                <a:t>Example text</a:t>
              </a:r>
            </a:p>
          </p:txBody>
        </p:sp>
      </p:grpSp>
      <p:sp>
        <p:nvSpPr>
          <p:cNvPr id="36" name="TextBox 54"/>
          <p:cNvSpPr txBox="1">
            <a:spLocks noChangeArrowheads="1"/>
          </p:cNvSpPr>
          <p:nvPr/>
        </p:nvSpPr>
        <p:spPr bwMode="auto">
          <a:xfrm>
            <a:off x="2314988" y="4845767"/>
            <a:ext cx="167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zh-CN" altLang="en-US" sz="2000" b="1" dirty="0" smtClean="0">
                <a:solidFill>
                  <a:srgbClr val="262626"/>
                </a:solidFill>
                <a:latin typeface="Arial Narrow" pitchFamily="34" charset="0"/>
                <a:ea typeface="黑体" panose="02010609060101010101" pitchFamily="49" charset="-122"/>
                <a:cs typeface="Calibri" pitchFamily="-109" charset="0"/>
              </a:rPr>
              <a:t>环境保护</a:t>
            </a:r>
            <a:endParaRPr lang="en-US" altLang="zh-CN" sz="2000" b="1" dirty="0" smtClean="0">
              <a:solidFill>
                <a:srgbClr val="262626"/>
              </a:solidFill>
              <a:latin typeface="Arial Narrow" pitchFamily="34" charset="0"/>
              <a:ea typeface="黑体" panose="02010609060101010101" pitchFamily="49" charset="-122"/>
              <a:cs typeface="Calibri" pitchFamily="-109" charset="0"/>
            </a:endParaRPr>
          </a:p>
          <a:p>
            <a:pPr algn="ctr" eaLnBrk="1" hangingPunct="1"/>
            <a:r>
              <a:rPr lang="en-US" altLang="zh-CN" sz="1600" b="1" dirty="0" smtClean="0">
                <a:solidFill>
                  <a:srgbClr val="262626"/>
                </a:solidFill>
                <a:latin typeface="Arial Narrow" pitchFamily="34" charset="0"/>
                <a:ea typeface="黑体" panose="02010609060101010101" pitchFamily="49" charset="-122"/>
                <a:cs typeface="Times New Roman" pitchFamily="18" charset="0"/>
              </a:rPr>
              <a:t>Environmental Protection</a:t>
            </a:r>
            <a:endParaRPr lang="en-US" altLang="zh-CN" sz="1600" b="1" dirty="0">
              <a:solidFill>
                <a:srgbClr val="262626"/>
              </a:solidFill>
              <a:latin typeface="Arial Narrow" pitchFamily="34" charset="0"/>
              <a:ea typeface="黑体" panose="02010609060101010101" pitchFamily="49" charset="-122"/>
              <a:cs typeface="Times New Roman" pitchFamily="18" charset="0"/>
            </a:endParaRPr>
          </a:p>
        </p:txBody>
      </p:sp>
      <p:sp>
        <p:nvSpPr>
          <p:cNvPr id="37" name="TextBox 54"/>
          <p:cNvSpPr txBox="1">
            <a:spLocks noChangeArrowheads="1"/>
          </p:cNvSpPr>
          <p:nvPr/>
        </p:nvSpPr>
        <p:spPr bwMode="auto">
          <a:xfrm>
            <a:off x="4738010" y="4807667"/>
            <a:ext cx="167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109" charset="0"/>
                <a:ea typeface="ＭＳ Ｐゴシック" pitchFamily="-109" charset="-128"/>
              </a:defRPr>
            </a:lvl1pPr>
            <a:lvl2pPr marL="37931725" indent="-37474525" eaLnBrk="0" hangingPunct="0">
              <a:defRPr sz="2400">
                <a:solidFill>
                  <a:schemeClr val="tx1"/>
                </a:solidFill>
                <a:latin typeface="Calibri" pitchFamily="-109" charset="0"/>
                <a:ea typeface="ＭＳ Ｐゴシック" pitchFamily="-109" charset="-128"/>
              </a:defRPr>
            </a:lvl2pPr>
            <a:lvl3pPr eaLnBrk="0" hangingPunct="0">
              <a:defRPr sz="2400">
                <a:solidFill>
                  <a:schemeClr val="tx1"/>
                </a:solidFill>
                <a:latin typeface="Calibri" pitchFamily="-109" charset="0"/>
                <a:ea typeface="ＭＳ Ｐゴシック" pitchFamily="-109" charset="-128"/>
              </a:defRPr>
            </a:lvl3pPr>
            <a:lvl4pPr eaLnBrk="0" hangingPunct="0">
              <a:defRPr sz="2400">
                <a:solidFill>
                  <a:schemeClr val="tx1"/>
                </a:solidFill>
                <a:latin typeface="Calibri" pitchFamily="-109" charset="0"/>
                <a:ea typeface="ＭＳ Ｐゴシック" pitchFamily="-109" charset="-128"/>
              </a:defRPr>
            </a:lvl4pPr>
            <a:lvl5pPr eaLnBrk="0" hangingPunct="0">
              <a:defRPr sz="2400">
                <a:solidFill>
                  <a:schemeClr val="tx1"/>
                </a:solidFill>
                <a:latin typeface="Calibri" pitchFamily="-109" charset="0"/>
                <a:ea typeface="ＭＳ Ｐゴシック" pitchFamily="-109" charset="-128"/>
              </a:defRPr>
            </a:lvl5pPr>
            <a:lvl6pPr marL="457200" eaLnBrk="0" fontAlgn="base" hangingPunct="0">
              <a:spcBef>
                <a:spcPct val="0"/>
              </a:spcBef>
              <a:spcAft>
                <a:spcPct val="0"/>
              </a:spcAft>
              <a:defRPr sz="2400">
                <a:solidFill>
                  <a:schemeClr val="tx1"/>
                </a:solidFill>
                <a:latin typeface="Calibri" pitchFamily="-109" charset="0"/>
                <a:ea typeface="ＭＳ Ｐゴシック" pitchFamily="-109" charset="-128"/>
              </a:defRPr>
            </a:lvl6pPr>
            <a:lvl7pPr marL="914400" eaLnBrk="0" fontAlgn="base" hangingPunct="0">
              <a:spcBef>
                <a:spcPct val="0"/>
              </a:spcBef>
              <a:spcAft>
                <a:spcPct val="0"/>
              </a:spcAft>
              <a:defRPr sz="2400">
                <a:solidFill>
                  <a:schemeClr val="tx1"/>
                </a:solidFill>
                <a:latin typeface="Calibri" pitchFamily="-109" charset="0"/>
                <a:ea typeface="ＭＳ Ｐゴシック" pitchFamily="-109" charset="-128"/>
              </a:defRPr>
            </a:lvl7pPr>
            <a:lvl8pPr marL="1371600" eaLnBrk="0" fontAlgn="base" hangingPunct="0">
              <a:spcBef>
                <a:spcPct val="0"/>
              </a:spcBef>
              <a:spcAft>
                <a:spcPct val="0"/>
              </a:spcAft>
              <a:defRPr sz="2400">
                <a:solidFill>
                  <a:schemeClr val="tx1"/>
                </a:solidFill>
                <a:latin typeface="Calibri" pitchFamily="-109" charset="0"/>
                <a:ea typeface="ＭＳ Ｐゴシック" pitchFamily="-109" charset="-128"/>
              </a:defRPr>
            </a:lvl8pPr>
            <a:lvl9pPr marL="1828800" eaLnBrk="0" fontAlgn="base" hangingPunct="0">
              <a:spcBef>
                <a:spcPct val="0"/>
              </a:spcBef>
              <a:spcAft>
                <a:spcPct val="0"/>
              </a:spcAft>
              <a:defRPr sz="2400">
                <a:solidFill>
                  <a:schemeClr val="tx1"/>
                </a:solidFill>
                <a:latin typeface="Calibri" pitchFamily="-109" charset="0"/>
                <a:ea typeface="ＭＳ Ｐゴシック" pitchFamily="-109" charset="-128"/>
              </a:defRPr>
            </a:lvl9pPr>
          </a:lstStyle>
          <a:p>
            <a:pPr algn="ctr" eaLnBrk="1" hangingPunct="1"/>
            <a:r>
              <a:rPr lang="zh-CN" altLang="en-US" sz="2000" b="1" dirty="0" smtClean="0">
                <a:solidFill>
                  <a:srgbClr val="262626"/>
                </a:solidFill>
                <a:latin typeface="Arial Narrow" pitchFamily="34" charset="0"/>
                <a:ea typeface="黑体" panose="02010609060101010101" pitchFamily="49" charset="-122"/>
                <a:cs typeface="Calibri" pitchFamily="-109" charset="0"/>
              </a:rPr>
              <a:t>经济发展</a:t>
            </a:r>
            <a:endParaRPr lang="en-US" altLang="zh-CN" sz="2000" b="1" dirty="0" smtClean="0">
              <a:solidFill>
                <a:srgbClr val="262626"/>
              </a:solidFill>
              <a:latin typeface="Arial Narrow" pitchFamily="34" charset="0"/>
              <a:ea typeface="黑体" panose="02010609060101010101" pitchFamily="49" charset="-122"/>
              <a:cs typeface="Calibri" pitchFamily="-109" charset="0"/>
            </a:endParaRPr>
          </a:p>
          <a:p>
            <a:pPr algn="ctr" eaLnBrk="1" hangingPunct="1"/>
            <a:r>
              <a:rPr lang="en-US" altLang="zh-CN" sz="1600" b="1" dirty="0" smtClean="0">
                <a:solidFill>
                  <a:srgbClr val="262626"/>
                </a:solidFill>
                <a:latin typeface="Arial Narrow" pitchFamily="34" charset="0"/>
                <a:ea typeface="黑体" panose="02010609060101010101" pitchFamily="49" charset="-122"/>
                <a:cs typeface="Times New Roman" pitchFamily="18" charset="0"/>
              </a:rPr>
              <a:t>Economic Development</a:t>
            </a:r>
            <a:endParaRPr lang="en-US" altLang="zh-CN" sz="1600" b="1" dirty="0">
              <a:solidFill>
                <a:srgbClr val="262626"/>
              </a:solidFill>
              <a:latin typeface="Arial Narrow" pitchFamily="34" charset="0"/>
              <a:ea typeface="黑体" panose="02010609060101010101" pitchFamily="49" charset="-122"/>
              <a:cs typeface="Times New Roman" pitchFamily="18" charset="0"/>
            </a:endParaRPr>
          </a:p>
        </p:txBody>
      </p:sp>
      <p:sp>
        <p:nvSpPr>
          <p:cNvPr id="38" name="Freeform 6"/>
          <p:cNvSpPr>
            <a:spLocks/>
          </p:cNvSpPr>
          <p:nvPr/>
        </p:nvSpPr>
        <p:spPr bwMode="auto">
          <a:xfrm rot="16200000">
            <a:off x="3832354" y="4061942"/>
            <a:ext cx="1055800" cy="1291653"/>
          </a:xfrm>
          <a:custGeom>
            <a:avLst/>
            <a:gdLst/>
            <a:ahLst/>
            <a:cxnLst>
              <a:cxn ang="0">
                <a:pos x="328" y="262"/>
              </a:cxn>
              <a:cxn ang="0">
                <a:pos x="314" y="231"/>
              </a:cxn>
              <a:cxn ang="0">
                <a:pos x="180" y="113"/>
              </a:cxn>
              <a:cxn ang="0">
                <a:pos x="67" y="13"/>
              </a:cxn>
              <a:cxn ang="0">
                <a:pos x="24" y="7"/>
              </a:cxn>
              <a:cxn ang="0">
                <a:pos x="0" y="43"/>
              </a:cxn>
              <a:cxn ang="0">
                <a:pos x="0" y="480"/>
              </a:cxn>
              <a:cxn ang="0">
                <a:pos x="24" y="517"/>
              </a:cxn>
              <a:cxn ang="0">
                <a:pos x="40" y="520"/>
              </a:cxn>
              <a:cxn ang="0">
                <a:pos x="67" y="510"/>
              </a:cxn>
              <a:cxn ang="0">
                <a:pos x="180" y="410"/>
              </a:cxn>
              <a:cxn ang="0">
                <a:pos x="314" y="292"/>
              </a:cxn>
              <a:cxn ang="0">
                <a:pos x="328" y="262"/>
              </a:cxn>
            </a:cxnLst>
            <a:rect l="0" t="0" r="r" b="b"/>
            <a:pathLst>
              <a:path w="328" h="520">
                <a:moveTo>
                  <a:pt x="328" y="262"/>
                </a:moveTo>
                <a:cubicBezTo>
                  <a:pt x="328" y="250"/>
                  <a:pt x="323" y="239"/>
                  <a:pt x="314" y="231"/>
                </a:cubicBezTo>
                <a:cubicBezTo>
                  <a:pt x="180" y="113"/>
                  <a:pt x="180" y="113"/>
                  <a:pt x="180" y="113"/>
                </a:cubicBezTo>
                <a:cubicBezTo>
                  <a:pt x="67" y="13"/>
                  <a:pt x="67" y="13"/>
                  <a:pt x="67" y="13"/>
                </a:cubicBezTo>
                <a:cubicBezTo>
                  <a:pt x="55" y="3"/>
                  <a:pt x="38" y="0"/>
                  <a:pt x="24" y="7"/>
                </a:cubicBezTo>
                <a:cubicBezTo>
                  <a:pt x="9" y="13"/>
                  <a:pt x="0" y="27"/>
                  <a:pt x="0" y="43"/>
                </a:cubicBezTo>
                <a:cubicBezTo>
                  <a:pt x="0" y="480"/>
                  <a:pt x="0" y="480"/>
                  <a:pt x="0" y="480"/>
                </a:cubicBezTo>
                <a:cubicBezTo>
                  <a:pt x="0" y="496"/>
                  <a:pt x="9" y="510"/>
                  <a:pt x="24" y="517"/>
                </a:cubicBezTo>
                <a:cubicBezTo>
                  <a:pt x="29" y="519"/>
                  <a:pt x="35" y="520"/>
                  <a:pt x="40" y="520"/>
                </a:cubicBezTo>
                <a:cubicBezTo>
                  <a:pt x="50" y="520"/>
                  <a:pt x="59" y="517"/>
                  <a:pt x="67" y="510"/>
                </a:cubicBezTo>
                <a:cubicBezTo>
                  <a:pt x="180" y="410"/>
                  <a:pt x="180" y="410"/>
                  <a:pt x="180" y="410"/>
                </a:cubicBezTo>
                <a:cubicBezTo>
                  <a:pt x="314" y="292"/>
                  <a:pt x="314" y="292"/>
                  <a:pt x="314" y="292"/>
                </a:cubicBezTo>
                <a:cubicBezTo>
                  <a:pt x="323" y="284"/>
                  <a:pt x="328" y="273"/>
                  <a:pt x="328" y="262"/>
                </a:cubicBezTo>
                <a:close/>
              </a:path>
            </a:pathLst>
          </a:cu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9525">
            <a:solidFill>
              <a:schemeClr val="bg1"/>
            </a:solid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algn="ctr"/>
            <a:endParaRPr lang="en-US" b="1" dirty="0">
              <a:latin typeface="Arial Narrow" pitchFamily="34" charset="0"/>
            </a:endParaRPr>
          </a:p>
        </p:txBody>
      </p:sp>
      <p:sp>
        <p:nvSpPr>
          <p:cNvPr id="2" name="文本框 1"/>
          <p:cNvSpPr txBox="1"/>
          <p:nvPr/>
        </p:nvSpPr>
        <p:spPr>
          <a:xfrm>
            <a:off x="3873500" y="4520411"/>
            <a:ext cx="952500" cy="584775"/>
          </a:xfrm>
          <a:prstGeom prst="rect">
            <a:avLst/>
          </a:prstGeom>
          <a:noFill/>
        </p:spPr>
        <p:txBody>
          <a:bodyPr wrap="square" rtlCol="0">
            <a:spAutoFit/>
          </a:bodyPr>
          <a:lstStyle/>
          <a:p>
            <a:pPr algn="ctr"/>
            <a:r>
              <a:rPr lang="zh-CN" altLang="en-US" b="1" dirty="0" smtClean="0">
                <a:latin typeface="Arial Narrow" pitchFamily="34" charset="0"/>
                <a:ea typeface="黑体" panose="02010609060101010101" pitchFamily="49" charset="-122"/>
              </a:rPr>
              <a:t>企业</a:t>
            </a:r>
            <a:endParaRPr lang="en-US" altLang="zh-CN" b="1" dirty="0" smtClean="0">
              <a:latin typeface="Arial Narrow" pitchFamily="34" charset="0"/>
              <a:ea typeface="黑体" panose="02010609060101010101" pitchFamily="49" charset="-122"/>
            </a:endParaRPr>
          </a:p>
          <a:p>
            <a:pPr algn="ctr"/>
            <a:r>
              <a:rPr lang="en-US" altLang="zh-CN" sz="1400" b="1" dirty="0" smtClean="0">
                <a:latin typeface="Arial Narrow" pitchFamily="34" charset="0"/>
                <a:ea typeface="黑体" panose="02010609060101010101" pitchFamily="49" charset="-122"/>
                <a:cs typeface="Times New Roman" pitchFamily="18" charset="0"/>
              </a:rPr>
              <a:t>Enterprise</a:t>
            </a:r>
            <a:endParaRPr lang="zh-CN" altLang="en-US" sz="1400" b="1" dirty="0">
              <a:latin typeface="Arial Narrow" pitchFamily="34" charset="0"/>
              <a:ea typeface="黑体" panose="02010609060101010101" pitchFamily="49" charset="-122"/>
              <a:cs typeface="Times New Roman" pitchFamily="18" charset="0"/>
            </a:endParaRPr>
          </a:p>
        </p:txBody>
      </p:sp>
      <p:sp>
        <p:nvSpPr>
          <p:cNvPr id="41" name="标题 1"/>
          <p:cNvSpPr>
            <a:spLocks noGrp="1"/>
          </p:cNvSpPr>
          <p:nvPr>
            <p:ph type="title"/>
          </p:nvPr>
        </p:nvSpPr>
        <p:spPr>
          <a:xfrm>
            <a:off x="152400" y="84675"/>
            <a:ext cx="8991600" cy="989013"/>
          </a:xfrm>
        </p:spPr>
        <p:txBody>
          <a:bodyPr>
            <a:normAutofit/>
          </a:bodyPr>
          <a:lstStyle/>
          <a:p>
            <a:r>
              <a:rPr lang="zh-CN" altLang="en-US" dirty="0"/>
              <a:t>二、企业是绿色发展的核心</a:t>
            </a:r>
            <a:r>
              <a:rPr lang="zh-CN" altLang="en-US" dirty="0" smtClean="0"/>
              <a:t>主体</a:t>
            </a:r>
            <a:r>
              <a:rPr lang="en-US" altLang="zh-CN" dirty="0" smtClean="0"/>
              <a:t/>
            </a:r>
            <a:br>
              <a:rPr lang="en-US" altLang="zh-CN" dirty="0" smtClean="0"/>
            </a:br>
            <a:r>
              <a:rPr lang="en-US" altLang="zh-CN" sz="2400" dirty="0" smtClean="0"/>
              <a:t>Enterprise as Core Player of Green Development</a:t>
            </a:r>
            <a:endParaRPr lang="zh-CN" altLang="en-US" sz="2400" dirty="0"/>
          </a:p>
        </p:txBody>
      </p:sp>
      <p:sp>
        <p:nvSpPr>
          <p:cNvPr id="42" name="圆角矩形 41"/>
          <p:cNvSpPr/>
          <p:nvPr/>
        </p:nvSpPr>
        <p:spPr>
          <a:xfrm>
            <a:off x="5346897" y="1443132"/>
            <a:ext cx="2341180" cy="609538"/>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b="1" dirty="0" smtClean="0">
                <a:latin typeface="Arial Narrow" pitchFamily="34" charset="0"/>
                <a:ea typeface="黑体" panose="02010609060101010101" pitchFamily="49" charset="-122"/>
              </a:rPr>
              <a:t>健全的</a:t>
            </a:r>
            <a:r>
              <a:rPr lang="zh-CN" altLang="en-US" b="1" dirty="0">
                <a:latin typeface="Arial Narrow" pitchFamily="34" charset="0"/>
                <a:ea typeface="黑体" panose="02010609060101010101" pitchFamily="49" charset="-122"/>
              </a:rPr>
              <a:t>制度</a:t>
            </a:r>
            <a:r>
              <a:rPr lang="zh-CN" altLang="en-US" b="1" dirty="0" smtClean="0">
                <a:latin typeface="Arial Narrow" pitchFamily="34" charset="0"/>
                <a:ea typeface="黑体" panose="02010609060101010101" pitchFamily="49" charset="-122"/>
              </a:rPr>
              <a:t>环境</a:t>
            </a:r>
            <a:endParaRPr lang="en-US" altLang="zh-CN" b="1" dirty="0" smtClean="0">
              <a:latin typeface="Arial Narrow" pitchFamily="34" charset="0"/>
              <a:ea typeface="黑体" panose="02010609060101010101" pitchFamily="49" charset="-122"/>
            </a:endParaRPr>
          </a:p>
          <a:p>
            <a:pPr algn="ctr"/>
            <a:r>
              <a:rPr lang="en-US" altLang="zh-CN" sz="1600" b="1" dirty="0" smtClean="0">
                <a:latin typeface="Arial Narrow" pitchFamily="34" charset="0"/>
                <a:ea typeface="黑体" panose="02010609060101010101" pitchFamily="49" charset="-122"/>
                <a:cs typeface="Times New Roman" pitchFamily="18" charset="0"/>
              </a:rPr>
              <a:t>Perfect Institutional </a:t>
            </a:r>
            <a:r>
              <a:rPr lang="en-US" altLang="zh-CN" sz="1600" b="1" dirty="0" err="1" smtClean="0">
                <a:latin typeface="Arial Narrow" pitchFamily="34" charset="0"/>
                <a:ea typeface="黑体" panose="02010609060101010101" pitchFamily="49" charset="-122"/>
                <a:cs typeface="Times New Roman" pitchFamily="18" charset="0"/>
              </a:rPr>
              <a:t>Env</a:t>
            </a:r>
            <a:r>
              <a:rPr lang="en-US" altLang="zh-CN" sz="1600" b="1" dirty="0" smtClean="0">
                <a:latin typeface="Arial Narrow" pitchFamily="34" charset="0"/>
                <a:ea typeface="黑体" panose="02010609060101010101" pitchFamily="49" charset="-122"/>
                <a:cs typeface="Times New Roman" pitchFamily="18" charset="0"/>
              </a:rPr>
              <a:t>.</a:t>
            </a:r>
            <a:endParaRPr lang="zh-CN" altLang="en-US" sz="1600" b="1" dirty="0">
              <a:latin typeface="Arial Narrow" pitchFamily="34" charset="0"/>
              <a:ea typeface="黑体" panose="02010609060101010101" pitchFamily="49" charset="-122"/>
              <a:cs typeface="Times New Roman" pitchFamily="18" charset="0"/>
            </a:endParaRPr>
          </a:p>
        </p:txBody>
      </p:sp>
      <p:sp>
        <p:nvSpPr>
          <p:cNvPr id="27" name="Tåre 105"/>
          <p:cNvSpPr/>
          <p:nvPr/>
        </p:nvSpPr>
        <p:spPr bwMode="auto">
          <a:xfrm rot="8100000">
            <a:off x="3631184" y="1055751"/>
            <a:ext cx="1377950" cy="1384300"/>
          </a:xfrm>
          <a:prstGeom prst="teardrop">
            <a:avLst/>
          </a:prstGeom>
          <a:solidFill>
            <a:srgbClr val="0070C0"/>
          </a:solidFill>
          <a:ln w="9525" cap="flat" cmpd="sng" algn="ctr">
            <a:solidFill>
              <a:srgbClr val="0081BE">
                <a:lumMod val="75000"/>
              </a:srgbClr>
            </a:solidFill>
            <a:prstDash val="solid"/>
          </a:ln>
          <a:effectLst/>
        </p:spPr>
        <p:txBody>
          <a:bodyPr anchor="ctr"/>
          <a:lstStyle/>
          <a:p>
            <a:pPr marL="342900" indent="-342900" algn="ctr">
              <a:buFont typeface="Calibri" pitchFamily="-109" charset="0"/>
              <a:buAutoNum type="arabicPeriod"/>
            </a:pPr>
            <a:endParaRPr lang="nb-NO" sz="1800" b="1">
              <a:solidFill>
                <a:srgbClr val="FFFFFF"/>
              </a:solidFill>
              <a:latin typeface="Arial Narrow" pitchFamily="34" charset="0"/>
            </a:endParaRPr>
          </a:p>
        </p:txBody>
      </p:sp>
      <p:grpSp>
        <p:nvGrpSpPr>
          <p:cNvPr id="28" name="组合 27"/>
          <p:cNvGrpSpPr/>
          <p:nvPr/>
        </p:nvGrpSpPr>
        <p:grpSpPr>
          <a:xfrm>
            <a:off x="3764562" y="1337171"/>
            <a:ext cx="1126803" cy="925513"/>
            <a:chOff x="3764562" y="1305640"/>
            <a:chExt cx="1126803" cy="925513"/>
          </a:xfrm>
        </p:grpSpPr>
        <p:pic>
          <p:nvPicPr>
            <p:cNvPr id="29" name="Picture 1"/>
            <p:cNvPicPr>
              <a:picLocks noChangeAspect="1"/>
            </p:cNvPicPr>
            <p:nvPr/>
          </p:nvPicPr>
          <p:blipFill>
            <a:blip r:embed="rId2" cstate="print">
              <a:extLst>
                <a:ext uri="{28A0092B-C50C-407E-A947-70E740481C1C}">
                  <a14:useLocalDpi xmlns:a14="http://schemas.microsoft.com/office/drawing/2010/main" xmlns="" val="0"/>
                </a:ext>
              </a:extLst>
            </a:blip>
            <a:srcRect r="48164"/>
            <a:stretch>
              <a:fillRect/>
            </a:stretch>
          </p:blipFill>
          <p:spPr bwMode="auto">
            <a:xfrm>
              <a:off x="3764562" y="1305640"/>
              <a:ext cx="575209" cy="92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1"/>
            <p:cNvPicPr>
              <a:picLocks noChangeAspect="1"/>
            </p:cNvPicPr>
            <p:nvPr/>
          </p:nvPicPr>
          <p:blipFill>
            <a:blip r:embed="rId2" cstate="print">
              <a:extLst>
                <a:ext uri="{28A0092B-C50C-407E-A947-70E740481C1C}">
                  <a14:useLocalDpi xmlns:a14="http://schemas.microsoft.com/office/drawing/2010/main" xmlns="" val="0"/>
                </a:ext>
              </a:extLst>
            </a:blip>
            <a:srcRect r="48566"/>
            <a:stretch>
              <a:fillRect/>
            </a:stretch>
          </p:blipFill>
          <p:spPr bwMode="auto">
            <a:xfrm flipH="1">
              <a:off x="4325259" y="1311085"/>
              <a:ext cx="566106" cy="9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1501013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2.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3.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4.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1115</TotalTime>
  <Words>2023</Words>
  <Application>Microsoft Office PowerPoint</Application>
  <PresentationFormat>全屏显示(4:3)</PresentationFormat>
  <Paragraphs>411</Paragraphs>
  <Slides>35</Slides>
  <Notes>2</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中国绿色发展中的企业社会责任 </vt:lpstr>
      <vt:lpstr>报告框架 CONTENTS</vt:lpstr>
      <vt:lpstr>一、绿色发展的巨大机遇  Opportunities for Green Development</vt:lpstr>
      <vt:lpstr>1.中国面临全球最严峻的环境形势 China is Facing the Severest Environmental Degradation</vt:lpstr>
      <vt:lpstr>2.中国面临前所未有的绿色发展机遇 Greatest Potentials from Green Development </vt:lpstr>
      <vt:lpstr>3.中国拥有最大的绿色发展潜力与红利 Greatest Potentials from Green Development </vt:lpstr>
      <vt:lpstr>3.中国拥有最大的绿色发展潜力与红利 Greatest Potentials from Green Development </vt:lpstr>
      <vt:lpstr>3.中国拥有最大的绿色发展潜力与红利 Greatest Potentials from Green Development </vt:lpstr>
      <vt:lpstr>二、企业是绿色发展的核心主体 Enterprise as Core Player of Green Development</vt:lpstr>
      <vt:lpstr>二、企业是绿色发展的核心主体 Enterprise as Core Player of Green Development</vt:lpstr>
      <vt:lpstr>企业环境社会责任履行现状  CESR Performance in China</vt:lpstr>
      <vt:lpstr>三、政府规制是推动企业社会责任的关键 Promoting CSR through Government Regulation</vt:lpstr>
      <vt:lpstr>政府推进企业环境社会责任的工作机制 Role of Government in Promoting CESR</vt:lpstr>
      <vt:lpstr>政府推进企业环境社会责任的路径 Roadmap of Government’s Promotion on CESR</vt:lpstr>
      <vt:lpstr>四、主要政策建议 Policy Recommendations</vt:lpstr>
      <vt:lpstr>四、主要政策建议 Policy Recommendations</vt:lpstr>
      <vt:lpstr>四、主要政策建议 Policy Recommendations</vt:lpstr>
      <vt:lpstr>四、主要政策建议 Policy Recommendations</vt:lpstr>
      <vt:lpstr>四、主要政策建议 Policy Recommendations</vt:lpstr>
      <vt:lpstr>William Valentino   华威濂  Beijing Normal University 北京师范大学 </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谢 谢！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GDI</dc:creator>
  <cp:lastModifiedBy>bingyan</cp:lastModifiedBy>
  <cp:revision>139</cp:revision>
  <dcterms:created xsi:type="dcterms:W3CDTF">2013-11-03T14:33:23Z</dcterms:created>
  <dcterms:modified xsi:type="dcterms:W3CDTF">2013-11-14T06:20:50Z</dcterms:modified>
</cp:coreProperties>
</file>