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2"/>
  </p:notesMasterIdLst>
  <p:sldIdLst>
    <p:sldId id="256" r:id="rId2"/>
    <p:sldId id="307" r:id="rId3"/>
    <p:sldId id="311" r:id="rId4"/>
    <p:sldId id="308" r:id="rId5"/>
    <p:sldId id="313" r:id="rId6"/>
    <p:sldId id="309" r:id="rId7"/>
    <p:sldId id="276" r:id="rId8"/>
    <p:sldId id="310" r:id="rId9"/>
    <p:sldId id="293" r:id="rId10"/>
    <p:sldId id="280" r:id="rId11"/>
    <p:sldId id="295" r:id="rId12"/>
    <p:sldId id="314" r:id="rId13"/>
    <p:sldId id="294" r:id="rId14"/>
    <p:sldId id="315" r:id="rId15"/>
    <p:sldId id="297" r:id="rId16"/>
    <p:sldId id="316" r:id="rId17"/>
    <p:sldId id="327" r:id="rId18"/>
    <p:sldId id="317" r:id="rId19"/>
    <p:sldId id="299" r:id="rId20"/>
    <p:sldId id="300" r:id="rId21"/>
    <p:sldId id="318" r:id="rId22"/>
    <p:sldId id="319" r:id="rId23"/>
    <p:sldId id="320" r:id="rId24"/>
    <p:sldId id="321" r:id="rId25"/>
    <p:sldId id="322" r:id="rId26"/>
    <p:sldId id="323" r:id="rId27"/>
    <p:sldId id="324" r:id="rId28"/>
    <p:sldId id="325" r:id="rId29"/>
    <p:sldId id="326" r:id="rId30"/>
    <p:sldId id="258" r:id="rId31"/>
  </p:sldIdLst>
  <p:sldSz cx="9144000" cy="6858000" type="screen4x3"/>
  <p:notesSz cx="6761163" cy="99425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4107" autoAdjust="0"/>
  </p:normalViewPr>
  <p:slideViewPr>
    <p:cSldViewPr>
      <p:cViewPr varScale="1">
        <p:scale>
          <a:sx n="104" d="100"/>
          <a:sy n="104" d="100"/>
        </p:scale>
        <p:origin x="108"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29837"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zh-CN"/>
          </a:p>
        </p:txBody>
      </p:sp>
      <p:sp>
        <p:nvSpPr>
          <p:cNvPr id="20483" name="Rectangle 3"/>
          <p:cNvSpPr>
            <a:spLocks noGrp="1" noChangeArrowheads="1"/>
          </p:cNvSpPr>
          <p:nvPr>
            <p:ph type="dt" idx="1"/>
          </p:nvPr>
        </p:nvSpPr>
        <p:spPr bwMode="auto">
          <a:xfrm>
            <a:off x="3829761" y="0"/>
            <a:ext cx="2929837"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77BEA33-F70A-4EE2-87BF-6DFAAFBF1CAB}" type="datetimeFigureOut">
              <a:rPr lang="zh-CN" altLang="en-US"/>
              <a:pPr/>
              <a:t>2014/11/20</a:t>
            </a:fld>
            <a:endParaRPr lang="en-US" altLang="zh-CN"/>
          </a:p>
        </p:txBody>
      </p:sp>
      <p:sp>
        <p:nvSpPr>
          <p:cNvPr id="20484"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676117" y="4722694"/>
            <a:ext cx="5408930" cy="4474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0486" name="Rectangle 6"/>
          <p:cNvSpPr>
            <a:spLocks noGrp="1" noChangeArrowheads="1"/>
          </p:cNvSpPr>
          <p:nvPr>
            <p:ph type="ftr" sz="quarter" idx="4"/>
          </p:nvPr>
        </p:nvSpPr>
        <p:spPr bwMode="auto">
          <a:xfrm>
            <a:off x="0" y="9443662"/>
            <a:ext cx="2929837"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zh-CN"/>
          </a:p>
        </p:txBody>
      </p:sp>
      <p:sp>
        <p:nvSpPr>
          <p:cNvPr id="20487" name="Rectangle 7"/>
          <p:cNvSpPr>
            <a:spLocks noGrp="1" noChangeArrowheads="1"/>
          </p:cNvSpPr>
          <p:nvPr>
            <p:ph type="sldNum" sz="quarter" idx="5"/>
          </p:nvPr>
        </p:nvSpPr>
        <p:spPr bwMode="auto">
          <a:xfrm>
            <a:off x="3829761" y="9443662"/>
            <a:ext cx="2929837"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D67C01EC-09E6-40FD-B430-5418A37462D4}" type="slidenum">
              <a:rPr lang="zh-CN" altLang="en-US"/>
              <a:pPr/>
              <a:t>‹#›</a:t>
            </a:fld>
            <a:endParaRPr lang="en-US" altLang="zh-CN"/>
          </a:p>
        </p:txBody>
      </p:sp>
    </p:spTree>
    <p:extLst>
      <p:ext uri="{BB962C8B-B14F-4D97-AF65-F5344CB8AC3E}">
        <p14:creationId xmlns:p14="http://schemas.microsoft.com/office/powerpoint/2010/main" val="21154419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宋体" charset="-122"/>
        <a:cs typeface="+mn-cs"/>
      </a:defRPr>
    </a:lvl1pPr>
    <a:lvl2pPr marL="457200" algn="l" rtl="0" fontAlgn="base">
      <a:spcBef>
        <a:spcPct val="30000"/>
      </a:spcBef>
      <a:spcAft>
        <a:spcPct val="0"/>
      </a:spcAft>
      <a:defRPr sz="1200" kern="1200">
        <a:solidFill>
          <a:schemeClr val="tx1"/>
        </a:solidFill>
        <a:latin typeface="Calibri" pitchFamily="34" charset="0"/>
        <a:ea typeface="宋体" charset="-122"/>
        <a:cs typeface="+mn-cs"/>
      </a:defRPr>
    </a:lvl2pPr>
    <a:lvl3pPr marL="914400" algn="l" rtl="0" fontAlgn="base">
      <a:spcBef>
        <a:spcPct val="30000"/>
      </a:spcBef>
      <a:spcAft>
        <a:spcPct val="0"/>
      </a:spcAft>
      <a:defRPr sz="1200" kern="1200">
        <a:solidFill>
          <a:schemeClr val="tx1"/>
        </a:solidFill>
        <a:latin typeface="Calibri" pitchFamily="34" charset="0"/>
        <a:ea typeface="宋体" charset="-122"/>
        <a:cs typeface="+mn-cs"/>
      </a:defRPr>
    </a:lvl3pPr>
    <a:lvl4pPr marL="1371600" algn="l" rtl="0" fontAlgn="base">
      <a:spcBef>
        <a:spcPct val="30000"/>
      </a:spcBef>
      <a:spcAft>
        <a:spcPct val="0"/>
      </a:spcAft>
      <a:defRPr sz="1200" kern="1200">
        <a:solidFill>
          <a:schemeClr val="tx1"/>
        </a:solidFill>
        <a:latin typeface="Calibri" pitchFamily="34" charset="0"/>
        <a:ea typeface="宋体" charset="-122"/>
        <a:cs typeface="+mn-cs"/>
      </a:defRPr>
    </a:lvl4pPr>
    <a:lvl5pPr marL="1828800" algn="l" rtl="0" fontAlgn="base">
      <a:spcBef>
        <a:spcPct val="30000"/>
      </a:spcBef>
      <a:spcAft>
        <a:spcPct val="0"/>
      </a:spcAft>
      <a:defRPr sz="1200" kern="1200">
        <a:solidFill>
          <a:schemeClr val="tx1"/>
        </a:solidFill>
        <a:latin typeface="Calibri" pitchFamily="34"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a:t>
            </a:fld>
            <a:endParaRPr lang="en-US" altLang="zh-CN" sz="1200"/>
          </a:p>
        </p:txBody>
      </p:sp>
    </p:spTree>
    <p:extLst>
      <p:ext uri="{BB962C8B-B14F-4D97-AF65-F5344CB8AC3E}">
        <p14:creationId xmlns:p14="http://schemas.microsoft.com/office/powerpoint/2010/main" val="336379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17</a:t>
            </a:fld>
            <a:endParaRPr lang="en-US" altLang="zh-CN" sz="1200"/>
          </a:p>
        </p:txBody>
      </p:sp>
    </p:spTree>
    <p:extLst>
      <p:ext uri="{BB962C8B-B14F-4D97-AF65-F5344CB8AC3E}">
        <p14:creationId xmlns:p14="http://schemas.microsoft.com/office/powerpoint/2010/main" val="169067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18</a:t>
            </a:fld>
            <a:endParaRPr lang="en-US" altLang="zh-CN" sz="1200"/>
          </a:p>
        </p:txBody>
      </p:sp>
    </p:spTree>
    <p:extLst>
      <p:ext uri="{BB962C8B-B14F-4D97-AF65-F5344CB8AC3E}">
        <p14:creationId xmlns:p14="http://schemas.microsoft.com/office/powerpoint/2010/main" val="3555666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19</a:t>
            </a:fld>
            <a:endParaRPr lang="en-US" altLang="zh-CN" sz="1200"/>
          </a:p>
        </p:txBody>
      </p:sp>
    </p:spTree>
    <p:extLst>
      <p:ext uri="{BB962C8B-B14F-4D97-AF65-F5344CB8AC3E}">
        <p14:creationId xmlns:p14="http://schemas.microsoft.com/office/powerpoint/2010/main" val="67055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20</a:t>
            </a:fld>
            <a:endParaRPr lang="en-US" altLang="zh-CN" sz="1200"/>
          </a:p>
        </p:txBody>
      </p:sp>
    </p:spTree>
    <p:extLst>
      <p:ext uri="{BB962C8B-B14F-4D97-AF65-F5344CB8AC3E}">
        <p14:creationId xmlns:p14="http://schemas.microsoft.com/office/powerpoint/2010/main" val="2795664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21</a:t>
            </a:fld>
            <a:endParaRPr lang="en-US" altLang="zh-CN" sz="1200"/>
          </a:p>
        </p:txBody>
      </p:sp>
    </p:spTree>
    <p:extLst>
      <p:ext uri="{BB962C8B-B14F-4D97-AF65-F5344CB8AC3E}">
        <p14:creationId xmlns:p14="http://schemas.microsoft.com/office/powerpoint/2010/main" val="96898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22</a:t>
            </a:fld>
            <a:endParaRPr lang="en-US" altLang="zh-CN" sz="1200"/>
          </a:p>
        </p:txBody>
      </p:sp>
    </p:spTree>
    <p:extLst>
      <p:ext uri="{BB962C8B-B14F-4D97-AF65-F5344CB8AC3E}">
        <p14:creationId xmlns:p14="http://schemas.microsoft.com/office/powerpoint/2010/main" val="355063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23</a:t>
            </a:fld>
            <a:endParaRPr lang="en-US" altLang="zh-CN" sz="1200"/>
          </a:p>
        </p:txBody>
      </p:sp>
    </p:spTree>
    <p:extLst>
      <p:ext uri="{BB962C8B-B14F-4D97-AF65-F5344CB8AC3E}">
        <p14:creationId xmlns:p14="http://schemas.microsoft.com/office/powerpoint/2010/main" val="205275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24</a:t>
            </a:fld>
            <a:endParaRPr lang="en-US" altLang="zh-CN" sz="1200"/>
          </a:p>
        </p:txBody>
      </p:sp>
    </p:spTree>
    <p:extLst>
      <p:ext uri="{BB962C8B-B14F-4D97-AF65-F5344CB8AC3E}">
        <p14:creationId xmlns:p14="http://schemas.microsoft.com/office/powerpoint/2010/main" val="1478664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25</a:t>
            </a:fld>
            <a:endParaRPr lang="en-US" altLang="zh-CN" sz="1200"/>
          </a:p>
        </p:txBody>
      </p:sp>
    </p:spTree>
    <p:extLst>
      <p:ext uri="{BB962C8B-B14F-4D97-AF65-F5344CB8AC3E}">
        <p14:creationId xmlns:p14="http://schemas.microsoft.com/office/powerpoint/2010/main" val="304106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26</a:t>
            </a:fld>
            <a:endParaRPr lang="en-US" altLang="zh-CN" sz="1200"/>
          </a:p>
        </p:txBody>
      </p:sp>
    </p:spTree>
    <p:extLst>
      <p:ext uri="{BB962C8B-B14F-4D97-AF65-F5344CB8AC3E}">
        <p14:creationId xmlns:p14="http://schemas.microsoft.com/office/powerpoint/2010/main" val="238380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7C01EC-09E6-40FD-B430-5418A37462D4}" type="slidenum">
              <a:rPr lang="zh-CN" altLang="en-US" smtClean="0"/>
              <a:pPr/>
              <a:t>7</a:t>
            </a:fld>
            <a:endParaRPr lang="en-US" altLang="zh-CN"/>
          </a:p>
        </p:txBody>
      </p:sp>
    </p:spTree>
    <p:extLst>
      <p:ext uri="{BB962C8B-B14F-4D97-AF65-F5344CB8AC3E}">
        <p14:creationId xmlns:p14="http://schemas.microsoft.com/office/powerpoint/2010/main" val="311774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27</a:t>
            </a:fld>
            <a:endParaRPr lang="en-US" altLang="zh-CN" sz="1200"/>
          </a:p>
        </p:txBody>
      </p:sp>
    </p:spTree>
    <p:extLst>
      <p:ext uri="{BB962C8B-B14F-4D97-AF65-F5344CB8AC3E}">
        <p14:creationId xmlns:p14="http://schemas.microsoft.com/office/powerpoint/2010/main" val="744090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28</a:t>
            </a:fld>
            <a:endParaRPr lang="en-US" altLang="zh-CN" sz="1200"/>
          </a:p>
        </p:txBody>
      </p:sp>
    </p:spTree>
    <p:extLst>
      <p:ext uri="{BB962C8B-B14F-4D97-AF65-F5344CB8AC3E}">
        <p14:creationId xmlns:p14="http://schemas.microsoft.com/office/powerpoint/2010/main" val="126976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29</a:t>
            </a:fld>
            <a:endParaRPr lang="en-US" altLang="zh-CN" sz="1200"/>
          </a:p>
        </p:txBody>
      </p:sp>
    </p:spTree>
    <p:extLst>
      <p:ext uri="{BB962C8B-B14F-4D97-AF65-F5344CB8AC3E}">
        <p14:creationId xmlns:p14="http://schemas.microsoft.com/office/powerpoint/2010/main" val="107076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ln/>
        </p:spPr>
      </p:sp>
      <p:sp>
        <p:nvSpPr>
          <p:cNvPr id="37891" name="备注占位符 2"/>
          <p:cNvSpPr>
            <a:spLocks noGrp="1"/>
          </p:cNvSpPr>
          <p:nvPr>
            <p:ph type="body" idx="1"/>
          </p:nvPr>
        </p:nvSpPr>
        <p:spPr>
          <a:ln/>
        </p:spPr>
        <p:txBody>
          <a:bodyPr/>
          <a:lstStyle/>
          <a:p>
            <a:endParaRPr lang="zh-CN" altLang="en-US" dirty="0"/>
          </a:p>
        </p:txBody>
      </p:sp>
      <p:sp>
        <p:nvSpPr>
          <p:cNvPr id="37892"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EE700D48-312B-42BB-82F4-3E127B4E233A}" type="slidenum">
              <a:rPr lang="zh-CN" altLang="en-US" sz="1200"/>
              <a:pPr algn="r"/>
              <a:t>10</a:t>
            </a:fld>
            <a:endParaRPr lang="en-US" altLang="zh-CN" sz="1200"/>
          </a:p>
        </p:txBody>
      </p:sp>
    </p:spTree>
    <p:extLst>
      <p:ext uri="{BB962C8B-B14F-4D97-AF65-F5344CB8AC3E}">
        <p14:creationId xmlns:p14="http://schemas.microsoft.com/office/powerpoint/2010/main" val="315385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1CBF139-7E12-49B6-B725-4957CA8B8D14}" type="slidenum">
              <a:rPr lang="zh-CN" altLang="en-US" smtClean="0"/>
              <a:pPr/>
              <a:t>11</a:t>
            </a:fld>
            <a:endParaRPr lang="zh-CN" altLang="en-US"/>
          </a:p>
        </p:txBody>
      </p:sp>
    </p:spTree>
    <p:extLst>
      <p:ext uri="{BB962C8B-B14F-4D97-AF65-F5344CB8AC3E}">
        <p14:creationId xmlns:p14="http://schemas.microsoft.com/office/powerpoint/2010/main" val="272380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1CBF139-7E12-49B6-B725-4957CA8B8D14}" type="slidenum">
              <a:rPr lang="zh-CN" altLang="en-US" smtClean="0"/>
              <a:pPr/>
              <a:t>12</a:t>
            </a:fld>
            <a:endParaRPr lang="zh-CN" altLang="en-US"/>
          </a:p>
        </p:txBody>
      </p:sp>
    </p:spTree>
    <p:extLst>
      <p:ext uri="{BB962C8B-B14F-4D97-AF65-F5344CB8AC3E}">
        <p14:creationId xmlns:p14="http://schemas.microsoft.com/office/powerpoint/2010/main" val="1716921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7C01EC-09E6-40FD-B430-5418A37462D4}" type="slidenum">
              <a:rPr lang="zh-CN" altLang="en-US" smtClean="0"/>
              <a:pPr/>
              <a:t>13</a:t>
            </a:fld>
            <a:endParaRPr lang="en-US" altLang="zh-CN"/>
          </a:p>
        </p:txBody>
      </p:sp>
    </p:spTree>
    <p:extLst>
      <p:ext uri="{BB962C8B-B14F-4D97-AF65-F5344CB8AC3E}">
        <p14:creationId xmlns:p14="http://schemas.microsoft.com/office/powerpoint/2010/main" val="350917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14</a:t>
            </a:fld>
            <a:endParaRPr lang="en-US" altLang="zh-CN" sz="1200"/>
          </a:p>
        </p:txBody>
      </p:sp>
    </p:spTree>
    <p:extLst>
      <p:ext uri="{BB962C8B-B14F-4D97-AF65-F5344CB8AC3E}">
        <p14:creationId xmlns:p14="http://schemas.microsoft.com/office/powerpoint/2010/main" val="74028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15</a:t>
            </a:fld>
            <a:endParaRPr lang="en-US" altLang="zh-CN" sz="1200"/>
          </a:p>
        </p:txBody>
      </p:sp>
    </p:spTree>
    <p:extLst>
      <p:ext uri="{BB962C8B-B14F-4D97-AF65-F5344CB8AC3E}">
        <p14:creationId xmlns:p14="http://schemas.microsoft.com/office/powerpoint/2010/main" val="388637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ln/>
        </p:spPr>
        <p:txBody>
          <a:bodyPr/>
          <a:lstStyle/>
          <a:p>
            <a:endParaRPr lang="zh-CN" altLang="en-US" dirty="0"/>
          </a:p>
        </p:txBody>
      </p:sp>
      <p:sp>
        <p:nvSpPr>
          <p:cNvPr id="45060" name="灯片编号占位符 3"/>
          <p:cNvSpPr txBox="1">
            <a:spLocks noGrp="1"/>
          </p:cNvSpPr>
          <p:nvPr/>
        </p:nvSpPr>
        <p:spPr bwMode="auto">
          <a:xfrm>
            <a:off x="3829761" y="9443662"/>
            <a:ext cx="2929837" cy="497126"/>
          </a:xfrm>
          <a:prstGeom prst="rect">
            <a:avLst/>
          </a:prstGeom>
          <a:noFill/>
          <a:ln w="9525">
            <a:noFill/>
            <a:miter lim="800000"/>
            <a:headEnd/>
            <a:tailEnd/>
          </a:ln>
        </p:spPr>
        <p:txBody>
          <a:bodyPr anchor="b"/>
          <a:lstStyle/>
          <a:p>
            <a:pPr algn="r"/>
            <a:fld id="{160C9EED-5C97-4618-87BC-02489FDEF1D4}" type="slidenum">
              <a:rPr lang="zh-CN" altLang="en-US" sz="1200"/>
              <a:pPr algn="r"/>
              <a:t>16</a:t>
            </a:fld>
            <a:endParaRPr lang="en-US" altLang="zh-CN" sz="1200"/>
          </a:p>
        </p:txBody>
      </p:sp>
    </p:spTree>
    <p:extLst>
      <p:ext uri="{BB962C8B-B14F-4D97-AF65-F5344CB8AC3E}">
        <p14:creationId xmlns:p14="http://schemas.microsoft.com/office/powerpoint/2010/main" val="17678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903288"/>
            <a:ext cx="7812088" cy="77787"/>
            <a:chOff x="0" y="836712"/>
            <a:chExt cx="7812360" cy="77362"/>
          </a:xfrm>
        </p:grpSpPr>
        <p:cxnSp>
          <p:nvCxnSpPr>
            <p:cNvPr id="3" name="直接连接符 2"/>
            <p:cNvCxnSpPr/>
            <p:nvPr/>
          </p:nvCxnSpPr>
          <p:spPr>
            <a:xfrm>
              <a:off x="0" y="836712"/>
              <a:ext cx="78123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0" y="841448"/>
              <a:ext cx="2519451" cy="726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首页">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末页">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txBox="1">
            <a:spLocks noChangeArrowheads="1"/>
          </p:cNvSpPr>
          <p:nvPr/>
        </p:nvSpPr>
        <p:spPr bwMode="gray">
          <a:xfrm>
            <a:off x="323528" y="332656"/>
            <a:ext cx="8641207" cy="5473700"/>
          </a:xfrm>
          <a:prstGeom prst="rect">
            <a:avLst/>
          </a:prstGeom>
          <a:solidFill>
            <a:schemeClr val="bg1"/>
          </a:solidFill>
          <a:ln w="9525">
            <a:noFill/>
            <a:miter lim="800000"/>
            <a:headEnd/>
            <a:tailEnd/>
          </a:ln>
        </p:spPr>
        <p:txBody>
          <a:bodyPr anchor="ctr"/>
          <a:lstStyle/>
          <a:p>
            <a:r>
              <a:rPr lang="zh-CN" altLang="en-US" sz="4200" b="1" dirty="0">
                <a:solidFill>
                  <a:schemeClr val="tx2"/>
                </a:solidFill>
                <a:latin typeface="Calibri" pitchFamily="34" charset="0"/>
              </a:rPr>
              <a:t>大气污染防治行动计划绩效评估与区域协调机制研究  </a:t>
            </a:r>
          </a:p>
          <a:p>
            <a:r>
              <a:rPr lang="en-US" altLang="zh-CN" sz="3200" b="1" dirty="0">
                <a:solidFill>
                  <a:schemeClr val="tx2"/>
                </a:solidFill>
                <a:latin typeface="Calibri" pitchFamily="34" charset="0"/>
              </a:rPr>
              <a:t>Performance Evaluation on the </a:t>
            </a:r>
            <a:r>
              <a:rPr lang="en-US" altLang="zh-CN" sz="3200" b="1" i="1" dirty="0">
                <a:solidFill>
                  <a:schemeClr val="tx2"/>
                </a:solidFill>
                <a:latin typeface="Calibri" pitchFamily="34" charset="0"/>
              </a:rPr>
              <a:t>Action Plan of Air Pollution Prevention and Control </a:t>
            </a:r>
            <a:r>
              <a:rPr lang="en-US" altLang="zh-CN" sz="3200" b="1" dirty="0">
                <a:solidFill>
                  <a:schemeClr val="tx2"/>
                </a:solidFill>
                <a:latin typeface="Calibri" pitchFamily="34" charset="0"/>
              </a:rPr>
              <a:t>and Regional Coordination Mechanism </a:t>
            </a:r>
          </a:p>
          <a:p>
            <a:endParaRPr lang="en-US" altLang="zh-CN" sz="3200" b="1" dirty="0">
              <a:solidFill>
                <a:schemeClr val="tx2"/>
              </a:solidFill>
              <a:latin typeface="Calibri" pitchFamily="34" charset="0"/>
            </a:endParaRPr>
          </a:p>
          <a:p>
            <a:r>
              <a:rPr lang="zh-CN" altLang="en-US" sz="2800" b="1" dirty="0" smtClean="0">
                <a:solidFill>
                  <a:schemeClr val="tx2"/>
                </a:solidFill>
                <a:latin typeface="Calibri" pitchFamily="34" charset="0"/>
              </a:rPr>
              <a:t>郝吉明  </a:t>
            </a:r>
            <a:r>
              <a:rPr lang="en-US" altLang="zh-CN" sz="2800" b="1" dirty="0" err="1" smtClean="0">
                <a:solidFill>
                  <a:schemeClr val="tx2"/>
                </a:solidFill>
                <a:latin typeface="Calibri" pitchFamily="34" charset="0"/>
              </a:rPr>
              <a:t>Jiming</a:t>
            </a:r>
            <a:r>
              <a:rPr lang="en-US" altLang="zh-CN" sz="2800" b="1" dirty="0" smtClean="0">
                <a:solidFill>
                  <a:schemeClr val="tx2"/>
                </a:solidFill>
                <a:latin typeface="Calibri" pitchFamily="34" charset="0"/>
              </a:rPr>
              <a:t> Hao</a:t>
            </a:r>
            <a:r>
              <a:rPr lang="en-US" altLang="zh-CN" sz="2800" b="1" baseline="30000" dirty="0" smtClean="0">
                <a:solidFill>
                  <a:schemeClr val="tx2"/>
                </a:solidFill>
                <a:latin typeface="Calibri" pitchFamily="34" charset="0"/>
              </a:rPr>
              <a:t>1</a:t>
            </a:r>
            <a:r>
              <a:rPr lang="en-US" altLang="zh-CN" sz="2800" b="1" baseline="30000" dirty="0">
                <a:solidFill>
                  <a:schemeClr val="tx2"/>
                </a:solidFill>
                <a:latin typeface="Calibri" pitchFamily="34" charset="0"/>
              </a:rPr>
              <a:t>)</a:t>
            </a:r>
            <a:r>
              <a:rPr lang="en-US" altLang="zh-CN" sz="2800" b="1" dirty="0" smtClean="0">
                <a:solidFill>
                  <a:schemeClr val="tx2"/>
                </a:solidFill>
                <a:latin typeface="Calibri" pitchFamily="34" charset="0"/>
              </a:rPr>
              <a:t>, </a:t>
            </a:r>
            <a:r>
              <a:rPr lang="zh-CN" altLang="en-US" sz="2800" b="1" dirty="0">
                <a:solidFill>
                  <a:schemeClr val="tx2"/>
                </a:solidFill>
                <a:latin typeface="Calibri" pitchFamily="34" charset="0"/>
              </a:rPr>
              <a:t>麦</a:t>
            </a:r>
            <a:r>
              <a:rPr lang="zh-CN" altLang="en-US" sz="2800" b="1" dirty="0" smtClean="0">
                <a:solidFill>
                  <a:schemeClr val="tx2"/>
                </a:solidFill>
                <a:latin typeface="Calibri" pitchFamily="34" charset="0"/>
              </a:rPr>
              <a:t>克</a:t>
            </a:r>
            <a:r>
              <a:rPr lang="en-US" altLang="zh-CN" sz="2800" b="1" dirty="0" smtClean="0">
                <a:solidFill>
                  <a:schemeClr val="tx2"/>
                </a:solidFill>
                <a:latin typeface="Calibri" pitchFamily="34" charset="0"/>
              </a:rPr>
              <a:t>·</a:t>
            </a:r>
            <a:r>
              <a:rPr lang="zh-CN" altLang="en-US" sz="2800" b="1" dirty="0" smtClean="0">
                <a:solidFill>
                  <a:schemeClr val="tx2"/>
                </a:solidFill>
                <a:latin typeface="Calibri" pitchFamily="34" charset="0"/>
              </a:rPr>
              <a:t>沃尔什  </a:t>
            </a:r>
            <a:r>
              <a:rPr lang="en-US" altLang="zh-CN" sz="2800" b="1" dirty="0" smtClean="0">
                <a:solidFill>
                  <a:schemeClr val="tx2"/>
                </a:solidFill>
                <a:latin typeface="Calibri" pitchFamily="34" charset="0"/>
              </a:rPr>
              <a:t>Michael </a:t>
            </a:r>
            <a:r>
              <a:rPr lang="en-US" altLang="zh-CN" sz="2800" b="1" dirty="0">
                <a:solidFill>
                  <a:schemeClr val="tx2"/>
                </a:solidFill>
                <a:latin typeface="Calibri" pitchFamily="34" charset="0"/>
              </a:rPr>
              <a:t>P. </a:t>
            </a:r>
            <a:r>
              <a:rPr lang="en-US" altLang="zh-CN" sz="2800" b="1" dirty="0" smtClean="0">
                <a:solidFill>
                  <a:schemeClr val="tx2"/>
                </a:solidFill>
                <a:latin typeface="Calibri" pitchFamily="34" charset="0"/>
              </a:rPr>
              <a:t>Walsh</a:t>
            </a:r>
            <a:r>
              <a:rPr lang="en-US" altLang="zh-CN" sz="2800" b="1" baseline="30000" dirty="0" smtClean="0">
                <a:solidFill>
                  <a:schemeClr val="tx2"/>
                </a:solidFill>
                <a:latin typeface="Calibri" pitchFamily="34" charset="0"/>
              </a:rPr>
              <a:t>2)</a:t>
            </a:r>
            <a:r>
              <a:rPr lang="en-US" altLang="zh-CN" sz="2800" b="1" dirty="0" smtClean="0">
                <a:solidFill>
                  <a:schemeClr val="tx2"/>
                </a:solidFill>
                <a:latin typeface="Calibri" pitchFamily="34" charset="0"/>
              </a:rPr>
              <a:t> </a:t>
            </a:r>
          </a:p>
          <a:p>
            <a:endParaRPr lang="en-US" altLang="zh-CN" sz="1200" b="1" dirty="0" smtClean="0">
              <a:solidFill>
                <a:schemeClr val="tx2"/>
              </a:solidFill>
              <a:latin typeface="Calibri" pitchFamily="34" charset="0"/>
            </a:endParaRPr>
          </a:p>
          <a:p>
            <a:r>
              <a:rPr lang="en-US" altLang="zh-CN" sz="2000" b="1" dirty="0" smtClean="0">
                <a:solidFill>
                  <a:schemeClr val="tx2"/>
                </a:solidFill>
                <a:latin typeface="Calibri" pitchFamily="34" charset="0"/>
              </a:rPr>
              <a:t>1) </a:t>
            </a:r>
            <a:r>
              <a:rPr lang="zh-CN" altLang="en-US" sz="2000" b="1" dirty="0" smtClean="0">
                <a:solidFill>
                  <a:schemeClr val="tx2"/>
                </a:solidFill>
                <a:latin typeface="Calibri" pitchFamily="34" charset="0"/>
              </a:rPr>
              <a:t>清华大学   </a:t>
            </a:r>
            <a:r>
              <a:rPr lang="en-US" altLang="zh-CN" sz="2000" b="1" dirty="0">
                <a:solidFill>
                  <a:schemeClr val="tx2"/>
                </a:solidFill>
                <a:latin typeface="Calibri" pitchFamily="34" charset="0"/>
              </a:rPr>
              <a:t>Tsinghua </a:t>
            </a:r>
            <a:r>
              <a:rPr lang="en-US" altLang="zh-CN" sz="2000" b="1" dirty="0" smtClean="0">
                <a:solidFill>
                  <a:schemeClr val="tx2"/>
                </a:solidFill>
                <a:latin typeface="Calibri" pitchFamily="34" charset="0"/>
              </a:rPr>
              <a:t>University</a:t>
            </a:r>
          </a:p>
          <a:p>
            <a:pPr marL="357188" indent="-357188"/>
            <a:r>
              <a:rPr lang="en-US" altLang="zh-CN" sz="2000" b="1" dirty="0" smtClean="0">
                <a:solidFill>
                  <a:schemeClr val="tx2"/>
                </a:solidFill>
                <a:latin typeface="Calibri" pitchFamily="34" charset="0"/>
              </a:rPr>
              <a:t>2) </a:t>
            </a:r>
            <a:r>
              <a:rPr lang="zh-CN" altLang="zh-CN" sz="2000" b="1" dirty="0" smtClean="0">
                <a:solidFill>
                  <a:schemeClr val="tx2"/>
                </a:solidFill>
                <a:latin typeface="Calibri" pitchFamily="34" charset="0"/>
              </a:rPr>
              <a:t>国际</a:t>
            </a:r>
            <a:r>
              <a:rPr lang="zh-CN" altLang="zh-CN" sz="2000" b="1" dirty="0">
                <a:solidFill>
                  <a:schemeClr val="tx2"/>
                </a:solidFill>
                <a:latin typeface="Calibri" pitchFamily="34" charset="0"/>
              </a:rPr>
              <a:t>清洁交通</a:t>
            </a:r>
            <a:r>
              <a:rPr lang="zh-CN" altLang="zh-CN" sz="2000" b="1" dirty="0" smtClean="0">
                <a:solidFill>
                  <a:schemeClr val="tx2"/>
                </a:solidFill>
                <a:latin typeface="Calibri" pitchFamily="34" charset="0"/>
              </a:rPr>
              <a:t>委员会</a:t>
            </a:r>
            <a:r>
              <a:rPr lang="en-US" altLang="zh-CN" sz="2000" b="1" dirty="0" smtClean="0">
                <a:solidFill>
                  <a:schemeClr val="tx2"/>
                </a:solidFill>
                <a:latin typeface="Calibri" pitchFamily="34" charset="0"/>
              </a:rPr>
              <a:t> International </a:t>
            </a:r>
            <a:r>
              <a:rPr lang="en-US" altLang="zh-CN" sz="2000" b="1" dirty="0">
                <a:solidFill>
                  <a:schemeClr val="tx2"/>
                </a:solidFill>
                <a:latin typeface="Calibri" pitchFamily="34" charset="0"/>
              </a:rPr>
              <a:t>Council on Clean Transportation</a:t>
            </a:r>
          </a:p>
          <a:p>
            <a:endParaRPr lang="en-US" altLang="zh-CN" sz="1200" b="1" dirty="0" smtClean="0">
              <a:solidFill>
                <a:schemeClr val="tx2"/>
              </a:solidFill>
              <a:latin typeface="Calibri" pitchFamily="34" charset="0"/>
            </a:endParaRPr>
          </a:p>
          <a:p>
            <a:r>
              <a:rPr lang="en-US" altLang="zh-CN" sz="2800" b="1" dirty="0" smtClean="0">
                <a:solidFill>
                  <a:schemeClr val="tx2"/>
                </a:solidFill>
                <a:latin typeface="Calibri" pitchFamily="34" charset="0"/>
              </a:rPr>
              <a:t>2014</a:t>
            </a:r>
            <a:r>
              <a:rPr lang="zh-CN" altLang="en-US" sz="2800" b="1" dirty="0" smtClean="0">
                <a:solidFill>
                  <a:schemeClr val="tx2"/>
                </a:solidFill>
                <a:latin typeface="Calibri" pitchFamily="34" charset="0"/>
              </a:rPr>
              <a:t>年</a:t>
            </a:r>
            <a:r>
              <a:rPr lang="en-US" altLang="zh-CN" sz="2800" b="1" dirty="0" smtClean="0">
                <a:solidFill>
                  <a:schemeClr val="tx2"/>
                </a:solidFill>
                <a:latin typeface="Calibri" pitchFamily="34" charset="0"/>
              </a:rPr>
              <a:t>12</a:t>
            </a:r>
            <a:r>
              <a:rPr lang="zh-CN" altLang="en-US" sz="2800" b="1" dirty="0" smtClean="0">
                <a:solidFill>
                  <a:schemeClr val="tx2"/>
                </a:solidFill>
                <a:latin typeface="Calibri" pitchFamily="34" charset="0"/>
              </a:rPr>
              <a:t>月</a:t>
            </a:r>
            <a:r>
              <a:rPr lang="en-US" altLang="zh-CN" sz="2800" b="1" dirty="0" smtClean="0">
                <a:solidFill>
                  <a:schemeClr val="tx2"/>
                </a:solidFill>
                <a:latin typeface="Calibri" pitchFamily="34" charset="0"/>
              </a:rPr>
              <a:t>1-3</a:t>
            </a:r>
            <a:r>
              <a:rPr lang="zh-CN" altLang="en-US" sz="2800" b="1" dirty="0" smtClean="0">
                <a:solidFill>
                  <a:schemeClr val="tx2"/>
                </a:solidFill>
                <a:latin typeface="Calibri" pitchFamily="34" charset="0"/>
              </a:rPr>
              <a:t>日</a:t>
            </a:r>
            <a:r>
              <a:rPr lang="en-US" altLang="zh-CN" sz="2800" b="1" dirty="0">
                <a:solidFill>
                  <a:schemeClr val="tx2"/>
                </a:solidFill>
                <a:latin typeface="Calibri" pitchFamily="34" charset="0"/>
              </a:rPr>
              <a:t>, </a:t>
            </a:r>
            <a:r>
              <a:rPr lang="zh-CN" altLang="en-US" sz="2800" b="1" dirty="0" smtClean="0">
                <a:solidFill>
                  <a:schemeClr val="tx2"/>
                </a:solidFill>
                <a:latin typeface="Calibri" pitchFamily="34" charset="0"/>
              </a:rPr>
              <a:t>北京   </a:t>
            </a:r>
            <a:r>
              <a:rPr lang="en-US" altLang="zh-CN" sz="2800" b="1" dirty="0" smtClean="0">
                <a:solidFill>
                  <a:schemeClr val="tx2"/>
                </a:solidFill>
                <a:latin typeface="Calibri" pitchFamily="34" charset="0"/>
              </a:rPr>
              <a:t>Dec 1-3, </a:t>
            </a:r>
            <a:r>
              <a:rPr lang="en-US" altLang="zh-CN" sz="2800" b="1" dirty="0">
                <a:solidFill>
                  <a:schemeClr val="tx2"/>
                </a:solidFill>
                <a:latin typeface="Calibri" pitchFamily="34" charset="0"/>
              </a:rPr>
              <a:t>2014, </a:t>
            </a:r>
            <a:r>
              <a:rPr lang="en-US" altLang="zh-CN" sz="2800" b="1" dirty="0" smtClean="0">
                <a:solidFill>
                  <a:schemeClr val="tx2"/>
                </a:solidFill>
                <a:latin typeface="Calibri" pitchFamily="34" charset="0"/>
              </a:rPr>
              <a:t>Beijing</a:t>
            </a:r>
            <a:endParaRPr lang="en-US" altLang="zh-CN" sz="28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a:p>
        </p:txBody>
      </p:sp>
      <p:sp>
        <p:nvSpPr>
          <p:cNvPr id="36867"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a:p>
        </p:txBody>
      </p:sp>
      <p:pic>
        <p:nvPicPr>
          <p:cNvPr id="36869" name="图片 1"/>
          <p:cNvPicPr>
            <a:picLocks noChangeAspect="1" noChangeArrowheads="1"/>
          </p:cNvPicPr>
          <p:nvPr/>
        </p:nvPicPr>
        <p:blipFill>
          <a:blip r:embed="rId3"/>
          <a:srcRect/>
          <a:stretch>
            <a:fillRect/>
          </a:stretch>
        </p:blipFill>
        <p:spPr bwMode="auto">
          <a:xfrm>
            <a:off x="-36513" y="4589666"/>
            <a:ext cx="2016126" cy="1952625"/>
          </a:xfrm>
          <a:prstGeom prst="rect">
            <a:avLst/>
          </a:prstGeom>
          <a:noFill/>
          <a:ln w="9525">
            <a:noFill/>
            <a:miter lim="800000"/>
            <a:headEnd/>
            <a:tailEnd/>
          </a:ln>
        </p:spPr>
      </p:pic>
      <p:pic>
        <p:nvPicPr>
          <p:cNvPr id="36870" name="图片 2"/>
          <p:cNvPicPr>
            <a:picLocks noChangeAspect="1" noChangeArrowheads="1"/>
          </p:cNvPicPr>
          <p:nvPr/>
        </p:nvPicPr>
        <p:blipFill>
          <a:blip r:embed="rId4"/>
          <a:srcRect/>
          <a:stretch>
            <a:fillRect/>
          </a:stretch>
        </p:blipFill>
        <p:spPr bwMode="auto">
          <a:xfrm>
            <a:off x="2155825" y="4572204"/>
            <a:ext cx="2016125" cy="1978025"/>
          </a:xfrm>
          <a:prstGeom prst="rect">
            <a:avLst/>
          </a:prstGeom>
          <a:noFill/>
          <a:ln w="9525">
            <a:noFill/>
            <a:miter lim="800000"/>
            <a:headEnd/>
            <a:tailEnd/>
          </a:ln>
        </p:spPr>
      </p:pic>
      <p:pic>
        <p:nvPicPr>
          <p:cNvPr id="36871" name="图片 10"/>
          <p:cNvPicPr>
            <a:picLocks noChangeAspect="1" noChangeArrowheads="1"/>
          </p:cNvPicPr>
          <p:nvPr/>
        </p:nvPicPr>
        <p:blipFill>
          <a:blip r:embed="rId5"/>
          <a:srcRect/>
          <a:stretch>
            <a:fillRect/>
          </a:stretch>
        </p:blipFill>
        <p:spPr bwMode="auto">
          <a:xfrm>
            <a:off x="4284663" y="4572204"/>
            <a:ext cx="2087562" cy="2020887"/>
          </a:xfrm>
          <a:prstGeom prst="rect">
            <a:avLst/>
          </a:prstGeom>
          <a:noFill/>
          <a:ln w="9525">
            <a:noFill/>
            <a:miter lim="800000"/>
            <a:headEnd/>
            <a:tailEnd/>
          </a:ln>
        </p:spPr>
      </p:pic>
      <p:sp>
        <p:nvSpPr>
          <p:cNvPr id="36872" name="Rectangle 4"/>
          <p:cNvSpPr>
            <a:spLocks noChangeArrowheads="1"/>
          </p:cNvSpPr>
          <p:nvPr/>
        </p:nvSpPr>
        <p:spPr bwMode="auto">
          <a:xfrm>
            <a:off x="-1404664" y="4267404"/>
            <a:ext cx="7485063" cy="304800"/>
          </a:xfrm>
          <a:prstGeom prst="rect">
            <a:avLst/>
          </a:prstGeom>
          <a:noFill/>
          <a:ln w="9525">
            <a:noFill/>
            <a:miter lim="800000"/>
            <a:headEnd/>
            <a:tailEnd/>
          </a:ln>
        </p:spPr>
        <p:txBody>
          <a:bodyPr wrap="none" anchor="ctr">
            <a:spAutoFit/>
          </a:bodyPr>
          <a:lstStyle/>
          <a:p>
            <a:pPr indent="1066800" eaLnBrk="0" hangingPunct="0"/>
            <a:r>
              <a:rPr lang="zh-CN" altLang="en-US" sz="1200" dirty="0">
                <a:latin typeface="Times New Roman" pitchFamily="18" charset="0"/>
                <a:cs typeface="Times New Roman" pitchFamily="18" charset="0"/>
              </a:rPr>
              <a:t>                      </a:t>
            </a:r>
            <a:r>
              <a:rPr lang="en-US" altLang="zh-CN" sz="1400" b="1" dirty="0">
                <a:latin typeface="Times New Roman" pitchFamily="18" charset="0"/>
                <a:cs typeface="Times New Roman" pitchFamily="18" charset="0"/>
              </a:rPr>
              <a:t>2017            </a:t>
            </a:r>
            <a:r>
              <a:rPr lang="zh-CN" altLang="en-US" sz="1400" b="1" dirty="0">
                <a:latin typeface="Times New Roman" pitchFamily="18" charset="0"/>
                <a:cs typeface="Times New Roman" pitchFamily="18" charset="0"/>
              </a:rPr>
              <a:t>                       </a:t>
            </a:r>
            <a:r>
              <a:rPr lang="en-US" altLang="zh-CN" sz="1400" b="1" dirty="0">
                <a:latin typeface="Times New Roman" pitchFamily="18" charset="0"/>
                <a:cs typeface="Times New Roman" pitchFamily="18" charset="0"/>
              </a:rPr>
              <a:t> 2012 - 2017      </a:t>
            </a:r>
            <a:r>
              <a:rPr lang="zh-CN" altLang="en-US" sz="1400" b="1" dirty="0">
                <a:latin typeface="Times New Roman" pitchFamily="18" charset="0"/>
                <a:cs typeface="Times New Roman" pitchFamily="18" charset="0"/>
              </a:rPr>
              <a:t>                  </a:t>
            </a:r>
            <a:r>
              <a:rPr lang="en-US" altLang="zh-CN" sz="1400" b="1" dirty="0">
                <a:latin typeface="Times New Roman" pitchFamily="18" charset="0"/>
                <a:cs typeface="Times New Roman" pitchFamily="18" charset="0"/>
              </a:rPr>
              <a:t>(</a:t>
            </a:r>
            <a:r>
              <a:rPr lang="en-US" altLang="zh-CN" sz="1400" b="1" dirty="0" smtClean="0">
                <a:latin typeface="Times New Roman" pitchFamily="18" charset="0"/>
                <a:cs typeface="Times New Roman" pitchFamily="18" charset="0"/>
              </a:rPr>
              <a:t>2017-2012</a:t>
            </a:r>
            <a:r>
              <a:rPr lang="en-US" altLang="zh-CN" sz="1400" b="1" dirty="0">
                <a:latin typeface="Times New Roman" pitchFamily="18" charset="0"/>
                <a:cs typeface="Times New Roman" pitchFamily="18" charset="0"/>
              </a:rPr>
              <a:t>) / 2012</a:t>
            </a:r>
            <a:r>
              <a:rPr lang="zh-CN" altLang="en-US" sz="1400" b="1" dirty="0">
                <a:latin typeface="Times New Roman" pitchFamily="18" charset="0"/>
                <a:cs typeface="Times New Roman" pitchFamily="18" charset="0"/>
              </a:rPr>
              <a:t> </a:t>
            </a:r>
            <a:endParaRPr lang="en-US" altLang="zh-CN" sz="1400" b="1" dirty="0"/>
          </a:p>
        </p:txBody>
      </p:sp>
      <p:sp>
        <p:nvSpPr>
          <p:cNvPr id="13" name="标题 1"/>
          <p:cNvSpPr txBox="1">
            <a:spLocks/>
          </p:cNvSpPr>
          <p:nvPr/>
        </p:nvSpPr>
        <p:spPr>
          <a:xfrm>
            <a:off x="50938" y="1080780"/>
            <a:ext cx="9071546" cy="526504"/>
          </a:xfrm>
          <a:prstGeom prst="rect">
            <a:avLst/>
          </a:prstGeom>
        </p:spPr>
        <p:txBody>
          <a:bodyPr/>
          <a:lstStyle/>
          <a:p>
            <a:r>
              <a:rPr lang="zh-CN" altLang="en-US" sz="2000" b="1" dirty="0" smtClean="0">
                <a:solidFill>
                  <a:schemeClr val="tx2"/>
                </a:solidFill>
                <a:latin typeface="Times New Roman" pitchFamily="18" charset="0"/>
                <a:ea typeface="华文细黑" pitchFamily="2" charset="-122"/>
                <a:cs typeface="Times New Roman" pitchFamily="18" charset="0"/>
              </a:rPr>
              <a:t>京津冀预评估案例分析  </a:t>
            </a:r>
            <a:r>
              <a:rPr lang="en-US" altLang="zh-CN" sz="2000" b="1" dirty="0" smtClean="0">
                <a:solidFill>
                  <a:schemeClr val="tx2"/>
                </a:solidFill>
                <a:latin typeface="Times New Roman" pitchFamily="18" charset="0"/>
                <a:ea typeface="华文细黑" pitchFamily="2" charset="-122"/>
                <a:cs typeface="Times New Roman" pitchFamily="18" charset="0"/>
              </a:rPr>
              <a:t>A pre-evaluation of 2013-2017 Action Plan for Jing-</a:t>
            </a:r>
            <a:r>
              <a:rPr lang="en-US" altLang="zh-CN" sz="2000" b="1" dirty="0" err="1" smtClean="0">
                <a:solidFill>
                  <a:schemeClr val="tx2"/>
                </a:solidFill>
                <a:latin typeface="Times New Roman" pitchFamily="18" charset="0"/>
                <a:ea typeface="华文细黑" pitchFamily="2" charset="-122"/>
                <a:cs typeface="Times New Roman" pitchFamily="18" charset="0"/>
              </a:rPr>
              <a:t>Jin</a:t>
            </a:r>
            <a:r>
              <a:rPr lang="en-US" altLang="zh-CN" sz="2000" b="1" dirty="0" smtClean="0">
                <a:solidFill>
                  <a:schemeClr val="tx2"/>
                </a:solidFill>
                <a:latin typeface="Times New Roman" pitchFamily="18" charset="0"/>
                <a:ea typeface="华文细黑" pitchFamily="2" charset="-122"/>
                <a:cs typeface="Times New Roman" pitchFamily="18" charset="0"/>
              </a:rPr>
              <a:t>-</a:t>
            </a:r>
            <a:r>
              <a:rPr lang="en-US" altLang="zh-CN" sz="2000" b="1" dirty="0" err="1" smtClean="0">
                <a:solidFill>
                  <a:schemeClr val="tx2"/>
                </a:solidFill>
                <a:latin typeface="Times New Roman" pitchFamily="18" charset="0"/>
                <a:ea typeface="华文细黑" pitchFamily="2" charset="-122"/>
                <a:cs typeface="Times New Roman" pitchFamily="18" charset="0"/>
              </a:rPr>
              <a:t>Ji</a:t>
            </a:r>
            <a:endParaRPr lang="en-US" altLang="zh-CN" sz="2000" b="1" dirty="0">
              <a:solidFill>
                <a:schemeClr val="tx2"/>
              </a:solidFill>
              <a:latin typeface="Times New Roman" pitchFamily="18" charset="0"/>
              <a:ea typeface="华文细黑" pitchFamily="2" charset="-122"/>
              <a:cs typeface="Times New Roman" pitchFamily="18" charset="0"/>
            </a:endParaRPr>
          </a:p>
          <a:p>
            <a:r>
              <a:rPr lang="en-US" altLang="zh-CN" sz="2000" b="1" dirty="0">
                <a:solidFill>
                  <a:schemeClr val="tx2"/>
                </a:solidFill>
                <a:latin typeface="Times New Roman" pitchFamily="18" charset="0"/>
                <a:ea typeface="华文细黑" pitchFamily="2" charset="-122"/>
                <a:cs typeface="Times New Roman" pitchFamily="18" charset="0"/>
              </a:rPr>
              <a:t>       </a:t>
            </a:r>
            <a:endParaRPr lang="zh-CN" altLang="en-US" sz="2000" b="1" dirty="0">
              <a:solidFill>
                <a:schemeClr val="tx2"/>
              </a:solidFill>
              <a:latin typeface="Times New Roman" pitchFamily="18" charset="0"/>
              <a:ea typeface="华文细黑" pitchFamily="2" charset="-122"/>
              <a:cs typeface="Times New Roman" pitchFamily="18" charset="0"/>
            </a:endParaRPr>
          </a:p>
        </p:txBody>
      </p:sp>
      <p:sp>
        <p:nvSpPr>
          <p:cNvPr id="14" name="矩形 9"/>
          <p:cNvSpPr>
            <a:spLocks noChangeArrowheads="1"/>
          </p:cNvSpPr>
          <p:nvPr/>
        </p:nvSpPr>
        <p:spPr bwMode="auto">
          <a:xfrm>
            <a:off x="107504" y="1556792"/>
            <a:ext cx="8501258" cy="2708434"/>
          </a:xfrm>
          <a:prstGeom prst="rect">
            <a:avLst/>
          </a:prstGeom>
          <a:solidFill>
            <a:srgbClr val="FFFF00"/>
          </a:solidFill>
          <a:ln w="12700">
            <a:solidFill>
              <a:schemeClr val="tx1"/>
            </a:solidFill>
            <a:miter lim="800000"/>
            <a:headEnd/>
            <a:tailEnd/>
          </a:ln>
        </p:spPr>
        <p:txBody>
          <a:bodyPr wrap="square">
            <a:spAutoFit/>
          </a:bodyPr>
          <a:lstStyle/>
          <a:p>
            <a:pPr marL="342900" indent="-342900">
              <a:buFont typeface="Arial" panose="020B0604020202020204" pitchFamily="34" charset="0"/>
              <a:buChar char="•"/>
            </a:pPr>
            <a:r>
              <a:rPr lang="zh-CN" altLang="en-US" sz="2000" b="1" dirty="0" smtClean="0">
                <a:solidFill>
                  <a:srgbClr val="FF3300"/>
                </a:solidFill>
                <a:latin typeface="Arial" pitchFamily="34" charset="0"/>
                <a:ea typeface="黑体" pitchFamily="49" charset="-122"/>
                <a:cs typeface="Arial" pitchFamily="34" charset="0"/>
              </a:rPr>
              <a:t>模拟</a:t>
            </a:r>
            <a:r>
              <a:rPr lang="zh-CN" altLang="en-US" sz="2000" b="1" dirty="0">
                <a:solidFill>
                  <a:srgbClr val="FF3300"/>
                </a:solidFill>
                <a:latin typeface="Arial" pitchFamily="34" charset="0"/>
                <a:ea typeface="黑体" pitchFamily="49" charset="-122"/>
                <a:cs typeface="Arial" pitchFamily="34" charset="0"/>
              </a:rPr>
              <a:t>结果显示，现有能定量减排的政策措施落实后，北京</a:t>
            </a:r>
            <a:r>
              <a:rPr lang="en-US" altLang="zh-CN" sz="2000" b="1" dirty="0">
                <a:solidFill>
                  <a:srgbClr val="FF3300"/>
                </a:solidFill>
                <a:latin typeface="Arial" pitchFamily="34" charset="0"/>
                <a:ea typeface="黑体" pitchFamily="49" charset="-122"/>
                <a:cs typeface="Arial" pitchFamily="34" charset="0"/>
              </a:rPr>
              <a:t>PM2.5</a:t>
            </a:r>
            <a:r>
              <a:rPr lang="zh-CN" altLang="zh-CN" sz="2000" b="1" dirty="0">
                <a:solidFill>
                  <a:srgbClr val="FF3300"/>
                </a:solidFill>
                <a:latin typeface="Arial" pitchFamily="34" charset="0"/>
                <a:ea typeface="黑体" pitchFamily="49" charset="-122"/>
                <a:cs typeface="Arial" pitchFamily="34" charset="0"/>
              </a:rPr>
              <a:t>浓度降幅</a:t>
            </a:r>
            <a:r>
              <a:rPr lang="zh-CN" altLang="en-US" sz="2000" b="1" dirty="0">
                <a:solidFill>
                  <a:srgbClr val="FF3300"/>
                </a:solidFill>
                <a:latin typeface="Arial" pitchFamily="34" charset="0"/>
                <a:ea typeface="黑体" pitchFamily="49" charset="-122"/>
                <a:cs typeface="Arial" pitchFamily="34" charset="0"/>
              </a:rPr>
              <a:t>明显，但天津市和河北省仍存在达不到</a:t>
            </a:r>
            <a:r>
              <a:rPr lang="en-US" altLang="zh-CN" sz="2000" b="1" dirty="0">
                <a:solidFill>
                  <a:srgbClr val="FF3300"/>
                </a:solidFill>
                <a:latin typeface="Arial" pitchFamily="34" charset="0"/>
                <a:ea typeface="黑体" pitchFamily="49" charset="-122"/>
                <a:cs typeface="Arial" pitchFamily="34" charset="0"/>
              </a:rPr>
              <a:t>2017</a:t>
            </a:r>
            <a:r>
              <a:rPr lang="zh-CN" altLang="en-US" sz="2000" b="1" dirty="0">
                <a:solidFill>
                  <a:srgbClr val="FF3300"/>
                </a:solidFill>
                <a:latin typeface="Arial" pitchFamily="34" charset="0"/>
                <a:ea typeface="黑体" pitchFamily="49" charset="-122"/>
                <a:cs typeface="Arial" pitchFamily="34" charset="0"/>
              </a:rPr>
              <a:t>年浓度降低</a:t>
            </a:r>
            <a:r>
              <a:rPr lang="en-US" altLang="zh-CN" sz="2000" b="1" dirty="0">
                <a:solidFill>
                  <a:srgbClr val="FF3300"/>
                </a:solidFill>
                <a:latin typeface="Arial" pitchFamily="34" charset="0"/>
                <a:ea typeface="黑体" pitchFamily="49" charset="-122"/>
                <a:cs typeface="Arial" pitchFamily="34" charset="0"/>
              </a:rPr>
              <a:t>25%</a:t>
            </a:r>
            <a:r>
              <a:rPr lang="zh-CN" altLang="en-US" sz="2000" b="1" dirty="0">
                <a:solidFill>
                  <a:srgbClr val="FF3300"/>
                </a:solidFill>
                <a:latin typeface="Arial" pitchFamily="34" charset="0"/>
                <a:ea typeface="黑体" pitchFamily="49" charset="-122"/>
                <a:cs typeface="Arial" pitchFamily="34" charset="0"/>
              </a:rPr>
              <a:t>的风险。</a:t>
            </a:r>
          </a:p>
          <a:p>
            <a:pPr>
              <a:buFont typeface="Arial" charset="0"/>
              <a:buNone/>
            </a:pPr>
            <a:r>
              <a:rPr lang="en-US" altLang="zh-CN" sz="1600" b="1" dirty="0" smtClean="0">
                <a:latin typeface="Arial" pitchFamily="34" charset="0"/>
                <a:ea typeface="黑体" pitchFamily="49" charset="-122"/>
                <a:cs typeface="Arial" pitchFamily="34" charset="0"/>
              </a:rPr>
              <a:t>Preliminary </a:t>
            </a:r>
            <a:r>
              <a:rPr lang="en-US" altLang="zh-CN" sz="1600" b="1" dirty="0">
                <a:latin typeface="Arial" pitchFamily="34" charset="0"/>
                <a:ea typeface="黑体" pitchFamily="49" charset="-122"/>
                <a:cs typeface="Arial" pitchFamily="34" charset="0"/>
              </a:rPr>
              <a:t>simulation results based on existing policies and measures which could be </a:t>
            </a:r>
            <a:r>
              <a:rPr lang="en-US" altLang="zh-CN" sz="1600" b="1" dirty="0" smtClean="0">
                <a:latin typeface="Arial" pitchFamily="34" charset="0"/>
                <a:ea typeface="黑体" pitchFamily="49" charset="-122"/>
                <a:cs typeface="Arial" pitchFamily="34" charset="0"/>
              </a:rPr>
              <a:t>quantitatively analyzed </a:t>
            </a:r>
            <a:r>
              <a:rPr lang="en-US" altLang="zh-CN" sz="1600" b="1" dirty="0">
                <a:latin typeface="Arial" pitchFamily="34" charset="0"/>
                <a:ea typeface="黑体" pitchFamily="49" charset="-122"/>
                <a:cs typeface="Arial" pitchFamily="34" charset="0"/>
              </a:rPr>
              <a:t>show that the Beijing PM</a:t>
            </a:r>
            <a:r>
              <a:rPr lang="en-US" altLang="zh-CN" sz="1600" b="1" baseline="-25000" dirty="0">
                <a:latin typeface="Arial" pitchFamily="34" charset="0"/>
                <a:ea typeface="黑体" pitchFamily="49" charset="-122"/>
                <a:cs typeface="Arial" pitchFamily="34" charset="0"/>
              </a:rPr>
              <a:t>2.5</a:t>
            </a:r>
            <a:r>
              <a:rPr lang="en-US" altLang="zh-CN" sz="1600" b="1" dirty="0">
                <a:latin typeface="Arial" pitchFamily="34" charset="0"/>
                <a:ea typeface="黑体" pitchFamily="49" charset="-122"/>
                <a:cs typeface="Arial" pitchFamily="34" charset="0"/>
              </a:rPr>
              <a:t> concentrations reduce significantly, but Tianjin and Hebei are at risk </a:t>
            </a:r>
            <a:r>
              <a:rPr lang="en-US" altLang="zh-CN" sz="1600" b="1" dirty="0" smtClean="0">
                <a:latin typeface="Arial" pitchFamily="34" charset="0"/>
                <a:ea typeface="黑体" pitchFamily="49" charset="-122"/>
                <a:cs typeface="Arial" pitchFamily="34" charset="0"/>
              </a:rPr>
              <a:t>of failing to reach </a:t>
            </a:r>
            <a:r>
              <a:rPr lang="en-US" altLang="zh-CN" sz="1600" b="1" dirty="0">
                <a:latin typeface="Arial" pitchFamily="34" charset="0"/>
                <a:ea typeface="黑体" pitchFamily="49" charset="-122"/>
                <a:cs typeface="Arial" pitchFamily="34" charset="0"/>
              </a:rPr>
              <a:t>the target. </a:t>
            </a:r>
            <a:endParaRPr lang="en-US" altLang="zh-CN" sz="1600" b="1" dirty="0" smtClean="0">
              <a:latin typeface="Arial" pitchFamily="34" charset="0"/>
              <a:ea typeface="黑体" pitchFamily="49" charset="-122"/>
              <a:cs typeface="Arial" pitchFamily="34" charset="0"/>
            </a:endParaRPr>
          </a:p>
          <a:p>
            <a:pPr>
              <a:buFont typeface="Arial" charset="0"/>
              <a:buNone/>
            </a:pPr>
            <a:endParaRPr lang="en-US" altLang="zh-CN" sz="1000" b="1" dirty="0">
              <a:latin typeface="Arial" pitchFamily="34" charset="0"/>
              <a:ea typeface="黑体" pitchFamily="49" charset="-122"/>
              <a:cs typeface="Arial" pitchFamily="34" charset="0"/>
            </a:endParaRPr>
          </a:p>
          <a:p>
            <a:pPr marL="342900" indent="-342900">
              <a:buFont typeface="Arial" panose="020B0604020202020204" pitchFamily="34" charset="0"/>
              <a:buChar char="•"/>
            </a:pPr>
            <a:r>
              <a:rPr lang="zh-CN" altLang="en-US" sz="2000" b="1" dirty="0" smtClean="0">
                <a:solidFill>
                  <a:srgbClr val="FF3300"/>
                </a:solidFill>
                <a:latin typeface="Arial" pitchFamily="34" charset="0"/>
                <a:ea typeface="黑体" pitchFamily="49" charset="-122"/>
                <a:cs typeface="Arial" pitchFamily="34" charset="0"/>
              </a:rPr>
              <a:t>现在</a:t>
            </a:r>
            <a:r>
              <a:rPr lang="zh-CN" altLang="en-US" sz="2000" b="1" dirty="0">
                <a:solidFill>
                  <a:srgbClr val="FF3300"/>
                </a:solidFill>
                <a:latin typeface="Arial" pitchFamily="34" charset="0"/>
                <a:ea typeface="黑体" pitchFamily="49" charset="-122"/>
                <a:cs typeface="Arial" pitchFamily="34" charset="0"/>
              </a:rPr>
              <a:t>的资源、能力建设等基础尚不能支持政策措施全面落实到位，后续需进一步强化多源多污染物的协同控制力度。</a:t>
            </a:r>
            <a:endParaRPr lang="en-US" altLang="zh-CN" sz="2000" b="1" dirty="0">
              <a:solidFill>
                <a:srgbClr val="FF3300"/>
              </a:solidFill>
              <a:latin typeface="Arial" pitchFamily="34" charset="0"/>
              <a:ea typeface="黑体" pitchFamily="49" charset="-122"/>
              <a:cs typeface="Arial" pitchFamily="34" charset="0"/>
            </a:endParaRPr>
          </a:p>
          <a:p>
            <a:pPr>
              <a:spcBef>
                <a:spcPts val="0"/>
              </a:spcBef>
              <a:buFont typeface="Arial" charset="0"/>
              <a:buNone/>
            </a:pPr>
            <a:r>
              <a:rPr lang="en-US" altLang="zh-CN" sz="1600" b="1" dirty="0">
                <a:latin typeface="Arial" pitchFamily="34" charset="0"/>
                <a:ea typeface="黑体" pitchFamily="49" charset="-122"/>
                <a:cs typeface="Arial" pitchFamily="34" charset="0"/>
              </a:rPr>
              <a:t>The resources, capacity building and other infrastructure </a:t>
            </a:r>
            <a:r>
              <a:rPr lang="en-US" altLang="zh-CN" sz="1600" b="1" dirty="0" smtClean="0">
                <a:latin typeface="Arial" pitchFamily="34" charset="0"/>
                <a:ea typeface="黑体" pitchFamily="49" charset="-122"/>
                <a:cs typeface="Arial" pitchFamily="34" charset="0"/>
              </a:rPr>
              <a:t>are </a:t>
            </a:r>
            <a:r>
              <a:rPr lang="en-US" altLang="zh-CN" sz="1600" b="1" dirty="0">
                <a:latin typeface="Arial" pitchFamily="34" charset="0"/>
                <a:ea typeface="黑体" pitchFamily="49" charset="-122"/>
                <a:cs typeface="Arial" pitchFamily="34" charset="0"/>
              </a:rPr>
              <a:t>not yet </a:t>
            </a:r>
            <a:r>
              <a:rPr lang="en-US" altLang="zh-CN" sz="1600" b="1" dirty="0" smtClean="0">
                <a:latin typeface="Arial" pitchFamily="34" charset="0"/>
                <a:ea typeface="黑体" pitchFamily="49" charset="-122"/>
                <a:cs typeface="Arial" pitchFamily="34" charset="0"/>
              </a:rPr>
              <a:t>available to fully </a:t>
            </a:r>
            <a:r>
              <a:rPr lang="en-US" altLang="zh-CN" sz="1600" b="1" dirty="0">
                <a:latin typeface="Arial" pitchFamily="34" charset="0"/>
                <a:ea typeface="黑体" pitchFamily="49" charset="-122"/>
                <a:cs typeface="Arial" pitchFamily="34" charset="0"/>
              </a:rPr>
              <a:t>support </a:t>
            </a:r>
            <a:r>
              <a:rPr lang="en-US" altLang="zh-CN" sz="1600" b="1" dirty="0" smtClean="0">
                <a:latin typeface="Arial" pitchFamily="34" charset="0"/>
                <a:ea typeface="黑体" pitchFamily="49" charset="-122"/>
                <a:cs typeface="Arial" pitchFamily="34" charset="0"/>
              </a:rPr>
              <a:t>the implementation of all measures, more stringent controls are necessary.</a:t>
            </a:r>
            <a:endParaRPr lang="en-US" altLang="zh-CN" sz="1600" b="1" dirty="0">
              <a:latin typeface="Arial" pitchFamily="34" charset="0"/>
              <a:ea typeface="黑体" pitchFamily="49" charset="-122"/>
              <a:cs typeface="Arial" pitchFamily="34" charset="0"/>
            </a:endParaRPr>
          </a:p>
        </p:txBody>
      </p:sp>
      <p:pic>
        <p:nvPicPr>
          <p:cNvPr id="15" name="图片 14"/>
          <p:cNvPicPr/>
          <p:nvPr/>
        </p:nvPicPr>
        <p:blipFill>
          <a:blip r:embed="rId6" cstate="print">
            <a:extLst>
              <a:ext uri="{28A0092B-C50C-407E-A947-70E740481C1C}">
                <a14:useLocalDpi xmlns:a14="http://schemas.microsoft.com/office/drawing/2010/main" val="0"/>
              </a:ext>
            </a:extLst>
          </a:blip>
          <a:stretch>
            <a:fillRect/>
          </a:stretch>
        </p:blipFill>
        <p:spPr>
          <a:xfrm>
            <a:off x="6444208" y="4644212"/>
            <a:ext cx="2623566" cy="2025148"/>
          </a:xfrm>
          <a:prstGeom prst="rect">
            <a:avLst/>
          </a:prstGeom>
        </p:spPr>
      </p:pic>
      <p:sp>
        <p:nvSpPr>
          <p:cNvPr id="16" name="Rectangle 2"/>
          <p:cNvSpPr txBox="1">
            <a:spLocks noChangeArrowheads="1"/>
          </p:cNvSpPr>
          <p:nvPr/>
        </p:nvSpPr>
        <p:spPr bwMode="gray">
          <a:xfrm>
            <a:off x="0" y="0"/>
            <a:ext cx="9036496" cy="908720"/>
          </a:xfrm>
          <a:prstGeom prst="rect">
            <a:avLst/>
          </a:prstGeom>
          <a:noFill/>
          <a:ln w="9525">
            <a:noFill/>
            <a:miter lim="800000"/>
            <a:headEnd/>
            <a:tailEnd/>
          </a:ln>
        </p:spPr>
        <p:txBody>
          <a:bodyPr anchor="ctr"/>
          <a:lstStyle/>
          <a:p>
            <a:r>
              <a:rPr kumimoji="1" lang="zh-CN" altLang="en-US" sz="2800" b="1" dirty="0" smtClean="0">
                <a:solidFill>
                  <a:schemeClr val="tx2"/>
                </a:solidFill>
                <a:latin typeface="黑体" panose="02010609060101010101" pitchFamily="49" charset="-122"/>
                <a:ea typeface="黑体" panose="02010609060101010101" pitchFamily="49" charset="-122"/>
              </a:rPr>
              <a:t>研究内容</a:t>
            </a:r>
            <a:r>
              <a:rPr kumimoji="1" lang="en-US" altLang="zh-CN" sz="2800" b="1" dirty="0" smtClean="0">
                <a:solidFill>
                  <a:schemeClr val="tx2"/>
                </a:solidFill>
                <a:latin typeface="黑体" panose="02010609060101010101" pitchFamily="49" charset="-122"/>
                <a:ea typeface="黑体" panose="02010609060101010101" pitchFamily="49" charset="-122"/>
              </a:rPr>
              <a:t>1</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smtClean="0">
                <a:solidFill>
                  <a:schemeClr val="tx2"/>
                </a:solidFill>
                <a:latin typeface="黑体" panose="02010609060101010101" pitchFamily="49" charset="-122"/>
                <a:ea typeface="黑体" panose="02010609060101010101" pitchFamily="49" charset="-122"/>
              </a:rPr>
              <a:t>《行动计划》</a:t>
            </a:r>
            <a:r>
              <a:rPr kumimoji="1" lang="zh-CN" altLang="zh-CN" sz="2800" b="1" dirty="0">
                <a:solidFill>
                  <a:schemeClr val="tx2"/>
                </a:solidFill>
                <a:latin typeface="黑体" panose="02010609060101010101" pitchFamily="49" charset="-122"/>
                <a:ea typeface="黑体" panose="02010609060101010101" pitchFamily="49" charset="-122"/>
              </a:rPr>
              <a:t>绩效评估指标与方法体系研究</a:t>
            </a:r>
            <a:endParaRPr lang="en-US" altLang="zh-CN" sz="2800" b="1" dirty="0" smtClean="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1)</a:t>
            </a:r>
            <a:r>
              <a:rPr lang="en-US" altLang="zh-CN" sz="1600" b="1" dirty="0">
                <a:solidFill>
                  <a:schemeClr val="tx2"/>
                </a:solidFill>
                <a:latin typeface="Times New Roman" pitchFamily="18" charset="0"/>
                <a:ea typeface="华文细黑" pitchFamily="2" charset="-122"/>
                <a:cs typeface="Times New Roman" pitchFamily="18" charset="0"/>
              </a:rPr>
              <a:t> </a:t>
            </a:r>
            <a:r>
              <a:rPr lang="en-US" altLang="zh-CN" sz="1600" b="1" dirty="0" smtClean="0">
                <a:solidFill>
                  <a:schemeClr val="tx2"/>
                </a:solidFill>
                <a:latin typeface="Times New Roman" pitchFamily="18" charset="0"/>
                <a:ea typeface="华文细黑" pitchFamily="2" charset="-122"/>
                <a:cs typeface="Times New Roman" pitchFamily="18" charset="0"/>
              </a:rPr>
              <a:t>Task 1</a:t>
            </a:r>
            <a:r>
              <a:rPr lang="en-US" altLang="zh-CN" sz="1600" b="1" dirty="0">
                <a:solidFill>
                  <a:schemeClr val="tx2"/>
                </a:solidFill>
                <a:latin typeface="Times New Roman" pitchFamily="18" charset="0"/>
                <a:ea typeface="华文细黑" pitchFamily="2" charset="-122"/>
                <a:cs typeface="Times New Roman" pitchFamily="18" charset="0"/>
              </a:rPr>
              <a:t>: Study on Performance Evaluation Indicators and Methodology System for the Action Plan</a:t>
            </a:r>
            <a:endParaRPr lang="en-US" altLang="zh-CN" sz="16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35496" y="980728"/>
            <a:ext cx="896448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Verdana" pitchFamily="34" charset="0"/>
              </a:defRPr>
            </a:lvl2pPr>
            <a:lvl3pPr algn="l" rtl="0" eaLnBrk="1" fontAlgn="base" hangingPunct="1">
              <a:spcBef>
                <a:spcPct val="0"/>
              </a:spcBef>
              <a:spcAft>
                <a:spcPct val="0"/>
              </a:spcAft>
              <a:defRPr sz="3200" b="1">
                <a:solidFill>
                  <a:schemeClr val="tx2"/>
                </a:solidFill>
                <a:latin typeface="Verdana" pitchFamily="34" charset="0"/>
              </a:defRPr>
            </a:lvl3pPr>
            <a:lvl4pPr algn="l" rtl="0" eaLnBrk="1" fontAlgn="base" hangingPunct="1">
              <a:spcBef>
                <a:spcPct val="0"/>
              </a:spcBef>
              <a:spcAft>
                <a:spcPct val="0"/>
              </a:spcAft>
              <a:defRPr sz="3200" b="1">
                <a:solidFill>
                  <a:schemeClr val="tx2"/>
                </a:solidFill>
                <a:latin typeface="Verdana" pitchFamily="34" charset="0"/>
              </a:defRPr>
            </a:lvl4pPr>
            <a:lvl5pPr algn="l" rtl="0" eaLnBrk="1" fontAlgn="base" hangingPunct="1">
              <a:spcBef>
                <a:spcPct val="0"/>
              </a:spcBef>
              <a:spcAft>
                <a:spcPct val="0"/>
              </a:spcAft>
              <a:defRPr sz="3200" b="1">
                <a:solidFill>
                  <a:schemeClr val="tx2"/>
                </a:solidFill>
                <a:latin typeface="Verdana" pitchFamily="34" charset="0"/>
              </a:defRPr>
            </a:lvl5pPr>
            <a:lvl6pPr marL="457200" algn="l" rtl="0" eaLnBrk="1" fontAlgn="base" hangingPunct="1">
              <a:spcBef>
                <a:spcPct val="0"/>
              </a:spcBef>
              <a:spcAft>
                <a:spcPct val="0"/>
              </a:spcAft>
              <a:defRPr sz="3200" b="1">
                <a:solidFill>
                  <a:schemeClr val="tx2"/>
                </a:solidFill>
                <a:latin typeface="Verdana" pitchFamily="34" charset="0"/>
              </a:defRPr>
            </a:lvl6pPr>
            <a:lvl7pPr marL="914400" algn="l" rtl="0" eaLnBrk="1" fontAlgn="base" hangingPunct="1">
              <a:spcBef>
                <a:spcPct val="0"/>
              </a:spcBef>
              <a:spcAft>
                <a:spcPct val="0"/>
              </a:spcAft>
              <a:defRPr sz="3200" b="1">
                <a:solidFill>
                  <a:schemeClr val="tx2"/>
                </a:solidFill>
                <a:latin typeface="Verdana" pitchFamily="34" charset="0"/>
              </a:defRPr>
            </a:lvl7pPr>
            <a:lvl8pPr marL="1371600" algn="l" rtl="0" eaLnBrk="1" fontAlgn="base" hangingPunct="1">
              <a:spcBef>
                <a:spcPct val="0"/>
              </a:spcBef>
              <a:spcAft>
                <a:spcPct val="0"/>
              </a:spcAft>
              <a:defRPr sz="3200" b="1">
                <a:solidFill>
                  <a:schemeClr val="tx2"/>
                </a:solidFill>
                <a:latin typeface="Verdana" pitchFamily="34" charset="0"/>
              </a:defRPr>
            </a:lvl8pPr>
            <a:lvl9pPr marL="1828800" algn="l" rtl="0" eaLnBrk="1" fontAlgn="base" hangingPunct="1">
              <a:spcBef>
                <a:spcPct val="0"/>
              </a:spcBef>
              <a:spcAft>
                <a:spcPct val="0"/>
              </a:spcAft>
              <a:defRPr sz="3200" b="1">
                <a:solidFill>
                  <a:schemeClr val="tx2"/>
                </a:solidFill>
                <a:latin typeface="Verdana" pitchFamily="34" charset="0"/>
              </a:defRPr>
            </a:lvl9pPr>
          </a:lstStyle>
          <a:p>
            <a:pPr>
              <a:defRPr/>
            </a:pPr>
            <a:r>
              <a:rPr lang="zh-CN" altLang="en-US" sz="2200" dirty="0">
                <a:latin typeface="黑体" panose="02010609060101010101" pitchFamily="49" charset="-122"/>
                <a:ea typeface="黑体" panose="02010609060101010101" pitchFamily="49" charset="-122"/>
              </a:rPr>
              <a:t>基于</a:t>
            </a:r>
            <a:r>
              <a:rPr lang="en-US" altLang="zh-CN" sz="2200" dirty="0">
                <a:latin typeface="黑体" panose="02010609060101010101" pitchFamily="49" charset="-122"/>
                <a:ea typeface="黑体" panose="02010609060101010101" pitchFamily="49" charset="-122"/>
              </a:rPr>
              <a:t>2030</a:t>
            </a:r>
            <a:r>
              <a:rPr lang="zh-CN" altLang="en-US" sz="2200" dirty="0">
                <a:latin typeface="黑体" panose="02010609060101010101" pitchFamily="49" charset="-122"/>
                <a:ea typeface="黑体" panose="02010609060101010101" pitchFamily="49" charset="-122"/>
              </a:rPr>
              <a:t>年空气质量达标的全国污染物排放量控制</a:t>
            </a:r>
            <a:r>
              <a:rPr lang="zh-CN" altLang="en-US" sz="2200" dirty="0" smtClean="0">
                <a:latin typeface="黑体" panose="02010609060101010101" pitchFamily="49" charset="-122"/>
                <a:ea typeface="黑体" panose="02010609060101010101" pitchFamily="49" charset="-122"/>
              </a:rPr>
              <a:t>目标：</a:t>
            </a:r>
            <a:r>
              <a:rPr lang="zh-CN" altLang="en-US" sz="2200" dirty="0" smtClean="0">
                <a:solidFill>
                  <a:srgbClr val="FF0000"/>
                </a:solidFill>
                <a:latin typeface="黑体" panose="02010609060101010101" pitchFamily="49" charset="-122"/>
                <a:ea typeface="黑体" panose="02010609060101010101" pitchFamily="49" charset="-122"/>
                <a:cs typeface="Times New Roman" pitchFamily="18" charset="0"/>
              </a:rPr>
              <a:t>以</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2012</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年为基准，</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2030</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年全国</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SO</a:t>
            </a:r>
            <a:r>
              <a:rPr lang="en-US" altLang="zh-CN" sz="2200" baseline="-25000" dirty="0">
                <a:solidFill>
                  <a:srgbClr val="FF0000"/>
                </a:solidFill>
                <a:latin typeface="黑体" panose="02010609060101010101" pitchFamily="49" charset="-122"/>
                <a:ea typeface="黑体" panose="02010609060101010101" pitchFamily="49" charset="-122"/>
                <a:cs typeface="Times New Roman" pitchFamily="18" charset="0"/>
              </a:rPr>
              <a:t>2</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NO</a:t>
            </a:r>
            <a:r>
              <a:rPr lang="en-US" altLang="zh-CN" sz="2200" baseline="-25000" dirty="0">
                <a:solidFill>
                  <a:srgbClr val="FF0000"/>
                </a:solidFill>
                <a:latin typeface="黑体" panose="02010609060101010101" pitchFamily="49" charset="-122"/>
                <a:ea typeface="黑体" panose="02010609060101010101" pitchFamily="49" charset="-122"/>
                <a:cs typeface="Times New Roman" pitchFamily="18" charset="0"/>
              </a:rPr>
              <a:t>X</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、一次</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PM</a:t>
            </a:r>
            <a:r>
              <a:rPr lang="en-US" altLang="zh-CN" sz="2200" baseline="-25000" dirty="0">
                <a:solidFill>
                  <a:srgbClr val="FF0000"/>
                </a:solidFill>
                <a:latin typeface="黑体" panose="02010609060101010101" pitchFamily="49" charset="-122"/>
                <a:ea typeface="黑体" panose="02010609060101010101" pitchFamily="49" charset="-122"/>
                <a:cs typeface="Times New Roman" pitchFamily="18" charset="0"/>
              </a:rPr>
              <a:t>2.5</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和</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VOCs</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排放量应分别削减</a:t>
            </a:r>
            <a:r>
              <a:rPr lang="en-US" altLang="zh-CN" sz="2200" dirty="0" smtClean="0">
                <a:solidFill>
                  <a:srgbClr val="FF0000"/>
                </a:solidFill>
                <a:latin typeface="黑体" panose="02010609060101010101" pitchFamily="49" charset="-122"/>
                <a:ea typeface="黑体" panose="02010609060101010101" pitchFamily="49" charset="-122"/>
                <a:cs typeface="Times New Roman" pitchFamily="18" charset="0"/>
              </a:rPr>
              <a:t>52%</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a:t>
            </a:r>
            <a:r>
              <a:rPr lang="en-US" altLang="zh-CN" sz="2200" dirty="0" smtClean="0">
                <a:solidFill>
                  <a:srgbClr val="FF0000"/>
                </a:solidFill>
                <a:latin typeface="黑体" panose="02010609060101010101" pitchFamily="49" charset="-122"/>
                <a:ea typeface="黑体" panose="02010609060101010101" pitchFamily="49" charset="-122"/>
                <a:cs typeface="Times New Roman" pitchFamily="18" charset="0"/>
              </a:rPr>
              <a:t>65%</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a:t>
            </a:r>
            <a:r>
              <a:rPr lang="en-US" altLang="zh-CN" sz="2200" dirty="0" smtClean="0">
                <a:solidFill>
                  <a:srgbClr val="FF0000"/>
                </a:solidFill>
                <a:latin typeface="黑体" panose="02010609060101010101" pitchFamily="49" charset="-122"/>
                <a:ea typeface="黑体" panose="02010609060101010101" pitchFamily="49" charset="-122"/>
                <a:cs typeface="Times New Roman" pitchFamily="18" charset="0"/>
              </a:rPr>
              <a:t>57%</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和</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39%</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a:t>
            </a:r>
            <a:r>
              <a:rPr lang="en-US" altLang="zh-CN" sz="2200" dirty="0">
                <a:solidFill>
                  <a:srgbClr val="FF0000"/>
                </a:solidFill>
                <a:latin typeface="黑体" panose="02010609060101010101" pitchFamily="49" charset="-122"/>
                <a:ea typeface="黑体" panose="02010609060101010101" pitchFamily="49" charset="-122"/>
                <a:cs typeface="Times New Roman" pitchFamily="18" charset="0"/>
              </a:rPr>
              <a:t>NH</a:t>
            </a:r>
            <a:r>
              <a:rPr lang="en-US" altLang="zh-CN" sz="2200" baseline="-25000" dirty="0">
                <a:solidFill>
                  <a:srgbClr val="FF0000"/>
                </a:solidFill>
                <a:latin typeface="黑体" panose="02010609060101010101" pitchFamily="49" charset="-122"/>
                <a:ea typeface="黑体" panose="02010609060101010101" pitchFamily="49" charset="-122"/>
                <a:cs typeface="Times New Roman" pitchFamily="18" charset="0"/>
              </a:rPr>
              <a:t>3</a:t>
            </a:r>
            <a:r>
              <a:rPr lang="zh-CN" altLang="en-US" sz="2200" dirty="0" smtClean="0">
                <a:solidFill>
                  <a:srgbClr val="FF0000"/>
                </a:solidFill>
                <a:latin typeface="黑体" panose="02010609060101010101" pitchFamily="49" charset="-122"/>
                <a:ea typeface="黑体" panose="02010609060101010101" pitchFamily="49" charset="-122"/>
                <a:cs typeface="Times New Roman" pitchFamily="18" charset="0"/>
              </a:rPr>
              <a:t>排放量</a:t>
            </a:r>
            <a:r>
              <a:rPr lang="zh-CN" altLang="en-US" sz="2200" dirty="0">
                <a:solidFill>
                  <a:srgbClr val="FF0000"/>
                </a:solidFill>
                <a:latin typeface="黑体" panose="02010609060101010101" pitchFamily="49" charset="-122"/>
                <a:ea typeface="黑体" panose="02010609060101010101" pitchFamily="49" charset="-122"/>
                <a:cs typeface="Times New Roman" pitchFamily="18" charset="0"/>
              </a:rPr>
              <a:t>有</a:t>
            </a:r>
            <a:r>
              <a:rPr lang="zh-CN" altLang="en-US" sz="2200" dirty="0" smtClean="0">
                <a:solidFill>
                  <a:srgbClr val="FF0000"/>
                </a:solidFill>
                <a:latin typeface="黑体" panose="02010609060101010101" pitchFamily="49" charset="-122"/>
                <a:ea typeface="黑体" panose="02010609060101010101" pitchFamily="49" charset="-122"/>
                <a:cs typeface="Times New Roman" pitchFamily="18" charset="0"/>
              </a:rPr>
              <a:t>所下降。</a:t>
            </a:r>
            <a:endParaRPr lang="zh-CN" altLang="en-US" sz="2200" dirty="0">
              <a:solidFill>
                <a:srgbClr val="FF0000"/>
              </a:solidFill>
              <a:latin typeface="黑体" panose="02010609060101010101" pitchFamily="49" charset="-122"/>
              <a:ea typeface="黑体" panose="02010609060101010101" pitchFamily="49" charset="-122"/>
            </a:endParaRPr>
          </a:p>
          <a:p>
            <a:pPr lvl="0">
              <a:defRPr/>
            </a:pPr>
            <a:r>
              <a:rPr lang="en-US" altLang="zh-CN" sz="2000" dirty="0" smtClean="0">
                <a:solidFill>
                  <a:schemeClr val="tx1"/>
                </a:solidFill>
                <a:latin typeface="Times New Roman" pitchFamily="18" charset="0"/>
                <a:cs typeface="Times New Roman" pitchFamily="18" charset="0"/>
              </a:rPr>
              <a:t>Emission </a:t>
            </a:r>
            <a:r>
              <a:rPr lang="en-US" altLang="zh-CN" sz="2000" dirty="0">
                <a:solidFill>
                  <a:schemeClr val="tx1"/>
                </a:solidFill>
                <a:latin typeface="Times New Roman" pitchFamily="18" charset="0"/>
                <a:cs typeface="Times New Roman" pitchFamily="18" charset="0"/>
              </a:rPr>
              <a:t>reduction target in </a:t>
            </a:r>
            <a:r>
              <a:rPr lang="en-US" altLang="zh-CN" sz="2000" dirty="0" smtClean="0">
                <a:solidFill>
                  <a:schemeClr val="tx1"/>
                </a:solidFill>
                <a:latin typeface="Times New Roman" pitchFamily="18" charset="0"/>
                <a:cs typeface="Times New Roman" pitchFamily="18" charset="0"/>
              </a:rPr>
              <a:t>China: by </a:t>
            </a:r>
            <a:r>
              <a:rPr lang="en-US" altLang="zh-CN" sz="2000" dirty="0">
                <a:solidFill>
                  <a:schemeClr val="tx1"/>
                </a:solidFill>
                <a:latin typeface="Times New Roman" pitchFamily="18" charset="0"/>
                <a:cs typeface="Times New Roman" pitchFamily="18" charset="0"/>
              </a:rPr>
              <a:t>2030, the emissions of SO</a:t>
            </a:r>
            <a:r>
              <a:rPr lang="en-US" altLang="zh-CN" sz="2000" baseline="-25000" dirty="0">
                <a:solidFill>
                  <a:schemeClr val="tx1"/>
                </a:solidFill>
                <a:latin typeface="Times New Roman" pitchFamily="18" charset="0"/>
                <a:cs typeface="Times New Roman" pitchFamily="18" charset="0"/>
              </a:rPr>
              <a:t>2</a:t>
            </a:r>
            <a:r>
              <a:rPr lang="en-US" altLang="zh-CN" sz="2000" dirty="0">
                <a:solidFill>
                  <a:schemeClr val="tx1"/>
                </a:solidFill>
                <a:latin typeface="Times New Roman" pitchFamily="18" charset="0"/>
                <a:cs typeface="Times New Roman" pitchFamily="18" charset="0"/>
              </a:rPr>
              <a:t>, NO</a:t>
            </a:r>
            <a:r>
              <a:rPr lang="en-US" altLang="zh-CN" sz="2000" baseline="-25000" dirty="0">
                <a:solidFill>
                  <a:schemeClr val="tx1"/>
                </a:solidFill>
                <a:latin typeface="Times New Roman" pitchFamily="18" charset="0"/>
                <a:cs typeface="Times New Roman" pitchFamily="18" charset="0"/>
              </a:rPr>
              <a:t>X</a:t>
            </a:r>
            <a:r>
              <a:rPr lang="en-US" altLang="zh-CN" sz="2000" dirty="0">
                <a:solidFill>
                  <a:schemeClr val="tx1"/>
                </a:solidFill>
                <a:latin typeface="Times New Roman" pitchFamily="18" charset="0"/>
                <a:cs typeface="Times New Roman" pitchFamily="18" charset="0"/>
              </a:rPr>
              <a:t>, PM</a:t>
            </a:r>
            <a:r>
              <a:rPr lang="en-US" altLang="zh-CN" sz="2000" baseline="-25000" dirty="0">
                <a:solidFill>
                  <a:schemeClr val="tx1"/>
                </a:solidFill>
                <a:latin typeface="Times New Roman" pitchFamily="18" charset="0"/>
                <a:cs typeface="Times New Roman" pitchFamily="18" charset="0"/>
              </a:rPr>
              <a:t>2.5</a:t>
            </a:r>
            <a:r>
              <a:rPr lang="en-US" altLang="zh-CN" sz="2000" dirty="0">
                <a:solidFill>
                  <a:schemeClr val="tx1"/>
                </a:solidFill>
                <a:latin typeface="Times New Roman" pitchFamily="18" charset="0"/>
                <a:cs typeface="Times New Roman" pitchFamily="18" charset="0"/>
              </a:rPr>
              <a:t> and VOCs in China should be reduced by </a:t>
            </a:r>
            <a:r>
              <a:rPr lang="en-US" altLang="zh-CN" sz="2000" dirty="0" smtClean="0">
                <a:solidFill>
                  <a:schemeClr val="tx1"/>
                </a:solidFill>
                <a:latin typeface="Times New Roman" pitchFamily="18" charset="0"/>
                <a:cs typeface="Times New Roman" pitchFamily="18" charset="0"/>
              </a:rPr>
              <a:t>52%, 65%, 57%, </a:t>
            </a:r>
            <a:r>
              <a:rPr lang="en-US" altLang="zh-CN" sz="2000" dirty="0">
                <a:solidFill>
                  <a:schemeClr val="tx1"/>
                </a:solidFill>
                <a:latin typeface="Times New Roman" pitchFamily="18" charset="0"/>
                <a:cs typeface="Times New Roman" pitchFamily="18" charset="0"/>
              </a:rPr>
              <a:t>and 39% compared with those of 2012. The emissions of NH</a:t>
            </a:r>
            <a:r>
              <a:rPr lang="en-US" altLang="zh-CN" sz="2000" baseline="-25000" dirty="0">
                <a:solidFill>
                  <a:schemeClr val="tx1"/>
                </a:solidFill>
                <a:latin typeface="Times New Roman" pitchFamily="18" charset="0"/>
                <a:cs typeface="Times New Roman" pitchFamily="18" charset="0"/>
              </a:rPr>
              <a:t>3</a:t>
            </a:r>
            <a:r>
              <a:rPr lang="en-US" altLang="zh-CN" sz="2000" dirty="0">
                <a:solidFill>
                  <a:schemeClr val="tx1"/>
                </a:solidFill>
                <a:latin typeface="Times New Roman" pitchFamily="18" charset="0"/>
                <a:cs typeface="Times New Roman" pitchFamily="18" charset="0"/>
              </a:rPr>
              <a:t> should </a:t>
            </a:r>
            <a:r>
              <a:rPr lang="en-US" altLang="zh-CN" sz="2000" dirty="0" smtClean="0">
                <a:solidFill>
                  <a:schemeClr val="tx1"/>
                </a:solidFill>
                <a:latin typeface="Times New Roman" pitchFamily="18" charset="0"/>
                <a:cs typeface="Times New Roman" pitchFamily="18" charset="0"/>
              </a:rPr>
              <a:t>decrease slightly.</a:t>
            </a:r>
            <a:endParaRPr lang="en-US" altLang="zh-CN" sz="2000" dirty="0" smtClean="0">
              <a:solidFill>
                <a:schemeClr val="tx1"/>
              </a:solidFill>
              <a:ea typeface="宋体" pitchFamily="2" charset="-122"/>
            </a:endParaRPr>
          </a:p>
        </p:txBody>
      </p:sp>
      <p:pic>
        <p:nvPicPr>
          <p:cNvPr id="24" name="图片 23"/>
          <p:cNvPicPr>
            <a:picLocks noChangeAspect="1"/>
          </p:cNvPicPr>
          <p:nvPr/>
        </p:nvPicPr>
        <p:blipFill rotWithShape="1">
          <a:blip r:embed="rId3"/>
          <a:srcRect b="3944"/>
          <a:stretch/>
        </p:blipFill>
        <p:spPr>
          <a:xfrm>
            <a:off x="395536" y="2924944"/>
            <a:ext cx="7415450" cy="3805654"/>
          </a:xfrm>
          <a:prstGeom prst="rect">
            <a:avLst/>
          </a:prstGeom>
        </p:spPr>
      </p:pic>
      <p:sp>
        <p:nvSpPr>
          <p:cNvPr id="5" name="Rectangle 2"/>
          <p:cNvSpPr txBox="1">
            <a:spLocks noChangeArrowheads="1"/>
          </p:cNvSpPr>
          <p:nvPr/>
        </p:nvSpPr>
        <p:spPr bwMode="gray">
          <a:xfrm>
            <a:off x="35496" y="-27384"/>
            <a:ext cx="9036496" cy="908720"/>
          </a:xfrm>
          <a:prstGeom prst="rect">
            <a:avLst/>
          </a:prstGeom>
          <a:noFill/>
          <a:ln w="9525">
            <a:noFill/>
            <a:miter lim="800000"/>
            <a:headEnd/>
            <a:tailEnd/>
          </a:ln>
        </p:spPr>
        <p:txBody>
          <a:bodyPr anchor="ctr"/>
          <a:lstStyle/>
          <a:p>
            <a:r>
              <a:rPr kumimoji="1" lang="zh-CN" altLang="en-US" sz="2600" b="1" dirty="0">
                <a:solidFill>
                  <a:schemeClr val="tx2"/>
                </a:solidFill>
                <a:latin typeface="黑体" panose="02010609060101010101" pitchFamily="49" charset="-122"/>
                <a:ea typeface="黑体" panose="02010609060101010101" pitchFamily="49" charset="-122"/>
              </a:rPr>
              <a:t>研究</a:t>
            </a:r>
            <a:r>
              <a:rPr kumimoji="1" lang="zh-CN" altLang="en-US" sz="2600" b="1" dirty="0" smtClean="0">
                <a:solidFill>
                  <a:schemeClr val="tx2"/>
                </a:solidFill>
                <a:latin typeface="黑体" panose="02010609060101010101" pitchFamily="49" charset="-122"/>
                <a:ea typeface="黑体" panose="02010609060101010101" pitchFamily="49" charset="-122"/>
              </a:rPr>
              <a:t>内容</a:t>
            </a:r>
            <a:r>
              <a:rPr kumimoji="1" lang="en-US" altLang="zh-CN" sz="2600" b="1" dirty="0" smtClean="0">
                <a:solidFill>
                  <a:schemeClr val="tx2"/>
                </a:solidFill>
                <a:latin typeface="黑体" panose="02010609060101010101" pitchFamily="49" charset="-122"/>
                <a:ea typeface="黑体" panose="02010609060101010101" pitchFamily="49" charset="-122"/>
              </a:rPr>
              <a:t>2</a:t>
            </a:r>
            <a:r>
              <a:rPr kumimoji="1" lang="zh-CN" altLang="en-US" sz="2600" b="1" dirty="0" smtClean="0">
                <a:solidFill>
                  <a:schemeClr val="tx2"/>
                </a:solidFill>
                <a:latin typeface="黑体" panose="02010609060101010101" pitchFamily="49" charset="-122"/>
                <a:ea typeface="黑体" panose="02010609060101010101" pitchFamily="49" charset="-122"/>
              </a:rPr>
              <a:t>）</a:t>
            </a:r>
            <a:r>
              <a:rPr kumimoji="1" lang="en-US" altLang="zh-CN" sz="2600" b="1" dirty="0" smtClean="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十三五</a:t>
            </a:r>
            <a:r>
              <a:rPr kumimoji="1" lang="en-US" altLang="zh-CN" sz="2600" b="1" dirty="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与</a:t>
            </a:r>
            <a:r>
              <a:rPr kumimoji="1" lang="en-US" altLang="zh-CN" sz="2600" b="1" dirty="0">
                <a:solidFill>
                  <a:schemeClr val="tx2"/>
                </a:solidFill>
                <a:latin typeface="黑体" panose="02010609060101010101" pitchFamily="49" charset="-122"/>
                <a:ea typeface="黑体" panose="02010609060101010101" pitchFamily="49" charset="-122"/>
              </a:rPr>
              <a:t>2030</a:t>
            </a:r>
            <a:r>
              <a:rPr kumimoji="1" lang="zh-CN" altLang="zh-CN" sz="2600" b="1" dirty="0">
                <a:solidFill>
                  <a:schemeClr val="tx2"/>
                </a:solidFill>
                <a:latin typeface="黑体" panose="02010609060101010101" pitchFamily="49" charset="-122"/>
                <a:ea typeface="黑体" panose="02010609060101010101" pitchFamily="49" charset="-122"/>
              </a:rPr>
              <a:t>年大气污染防治目标与路线图</a:t>
            </a:r>
            <a:endParaRPr lang="en-US" altLang="zh-CN" sz="2600" b="1" dirty="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2)</a:t>
            </a:r>
            <a:r>
              <a:rPr lang="en-US" altLang="zh-CN" sz="1600" b="1" dirty="0" smtClean="0">
                <a:solidFill>
                  <a:schemeClr val="tx2"/>
                </a:solidFill>
                <a:latin typeface="Times New Roman" pitchFamily="18" charset="0"/>
                <a:ea typeface="华文细黑" pitchFamily="2" charset="-122"/>
                <a:cs typeface="Times New Roman" pitchFamily="18" charset="0"/>
              </a:rPr>
              <a:t> Task 2: </a:t>
            </a:r>
            <a:r>
              <a:rPr lang="en-US" altLang="zh-CN" sz="1600" b="1" dirty="0">
                <a:solidFill>
                  <a:schemeClr val="tx2"/>
                </a:solidFill>
                <a:latin typeface="Times New Roman" pitchFamily="18" charset="0"/>
                <a:ea typeface="华文细黑" pitchFamily="2" charset="-122"/>
                <a:cs typeface="Times New Roman" pitchFamily="18" charset="0"/>
              </a:rPr>
              <a:t>Air Pollution Prevention and Control </a:t>
            </a:r>
            <a:r>
              <a:rPr lang="en-US" altLang="zh-CN" sz="1600" b="1" dirty="0" smtClean="0">
                <a:solidFill>
                  <a:schemeClr val="tx2"/>
                </a:solidFill>
                <a:latin typeface="Times New Roman" pitchFamily="18" charset="0"/>
                <a:ea typeface="华文细黑" pitchFamily="2" charset="-122"/>
                <a:cs typeface="Times New Roman" pitchFamily="18" charset="0"/>
              </a:rPr>
              <a:t>Roadmap </a:t>
            </a:r>
            <a:r>
              <a:rPr lang="en-US" altLang="zh-CN" sz="1600" b="1" dirty="0">
                <a:solidFill>
                  <a:schemeClr val="tx2"/>
                </a:solidFill>
                <a:latin typeface="Times New Roman" pitchFamily="18" charset="0"/>
                <a:ea typeface="华文细黑" pitchFamily="2" charset="-122"/>
                <a:cs typeface="Times New Roman" pitchFamily="18" charset="0"/>
              </a:rPr>
              <a:t>for the 13th FYP and 2030 Long-term </a:t>
            </a:r>
            <a:r>
              <a:rPr lang="en-US" altLang="zh-CN" sz="1600" b="1" dirty="0" smtClean="0">
                <a:solidFill>
                  <a:schemeClr val="tx2"/>
                </a:solidFill>
                <a:latin typeface="Times New Roman" pitchFamily="18" charset="0"/>
                <a:ea typeface="华文细黑" pitchFamily="2" charset="-122"/>
                <a:cs typeface="Times New Roman" pitchFamily="18" charset="0"/>
              </a:rPr>
              <a:t>Plan</a:t>
            </a:r>
            <a:endParaRPr lang="en-US" altLang="zh-CN" sz="1600" b="1" dirty="0">
              <a:solidFill>
                <a:schemeClr val="tx2"/>
              </a:solidFill>
              <a:latin typeface="Calibri" pitchFamily="34" charset="0"/>
            </a:endParaRPr>
          </a:p>
        </p:txBody>
      </p:sp>
    </p:spTree>
    <p:extLst>
      <p:ext uri="{BB962C8B-B14F-4D97-AF65-F5344CB8AC3E}">
        <p14:creationId xmlns:p14="http://schemas.microsoft.com/office/powerpoint/2010/main" val="4138344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144016" y="1052736"/>
            <a:ext cx="896448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Verdana" pitchFamily="34" charset="0"/>
              </a:defRPr>
            </a:lvl2pPr>
            <a:lvl3pPr algn="l" rtl="0" eaLnBrk="1" fontAlgn="base" hangingPunct="1">
              <a:spcBef>
                <a:spcPct val="0"/>
              </a:spcBef>
              <a:spcAft>
                <a:spcPct val="0"/>
              </a:spcAft>
              <a:defRPr sz="3200" b="1">
                <a:solidFill>
                  <a:schemeClr val="tx2"/>
                </a:solidFill>
                <a:latin typeface="Verdana" pitchFamily="34" charset="0"/>
              </a:defRPr>
            </a:lvl3pPr>
            <a:lvl4pPr algn="l" rtl="0" eaLnBrk="1" fontAlgn="base" hangingPunct="1">
              <a:spcBef>
                <a:spcPct val="0"/>
              </a:spcBef>
              <a:spcAft>
                <a:spcPct val="0"/>
              </a:spcAft>
              <a:defRPr sz="3200" b="1">
                <a:solidFill>
                  <a:schemeClr val="tx2"/>
                </a:solidFill>
                <a:latin typeface="Verdana" pitchFamily="34" charset="0"/>
              </a:defRPr>
            </a:lvl4pPr>
            <a:lvl5pPr algn="l" rtl="0" eaLnBrk="1" fontAlgn="base" hangingPunct="1">
              <a:spcBef>
                <a:spcPct val="0"/>
              </a:spcBef>
              <a:spcAft>
                <a:spcPct val="0"/>
              </a:spcAft>
              <a:defRPr sz="3200" b="1">
                <a:solidFill>
                  <a:schemeClr val="tx2"/>
                </a:solidFill>
                <a:latin typeface="Verdana" pitchFamily="34" charset="0"/>
              </a:defRPr>
            </a:lvl5pPr>
            <a:lvl6pPr marL="457200" algn="l" rtl="0" eaLnBrk="1" fontAlgn="base" hangingPunct="1">
              <a:spcBef>
                <a:spcPct val="0"/>
              </a:spcBef>
              <a:spcAft>
                <a:spcPct val="0"/>
              </a:spcAft>
              <a:defRPr sz="3200" b="1">
                <a:solidFill>
                  <a:schemeClr val="tx2"/>
                </a:solidFill>
                <a:latin typeface="Verdana" pitchFamily="34" charset="0"/>
              </a:defRPr>
            </a:lvl6pPr>
            <a:lvl7pPr marL="914400" algn="l" rtl="0" eaLnBrk="1" fontAlgn="base" hangingPunct="1">
              <a:spcBef>
                <a:spcPct val="0"/>
              </a:spcBef>
              <a:spcAft>
                <a:spcPct val="0"/>
              </a:spcAft>
              <a:defRPr sz="3200" b="1">
                <a:solidFill>
                  <a:schemeClr val="tx2"/>
                </a:solidFill>
                <a:latin typeface="Verdana" pitchFamily="34" charset="0"/>
              </a:defRPr>
            </a:lvl7pPr>
            <a:lvl8pPr marL="1371600" algn="l" rtl="0" eaLnBrk="1" fontAlgn="base" hangingPunct="1">
              <a:spcBef>
                <a:spcPct val="0"/>
              </a:spcBef>
              <a:spcAft>
                <a:spcPct val="0"/>
              </a:spcAft>
              <a:defRPr sz="3200" b="1">
                <a:solidFill>
                  <a:schemeClr val="tx2"/>
                </a:solidFill>
                <a:latin typeface="Verdana" pitchFamily="34" charset="0"/>
              </a:defRPr>
            </a:lvl8pPr>
            <a:lvl9pPr marL="1828800" algn="l" rtl="0" eaLnBrk="1" fontAlgn="base" hangingPunct="1">
              <a:spcBef>
                <a:spcPct val="0"/>
              </a:spcBef>
              <a:spcAft>
                <a:spcPct val="0"/>
              </a:spcAft>
              <a:defRPr sz="3200" b="1">
                <a:solidFill>
                  <a:schemeClr val="tx2"/>
                </a:solidFill>
                <a:latin typeface="Verdana" pitchFamily="34" charset="0"/>
              </a:defRPr>
            </a:lvl9pPr>
          </a:lstStyle>
          <a:p>
            <a:pPr>
              <a:defRPr/>
            </a:pPr>
            <a:r>
              <a:rPr lang="zh-CN" altLang="zh-CN" sz="2200" dirty="0" smtClean="0">
                <a:latin typeface="黑体" panose="02010609060101010101" pitchFamily="49" charset="-122"/>
                <a:ea typeface="黑体" panose="02010609060101010101" pitchFamily="49" charset="-122"/>
              </a:rPr>
              <a:t>对于</a:t>
            </a:r>
            <a:r>
              <a:rPr lang="zh-CN" altLang="zh-CN" sz="2200" dirty="0">
                <a:latin typeface="黑体" panose="02010609060101010101" pitchFamily="49" charset="-122"/>
                <a:ea typeface="黑体" panose="02010609060101010101" pitchFamily="49" charset="-122"/>
              </a:rPr>
              <a:t>污染严重的重点区域，应采取更严格的控制</a:t>
            </a:r>
            <a:r>
              <a:rPr lang="zh-CN" altLang="zh-CN" sz="2200" dirty="0" smtClean="0">
                <a:latin typeface="黑体" panose="02010609060101010101" pitchFamily="49" charset="-122"/>
                <a:ea typeface="黑体" panose="02010609060101010101" pitchFamily="49" charset="-122"/>
              </a:rPr>
              <a:t>力度</a:t>
            </a:r>
            <a:r>
              <a:rPr lang="zh-CN" altLang="en-US" sz="2200" dirty="0" smtClean="0">
                <a:latin typeface="黑体" panose="02010609060101010101" pitchFamily="49" charset="-122"/>
                <a:ea typeface="黑体" panose="02010609060101010101" pitchFamily="49" charset="-122"/>
              </a:rPr>
              <a:t>：</a:t>
            </a:r>
            <a:r>
              <a:rPr lang="zh-CN" altLang="zh-CN" sz="2200" dirty="0" smtClean="0">
                <a:latin typeface="黑体" panose="02010609060101010101" pitchFamily="49" charset="-122"/>
                <a:ea typeface="黑体" panose="02010609060101010101" pitchFamily="49" charset="-122"/>
              </a:rPr>
              <a:t>例如</a:t>
            </a:r>
            <a:r>
              <a:rPr lang="zh-CN" altLang="zh-CN" sz="2200" dirty="0" smtClean="0">
                <a:solidFill>
                  <a:srgbClr val="FF3300"/>
                </a:solidFill>
                <a:latin typeface="黑体" panose="02010609060101010101" pitchFamily="49" charset="-122"/>
                <a:ea typeface="黑体" panose="02010609060101010101" pitchFamily="49" charset="-122"/>
              </a:rPr>
              <a:t>京</a:t>
            </a:r>
            <a:r>
              <a:rPr lang="zh-CN" altLang="zh-CN" sz="2200" dirty="0">
                <a:solidFill>
                  <a:srgbClr val="FF3300"/>
                </a:solidFill>
                <a:latin typeface="黑体" panose="02010609060101010101" pitchFamily="49" charset="-122"/>
                <a:ea typeface="黑体" panose="02010609060101010101" pitchFamily="49" charset="-122"/>
              </a:rPr>
              <a:t>津</a:t>
            </a:r>
            <a:r>
              <a:rPr lang="zh-CN" altLang="zh-CN" sz="2200" dirty="0" smtClean="0">
                <a:solidFill>
                  <a:srgbClr val="FF3300"/>
                </a:solidFill>
                <a:latin typeface="黑体" panose="02010609060101010101" pitchFamily="49" charset="-122"/>
                <a:ea typeface="黑体" panose="02010609060101010101" pitchFamily="49" charset="-122"/>
              </a:rPr>
              <a:t>冀地区</a:t>
            </a:r>
            <a:r>
              <a:rPr lang="en-US" altLang="zh-CN" sz="2200" dirty="0">
                <a:solidFill>
                  <a:srgbClr val="FF3300"/>
                </a:solidFill>
              </a:rPr>
              <a:t>2030</a:t>
            </a:r>
            <a:r>
              <a:rPr lang="zh-CN" altLang="zh-CN" sz="2200" dirty="0">
                <a:solidFill>
                  <a:srgbClr val="FF3300"/>
                </a:solidFill>
              </a:rPr>
              <a:t>年</a:t>
            </a:r>
            <a:r>
              <a:rPr lang="en-US" altLang="zh-CN" sz="2200" dirty="0">
                <a:solidFill>
                  <a:srgbClr val="FF3300"/>
                </a:solidFill>
              </a:rPr>
              <a:t>SO</a:t>
            </a:r>
            <a:r>
              <a:rPr lang="en-US" altLang="zh-CN" sz="2200" baseline="-25000" dirty="0">
                <a:solidFill>
                  <a:srgbClr val="FF3300"/>
                </a:solidFill>
              </a:rPr>
              <a:t>2</a:t>
            </a:r>
            <a:r>
              <a:rPr lang="zh-CN" altLang="zh-CN" sz="2200" dirty="0">
                <a:solidFill>
                  <a:srgbClr val="FF3300"/>
                </a:solidFill>
              </a:rPr>
              <a:t>、</a:t>
            </a:r>
            <a:r>
              <a:rPr lang="en-US" altLang="zh-CN" sz="2200" dirty="0">
                <a:solidFill>
                  <a:srgbClr val="FF3300"/>
                </a:solidFill>
              </a:rPr>
              <a:t>NO</a:t>
            </a:r>
            <a:r>
              <a:rPr lang="en-US" altLang="zh-CN" sz="2200" baseline="-25000" dirty="0">
                <a:solidFill>
                  <a:srgbClr val="FF3300"/>
                </a:solidFill>
              </a:rPr>
              <a:t>X</a:t>
            </a:r>
            <a:r>
              <a:rPr lang="zh-CN" altLang="zh-CN" sz="2200" dirty="0">
                <a:solidFill>
                  <a:srgbClr val="FF3300"/>
                </a:solidFill>
              </a:rPr>
              <a:t>、</a:t>
            </a:r>
            <a:r>
              <a:rPr lang="en-US" altLang="zh-CN" sz="2200" dirty="0">
                <a:solidFill>
                  <a:srgbClr val="FF3300"/>
                </a:solidFill>
              </a:rPr>
              <a:t>PM</a:t>
            </a:r>
            <a:r>
              <a:rPr lang="en-US" altLang="zh-CN" sz="2200" baseline="-25000" dirty="0">
                <a:solidFill>
                  <a:srgbClr val="FF3300"/>
                </a:solidFill>
              </a:rPr>
              <a:t>2.5</a:t>
            </a:r>
            <a:r>
              <a:rPr lang="zh-CN" altLang="zh-CN" sz="2200" dirty="0">
                <a:solidFill>
                  <a:srgbClr val="FF3300"/>
                </a:solidFill>
              </a:rPr>
              <a:t>、</a:t>
            </a:r>
            <a:r>
              <a:rPr lang="en-US" altLang="zh-CN" sz="2200" dirty="0">
                <a:solidFill>
                  <a:srgbClr val="FF3300"/>
                </a:solidFill>
              </a:rPr>
              <a:t>VOC</a:t>
            </a:r>
            <a:r>
              <a:rPr lang="zh-CN" altLang="zh-CN" sz="2200" dirty="0">
                <a:solidFill>
                  <a:srgbClr val="FF3300"/>
                </a:solidFill>
              </a:rPr>
              <a:t>和</a:t>
            </a:r>
            <a:r>
              <a:rPr lang="en-US" altLang="zh-CN" sz="2200" dirty="0">
                <a:solidFill>
                  <a:srgbClr val="FF3300"/>
                </a:solidFill>
              </a:rPr>
              <a:t>NH</a:t>
            </a:r>
            <a:r>
              <a:rPr lang="en-US" altLang="zh-CN" sz="2200" baseline="-25000" dirty="0">
                <a:solidFill>
                  <a:srgbClr val="FF3300"/>
                </a:solidFill>
              </a:rPr>
              <a:t>3</a:t>
            </a:r>
            <a:r>
              <a:rPr lang="zh-CN" altLang="zh-CN" sz="2200" dirty="0">
                <a:solidFill>
                  <a:srgbClr val="FF3300"/>
                </a:solidFill>
                <a:latin typeface="黑体" panose="02010609060101010101" pitchFamily="49" charset="-122"/>
                <a:ea typeface="黑体" panose="02010609060101010101" pitchFamily="49" charset="-122"/>
              </a:rPr>
              <a:t>的排放量至少应分别削减</a:t>
            </a:r>
            <a:r>
              <a:rPr lang="en-US" altLang="zh-CN" sz="2200" dirty="0">
                <a:solidFill>
                  <a:srgbClr val="FF3300"/>
                </a:solidFill>
              </a:rPr>
              <a:t>59%</a:t>
            </a:r>
            <a:r>
              <a:rPr lang="zh-CN" altLang="zh-CN" sz="2200" dirty="0">
                <a:solidFill>
                  <a:srgbClr val="FF3300"/>
                </a:solidFill>
              </a:rPr>
              <a:t>、</a:t>
            </a:r>
            <a:r>
              <a:rPr lang="en-US" altLang="zh-CN" sz="2200" dirty="0">
                <a:solidFill>
                  <a:srgbClr val="FF3300"/>
                </a:solidFill>
              </a:rPr>
              <a:t>72%</a:t>
            </a:r>
            <a:r>
              <a:rPr lang="zh-CN" altLang="zh-CN" sz="2200" dirty="0">
                <a:solidFill>
                  <a:srgbClr val="FF3300"/>
                </a:solidFill>
              </a:rPr>
              <a:t>、</a:t>
            </a:r>
            <a:r>
              <a:rPr lang="en-US" altLang="zh-CN" sz="2200" dirty="0">
                <a:solidFill>
                  <a:srgbClr val="FF3300"/>
                </a:solidFill>
              </a:rPr>
              <a:t>70%</a:t>
            </a:r>
            <a:r>
              <a:rPr lang="zh-CN" altLang="zh-CN" sz="2200" dirty="0">
                <a:solidFill>
                  <a:srgbClr val="FF3300"/>
                </a:solidFill>
              </a:rPr>
              <a:t>、</a:t>
            </a:r>
            <a:r>
              <a:rPr lang="en-US" altLang="zh-CN" sz="2200" dirty="0">
                <a:solidFill>
                  <a:srgbClr val="FF3300"/>
                </a:solidFill>
              </a:rPr>
              <a:t>44%</a:t>
            </a:r>
            <a:r>
              <a:rPr lang="zh-CN" altLang="zh-CN" sz="2200" dirty="0">
                <a:solidFill>
                  <a:srgbClr val="FF3300"/>
                </a:solidFill>
              </a:rPr>
              <a:t>和</a:t>
            </a:r>
            <a:r>
              <a:rPr lang="en-US" altLang="zh-CN" sz="2200" dirty="0">
                <a:solidFill>
                  <a:srgbClr val="FF3300"/>
                </a:solidFill>
              </a:rPr>
              <a:t>21</a:t>
            </a:r>
            <a:r>
              <a:rPr lang="en-US" altLang="zh-CN" sz="2200" dirty="0" smtClean="0">
                <a:solidFill>
                  <a:srgbClr val="FF3300"/>
                </a:solidFill>
              </a:rPr>
              <a:t>%</a:t>
            </a:r>
            <a:r>
              <a:rPr lang="zh-CN" altLang="en-US" sz="2200" dirty="0" smtClean="0">
                <a:solidFill>
                  <a:srgbClr val="FF3300"/>
                </a:solidFill>
              </a:rPr>
              <a:t>，</a:t>
            </a:r>
            <a:r>
              <a:rPr lang="zh-CN" altLang="en-US" sz="2200" dirty="0">
                <a:solidFill>
                  <a:srgbClr val="FF3300"/>
                </a:solidFill>
                <a:latin typeface="黑体" panose="02010609060101010101" pitchFamily="49" charset="-122"/>
                <a:ea typeface="黑体" panose="02010609060101010101" pitchFamily="49" charset="-122"/>
              </a:rPr>
              <a:t>且周边山东等省需同步严格控制</a:t>
            </a:r>
            <a:r>
              <a:rPr lang="zh-CN" altLang="en-US" sz="2200" dirty="0" smtClean="0"/>
              <a:t>。</a:t>
            </a:r>
            <a:endParaRPr lang="zh-CN" altLang="en-US" sz="2200" dirty="0">
              <a:solidFill>
                <a:srgbClr val="FF0000"/>
              </a:solidFill>
              <a:latin typeface="黑体" panose="02010609060101010101" pitchFamily="49" charset="-122"/>
              <a:ea typeface="黑体" panose="02010609060101010101" pitchFamily="49" charset="-122"/>
            </a:endParaRPr>
          </a:p>
          <a:p>
            <a:pPr lvl="0">
              <a:defRPr/>
            </a:pPr>
            <a:r>
              <a:rPr lang="en-US" altLang="zh-CN" sz="1800" dirty="0">
                <a:solidFill>
                  <a:schemeClr val="tx1"/>
                </a:solidFill>
                <a:latin typeface="Times New Roman" panose="02020603050405020304" pitchFamily="18" charset="0"/>
                <a:cs typeface="Times New Roman" panose="02020603050405020304" pitchFamily="18" charset="0"/>
              </a:rPr>
              <a:t>We should intensify emission control in heavily polluted areas. For example, SO</a:t>
            </a:r>
            <a:r>
              <a:rPr lang="en-US" altLang="zh-CN" sz="1800" baseline="-25000" dirty="0">
                <a:solidFill>
                  <a:schemeClr val="tx1"/>
                </a:solidFill>
                <a:latin typeface="Times New Roman" panose="02020603050405020304" pitchFamily="18" charset="0"/>
                <a:cs typeface="Times New Roman" panose="02020603050405020304" pitchFamily="18" charset="0"/>
              </a:rPr>
              <a:t>2</a:t>
            </a:r>
            <a:r>
              <a:rPr lang="en-US" altLang="zh-CN" sz="1800" dirty="0">
                <a:solidFill>
                  <a:schemeClr val="tx1"/>
                </a:solidFill>
                <a:latin typeface="Times New Roman" panose="02020603050405020304" pitchFamily="18" charset="0"/>
                <a:cs typeface="Times New Roman" panose="02020603050405020304" pitchFamily="18" charset="0"/>
              </a:rPr>
              <a:t>, NO</a:t>
            </a:r>
            <a:r>
              <a:rPr lang="en-US" altLang="zh-CN" sz="1800" baseline="-25000" dirty="0">
                <a:solidFill>
                  <a:schemeClr val="tx1"/>
                </a:solidFill>
                <a:latin typeface="Times New Roman" panose="02020603050405020304" pitchFamily="18" charset="0"/>
                <a:cs typeface="Times New Roman" panose="02020603050405020304" pitchFamily="18" charset="0"/>
              </a:rPr>
              <a:t>X</a:t>
            </a:r>
            <a:r>
              <a:rPr lang="en-US" altLang="zh-CN" sz="1800" dirty="0">
                <a:solidFill>
                  <a:schemeClr val="tx1"/>
                </a:solidFill>
                <a:latin typeface="Times New Roman" panose="02020603050405020304" pitchFamily="18" charset="0"/>
                <a:cs typeface="Times New Roman" panose="02020603050405020304" pitchFamily="18" charset="0"/>
              </a:rPr>
              <a:t>, PM</a:t>
            </a:r>
            <a:r>
              <a:rPr lang="en-US" altLang="zh-CN" sz="1800" baseline="-25000" dirty="0">
                <a:solidFill>
                  <a:schemeClr val="tx1"/>
                </a:solidFill>
                <a:latin typeface="Times New Roman" panose="02020603050405020304" pitchFamily="18" charset="0"/>
                <a:cs typeface="Times New Roman" panose="02020603050405020304" pitchFamily="18" charset="0"/>
              </a:rPr>
              <a:t>2.5</a:t>
            </a:r>
            <a:r>
              <a:rPr lang="en-US" altLang="zh-CN" sz="1800" dirty="0">
                <a:solidFill>
                  <a:schemeClr val="tx1"/>
                </a:solidFill>
                <a:latin typeface="Times New Roman" panose="02020603050405020304" pitchFamily="18" charset="0"/>
                <a:cs typeface="Times New Roman" panose="02020603050405020304" pitchFamily="18" charset="0"/>
              </a:rPr>
              <a:t>, VOC and NH</a:t>
            </a:r>
            <a:r>
              <a:rPr lang="en-US" altLang="zh-CN" sz="1800" baseline="-25000" dirty="0">
                <a:solidFill>
                  <a:schemeClr val="tx1"/>
                </a:solidFill>
                <a:latin typeface="Times New Roman" panose="02020603050405020304" pitchFamily="18" charset="0"/>
                <a:cs typeface="Times New Roman" panose="02020603050405020304" pitchFamily="18" charset="0"/>
              </a:rPr>
              <a:t>3</a:t>
            </a:r>
            <a:r>
              <a:rPr lang="en-US" altLang="zh-CN" sz="1800" dirty="0">
                <a:solidFill>
                  <a:schemeClr val="tx1"/>
                </a:solidFill>
                <a:latin typeface="Times New Roman" panose="02020603050405020304" pitchFamily="18" charset="0"/>
                <a:cs typeface="Times New Roman" panose="02020603050405020304" pitchFamily="18" charset="0"/>
              </a:rPr>
              <a:t> emissions in the Beijing-Tianjin-Hebei Region in 2030 should be reduced by at least 59%, 72%, 70%, 44%, and 21% respectively</a:t>
            </a:r>
            <a:r>
              <a:rPr lang="en-US" altLang="zh-CN" sz="1800" dirty="0" smtClean="0">
                <a:solidFill>
                  <a:schemeClr val="tx1"/>
                </a:solidFill>
                <a:latin typeface="Times New Roman" pitchFamily="18" charset="0"/>
                <a:cs typeface="Times New Roman" pitchFamily="18" charset="0"/>
              </a:rPr>
              <a:t>.</a:t>
            </a:r>
            <a:endParaRPr lang="en-US" altLang="zh-CN" sz="1800" dirty="0" smtClean="0">
              <a:solidFill>
                <a:schemeClr val="tx1"/>
              </a:solidFill>
              <a:latin typeface="Times New Roman" panose="02020603050405020304" pitchFamily="18" charset="0"/>
              <a:ea typeface="宋体" pitchFamily="2" charset="-122"/>
              <a:cs typeface="Times New Roman" panose="02020603050405020304" pitchFamily="18" charset="0"/>
            </a:endParaRPr>
          </a:p>
        </p:txBody>
      </p:sp>
      <p:sp>
        <p:nvSpPr>
          <p:cNvPr id="5" name="Rectangle 2"/>
          <p:cNvSpPr txBox="1">
            <a:spLocks noChangeArrowheads="1"/>
          </p:cNvSpPr>
          <p:nvPr/>
        </p:nvSpPr>
        <p:spPr bwMode="gray">
          <a:xfrm>
            <a:off x="35496" y="-27384"/>
            <a:ext cx="9036496" cy="908720"/>
          </a:xfrm>
          <a:prstGeom prst="rect">
            <a:avLst/>
          </a:prstGeom>
          <a:noFill/>
          <a:ln w="9525">
            <a:noFill/>
            <a:miter lim="800000"/>
            <a:headEnd/>
            <a:tailEnd/>
          </a:ln>
        </p:spPr>
        <p:txBody>
          <a:bodyPr anchor="ctr"/>
          <a:lstStyle/>
          <a:p>
            <a:r>
              <a:rPr kumimoji="1" lang="zh-CN" altLang="en-US" sz="2600" b="1" dirty="0">
                <a:solidFill>
                  <a:schemeClr val="tx2"/>
                </a:solidFill>
                <a:latin typeface="黑体" panose="02010609060101010101" pitchFamily="49" charset="-122"/>
                <a:ea typeface="黑体" panose="02010609060101010101" pitchFamily="49" charset="-122"/>
              </a:rPr>
              <a:t>研究</a:t>
            </a:r>
            <a:r>
              <a:rPr kumimoji="1" lang="zh-CN" altLang="en-US" sz="2600" b="1" dirty="0" smtClean="0">
                <a:solidFill>
                  <a:schemeClr val="tx2"/>
                </a:solidFill>
                <a:latin typeface="黑体" panose="02010609060101010101" pitchFamily="49" charset="-122"/>
                <a:ea typeface="黑体" panose="02010609060101010101" pitchFamily="49" charset="-122"/>
              </a:rPr>
              <a:t>内容</a:t>
            </a:r>
            <a:r>
              <a:rPr kumimoji="1" lang="en-US" altLang="zh-CN" sz="2600" b="1" dirty="0" smtClean="0">
                <a:solidFill>
                  <a:schemeClr val="tx2"/>
                </a:solidFill>
                <a:latin typeface="黑体" panose="02010609060101010101" pitchFamily="49" charset="-122"/>
                <a:ea typeface="黑体" panose="02010609060101010101" pitchFamily="49" charset="-122"/>
              </a:rPr>
              <a:t>2</a:t>
            </a:r>
            <a:r>
              <a:rPr kumimoji="1" lang="zh-CN" altLang="en-US" sz="2600" b="1" dirty="0" smtClean="0">
                <a:solidFill>
                  <a:schemeClr val="tx2"/>
                </a:solidFill>
                <a:latin typeface="黑体" panose="02010609060101010101" pitchFamily="49" charset="-122"/>
                <a:ea typeface="黑体" panose="02010609060101010101" pitchFamily="49" charset="-122"/>
              </a:rPr>
              <a:t>）</a:t>
            </a:r>
            <a:r>
              <a:rPr kumimoji="1" lang="en-US" altLang="zh-CN" sz="2600" b="1" dirty="0" smtClean="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十三五</a:t>
            </a:r>
            <a:r>
              <a:rPr kumimoji="1" lang="en-US" altLang="zh-CN" sz="2600" b="1" dirty="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与</a:t>
            </a:r>
            <a:r>
              <a:rPr kumimoji="1" lang="en-US" altLang="zh-CN" sz="2600" b="1" dirty="0">
                <a:solidFill>
                  <a:schemeClr val="tx2"/>
                </a:solidFill>
                <a:latin typeface="黑体" panose="02010609060101010101" pitchFamily="49" charset="-122"/>
                <a:ea typeface="黑体" panose="02010609060101010101" pitchFamily="49" charset="-122"/>
              </a:rPr>
              <a:t>2030</a:t>
            </a:r>
            <a:r>
              <a:rPr kumimoji="1" lang="zh-CN" altLang="zh-CN" sz="2600" b="1" dirty="0">
                <a:solidFill>
                  <a:schemeClr val="tx2"/>
                </a:solidFill>
                <a:latin typeface="黑体" panose="02010609060101010101" pitchFamily="49" charset="-122"/>
                <a:ea typeface="黑体" panose="02010609060101010101" pitchFamily="49" charset="-122"/>
              </a:rPr>
              <a:t>年大气污染防治目标与路线图</a:t>
            </a:r>
            <a:endParaRPr lang="en-US" altLang="zh-CN" sz="2600" b="1" dirty="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2)</a:t>
            </a:r>
            <a:r>
              <a:rPr lang="en-US" altLang="zh-CN" sz="1600" b="1" dirty="0" smtClean="0">
                <a:solidFill>
                  <a:schemeClr val="tx2"/>
                </a:solidFill>
                <a:latin typeface="Times New Roman" pitchFamily="18" charset="0"/>
                <a:ea typeface="华文细黑" pitchFamily="2" charset="-122"/>
                <a:cs typeface="Times New Roman" pitchFamily="18" charset="0"/>
              </a:rPr>
              <a:t> Task 2: </a:t>
            </a:r>
            <a:r>
              <a:rPr lang="en-US" altLang="zh-CN" sz="1600" b="1" dirty="0">
                <a:solidFill>
                  <a:schemeClr val="tx2"/>
                </a:solidFill>
                <a:latin typeface="Times New Roman" pitchFamily="18" charset="0"/>
                <a:ea typeface="华文细黑" pitchFamily="2" charset="-122"/>
                <a:cs typeface="Times New Roman" pitchFamily="18" charset="0"/>
              </a:rPr>
              <a:t>Air Pollution Prevention and Control </a:t>
            </a:r>
            <a:r>
              <a:rPr lang="en-US" altLang="zh-CN" sz="1600" b="1" dirty="0" smtClean="0">
                <a:solidFill>
                  <a:schemeClr val="tx2"/>
                </a:solidFill>
                <a:latin typeface="Times New Roman" pitchFamily="18" charset="0"/>
                <a:ea typeface="华文细黑" pitchFamily="2" charset="-122"/>
                <a:cs typeface="Times New Roman" pitchFamily="18" charset="0"/>
              </a:rPr>
              <a:t>Roadmap </a:t>
            </a:r>
            <a:r>
              <a:rPr lang="en-US" altLang="zh-CN" sz="1600" b="1" dirty="0">
                <a:solidFill>
                  <a:schemeClr val="tx2"/>
                </a:solidFill>
                <a:latin typeface="Times New Roman" pitchFamily="18" charset="0"/>
                <a:ea typeface="华文细黑" pitchFamily="2" charset="-122"/>
                <a:cs typeface="Times New Roman" pitchFamily="18" charset="0"/>
              </a:rPr>
              <a:t>for the 13th FYP and 2030 Long-term </a:t>
            </a:r>
            <a:r>
              <a:rPr lang="en-US" altLang="zh-CN" sz="1600" b="1" dirty="0" smtClean="0">
                <a:solidFill>
                  <a:schemeClr val="tx2"/>
                </a:solidFill>
                <a:latin typeface="Times New Roman" pitchFamily="18" charset="0"/>
                <a:ea typeface="华文细黑" pitchFamily="2" charset="-122"/>
                <a:cs typeface="Times New Roman" pitchFamily="18" charset="0"/>
              </a:rPr>
              <a:t>Plan</a:t>
            </a:r>
            <a:endParaRPr lang="en-US" altLang="zh-CN" sz="1600" b="1" dirty="0">
              <a:solidFill>
                <a:schemeClr val="tx2"/>
              </a:solidFill>
              <a:latin typeface="Calibri" pitchFamily="34" charset="0"/>
            </a:endParaRPr>
          </a:p>
        </p:txBody>
      </p:sp>
      <p:pic>
        <p:nvPicPr>
          <p:cNvPr id="2" name="图片 1"/>
          <p:cNvPicPr>
            <a:picLocks noChangeAspect="1"/>
          </p:cNvPicPr>
          <p:nvPr/>
        </p:nvPicPr>
        <p:blipFill>
          <a:blip r:embed="rId3"/>
          <a:stretch>
            <a:fillRect/>
          </a:stretch>
        </p:blipFill>
        <p:spPr>
          <a:xfrm>
            <a:off x="377280" y="2996952"/>
            <a:ext cx="8352928" cy="3862950"/>
          </a:xfrm>
          <a:prstGeom prst="rect">
            <a:avLst/>
          </a:prstGeom>
        </p:spPr>
      </p:pic>
    </p:spTree>
    <p:extLst>
      <p:ext uri="{BB962C8B-B14F-4D97-AF65-F5344CB8AC3E}">
        <p14:creationId xmlns:p14="http://schemas.microsoft.com/office/powerpoint/2010/main" val="802367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txBox="1">
            <a:spLocks noChangeArrowheads="1"/>
          </p:cNvSpPr>
          <p:nvPr/>
        </p:nvSpPr>
        <p:spPr bwMode="gray">
          <a:xfrm>
            <a:off x="0" y="0"/>
            <a:ext cx="9036496" cy="908720"/>
          </a:xfrm>
          <a:prstGeom prst="rect">
            <a:avLst/>
          </a:prstGeom>
          <a:noFill/>
          <a:ln w="9525">
            <a:noFill/>
            <a:miter lim="800000"/>
            <a:headEnd/>
            <a:tailEnd/>
          </a:ln>
        </p:spPr>
        <p:txBody>
          <a:bodyPr anchor="ctr"/>
          <a:lstStyle/>
          <a:p>
            <a:r>
              <a:rPr kumimoji="1" lang="zh-CN" altLang="en-US" sz="2600" b="1" dirty="0">
                <a:solidFill>
                  <a:schemeClr val="tx2"/>
                </a:solidFill>
                <a:latin typeface="黑体" panose="02010609060101010101" pitchFamily="49" charset="-122"/>
                <a:ea typeface="黑体" panose="02010609060101010101" pitchFamily="49" charset="-122"/>
              </a:rPr>
              <a:t>研究</a:t>
            </a:r>
            <a:r>
              <a:rPr kumimoji="1" lang="zh-CN" altLang="en-US" sz="2600" b="1" dirty="0" smtClean="0">
                <a:solidFill>
                  <a:schemeClr val="tx2"/>
                </a:solidFill>
                <a:latin typeface="黑体" panose="02010609060101010101" pitchFamily="49" charset="-122"/>
                <a:ea typeface="黑体" panose="02010609060101010101" pitchFamily="49" charset="-122"/>
              </a:rPr>
              <a:t>内容</a:t>
            </a:r>
            <a:r>
              <a:rPr kumimoji="1" lang="en-US" altLang="zh-CN" sz="2600" b="1" dirty="0" smtClean="0">
                <a:solidFill>
                  <a:schemeClr val="tx2"/>
                </a:solidFill>
                <a:latin typeface="黑体" panose="02010609060101010101" pitchFamily="49" charset="-122"/>
                <a:ea typeface="黑体" panose="02010609060101010101" pitchFamily="49" charset="-122"/>
              </a:rPr>
              <a:t>2</a:t>
            </a:r>
            <a:r>
              <a:rPr kumimoji="1" lang="zh-CN" altLang="en-US" sz="2600" b="1" dirty="0" smtClean="0">
                <a:solidFill>
                  <a:schemeClr val="tx2"/>
                </a:solidFill>
                <a:latin typeface="黑体" panose="02010609060101010101" pitchFamily="49" charset="-122"/>
                <a:ea typeface="黑体" panose="02010609060101010101" pitchFamily="49" charset="-122"/>
              </a:rPr>
              <a:t>）</a:t>
            </a:r>
            <a:r>
              <a:rPr kumimoji="1" lang="en-US" altLang="zh-CN" sz="2600" b="1" dirty="0" smtClean="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十三五</a:t>
            </a:r>
            <a:r>
              <a:rPr kumimoji="1" lang="en-US" altLang="zh-CN" sz="2600" b="1" dirty="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与</a:t>
            </a:r>
            <a:r>
              <a:rPr kumimoji="1" lang="en-US" altLang="zh-CN" sz="2600" b="1" dirty="0">
                <a:solidFill>
                  <a:schemeClr val="tx2"/>
                </a:solidFill>
                <a:latin typeface="黑体" panose="02010609060101010101" pitchFamily="49" charset="-122"/>
                <a:ea typeface="黑体" panose="02010609060101010101" pitchFamily="49" charset="-122"/>
              </a:rPr>
              <a:t>2030</a:t>
            </a:r>
            <a:r>
              <a:rPr kumimoji="1" lang="zh-CN" altLang="zh-CN" sz="2600" b="1" dirty="0">
                <a:solidFill>
                  <a:schemeClr val="tx2"/>
                </a:solidFill>
                <a:latin typeface="黑体" panose="02010609060101010101" pitchFamily="49" charset="-122"/>
                <a:ea typeface="黑体" panose="02010609060101010101" pitchFamily="49" charset="-122"/>
              </a:rPr>
              <a:t>年大气污染防治目标与路线图</a:t>
            </a:r>
            <a:endParaRPr lang="en-US" altLang="zh-CN" sz="2600" b="1" dirty="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2)</a:t>
            </a:r>
            <a:r>
              <a:rPr lang="en-US" altLang="zh-CN" sz="1600" b="1" dirty="0" smtClean="0">
                <a:solidFill>
                  <a:schemeClr val="tx2"/>
                </a:solidFill>
                <a:latin typeface="Times New Roman" pitchFamily="18" charset="0"/>
                <a:ea typeface="华文细黑" pitchFamily="2" charset="-122"/>
                <a:cs typeface="Times New Roman" pitchFamily="18" charset="0"/>
              </a:rPr>
              <a:t> Task 2: </a:t>
            </a:r>
            <a:r>
              <a:rPr lang="en-US" altLang="zh-CN" sz="1600" b="1" dirty="0">
                <a:solidFill>
                  <a:schemeClr val="tx2"/>
                </a:solidFill>
                <a:latin typeface="Times New Roman" pitchFamily="18" charset="0"/>
                <a:ea typeface="华文细黑" pitchFamily="2" charset="-122"/>
                <a:cs typeface="Times New Roman" pitchFamily="18" charset="0"/>
              </a:rPr>
              <a:t>Air Pollution Prevention and Control </a:t>
            </a:r>
            <a:r>
              <a:rPr lang="en-US" altLang="zh-CN" sz="1600" b="1" dirty="0" smtClean="0">
                <a:solidFill>
                  <a:schemeClr val="tx2"/>
                </a:solidFill>
                <a:latin typeface="Times New Roman" pitchFamily="18" charset="0"/>
                <a:ea typeface="华文细黑" pitchFamily="2" charset="-122"/>
                <a:cs typeface="Times New Roman" pitchFamily="18" charset="0"/>
              </a:rPr>
              <a:t>Roadmap </a:t>
            </a:r>
            <a:r>
              <a:rPr lang="en-US" altLang="zh-CN" sz="1600" b="1" dirty="0">
                <a:solidFill>
                  <a:schemeClr val="tx2"/>
                </a:solidFill>
                <a:latin typeface="Times New Roman" pitchFamily="18" charset="0"/>
                <a:ea typeface="华文细黑" pitchFamily="2" charset="-122"/>
                <a:cs typeface="Times New Roman" pitchFamily="18" charset="0"/>
              </a:rPr>
              <a:t>for the 13th FYP and 2030 Long-term </a:t>
            </a:r>
            <a:r>
              <a:rPr lang="en-US" altLang="zh-CN" sz="1600" b="1" dirty="0" smtClean="0">
                <a:solidFill>
                  <a:schemeClr val="tx2"/>
                </a:solidFill>
                <a:latin typeface="Times New Roman" pitchFamily="18" charset="0"/>
                <a:ea typeface="华文细黑" pitchFamily="2" charset="-122"/>
                <a:cs typeface="Times New Roman" pitchFamily="18" charset="0"/>
              </a:rPr>
              <a:t>Plan</a:t>
            </a:r>
            <a:endParaRPr lang="en-US" altLang="zh-CN" sz="1600" b="1" dirty="0">
              <a:solidFill>
                <a:schemeClr val="tx2"/>
              </a:solidFill>
              <a:latin typeface="Calibri" pitchFamily="34" charset="0"/>
            </a:endParaRPr>
          </a:p>
        </p:txBody>
      </p:sp>
      <p:grpSp>
        <p:nvGrpSpPr>
          <p:cNvPr id="29" name="Group 19"/>
          <p:cNvGrpSpPr>
            <a:grpSpLocks/>
          </p:cNvGrpSpPr>
          <p:nvPr/>
        </p:nvGrpSpPr>
        <p:grpSpPr bwMode="auto">
          <a:xfrm>
            <a:off x="312277" y="1052738"/>
            <a:ext cx="2171492" cy="942420"/>
            <a:chOff x="995" y="2973"/>
            <a:chExt cx="772" cy="746"/>
          </a:xfrm>
        </p:grpSpPr>
        <p:sp>
          <p:nvSpPr>
            <p:cNvPr id="30" name="AutoShape 20"/>
            <p:cNvSpPr>
              <a:spLocks noChangeArrowheads="1"/>
            </p:cNvSpPr>
            <p:nvPr/>
          </p:nvSpPr>
          <p:spPr bwMode="gray">
            <a:xfrm>
              <a:off x="999" y="2973"/>
              <a:ext cx="768" cy="746"/>
            </a:xfrm>
            <a:prstGeom prst="roundRect">
              <a:avLst>
                <a:gd name="adj" fmla="val 11921"/>
              </a:avLst>
            </a:prstGeom>
            <a:gradFill rotWithShape="1">
              <a:gsLst>
                <a:gs pos="0">
                  <a:srgbClr val="90A8B0">
                    <a:gamma/>
                    <a:tint val="63529"/>
                    <a:invGamma/>
                  </a:srgbClr>
                </a:gs>
                <a:gs pos="100000">
                  <a:srgbClr val="90A8B0"/>
                </a:gs>
              </a:gsLst>
              <a:lin ang="5400000" scaled="1"/>
            </a:gra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1" name="Freeform 21"/>
            <p:cNvSpPr>
              <a:spLocks/>
            </p:cNvSpPr>
            <p:nvPr/>
          </p:nvSpPr>
          <p:spPr bwMode="gray">
            <a:xfrm>
              <a:off x="1047" y="3168"/>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0A8B0">
                    <a:gamma/>
                    <a:tint val="48627"/>
                    <a:invGamma/>
                  </a:srgbClr>
                </a:gs>
                <a:gs pos="100000">
                  <a:srgbClr val="90A8B0">
                    <a:alpha val="0"/>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2" name="Text Box 22"/>
            <p:cNvSpPr txBox="1">
              <a:spLocks noChangeArrowheads="1"/>
            </p:cNvSpPr>
            <p:nvPr/>
          </p:nvSpPr>
          <p:spPr bwMode="gray">
            <a:xfrm>
              <a:off x="995" y="3040"/>
              <a:ext cx="746" cy="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altLang="zh-CN" sz="2000" b="1" kern="0" dirty="0" smtClean="0">
                  <a:solidFill>
                    <a:srgbClr val="FF0000"/>
                  </a:solidFill>
                  <a:effectLst>
                    <a:outerShdw blurRad="38100" dist="38100" dir="2700000" algn="tl">
                      <a:srgbClr val="C0C0C0"/>
                    </a:outerShdw>
                  </a:effectLst>
                  <a:latin typeface="Times New Roman" panose="02020603050405020304" pitchFamily="18" charset="0"/>
                  <a:ea typeface="宋体" pitchFamily="2" charset="-122"/>
                  <a:cs typeface="Times New Roman" panose="02020603050405020304" pitchFamily="18" charset="0"/>
                </a:rPr>
                <a:t>Emission Control</a:t>
              </a:r>
            </a:p>
            <a:p>
              <a:pPr marL="0" marR="0" lvl="0" indent="0" algn="ctr" defTabSz="914400" eaLnBrk="0" fontAlgn="auto" latinLnBrk="0" hangingPunct="0">
                <a:lnSpc>
                  <a:spcPct val="100000"/>
                </a:lnSpc>
                <a:spcBef>
                  <a:spcPts val="0"/>
                </a:spcBef>
                <a:spcAft>
                  <a:spcPts val="0"/>
                </a:spcAft>
                <a:buClrTx/>
                <a:buSzTx/>
                <a:buFontTx/>
                <a:buNone/>
                <a:tabLst/>
                <a:defRPr/>
              </a:pPr>
              <a:r>
                <a:rPr lang="en-US" altLang="zh-CN" sz="2000" b="1" kern="0" dirty="0" smtClean="0">
                  <a:solidFill>
                    <a:srgbClr val="FF0000"/>
                  </a:solidFill>
                  <a:effectLst>
                    <a:outerShdw blurRad="38100" dist="38100" dir="2700000" algn="tl">
                      <a:srgbClr val="C0C0C0"/>
                    </a:outerShdw>
                  </a:effectLst>
                  <a:latin typeface="Times New Roman" panose="02020603050405020304" pitchFamily="18" charset="0"/>
                  <a:ea typeface="宋体" pitchFamily="2" charset="-122"/>
                  <a:cs typeface="Times New Roman" panose="02020603050405020304" pitchFamily="18" charset="0"/>
                </a:rPr>
                <a:t>Pathways</a:t>
              </a:r>
              <a:endParaRPr kumimoji="0" lang="en-US" altLang="zh-CN" sz="2000" b="1"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33" name="Text Box 23"/>
          <p:cNvSpPr txBox="1">
            <a:spLocks noChangeArrowheads="1"/>
          </p:cNvSpPr>
          <p:nvPr/>
        </p:nvSpPr>
        <p:spPr bwMode="gray">
          <a:xfrm>
            <a:off x="2555776" y="1052738"/>
            <a:ext cx="66247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spcAft>
                <a:spcPts val="600"/>
              </a:spcAft>
              <a:defRPr/>
            </a:pPr>
            <a:r>
              <a:rPr lang="zh-CN" altLang="en-US" sz="2000" b="1" kern="0" dirty="0" smtClean="0">
                <a:solidFill>
                  <a:srgbClr val="FF0000"/>
                </a:solidFill>
                <a:latin typeface="Times New Roman" panose="02020603050405020304" pitchFamily="18" charset="0"/>
                <a:ea typeface="宋体" pitchFamily="2" charset="-122"/>
                <a:cs typeface="Times New Roman" panose="02020603050405020304" pitchFamily="18" charset="0"/>
              </a:rPr>
              <a:t>要实现</a:t>
            </a:r>
            <a:r>
              <a:rPr lang="en-US" altLang="zh-CN" sz="2000" b="1" kern="0" dirty="0" smtClean="0">
                <a:solidFill>
                  <a:srgbClr val="FF0000"/>
                </a:solidFill>
                <a:latin typeface="Times New Roman" panose="02020603050405020304" pitchFamily="18" charset="0"/>
                <a:ea typeface="宋体" pitchFamily="2" charset="-122"/>
                <a:cs typeface="Times New Roman" panose="02020603050405020304" pitchFamily="18" charset="0"/>
              </a:rPr>
              <a:t>2030</a:t>
            </a:r>
            <a:r>
              <a:rPr lang="zh-CN" altLang="en-US" sz="2000" b="1" kern="0" dirty="0" smtClean="0">
                <a:solidFill>
                  <a:srgbClr val="FF0000"/>
                </a:solidFill>
                <a:latin typeface="Times New Roman" panose="02020603050405020304" pitchFamily="18" charset="0"/>
                <a:ea typeface="宋体" pitchFamily="2" charset="-122"/>
                <a:cs typeface="Times New Roman" panose="02020603050405020304" pitchFamily="18" charset="0"/>
              </a:rPr>
              <a:t>年空气质量达标需采取非常严格的控制情景       </a:t>
            </a:r>
            <a:r>
              <a:rPr lang="en-US" altLang="zh-CN" b="1" kern="0" dirty="0" smtClean="0">
                <a:solidFill>
                  <a:srgbClr val="000000"/>
                </a:solidFill>
                <a:latin typeface="Times New Roman" panose="02020603050405020304" pitchFamily="18" charset="0"/>
                <a:ea typeface="宋体" pitchFamily="2" charset="-122"/>
                <a:cs typeface="Times New Roman" panose="02020603050405020304" pitchFamily="18" charset="0"/>
              </a:rPr>
              <a:t>Either </a:t>
            </a:r>
            <a:r>
              <a:rPr lang="en-US" altLang="zh-CN" b="1" kern="0" dirty="0">
                <a:solidFill>
                  <a:srgbClr val="000000"/>
                </a:solidFill>
                <a:latin typeface="Times New Roman" panose="02020603050405020304" pitchFamily="18" charset="0"/>
                <a:ea typeface="宋体" pitchFamily="2" charset="-122"/>
                <a:cs typeface="Times New Roman" panose="02020603050405020304" pitchFamily="18" charset="0"/>
              </a:rPr>
              <a:t>ENE+EOP or MFR scenario need to be adopted to achieve the air quality target by 2030 in </a:t>
            </a:r>
            <a:r>
              <a:rPr lang="en-US" altLang="zh-CN" b="1" kern="0" dirty="0" smtClean="0">
                <a:solidFill>
                  <a:srgbClr val="000000"/>
                </a:solidFill>
                <a:latin typeface="Times New Roman" panose="02020603050405020304" pitchFamily="18" charset="0"/>
                <a:ea typeface="宋体" pitchFamily="2" charset="-122"/>
                <a:cs typeface="Times New Roman" panose="02020603050405020304" pitchFamily="18" charset="0"/>
              </a:rPr>
              <a:t>China. </a:t>
            </a:r>
            <a:endParaRPr lang="en-US" altLang="zh-CN" b="1" kern="0" dirty="0">
              <a:solidFill>
                <a:srgbClr val="000000"/>
              </a:solidFill>
              <a:latin typeface="Times New Roman" panose="02020603050405020304" pitchFamily="18" charset="0"/>
              <a:ea typeface="宋体" pitchFamily="2" charset="-122"/>
              <a:cs typeface="Times New Roman" panose="02020603050405020304" pitchFamily="18" charset="0"/>
            </a:endParaRPr>
          </a:p>
        </p:txBody>
      </p:sp>
      <p:pic>
        <p:nvPicPr>
          <p:cNvPr id="2" name="图片 1"/>
          <p:cNvPicPr>
            <a:picLocks noChangeAspect="1"/>
          </p:cNvPicPr>
          <p:nvPr/>
        </p:nvPicPr>
        <p:blipFill rotWithShape="1">
          <a:blip r:embed="rId3"/>
          <a:srcRect r="2135"/>
          <a:stretch/>
        </p:blipFill>
        <p:spPr>
          <a:xfrm>
            <a:off x="3923929" y="2060848"/>
            <a:ext cx="5184576" cy="4147098"/>
          </a:xfrm>
          <a:prstGeom prst="rect">
            <a:avLst/>
          </a:prstGeom>
        </p:spPr>
      </p:pic>
      <p:pic>
        <p:nvPicPr>
          <p:cNvPr id="3" name="图片 2"/>
          <p:cNvPicPr>
            <a:picLocks noChangeAspect="1"/>
          </p:cNvPicPr>
          <p:nvPr/>
        </p:nvPicPr>
        <p:blipFill rotWithShape="1">
          <a:blip r:embed="rId4"/>
          <a:srcRect t="2817" r="24359"/>
          <a:stretch/>
        </p:blipFill>
        <p:spPr>
          <a:xfrm>
            <a:off x="35496" y="2060848"/>
            <a:ext cx="3960440" cy="3938955"/>
          </a:xfrm>
          <a:prstGeom prst="rect">
            <a:avLst/>
          </a:prstGeom>
        </p:spPr>
      </p:pic>
      <p:sp>
        <p:nvSpPr>
          <p:cNvPr id="14" name="矩形 13"/>
          <p:cNvSpPr>
            <a:spLocks noChangeArrowheads="1"/>
          </p:cNvSpPr>
          <p:nvPr/>
        </p:nvSpPr>
        <p:spPr bwMode="auto">
          <a:xfrm>
            <a:off x="247741" y="5979097"/>
            <a:ext cx="8501258" cy="830997"/>
          </a:xfrm>
          <a:prstGeom prst="rect">
            <a:avLst/>
          </a:prstGeom>
          <a:solidFill>
            <a:srgbClr val="FFFF00"/>
          </a:solidFill>
          <a:ln w="12700">
            <a:solidFill>
              <a:schemeClr val="tx1"/>
            </a:solid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spcAft>
                <a:spcPts val="0"/>
              </a:spcAft>
            </a:pPr>
            <a:r>
              <a:rPr lang="en-US" altLang="zh-CN" sz="1600" b="1" dirty="0" smtClean="0">
                <a:solidFill>
                  <a:srgbClr val="FF3300"/>
                </a:solidFill>
                <a:latin typeface="Arial" pitchFamily="34" charset="0"/>
                <a:ea typeface="黑体" pitchFamily="49" charset="-122"/>
                <a:cs typeface="Arial" pitchFamily="34" charset="0"/>
              </a:rPr>
              <a:t>1) </a:t>
            </a:r>
            <a:r>
              <a:rPr lang="en-US" altLang="zh-CN" sz="1600" b="1" kern="100" dirty="0">
                <a:solidFill>
                  <a:srgbClr val="FF0000"/>
                </a:solidFill>
              </a:rPr>
              <a:t>Business as </a:t>
            </a:r>
            <a:r>
              <a:rPr lang="en-US" altLang="zh-CN" sz="1600" b="1" kern="100" dirty="0" smtClean="0">
                <a:solidFill>
                  <a:srgbClr val="FF0000"/>
                </a:solidFill>
              </a:rPr>
              <a:t>usual, </a:t>
            </a:r>
            <a:r>
              <a:rPr lang="zh-CN" altLang="en-US" sz="1600" b="1" kern="100" dirty="0" smtClean="0">
                <a:solidFill>
                  <a:srgbClr val="FF0000"/>
                </a:solidFill>
              </a:rPr>
              <a:t>趋势</a:t>
            </a:r>
            <a:r>
              <a:rPr lang="zh-CN" altLang="en-US" sz="1600" b="1" kern="100" dirty="0">
                <a:solidFill>
                  <a:srgbClr val="FF0000"/>
                </a:solidFill>
              </a:rPr>
              <a:t>照常</a:t>
            </a:r>
            <a:r>
              <a:rPr lang="zh-CN" altLang="en-US" sz="1600" b="1" kern="100" dirty="0" smtClean="0">
                <a:solidFill>
                  <a:srgbClr val="FF0000"/>
                </a:solidFill>
              </a:rPr>
              <a:t>情景 </a:t>
            </a:r>
            <a:r>
              <a:rPr lang="en-US" altLang="zh-CN" sz="1600" b="1" kern="100" dirty="0" smtClean="0">
                <a:solidFill>
                  <a:srgbClr val="FF0000"/>
                </a:solidFill>
              </a:rPr>
              <a:t>(</a:t>
            </a:r>
            <a:r>
              <a:rPr lang="en-US" altLang="zh-CN" sz="1600" b="1" kern="100" dirty="0">
                <a:solidFill>
                  <a:srgbClr val="FF0000"/>
                </a:solidFill>
              </a:rPr>
              <a:t>BAU</a:t>
            </a:r>
            <a:r>
              <a:rPr lang="en-US" altLang="zh-CN" sz="1600" b="1" kern="100" dirty="0" smtClean="0">
                <a:solidFill>
                  <a:srgbClr val="FF0000"/>
                </a:solidFill>
              </a:rPr>
              <a:t>); 2) </a:t>
            </a:r>
            <a:r>
              <a:rPr lang="en-US" altLang="zh-CN" sz="1600" b="1" kern="100" dirty="0">
                <a:solidFill>
                  <a:srgbClr val="FF0000"/>
                </a:solidFill>
              </a:rPr>
              <a:t>End-of-pipe </a:t>
            </a:r>
            <a:r>
              <a:rPr lang="en-US" altLang="zh-CN" sz="1600" b="1" kern="100" dirty="0" smtClean="0">
                <a:solidFill>
                  <a:srgbClr val="FF0000"/>
                </a:solidFill>
              </a:rPr>
              <a:t>control, </a:t>
            </a:r>
            <a:r>
              <a:rPr lang="zh-CN" altLang="en-US" sz="1600" b="1" kern="100" dirty="0" smtClean="0">
                <a:solidFill>
                  <a:srgbClr val="FF0000"/>
                </a:solidFill>
              </a:rPr>
              <a:t>末端</a:t>
            </a:r>
            <a:r>
              <a:rPr lang="zh-CN" altLang="en-US" sz="1600" b="1" kern="100" dirty="0">
                <a:solidFill>
                  <a:srgbClr val="FF0000"/>
                </a:solidFill>
              </a:rPr>
              <a:t>治理</a:t>
            </a:r>
            <a:r>
              <a:rPr lang="zh-CN" altLang="en-US" sz="1600" b="1" kern="100" dirty="0" smtClean="0">
                <a:solidFill>
                  <a:srgbClr val="FF0000"/>
                </a:solidFill>
              </a:rPr>
              <a:t>情景 </a:t>
            </a:r>
            <a:r>
              <a:rPr lang="en-US" altLang="zh-CN" sz="1600" b="1" kern="100" dirty="0" smtClean="0">
                <a:solidFill>
                  <a:srgbClr val="FF0000"/>
                </a:solidFill>
              </a:rPr>
              <a:t>(</a:t>
            </a:r>
            <a:r>
              <a:rPr lang="en-US" altLang="zh-CN" sz="1600" b="1" kern="100" dirty="0">
                <a:solidFill>
                  <a:srgbClr val="FF0000"/>
                </a:solidFill>
              </a:rPr>
              <a:t>EOP)</a:t>
            </a:r>
            <a:endParaRPr lang="zh-CN" altLang="zh-CN" sz="1600" b="1" kern="100" dirty="0">
              <a:solidFill>
                <a:srgbClr val="FF0000"/>
              </a:solidFill>
              <a:ea typeface="宋体"/>
              <a:cs typeface="Times New Roman"/>
            </a:endParaRPr>
          </a:p>
          <a:p>
            <a:pPr>
              <a:spcAft>
                <a:spcPts val="0"/>
              </a:spcAft>
            </a:pPr>
            <a:r>
              <a:rPr lang="en-US" altLang="zh-CN" sz="1600" b="1" kern="100" dirty="0" smtClean="0">
                <a:solidFill>
                  <a:srgbClr val="FF0000"/>
                </a:solidFill>
                <a:ea typeface="宋体"/>
                <a:cs typeface="Times New Roman"/>
              </a:rPr>
              <a:t>3) </a:t>
            </a:r>
            <a:r>
              <a:rPr lang="en-US" altLang="zh-CN" sz="1600" b="1" kern="100" dirty="0">
                <a:solidFill>
                  <a:srgbClr val="FF0000"/>
                </a:solidFill>
              </a:rPr>
              <a:t>Alternative energy policy + End of pipe </a:t>
            </a:r>
            <a:r>
              <a:rPr lang="en-US" altLang="zh-CN" sz="1600" b="1" kern="100" dirty="0" smtClean="0">
                <a:solidFill>
                  <a:srgbClr val="FF0000"/>
                </a:solidFill>
              </a:rPr>
              <a:t>control, </a:t>
            </a:r>
            <a:r>
              <a:rPr lang="zh-CN" altLang="en-US" sz="1600" b="1" kern="100" dirty="0" smtClean="0">
                <a:solidFill>
                  <a:srgbClr val="FF0000"/>
                </a:solidFill>
              </a:rPr>
              <a:t>可</a:t>
            </a:r>
            <a:r>
              <a:rPr lang="zh-CN" altLang="en-US" sz="1600" b="1" kern="100" dirty="0">
                <a:solidFill>
                  <a:srgbClr val="FF0000"/>
                </a:solidFill>
              </a:rPr>
              <a:t>持续能源</a:t>
            </a:r>
            <a:r>
              <a:rPr lang="en-US" altLang="zh-CN" sz="1600" b="1" kern="100" dirty="0">
                <a:solidFill>
                  <a:srgbClr val="FF0000"/>
                </a:solidFill>
              </a:rPr>
              <a:t>+</a:t>
            </a:r>
            <a:r>
              <a:rPr lang="zh-CN" altLang="en-US" sz="1600" b="1" kern="100" dirty="0">
                <a:solidFill>
                  <a:srgbClr val="FF0000"/>
                </a:solidFill>
              </a:rPr>
              <a:t>末端治理</a:t>
            </a:r>
            <a:r>
              <a:rPr lang="zh-CN" altLang="en-US" sz="1600" b="1" kern="100" dirty="0" smtClean="0">
                <a:solidFill>
                  <a:srgbClr val="FF0000"/>
                </a:solidFill>
              </a:rPr>
              <a:t>情景 </a:t>
            </a:r>
            <a:r>
              <a:rPr lang="en-US" altLang="zh-CN" sz="1600" b="1" kern="100" dirty="0" smtClean="0">
                <a:solidFill>
                  <a:srgbClr val="FF0000"/>
                </a:solidFill>
              </a:rPr>
              <a:t>(</a:t>
            </a:r>
            <a:r>
              <a:rPr lang="en-US" altLang="zh-CN" sz="1600" b="1" kern="100" dirty="0">
                <a:solidFill>
                  <a:srgbClr val="FF0000"/>
                </a:solidFill>
              </a:rPr>
              <a:t>ENE+EOP)</a:t>
            </a:r>
            <a:endParaRPr lang="zh-CN" altLang="zh-CN" sz="1600" b="1" kern="100" dirty="0">
              <a:solidFill>
                <a:srgbClr val="FF0000"/>
              </a:solidFill>
              <a:ea typeface="宋体"/>
              <a:cs typeface="Times New Roman"/>
            </a:endParaRPr>
          </a:p>
          <a:p>
            <a:pPr>
              <a:spcAft>
                <a:spcPts val="0"/>
              </a:spcAft>
            </a:pPr>
            <a:r>
              <a:rPr lang="en-US" altLang="zh-CN" sz="1600" b="1" kern="100" dirty="0" smtClean="0">
                <a:solidFill>
                  <a:srgbClr val="FF0000"/>
                </a:solidFill>
                <a:ea typeface="宋体"/>
                <a:cs typeface="Times New Roman"/>
              </a:rPr>
              <a:t>4) </a:t>
            </a:r>
            <a:r>
              <a:rPr lang="en-US" altLang="zh-CN" sz="1600" b="1" kern="100" dirty="0">
                <a:solidFill>
                  <a:srgbClr val="FF0000"/>
                </a:solidFill>
              </a:rPr>
              <a:t>Maximum Feasible </a:t>
            </a:r>
            <a:r>
              <a:rPr lang="en-US" altLang="zh-CN" sz="1600" b="1" kern="100" dirty="0" smtClean="0">
                <a:solidFill>
                  <a:srgbClr val="FF0000"/>
                </a:solidFill>
              </a:rPr>
              <a:t>Reduction, </a:t>
            </a:r>
            <a:r>
              <a:rPr lang="zh-CN" altLang="en-US" sz="1600" b="1" kern="100" dirty="0" smtClean="0">
                <a:solidFill>
                  <a:srgbClr val="FF0000"/>
                </a:solidFill>
              </a:rPr>
              <a:t>最大</a:t>
            </a:r>
            <a:r>
              <a:rPr lang="zh-CN" altLang="en-US" sz="1600" b="1" kern="100" dirty="0">
                <a:solidFill>
                  <a:srgbClr val="FF0000"/>
                </a:solidFill>
              </a:rPr>
              <a:t>减排潜力</a:t>
            </a:r>
            <a:r>
              <a:rPr lang="zh-CN" altLang="en-US" sz="1600" b="1" kern="100" dirty="0" smtClean="0">
                <a:solidFill>
                  <a:srgbClr val="FF0000"/>
                </a:solidFill>
              </a:rPr>
              <a:t>情景</a:t>
            </a:r>
            <a:r>
              <a:rPr lang="en-US" altLang="zh-CN" sz="1600" b="1" kern="100" dirty="0">
                <a:solidFill>
                  <a:srgbClr val="FF0000"/>
                </a:solidFill>
              </a:rPr>
              <a:t> </a:t>
            </a:r>
            <a:r>
              <a:rPr lang="en-US" altLang="zh-CN" sz="1600" b="1" kern="100" dirty="0" smtClean="0">
                <a:solidFill>
                  <a:srgbClr val="FF0000"/>
                </a:solidFill>
              </a:rPr>
              <a:t>(</a:t>
            </a:r>
            <a:r>
              <a:rPr lang="en-US" altLang="zh-CN" sz="1600" b="1" kern="100" dirty="0">
                <a:solidFill>
                  <a:srgbClr val="FF0000"/>
                </a:solidFill>
              </a:rPr>
              <a:t>MFR</a:t>
            </a:r>
            <a:r>
              <a:rPr lang="en-US" altLang="zh-CN" sz="1600" b="1" kern="100" dirty="0" smtClean="0">
                <a:solidFill>
                  <a:srgbClr val="FF0000"/>
                </a:solidFill>
              </a:rPr>
              <a:t>)</a:t>
            </a:r>
            <a:endParaRPr lang="zh-CN" altLang="zh-CN" sz="1600" b="1" kern="100" dirty="0">
              <a:solidFill>
                <a:srgbClr val="FF0000"/>
              </a:solidFill>
              <a:ea typeface="宋体"/>
              <a:cs typeface="Times New Roman"/>
            </a:endParaRPr>
          </a:p>
        </p:txBody>
      </p:sp>
    </p:spTree>
    <p:extLst>
      <p:ext uri="{BB962C8B-B14F-4D97-AF65-F5344CB8AC3E}">
        <p14:creationId xmlns:p14="http://schemas.microsoft.com/office/powerpoint/2010/main" val="1796174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4"/>
          <p:cNvSpPr txBox="1">
            <a:spLocks/>
          </p:cNvSpPr>
          <p:nvPr/>
        </p:nvSpPr>
        <p:spPr>
          <a:xfrm>
            <a:off x="107504" y="1124744"/>
            <a:ext cx="8568952" cy="3340519"/>
          </a:xfrm>
          <a:prstGeom prst="rect">
            <a:avLst/>
          </a:prstGeom>
          <a:solidFill>
            <a:schemeClr val="bg1"/>
          </a:solidFill>
        </p:spPr>
        <p:txBody>
          <a:bodyPr>
            <a:normAutofit fontScale="400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zh-CN" sz="5000" dirty="0">
                <a:solidFill>
                  <a:srgbClr val="FF0000"/>
                </a:solidFill>
                <a:latin typeface="黑体" panose="02010609060101010101" pitchFamily="49" charset="-122"/>
                <a:ea typeface="黑体" panose="02010609060101010101" pitchFamily="49" charset="-122"/>
              </a:rPr>
              <a:t>煤炭清洁高效可持续</a:t>
            </a:r>
            <a:r>
              <a:rPr lang="zh-CN" altLang="zh-CN" sz="5000" dirty="0" smtClean="0">
                <a:solidFill>
                  <a:srgbClr val="FF0000"/>
                </a:solidFill>
                <a:latin typeface="黑体" panose="02010609060101010101" pitchFamily="49" charset="-122"/>
                <a:ea typeface="黑体" panose="02010609060101010101" pitchFamily="49" charset="-122"/>
              </a:rPr>
              <a:t>利用</a:t>
            </a:r>
            <a:r>
              <a:rPr lang="en-US" altLang="zh-CN" sz="5000" dirty="0" smtClean="0">
                <a:solidFill>
                  <a:srgbClr val="FF0000"/>
                </a:solidFill>
                <a:latin typeface="黑体" panose="02010609060101010101" pitchFamily="49" charset="-122"/>
                <a:ea typeface="黑体" panose="02010609060101010101" pitchFamily="49" charset="-122"/>
              </a:rPr>
              <a:t> </a:t>
            </a:r>
            <a:r>
              <a:rPr lang="en-US" altLang="zh-CN" sz="5000" dirty="0" smtClean="0">
                <a:solidFill>
                  <a:srgbClr val="FF0000"/>
                </a:solidFill>
              </a:rPr>
              <a:t>Clean</a:t>
            </a:r>
            <a:r>
              <a:rPr lang="en-US" altLang="zh-CN" sz="5000" dirty="0">
                <a:solidFill>
                  <a:srgbClr val="FF0000"/>
                </a:solidFill>
              </a:rPr>
              <a:t>, efficient and sustainable use of </a:t>
            </a:r>
            <a:r>
              <a:rPr lang="en-US" altLang="zh-CN" sz="5000" dirty="0" smtClean="0">
                <a:solidFill>
                  <a:srgbClr val="FF0000"/>
                </a:solidFill>
              </a:rPr>
              <a:t>coal</a:t>
            </a:r>
            <a:endParaRPr lang="en-US" altLang="zh-CN" sz="5000" dirty="0">
              <a:solidFill>
                <a:srgbClr val="FF0000"/>
              </a:solidFill>
            </a:endParaRPr>
          </a:p>
          <a:p>
            <a:pPr lvl="1"/>
            <a:r>
              <a:rPr lang="zh-CN" altLang="zh-CN" sz="4000" dirty="0">
                <a:latin typeface="黑体" panose="02010609060101010101" pitchFamily="49" charset="-122"/>
                <a:ea typeface="黑体" panose="02010609060101010101" pitchFamily="49" charset="-122"/>
              </a:rPr>
              <a:t>煤炭优先</a:t>
            </a:r>
            <a:r>
              <a:rPr lang="zh-CN" altLang="zh-CN" sz="4000" dirty="0" smtClean="0">
                <a:latin typeface="黑体" panose="02010609060101010101" pitchFamily="49" charset="-122"/>
                <a:ea typeface="黑体" panose="02010609060101010101" pitchFamily="49" charset="-122"/>
              </a:rPr>
              <a:t>用于电厂</a:t>
            </a:r>
            <a:r>
              <a:rPr lang="zh-CN" altLang="zh-CN" sz="4000" dirty="0">
                <a:latin typeface="黑体" panose="02010609060101010101" pitchFamily="49" charset="-122"/>
                <a:ea typeface="黑体" panose="02010609060101010101" pitchFamily="49" charset="-122"/>
              </a:rPr>
              <a:t>等大型燃烧设备，推进小型燃煤锅炉和炉灶的淘汰</a:t>
            </a:r>
            <a:r>
              <a:rPr lang="zh-CN" altLang="zh-CN" sz="4000" dirty="0" smtClean="0">
                <a:latin typeface="黑体" panose="02010609060101010101" pitchFamily="49" charset="-122"/>
                <a:ea typeface="黑体" panose="02010609060101010101" pitchFamily="49" charset="-122"/>
              </a:rPr>
              <a:t>，推广</a:t>
            </a:r>
            <a:r>
              <a:rPr lang="zh-CN" altLang="zh-CN" sz="4000" dirty="0">
                <a:latin typeface="黑体" panose="02010609060101010101" pitchFamily="49" charset="-122"/>
                <a:ea typeface="黑体" panose="02010609060101010101" pitchFamily="49" charset="-122"/>
              </a:rPr>
              <a:t>集中供热</a:t>
            </a:r>
            <a:endParaRPr lang="en-US" sz="4000" dirty="0">
              <a:latin typeface="黑体" panose="02010609060101010101" pitchFamily="49" charset="-122"/>
              <a:ea typeface="黑体" panose="02010609060101010101" pitchFamily="49" charset="-122"/>
            </a:endParaRPr>
          </a:p>
          <a:p>
            <a:pPr lvl="1"/>
            <a:r>
              <a:rPr lang="zh-CN" altLang="zh-CN" sz="4000" dirty="0">
                <a:latin typeface="黑体" panose="02010609060101010101" pitchFamily="49" charset="-122"/>
                <a:ea typeface="黑体" panose="02010609060101010101" pitchFamily="49" charset="-122"/>
              </a:rPr>
              <a:t>着力提高煤炭利用</a:t>
            </a:r>
            <a:r>
              <a:rPr lang="zh-CN" altLang="zh-CN" sz="4000" dirty="0" smtClean="0">
                <a:latin typeface="黑体" panose="02010609060101010101" pitchFamily="49" charset="-122"/>
                <a:ea typeface="黑体" panose="02010609060101010101" pitchFamily="49" charset="-122"/>
              </a:rPr>
              <a:t>效率</a:t>
            </a:r>
            <a:r>
              <a:rPr lang="zh-CN" altLang="en-US" sz="4000" dirty="0" smtClean="0">
                <a:latin typeface="黑体" panose="02010609060101010101" pitchFamily="49" charset="-122"/>
                <a:ea typeface="黑体" panose="02010609060101010101" pitchFamily="49" charset="-122"/>
              </a:rPr>
              <a:t>：</a:t>
            </a:r>
            <a:r>
              <a:rPr lang="zh-CN" altLang="zh-CN" sz="4000" dirty="0" smtClean="0">
                <a:latin typeface="黑体" panose="02010609060101010101" pitchFamily="49" charset="-122"/>
                <a:ea typeface="黑体" panose="02010609060101010101" pitchFamily="49" charset="-122"/>
              </a:rPr>
              <a:t>燃煤</a:t>
            </a:r>
            <a:r>
              <a:rPr lang="zh-CN" altLang="zh-CN" sz="4000" dirty="0">
                <a:latin typeface="黑体" panose="02010609060101010101" pitchFamily="49" charset="-122"/>
                <a:ea typeface="黑体" panose="02010609060101010101" pitchFamily="49" charset="-122"/>
              </a:rPr>
              <a:t>电厂的平均热效率由</a:t>
            </a:r>
            <a:r>
              <a:rPr lang="en-US" altLang="zh-CN" sz="4000" dirty="0">
                <a:latin typeface="黑体" panose="02010609060101010101" pitchFamily="49" charset="-122"/>
                <a:ea typeface="黑体" panose="02010609060101010101" pitchFamily="49" charset="-122"/>
              </a:rPr>
              <a:t>2010</a:t>
            </a:r>
            <a:r>
              <a:rPr lang="zh-CN" altLang="zh-CN" sz="4000" dirty="0">
                <a:latin typeface="黑体" panose="02010609060101010101" pitchFamily="49" charset="-122"/>
                <a:ea typeface="黑体" panose="02010609060101010101" pitchFamily="49" charset="-122"/>
              </a:rPr>
              <a:t>年的</a:t>
            </a:r>
            <a:r>
              <a:rPr lang="en-US" altLang="zh-CN" sz="4000" dirty="0">
                <a:latin typeface="黑体" panose="02010609060101010101" pitchFamily="49" charset="-122"/>
                <a:ea typeface="黑体" panose="02010609060101010101" pitchFamily="49" charset="-122"/>
              </a:rPr>
              <a:t>36%</a:t>
            </a:r>
            <a:r>
              <a:rPr lang="zh-CN" altLang="zh-CN" sz="4000" dirty="0">
                <a:latin typeface="黑体" panose="02010609060101010101" pitchFamily="49" charset="-122"/>
                <a:ea typeface="黑体" panose="02010609060101010101" pitchFamily="49" charset="-122"/>
              </a:rPr>
              <a:t>提高到</a:t>
            </a:r>
            <a:r>
              <a:rPr lang="en-US" altLang="zh-CN" sz="4000" dirty="0">
                <a:latin typeface="黑体" panose="02010609060101010101" pitchFamily="49" charset="-122"/>
                <a:ea typeface="黑体" panose="02010609060101010101" pitchFamily="49" charset="-122"/>
              </a:rPr>
              <a:t>2030</a:t>
            </a:r>
            <a:r>
              <a:rPr lang="zh-CN" altLang="zh-CN" sz="4000" dirty="0">
                <a:latin typeface="黑体" panose="02010609060101010101" pitchFamily="49" charset="-122"/>
                <a:ea typeface="黑体" panose="02010609060101010101" pitchFamily="49" charset="-122"/>
              </a:rPr>
              <a:t>年的</a:t>
            </a:r>
            <a:r>
              <a:rPr lang="en-US" altLang="zh-CN" sz="4000" dirty="0">
                <a:latin typeface="黑体" panose="02010609060101010101" pitchFamily="49" charset="-122"/>
                <a:ea typeface="黑体" panose="02010609060101010101" pitchFamily="49" charset="-122"/>
              </a:rPr>
              <a:t>42</a:t>
            </a:r>
            <a:r>
              <a:rPr lang="en-US" altLang="zh-CN" sz="4000" dirty="0" smtClean="0">
                <a:latin typeface="黑体" panose="02010609060101010101" pitchFamily="49" charset="-122"/>
                <a:ea typeface="黑体" panose="02010609060101010101" pitchFamily="49" charset="-122"/>
              </a:rPr>
              <a:t>%</a:t>
            </a:r>
            <a:r>
              <a:rPr lang="zh-CN" altLang="en-US" sz="4000" dirty="0" smtClean="0">
                <a:latin typeface="黑体" panose="02010609060101010101" pitchFamily="49" charset="-122"/>
                <a:ea typeface="黑体" panose="02010609060101010101" pitchFamily="49" charset="-122"/>
              </a:rPr>
              <a:t>；</a:t>
            </a:r>
            <a:r>
              <a:rPr lang="zh-CN" altLang="zh-CN" sz="4000" dirty="0" smtClean="0">
                <a:latin typeface="黑体" panose="02010609060101010101" pitchFamily="49" charset="-122"/>
                <a:ea typeface="黑体" panose="02010609060101010101" pitchFamily="49" charset="-122"/>
              </a:rPr>
              <a:t>工业</a:t>
            </a:r>
            <a:r>
              <a:rPr lang="zh-CN" altLang="zh-CN" sz="4000" dirty="0">
                <a:latin typeface="黑体" panose="02010609060101010101" pitchFamily="49" charset="-122"/>
                <a:ea typeface="黑体" panose="02010609060101010101" pitchFamily="49" charset="-122"/>
              </a:rPr>
              <a:t>锅炉、炼铁高炉、水泥生产、炼焦炉和砖瓦窑单位产品的能耗从</a:t>
            </a:r>
            <a:r>
              <a:rPr lang="en-US" altLang="zh-CN" sz="4000" dirty="0">
                <a:latin typeface="黑体" panose="02010609060101010101" pitchFamily="49" charset="-122"/>
                <a:ea typeface="黑体" panose="02010609060101010101" pitchFamily="49" charset="-122"/>
              </a:rPr>
              <a:t>2010</a:t>
            </a:r>
            <a:r>
              <a:rPr lang="zh-CN" altLang="zh-CN" sz="4000" dirty="0">
                <a:latin typeface="黑体" panose="02010609060101010101" pitchFamily="49" charset="-122"/>
                <a:ea typeface="黑体" panose="02010609060101010101" pitchFamily="49" charset="-122"/>
              </a:rPr>
              <a:t>年到</a:t>
            </a:r>
            <a:r>
              <a:rPr lang="en-US" altLang="zh-CN" sz="4000" dirty="0">
                <a:latin typeface="黑体" panose="02010609060101010101" pitchFamily="49" charset="-122"/>
                <a:ea typeface="黑体" panose="02010609060101010101" pitchFamily="49" charset="-122"/>
              </a:rPr>
              <a:t>2030</a:t>
            </a:r>
            <a:r>
              <a:rPr lang="zh-CN" altLang="zh-CN" sz="4000" dirty="0">
                <a:latin typeface="黑体" panose="02010609060101010101" pitchFamily="49" charset="-122"/>
                <a:ea typeface="黑体" panose="02010609060101010101" pitchFamily="49" charset="-122"/>
              </a:rPr>
              <a:t>年分别降低</a:t>
            </a:r>
            <a:r>
              <a:rPr lang="en-US" altLang="zh-CN" sz="4000" dirty="0">
                <a:latin typeface="黑体" panose="02010609060101010101" pitchFamily="49" charset="-122"/>
                <a:ea typeface="黑体" panose="02010609060101010101" pitchFamily="49" charset="-122"/>
              </a:rPr>
              <a:t>24%</a:t>
            </a:r>
            <a:r>
              <a:rPr lang="zh-CN" altLang="zh-CN" sz="4000" dirty="0">
                <a:latin typeface="黑体" panose="02010609060101010101" pitchFamily="49" charset="-122"/>
                <a:ea typeface="黑体" panose="02010609060101010101" pitchFamily="49" charset="-122"/>
              </a:rPr>
              <a:t>、</a:t>
            </a:r>
            <a:r>
              <a:rPr lang="en-US" altLang="zh-CN" sz="4000" dirty="0">
                <a:latin typeface="黑体" panose="02010609060101010101" pitchFamily="49" charset="-122"/>
                <a:ea typeface="黑体" panose="02010609060101010101" pitchFamily="49" charset="-122"/>
              </a:rPr>
              <a:t>13%</a:t>
            </a:r>
            <a:r>
              <a:rPr lang="zh-CN" altLang="zh-CN" sz="4000" dirty="0">
                <a:latin typeface="黑体" panose="02010609060101010101" pitchFamily="49" charset="-122"/>
                <a:ea typeface="黑体" panose="02010609060101010101" pitchFamily="49" charset="-122"/>
              </a:rPr>
              <a:t>、</a:t>
            </a:r>
            <a:r>
              <a:rPr lang="en-US" altLang="zh-CN" sz="4000" dirty="0">
                <a:latin typeface="黑体" panose="02010609060101010101" pitchFamily="49" charset="-122"/>
                <a:ea typeface="黑体" panose="02010609060101010101" pitchFamily="49" charset="-122"/>
              </a:rPr>
              <a:t>16%</a:t>
            </a:r>
            <a:r>
              <a:rPr lang="zh-CN" altLang="zh-CN" sz="4000" dirty="0">
                <a:latin typeface="黑体" panose="02010609060101010101" pitchFamily="49" charset="-122"/>
                <a:ea typeface="黑体" panose="02010609060101010101" pitchFamily="49" charset="-122"/>
              </a:rPr>
              <a:t>、</a:t>
            </a:r>
            <a:r>
              <a:rPr lang="en-US" altLang="zh-CN" sz="4000" dirty="0">
                <a:latin typeface="黑体" panose="02010609060101010101" pitchFamily="49" charset="-122"/>
                <a:ea typeface="黑体" panose="02010609060101010101" pitchFamily="49" charset="-122"/>
              </a:rPr>
              <a:t>44%</a:t>
            </a:r>
            <a:r>
              <a:rPr lang="zh-CN" altLang="zh-CN" sz="4000" dirty="0">
                <a:latin typeface="黑体" panose="02010609060101010101" pitchFamily="49" charset="-122"/>
                <a:ea typeface="黑体" panose="02010609060101010101" pitchFamily="49" charset="-122"/>
              </a:rPr>
              <a:t>和</a:t>
            </a:r>
            <a:r>
              <a:rPr lang="en-US" altLang="zh-CN" sz="4000" dirty="0">
                <a:latin typeface="黑体" panose="02010609060101010101" pitchFamily="49" charset="-122"/>
                <a:ea typeface="黑体" panose="02010609060101010101" pitchFamily="49" charset="-122"/>
              </a:rPr>
              <a:t>27% </a:t>
            </a:r>
            <a:endParaRPr lang="en-US" sz="4000" dirty="0" smtClean="0">
              <a:solidFill>
                <a:srgbClr val="FF0000"/>
              </a:solidFill>
              <a:latin typeface="黑体" panose="02010609060101010101" pitchFamily="49" charset="-122"/>
              <a:ea typeface="黑体" panose="02010609060101010101" pitchFamily="49" charset="-122"/>
            </a:endParaRPr>
          </a:p>
          <a:p>
            <a:pPr>
              <a:buFont typeface="Wingdings" panose="05000000000000000000" pitchFamily="2" charset="2"/>
              <a:buChar char="Ø"/>
            </a:pPr>
            <a:r>
              <a:rPr lang="zh-CN" altLang="zh-CN" sz="5000" dirty="0" smtClean="0">
                <a:solidFill>
                  <a:srgbClr val="FF0000"/>
                </a:solidFill>
                <a:latin typeface="黑体" panose="02010609060101010101" pitchFamily="49" charset="-122"/>
                <a:ea typeface="黑体" panose="02010609060101010101" pitchFamily="49" charset="-122"/>
              </a:rPr>
              <a:t>加速能源结构调整，提升清洁能源比例</a:t>
            </a:r>
            <a:r>
              <a:rPr lang="en-US" altLang="zh-CN" sz="5000" dirty="0" smtClean="0">
                <a:solidFill>
                  <a:srgbClr val="FF0000"/>
                </a:solidFill>
                <a:latin typeface="黑体" panose="02010609060101010101" pitchFamily="49" charset="-122"/>
                <a:ea typeface="黑体" panose="02010609060101010101" pitchFamily="49" charset="-122"/>
              </a:rPr>
              <a:t> </a:t>
            </a:r>
            <a:r>
              <a:rPr lang="en-US" altLang="zh-CN" sz="5100" dirty="0" smtClean="0">
                <a:solidFill>
                  <a:srgbClr val="FF0000"/>
                </a:solidFill>
              </a:rPr>
              <a:t>Speed up the adjustment of energy structure; increase the use of clean energy</a:t>
            </a:r>
            <a:endParaRPr lang="en-US" sz="5100" dirty="0" smtClean="0">
              <a:solidFill>
                <a:srgbClr val="FF0000"/>
              </a:solidFill>
            </a:endParaRPr>
          </a:p>
          <a:p>
            <a:pPr lvl="1"/>
            <a:r>
              <a:rPr lang="zh-CN" altLang="zh-CN" sz="4000" dirty="0">
                <a:latin typeface="黑体" panose="02010609060101010101" pitchFamily="49" charset="-122"/>
                <a:ea typeface="黑体" panose="02010609060101010101" pitchFamily="49" charset="-122"/>
              </a:rPr>
              <a:t>到</a:t>
            </a:r>
            <a:r>
              <a:rPr lang="en-US" altLang="zh-CN" sz="4000" dirty="0">
                <a:latin typeface="黑体" panose="02010609060101010101" pitchFamily="49" charset="-122"/>
                <a:ea typeface="黑体" panose="02010609060101010101" pitchFamily="49" charset="-122"/>
              </a:rPr>
              <a:t>2030</a:t>
            </a:r>
            <a:r>
              <a:rPr lang="zh-CN" altLang="zh-CN" sz="4000" dirty="0">
                <a:latin typeface="黑体" panose="02010609060101010101" pitchFamily="49" charset="-122"/>
                <a:ea typeface="黑体" panose="02010609060101010101" pitchFamily="49" charset="-122"/>
              </a:rPr>
              <a:t>年，全国煤炭占能源消费比例不超过</a:t>
            </a:r>
            <a:r>
              <a:rPr lang="en-US" altLang="zh-CN" sz="4000" dirty="0" smtClean="0">
                <a:latin typeface="黑体" panose="02010609060101010101" pitchFamily="49" charset="-122"/>
                <a:ea typeface="黑体" panose="02010609060101010101" pitchFamily="49" charset="-122"/>
              </a:rPr>
              <a:t>50%</a:t>
            </a:r>
            <a:endParaRPr lang="en-GB" altLang="zh-CN" sz="4000" dirty="0">
              <a:latin typeface="黑体" panose="02010609060101010101" pitchFamily="49" charset="-122"/>
              <a:ea typeface="黑体" panose="02010609060101010101" pitchFamily="49" charset="-122"/>
            </a:endParaRPr>
          </a:p>
          <a:p>
            <a:pPr lvl="1"/>
            <a:r>
              <a:rPr lang="en-US" altLang="zh-CN" sz="4000" dirty="0">
                <a:latin typeface="黑体" panose="02010609060101010101" pitchFamily="49" charset="-122"/>
                <a:ea typeface="黑体" panose="02010609060101010101" pitchFamily="49" charset="-122"/>
              </a:rPr>
              <a:t>2030</a:t>
            </a:r>
            <a:r>
              <a:rPr lang="zh-CN" altLang="zh-CN" sz="4000" dirty="0">
                <a:latin typeface="黑体" panose="02010609060101010101" pitchFamily="49" charset="-122"/>
                <a:ea typeface="黑体" panose="02010609060101010101" pitchFamily="49" charset="-122"/>
              </a:rPr>
              <a:t>年天然气、核能、可再生能源（不包括生物质）占比应达到</a:t>
            </a:r>
            <a:r>
              <a:rPr lang="en-US" altLang="zh-CN" sz="4000" dirty="0" smtClean="0">
                <a:latin typeface="黑体" panose="02010609060101010101" pitchFamily="49" charset="-122"/>
                <a:ea typeface="黑体" panose="02010609060101010101" pitchFamily="49" charset="-122"/>
              </a:rPr>
              <a:t>25%</a:t>
            </a:r>
            <a:endParaRPr lang="en-GB" altLang="zh-CN" sz="4000" dirty="0">
              <a:latin typeface="黑体" panose="02010609060101010101" pitchFamily="49" charset="-122"/>
              <a:ea typeface="黑体" panose="02010609060101010101" pitchFamily="49" charset="-122"/>
            </a:endParaRPr>
          </a:p>
          <a:p>
            <a:pPr>
              <a:buFont typeface="Wingdings" panose="05000000000000000000" pitchFamily="2" charset="2"/>
              <a:buChar char="Ø"/>
            </a:pPr>
            <a:r>
              <a:rPr lang="zh-CN" altLang="zh-CN" sz="5000" dirty="0" smtClean="0">
                <a:solidFill>
                  <a:srgbClr val="FF0000"/>
                </a:solidFill>
                <a:latin typeface="黑体" panose="02010609060101010101" pitchFamily="49" charset="-122"/>
                <a:ea typeface="黑体" panose="02010609060101010101" pitchFamily="49" charset="-122"/>
              </a:rPr>
              <a:t>强化</a:t>
            </a:r>
            <a:r>
              <a:rPr lang="zh-CN" altLang="zh-CN" sz="5000" dirty="0">
                <a:solidFill>
                  <a:srgbClr val="FF0000"/>
                </a:solidFill>
                <a:latin typeface="黑体" panose="02010609060101010101" pitchFamily="49" charset="-122"/>
                <a:ea typeface="黑体" panose="02010609060101010101" pitchFamily="49" charset="-122"/>
              </a:rPr>
              <a:t>多源、多污染物的协同</a:t>
            </a:r>
            <a:r>
              <a:rPr lang="zh-CN" altLang="zh-CN" sz="5000" dirty="0" smtClean="0">
                <a:solidFill>
                  <a:srgbClr val="FF0000"/>
                </a:solidFill>
                <a:latin typeface="黑体" panose="02010609060101010101" pitchFamily="49" charset="-122"/>
                <a:ea typeface="黑体" panose="02010609060101010101" pitchFamily="49" charset="-122"/>
              </a:rPr>
              <a:t>控制</a:t>
            </a:r>
            <a:r>
              <a:rPr lang="en-US" altLang="zh-CN" sz="5000" dirty="0" smtClean="0">
                <a:solidFill>
                  <a:srgbClr val="FF0000"/>
                </a:solidFill>
                <a:latin typeface="黑体" panose="02010609060101010101" pitchFamily="49" charset="-122"/>
                <a:ea typeface="黑体" panose="02010609060101010101" pitchFamily="49" charset="-122"/>
              </a:rPr>
              <a:t> </a:t>
            </a:r>
            <a:r>
              <a:rPr lang="en-US" altLang="zh-CN" sz="5100" dirty="0">
                <a:solidFill>
                  <a:srgbClr val="FF0000"/>
                </a:solidFill>
              </a:rPr>
              <a:t>Strengthen the coordinated control on multi-sources and multi-pollutants</a:t>
            </a:r>
          </a:p>
        </p:txBody>
      </p:sp>
      <p:sp>
        <p:nvSpPr>
          <p:cNvPr id="4" name="Rectangle 2"/>
          <p:cNvSpPr txBox="1">
            <a:spLocks noChangeArrowheads="1"/>
          </p:cNvSpPr>
          <p:nvPr/>
        </p:nvSpPr>
        <p:spPr bwMode="gray">
          <a:xfrm>
            <a:off x="0" y="0"/>
            <a:ext cx="9036496" cy="908720"/>
          </a:xfrm>
          <a:prstGeom prst="rect">
            <a:avLst/>
          </a:prstGeom>
          <a:noFill/>
          <a:ln w="9525">
            <a:noFill/>
            <a:miter lim="800000"/>
            <a:headEnd/>
            <a:tailEnd/>
          </a:ln>
        </p:spPr>
        <p:txBody>
          <a:bodyPr anchor="ctr"/>
          <a:lstStyle/>
          <a:p>
            <a:r>
              <a:rPr kumimoji="1" lang="zh-CN" altLang="en-US" sz="2600" b="1" dirty="0">
                <a:solidFill>
                  <a:schemeClr val="tx2"/>
                </a:solidFill>
                <a:latin typeface="黑体" panose="02010609060101010101" pitchFamily="49" charset="-122"/>
                <a:ea typeface="黑体" panose="02010609060101010101" pitchFamily="49" charset="-122"/>
              </a:rPr>
              <a:t>研究</a:t>
            </a:r>
            <a:r>
              <a:rPr kumimoji="1" lang="zh-CN" altLang="en-US" sz="2600" b="1" dirty="0" smtClean="0">
                <a:solidFill>
                  <a:schemeClr val="tx2"/>
                </a:solidFill>
                <a:latin typeface="黑体" panose="02010609060101010101" pitchFamily="49" charset="-122"/>
                <a:ea typeface="黑体" panose="02010609060101010101" pitchFamily="49" charset="-122"/>
              </a:rPr>
              <a:t>内容</a:t>
            </a:r>
            <a:r>
              <a:rPr kumimoji="1" lang="en-US" altLang="zh-CN" sz="2600" b="1" dirty="0" smtClean="0">
                <a:solidFill>
                  <a:schemeClr val="tx2"/>
                </a:solidFill>
                <a:latin typeface="黑体" panose="02010609060101010101" pitchFamily="49" charset="-122"/>
                <a:ea typeface="黑体" panose="02010609060101010101" pitchFamily="49" charset="-122"/>
              </a:rPr>
              <a:t>2</a:t>
            </a:r>
            <a:r>
              <a:rPr kumimoji="1" lang="zh-CN" altLang="en-US" sz="2600" b="1" dirty="0" smtClean="0">
                <a:solidFill>
                  <a:schemeClr val="tx2"/>
                </a:solidFill>
                <a:latin typeface="黑体" panose="02010609060101010101" pitchFamily="49" charset="-122"/>
                <a:ea typeface="黑体" panose="02010609060101010101" pitchFamily="49" charset="-122"/>
              </a:rPr>
              <a:t>）</a:t>
            </a:r>
            <a:r>
              <a:rPr kumimoji="1" lang="en-US" altLang="zh-CN" sz="2600" b="1" dirty="0" smtClean="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十三五</a:t>
            </a:r>
            <a:r>
              <a:rPr kumimoji="1" lang="en-US" altLang="zh-CN" sz="2600" b="1" dirty="0">
                <a:solidFill>
                  <a:schemeClr val="tx2"/>
                </a:solidFill>
                <a:latin typeface="黑体" panose="02010609060101010101" pitchFamily="49" charset="-122"/>
                <a:ea typeface="黑体" panose="02010609060101010101" pitchFamily="49" charset="-122"/>
              </a:rPr>
              <a:t>”</a:t>
            </a:r>
            <a:r>
              <a:rPr kumimoji="1" lang="zh-CN" altLang="zh-CN" sz="2600" b="1" dirty="0">
                <a:solidFill>
                  <a:schemeClr val="tx2"/>
                </a:solidFill>
                <a:latin typeface="黑体" panose="02010609060101010101" pitchFamily="49" charset="-122"/>
                <a:ea typeface="黑体" panose="02010609060101010101" pitchFamily="49" charset="-122"/>
              </a:rPr>
              <a:t>与</a:t>
            </a:r>
            <a:r>
              <a:rPr kumimoji="1" lang="en-US" altLang="zh-CN" sz="2600" b="1" dirty="0">
                <a:solidFill>
                  <a:schemeClr val="tx2"/>
                </a:solidFill>
                <a:latin typeface="黑体" panose="02010609060101010101" pitchFamily="49" charset="-122"/>
                <a:ea typeface="黑体" panose="02010609060101010101" pitchFamily="49" charset="-122"/>
              </a:rPr>
              <a:t>2030</a:t>
            </a:r>
            <a:r>
              <a:rPr kumimoji="1" lang="zh-CN" altLang="zh-CN" sz="2600" b="1" dirty="0">
                <a:solidFill>
                  <a:schemeClr val="tx2"/>
                </a:solidFill>
                <a:latin typeface="黑体" panose="02010609060101010101" pitchFamily="49" charset="-122"/>
                <a:ea typeface="黑体" panose="02010609060101010101" pitchFamily="49" charset="-122"/>
              </a:rPr>
              <a:t>年大气污染防治目标与路线图</a:t>
            </a:r>
            <a:endParaRPr lang="en-US" altLang="zh-CN" sz="2600" b="1" dirty="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2)</a:t>
            </a:r>
            <a:r>
              <a:rPr lang="en-US" altLang="zh-CN" sz="1600" b="1" dirty="0" smtClean="0">
                <a:solidFill>
                  <a:schemeClr val="tx2"/>
                </a:solidFill>
                <a:latin typeface="Times New Roman" pitchFamily="18" charset="0"/>
                <a:ea typeface="华文细黑" pitchFamily="2" charset="-122"/>
                <a:cs typeface="Times New Roman" pitchFamily="18" charset="0"/>
              </a:rPr>
              <a:t> Task 2: </a:t>
            </a:r>
            <a:r>
              <a:rPr lang="en-US" altLang="zh-CN" sz="1600" b="1" dirty="0">
                <a:solidFill>
                  <a:schemeClr val="tx2"/>
                </a:solidFill>
                <a:latin typeface="Times New Roman" pitchFamily="18" charset="0"/>
                <a:ea typeface="华文细黑" pitchFamily="2" charset="-122"/>
                <a:cs typeface="Times New Roman" pitchFamily="18" charset="0"/>
              </a:rPr>
              <a:t>Air Pollution Prevention and Control </a:t>
            </a:r>
            <a:r>
              <a:rPr lang="en-US" altLang="zh-CN" sz="1600" b="1" dirty="0" smtClean="0">
                <a:solidFill>
                  <a:schemeClr val="tx2"/>
                </a:solidFill>
                <a:latin typeface="Times New Roman" pitchFamily="18" charset="0"/>
                <a:ea typeface="华文细黑" pitchFamily="2" charset="-122"/>
                <a:cs typeface="Times New Roman" pitchFamily="18" charset="0"/>
              </a:rPr>
              <a:t>Roadmap </a:t>
            </a:r>
            <a:r>
              <a:rPr lang="en-US" altLang="zh-CN" sz="1600" b="1" dirty="0">
                <a:solidFill>
                  <a:schemeClr val="tx2"/>
                </a:solidFill>
                <a:latin typeface="Times New Roman" pitchFamily="18" charset="0"/>
                <a:ea typeface="华文细黑" pitchFamily="2" charset="-122"/>
                <a:cs typeface="Times New Roman" pitchFamily="18" charset="0"/>
              </a:rPr>
              <a:t>for the 13th FYP and 2030 Long-term </a:t>
            </a:r>
            <a:r>
              <a:rPr lang="en-US" altLang="zh-CN" sz="1600" b="1" dirty="0" smtClean="0">
                <a:solidFill>
                  <a:schemeClr val="tx2"/>
                </a:solidFill>
                <a:latin typeface="Times New Roman" pitchFamily="18" charset="0"/>
                <a:ea typeface="华文细黑" pitchFamily="2" charset="-122"/>
                <a:cs typeface="Times New Roman" pitchFamily="18" charset="0"/>
              </a:rPr>
              <a:t>Plan</a:t>
            </a:r>
            <a:endParaRPr lang="en-US" altLang="zh-CN" sz="1600" b="1" dirty="0">
              <a:solidFill>
                <a:schemeClr val="tx2"/>
              </a:solidFill>
              <a:latin typeface="Calibri" pitchFamily="34" charset="0"/>
            </a:endParaRPr>
          </a:p>
        </p:txBody>
      </p:sp>
      <p:pic>
        <p:nvPicPr>
          <p:cNvPr id="2" name="图片 1"/>
          <p:cNvPicPr>
            <a:picLocks noChangeAspect="1"/>
          </p:cNvPicPr>
          <p:nvPr/>
        </p:nvPicPr>
        <p:blipFill>
          <a:blip r:embed="rId3"/>
          <a:stretch>
            <a:fillRect/>
          </a:stretch>
        </p:blipFill>
        <p:spPr>
          <a:xfrm>
            <a:off x="1547664" y="4005064"/>
            <a:ext cx="6048672" cy="2742064"/>
          </a:xfrm>
          <a:prstGeom prst="rect">
            <a:avLst/>
          </a:prstGeom>
        </p:spPr>
      </p:pic>
    </p:spTree>
    <p:extLst>
      <p:ext uri="{BB962C8B-B14F-4D97-AF65-F5344CB8AC3E}">
        <p14:creationId xmlns:p14="http://schemas.microsoft.com/office/powerpoint/2010/main" val="1376291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79512" y="1052736"/>
            <a:ext cx="4319588" cy="715963"/>
          </a:xfrm>
          <a:prstGeom prst="rect">
            <a:avLst/>
          </a:prstGeom>
        </p:spPr>
        <p:txBody>
          <a:bodyPr/>
          <a:lstStyle/>
          <a:p>
            <a:r>
              <a:rPr lang="zh-CN" altLang="en-US" sz="2000" b="1" dirty="0" smtClean="0">
                <a:solidFill>
                  <a:schemeClr val="tx2"/>
                </a:solidFill>
                <a:latin typeface="Times New Roman" pitchFamily="18" charset="0"/>
                <a:ea typeface="华文细黑" pitchFamily="2" charset="-122"/>
                <a:cs typeface="Times New Roman" pitchFamily="18" charset="0"/>
              </a:rPr>
              <a:t>区域空气质量管理的国际经验 </a:t>
            </a:r>
            <a:r>
              <a:rPr lang="en-US" altLang="zh-CN" sz="2000" b="1" dirty="0" smtClean="0">
                <a:solidFill>
                  <a:schemeClr val="tx2"/>
                </a:solidFill>
                <a:latin typeface="Times New Roman" pitchFamily="18" charset="0"/>
                <a:ea typeface="华文细黑" pitchFamily="2" charset="-122"/>
                <a:cs typeface="Times New Roman" pitchFamily="18" charset="0"/>
              </a:rPr>
              <a:t>Regional air quality management</a:t>
            </a:r>
            <a:endParaRPr lang="zh-CN" altLang="en-US" sz="2000" b="1" dirty="0">
              <a:solidFill>
                <a:schemeClr val="tx2"/>
              </a:solidFill>
              <a:latin typeface="Times New Roman" pitchFamily="18" charset="0"/>
              <a:ea typeface="华文细黑" pitchFamily="2" charset="-122"/>
              <a:cs typeface="Times New Roman" pitchFamily="18" charset="0"/>
            </a:endParaRPr>
          </a:p>
        </p:txBody>
      </p:sp>
      <p:sp>
        <p:nvSpPr>
          <p:cNvPr id="44035" name="Rectangle 2"/>
          <p:cNvSpPr txBox="1">
            <a:spLocks noChangeArrowheads="1"/>
          </p:cNvSpPr>
          <p:nvPr/>
        </p:nvSpPr>
        <p:spPr bwMode="gray">
          <a:xfrm>
            <a:off x="-39362" y="21842"/>
            <a:ext cx="9288462" cy="875257"/>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3</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区域大气污染防治协调机制国际经验</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3) Task 3: International </a:t>
            </a:r>
            <a:r>
              <a:rPr lang="en-US" altLang="zh-CN" sz="1500" b="1" dirty="0">
                <a:solidFill>
                  <a:schemeClr val="tx2"/>
                </a:solidFill>
                <a:latin typeface="Times New Roman" panose="02020603050405020304" pitchFamily="18" charset="0"/>
                <a:cs typeface="Times New Roman" panose="02020603050405020304" pitchFamily="18" charset="0"/>
              </a:rPr>
              <a:t>Experiences of Coordination Mechanism for Regional Air Pollution Prevention and Control</a:t>
            </a:r>
          </a:p>
        </p:txBody>
      </p:sp>
      <p:pic>
        <p:nvPicPr>
          <p:cNvPr id="44036" name="Picture 2" descr="C:\Documents and Settings\mcohen02\My Documents\Firedrills\TransportRule\CSAPR_LinkageMap.bmp"/>
          <p:cNvPicPr>
            <a:picLocks noChangeAspect="1" noChangeArrowheads="1"/>
          </p:cNvPicPr>
          <p:nvPr/>
        </p:nvPicPr>
        <p:blipFill>
          <a:blip r:embed="rId3">
            <a:clrChange>
              <a:clrFrom>
                <a:srgbClr val="FFFFFF"/>
              </a:clrFrom>
              <a:clrTo>
                <a:srgbClr val="FFFFFF">
                  <a:alpha val="0"/>
                </a:srgbClr>
              </a:clrTo>
            </a:clrChange>
          </a:blip>
          <a:srcRect l="909" t="8235" r="909" b="2353"/>
          <a:stretch>
            <a:fillRect/>
          </a:stretch>
        </p:blipFill>
        <p:spPr bwMode="auto">
          <a:xfrm>
            <a:off x="4500563" y="981075"/>
            <a:ext cx="4030662" cy="2730500"/>
          </a:xfrm>
          <a:prstGeom prst="rect">
            <a:avLst/>
          </a:prstGeom>
          <a:noFill/>
          <a:ln w="9525">
            <a:noFill/>
            <a:miter lim="800000"/>
            <a:headEnd/>
            <a:tailEnd/>
          </a:ln>
        </p:spPr>
      </p:pic>
      <p:sp>
        <p:nvSpPr>
          <p:cNvPr id="44037" name="TextBox 7"/>
          <p:cNvSpPr txBox="1">
            <a:spLocks noChangeArrowheads="1"/>
          </p:cNvSpPr>
          <p:nvPr/>
        </p:nvSpPr>
        <p:spPr bwMode="auto">
          <a:xfrm>
            <a:off x="6948488" y="3644900"/>
            <a:ext cx="1511300" cy="304800"/>
          </a:xfrm>
          <a:prstGeom prst="rect">
            <a:avLst/>
          </a:prstGeom>
          <a:noFill/>
          <a:ln w="9525">
            <a:noFill/>
            <a:miter lim="800000"/>
            <a:headEnd/>
            <a:tailEnd/>
          </a:ln>
        </p:spPr>
        <p:txBody>
          <a:bodyPr>
            <a:spAutoFit/>
          </a:bodyPr>
          <a:lstStyle/>
          <a:p>
            <a:pPr eaLnBrk="0" hangingPunct="0"/>
            <a:r>
              <a:rPr lang="en-US" altLang="zh-CN" sz="1400" b="1">
                <a:solidFill>
                  <a:srgbClr val="0070C0"/>
                </a:solidFill>
                <a:latin typeface="Calibri" pitchFamily="34" charset="0"/>
                <a:ea typeface="Arial Unicode MS" pitchFamily="34" charset="-122"/>
                <a:cs typeface="Calibri" pitchFamily="34" charset="0"/>
              </a:rPr>
              <a:t>Source: USEPA</a:t>
            </a:r>
            <a:endParaRPr lang="zh-CN" altLang="en-US" sz="1400" b="1">
              <a:solidFill>
                <a:srgbClr val="0070C0"/>
              </a:solidFill>
              <a:latin typeface="Calibri" pitchFamily="34" charset="0"/>
              <a:ea typeface="Arial Unicode MS" pitchFamily="34" charset="-122"/>
              <a:cs typeface="Calibri" pitchFamily="34" charset="0"/>
            </a:endParaRPr>
          </a:p>
        </p:txBody>
      </p:sp>
      <p:sp>
        <p:nvSpPr>
          <p:cNvPr id="11272" name="矩形 11"/>
          <p:cNvSpPr>
            <a:spLocks noChangeArrowheads="1"/>
          </p:cNvSpPr>
          <p:nvPr/>
        </p:nvSpPr>
        <p:spPr bwMode="auto">
          <a:xfrm>
            <a:off x="4498976" y="3886263"/>
            <a:ext cx="4537520" cy="1323439"/>
          </a:xfrm>
          <a:prstGeom prst="rect">
            <a:avLst/>
          </a:prstGeom>
          <a:noFill/>
          <a:ln w="12700" algn="ctr">
            <a:solidFill>
              <a:srgbClr val="00B0F0"/>
            </a:solidFill>
            <a:miter lim="800000"/>
            <a:headEnd/>
            <a:tailEnd/>
          </a:ln>
          <a:effectLst/>
        </p:spPr>
        <p:txBody>
          <a:bodyPr wrap="square">
            <a:spAutoFit/>
          </a:bodyPr>
          <a:lstStyle/>
          <a:p>
            <a:r>
              <a:rPr lang="zh-CN" altLang="en-US" sz="1600" b="1" dirty="0" smtClean="0">
                <a:solidFill>
                  <a:srgbClr val="FF3300"/>
                </a:solidFill>
              </a:rPr>
              <a:t>美国建立区域性的规划机构（</a:t>
            </a:r>
            <a:r>
              <a:rPr lang="en-US" altLang="zh-CN" sz="1600" b="1" dirty="0" smtClean="0">
                <a:solidFill>
                  <a:srgbClr val="FF3300"/>
                </a:solidFill>
              </a:rPr>
              <a:t>RPO</a:t>
            </a:r>
            <a:r>
              <a:rPr lang="zh-CN" altLang="en-US" sz="1600" b="1" dirty="0" smtClean="0">
                <a:solidFill>
                  <a:srgbClr val="FF3300"/>
                </a:solidFill>
              </a:rPr>
              <a:t>）协调区域大气污染防控   </a:t>
            </a:r>
            <a:r>
              <a:rPr lang="en-GB" altLang="zh-CN" sz="1600" dirty="0" smtClean="0"/>
              <a:t>EPA </a:t>
            </a:r>
            <a:r>
              <a:rPr lang="en-GB" altLang="zh-CN" sz="1600" dirty="0"/>
              <a:t>and states and other stakeholders created regional planning organizations to foster regional coordination and </a:t>
            </a:r>
            <a:r>
              <a:rPr lang="en-GB" altLang="zh-CN" sz="1600" dirty="0" smtClean="0"/>
              <a:t>cooperation.</a:t>
            </a:r>
            <a:endParaRPr lang="zh-CN" altLang="en-US" sz="1600" dirty="0"/>
          </a:p>
        </p:txBody>
      </p:sp>
      <p:sp>
        <p:nvSpPr>
          <p:cNvPr id="44039" name="Content Placeholder 2"/>
          <p:cNvSpPr txBox="1">
            <a:spLocks/>
          </p:cNvSpPr>
          <p:nvPr/>
        </p:nvSpPr>
        <p:spPr bwMode="auto">
          <a:xfrm>
            <a:off x="3059113" y="5805488"/>
            <a:ext cx="5545137" cy="1052512"/>
          </a:xfrm>
          <a:prstGeom prst="rect">
            <a:avLst/>
          </a:prstGeom>
          <a:noFill/>
          <a:ln w="9525">
            <a:noFill/>
            <a:miter lim="800000"/>
            <a:headEnd/>
            <a:tailEnd/>
          </a:ln>
        </p:spPr>
        <p:txBody>
          <a:bodyPr/>
          <a:lstStyle/>
          <a:p>
            <a:pPr marL="319088" indent="-319088">
              <a:buClr>
                <a:schemeClr val="accent2"/>
              </a:buClr>
              <a:buSzPct val="100000"/>
              <a:buFont typeface="Arial" charset="0"/>
              <a:buChar char="•"/>
            </a:pPr>
            <a:endParaRPr lang="en-US" altLang="zh-CN" sz="1200" dirty="0"/>
          </a:p>
          <a:p>
            <a:pPr marL="319088" indent="-319088" algn="ctr">
              <a:spcBef>
                <a:spcPts val="700"/>
              </a:spcBef>
              <a:buClr>
                <a:schemeClr val="accent2"/>
              </a:buClr>
              <a:buSzPct val="100000"/>
              <a:buFont typeface="Arial" charset="0"/>
              <a:buChar char="•"/>
            </a:pPr>
            <a:endParaRPr lang="en-US" altLang="zh-CN" sz="2000" b="1" dirty="0">
              <a:latin typeface="Calibri" pitchFamily="34" charset="0"/>
              <a:ea typeface="微软雅黑" pitchFamily="34" charset="-122"/>
            </a:endParaRPr>
          </a:p>
        </p:txBody>
      </p:sp>
      <p:sp>
        <p:nvSpPr>
          <p:cNvPr id="44040" name="TextBox 4"/>
          <p:cNvSpPr txBox="1">
            <a:spLocks noChangeArrowheads="1"/>
          </p:cNvSpPr>
          <p:nvPr/>
        </p:nvSpPr>
        <p:spPr bwMode="auto">
          <a:xfrm>
            <a:off x="323850" y="4581525"/>
            <a:ext cx="3457575" cy="307975"/>
          </a:xfrm>
          <a:prstGeom prst="rect">
            <a:avLst/>
          </a:prstGeom>
          <a:noFill/>
          <a:ln w="9525">
            <a:noFill/>
            <a:miter lim="800000"/>
            <a:headEnd/>
            <a:tailEnd/>
          </a:ln>
        </p:spPr>
        <p:txBody>
          <a:bodyPr>
            <a:spAutoFit/>
          </a:bodyPr>
          <a:lstStyle/>
          <a:p>
            <a:pPr eaLnBrk="0" hangingPunct="0"/>
            <a:r>
              <a:rPr lang="nb-NO" altLang="zh-CN" sz="1400" b="1">
                <a:solidFill>
                  <a:srgbClr val="0070C0"/>
                </a:solidFill>
                <a:latin typeface="Calibri" pitchFamily="34" charset="0"/>
                <a:ea typeface="Arial Unicode MS" pitchFamily="34" charset="-122"/>
                <a:cs typeface="Calibri" pitchFamily="34" charset="0"/>
              </a:rPr>
              <a:t>Source:  EMEP, 2013</a:t>
            </a:r>
          </a:p>
        </p:txBody>
      </p:sp>
      <p:sp>
        <p:nvSpPr>
          <p:cNvPr id="44041" name="矩形 11"/>
          <p:cNvSpPr>
            <a:spLocks noChangeArrowheads="1"/>
          </p:cNvSpPr>
          <p:nvPr/>
        </p:nvSpPr>
        <p:spPr bwMode="auto">
          <a:xfrm>
            <a:off x="179388" y="5084763"/>
            <a:ext cx="4248150" cy="1569660"/>
          </a:xfrm>
          <a:prstGeom prst="rect">
            <a:avLst/>
          </a:prstGeom>
          <a:noFill/>
          <a:ln w="12700">
            <a:solidFill>
              <a:srgbClr val="00B0F0"/>
            </a:solidFill>
            <a:miter lim="800000"/>
            <a:headEnd/>
            <a:tailEnd/>
          </a:ln>
        </p:spPr>
        <p:txBody>
          <a:bodyPr>
            <a:spAutoFit/>
          </a:bodyPr>
          <a:lstStyle/>
          <a:p>
            <a:r>
              <a:rPr lang="zh-CN" altLang="en-US" sz="1600" b="1" dirty="0">
                <a:solidFill>
                  <a:srgbClr val="FF3300"/>
                </a:solidFill>
              </a:rPr>
              <a:t>欧洲</a:t>
            </a:r>
            <a:r>
              <a:rPr lang="en-US" altLang="zh-CN" sz="1600" b="1" dirty="0">
                <a:solidFill>
                  <a:srgbClr val="FF3300"/>
                </a:solidFill>
              </a:rPr>
              <a:t>1979</a:t>
            </a:r>
            <a:r>
              <a:rPr lang="zh-CN" altLang="en-US" sz="1600" b="1" dirty="0">
                <a:solidFill>
                  <a:srgbClr val="FF3300"/>
                </a:solidFill>
              </a:rPr>
              <a:t>年签署“长距离越境空气污染公约</a:t>
            </a:r>
            <a:r>
              <a:rPr lang="zh-CN" altLang="en-US" sz="1600" b="1" dirty="0" smtClean="0">
                <a:solidFill>
                  <a:srgbClr val="FF3300"/>
                </a:solidFill>
              </a:rPr>
              <a:t>”</a:t>
            </a:r>
            <a:r>
              <a:rPr lang="zh-CN" altLang="en-US" sz="1600" b="1" dirty="0">
                <a:solidFill>
                  <a:srgbClr val="FF3300"/>
                </a:solidFill>
              </a:rPr>
              <a:t>，</a:t>
            </a:r>
            <a:r>
              <a:rPr lang="zh-CN" altLang="en-US" sz="1600" b="1" dirty="0" smtClean="0">
                <a:solidFill>
                  <a:srgbClr val="FF3300"/>
                </a:solidFill>
              </a:rPr>
              <a:t>减</a:t>
            </a:r>
            <a:r>
              <a:rPr lang="zh-CN" altLang="en-US" sz="1600" b="1" dirty="0">
                <a:solidFill>
                  <a:srgbClr val="FF3300"/>
                </a:solidFill>
              </a:rPr>
              <a:t>排政策的制定建立在定量化跨界输送分析基础之上。</a:t>
            </a:r>
            <a:endParaRPr lang="en-US" altLang="zh-CN" sz="1600" b="1" dirty="0">
              <a:solidFill>
                <a:srgbClr val="FF3300"/>
              </a:solidFill>
            </a:endParaRPr>
          </a:p>
          <a:p>
            <a:r>
              <a:rPr lang="en-US" altLang="zh-CN" sz="1600" dirty="0" smtClean="0"/>
              <a:t>CLRTAP</a:t>
            </a:r>
            <a:r>
              <a:rPr lang="en-US" altLang="zh-CN" sz="1600" dirty="0"/>
              <a:t>, emission reduction policy built on the basis of quantitative analysis of cross-border transport.</a:t>
            </a:r>
            <a:endParaRPr lang="zh-CN" altLang="en-US" sz="1600" dirty="0"/>
          </a:p>
        </p:txBody>
      </p:sp>
      <p:grpSp>
        <p:nvGrpSpPr>
          <p:cNvPr id="44042" name="组合 5"/>
          <p:cNvGrpSpPr>
            <a:grpSpLocks/>
          </p:cNvGrpSpPr>
          <p:nvPr/>
        </p:nvGrpSpPr>
        <p:grpSpPr bwMode="auto">
          <a:xfrm>
            <a:off x="5219700" y="5519738"/>
            <a:ext cx="3744788" cy="410689"/>
            <a:chOff x="0" y="35067"/>
            <a:chExt cx="6641232" cy="449620"/>
          </a:xfrm>
        </p:grpSpPr>
        <p:sp>
          <p:nvSpPr>
            <p:cNvPr id="18" name="圆角矩形 17"/>
            <p:cNvSpPr/>
            <p:nvPr/>
          </p:nvSpPr>
          <p:spPr>
            <a:xfrm>
              <a:off x="0" y="35067"/>
              <a:ext cx="6641232" cy="4496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9" name="圆角矩形 4"/>
            <p:cNvSpPr/>
            <p:nvPr/>
          </p:nvSpPr>
          <p:spPr>
            <a:xfrm>
              <a:off x="30652" y="66352"/>
              <a:ext cx="6579929" cy="32726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anchor="ctr"/>
            <a:lstStyle/>
            <a:p>
              <a:pPr defTabSz="889000">
                <a:lnSpc>
                  <a:spcPct val="90000"/>
                </a:lnSpc>
                <a:spcAft>
                  <a:spcPct val="35000"/>
                </a:spcAft>
              </a:pPr>
              <a:r>
                <a:rPr lang="en-GB" altLang="zh-CN" sz="1600" dirty="0"/>
                <a:t>Establish emission tracking </a:t>
              </a:r>
              <a:r>
                <a:rPr lang="en-GB" altLang="zh-CN" sz="1600" dirty="0" smtClean="0"/>
                <a:t>systems</a:t>
              </a:r>
              <a:endParaRPr lang="zh-CN" altLang="en-US" sz="1600" dirty="0">
                <a:solidFill>
                  <a:srgbClr val="FFFFFF"/>
                </a:solidFill>
                <a:latin typeface="Times New Roman" pitchFamily="18" charset="0"/>
                <a:ea typeface="微软雅黑" pitchFamily="34" charset="-122"/>
              </a:endParaRPr>
            </a:p>
          </p:txBody>
        </p:sp>
      </p:grpSp>
      <p:grpSp>
        <p:nvGrpSpPr>
          <p:cNvPr id="44045" name="组合 6"/>
          <p:cNvGrpSpPr>
            <a:grpSpLocks/>
          </p:cNvGrpSpPr>
          <p:nvPr/>
        </p:nvGrpSpPr>
        <p:grpSpPr bwMode="auto">
          <a:xfrm>
            <a:off x="5219700" y="5949280"/>
            <a:ext cx="3727505" cy="382589"/>
            <a:chOff x="0" y="720080"/>
            <a:chExt cx="6641232" cy="627412"/>
          </a:xfrm>
        </p:grpSpPr>
        <p:sp>
          <p:nvSpPr>
            <p:cNvPr id="21" name="圆角矩形 20"/>
            <p:cNvSpPr/>
            <p:nvPr/>
          </p:nvSpPr>
          <p:spPr>
            <a:xfrm>
              <a:off x="0" y="720080"/>
              <a:ext cx="6641232" cy="6274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2" name="圆角矩形 6"/>
            <p:cNvSpPr/>
            <p:nvPr/>
          </p:nvSpPr>
          <p:spPr>
            <a:xfrm>
              <a:off x="30654" y="751648"/>
              <a:ext cx="6579928" cy="443925"/>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anchor="ctr"/>
            <a:lstStyle/>
            <a:p>
              <a:pPr defTabSz="889000">
                <a:lnSpc>
                  <a:spcPct val="90000"/>
                </a:lnSpc>
                <a:spcAft>
                  <a:spcPct val="35000"/>
                </a:spcAft>
              </a:pPr>
              <a:r>
                <a:rPr lang="en-GB" altLang="zh-CN" sz="1600" dirty="0"/>
                <a:t>Improve regional modelling capabilities</a:t>
              </a:r>
              <a:endParaRPr lang="zh-CN" altLang="en-US" sz="1600" dirty="0">
                <a:solidFill>
                  <a:srgbClr val="FFFFFF"/>
                </a:solidFill>
                <a:latin typeface="Times New Roman" pitchFamily="18" charset="0"/>
                <a:ea typeface="微软雅黑" pitchFamily="34" charset="-122"/>
              </a:endParaRPr>
            </a:p>
          </p:txBody>
        </p:sp>
      </p:grpSp>
      <p:sp>
        <p:nvSpPr>
          <p:cNvPr id="44048" name="AutoShape 8"/>
          <p:cNvSpPr>
            <a:spLocks noChangeArrowheads="1"/>
          </p:cNvSpPr>
          <p:nvPr/>
        </p:nvSpPr>
        <p:spPr bwMode="gray">
          <a:xfrm>
            <a:off x="4500563" y="5626100"/>
            <a:ext cx="649287" cy="539750"/>
          </a:xfrm>
          <a:prstGeom prst="rightArrow">
            <a:avLst>
              <a:gd name="adj1" fmla="val 54000"/>
              <a:gd name="adj2" fmla="val 68785"/>
            </a:avLst>
          </a:prstGeom>
          <a:gradFill rotWithShape="1">
            <a:gsLst>
              <a:gs pos="0">
                <a:srgbClr val="6A5919"/>
              </a:gs>
              <a:gs pos="100000">
                <a:srgbClr val="E5C037"/>
              </a:gs>
            </a:gsLst>
            <a:lin ang="0" scaled="1"/>
          </a:gradFill>
          <a:ln w="9525" algn="ctr">
            <a:solidFill>
              <a:schemeClr val="tx2"/>
            </a:solidFill>
            <a:miter lim="800000"/>
            <a:headEnd/>
            <a:tailEnd/>
          </a:ln>
        </p:spPr>
        <p:txBody>
          <a:bodyPr wrap="none" anchor="ctr"/>
          <a:lstStyle/>
          <a:p>
            <a:endParaRPr lang="zh-CN" altLang="en-US"/>
          </a:p>
        </p:txBody>
      </p:sp>
      <p:pic>
        <p:nvPicPr>
          <p:cNvPr id="44049" name="Picture 18"/>
          <p:cNvPicPr>
            <a:picLocks noChangeAspect="1" noChangeArrowheads="1"/>
          </p:cNvPicPr>
          <p:nvPr/>
        </p:nvPicPr>
        <p:blipFill>
          <a:blip r:embed="rId4"/>
          <a:srcRect/>
          <a:stretch>
            <a:fillRect/>
          </a:stretch>
        </p:blipFill>
        <p:spPr bwMode="auto">
          <a:xfrm>
            <a:off x="179388" y="1844675"/>
            <a:ext cx="4114800" cy="2592388"/>
          </a:xfrm>
          <a:prstGeom prst="rect">
            <a:avLst/>
          </a:prstGeom>
          <a:noFill/>
          <a:ln w="9525">
            <a:noFill/>
            <a:miter lim="800000"/>
            <a:headEnd/>
            <a:tailEnd/>
          </a:ln>
        </p:spPr>
      </p:pic>
      <p:sp>
        <p:nvSpPr>
          <p:cNvPr id="44050" name="AutoShape 8"/>
          <p:cNvSpPr>
            <a:spLocks noChangeArrowheads="1"/>
          </p:cNvSpPr>
          <p:nvPr/>
        </p:nvSpPr>
        <p:spPr bwMode="gray">
          <a:xfrm rot="5400000">
            <a:off x="6388894" y="4942682"/>
            <a:ext cx="649287" cy="539750"/>
          </a:xfrm>
          <a:prstGeom prst="rightArrow">
            <a:avLst>
              <a:gd name="adj1" fmla="val 54000"/>
              <a:gd name="adj2" fmla="val 68785"/>
            </a:avLst>
          </a:prstGeom>
          <a:gradFill rotWithShape="1">
            <a:gsLst>
              <a:gs pos="0">
                <a:srgbClr val="6A5919"/>
              </a:gs>
              <a:gs pos="100000">
                <a:srgbClr val="E5C037"/>
              </a:gs>
            </a:gsLst>
            <a:lin ang="0" scaled="1"/>
          </a:gradFill>
          <a:ln w="9525" algn="ctr">
            <a:solidFill>
              <a:schemeClr val="tx2"/>
            </a:solidFill>
            <a:miter lim="800000"/>
            <a:headEnd/>
            <a:tailEnd/>
          </a:ln>
        </p:spPr>
        <p:txBody>
          <a:bodyPr rot="10800000" vert="eaVert" wrap="none" anchor="ctr"/>
          <a:lstStyle/>
          <a:p>
            <a:endParaRPr lang="zh-CN" altLang="en-US"/>
          </a:p>
        </p:txBody>
      </p:sp>
      <p:grpSp>
        <p:nvGrpSpPr>
          <p:cNvPr id="20" name="组合 6"/>
          <p:cNvGrpSpPr>
            <a:grpSpLocks/>
          </p:cNvGrpSpPr>
          <p:nvPr/>
        </p:nvGrpSpPr>
        <p:grpSpPr bwMode="auto">
          <a:xfrm>
            <a:off x="5220072" y="6400970"/>
            <a:ext cx="3727505" cy="382589"/>
            <a:chOff x="0" y="720080"/>
            <a:chExt cx="6641232" cy="627412"/>
          </a:xfrm>
        </p:grpSpPr>
        <p:sp>
          <p:nvSpPr>
            <p:cNvPr id="23" name="圆角矩形 22"/>
            <p:cNvSpPr/>
            <p:nvPr/>
          </p:nvSpPr>
          <p:spPr>
            <a:xfrm>
              <a:off x="0" y="720080"/>
              <a:ext cx="6641232" cy="6274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4" name="圆角矩形 6"/>
            <p:cNvSpPr/>
            <p:nvPr/>
          </p:nvSpPr>
          <p:spPr>
            <a:xfrm>
              <a:off x="30654" y="751648"/>
              <a:ext cx="6579928" cy="443925"/>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anchor="ctr"/>
            <a:lstStyle/>
            <a:p>
              <a:pPr defTabSz="889000">
                <a:lnSpc>
                  <a:spcPct val="90000"/>
                </a:lnSpc>
                <a:spcAft>
                  <a:spcPct val="35000"/>
                </a:spcAft>
              </a:pPr>
              <a:r>
                <a:rPr lang="en-GB" altLang="zh-CN" sz="1600" dirty="0"/>
                <a:t>Build capacity for air quality management</a:t>
              </a:r>
              <a:endParaRPr lang="zh-CN" altLang="en-US" sz="1600" dirty="0">
                <a:solidFill>
                  <a:srgbClr val="FFFFFF"/>
                </a:solidFill>
                <a:latin typeface="Times New Roman" pitchFamily="18" charset="0"/>
                <a:ea typeface="微软雅黑" pitchFamily="34" charset="-122"/>
              </a:endParaRPr>
            </a:p>
          </p:txBody>
        </p:sp>
      </p:grpSp>
    </p:spTree>
    <p:extLst>
      <p:ext uri="{BB962C8B-B14F-4D97-AF65-F5344CB8AC3E}">
        <p14:creationId xmlns:p14="http://schemas.microsoft.com/office/powerpoint/2010/main" val="1541168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4"/>
          <p:cNvSpPr txBox="1">
            <a:spLocks/>
          </p:cNvSpPr>
          <p:nvPr/>
        </p:nvSpPr>
        <p:spPr>
          <a:xfrm>
            <a:off x="35496" y="1008112"/>
            <a:ext cx="9036496" cy="5805264"/>
          </a:xfrm>
          <a:prstGeom prst="rect">
            <a:avLst/>
          </a:prstGeom>
          <a:solidFill>
            <a:schemeClr val="bg1"/>
          </a:solidFill>
        </p:spPr>
        <p:txBody>
          <a:bodyPr>
            <a:normAutofit fontScale="325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zh-CN" sz="6800" dirty="0">
                <a:solidFill>
                  <a:srgbClr val="FF0000"/>
                </a:solidFill>
                <a:latin typeface="黑体" panose="02010609060101010101" pitchFamily="49" charset="-122"/>
                <a:ea typeface="黑体" panose="02010609060101010101" pitchFamily="49" charset="-122"/>
              </a:rPr>
              <a:t>中国应实施强有力的区域协调计划，确保空气污染地区内所有相关方进行密切</a:t>
            </a:r>
            <a:r>
              <a:rPr lang="zh-CN" altLang="zh-CN" sz="6800" dirty="0" smtClean="0">
                <a:solidFill>
                  <a:srgbClr val="FF0000"/>
                </a:solidFill>
                <a:latin typeface="黑体" panose="02010609060101010101" pitchFamily="49" charset="-122"/>
                <a:ea typeface="黑体" panose="02010609060101010101" pitchFamily="49" charset="-122"/>
              </a:rPr>
              <a:t>协调</a:t>
            </a:r>
            <a:r>
              <a:rPr lang="en-US" altLang="zh-CN" sz="6800" dirty="0" smtClean="0">
                <a:solidFill>
                  <a:srgbClr val="FF0000"/>
                </a:solidFill>
                <a:latin typeface="黑体" panose="02010609060101010101" pitchFamily="49" charset="-122"/>
                <a:ea typeface="黑体" panose="02010609060101010101" pitchFamily="49" charset="-122"/>
              </a:rPr>
              <a:t> </a:t>
            </a:r>
            <a:r>
              <a:rPr lang="en-US" altLang="zh-CN" sz="8600" dirty="0" smtClean="0">
                <a:solidFill>
                  <a:srgbClr val="FF0000"/>
                </a:solidFill>
                <a:latin typeface="黑体" panose="02010609060101010101" pitchFamily="49" charset="-122"/>
                <a:ea typeface="黑体" panose="02010609060101010101" pitchFamily="49" charset="-122"/>
              </a:rPr>
              <a:t> </a:t>
            </a:r>
            <a:r>
              <a:rPr lang="en-US" altLang="zh-CN" sz="6200" dirty="0" smtClean="0">
                <a:solidFill>
                  <a:srgbClr val="FF0000"/>
                </a:solidFill>
              </a:rPr>
              <a:t>China </a:t>
            </a:r>
            <a:r>
              <a:rPr lang="en-US" altLang="zh-CN" sz="6200" dirty="0">
                <a:solidFill>
                  <a:srgbClr val="FF0000"/>
                </a:solidFill>
              </a:rPr>
              <a:t>should adopt a strong regional program to assure close coordination by all parties whose emissions contribute to the air quality in a given air </a:t>
            </a:r>
            <a:r>
              <a:rPr lang="en-US" altLang="zh-CN" sz="6200" dirty="0" smtClean="0">
                <a:solidFill>
                  <a:srgbClr val="FF0000"/>
                </a:solidFill>
              </a:rPr>
              <a:t>shed</a:t>
            </a:r>
            <a:endParaRPr lang="en-US" sz="6200" dirty="0" smtClean="0">
              <a:solidFill>
                <a:srgbClr val="FF0000"/>
              </a:solidFill>
            </a:endParaRPr>
          </a:p>
          <a:p>
            <a:pPr lvl="1">
              <a:spcBef>
                <a:spcPts val="0"/>
              </a:spcBef>
            </a:pPr>
            <a:r>
              <a:rPr lang="en-US" altLang="zh-CN" sz="5500" dirty="0"/>
              <a:t>F</a:t>
            </a:r>
            <a:r>
              <a:rPr lang="en-US" altLang="zh-CN" sz="5500" dirty="0" smtClean="0"/>
              <a:t>acilitate </a:t>
            </a:r>
            <a:r>
              <a:rPr lang="en-US" altLang="zh-CN" sz="5500" dirty="0"/>
              <a:t>coordination and cooperation among provincial and municipal air and energy </a:t>
            </a:r>
            <a:r>
              <a:rPr lang="en-US" altLang="zh-CN" sz="5500" dirty="0" smtClean="0"/>
              <a:t>officials.</a:t>
            </a:r>
            <a:endParaRPr lang="en-US" altLang="zh-CN" sz="5500" dirty="0"/>
          </a:p>
          <a:p>
            <a:pPr lvl="1">
              <a:spcBef>
                <a:spcPts val="420"/>
              </a:spcBef>
            </a:pPr>
            <a:r>
              <a:rPr lang="en-US" altLang="zh-CN" sz="5500" dirty="0"/>
              <a:t>B</a:t>
            </a:r>
            <a:r>
              <a:rPr lang="en-US" altLang="zh-CN" sz="5500" dirty="0" smtClean="0"/>
              <a:t>uild </a:t>
            </a:r>
            <a:r>
              <a:rPr lang="en-US" altLang="zh-CN" sz="5500" dirty="0"/>
              <a:t>capacity through training, and sharing experiences and </a:t>
            </a:r>
            <a:r>
              <a:rPr lang="en-US" altLang="zh-CN" sz="5500" dirty="0" smtClean="0"/>
              <a:t>lessons.</a:t>
            </a:r>
            <a:endParaRPr lang="en-US" altLang="zh-CN" sz="5500" dirty="0"/>
          </a:p>
          <a:p>
            <a:pPr lvl="1">
              <a:spcBef>
                <a:spcPts val="420"/>
              </a:spcBef>
            </a:pPr>
            <a:r>
              <a:rPr lang="en-US" altLang="zh-CN" sz="5500" dirty="0"/>
              <a:t>B</a:t>
            </a:r>
            <a:r>
              <a:rPr lang="en-US" altLang="zh-CN" sz="5500" dirty="0" smtClean="0"/>
              <a:t>ring </a:t>
            </a:r>
            <a:r>
              <a:rPr lang="en-US" altLang="zh-CN" sz="5500" dirty="0"/>
              <a:t>consistency to emission data, monitoring networks and methods, and modeling </a:t>
            </a:r>
            <a:r>
              <a:rPr lang="en-US" altLang="zh-CN" sz="5500" dirty="0" smtClean="0"/>
              <a:t>analysis</a:t>
            </a:r>
            <a:r>
              <a:rPr lang="en-US" altLang="zh-CN" sz="5500" dirty="0"/>
              <a:t>.</a:t>
            </a:r>
            <a:endParaRPr lang="en-US" altLang="zh-CN" sz="5500" dirty="0" smtClean="0"/>
          </a:p>
          <a:p>
            <a:pPr lvl="1">
              <a:spcBef>
                <a:spcPts val="420"/>
              </a:spcBef>
            </a:pPr>
            <a:r>
              <a:rPr lang="en-US" altLang="zh-CN" sz="5500" dirty="0"/>
              <a:t>L</a:t>
            </a:r>
            <a:r>
              <a:rPr lang="en-US" altLang="zh-CN" sz="5500" dirty="0" smtClean="0"/>
              <a:t>everage resources. </a:t>
            </a:r>
            <a:endParaRPr lang="en-US" sz="5500" dirty="0" smtClean="0">
              <a:solidFill>
                <a:srgbClr val="FF0000"/>
              </a:solidFill>
            </a:endParaRPr>
          </a:p>
          <a:p>
            <a:pPr>
              <a:buFont typeface="Wingdings" panose="05000000000000000000" pitchFamily="2" charset="2"/>
              <a:buChar char="Ø"/>
            </a:pPr>
            <a:r>
              <a:rPr lang="zh-CN" altLang="zh-CN" sz="6800" dirty="0" smtClean="0">
                <a:solidFill>
                  <a:srgbClr val="FF0000"/>
                </a:solidFill>
                <a:latin typeface="黑体" panose="02010609060101010101" pitchFamily="49" charset="-122"/>
                <a:ea typeface="黑体" panose="02010609060101010101" pitchFamily="49" charset="-122"/>
              </a:rPr>
              <a:t>为实现</a:t>
            </a:r>
            <a:r>
              <a:rPr lang="zh-CN" altLang="en-US" sz="6800" dirty="0" smtClean="0">
                <a:solidFill>
                  <a:srgbClr val="FF0000"/>
                </a:solidFill>
                <a:latin typeface="黑体" panose="02010609060101010101" pitchFamily="49" charset="-122"/>
                <a:ea typeface="黑体" panose="02010609060101010101" pitchFamily="49" charset="-122"/>
              </a:rPr>
              <a:t>最佳</a:t>
            </a:r>
            <a:r>
              <a:rPr lang="zh-CN" altLang="zh-CN" sz="6800" dirty="0">
                <a:solidFill>
                  <a:srgbClr val="FF0000"/>
                </a:solidFill>
                <a:latin typeface="黑体" panose="02010609060101010101" pitchFamily="49" charset="-122"/>
                <a:ea typeface="黑体" panose="02010609060101010101" pitchFamily="49" charset="-122"/>
              </a:rPr>
              <a:t>的</a:t>
            </a:r>
            <a:r>
              <a:rPr lang="zh-CN" altLang="zh-CN" sz="6800" dirty="0" smtClean="0">
                <a:solidFill>
                  <a:srgbClr val="FF0000"/>
                </a:solidFill>
                <a:latin typeface="黑体" panose="02010609060101010101" pitchFamily="49" charset="-122"/>
                <a:ea typeface="黑体" panose="02010609060101010101" pitchFamily="49" charset="-122"/>
              </a:rPr>
              <a:t>减排成本效益，欧美采用了多部门</a:t>
            </a:r>
            <a:r>
              <a:rPr lang="zh-CN" altLang="en-US" sz="6800" dirty="0" smtClean="0">
                <a:solidFill>
                  <a:srgbClr val="FF0000"/>
                </a:solidFill>
                <a:latin typeface="黑体" panose="02010609060101010101" pitchFamily="49" charset="-122"/>
                <a:ea typeface="黑体" panose="02010609060101010101" pitchFamily="49" charset="-122"/>
              </a:rPr>
              <a:t>协同控制方法，</a:t>
            </a:r>
            <a:r>
              <a:rPr lang="zh-CN" altLang="zh-CN" sz="6800" dirty="0" smtClean="0">
                <a:solidFill>
                  <a:srgbClr val="FF0000"/>
                </a:solidFill>
                <a:latin typeface="黑体" panose="02010609060101010101" pitchFamily="49" charset="-122"/>
                <a:ea typeface="黑体" panose="02010609060101010101" pitchFamily="49" charset="-122"/>
              </a:rPr>
              <a:t>中国也应该采用这种方法 </a:t>
            </a:r>
            <a:r>
              <a:rPr lang="en-US" sz="6200" dirty="0" smtClean="0">
                <a:solidFill>
                  <a:srgbClr val="FF0000"/>
                </a:solidFill>
              </a:rPr>
              <a:t>Integrated </a:t>
            </a:r>
            <a:r>
              <a:rPr lang="en-US" sz="6200" dirty="0">
                <a:solidFill>
                  <a:srgbClr val="FF0000"/>
                </a:solidFill>
              </a:rPr>
              <a:t>multi-sectorial policy approaches have been used to cost-effectively reduce emissions in Europe and the US and should be used in </a:t>
            </a:r>
            <a:r>
              <a:rPr lang="en-US" sz="6200" dirty="0" smtClean="0">
                <a:solidFill>
                  <a:srgbClr val="FF0000"/>
                </a:solidFill>
              </a:rPr>
              <a:t>China </a:t>
            </a:r>
            <a:r>
              <a:rPr lang="en-US" sz="6200" dirty="0" smtClean="0"/>
              <a:t>- </a:t>
            </a:r>
            <a:r>
              <a:rPr lang="en-US" sz="5500" dirty="0" smtClean="0"/>
              <a:t>SO</a:t>
            </a:r>
            <a:r>
              <a:rPr lang="en-US" sz="5500" baseline="-25000" dirty="0" smtClean="0"/>
              <a:t>2</a:t>
            </a:r>
            <a:r>
              <a:rPr lang="en-US" sz="5500" dirty="0"/>
              <a:t>, NO</a:t>
            </a:r>
            <a:r>
              <a:rPr lang="en-US" sz="5500" baseline="-25000" dirty="0"/>
              <a:t>X</a:t>
            </a:r>
            <a:r>
              <a:rPr lang="en-US" sz="5500" dirty="0"/>
              <a:t>, PM and VOCs emissions should be reduced through: (i) energy efficiency improvements (decoupling between GDP and energy consumption), (ii) changes in fuel input, i.e., substitution of coal by cleaner fuels, and (iii) dedicated end-of-pipe emission control measures, with strict enforcement mechanisms. </a:t>
            </a:r>
          </a:p>
          <a:p>
            <a:pPr lvl="1">
              <a:buFont typeface="Calibri" panose="020F0502020204030204" pitchFamily="34" charset="0"/>
              <a:buChar char="−"/>
            </a:pPr>
            <a:r>
              <a:rPr lang="en-US" altLang="zh-CN" sz="5500" i="1" dirty="0"/>
              <a:t>S</a:t>
            </a:r>
            <a:r>
              <a:rPr lang="en-US" altLang="zh-CN" sz="5500" dirty="0"/>
              <a:t>tat</a:t>
            </a:r>
            <a:r>
              <a:rPr lang="en-US" altLang="zh-CN" sz="5500" i="1" dirty="0"/>
              <a:t>ionary sources: </a:t>
            </a:r>
            <a:r>
              <a:rPr lang="en-US" altLang="zh-CN" sz="5500" dirty="0"/>
              <a:t>Minimum performance standards based on the best available emission control technologies which are not excessively costly, should be required for all new major sources and any major sources undergoing significant modification or relocation. In polluted areas, local authorities should be authorized to impose even stricter standards</a:t>
            </a:r>
            <a:r>
              <a:rPr lang="en-US" altLang="zh-CN" sz="5500" dirty="0" smtClean="0"/>
              <a:t>.</a:t>
            </a:r>
            <a:endParaRPr lang="en-US" altLang="zh-CN" sz="5100" dirty="0"/>
          </a:p>
        </p:txBody>
      </p:sp>
      <p:sp>
        <p:nvSpPr>
          <p:cNvPr id="4" name="Rectangle 2"/>
          <p:cNvSpPr txBox="1">
            <a:spLocks noChangeArrowheads="1"/>
          </p:cNvSpPr>
          <p:nvPr/>
        </p:nvSpPr>
        <p:spPr bwMode="gray">
          <a:xfrm>
            <a:off x="-39362" y="21842"/>
            <a:ext cx="9288462" cy="875257"/>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3</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区域大气污染防治协调机制国际经验</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3) Task 3: International </a:t>
            </a:r>
            <a:r>
              <a:rPr lang="en-US" altLang="zh-CN" sz="1500" b="1" dirty="0">
                <a:solidFill>
                  <a:schemeClr val="tx2"/>
                </a:solidFill>
                <a:latin typeface="Times New Roman" panose="02020603050405020304" pitchFamily="18" charset="0"/>
                <a:cs typeface="Times New Roman" panose="02020603050405020304" pitchFamily="18" charset="0"/>
              </a:rPr>
              <a:t>Experiences of Coordination Mechanism for Regional Air Pollution Prevention and Control</a:t>
            </a:r>
          </a:p>
        </p:txBody>
      </p:sp>
    </p:spTree>
    <p:extLst>
      <p:ext uri="{BB962C8B-B14F-4D97-AF65-F5344CB8AC3E}">
        <p14:creationId xmlns:p14="http://schemas.microsoft.com/office/powerpoint/2010/main" val="2395967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4"/>
          <p:cNvSpPr txBox="1">
            <a:spLocks/>
          </p:cNvSpPr>
          <p:nvPr/>
        </p:nvSpPr>
        <p:spPr>
          <a:xfrm>
            <a:off x="107504" y="1124744"/>
            <a:ext cx="8856984" cy="5688632"/>
          </a:xfrm>
          <a:prstGeom prst="rect">
            <a:avLst/>
          </a:prstGeom>
          <a:solidFill>
            <a:schemeClr val="bg1"/>
          </a:solidFill>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i="1" dirty="0" smtClean="0"/>
              <a:t>Mobile </a:t>
            </a:r>
            <a:r>
              <a:rPr lang="en-US" sz="1800" i="1" dirty="0"/>
              <a:t>sources: </a:t>
            </a:r>
            <a:r>
              <a:rPr lang="en-US" sz="1800" dirty="0" smtClean="0"/>
              <a:t>While </a:t>
            </a:r>
            <a:r>
              <a:rPr lang="en-US" sz="1800" dirty="0"/>
              <a:t>local vehicle emission standards can accelerate early progress, motor vehicles especially commercial vehicles travel across political boundaries; therefore, national vehicle emission requirements should be sufficiently stringent to address the most serious air pollution problems. </a:t>
            </a:r>
          </a:p>
          <a:p>
            <a:pPr lvl="1"/>
            <a:r>
              <a:rPr lang="en-US" altLang="zh-CN" sz="1800" i="1" dirty="0"/>
              <a:t>Mobile sources: </a:t>
            </a:r>
            <a:r>
              <a:rPr lang="en-US" sz="1800" dirty="0" smtClean="0"/>
              <a:t>Once </a:t>
            </a:r>
            <a:r>
              <a:rPr lang="en-US" sz="1800" dirty="0"/>
              <a:t>fuel of sufficient quality is available, the most stringent feasible vehicle standards have been found to be very cost effective in Europe and the US and should be adopted in China. Economic incentives, such as emission-dependent vehicle taxes and motorway charging schemes, should be used to promote faster modernization of the vehicle fleet or retrofit with exhaust gas treatment systems, like diesel particulate filters.</a:t>
            </a:r>
          </a:p>
          <a:p>
            <a:pPr>
              <a:buFont typeface="Wingdings" panose="05000000000000000000" pitchFamily="2" charset="2"/>
              <a:buChar char="Ø"/>
            </a:pPr>
            <a:r>
              <a:rPr lang="zh-CN" altLang="zh-CN" sz="2600" dirty="0" smtClean="0">
                <a:solidFill>
                  <a:srgbClr val="FF0000"/>
                </a:solidFill>
                <a:latin typeface="黑体" panose="02010609060101010101" pitchFamily="49" charset="-122"/>
                <a:ea typeface="黑体" panose="02010609060101010101" pitchFamily="49" charset="-122"/>
              </a:rPr>
              <a:t>中国应花大力气建立强有力的措施实施保障计划</a:t>
            </a:r>
            <a:r>
              <a:rPr lang="en-US" altLang="zh-CN" sz="2600" dirty="0" smtClean="0">
                <a:solidFill>
                  <a:srgbClr val="FF0000"/>
                </a:solidFill>
                <a:latin typeface="黑体" panose="02010609060101010101" pitchFamily="49" charset="-122"/>
                <a:ea typeface="黑体" panose="02010609060101010101" pitchFamily="49" charset="-122"/>
              </a:rPr>
              <a:t>  </a:t>
            </a:r>
            <a:r>
              <a:rPr lang="en-US" altLang="zh-CN" sz="2200" dirty="0" smtClean="0">
                <a:solidFill>
                  <a:srgbClr val="FF0000"/>
                </a:solidFill>
              </a:rPr>
              <a:t>China should focus on building a strong and effective compliance program</a:t>
            </a:r>
            <a:endParaRPr lang="en-GB" altLang="zh-CN" sz="2200" dirty="0" smtClean="0"/>
          </a:p>
          <a:p>
            <a:pPr lvl="1"/>
            <a:r>
              <a:rPr lang="en-US" altLang="zh-CN" sz="1800" dirty="0" smtClean="0"/>
              <a:t>The effectiveness of the policies and control measures adopted by China is ultimately dependent on a well-funded and staffed compliance program.</a:t>
            </a:r>
            <a:endParaRPr lang="en-US" altLang="zh-CN" sz="1800" dirty="0"/>
          </a:p>
        </p:txBody>
      </p:sp>
      <p:sp>
        <p:nvSpPr>
          <p:cNvPr id="4" name="Rectangle 2"/>
          <p:cNvSpPr txBox="1">
            <a:spLocks noChangeArrowheads="1"/>
          </p:cNvSpPr>
          <p:nvPr/>
        </p:nvSpPr>
        <p:spPr bwMode="gray">
          <a:xfrm>
            <a:off x="-39362" y="21842"/>
            <a:ext cx="9288462" cy="875257"/>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3</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区域大气污染防治协调机制国际经验</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3) Task 3: International </a:t>
            </a:r>
            <a:r>
              <a:rPr lang="en-US" altLang="zh-CN" sz="1500" b="1" dirty="0">
                <a:solidFill>
                  <a:schemeClr val="tx2"/>
                </a:solidFill>
                <a:latin typeface="Times New Roman" panose="02020603050405020304" pitchFamily="18" charset="0"/>
                <a:cs typeface="Times New Roman" panose="02020603050405020304" pitchFamily="18" charset="0"/>
              </a:rPr>
              <a:t>Experiences of Coordination Mechanism for Regional Air Pollution Prevention and Control</a:t>
            </a:r>
          </a:p>
        </p:txBody>
      </p:sp>
    </p:spTree>
    <p:extLst>
      <p:ext uri="{BB962C8B-B14F-4D97-AF65-F5344CB8AC3E}">
        <p14:creationId xmlns:p14="http://schemas.microsoft.com/office/powerpoint/2010/main" val="1744996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4"/>
          <p:cNvSpPr txBox="1">
            <a:spLocks/>
          </p:cNvSpPr>
          <p:nvPr/>
        </p:nvSpPr>
        <p:spPr>
          <a:xfrm>
            <a:off x="107504" y="1052736"/>
            <a:ext cx="8856984" cy="5688632"/>
          </a:xfrm>
          <a:prstGeom prst="rect">
            <a:avLst/>
          </a:prstGeom>
          <a:solidFill>
            <a:schemeClr val="bg1"/>
          </a:solidFill>
        </p:spPr>
        <p:txBody>
          <a:bodyPr>
            <a:normAutofit fontScale="400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zh-CN" sz="5500" dirty="0">
                <a:solidFill>
                  <a:srgbClr val="FF0000"/>
                </a:solidFill>
                <a:latin typeface="黑体" panose="02010609060101010101" pitchFamily="49" charset="-122"/>
                <a:ea typeface="黑体" panose="02010609060101010101" pitchFamily="49" charset="-122"/>
              </a:rPr>
              <a:t>中国清洁空气计划的关键：制定能够充分保障公众健康的合理空气质量标准，建立能够准确评估措施实施的监测</a:t>
            </a:r>
            <a:r>
              <a:rPr lang="zh-CN" altLang="zh-CN" sz="5500" dirty="0" smtClean="0">
                <a:solidFill>
                  <a:srgbClr val="FF0000"/>
                </a:solidFill>
                <a:latin typeface="黑体" panose="02010609060101010101" pitchFamily="49" charset="-122"/>
                <a:ea typeface="黑体" panose="02010609060101010101" pitchFamily="49" charset="-122"/>
              </a:rPr>
              <a:t>网络</a:t>
            </a:r>
            <a:r>
              <a:rPr lang="en-US" altLang="zh-CN" sz="5400" dirty="0" smtClean="0">
                <a:solidFill>
                  <a:srgbClr val="FF0000"/>
                </a:solidFill>
                <a:latin typeface="黑体" panose="02010609060101010101" pitchFamily="49" charset="-122"/>
                <a:ea typeface="黑体" panose="02010609060101010101" pitchFamily="49" charset="-122"/>
              </a:rPr>
              <a:t>  </a:t>
            </a:r>
            <a:r>
              <a:rPr lang="en-US" altLang="zh-CN" sz="5000" dirty="0">
                <a:solidFill>
                  <a:srgbClr val="FF0000"/>
                </a:solidFill>
              </a:rPr>
              <a:t>Setting appropriate air quality standards that will adequately protect public health and implementing a monitoring network that accurately assesses compliance with those standards should be the backbone of China’s Clean Air </a:t>
            </a:r>
            <a:r>
              <a:rPr lang="en-US" altLang="zh-CN" sz="5000" dirty="0" smtClean="0">
                <a:solidFill>
                  <a:srgbClr val="FF0000"/>
                </a:solidFill>
              </a:rPr>
              <a:t>Program</a:t>
            </a:r>
            <a:endParaRPr lang="en-US" sz="5000" dirty="0">
              <a:solidFill>
                <a:srgbClr val="FF0000"/>
              </a:solidFill>
            </a:endParaRPr>
          </a:p>
          <a:p>
            <a:pPr lvl="1"/>
            <a:r>
              <a:rPr lang="en-US" altLang="zh-CN" sz="4000" dirty="0"/>
              <a:t>Ambient air pollution data quality should be ensured through carefully designed and operated data quality assurance and quality control (QA/QC) </a:t>
            </a:r>
            <a:r>
              <a:rPr lang="en-US" altLang="zh-CN" sz="4000" dirty="0" smtClean="0"/>
              <a:t>procedures.</a:t>
            </a:r>
            <a:endParaRPr lang="en-US" altLang="zh-CN" sz="4000" dirty="0"/>
          </a:p>
          <a:p>
            <a:pPr lvl="1"/>
            <a:r>
              <a:rPr lang="en-US" altLang="zh-CN" sz="4000" dirty="0" smtClean="0"/>
              <a:t>Ambient monitoring networks should be designed to enable the apportioning of the contributions from local sources, urban conurbations, and regional pollution sources.</a:t>
            </a:r>
          </a:p>
          <a:p>
            <a:pPr>
              <a:buFont typeface="Wingdings" panose="05000000000000000000" pitchFamily="2" charset="2"/>
              <a:buChar char="Ø"/>
            </a:pPr>
            <a:r>
              <a:rPr lang="zh-CN" altLang="zh-CN" sz="5500" dirty="0" smtClean="0">
                <a:solidFill>
                  <a:srgbClr val="FF0000"/>
                </a:solidFill>
                <a:latin typeface="黑体" panose="02010609060101010101" pitchFamily="49" charset="-122"/>
                <a:ea typeface="黑体" panose="02010609060101010101" pitchFamily="49" charset="-122"/>
              </a:rPr>
              <a:t>中国</a:t>
            </a:r>
            <a:r>
              <a:rPr lang="zh-CN" altLang="zh-CN" sz="5500" dirty="0">
                <a:solidFill>
                  <a:srgbClr val="FF0000"/>
                </a:solidFill>
                <a:latin typeface="黑体" panose="02010609060101010101" pitchFamily="49" charset="-122"/>
                <a:ea typeface="黑体" panose="02010609060101010101" pitchFamily="49" charset="-122"/>
              </a:rPr>
              <a:t>的当务之急：制定污染控制有效性评估方案，量化空气质量改善</a:t>
            </a:r>
            <a:r>
              <a:rPr lang="zh-CN" altLang="zh-CN" sz="5500" dirty="0" smtClean="0">
                <a:solidFill>
                  <a:srgbClr val="FF0000"/>
                </a:solidFill>
                <a:latin typeface="黑体" panose="02010609060101010101" pitchFamily="49" charset="-122"/>
                <a:ea typeface="黑体" panose="02010609060101010101" pitchFamily="49" charset="-122"/>
              </a:rPr>
              <a:t>进展</a:t>
            </a:r>
            <a:r>
              <a:rPr lang="en-US" altLang="zh-CN" sz="5400" dirty="0" smtClean="0">
                <a:solidFill>
                  <a:srgbClr val="FF0000"/>
                </a:solidFill>
                <a:latin typeface="黑体" panose="02010609060101010101" pitchFamily="49" charset="-122"/>
                <a:ea typeface="黑体" panose="02010609060101010101" pitchFamily="49" charset="-122"/>
              </a:rPr>
              <a:t>  </a:t>
            </a:r>
            <a:r>
              <a:rPr lang="en-US" altLang="zh-CN" sz="5000" dirty="0">
                <a:solidFill>
                  <a:srgbClr val="FF0000"/>
                </a:solidFill>
              </a:rPr>
              <a:t>A process for measuring the effectiveness of control measures and determining progress in improving air quality should be a priority for China</a:t>
            </a:r>
            <a:endParaRPr lang="en-GB" altLang="zh-CN" sz="5000" dirty="0">
              <a:solidFill>
                <a:srgbClr val="FF0000"/>
              </a:solidFill>
            </a:endParaRPr>
          </a:p>
          <a:p>
            <a:pPr lvl="1"/>
            <a:r>
              <a:rPr lang="en-US" altLang="zh-CN" sz="4000" dirty="0"/>
              <a:t>The evaluation of annual air quality changes should be adjusted for inter-annual differences in </a:t>
            </a:r>
            <a:r>
              <a:rPr lang="en-US" altLang="zh-CN" sz="4000" dirty="0" smtClean="0"/>
              <a:t>meteorological and other conditions.</a:t>
            </a:r>
            <a:endParaRPr lang="en-US" altLang="zh-CN" sz="4000" dirty="0"/>
          </a:p>
          <a:p>
            <a:pPr lvl="1"/>
            <a:r>
              <a:rPr lang="en-US" altLang="zh-CN" sz="4000" dirty="0"/>
              <a:t>Measuring annual improvement in air quality is strongly linked with quality/accuracy of the monitored data, and the needed capacity for </a:t>
            </a:r>
            <a:r>
              <a:rPr lang="en-US" altLang="zh-CN" sz="4000" dirty="0" smtClean="0"/>
              <a:t>QA/QC </a:t>
            </a:r>
            <a:r>
              <a:rPr lang="en-US" altLang="zh-CN" sz="4000" dirty="0"/>
              <a:t>procedures.</a:t>
            </a:r>
          </a:p>
          <a:p>
            <a:pPr>
              <a:buFont typeface="Wingdings" panose="05000000000000000000" pitchFamily="2" charset="2"/>
              <a:buChar char="Ø"/>
            </a:pPr>
            <a:r>
              <a:rPr lang="zh-CN" altLang="zh-CN" sz="5500" dirty="0" smtClean="0">
                <a:solidFill>
                  <a:srgbClr val="FF0000"/>
                </a:solidFill>
                <a:latin typeface="黑体" panose="02010609060101010101" pitchFamily="49" charset="-122"/>
                <a:ea typeface="黑体" panose="02010609060101010101" pitchFamily="49" charset="-122"/>
              </a:rPr>
              <a:t>中国应强调大气污染物减排对改善气候变化的协同效益</a:t>
            </a:r>
            <a:r>
              <a:rPr lang="en-US" altLang="zh-CN" sz="5400" dirty="0" smtClean="0">
                <a:solidFill>
                  <a:srgbClr val="FF0000"/>
                </a:solidFill>
                <a:latin typeface="黑体" panose="02010609060101010101" pitchFamily="49" charset="-122"/>
                <a:ea typeface="黑体" panose="02010609060101010101" pitchFamily="49" charset="-122"/>
              </a:rPr>
              <a:t>  </a:t>
            </a:r>
            <a:r>
              <a:rPr lang="en-US" altLang="zh-CN" sz="5000" dirty="0" smtClean="0">
                <a:solidFill>
                  <a:srgbClr val="FF0000"/>
                </a:solidFill>
              </a:rPr>
              <a:t>China should highlight the climate change co-benefits of the air pollution control effort </a:t>
            </a:r>
            <a:endParaRPr lang="en-GB" altLang="zh-CN" sz="5000" dirty="0" smtClean="0">
              <a:solidFill>
                <a:srgbClr val="FF0000"/>
              </a:solidFill>
            </a:endParaRPr>
          </a:p>
          <a:p>
            <a:pPr lvl="1"/>
            <a:r>
              <a:rPr lang="en-US" altLang="zh-CN" sz="4000" dirty="0" smtClean="0"/>
              <a:t>China’s </a:t>
            </a:r>
            <a:r>
              <a:rPr lang="en-US" altLang="zh-CN" sz="4000" dirty="0"/>
              <a:t>air pollution control effort will reduce coal </a:t>
            </a:r>
            <a:r>
              <a:rPr lang="en-US" altLang="zh-CN" sz="4000" dirty="0" smtClean="0"/>
              <a:t>consumption, </a:t>
            </a:r>
            <a:r>
              <a:rPr lang="en-US" altLang="zh-CN" sz="4000" dirty="0"/>
              <a:t>increase the use of renewable fuels, improve vehicle </a:t>
            </a:r>
            <a:r>
              <a:rPr lang="en-US" altLang="zh-CN" sz="4000" dirty="0" smtClean="0"/>
              <a:t>efficiency, etc.; </a:t>
            </a:r>
            <a:r>
              <a:rPr lang="en-US" altLang="zh-CN" sz="4000" dirty="0"/>
              <a:t>each of these air pollution control steps will reduce CO2 emissions as a </a:t>
            </a:r>
            <a:r>
              <a:rPr lang="en-US" altLang="zh-CN" sz="4000" dirty="0" smtClean="0"/>
              <a:t>co-benefit.</a:t>
            </a:r>
          </a:p>
          <a:p>
            <a:pPr lvl="1"/>
            <a:r>
              <a:rPr lang="en-US" altLang="zh-CN" sz="4000" dirty="0"/>
              <a:t>E</a:t>
            </a:r>
            <a:r>
              <a:rPr lang="en-US" altLang="zh-CN" sz="4000" dirty="0" smtClean="0"/>
              <a:t>xtremely </a:t>
            </a:r>
            <a:r>
              <a:rPr lang="en-US" altLang="zh-CN" sz="4000" dirty="0"/>
              <a:t>important to highlight the climate benefits of the clean air strategy and the win-win nature of the effort</a:t>
            </a:r>
          </a:p>
        </p:txBody>
      </p:sp>
      <p:sp>
        <p:nvSpPr>
          <p:cNvPr id="4" name="Rectangle 2"/>
          <p:cNvSpPr txBox="1">
            <a:spLocks noChangeArrowheads="1"/>
          </p:cNvSpPr>
          <p:nvPr/>
        </p:nvSpPr>
        <p:spPr bwMode="gray">
          <a:xfrm>
            <a:off x="-39362" y="21842"/>
            <a:ext cx="9288462" cy="875257"/>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3</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区域大气污染防治协调机制国际经验</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3) Task 3: International </a:t>
            </a:r>
            <a:r>
              <a:rPr lang="en-US" altLang="zh-CN" sz="1500" b="1" dirty="0">
                <a:solidFill>
                  <a:schemeClr val="tx2"/>
                </a:solidFill>
                <a:latin typeface="Times New Roman" panose="02020603050405020304" pitchFamily="18" charset="0"/>
                <a:cs typeface="Times New Roman" panose="02020603050405020304" pitchFamily="18" charset="0"/>
              </a:rPr>
              <a:t>Experiences of Coordination Mechanism for Regional Air Pollution Prevention and Control</a:t>
            </a:r>
          </a:p>
        </p:txBody>
      </p:sp>
    </p:spTree>
    <p:extLst>
      <p:ext uri="{BB962C8B-B14F-4D97-AF65-F5344CB8AC3E}">
        <p14:creationId xmlns:p14="http://schemas.microsoft.com/office/powerpoint/2010/main" val="3907829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0" y="84237"/>
            <a:ext cx="9108504" cy="752475"/>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4</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区域大气污染防治协调机制与政策研究</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4) Task 4: </a:t>
            </a:r>
            <a:r>
              <a:rPr lang="en-US" altLang="zh-CN" sz="1500" b="1" dirty="0">
                <a:solidFill>
                  <a:schemeClr val="tx2"/>
                </a:solidFill>
                <a:latin typeface="Times New Roman" pitchFamily="18" charset="0"/>
                <a:ea typeface="华文细黑" pitchFamily="2" charset="-122"/>
                <a:cs typeface="Times New Roman" pitchFamily="18" charset="0"/>
              </a:rPr>
              <a:t>Coordination Mechanism and Policy Study for Regional Air Pollution Prevention and Control</a:t>
            </a:r>
            <a:endParaRPr lang="en-US" altLang="zh-CN" sz="1500" b="1" dirty="0">
              <a:solidFill>
                <a:schemeClr val="tx2"/>
              </a:solidFill>
              <a:latin typeface="Times New Roman" panose="02020603050405020304" pitchFamily="18" charset="0"/>
              <a:cs typeface="Times New Roman" panose="02020603050405020304" pitchFamily="18" charset="0"/>
            </a:endParaRPr>
          </a:p>
        </p:txBody>
      </p:sp>
      <p:pic>
        <p:nvPicPr>
          <p:cNvPr id="4" name="图片 7" descr="3qu10qun.png"/>
          <p:cNvPicPr>
            <a:picLocks noChangeAspect="1"/>
          </p:cNvPicPr>
          <p:nvPr/>
        </p:nvPicPr>
        <p:blipFill>
          <a:blip r:embed="rId3" cstate="print"/>
          <a:srcRect l="10498" t="3941" r="14848" b="23788"/>
          <a:stretch>
            <a:fillRect/>
          </a:stretch>
        </p:blipFill>
        <p:spPr bwMode="auto">
          <a:xfrm>
            <a:off x="144016" y="1700809"/>
            <a:ext cx="3136019" cy="2160240"/>
          </a:xfrm>
          <a:prstGeom prst="rect">
            <a:avLst/>
          </a:prstGeom>
          <a:solidFill>
            <a:schemeClr val="bg1">
              <a:lumMod val="50000"/>
            </a:schemeClr>
          </a:solidFill>
          <a:ln w="9525">
            <a:noFill/>
            <a:miter lim="800000"/>
            <a:headEnd/>
            <a:tailEnd/>
          </a:ln>
        </p:spPr>
      </p:pic>
      <p:pic>
        <p:nvPicPr>
          <p:cNvPr id="5" name="Picture 3" descr="F:\国合会2014年项目\第一次课题组会议\图片7.png"/>
          <p:cNvPicPr>
            <a:picLocks noChangeAspect="1" noChangeArrowheads="1"/>
          </p:cNvPicPr>
          <p:nvPr/>
        </p:nvPicPr>
        <p:blipFill>
          <a:blip r:embed="rId4" cstate="print"/>
          <a:srcRect/>
          <a:stretch>
            <a:fillRect/>
          </a:stretch>
        </p:blipFill>
        <p:spPr bwMode="auto">
          <a:xfrm>
            <a:off x="3275856" y="1700808"/>
            <a:ext cx="2924312" cy="2016224"/>
          </a:xfrm>
          <a:prstGeom prst="rect">
            <a:avLst/>
          </a:prstGeom>
          <a:noFill/>
          <a:ln w="9525">
            <a:noFill/>
            <a:miter lim="800000"/>
            <a:headEnd/>
            <a:tailEnd/>
          </a:ln>
        </p:spPr>
      </p:pic>
      <p:pic>
        <p:nvPicPr>
          <p:cNvPr id="6" name="图片 3" descr="20 点 08 分 04 秒.bmp"/>
          <p:cNvPicPr>
            <a:picLocks noChangeAspect="1" noChangeArrowheads="1"/>
          </p:cNvPicPr>
          <p:nvPr/>
        </p:nvPicPr>
        <p:blipFill>
          <a:blip r:embed="rId5" cstate="print"/>
          <a:srcRect/>
          <a:stretch>
            <a:fillRect/>
          </a:stretch>
        </p:blipFill>
        <p:spPr bwMode="auto">
          <a:xfrm>
            <a:off x="35496" y="4608512"/>
            <a:ext cx="3045708" cy="2132856"/>
          </a:xfrm>
          <a:prstGeom prst="rect">
            <a:avLst/>
          </a:prstGeom>
          <a:noFill/>
          <a:ln w="9525">
            <a:noFill/>
            <a:miter lim="800000"/>
            <a:headEnd/>
            <a:tailEnd/>
          </a:ln>
        </p:spPr>
      </p:pic>
      <p:pic>
        <p:nvPicPr>
          <p:cNvPr id="7" name="Picture 3"/>
          <p:cNvPicPr>
            <a:picLocks noChangeAspect="1" noChangeArrowheads="1"/>
          </p:cNvPicPr>
          <p:nvPr/>
        </p:nvPicPr>
        <p:blipFill>
          <a:blip r:embed="rId6" cstate="print"/>
          <a:srcRect/>
          <a:stretch>
            <a:fillRect/>
          </a:stretch>
        </p:blipFill>
        <p:spPr bwMode="auto">
          <a:xfrm>
            <a:off x="3203848" y="4653136"/>
            <a:ext cx="3082220" cy="2016224"/>
          </a:xfrm>
          <a:prstGeom prst="rect">
            <a:avLst/>
          </a:prstGeom>
          <a:noFill/>
          <a:ln w="9525">
            <a:noFill/>
            <a:miter lim="800000"/>
            <a:headEnd/>
            <a:tailEnd/>
          </a:ln>
        </p:spPr>
      </p:pic>
      <p:sp>
        <p:nvSpPr>
          <p:cNvPr id="8" name="右箭头 7"/>
          <p:cNvSpPr/>
          <p:nvPr/>
        </p:nvSpPr>
        <p:spPr>
          <a:xfrm>
            <a:off x="6084168" y="3356992"/>
            <a:ext cx="504056" cy="50405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9"/>
          <p:cNvSpPr txBox="1">
            <a:spLocks noChangeArrowheads="1"/>
          </p:cNvSpPr>
          <p:nvPr/>
        </p:nvSpPr>
        <p:spPr bwMode="auto">
          <a:xfrm>
            <a:off x="6588223" y="1041985"/>
            <a:ext cx="2501977" cy="5555367"/>
          </a:xfrm>
          <a:prstGeom prst="rect">
            <a:avLst/>
          </a:prstGeom>
          <a:solidFill>
            <a:schemeClr val="bg1"/>
          </a:solidFill>
          <a:ln w="25400">
            <a:solidFill>
              <a:schemeClr val="accent1"/>
            </a:solidFill>
            <a:miter lim="800000"/>
            <a:headEnd/>
            <a:tailEnd/>
          </a:ln>
        </p:spPr>
        <p:txBody>
          <a:bodyPr wrap="square">
            <a:spAutoFit/>
          </a:bodyPr>
          <a:lstStyle/>
          <a:p>
            <a:pPr>
              <a:lnSpc>
                <a:spcPct val="150000"/>
              </a:lnSpc>
              <a:spcAft>
                <a:spcPts val="600"/>
              </a:spcAft>
            </a:pPr>
            <a:r>
              <a:rPr lang="zh-CN" altLang="en-US" sz="1600" b="1" dirty="0" smtClean="0">
                <a:solidFill>
                  <a:srgbClr val="FF0000"/>
                </a:solidFill>
                <a:latin typeface="微软雅黑" pitchFamily="34" charset="-122"/>
                <a:ea typeface="微软雅黑" pitchFamily="34" charset="-122"/>
              </a:rPr>
              <a:t>传统分区</a:t>
            </a:r>
            <a:r>
              <a:rPr lang="zh-CN" altLang="en-US" sz="1600" b="1" dirty="0">
                <a:solidFill>
                  <a:srgbClr val="FF0000"/>
                </a:solidFill>
                <a:latin typeface="微软雅黑" pitchFamily="34" charset="-122"/>
                <a:ea typeface="微软雅黑" pitchFamily="34" charset="-122"/>
              </a:rPr>
              <a:t>未考虑污染传输规律，缺乏对污染特征的系统分析，因此不够全面</a:t>
            </a:r>
            <a:r>
              <a:rPr lang="zh-CN" altLang="en-US" sz="1600" b="1" dirty="0" smtClean="0">
                <a:solidFill>
                  <a:srgbClr val="FF0000"/>
                </a:solidFill>
                <a:latin typeface="微软雅黑" pitchFamily="34" charset="-122"/>
                <a:ea typeface="微软雅黑" pitchFamily="34" charset="-122"/>
              </a:rPr>
              <a:t>。</a:t>
            </a:r>
            <a:endParaRPr lang="en-US" altLang="zh-CN" sz="1600" b="1" dirty="0" smtClean="0">
              <a:solidFill>
                <a:srgbClr val="FF0000"/>
              </a:solidFill>
              <a:latin typeface="微软雅黑" pitchFamily="34" charset="-122"/>
              <a:ea typeface="微软雅黑" pitchFamily="34" charset="-122"/>
            </a:endParaRPr>
          </a:p>
          <a:p>
            <a:pPr>
              <a:lnSpc>
                <a:spcPct val="150000"/>
              </a:lnSpc>
              <a:spcAft>
                <a:spcPts val="600"/>
              </a:spcAft>
            </a:pPr>
            <a:r>
              <a:rPr lang="en-US" altLang="zh-CN" sz="1300" b="1" dirty="0" smtClean="0"/>
              <a:t>1) Conventional </a:t>
            </a:r>
            <a:r>
              <a:rPr lang="en-US" altLang="zh-CN" sz="1300" b="1" dirty="0"/>
              <a:t>air pollution control and management in China lacks consideration of air pollution transport and a systematic analysis of air pollution. </a:t>
            </a:r>
            <a:endParaRPr lang="en-US" altLang="zh-CN" sz="1300" b="1" dirty="0" smtClean="0"/>
          </a:p>
          <a:p>
            <a:pPr>
              <a:lnSpc>
                <a:spcPct val="150000"/>
              </a:lnSpc>
              <a:spcAft>
                <a:spcPts val="600"/>
              </a:spcAft>
            </a:pPr>
            <a:r>
              <a:rPr lang="en-US" altLang="zh-CN" sz="1300" b="1" dirty="0" smtClean="0"/>
              <a:t>2) In </a:t>
            </a:r>
            <a:r>
              <a:rPr lang="en-US" altLang="zh-CN" sz="1300" b="1" dirty="0"/>
              <a:t>the future, regions should be scientifically grouped based on quantitative research based on satellites, ambient monitors and air quality models to enhance air quality </a:t>
            </a:r>
            <a:r>
              <a:rPr lang="en-US" altLang="zh-CN" sz="1300" b="1" dirty="0" smtClean="0"/>
              <a:t>management.</a:t>
            </a:r>
            <a:endParaRPr lang="zh-CN" altLang="en-US" sz="1300" b="1" dirty="0" smtClean="0">
              <a:latin typeface="+mn-ea"/>
            </a:endParaRPr>
          </a:p>
        </p:txBody>
      </p:sp>
      <p:sp>
        <p:nvSpPr>
          <p:cNvPr id="10" name="TextBox 37"/>
          <p:cNvSpPr txBox="1"/>
          <p:nvPr/>
        </p:nvSpPr>
        <p:spPr>
          <a:xfrm>
            <a:off x="0" y="1052737"/>
            <a:ext cx="3275856" cy="646331"/>
          </a:xfrm>
          <a:prstGeom prst="rect">
            <a:avLst/>
          </a:prstGeom>
          <a:solidFill>
            <a:srgbClr val="FFFF00"/>
          </a:solidFill>
        </p:spPr>
        <p:txBody>
          <a:bodyPr wrap="square" rtlCol="0">
            <a:spAutoFit/>
          </a:bodyPr>
          <a:lstStyle/>
          <a:p>
            <a:r>
              <a:rPr lang="zh-CN" altLang="en-US" sz="1200" b="1" dirty="0" smtClean="0">
                <a:latin typeface="微软雅黑" pitchFamily="34" charset="-122"/>
                <a:ea typeface="微软雅黑" pitchFamily="34" charset="-122"/>
              </a:rPr>
              <a:t>传统分区：行政、经济、人口、污染物排放</a:t>
            </a:r>
            <a:endParaRPr lang="en-US" altLang="zh-CN" sz="1200" b="1" dirty="0" smtClean="0">
              <a:latin typeface="微软雅黑" pitchFamily="34" charset="-122"/>
              <a:ea typeface="微软雅黑" pitchFamily="34" charset="-122"/>
            </a:endParaRPr>
          </a:p>
          <a:p>
            <a:r>
              <a:rPr lang="en-US" altLang="zh-CN" sz="1200" dirty="0" smtClean="0">
                <a:latin typeface="微软雅黑" pitchFamily="34" charset="-122"/>
                <a:ea typeface="微软雅黑" pitchFamily="34" charset="-122"/>
              </a:rPr>
              <a:t>Traditional management zone: Territorial, Economic, Population, Emission</a:t>
            </a:r>
            <a:endParaRPr lang="zh-CN" altLang="en-US" sz="1200" dirty="0">
              <a:latin typeface="微软雅黑" pitchFamily="34" charset="-122"/>
              <a:ea typeface="微软雅黑" pitchFamily="34" charset="-122"/>
            </a:endParaRPr>
          </a:p>
        </p:txBody>
      </p:sp>
      <p:sp>
        <p:nvSpPr>
          <p:cNvPr id="11" name="TextBox 38"/>
          <p:cNvSpPr txBox="1"/>
          <p:nvPr/>
        </p:nvSpPr>
        <p:spPr>
          <a:xfrm>
            <a:off x="3347864" y="1054477"/>
            <a:ext cx="2952328" cy="646331"/>
          </a:xfrm>
          <a:prstGeom prst="rect">
            <a:avLst/>
          </a:prstGeom>
          <a:solidFill>
            <a:srgbClr val="FFFF00"/>
          </a:solidFill>
        </p:spPr>
        <p:txBody>
          <a:bodyPr wrap="square" rtlCol="0">
            <a:spAutoFit/>
          </a:bodyPr>
          <a:lstStyle/>
          <a:p>
            <a:r>
              <a:rPr lang="zh-CN" altLang="en-US" sz="1200" b="1" dirty="0" smtClean="0">
                <a:solidFill>
                  <a:srgbClr val="FF0000"/>
                </a:solidFill>
                <a:latin typeface="微软雅黑" pitchFamily="34" charset="-122"/>
                <a:ea typeface="微软雅黑" pitchFamily="34" charset="-122"/>
              </a:rPr>
              <a:t>基于卫星遥感的分区：大气污染特征相似性 </a:t>
            </a:r>
            <a:r>
              <a:rPr lang="en-US" altLang="zh-CN" sz="1200" dirty="0" smtClean="0">
                <a:latin typeface="微软雅黑" pitchFamily="34" charset="-122"/>
                <a:ea typeface="微软雅黑" pitchFamily="34" charset="-122"/>
              </a:rPr>
              <a:t>Satellite management zone: Similarity of air pollution</a:t>
            </a:r>
            <a:endParaRPr lang="zh-CN" altLang="en-US" sz="1200" dirty="0">
              <a:latin typeface="微软雅黑" pitchFamily="34" charset="-122"/>
              <a:ea typeface="微软雅黑" pitchFamily="34" charset="-122"/>
            </a:endParaRPr>
          </a:p>
        </p:txBody>
      </p:sp>
      <p:sp>
        <p:nvSpPr>
          <p:cNvPr id="12" name="TextBox 39"/>
          <p:cNvSpPr txBox="1"/>
          <p:nvPr/>
        </p:nvSpPr>
        <p:spPr>
          <a:xfrm>
            <a:off x="35496" y="3787006"/>
            <a:ext cx="3131840" cy="830997"/>
          </a:xfrm>
          <a:prstGeom prst="rect">
            <a:avLst/>
          </a:prstGeom>
          <a:solidFill>
            <a:srgbClr val="FFFF00"/>
          </a:solidFill>
        </p:spPr>
        <p:txBody>
          <a:bodyPr wrap="square" rtlCol="0">
            <a:spAutoFit/>
          </a:bodyPr>
          <a:lstStyle/>
          <a:p>
            <a:r>
              <a:rPr lang="zh-CN" altLang="en-US" sz="1200" b="1" dirty="0" smtClean="0">
                <a:solidFill>
                  <a:srgbClr val="FF0000"/>
                </a:solidFill>
                <a:latin typeface="微软雅黑" pitchFamily="34" charset="-122"/>
                <a:ea typeface="微软雅黑" pitchFamily="34" charset="-122"/>
              </a:rPr>
              <a:t>基于地面监测的分区：大气污染累积过程的</a:t>
            </a:r>
            <a:endParaRPr lang="en-US" altLang="zh-CN" sz="1200" b="1" dirty="0" smtClean="0">
              <a:solidFill>
                <a:srgbClr val="FF0000"/>
              </a:solidFill>
              <a:latin typeface="微软雅黑" pitchFamily="34" charset="-122"/>
              <a:ea typeface="微软雅黑" pitchFamily="34" charset="-122"/>
            </a:endParaRPr>
          </a:p>
          <a:p>
            <a:r>
              <a:rPr lang="zh-CN" altLang="en-US" sz="1200" b="1" dirty="0" smtClean="0">
                <a:solidFill>
                  <a:srgbClr val="FF0000"/>
                </a:solidFill>
                <a:latin typeface="微软雅黑" pitchFamily="34" charset="-122"/>
                <a:ea typeface="微软雅黑" pitchFamily="34" charset="-122"/>
              </a:rPr>
              <a:t>同步性 </a:t>
            </a:r>
            <a:r>
              <a:rPr lang="en-US" altLang="zh-CN" sz="1200" dirty="0" smtClean="0">
                <a:latin typeface="微软雅黑" pitchFamily="34" charset="-122"/>
                <a:ea typeface="微软雅黑" pitchFamily="34" charset="-122"/>
              </a:rPr>
              <a:t>Monitoring </a:t>
            </a:r>
            <a:r>
              <a:rPr lang="en-US" altLang="zh-CN" sz="1200" dirty="0">
                <a:latin typeface="微软雅黑" pitchFamily="34" charset="-122"/>
                <a:ea typeface="微软雅黑" pitchFamily="34" charset="-122"/>
              </a:rPr>
              <a:t>date management zone: synchronization of cumulative process of urban air </a:t>
            </a:r>
            <a:r>
              <a:rPr lang="en-US" altLang="zh-CN" sz="1200" dirty="0" smtClean="0">
                <a:latin typeface="微软雅黑" pitchFamily="34" charset="-122"/>
                <a:ea typeface="微软雅黑" pitchFamily="34" charset="-122"/>
              </a:rPr>
              <a:t>pollution</a:t>
            </a:r>
            <a:endParaRPr lang="zh-CN" altLang="en-US" sz="1050" dirty="0">
              <a:latin typeface="微软雅黑" pitchFamily="34" charset="-122"/>
              <a:ea typeface="微软雅黑" pitchFamily="34" charset="-122"/>
            </a:endParaRPr>
          </a:p>
        </p:txBody>
      </p:sp>
      <p:sp>
        <p:nvSpPr>
          <p:cNvPr id="13" name="TextBox 40"/>
          <p:cNvSpPr txBox="1"/>
          <p:nvPr/>
        </p:nvSpPr>
        <p:spPr>
          <a:xfrm>
            <a:off x="3203848" y="3789040"/>
            <a:ext cx="3096344" cy="830997"/>
          </a:xfrm>
          <a:prstGeom prst="rect">
            <a:avLst/>
          </a:prstGeom>
          <a:solidFill>
            <a:srgbClr val="FFFF00"/>
          </a:solidFill>
        </p:spPr>
        <p:txBody>
          <a:bodyPr wrap="square" rtlCol="0">
            <a:spAutoFit/>
          </a:bodyPr>
          <a:lstStyle/>
          <a:p>
            <a:r>
              <a:rPr lang="zh-CN" altLang="en-US" sz="1200" b="1" dirty="0" smtClean="0">
                <a:solidFill>
                  <a:srgbClr val="FF0000"/>
                </a:solidFill>
                <a:latin typeface="微软雅黑" pitchFamily="34" charset="-122"/>
                <a:ea typeface="微软雅黑" pitchFamily="34" charset="-122"/>
              </a:rPr>
              <a:t>基于模型模拟的分区：地区间大气污染传输</a:t>
            </a:r>
            <a:endParaRPr lang="en-US" altLang="zh-CN" sz="1200" b="1" dirty="0" smtClean="0">
              <a:solidFill>
                <a:srgbClr val="FF0000"/>
              </a:solidFill>
              <a:latin typeface="微软雅黑" pitchFamily="34" charset="-122"/>
              <a:ea typeface="微软雅黑" pitchFamily="34" charset="-122"/>
            </a:endParaRPr>
          </a:p>
          <a:p>
            <a:r>
              <a:rPr lang="zh-CN" altLang="en-US" sz="1200" b="1" dirty="0" smtClean="0">
                <a:solidFill>
                  <a:srgbClr val="FF0000"/>
                </a:solidFill>
                <a:latin typeface="微软雅黑" pitchFamily="34" charset="-122"/>
                <a:ea typeface="微软雅黑" pitchFamily="34" charset="-122"/>
              </a:rPr>
              <a:t>规律</a:t>
            </a:r>
            <a:r>
              <a:rPr lang="en-US" altLang="zh-CN" sz="1200" b="1" dirty="0" smtClean="0">
                <a:solidFill>
                  <a:srgbClr val="FF0000"/>
                </a:solidFill>
                <a:latin typeface="微软雅黑" pitchFamily="34" charset="-122"/>
                <a:ea typeface="微软雅黑" pitchFamily="34" charset="-122"/>
              </a:rPr>
              <a:t> </a:t>
            </a:r>
            <a:r>
              <a:rPr lang="en-US" altLang="zh-CN" sz="1200" dirty="0" smtClean="0">
                <a:solidFill>
                  <a:srgbClr val="FF0000"/>
                </a:solidFill>
                <a:latin typeface="微软雅黑" pitchFamily="34" charset="-122"/>
                <a:ea typeface="微软雅黑" pitchFamily="34" charset="-122"/>
              </a:rPr>
              <a:t> </a:t>
            </a:r>
            <a:r>
              <a:rPr lang="fr-FR" altLang="zh-CN" sz="1200" dirty="0" smtClean="0">
                <a:latin typeface="微软雅黑" pitchFamily="34" charset="-122"/>
                <a:ea typeface="微软雅黑" pitchFamily="34" charset="-122"/>
              </a:rPr>
              <a:t>Modeling management zone:  regional air pollution transfer menchanism</a:t>
            </a:r>
            <a:endParaRPr lang="zh-CN" altLang="en-US" sz="12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3465812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216024" y="273150"/>
            <a:ext cx="8028384" cy="563562"/>
          </a:xfrm>
          <a:prstGeom prst="rect">
            <a:avLst/>
          </a:prstGeom>
          <a:noFill/>
          <a:ln w="9525">
            <a:noFill/>
            <a:miter lim="800000"/>
            <a:headEnd/>
            <a:tailEnd/>
          </a:ln>
        </p:spPr>
        <p:txBody>
          <a:bodyPr anchor="ctr"/>
          <a:lstStyle/>
          <a:p>
            <a:r>
              <a:rPr lang="zh-CN" altLang="en-US" sz="3200" b="1" dirty="0" smtClean="0">
                <a:solidFill>
                  <a:schemeClr val="tx2"/>
                </a:solidFill>
                <a:latin typeface="Calibri" pitchFamily="34" charset="0"/>
              </a:rPr>
              <a:t>汇报内容   </a:t>
            </a:r>
            <a:r>
              <a:rPr lang="en-US" altLang="zh-CN" sz="3200" b="1" dirty="0" smtClean="0">
                <a:solidFill>
                  <a:schemeClr val="tx2"/>
                </a:solidFill>
                <a:latin typeface="Calibri" pitchFamily="34" charset="0"/>
              </a:rPr>
              <a:t>Outline </a:t>
            </a:r>
            <a:endParaRPr lang="en-US" altLang="zh-CN" sz="3200" b="1" dirty="0">
              <a:solidFill>
                <a:schemeClr val="tx2"/>
              </a:solidFill>
              <a:latin typeface="Calibri" pitchFamily="34" charset="0"/>
            </a:endParaRPr>
          </a:p>
        </p:txBody>
      </p:sp>
      <p:sp>
        <p:nvSpPr>
          <p:cNvPr id="6" name="Rectangle 20"/>
          <p:cNvSpPr>
            <a:spLocks noChangeArrowheads="1"/>
          </p:cNvSpPr>
          <p:nvPr/>
        </p:nvSpPr>
        <p:spPr bwMode="auto">
          <a:xfrm>
            <a:off x="251520" y="1039081"/>
            <a:ext cx="8820472" cy="5702287"/>
          </a:xfrm>
          <a:prstGeom prst="rect">
            <a:avLst/>
          </a:prstGeom>
          <a:solidFill>
            <a:schemeClr val="bg1"/>
          </a:solidFill>
          <a:ln>
            <a:noFill/>
          </a:ln>
        </p:spPr>
        <p:txBody>
          <a:bodyPr/>
          <a:lstStyle>
            <a:lvl1pPr marL="609600" indent="-609600" eaLnBrk="0" hangingPunct="0">
              <a:defRPr sz="2800" b="1">
                <a:solidFill>
                  <a:schemeClr val="tx1"/>
                </a:solidFill>
                <a:latin typeface="Arial" panose="020B0604020202020204" pitchFamily="34" charset="0"/>
                <a:ea typeface="华文细黑" panose="02010600040101010101" pitchFamily="2" charset="-122"/>
              </a:defRPr>
            </a:lvl1pPr>
            <a:lvl2pPr marL="742950" indent="-285750" eaLnBrk="0" hangingPunct="0">
              <a:defRPr sz="2800" b="1">
                <a:solidFill>
                  <a:schemeClr val="tx1"/>
                </a:solidFill>
                <a:latin typeface="Arial" panose="020B0604020202020204" pitchFamily="34" charset="0"/>
                <a:ea typeface="华文细黑" panose="02010600040101010101" pitchFamily="2" charset="-122"/>
              </a:defRPr>
            </a:lvl2pPr>
            <a:lvl3pPr marL="1143000" indent="-228600" eaLnBrk="0" hangingPunct="0">
              <a:defRPr sz="2800" b="1">
                <a:solidFill>
                  <a:schemeClr val="tx1"/>
                </a:solidFill>
                <a:latin typeface="Arial" panose="020B0604020202020204" pitchFamily="34" charset="0"/>
                <a:ea typeface="华文细黑" panose="02010600040101010101" pitchFamily="2" charset="-122"/>
              </a:defRPr>
            </a:lvl3pPr>
            <a:lvl4pPr marL="1600200" indent="-228600" eaLnBrk="0" hangingPunct="0">
              <a:defRPr sz="2800" b="1">
                <a:solidFill>
                  <a:schemeClr val="tx1"/>
                </a:solidFill>
                <a:latin typeface="Arial" panose="020B0604020202020204" pitchFamily="34" charset="0"/>
                <a:ea typeface="华文细黑" panose="02010600040101010101" pitchFamily="2" charset="-122"/>
              </a:defRPr>
            </a:lvl4pPr>
            <a:lvl5pPr marL="2057400" indent="-228600" eaLnBrk="0" hangingPunct="0">
              <a:defRPr sz="28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华文细黑" panose="02010600040101010101" pitchFamily="2" charset="-122"/>
              </a:defRPr>
            </a:lvl9pPr>
          </a:lstStyle>
          <a:p>
            <a:pPr eaLnBrk="1" hangingPunct="1">
              <a:lnSpc>
                <a:spcPct val="130000"/>
              </a:lnSpc>
              <a:spcBef>
                <a:spcPct val="20000"/>
              </a:spcBef>
              <a:buClr>
                <a:schemeClr val="hlink"/>
              </a:buClr>
              <a:buFontTx/>
              <a:buBlip>
                <a:blip r:embed="rId3"/>
              </a:buBlip>
            </a:pPr>
            <a:r>
              <a:rPr kumimoji="1" lang="zh-CN" altLang="en-US" sz="2200" dirty="0">
                <a:solidFill>
                  <a:schemeClr val="tx2"/>
                </a:solidFill>
                <a:latin typeface="黑体" panose="02010609060101010101" pitchFamily="49" charset="-122"/>
                <a:ea typeface="黑体" panose="02010609060101010101" pitchFamily="49" charset="-122"/>
              </a:rPr>
              <a:t>项目背景和主要实施</a:t>
            </a:r>
            <a:r>
              <a:rPr kumimoji="1" lang="zh-CN" altLang="en-US" sz="2200" dirty="0" smtClean="0">
                <a:solidFill>
                  <a:schemeClr val="tx2"/>
                </a:solidFill>
                <a:latin typeface="黑体" panose="02010609060101010101" pitchFamily="49" charset="-122"/>
                <a:ea typeface="黑体" panose="02010609060101010101" pitchFamily="49" charset="-122"/>
              </a:rPr>
              <a:t>过程</a:t>
            </a:r>
            <a:endParaRPr kumimoji="1" lang="en-US" altLang="zh-CN" sz="2200" dirty="0" smtClean="0">
              <a:solidFill>
                <a:schemeClr val="tx2"/>
              </a:solidFill>
              <a:latin typeface="黑体" panose="02010609060101010101" pitchFamily="49" charset="-122"/>
              <a:ea typeface="黑体" panose="02010609060101010101" pitchFamily="49" charset="-122"/>
            </a:endParaRPr>
          </a:p>
          <a:p>
            <a:pPr marL="0" indent="536575" eaLnBrk="1" hangingPunct="1">
              <a:lnSpc>
                <a:spcPct val="130000"/>
              </a:lnSpc>
              <a:spcBef>
                <a:spcPts val="0"/>
              </a:spcBef>
              <a:buClr>
                <a:schemeClr val="hlink"/>
              </a:buClr>
            </a:pPr>
            <a:r>
              <a:rPr lang="en-US" altLang="zh-CN" sz="1400" dirty="0" smtClean="0">
                <a:solidFill>
                  <a:schemeClr val="tx2"/>
                </a:solidFill>
              </a:rPr>
              <a:t>  Project </a:t>
            </a:r>
            <a:r>
              <a:rPr lang="en-US" altLang="zh-CN" sz="1400" dirty="0">
                <a:solidFill>
                  <a:schemeClr val="tx2"/>
                </a:solidFill>
              </a:rPr>
              <a:t>Background and Implementation Process</a:t>
            </a:r>
            <a:endParaRPr lang="zh-CN" altLang="en-US" sz="1400" dirty="0">
              <a:solidFill>
                <a:schemeClr val="tx2"/>
              </a:solidFill>
            </a:endParaRPr>
          </a:p>
          <a:p>
            <a:pPr eaLnBrk="1" hangingPunct="1">
              <a:lnSpc>
                <a:spcPct val="130000"/>
              </a:lnSpc>
              <a:spcBef>
                <a:spcPct val="20000"/>
              </a:spcBef>
              <a:buClr>
                <a:schemeClr val="hlink"/>
              </a:buClr>
              <a:buFontTx/>
              <a:buBlip>
                <a:blip r:embed="rId3"/>
              </a:buBlip>
            </a:pPr>
            <a:r>
              <a:rPr kumimoji="1" lang="zh-CN" altLang="zh-CN" sz="2200" dirty="0">
                <a:solidFill>
                  <a:schemeClr val="tx2"/>
                </a:solidFill>
                <a:latin typeface="黑体" panose="02010609060101010101" pitchFamily="49" charset="-122"/>
                <a:ea typeface="黑体" panose="02010609060101010101" pitchFamily="49" charset="-122"/>
              </a:rPr>
              <a:t>《行动计划》绩效评估指标与方法体系</a:t>
            </a:r>
            <a:r>
              <a:rPr kumimoji="1" lang="zh-CN" altLang="zh-CN" sz="2200" dirty="0" smtClean="0">
                <a:solidFill>
                  <a:schemeClr val="tx2"/>
                </a:solidFill>
                <a:latin typeface="黑体" panose="02010609060101010101" pitchFamily="49" charset="-122"/>
                <a:ea typeface="黑体" panose="02010609060101010101" pitchFamily="49" charset="-122"/>
              </a:rPr>
              <a:t>研究</a:t>
            </a:r>
            <a:endParaRPr kumimoji="1" lang="en-US" altLang="zh-CN" sz="22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1400" dirty="0">
                <a:solidFill>
                  <a:schemeClr val="tx2"/>
                </a:solidFill>
              </a:rPr>
              <a:t>Study on Performance Evaluation Indicators and Methodology System for the Action Plan</a:t>
            </a:r>
            <a:endParaRPr kumimoji="1" lang="zh-CN" altLang="en-US" sz="1400" dirty="0">
              <a:solidFill>
                <a:schemeClr val="tx2"/>
              </a:solidFill>
              <a:latin typeface="黑体" panose="02010609060101010101" pitchFamily="49" charset="-122"/>
              <a:ea typeface="黑体" panose="02010609060101010101" pitchFamily="49" charset="-122"/>
            </a:endParaRPr>
          </a:p>
          <a:p>
            <a:pPr eaLnBrk="1" hangingPunct="1">
              <a:lnSpc>
                <a:spcPct val="130000"/>
              </a:lnSpc>
              <a:spcBef>
                <a:spcPct val="20000"/>
              </a:spcBef>
              <a:buClr>
                <a:schemeClr val="hlink"/>
              </a:buClr>
              <a:buFontTx/>
              <a:buBlip>
                <a:blip r:embed="rId3"/>
              </a:buBlip>
            </a:pPr>
            <a:r>
              <a:rPr kumimoji="1" lang="en-US" altLang="zh-CN" sz="2200" dirty="0">
                <a:solidFill>
                  <a:schemeClr val="tx2"/>
                </a:solidFill>
                <a:latin typeface="黑体" panose="02010609060101010101" pitchFamily="49" charset="-122"/>
                <a:ea typeface="黑体" panose="02010609060101010101" pitchFamily="49" charset="-122"/>
              </a:rPr>
              <a:t>“</a:t>
            </a:r>
            <a:r>
              <a:rPr kumimoji="1" lang="zh-CN" altLang="zh-CN" sz="2200" dirty="0">
                <a:solidFill>
                  <a:schemeClr val="tx2"/>
                </a:solidFill>
                <a:latin typeface="黑体" panose="02010609060101010101" pitchFamily="49" charset="-122"/>
                <a:ea typeface="黑体" panose="02010609060101010101" pitchFamily="49" charset="-122"/>
              </a:rPr>
              <a:t>十三五</a:t>
            </a:r>
            <a:r>
              <a:rPr kumimoji="1" lang="en-US" altLang="zh-CN" sz="2200" dirty="0">
                <a:solidFill>
                  <a:schemeClr val="tx2"/>
                </a:solidFill>
                <a:latin typeface="黑体" panose="02010609060101010101" pitchFamily="49" charset="-122"/>
                <a:ea typeface="黑体" panose="02010609060101010101" pitchFamily="49" charset="-122"/>
              </a:rPr>
              <a:t>”</a:t>
            </a:r>
            <a:r>
              <a:rPr kumimoji="1" lang="zh-CN" altLang="zh-CN" sz="2200" dirty="0">
                <a:solidFill>
                  <a:schemeClr val="tx2"/>
                </a:solidFill>
                <a:latin typeface="黑体" panose="02010609060101010101" pitchFamily="49" charset="-122"/>
                <a:ea typeface="黑体" panose="02010609060101010101" pitchFamily="49" charset="-122"/>
              </a:rPr>
              <a:t>与</a:t>
            </a:r>
            <a:r>
              <a:rPr kumimoji="1" lang="en-US" altLang="zh-CN" sz="2200" dirty="0">
                <a:solidFill>
                  <a:schemeClr val="tx2"/>
                </a:solidFill>
                <a:latin typeface="黑体" panose="02010609060101010101" pitchFamily="49" charset="-122"/>
                <a:ea typeface="黑体" panose="02010609060101010101" pitchFamily="49" charset="-122"/>
              </a:rPr>
              <a:t>2030</a:t>
            </a:r>
            <a:r>
              <a:rPr kumimoji="1" lang="zh-CN" altLang="zh-CN" sz="2200" dirty="0">
                <a:solidFill>
                  <a:schemeClr val="tx2"/>
                </a:solidFill>
                <a:latin typeface="黑体" panose="02010609060101010101" pitchFamily="49" charset="-122"/>
                <a:ea typeface="黑体" panose="02010609060101010101" pitchFamily="49" charset="-122"/>
              </a:rPr>
              <a:t>年大气污染防治目标与</a:t>
            </a:r>
            <a:r>
              <a:rPr kumimoji="1" lang="zh-CN" altLang="zh-CN" sz="2200" dirty="0" smtClean="0">
                <a:solidFill>
                  <a:schemeClr val="tx2"/>
                </a:solidFill>
                <a:latin typeface="黑体" panose="02010609060101010101" pitchFamily="49" charset="-122"/>
                <a:ea typeface="黑体" panose="02010609060101010101" pitchFamily="49" charset="-122"/>
              </a:rPr>
              <a:t>路线图</a:t>
            </a:r>
            <a:endParaRPr kumimoji="1" lang="en-US" altLang="zh-CN" sz="22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1400" dirty="0">
                <a:solidFill>
                  <a:schemeClr val="tx2"/>
                </a:solidFill>
              </a:rPr>
              <a:t>Air Pollution Prevention and Control Targets and Roadmap for the 13th FYP and 2030 Long-term Plan</a:t>
            </a:r>
            <a:endParaRPr lang="zh-CN" altLang="en-US" sz="1400" dirty="0">
              <a:solidFill>
                <a:schemeClr val="tx2"/>
              </a:solidFill>
            </a:endParaRPr>
          </a:p>
          <a:p>
            <a:pPr eaLnBrk="1" hangingPunct="1">
              <a:lnSpc>
                <a:spcPct val="130000"/>
              </a:lnSpc>
              <a:spcBef>
                <a:spcPct val="20000"/>
              </a:spcBef>
              <a:buClr>
                <a:schemeClr val="hlink"/>
              </a:buClr>
              <a:buFontTx/>
              <a:buBlip>
                <a:blip r:embed="rId3"/>
              </a:buBlip>
            </a:pPr>
            <a:r>
              <a:rPr kumimoji="1" lang="zh-CN" altLang="zh-CN" sz="2200" dirty="0">
                <a:solidFill>
                  <a:schemeClr val="tx2"/>
                </a:solidFill>
                <a:latin typeface="黑体" panose="02010609060101010101" pitchFamily="49" charset="-122"/>
                <a:ea typeface="黑体" panose="02010609060101010101" pitchFamily="49" charset="-122"/>
              </a:rPr>
              <a:t>区域大气污染防治协调机制国际</a:t>
            </a:r>
            <a:r>
              <a:rPr kumimoji="1" lang="zh-CN" altLang="zh-CN" sz="2200" dirty="0" smtClean="0">
                <a:solidFill>
                  <a:schemeClr val="tx2"/>
                </a:solidFill>
                <a:latin typeface="黑体" panose="02010609060101010101" pitchFamily="49" charset="-122"/>
                <a:ea typeface="黑体" panose="02010609060101010101" pitchFamily="49" charset="-122"/>
              </a:rPr>
              <a:t>经验</a:t>
            </a:r>
            <a:endParaRPr kumimoji="1" lang="en-US" altLang="zh-CN" sz="22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1400" dirty="0">
                <a:solidFill>
                  <a:schemeClr val="tx2"/>
                </a:solidFill>
              </a:rPr>
              <a:t>Study on International Experiences of Coordination Mechanism for Regional Air Pollution Prevention and Control</a:t>
            </a:r>
          </a:p>
          <a:p>
            <a:pPr eaLnBrk="1" hangingPunct="1">
              <a:lnSpc>
                <a:spcPct val="130000"/>
              </a:lnSpc>
              <a:spcBef>
                <a:spcPct val="20000"/>
              </a:spcBef>
              <a:buClr>
                <a:schemeClr val="hlink"/>
              </a:buClr>
              <a:buFontTx/>
              <a:buBlip>
                <a:blip r:embed="rId3"/>
              </a:buBlip>
            </a:pPr>
            <a:r>
              <a:rPr kumimoji="1" lang="zh-CN" altLang="zh-CN" sz="2200" dirty="0">
                <a:solidFill>
                  <a:schemeClr val="tx2"/>
                </a:solidFill>
                <a:latin typeface="黑体" panose="02010609060101010101" pitchFamily="49" charset="-122"/>
                <a:ea typeface="黑体" panose="02010609060101010101" pitchFamily="49" charset="-122"/>
              </a:rPr>
              <a:t>区域大气污染防治协调机制与政策</a:t>
            </a:r>
            <a:r>
              <a:rPr kumimoji="1" lang="zh-CN" altLang="zh-CN" sz="2200" dirty="0" smtClean="0">
                <a:solidFill>
                  <a:schemeClr val="tx2"/>
                </a:solidFill>
                <a:latin typeface="黑体" panose="02010609060101010101" pitchFamily="49" charset="-122"/>
                <a:ea typeface="黑体" panose="02010609060101010101" pitchFamily="49" charset="-122"/>
              </a:rPr>
              <a:t>研究</a:t>
            </a:r>
            <a:endParaRPr kumimoji="1" lang="en-US" altLang="zh-CN" sz="22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1400" dirty="0">
                <a:solidFill>
                  <a:schemeClr val="tx2"/>
                </a:solidFill>
              </a:rPr>
              <a:t>Coordination Mechanism and Policy Study for Regional Air Pollution Prevention and Control</a:t>
            </a:r>
            <a:endParaRPr lang="zh-CN" altLang="en-US" sz="1400" dirty="0">
              <a:solidFill>
                <a:schemeClr val="tx2"/>
              </a:solidFill>
            </a:endParaRPr>
          </a:p>
          <a:p>
            <a:pPr eaLnBrk="1" hangingPunct="1">
              <a:lnSpc>
                <a:spcPct val="130000"/>
              </a:lnSpc>
              <a:spcBef>
                <a:spcPct val="20000"/>
              </a:spcBef>
              <a:buClr>
                <a:schemeClr val="hlink"/>
              </a:buClr>
              <a:buFontTx/>
              <a:buBlip>
                <a:blip r:embed="rId3"/>
              </a:buBlip>
            </a:pPr>
            <a:r>
              <a:rPr kumimoji="1" lang="zh-CN" altLang="en-US" sz="2200" dirty="0">
                <a:solidFill>
                  <a:schemeClr val="tx2"/>
                </a:solidFill>
                <a:latin typeface="黑体" panose="02010609060101010101" pitchFamily="49" charset="-122"/>
                <a:ea typeface="黑体" panose="02010609060101010101" pitchFamily="49" charset="-122"/>
              </a:rPr>
              <a:t>主要研究结论与政策</a:t>
            </a:r>
            <a:r>
              <a:rPr kumimoji="1" lang="zh-CN" altLang="en-US" sz="2200" dirty="0" smtClean="0">
                <a:solidFill>
                  <a:schemeClr val="tx2"/>
                </a:solidFill>
                <a:latin typeface="黑体" panose="02010609060101010101" pitchFamily="49" charset="-122"/>
                <a:ea typeface="黑体" panose="02010609060101010101" pitchFamily="49" charset="-122"/>
              </a:rPr>
              <a:t>建议</a:t>
            </a:r>
            <a:endParaRPr kumimoji="1" lang="en-US" altLang="zh-CN" sz="2200" dirty="0" smtClean="0">
              <a:solidFill>
                <a:schemeClr val="tx2"/>
              </a:solidFill>
              <a:latin typeface="黑体" panose="02010609060101010101" pitchFamily="49" charset="-122"/>
              <a:ea typeface="黑体" panose="02010609060101010101" pitchFamily="49" charset="-122"/>
            </a:endParaRPr>
          </a:p>
          <a:p>
            <a:pPr marL="630238" indent="0" eaLnBrk="1" hangingPunct="1">
              <a:lnSpc>
                <a:spcPct val="130000"/>
              </a:lnSpc>
              <a:spcBef>
                <a:spcPts val="0"/>
              </a:spcBef>
              <a:buClr>
                <a:schemeClr val="hlink"/>
              </a:buClr>
            </a:pPr>
            <a:r>
              <a:rPr lang="en-US" altLang="zh-CN" sz="1400" dirty="0">
                <a:solidFill>
                  <a:schemeClr val="tx2"/>
                </a:solidFill>
              </a:rPr>
              <a:t>Major Research Conclusions and Policy </a:t>
            </a:r>
            <a:r>
              <a:rPr lang="en-US" altLang="zh-CN" sz="1400" dirty="0" smtClean="0">
                <a:solidFill>
                  <a:schemeClr val="tx2"/>
                </a:solidFill>
              </a:rPr>
              <a:t>Recommendations</a:t>
            </a:r>
            <a:endParaRPr lang="zh-CN" altLang="en-US" sz="1400" dirty="0">
              <a:solidFill>
                <a:schemeClr val="tx2"/>
              </a:solidFill>
            </a:endParaRPr>
          </a:p>
        </p:txBody>
      </p:sp>
    </p:spTree>
    <p:extLst>
      <p:ext uri="{BB962C8B-B14F-4D97-AF65-F5344CB8AC3E}">
        <p14:creationId xmlns:p14="http://schemas.microsoft.com/office/powerpoint/2010/main" val="4070622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9"/>
          <p:cNvSpPr txBox="1">
            <a:spLocks noChangeArrowheads="1"/>
          </p:cNvSpPr>
          <p:nvPr/>
        </p:nvSpPr>
        <p:spPr bwMode="auto">
          <a:xfrm>
            <a:off x="0" y="1013827"/>
            <a:ext cx="9144000" cy="830997"/>
          </a:xfrm>
          <a:prstGeom prst="rect">
            <a:avLst/>
          </a:prstGeom>
          <a:noFill/>
          <a:ln w="25400">
            <a:solidFill>
              <a:schemeClr val="accent1"/>
            </a:solidFill>
            <a:miter lim="800000"/>
            <a:headEnd/>
            <a:tailEnd/>
          </a:ln>
        </p:spPr>
        <p:txBody>
          <a:bodyPr wrap="square">
            <a:spAutoFit/>
          </a:bodyPr>
          <a:lstStyle/>
          <a:p>
            <a:pPr>
              <a:lnSpc>
                <a:spcPct val="150000"/>
              </a:lnSpc>
            </a:pPr>
            <a:r>
              <a:rPr lang="zh-CN" altLang="en-US" sz="1600" b="1" dirty="0" smtClean="0">
                <a:solidFill>
                  <a:srgbClr val="FF0000"/>
                </a:solidFill>
                <a:latin typeface="微软雅黑" pitchFamily="34" charset="-122"/>
                <a:ea typeface="微软雅黑" pitchFamily="34" charset="-122"/>
              </a:rPr>
              <a:t>对全国、京津冀及周边地区、长三角区域大气污染防治协调机制进行了系统评估</a:t>
            </a:r>
            <a:endParaRPr lang="en-US" altLang="zh-CN" sz="1600" b="1" dirty="0" smtClean="0">
              <a:solidFill>
                <a:srgbClr val="FF0000"/>
              </a:solidFill>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Assess the coordination mechanism in national, and Jing-</a:t>
            </a:r>
            <a:r>
              <a:rPr lang="en-US" altLang="zh-CN" sz="1600" dirty="0" err="1" smtClean="0">
                <a:latin typeface="微软雅黑" pitchFamily="34" charset="-122"/>
                <a:ea typeface="微软雅黑" pitchFamily="34" charset="-122"/>
              </a:rPr>
              <a:t>Jin</a:t>
            </a:r>
            <a:r>
              <a:rPr lang="en-US" altLang="zh-CN" sz="1600" dirty="0" smtClean="0">
                <a:latin typeface="微软雅黑" pitchFamily="34" charset="-122"/>
                <a:ea typeface="微软雅黑" pitchFamily="34" charset="-122"/>
              </a:rPr>
              <a:t>-</a:t>
            </a:r>
            <a:r>
              <a:rPr lang="en-US" altLang="zh-CN" sz="1600" dirty="0" err="1" smtClean="0">
                <a:latin typeface="微软雅黑" pitchFamily="34" charset="-122"/>
                <a:ea typeface="微软雅黑" pitchFamily="34" charset="-122"/>
              </a:rPr>
              <a:t>Ji</a:t>
            </a:r>
            <a:r>
              <a:rPr lang="en-US" altLang="zh-CN" sz="1600" dirty="0" smtClean="0">
                <a:latin typeface="微软雅黑" pitchFamily="34" charset="-122"/>
                <a:ea typeface="微软雅黑" pitchFamily="34" charset="-122"/>
              </a:rPr>
              <a:t>/Yangtze River Delta regions. </a:t>
            </a:r>
          </a:p>
        </p:txBody>
      </p:sp>
      <p:pic>
        <p:nvPicPr>
          <p:cNvPr id="15" name="Picture 2" descr="G:\国合会2014年项目\首秘会工作会议\图片1.png"/>
          <p:cNvPicPr>
            <a:picLocks noChangeAspect="1" noChangeArrowheads="1"/>
          </p:cNvPicPr>
          <p:nvPr/>
        </p:nvPicPr>
        <p:blipFill>
          <a:blip r:embed="rId3" cstate="print"/>
          <a:srcRect/>
          <a:stretch>
            <a:fillRect/>
          </a:stretch>
        </p:blipFill>
        <p:spPr bwMode="auto">
          <a:xfrm>
            <a:off x="107504" y="1874641"/>
            <a:ext cx="9036496" cy="3240360"/>
          </a:xfrm>
          <a:prstGeom prst="rect">
            <a:avLst/>
          </a:prstGeom>
          <a:noFill/>
        </p:spPr>
      </p:pic>
      <p:sp>
        <p:nvSpPr>
          <p:cNvPr id="6" name="Rectangle 2"/>
          <p:cNvSpPr txBox="1">
            <a:spLocks noChangeArrowheads="1"/>
          </p:cNvSpPr>
          <p:nvPr/>
        </p:nvSpPr>
        <p:spPr bwMode="gray">
          <a:xfrm>
            <a:off x="0" y="84237"/>
            <a:ext cx="9108504" cy="752475"/>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4</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区域大气污染防治协调机制与政策研究</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4) Task 4: </a:t>
            </a:r>
            <a:r>
              <a:rPr lang="en-US" altLang="zh-CN" sz="1500" b="1" dirty="0">
                <a:solidFill>
                  <a:schemeClr val="tx2"/>
                </a:solidFill>
                <a:latin typeface="Times New Roman" pitchFamily="18" charset="0"/>
                <a:ea typeface="华文细黑" pitchFamily="2" charset="-122"/>
                <a:cs typeface="Times New Roman" pitchFamily="18" charset="0"/>
              </a:rPr>
              <a:t>Coordination Mechanism and Policy Study for Regional Air Pollution Prevention and Control</a:t>
            </a:r>
            <a:endParaRPr lang="en-US" altLang="zh-CN" sz="1500" b="1" dirty="0">
              <a:solidFill>
                <a:schemeClr val="tx2"/>
              </a:solidFill>
              <a:latin typeface="Calibri" pitchFamily="34" charset="0"/>
            </a:endParaRPr>
          </a:p>
        </p:txBody>
      </p:sp>
      <p:pic>
        <p:nvPicPr>
          <p:cNvPr id="7" name="Picture 2" descr="F:\国合会2014年项目\第一次课题组会议\1110718016_14002039083471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5233088"/>
            <a:ext cx="2107779" cy="12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70348" y="6505598"/>
            <a:ext cx="5077716" cy="30777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dirty="0">
                <a:latin typeface="微软雅黑" panose="020B0503020204020204" pitchFamily="34" charset="-122"/>
                <a:ea typeface="微软雅黑" panose="020B0503020204020204" pitchFamily="34" charset="-122"/>
              </a:rPr>
              <a:t>The 2</a:t>
            </a:r>
            <a:r>
              <a:rPr lang="en-US" altLang="zh-CN" sz="1400" baseline="30000" dirty="0">
                <a:latin typeface="微软雅黑" panose="020B0503020204020204" pitchFamily="34" charset="-122"/>
                <a:ea typeface="微软雅黑" panose="020B0503020204020204" pitchFamily="34" charset="-122"/>
              </a:rPr>
              <a:t>th</a:t>
            </a:r>
            <a:r>
              <a:rPr lang="en-US" altLang="zh-CN" sz="1400" dirty="0">
                <a:latin typeface="微软雅黑" panose="020B0503020204020204" pitchFamily="34" charset="-122"/>
                <a:ea typeface="微软雅黑" panose="020B0503020204020204" pitchFamily="34" charset="-122"/>
              </a:rPr>
              <a:t> coordinated meeting in JJJ and </a:t>
            </a:r>
            <a:r>
              <a:rPr lang="en-US" altLang="zh-CN" sz="1400" dirty="0" smtClean="0">
                <a:latin typeface="微软雅黑" panose="020B0503020204020204" pitchFamily="34" charset="-122"/>
                <a:ea typeface="微软雅黑" panose="020B0503020204020204" pitchFamily="34" charset="-122"/>
              </a:rPr>
              <a:t>surrounding </a:t>
            </a:r>
            <a:r>
              <a:rPr lang="en-US" altLang="zh-CN" sz="1400" dirty="0">
                <a:latin typeface="微软雅黑" panose="020B0503020204020204" pitchFamily="34" charset="-122"/>
                <a:ea typeface="微软雅黑" panose="020B0503020204020204" pitchFamily="34" charset="-122"/>
              </a:rPr>
              <a:t>area</a:t>
            </a:r>
            <a:endParaRPr lang="zh-CN" altLang="en-US" sz="1400" dirty="0">
              <a:latin typeface="微软雅黑" panose="020B0503020204020204" pitchFamily="34" charset="-122"/>
              <a:ea typeface="微软雅黑" panose="020B0503020204020204" pitchFamily="34" charset="-122"/>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30630" t="20470" r="28970" b="34846"/>
          <a:stretch>
            <a:fillRect/>
          </a:stretch>
        </p:blipFill>
        <p:spPr bwMode="auto">
          <a:xfrm>
            <a:off x="5724129" y="5080170"/>
            <a:ext cx="2376264" cy="135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6"/>
          <p:cNvSpPr txBox="1">
            <a:spLocks noChangeArrowheads="1"/>
          </p:cNvSpPr>
          <p:nvPr/>
        </p:nvSpPr>
        <p:spPr bwMode="auto">
          <a:xfrm>
            <a:off x="5041204" y="6505599"/>
            <a:ext cx="4089400" cy="307975"/>
          </a:xfrm>
          <a:prstGeom prst="rect">
            <a:avLst/>
          </a:prstGeom>
          <a:solidFill>
            <a:schemeClr val="bg1"/>
          </a:solidFill>
          <a:ln>
            <a:noFill/>
          </a:ln>
        </p:spPr>
        <p:txBody>
          <a:bodyPr wrap="square">
            <a:spAutoFit/>
          </a:bodyPr>
          <a:lstStyle>
            <a:defPPr>
              <a:defRPr lang="zh-CN"/>
            </a:defPPr>
            <a:lvl1pPr algn="ctr" eaLnBrk="1" hangingPunct="1">
              <a:defRPr sz="1400">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The  </a:t>
            </a:r>
            <a:r>
              <a:rPr lang="en-US" altLang="zh-CN" dirty="0" smtClean="0"/>
              <a:t>1</a:t>
            </a:r>
            <a:r>
              <a:rPr lang="en-US" altLang="zh-CN" baseline="30000" dirty="0" smtClean="0"/>
              <a:t>st</a:t>
            </a:r>
            <a:r>
              <a:rPr lang="en-US" altLang="zh-CN" dirty="0" smtClean="0"/>
              <a:t> </a:t>
            </a:r>
            <a:r>
              <a:rPr lang="en-US" altLang="zh-CN" dirty="0"/>
              <a:t>coordinated meeting in YRD region  </a:t>
            </a:r>
            <a:endParaRPr lang="zh-CN" altLang="en-US" dirty="0"/>
          </a:p>
        </p:txBody>
      </p:sp>
    </p:spTree>
    <p:extLst>
      <p:ext uri="{BB962C8B-B14F-4D97-AF65-F5344CB8AC3E}">
        <p14:creationId xmlns:p14="http://schemas.microsoft.com/office/powerpoint/2010/main" val="2806233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gray">
          <a:xfrm>
            <a:off x="0" y="84237"/>
            <a:ext cx="9108504" cy="752475"/>
          </a:xfrm>
          <a:prstGeom prst="rect">
            <a:avLst/>
          </a:prstGeom>
          <a:noFill/>
          <a:ln w="9525">
            <a:noFill/>
            <a:miter lim="800000"/>
            <a:headEnd/>
            <a:tailEnd/>
          </a:ln>
        </p:spPr>
        <p:txBody>
          <a:bodyPr anchor="ctr"/>
          <a:lstStyle/>
          <a:p>
            <a:r>
              <a:rPr kumimoji="1" lang="zh-CN" altLang="en-US" sz="2800" b="1" dirty="0">
                <a:solidFill>
                  <a:schemeClr val="tx2"/>
                </a:solidFill>
                <a:latin typeface="黑体" panose="02010609060101010101" pitchFamily="49" charset="-122"/>
                <a:ea typeface="黑体" panose="02010609060101010101" pitchFamily="49" charset="-122"/>
              </a:rPr>
              <a:t>研究</a:t>
            </a:r>
            <a:r>
              <a:rPr kumimoji="1" lang="zh-CN" altLang="en-US" sz="2800" b="1" dirty="0" smtClean="0">
                <a:solidFill>
                  <a:schemeClr val="tx2"/>
                </a:solidFill>
                <a:latin typeface="黑体" panose="02010609060101010101" pitchFamily="49" charset="-122"/>
                <a:ea typeface="黑体" panose="02010609060101010101" pitchFamily="49" charset="-122"/>
              </a:rPr>
              <a:t>内容</a:t>
            </a:r>
            <a:r>
              <a:rPr kumimoji="1" lang="en-US" altLang="zh-CN" sz="2800" b="1" dirty="0">
                <a:solidFill>
                  <a:schemeClr val="tx2"/>
                </a:solidFill>
                <a:latin typeface="黑体" panose="02010609060101010101" pitchFamily="49" charset="-122"/>
                <a:ea typeface="黑体" panose="02010609060101010101" pitchFamily="49" charset="-122"/>
              </a:rPr>
              <a:t>4</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a:solidFill>
                  <a:schemeClr val="tx2"/>
                </a:solidFill>
                <a:latin typeface="黑体" panose="02010609060101010101" pitchFamily="49" charset="-122"/>
                <a:ea typeface="黑体" panose="02010609060101010101" pitchFamily="49" charset="-122"/>
              </a:rPr>
              <a:t>区域大气污染防治协调机制与政策研究</a:t>
            </a:r>
            <a:endParaRPr kumimoji="1" lang="en-US" altLang="zh-CN" sz="2800" b="1" dirty="0">
              <a:solidFill>
                <a:schemeClr val="tx2"/>
              </a:solidFill>
              <a:latin typeface="黑体" panose="02010609060101010101" pitchFamily="49" charset="-122"/>
              <a:ea typeface="黑体" panose="02010609060101010101" pitchFamily="49" charset="-122"/>
            </a:endParaRPr>
          </a:p>
          <a:p>
            <a:r>
              <a:rPr lang="en-US" altLang="zh-CN" sz="1500" b="1" dirty="0" smtClean="0">
                <a:solidFill>
                  <a:schemeClr val="tx2"/>
                </a:solidFill>
                <a:latin typeface="Times New Roman" panose="02020603050405020304" pitchFamily="18" charset="0"/>
                <a:cs typeface="Times New Roman" panose="02020603050405020304" pitchFamily="18" charset="0"/>
              </a:rPr>
              <a:t>4) Task 4: </a:t>
            </a:r>
            <a:r>
              <a:rPr lang="en-US" altLang="zh-CN" sz="1500" b="1" dirty="0">
                <a:solidFill>
                  <a:schemeClr val="tx2"/>
                </a:solidFill>
                <a:latin typeface="Times New Roman" pitchFamily="18" charset="0"/>
                <a:ea typeface="华文细黑" pitchFamily="2" charset="-122"/>
                <a:cs typeface="Times New Roman" pitchFamily="18" charset="0"/>
              </a:rPr>
              <a:t>Coordination Mechanism and Policy Study for Regional Air Pollution Prevention and Control</a:t>
            </a:r>
            <a:endParaRPr lang="en-US" altLang="zh-CN" sz="1500" b="1" dirty="0">
              <a:solidFill>
                <a:schemeClr val="tx2"/>
              </a:solidFill>
              <a:latin typeface="Calibri"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340768"/>
            <a:ext cx="5616575"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294184" y="5661248"/>
            <a:ext cx="4997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9088" indent="-31908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Clr>
                <a:srgbClr val="009DD9"/>
              </a:buClr>
              <a:buSzPct val="60000"/>
            </a:pPr>
            <a:r>
              <a:rPr lang="en-US" altLang="zh-CN" sz="1600" b="1" dirty="0">
                <a:solidFill>
                  <a:schemeClr val="tx2"/>
                </a:solidFill>
                <a:latin typeface="Times New Roman" panose="02020603050405020304" pitchFamily="18" charset="0"/>
                <a:cs typeface="Times New Roman" panose="02020603050405020304" pitchFamily="18" charset="0"/>
              </a:rPr>
              <a:t>National Air Quality Forecasting and Warning System</a:t>
            </a:r>
            <a:r>
              <a:rPr lang="zh-CN" altLang="en-US" sz="1600" b="1" dirty="0">
                <a:solidFill>
                  <a:schemeClr val="tx2"/>
                </a:solidFill>
                <a:latin typeface="Times New Roman" panose="02020603050405020304" pitchFamily="18" charset="0"/>
                <a:cs typeface="Times New Roman" panose="02020603050405020304" pitchFamily="18" charset="0"/>
              </a:rPr>
              <a:t> </a:t>
            </a:r>
          </a:p>
        </p:txBody>
      </p:sp>
      <p:sp>
        <p:nvSpPr>
          <p:cNvPr id="13" name="TextBox 9"/>
          <p:cNvSpPr txBox="1">
            <a:spLocks noChangeArrowheads="1"/>
          </p:cNvSpPr>
          <p:nvPr/>
        </p:nvSpPr>
        <p:spPr bwMode="auto">
          <a:xfrm>
            <a:off x="5580112" y="1052736"/>
            <a:ext cx="3438129" cy="5763116"/>
          </a:xfrm>
          <a:prstGeom prst="rect">
            <a:avLst/>
          </a:prstGeom>
          <a:solidFill>
            <a:schemeClr val="bg1"/>
          </a:solidFill>
          <a:ln w="25400">
            <a:solidFill>
              <a:schemeClr val="accent1"/>
            </a:solidFill>
            <a:miter lim="800000"/>
            <a:headEnd/>
            <a:tailEnd/>
          </a:ln>
        </p:spPr>
        <p:txBody>
          <a:bodyPr wrap="square">
            <a:spAutoFit/>
          </a:bodyPr>
          <a:lstStyle/>
          <a:p>
            <a:pPr>
              <a:lnSpc>
                <a:spcPct val="150000"/>
              </a:lnSpc>
              <a:spcAft>
                <a:spcPts val="600"/>
              </a:spcAft>
            </a:pPr>
            <a:r>
              <a:rPr lang="zh-CN" altLang="zh-CN" sz="1600" b="1" dirty="0" smtClean="0">
                <a:solidFill>
                  <a:srgbClr val="FF0000"/>
                </a:solidFill>
                <a:latin typeface="微软雅黑" pitchFamily="34" charset="-122"/>
                <a:ea typeface="微软雅黑" pitchFamily="34" charset="-122"/>
              </a:rPr>
              <a:t>现有区域</a:t>
            </a:r>
            <a:r>
              <a:rPr lang="zh-CN" altLang="zh-CN" sz="1600" b="1" dirty="0">
                <a:solidFill>
                  <a:srgbClr val="FF0000"/>
                </a:solidFill>
                <a:latin typeface="微软雅黑" pitchFamily="34" charset="-122"/>
                <a:ea typeface="微软雅黑" pitchFamily="34" charset="-122"/>
              </a:rPr>
              <a:t>协作偏重于重污染天气的预警与应急联动，而在规划、控制目标和要求、常态化监督管理和联合执法机制的统一建设方面相对缺乏，环境信息共享覆盖面和深度</a:t>
            </a:r>
            <a:r>
              <a:rPr lang="zh-CN" altLang="zh-CN" sz="1600" b="1" dirty="0" smtClean="0">
                <a:solidFill>
                  <a:srgbClr val="FF0000"/>
                </a:solidFill>
                <a:latin typeface="微软雅黑" pitchFamily="34" charset="-122"/>
                <a:ea typeface="微软雅黑" pitchFamily="34" charset="-122"/>
              </a:rPr>
              <a:t>远不能</a:t>
            </a:r>
            <a:r>
              <a:rPr lang="zh-CN" altLang="zh-CN" sz="1600" b="1" dirty="0">
                <a:solidFill>
                  <a:srgbClr val="FF0000"/>
                </a:solidFill>
                <a:latin typeface="微软雅黑" pitchFamily="34" charset="-122"/>
                <a:ea typeface="微软雅黑" pitchFamily="34" charset="-122"/>
              </a:rPr>
              <a:t>满足区域大气污染防治的</a:t>
            </a:r>
            <a:r>
              <a:rPr lang="zh-CN" altLang="zh-CN" sz="1600" b="1" dirty="0" smtClean="0">
                <a:solidFill>
                  <a:srgbClr val="FF0000"/>
                </a:solidFill>
                <a:latin typeface="微软雅黑" pitchFamily="34" charset="-122"/>
                <a:ea typeface="微软雅黑" pitchFamily="34" charset="-122"/>
              </a:rPr>
              <a:t>要求</a:t>
            </a:r>
            <a:r>
              <a:rPr lang="zh-CN" altLang="en-US" sz="1600" b="1" dirty="0" smtClean="0">
                <a:solidFill>
                  <a:srgbClr val="FF0000"/>
                </a:solidFill>
                <a:latin typeface="微软雅黑" pitchFamily="34" charset="-122"/>
                <a:ea typeface="微软雅黑" pitchFamily="34" charset="-122"/>
              </a:rPr>
              <a:t>。</a:t>
            </a:r>
            <a:endParaRPr lang="en-US" altLang="zh-CN" sz="1600" b="1" dirty="0" smtClean="0">
              <a:solidFill>
                <a:srgbClr val="FF0000"/>
              </a:solidFill>
              <a:latin typeface="微软雅黑" pitchFamily="34" charset="-122"/>
              <a:ea typeface="微软雅黑" pitchFamily="34" charset="-122"/>
            </a:endParaRPr>
          </a:p>
          <a:p>
            <a:pPr>
              <a:lnSpc>
                <a:spcPct val="150000"/>
              </a:lnSpc>
              <a:spcAft>
                <a:spcPts val="600"/>
              </a:spcAft>
            </a:pPr>
            <a:r>
              <a:rPr lang="en-US" altLang="zh-CN" sz="1300" b="1" dirty="0" smtClean="0"/>
              <a:t>1) The </a:t>
            </a:r>
            <a:r>
              <a:rPr lang="en-US" altLang="zh-CN" sz="1300" b="1" dirty="0"/>
              <a:t>regional coordination mechanism is </a:t>
            </a:r>
            <a:r>
              <a:rPr lang="en-US" altLang="zh-CN" sz="1300" b="1" dirty="0" smtClean="0"/>
              <a:t>limited, focused </a:t>
            </a:r>
            <a:r>
              <a:rPr lang="en-US" altLang="zh-CN" sz="1300" b="1" dirty="0"/>
              <a:t>primarily on heavy pollution weather alerts and joint emergency responses. </a:t>
            </a:r>
            <a:endParaRPr lang="en-US" altLang="zh-CN" sz="1300" b="1" dirty="0" smtClean="0"/>
          </a:p>
          <a:p>
            <a:pPr>
              <a:lnSpc>
                <a:spcPct val="150000"/>
              </a:lnSpc>
              <a:spcAft>
                <a:spcPts val="600"/>
              </a:spcAft>
            </a:pPr>
            <a:r>
              <a:rPr lang="en-US" altLang="zh-CN" sz="1300" b="1" dirty="0" smtClean="0"/>
              <a:t>2) The </a:t>
            </a:r>
            <a:r>
              <a:rPr lang="en-US" altLang="zh-CN" sz="1300" b="1" dirty="0"/>
              <a:t>regions lack unified plans, objectives, control requirements, supervision and administration. As to environmental information sharing, significant progress is needed to meet the requirements for regional air pollution prevention and control. </a:t>
            </a:r>
          </a:p>
        </p:txBody>
      </p:sp>
    </p:spTree>
    <p:extLst>
      <p:ext uri="{BB962C8B-B14F-4D97-AF65-F5344CB8AC3E}">
        <p14:creationId xmlns:p14="http://schemas.microsoft.com/office/powerpoint/2010/main" val="3751866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244408" cy="563562"/>
          </a:xfrm>
          <a:prstGeom prst="rect">
            <a:avLst/>
          </a:prstGeom>
          <a:noFill/>
          <a:ln w="9525">
            <a:noFill/>
            <a:miter lim="800000"/>
            <a:headEnd/>
            <a:tailEnd/>
          </a:ln>
        </p:spPr>
        <p:txBody>
          <a:bodyPr anchor="ctr"/>
          <a:lstStyle/>
          <a:p>
            <a:r>
              <a:rPr lang="zh-CN" altLang="en-US" sz="3200" b="1" dirty="0" smtClean="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a:t>
            </a:r>
            <a:r>
              <a:rPr lang="en-US" altLang="zh-CN" sz="3200" b="1" dirty="0">
                <a:solidFill>
                  <a:schemeClr val="tx2"/>
                </a:solidFill>
                <a:latin typeface="Calibri" pitchFamily="34" charset="0"/>
              </a:rPr>
              <a:t>Research Conclusions </a:t>
            </a:r>
            <a:r>
              <a:rPr lang="zh-CN" altLang="en-US" sz="3200" b="1" dirty="0" smtClean="0">
                <a:solidFill>
                  <a:schemeClr val="tx2"/>
                </a:solidFill>
                <a:latin typeface="Calibri" pitchFamily="34" charset="0"/>
              </a:rPr>
              <a:t> </a:t>
            </a:r>
            <a:r>
              <a:rPr lang="en-US" altLang="zh-CN" sz="3200" b="1" dirty="0" smtClean="0">
                <a:solidFill>
                  <a:schemeClr val="tx2"/>
                </a:solidFill>
                <a:latin typeface="Calibri" pitchFamily="34" charset="0"/>
              </a:rPr>
              <a:t>(1)</a:t>
            </a:r>
            <a:endParaRPr lang="en-US" altLang="zh-CN" sz="3200" b="1" dirty="0">
              <a:solidFill>
                <a:schemeClr val="tx2"/>
              </a:solidFill>
              <a:latin typeface="Calibri" pitchFamily="34" charset="0"/>
            </a:endParaRPr>
          </a:p>
        </p:txBody>
      </p:sp>
      <p:sp>
        <p:nvSpPr>
          <p:cNvPr id="4" name="TextBox 2"/>
          <p:cNvSpPr txBox="1"/>
          <p:nvPr/>
        </p:nvSpPr>
        <p:spPr>
          <a:xfrm>
            <a:off x="179512" y="1955442"/>
            <a:ext cx="8784976" cy="4785926"/>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en-US" dirty="0" smtClean="0">
                <a:latin typeface="微软雅黑" panose="020B0503020204020204" pitchFamily="34" charset="-122"/>
                <a:ea typeface="微软雅黑" panose="020B0503020204020204" pitchFamily="34" charset="-122"/>
                <a:cs typeface="Times New Roman" pitchFamily="18" charset="0"/>
              </a:rPr>
              <a:t>以</a:t>
            </a:r>
            <a:r>
              <a:rPr lang="zh-CN" altLang="en-US" dirty="0">
                <a:latin typeface="微软雅黑" panose="020B0503020204020204" pitchFamily="34" charset="-122"/>
                <a:ea typeface="微软雅黑" panose="020B0503020204020204" pitchFamily="34" charset="-122"/>
                <a:cs typeface="Times New Roman" pitchFamily="18" charset="0"/>
              </a:rPr>
              <a:t>细颗粒</a:t>
            </a:r>
            <a:r>
              <a:rPr lang="zh-CN" altLang="en-US" dirty="0" smtClean="0">
                <a:latin typeface="微软雅黑" panose="020B0503020204020204" pitchFamily="34" charset="-122"/>
                <a:ea typeface="微软雅黑" panose="020B0503020204020204" pitchFamily="34" charset="-122"/>
                <a:cs typeface="Times New Roman" pitchFamily="18" charset="0"/>
              </a:rPr>
              <a:t>物（</a:t>
            </a:r>
            <a:r>
              <a:rPr lang="en-US" altLang="zh-CN" dirty="0" smtClean="0">
                <a:latin typeface="微软雅黑" panose="020B0503020204020204" pitchFamily="34" charset="-122"/>
                <a:ea typeface="微软雅黑" panose="020B0503020204020204" pitchFamily="34" charset="-122"/>
                <a:cs typeface="Times New Roman" pitchFamily="18" charset="0"/>
              </a:rPr>
              <a:t>PM2.5</a:t>
            </a:r>
            <a:r>
              <a:rPr lang="zh-CN" altLang="en-US" dirty="0">
                <a:latin typeface="微软雅黑" panose="020B0503020204020204" pitchFamily="34" charset="-122"/>
                <a:ea typeface="微软雅黑" panose="020B0503020204020204" pitchFamily="34" charset="-122"/>
                <a:cs typeface="Times New Roman" pitchFamily="18" charset="0"/>
              </a:rPr>
              <a:t>）为主要特征污染物的区域性大气环境问题日益</a:t>
            </a:r>
            <a:r>
              <a:rPr lang="zh-CN" altLang="en-US" dirty="0" smtClean="0">
                <a:latin typeface="微软雅黑" panose="020B0503020204020204" pitchFamily="34" charset="-122"/>
                <a:ea typeface="微软雅黑" panose="020B0503020204020204" pitchFamily="34" charset="-122"/>
                <a:cs typeface="Times New Roman" pitchFamily="18" charset="0"/>
              </a:rPr>
              <a:t>突出</a:t>
            </a:r>
            <a:r>
              <a:rPr lang="zh-CN" altLang="en-US" dirty="0">
                <a:latin typeface="微软雅黑" panose="020B0503020204020204" pitchFamily="34" charset="-122"/>
                <a:ea typeface="微软雅黑" panose="020B0503020204020204" pitchFamily="34" charset="-122"/>
                <a:cs typeface="Times New Roman" pitchFamily="18" charset="0"/>
              </a:rPr>
              <a:t>。</a:t>
            </a:r>
            <a:endParaRPr lang="en-US" altLang="zh-CN" dirty="0" smtClean="0">
              <a:latin typeface="微软雅黑" panose="020B0503020204020204" pitchFamily="34" charset="-122"/>
              <a:ea typeface="微软雅黑" panose="020B0503020204020204"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Regional atmospheric problems, including PM2.5, which is becoming increasingly prominent.</a:t>
            </a:r>
          </a:p>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在</a:t>
            </a:r>
            <a:r>
              <a:rPr lang="en-US" altLang="zh-CN" dirty="0" smtClean="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大气污染防治行动计划</a:t>
            </a:r>
            <a:r>
              <a:rPr lang="en-US" altLang="zh-CN" dirty="0" smtClean="0">
                <a:latin typeface="Times New Roman" pitchFamily="18" charset="0"/>
                <a:ea typeface="微软雅黑" pitchFamily="34" charset="-122"/>
                <a:cs typeface="Times New Roman" pitchFamily="18" charset="0"/>
              </a:rPr>
              <a:t>》</a:t>
            </a:r>
            <a:r>
              <a:rPr lang="zh-CN" altLang="en-US" dirty="0" smtClean="0">
                <a:latin typeface="Times New Roman" pitchFamily="18" charset="0"/>
                <a:ea typeface="微软雅黑" pitchFamily="34" charset="-122"/>
                <a:cs typeface="Times New Roman" pitchFamily="18" charset="0"/>
              </a:rPr>
              <a:t>指导下，</a:t>
            </a:r>
            <a:r>
              <a:rPr lang="zh-CN" altLang="en-US" dirty="0">
                <a:latin typeface="Times New Roman" pitchFamily="18" charset="0"/>
                <a:ea typeface="微软雅黑" pitchFamily="34" charset="-122"/>
                <a:cs typeface="Times New Roman" pitchFamily="18" charset="0"/>
              </a:rPr>
              <a:t>亟需建立完善的控制绩效评估</a:t>
            </a:r>
            <a:r>
              <a:rPr lang="zh-CN" altLang="en-US" dirty="0" smtClean="0">
                <a:latin typeface="Times New Roman" pitchFamily="18" charset="0"/>
                <a:ea typeface="微软雅黑" pitchFamily="34" charset="-122"/>
                <a:cs typeface="Times New Roman" pitchFamily="18" charset="0"/>
              </a:rPr>
              <a:t>体系来科学</a:t>
            </a:r>
            <a:r>
              <a:rPr lang="zh-CN" altLang="en-US" dirty="0">
                <a:latin typeface="Times New Roman" pitchFamily="18" charset="0"/>
                <a:ea typeface="微软雅黑" pitchFamily="34" charset="-122"/>
                <a:cs typeface="Times New Roman" pitchFamily="18" charset="0"/>
              </a:rPr>
              <a:t>评估各项措施实施带来的环境、社会和</a:t>
            </a:r>
            <a:r>
              <a:rPr lang="zh-CN" altLang="en-US" dirty="0" smtClean="0">
                <a:latin typeface="Times New Roman" pitchFamily="18" charset="0"/>
                <a:ea typeface="微软雅黑" pitchFamily="34" charset="-122"/>
                <a:cs typeface="Times New Roman" pitchFamily="18" charset="0"/>
              </a:rPr>
              <a:t>经济效益。</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It is imperative to also establish a thorough performance appraisal system for scientific evaluation of the environmental, social and economic benefits generated by the pollution prevention and control measures.</a:t>
            </a:r>
          </a:p>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3) </a:t>
            </a:r>
            <a:r>
              <a:rPr lang="zh-CN" altLang="en-US" dirty="0" smtClean="0">
                <a:latin typeface="Times New Roman" pitchFamily="18" charset="0"/>
                <a:ea typeface="微软雅黑" pitchFamily="34" charset="-122"/>
                <a:cs typeface="Times New Roman" pitchFamily="18" charset="0"/>
              </a:rPr>
              <a:t>实施</a:t>
            </a:r>
            <a:r>
              <a:rPr lang="zh-CN" altLang="en-US" dirty="0">
                <a:latin typeface="Times New Roman" pitchFamily="18" charset="0"/>
                <a:ea typeface="微软雅黑" pitchFamily="34" charset="-122"/>
                <a:cs typeface="Times New Roman" pitchFamily="18" charset="0"/>
              </a:rPr>
              <a:t>“大气十条”后京津冀地区</a:t>
            </a:r>
            <a:r>
              <a:rPr lang="en-US" altLang="zh-CN" dirty="0">
                <a:latin typeface="微软雅黑" panose="020B0503020204020204" pitchFamily="34" charset="-122"/>
                <a:ea typeface="微软雅黑" panose="020B0503020204020204" pitchFamily="34" charset="-122"/>
                <a:cs typeface="Times New Roman" pitchFamily="18" charset="0"/>
              </a:rPr>
              <a:t>PM2.5</a:t>
            </a:r>
            <a:r>
              <a:rPr lang="zh-CN" altLang="en-US" dirty="0">
                <a:latin typeface="微软雅黑" panose="020B0503020204020204" pitchFamily="34" charset="-122"/>
                <a:ea typeface="微软雅黑" panose="020B0503020204020204" pitchFamily="34" charset="-122"/>
                <a:cs typeface="Times New Roman" pitchFamily="18" charset="0"/>
              </a:rPr>
              <a:t>浓度降幅显著，但天津市和河北省仍存在达不到</a:t>
            </a:r>
            <a:r>
              <a:rPr lang="en-US" altLang="zh-CN" dirty="0">
                <a:latin typeface="微软雅黑" panose="020B0503020204020204" pitchFamily="34" charset="-122"/>
                <a:ea typeface="微软雅黑" panose="020B0503020204020204" pitchFamily="34" charset="-122"/>
                <a:cs typeface="Times New Roman" pitchFamily="18" charset="0"/>
              </a:rPr>
              <a:t>2017</a:t>
            </a:r>
            <a:r>
              <a:rPr lang="zh-CN" altLang="en-US" dirty="0">
                <a:latin typeface="微软雅黑" panose="020B0503020204020204" pitchFamily="34" charset="-122"/>
                <a:ea typeface="微软雅黑" panose="020B0503020204020204" pitchFamily="34" charset="-122"/>
                <a:cs typeface="Times New Roman" pitchFamily="18" charset="0"/>
              </a:rPr>
              <a:t>年浓度降低</a:t>
            </a:r>
            <a:r>
              <a:rPr lang="en-US" altLang="zh-CN" dirty="0">
                <a:latin typeface="微软雅黑" panose="020B0503020204020204" pitchFamily="34" charset="-122"/>
                <a:ea typeface="微软雅黑" panose="020B0503020204020204" pitchFamily="34" charset="-122"/>
                <a:cs typeface="Times New Roman" pitchFamily="18" charset="0"/>
              </a:rPr>
              <a:t>25%</a:t>
            </a:r>
            <a:r>
              <a:rPr lang="zh-CN" altLang="en-US" dirty="0">
                <a:latin typeface="微软雅黑" panose="020B0503020204020204" pitchFamily="34" charset="-122"/>
                <a:ea typeface="微软雅黑" panose="020B0503020204020204" pitchFamily="34" charset="-122"/>
                <a:cs typeface="Times New Roman" pitchFamily="18" charset="0"/>
              </a:rPr>
              <a:t>的</a:t>
            </a:r>
            <a:r>
              <a:rPr lang="zh-CN" altLang="en-US" dirty="0" smtClean="0">
                <a:latin typeface="微软雅黑" panose="020B0503020204020204" pitchFamily="34" charset="-122"/>
                <a:ea typeface="微软雅黑" panose="020B0503020204020204" pitchFamily="34" charset="-122"/>
                <a:cs typeface="Times New Roman" pitchFamily="18" charset="0"/>
              </a:rPr>
              <a:t>风险，</a:t>
            </a:r>
            <a:r>
              <a:rPr lang="zh-CN" altLang="en-US" dirty="0">
                <a:latin typeface="Times New Roman" pitchFamily="18" charset="0"/>
                <a:ea typeface="微软雅黑" pitchFamily="34" charset="-122"/>
                <a:cs typeface="Times New Roman" pitchFamily="18" charset="0"/>
              </a:rPr>
              <a:t>后续需进一步强化多源多污染物的协同控制力度</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According to the pre-implementation analysis of the Beijing-Tianjin-Hebei Region action plan, PM2.5 concentrations are expected to drop </a:t>
            </a:r>
            <a:r>
              <a:rPr lang="en-US" altLang="zh-CN" dirty="0" smtClean="0">
                <a:solidFill>
                  <a:srgbClr val="FF0000"/>
                </a:solidFill>
                <a:latin typeface="微软雅黑" pitchFamily="34" charset="-122"/>
                <a:ea typeface="微软雅黑" pitchFamily="34" charset="-122"/>
              </a:rPr>
              <a:t>significantly. </a:t>
            </a:r>
            <a:r>
              <a:rPr lang="en-US" altLang="zh-CN" dirty="0">
                <a:solidFill>
                  <a:srgbClr val="FF0000"/>
                </a:solidFill>
                <a:latin typeface="微软雅黑" pitchFamily="34" charset="-122"/>
                <a:ea typeface="微软雅黑" pitchFamily="34" charset="-122"/>
              </a:rPr>
              <a:t>However, Tianjin </a:t>
            </a:r>
            <a:r>
              <a:rPr lang="en-US" altLang="zh-CN" dirty="0" smtClean="0">
                <a:solidFill>
                  <a:srgbClr val="FF0000"/>
                </a:solidFill>
                <a:latin typeface="微软雅黑" pitchFamily="34" charset="-122"/>
                <a:ea typeface="微软雅黑" pitchFamily="34" charset="-122"/>
              </a:rPr>
              <a:t>and </a:t>
            </a:r>
            <a:r>
              <a:rPr lang="en-US" altLang="zh-CN" dirty="0">
                <a:solidFill>
                  <a:srgbClr val="FF0000"/>
                </a:solidFill>
                <a:latin typeface="微软雅黑" pitchFamily="34" charset="-122"/>
                <a:ea typeface="微软雅黑" pitchFamily="34" charset="-122"/>
              </a:rPr>
              <a:t>Hebei </a:t>
            </a:r>
            <a:r>
              <a:rPr lang="en-US" altLang="zh-CN" dirty="0" smtClean="0">
                <a:solidFill>
                  <a:srgbClr val="FF0000"/>
                </a:solidFill>
                <a:latin typeface="微软雅黑" pitchFamily="34" charset="-122"/>
                <a:ea typeface="微软雅黑" pitchFamily="34" charset="-122"/>
              </a:rPr>
              <a:t>may </a:t>
            </a:r>
            <a:r>
              <a:rPr lang="en-US" altLang="zh-CN" dirty="0">
                <a:solidFill>
                  <a:srgbClr val="FF0000"/>
                </a:solidFill>
                <a:latin typeface="微软雅黑" pitchFamily="34" charset="-122"/>
                <a:ea typeface="微软雅黑" pitchFamily="34" charset="-122"/>
              </a:rPr>
              <a:t>not reach the 25% PM2.5 concentration reduction target by the year 2017. </a:t>
            </a:r>
            <a:r>
              <a:rPr lang="en-US" altLang="zh-CN" dirty="0" smtClean="0">
                <a:solidFill>
                  <a:srgbClr val="FF0000"/>
                </a:solidFill>
                <a:latin typeface="微软雅黑" pitchFamily="34" charset="-122"/>
                <a:ea typeface="微软雅黑" pitchFamily="34" charset="-122"/>
              </a:rPr>
              <a:t>Resources </a:t>
            </a:r>
            <a:r>
              <a:rPr lang="en-US" altLang="zh-CN" dirty="0">
                <a:solidFill>
                  <a:srgbClr val="FF0000"/>
                </a:solidFill>
                <a:latin typeface="微软雅黑" pitchFamily="34" charset="-122"/>
                <a:ea typeface="微软雅黑" pitchFamily="34" charset="-122"/>
              </a:rPr>
              <a:t>and capacity for comprehensive implementation of the policy measures must be </a:t>
            </a:r>
            <a:r>
              <a:rPr lang="en-US" altLang="zh-CN" dirty="0" smtClean="0">
                <a:solidFill>
                  <a:srgbClr val="FF0000"/>
                </a:solidFill>
                <a:latin typeface="微软雅黑" pitchFamily="34" charset="-122"/>
                <a:ea typeface="微软雅黑" pitchFamily="34" charset="-122"/>
              </a:rPr>
              <a:t>enhanced.</a:t>
            </a:r>
            <a:endParaRPr lang="en-US" altLang="zh-CN" dirty="0">
              <a:solidFill>
                <a:srgbClr val="FF0000"/>
              </a:solidFill>
              <a:latin typeface="微软雅黑" pitchFamily="34" charset="-122"/>
              <a:ea typeface="微软雅黑" pitchFamily="34" charset="-122"/>
            </a:endParaRPr>
          </a:p>
        </p:txBody>
      </p:sp>
      <p:sp>
        <p:nvSpPr>
          <p:cNvPr id="5" name="TextBox 2"/>
          <p:cNvSpPr txBox="1"/>
          <p:nvPr/>
        </p:nvSpPr>
        <p:spPr>
          <a:xfrm>
            <a:off x="84312" y="1052736"/>
            <a:ext cx="8784976" cy="784830"/>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一、</a:t>
            </a:r>
            <a:r>
              <a:rPr lang="zh-CN" altLang="zh-CN" sz="2000" b="1" dirty="0">
                <a:latin typeface="微软雅黑" pitchFamily="34" charset="-122"/>
                <a:ea typeface="微软雅黑" pitchFamily="34" charset="-122"/>
              </a:rPr>
              <a:t>全国大气污染形势严峻，亟需建立完善的控制绩效评估体系</a:t>
            </a:r>
            <a:endParaRPr lang="en-US" altLang="zh-CN" sz="2000" b="1" dirty="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A </a:t>
            </a:r>
            <a:r>
              <a:rPr lang="en-US" altLang="zh-CN" sz="2000" b="1" dirty="0">
                <a:solidFill>
                  <a:srgbClr val="FF0000"/>
                </a:solidFill>
                <a:latin typeface="微软雅黑" pitchFamily="34" charset="-122"/>
                <a:ea typeface="微软雅黑" pitchFamily="34" charset="-122"/>
              </a:rPr>
              <a:t>Thorough Appraisal System is Needed for Air Pollution </a:t>
            </a:r>
            <a:r>
              <a:rPr lang="en-US" altLang="zh-CN" sz="2000" b="1" dirty="0" smtClean="0">
                <a:solidFill>
                  <a:srgbClr val="FF0000"/>
                </a:solidFill>
                <a:latin typeface="微软雅黑" pitchFamily="34" charset="-122"/>
                <a:ea typeface="微软雅黑" pitchFamily="34" charset="-122"/>
              </a:rPr>
              <a:t>Plans</a:t>
            </a:r>
          </a:p>
        </p:txBody>
      </p:sp>
    </p:spTree>
    <p:extLst>
      <p:ext uri="{BB962C8B-B14F-4D97-AF65-F5344CB8AC3E}">
        <p14:creationId xmlns:p14="http://schemas.microsoft.com/office/powerpoint/2010/main" val="3443312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02838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Research Conclusions (2)</a:t>
            </a:r>
            <a:endParaRPr lang="en-US" altLang="zh-CN" sz="3200" b="1" dirty="0">
              <a:solidFill>
                <a:schemeClr val="tx2"/>
              </a:solidFill>
              <a:latin typeface="Calibri" pitchFamily="34" charset="0"/>
            </a:endParaRPr>
          </a:p>
        </p:txBody>
      </p:sp>
      <p:sp>
        <p:nvSpPr>
          <p:cNvPr id="4" name="TextBox 2"/>
          <p:cNvSpPr txBox="1"/>
          <p:nvPr/>
        </p:nvSpPr>
        <p:spPr>
          <a:xfrm>
            <a:off x="107504" y="2132856"/>
            <a:ext cx="8928992" cy="4555093"/>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smtClean="0">
                <a:latin typeface="Times New Roman" pitchFamily="18" charset="0"/>
                <a:ea typeface="微软雅黑" pitchFamily="34" charset="-122"/>
                <a:cs typeface="Times New Roman" pitchFamily="18" charset="0"/>
              </a:rPr>
              <a:t>以</a:t>
            </a:r>
            <a:r>
              <a:rPr lang="zh-CN" altLang="zh-CN" dirty="0">
                <a:latin typeface="Times New Roman" pitchFamily="18" charset="0"/>
                <a:ea typeface="微软雅黑" pitchFamily="34" charset="-122"/>
                <a:cs typeface="Times New Roman" pitchFamily="18" charset="0"/>
              </a:rPr>
              <a:t>实现</a:t>
            </a:r>
            <a:r>
              <a:rPr lang="en-US" altLang="zh-CN" dirty="0">
                <a:latin typeface="Times New Roman" pitchFamily="18" charset="0"/>
                <a:ea typeface="微软雅黑" pitchFamily="34" charset="-122"/>
                <a:cs typeface="Times New Roman" pitchFamily="18" charset="0"/>
              </a:rPr>
              <a:t>2030</a:t>
            </a:r>
            <a:r>
              <a:rPr lang="zh-CN" altLang="zh-CN" dirty="0">
                <a:latin typeface="Times New Roman" pitchFamily="18" charset="0"/>
                <a:ea typeface="微软雅黑" pitchFamily="34" charset="-122"/>
                <a:cs typeface="Times New Roman" pitchFamily="18" charset="0"/>
              </a:rPr>
              <a:t>年重点城市空气质量达标为</a:t>
            </a:r>
            <a:r>
              <a:rPr lang="zh-CN" altLang="zh-CN" dirty="0" smtClean="0">
                <a:latin typeface="Times New Roman" pitchFamily="18" charset="0"/>
                <a:ea typeface="微软雅黑" pitchFamily="34" charset="-122"/>
                <a:cs typeface="Times New Roman" pitchFamily="18" charset="0"/>
              </a:rPr>
              <a:t>目标</a:t>
            </a:r>
            <a:r>
              <a:rPr lang="zh-CN" altLang="en-US" dirty="0" smtClean="0">
                <a:latin typeface="Times New Roman" pitchFamily="18" charset="0"/>
                <a:ea typeface="微软雅黑" pitchFamily="34" charset="-122"/>
                <a:cs typeface="Times New Roman" pitchFamily="18" charset="0"/>
              </a:rPr>
              <a:t>的减排压力巨大：</a:t>
            </a:r>
            <a:r>
              <a:rPr lang="zh-CN" altLang="zh-CN" dirty="0" smtClean="0">
                <a:latin typeface="Times New Roman" pitchFamily="18" charset="0"/>
                <a:ea typeface="微软雅黑" pitchFamily="34" charset="-122"/>
                <a:cs typeface="Times New Roman" pitchFamily="18" charset="0"/>
              </a:rPr>
              <a:t>以</a:t>
            </a:r>
            <a:r>
              <a:rPr lang="en-US" altLang="zh-CN" dirty="0">
                <a:latin typeface="Times New Roman" pitchFamily="18" charset="0"/>
                <a:ea typeface="微软雅黑" pitchFamily="34" charset="-122"/>
                <a:cs typeface="Times New Roman" pitchFamily="18" charset="0"/>
              </a:rPr>
              <a:t>2012</a:t>
            </a:r>
            <a:r>
              <a:rPr lang="zh-CN" altLang="zh-CN" dirty="0">
                <a:latin typeface="Times New Roman" pitchFamily="18" charset="0"/>
                <a:ea typeface="微软雅黑" pitchFamily="34" charset="-122"/>
                <a:cs typeface="Times New Roman" pitchFamily="18" charset="0"/>
              </a:rPr>
              <a:t>年为基准，</a:t>
            </a:r>
            <a:r>
              <a:rPr lang="en-US" altLang="zh-CN" dirty="0">
                <a:latin typeface="Times New Roman" pitchFamily="18" charset="0"/>
                <a:ea typeface="微软雅黑" pitchFamily="34" charset="-122"/>
                <a:cs typeface="Times New Roman" pitchFamily="18" charset="0"/>
              </a:rPr>
              <a:t>2030</a:t>
            </a:r>
            <a:r>
              <a:rPr lang="zh-CN" altLang="zh-CN" dirty="0">
                <a:latin typeface="Times New Roman" pitchFamily="18" charset="0"/>
                <a:ea typeface="微软雅黑" pitchFamily="34" charset="-122"/>
                <a:cs typeface="Times New Roman" pitchFamily="18" charset="0"/>
              </a:rPr>
              <a:t>年全国</a:t>
            </a:r>
            <a:r>
              <a:rPr lang="en-US" altLang="zh-CN" dirty="0">
                <a:latin typeface="Times New Roman" pitchFamily="18" charset="0"/>
                <a:ea typeface="微软雅黑" pitchFamily="34" charset="-122"/>
                <a:cs typeface="Times New Roman" pitchFamily="18" charset="0"/>
              </a:rPr>
              <a:t>SO</a:t>
            </a:r>
            <a:r>
              <a:rPr lang="en-US" altLang="zh-CN" baseline="-25000" dirty="0">
                <a:latin typeface="Times New Roman" pitchFamily="18" charset="0"/>
                <a:ea typeface="微软雅黑" pitchFamily="34" charset="-122"/>
                <a:cs typeface="Times New Roman" pitchFamily="18" charset="0"/>
              </a:rPr>
              <a:t>2</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NO</a:t>
            </a:r>
            <a:r>
              <a:rPr lang="en-US" altLang="zh-CN" baseline="-25000" dirty="0">
                <a:latin typeface="Times New Roman" pitchFamily="18" charset="0"/>
                <a:ea typeface="微软雅黑" pitchFamily="34" charset="-122"/>
                <a:cs typeface="Times New Roman" pitchFamily="18" charset="0"/>
              </a:rPr>
              <a:t>X</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PM</a:t>
            </a:r>
            <a:r>
              <a:rPr lang="en-US" altLang="zh-CN" baseline="-25000" dirty="0">
                <a:latin typeface="Times New Roman" pitchFamily="18" charset="0"/>
                <a:ea typeface="微软雅黑" pitchFamily="34" charset="-122"/>
                <a:cs typeface="Times New Roman" pitchFamily="18" charset="0"/>
              </a:rPr>
              <a:t>2.5</a:t>
            </a:r>
            <a:r>
              <a:rPr lang="zh-CN" altLang="zh-CN" dirty="0">
                <a:latin typeface="Times New Roman" pitchFamily="18" charset="0"/>
                <a:ea typeface="微软雅黑" pitchFamily="34" charset="-122"/>
                <a:cs typeface="Times New Roman" pitchFamily="18" charset="0"/>
              </a:rPr>
              <a:t>和</a:t>
            </a:r>
            <a:r>
              <a:rPr lang="en-US" altLang="zh-CN" dirty="0">
                <a:latin typeface="Times New Roman" pitchFamily="18" charset="0"/>
                <a:ea typeface="微软雅黑" pitchFamily="34" charset="-122"/>
                <a:cs typeface="Times New Roman" pitchFamily="18" charset="0"/>
              </a:rPr>
              <a:t>VOC</a:t>
            </a:r>
            <a:r>
              <a:rPr lang="zh-CN" altLang="zh-CN" dirty="0">
                <a:latin typeface="Times New Roman" pitchFamily="18" charset="0"/>
                <a:ea typeface="微软雅黑" pitchFamily="34" charset="-122"/>
                <a:cs typeface="Times New Roman" pitchFamily="18" charset="0"/>
              </a:rPr>
              <a:t>排放量应分别至少削减</a:t>
            </a:r>
            <a:r>
              <a:rPr lang="en-US" altLang="zh-CN" dirty="0">
                <a:latin typeface="Times New Roman" pitchFamily="18" charset="0"/>
                <a:ea typeface="微软雅黑" pitchFamily="34" charset="-122"/>
                <a:cs typeface="Times New Roman" pitchFamily="18" charset="0"/>
              </a:rPr>
              <a:t>52%</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65%</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57%</a:t>
            </a:r>
            <a:r>
              <a:rPr lang="zh-CN" altLang="zh-CN" dirty="0">
                <a:latin typeface="Times New Roman" pitchFamily="18" charset="0"/>
                <a:ea typeface="微软雅黑" pitchFamily="34" charset="-122"/>
                <a:cs typeface="Times New Roman" pitchFamily="18" charset="0"/>
              </a:rPr>
              <a:t>和</a:t>
            </a:r>
            <a:r>
              <a:rPr lang="en-US" altLang="zh-CN" dirty="0">
                <a:latin typeface="Times New Roman" pitchFamily="18" charset="0"/>
                <a:ea typeface="微软雅黑" pitchFamily="34" charset="-122"/>
                <a:cs typeface="Times New Roman" pitchFamily="18" charset="0"/>
              </a:rPr>
              <a:t>39%</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NH</a:t>
            </a:r>
            <a:r>
              <a:rPr lang="en-US" altLang="zh-CN" baseline="-25000" dirty="0">
                <a:latin typeface="Times New Roman" pitchFamily="18" charset="0"/>
                <a:ea typeface="微软雅黑" pitchFamily="34" charset="-122"/>
                <a:cs typeface="Times New Roman" pitchFamily="18" charset="0"/>
              </a:rPr>
              <a:t>3</a:t>
            </a:r>
            <a:r>
              <a:rPr lang="zh-CN" altLang="zh-CN" dirty="0">
                <a:latin typeface="Times New Roman" pitchFamily="18" charset="0"/>
                <a:ea typeface="微软雅黑" pitchFamily="34" charset="-122"/>
                <a:cs typeface="Times New Roman" pitchFamily="18" charset="0"/>
              </a:rPr>
              <a:t>排放量略有下降。对于污染严重的重点区域</a:t>
            </a:r>
            <a:r>
              <a:rPr lang="zh-CN" altLang="zh-CN" dirty="0" smtClean="0">
                <a:latin typeface="Times New Roman" pitchFamily="18" charset="0"/>
                <a:ea typeface="微软雅黑" pitchFamily="34" charset="-122"/>
                <a:cs typeface="Times New Roman" pitchFamily="18" charset="0"/>
              </a:rPr>
              <a:t>，</a:t>
            </a:r>
            <a:r>
              <a:rPr lang="zh-CN" altLang="en-US" dirty="0" smtClean="0">
                <a:latin typeface="Times New Roman" pitchFamily="18" charset="0"/>
                <a:ea typeface="微软雅黑" pitchFamily="34" charset="-122"/>
                <a:cs typeface="Times New Roman" pitchFamily="18" charset="0"/>
              </a:rPr>
              <a:t>还</a:t>
            </a:r>
            <a:r>
              <a:rPr lang="zh-CN" altLang="zh-CN" dirty="0" smtClean="0">
                <a:latin typeface="Times New Roman" pitchFamily="18" charset="0"/>
                <a:ea typeface="微软雅黑" pitchFamily="34" charset="-122"/>
                <a:cs typeface="Times New Roman" pitchFamily="18" charset="0"/>
              </a:rPr>
              <a:t>应</a:t>
            </a:r>
            <a:r>
              <a:rPr lang="zh-CN" altLang="zh-CN" dirty="0">
                <a:latin typeface="Times New Roman" pitchFamily="18" charset="0"/>
                <a:ea typeface="微软雅黑" pitchFamily="34" charset="-122"/>
                <a:cs typeface="Times New Roman" pitchFamily="18" charset="0"/>
              </a:rPr>
              <a:t>采取更严格的控制</a:t>
            </a:r>
            <a:r>
              <a:rPr lang="zh-CN" altLang="zh-CN" dirty="0" smtClean="0">
                <a:latin typeface="Times New Roman" pitchFamily="18" charset="0"/>
                <a:ea typeface="微软雅黑" pitchFamily="34" charset="-122"/>
                <a:cs typeface="Times New Roman" pitchFamily="18" charset="0"/>
              </a:rPr>
              <a:t>力度</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anose="020B0503020204020204" pitchFamily="34" charset="-122"/>
                <a:ea typeface="微软雅黑" panose="020B0503020204020204" pitchFamily="34" charset="-122"/>
              </a:rPr>
              <a:t>Air quality in key cities should achieve the ambient air quality standard for </a:t>
            </a:r>
            <a:r>
              <a:rPr lang="en-US" altLang="zh-CN" dirty="0" smtClean="0">
                <a:solidFill>
                  <a:srgbClr val="FF0000"/>
                </a:solidFill>
                <a:latin typeface="微软雅黑" panose="020B0503020204020204" pitchFamily="34" charset="-122"/>
                <a:ea typeface="微软雅黑" panose="020B0503020204020204" pitchFamily="34" charset="-122"/>
              </a:rPr>
              <a:t>PM</a:t>
            </a:r>
            <a:r>
              <a:rPr lang="en-US" altLang="zh-CN" baseline="-25000" dirty="0" smtClean="0">
                <a:solidFill>
                  <a:srgbClr val="FF0000"/>
                </a:solidFill>
                <a:latin typeface="微软雅黑" panose="020B0503020204020204" pitchFamily="34" charset="-122"/>
                <a:ea typeface="微软雅黑" panose="020B0503020204020204" pitchFamily="34" charset="-122"/>
              </a:rPr>
              <a:t>2.5</a:t>
            </a:r>
            <a:r>
              <a:rPr lang="en-US" altLang="zh-CN" dirty="0" smtClean="0">
                <a:solidFill>
                  <a:srgbClr val="FF0000"/>
                </a:solidFill>
                <a:latin typeface="微软雅黑" panose="020B0503020204020204" pitchFamily="34" charset="-122"/>
                <a:ea typeface="微软雅黑" panose="020B0503020204020204" pitchFamily="34" charset="-122"/>
              </a:rPr>
              <a:t> </a:t>
            </a:r>
            <a:r>
              <a:rPr lang="en-US" altLang="zh-CN" dirty="0">
                <a:solidFill>
                  <a:srgbClr val="FF0000"/>
                </a:solidFill>
                <a:latin typeface="微软雅黑" panose="020B0503020204020204" pitchFamily="34" charset="-122"/>
                <a:ea typeface="微软雅黑" panose="020B0503020204020204" pitchFamily="34" charset="-122"/>
              </a:rPr>
              <a:t>by 2030. </a:t>
            </a:r>
            <a:r>
              <a:rPr lang="en-US" altLang="zh-CN" dirty="0" smtClean="0">
                <a:solidFill>
                  <a:srgbClr val="FF0000"/>
                </a:solidFill>
                <a:latin typeface="微软雅黑" panose="020B0503020204020204" pitchFamily="34" charset="-122"/>
                <a:ea typeface="微软雅黑" panose="020B0503020204020204" pitchFamily="34" charset="-122"/>
              </a:rPr>
              <a:t>On </a:t>
            </a:r>
            <a:r>
              <a:rPr lang="en-US" altLang="zh-CN" dirty="0">
                <a:solidFill>
                  <a:srgbClr val="FF0000"/>
                </a:solidFill>
                <a:latin typeface="微软雅黑" panose="020B0503020204020204" pitchFamily="34" charset="-122"/>
                <a:ea typeface="微软雅黑" panose="020B0503020204020204" pitchFamily="34" charset="-122"/>
              </a:rPr>
              <a:t>the basis of 2012 emissions, SO</a:t>
            </a:r>
            <a:r>
              <a:rPr lang="en-US" altLang="zh-CN" baseline="-25000" dirty="0">
                <a:solidFill>
                  <a:srgbClr val="FF0000"/>
                </a:solidFill>
                <a:latin typeface="微软雅黑" panose="020B0503020204020204" pitchFamily="34" charset="-122"/>
                <a:ea typeface="微软雅黑" panose="020B0503020204020204" pitchFamily="34" charset="-122"/>
              </a:rPr>
              <a:t>2</a:t>
            </a:r>
            <a:r>
              <a:rPr lang="en-US" altLang="zh-CN" dirty="0">
                <a:solidFill>
                  <a:srgbClr val="FF0000"/>
                </a:solidFill>
                <a:latin typeface="微软雅黑" panose="020B0503020204020204" pitchFamily="34" charset="-122"/>
                <a:ea typeface="微软雅黑" panose="020B0503020204020204" pitchFamily="34" charset="-122"/>
              </a:rPr>
              <a:t>, NO</a:t>
            </a:r>
            <a:r>
              <a:rPr lang="en-US" altLang="zh-CN" baseline="-25000" dirty="0">
                <a:solidFill>
                  <a:srgbClr val="FF0000"/>
                </a:solidFill>
                <a:latin typeface="微软雅黑" panose="020B0503020204020204" pitchFamily="34" charset="-122"/>
                <a:ea typeface="微软雅黑" panose="020B0503020204020204" pitchFamily="34" charset="-122"/>
              </a:rPr>
              <a:t>X</a:t>
            </a:r>
            <a:r>
              <a:rPr lang="en-US" altLang="zh-CN" dirty="0">
                <a:solidFill>
                  <a:srgbClr val="FF0000"/>
                </a:solidFill>
                <a:latin typeface="微软雅黑" panose="020B0503020204020204" pitchFamily="34" charset="-122"/>
                <a:ea typeface="微软雅黑" panose="020B0503020204020204" pitchFamily="34" charset="-122"/>
              </a:rPr>
              <a:t>, PM</a:t>
            </a:r>
            <a:r>
              <a:rPr lang="en-US" altLang="zh-CN" baseline="-25000" dirty="0">
                <a:solidFill>
                  <a:srgbClr val="FF0000"/>
                </a:solidFill>
                <a:latin typeface="微软雅黑" panose="020B0503020204020204" pitchFamily="34" charset="-122"/>
                <a:ea typeface="微软雅黑" panose="020B0503020204020204" pitchFamily="34" charset="-122"/>
              </a:rPr>
              <a:t>2.5</a:t>
            </a:r>
            <a:r>
              <a:rPr lang="en-US" altLang="zh-CN" dirty="0">
                <a:solidFill>
                  <a:srgbClr val="FF0000"/>
                </a:solidFill>
                <a:latin typeface="微软雅黑" panose="020B0503020204020204" pitchFamily="34" charset="-122"/>
                <a:ea typeface="微软雅黑" panose="020B0503020204020204" pitchFamily="34" charset="-122"/>
              </a:rPr>
              <a:t> and VOC emissions nationwide should be reduced by at least 52%, 65%, 57%, and 39%, respectively, by 2030, and NH</a:t>
            </a:r>
            <a:r>
              <a:rPr lang="en-US" altLang="zh-CN" baseline="-25000" dirty="0">
                <a:solidFill>
                  <a:srgbClr val="FF0000"/>
                </a:solidFill>
                <a:latin typeface="微软雅黑" panose="020B0503020204020204" pitchFamily="34" charset="-122"/>
                <a:ea typeface="微软雅黑" panose="020B0503020204020204" pitchFamily="34" charset="-122"/>
              </a:rPr>
              <a:t>3</a:t>
            </a:r>
            <a:r>
              <a:rPr lang="en-US" altLang="zh-CN" dirty="0">
                <a:solidFill>
                  <a:srgbClr val="FF0000"/>
                </a:solidFill>
                <a:latin typeface="微软雅黑" panose="020B0503020204020204" pitchFamily="34" charset="-122"/>
                <a:ea typeface="微软雅黑" panose="020B0503020204020204" pitchFamily="34" charset="-122"/>
              </a:rPr>
              <a:t> should decrease slightly. We should intensify emission control in heavily polluted </a:t>
            </a:r>
            <a:r>
              <a:rPr lang="en-US" altLang="zh-CN" dirty="0" smtClean="0">
                <a:solidFill>
                  <a:srgbClr val="FF0000"/>
                </a:solidFill>
                <a:latin typeface="微软雅黑" panose="020B0503020204020204" pitchFamily="34" charset="-122"/>
                <a:ea typeface="微软雅黑" panose="020B0503020204020204" pitchFamily="34" charset="-122"/>
              </a:rPr>
              <a:t>areas.</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亟需</a:t>
            </a:r>
            <a:r>
              <a:rPr lang="zh-CN" altLang="en-US" dirty="0">
                <a:latin typeface="Times New Roman" pitchFamily="18" charset="0"/>
                <a:ea typeface="微软雅黑" pitchFamily="34" charset="-122"/>
                <a:cs typeface="Times New Roman" pitchFamily="18" charset="0"/>
              </a:rPr>
              <a:t>开展多污染物、多污染源和多区域的协同控制，采用调整能源结构、提高能源效率、加强末端治理等全过程的控制措施</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smtClean="0">
                <a:solidFill>
                  <a:srgbClr val="FF0000"/>
                </a:solidFill>
                <a:latin typeface="微软雅黑" panose="020B0503020204020204" pitchFamily="34" charset="-122"/>
                <a:ea typeface="微软雅黑" panose="020B0503020204020204" pitchFamily="34" charset="-122"/>
              </a:rPr>
              <a:t>China </a:t>
            </a:r>
            <a:r>
              <a:rPr lang="en-US" altLang="zh-CN" dirty="0">
                <a:solidFill>
                  <a:srgbClr val="FF0000"/>
                </a:solidFill>
                <a:latin typeface="微软雅黑" panose="020B0503020204020204" pitchFamily="34" charset="-122"/>
                <a:ea typeface="微软雅黑" panose="020B0503020204020204" pitchFamily="34" charset="-122"/>
              </a:rPr>
              <a:t>should carry out coordinated control efforts for multiple pollutants and emission sources in different regions, adopting control measures that can complement the process of adjusting the energy structure, improving energy efficiency and enhancing end-of-pipe pollution control, </a:t>
            </a:r>
            <a:r>
              <a:rPr lang="en-US" altLang="zh-CN" dirty="0" smtClean="0">
                <a:solidFill>
                  <a:srgbClr val="FF0000"/>
                </a:solidFill>
                <a:latin typeface="微软雅黑" panose="020B0503020204020204" pitchFamily="34" charset="-122"/>
                <a:ea typeface="微软雅黑" panose="020B0503020204020204" pitchFamily="34" charset="-122"/>
              </a:rPr>
              <a:t>etc.</a:t>
            </a:r>
          </a:p>
          <a:p>
            <a:pPr>
              <a:spcBef>
                <a:spcPts val="0"/>
              </a:spcBef>
              <a:spcAft>
                <a:spcPts val="600"/>
              </a:spcAft>
            </a:pPr>
            <a:r>
              <a:rPr lang="en-US" altLang="zh-CN" b="1" dirty="0">
                <a:solidFill>
                  <a:srgbClr val="0070C0"/>
                </a:solidFill>
              </a:rPr>
              <a:t>China’s </a:t>
            </a:r>
            <a:r>
              <a:rPr lang="en-US" altLang="zh-CN" b="1" dirty="0" smtClean="0">
                <a:solidFill>
                  <a:srgbClr val="0070C0"/>
                </a:solidFill>
              </a:rPr>
              <a:t>Air </a:t>
            </a:r>
            <a:r>
              <a:rPr lang="en-US" altLang="zh-CN" b="1" dirty="0">
                <a:solidFill>
                  <a:srgbClr val="0070C0"/>
                </a:solidFill>
              </a:rPr>
              <a:t>P</a:t>
            </a:r>
            <a:r>
              <a:rPr lang="en-US" altLang="zh-CN" b="1" dirty="0" smtClean="0">
                <a:solidFill>
                  <a:srgbClr val="0070C0"/>
                </a:solidFill>
              </a:rPr>
              <a:t>ollution </a:t>
            </a:r>
            <a:r>
              <a:rPr lang="en-US" altLang="zh-CN" b="1" dirty="0">
                <a:solidFill>
                  <a:srgbClr val="0070C0"/>
                </a:solidFill>
              </a:rPr>
              <a:t>P</a:t>
            </a:r>
            <a:r>
              <a:rPr lang="en-US" altLang="zh-CN" b="1" dirty="0" smtClean="0">
                <a:solidFill>
                  <a:srgbClr val="0070C0"/>
                </a:solidFill>
              </a:rPr>
              <a:t>roblem </a:t>
            </a:r>
            <a:r>
              <a:rPr lang="en-US" altLang="zh-CN" b="1" dirty="0">
                <a:solidFill>
                  <a:srgbClr val="0070C0"/>
                </a:solidFill>
              </a:rPr>
              <a:t>W</a:t>
            </a:r>
            <a:r>
              <a:rPr lang="en-US" altLang="zh-CN" b="1" dirty="0" smtClean="0">
                <a:solidFill>
                  <a:srgbClr val="0070C0"/>
                </a:solidFill>
              </a:rPr>
              <a:t>ill </a:t>
            </a:r>
            <a:r>
              <a:rPr lang="en-US" altLang="zh-CN" b="1" dirty="0">
                <a:solidFill>
                  <a:srgbClr val="0070C0"/>
                </a:solidFill>
              </a:rPr>
              <a:t>R</a:t>
            </a:r>
            <a:r>
              <a:rPr lang="en-US" altLang="zh-CN" b="1" dirty="0" smtClean="0">
                <a:solidFill>
                  <a:srgbClr val="0070C0"/>
                </a:solidFill>
              </a:rPr>
              <a:t>equire </a:t>
            </a:r>
            <a:r>
              <a:rPr lang="en-US" altLang="zh-CN" b="1" dirty="0">
                <a:solidFill>
                  <a:srgbClr val="0070C0"/>
                </a:solidFill>
              </a:rPr>
              <a:t>Y</a:t>
            </a:r>
            <a:r>
              <a:rPr lang="en-US" altLang="zh-CN" b="1" dirty="0" smtClean="0">
                <a:solidFill>
                  <a:srgbClr val="0070C0"/>
                </a:solidFill>
              </a:rPr>
              <a:t>ears </a:t>
            </a:r>
            <a:r>
              <a:rPr lang="en-US" altLang="zh-CN" b="1" dirty="0">
                <a:solidFill>
                  <a:srgbClr val="0070C0"/>
                </a:solidFill>
              </a:rPr>
              <a:t>to S</a:t>
            </a:r>
            <a:r>
              <a:rPr lang="en-US" altLang="zh-CN" b="1" dirty="0" smtClean="0">
                <a:solidFill>
                  <a:srgbClr val="0070C0"/>
                </a:solidFill>
              </a:rPr>
              <a:t>olve</a:t>
            </a:r>
            <a:r>
              <a:rPr lang="zh-CN" altLang="en-US" b="1" dirty="0" smtClean="0">
                <a:solidFill>
                  <a:srgbClr val="0070C0"/>
                </a:solidFill>
              </a:rPr>
              <a:t>！</a:t>
            </a:r>
            <a:endParaRPr lang="en-US" altLang="zh-CN" dirty="0">
              <a:solidFill>
                <a:srgbClr val="0070C0"/>
              </a:solidFill>
              <a:latin typeface="微软雅黑" panose="020B0503020204020204" pitchFamily="34" charset="-122"/>
              <a:ea typeface="微软雅黑" panose="020B0503020204020204" pitchFamily="34" charset="-122"/>
            </a:endParaRPr>
          </a:p>
        </p:txBody>
      </p:sp>
      <p:sp>
        <p:nvSpPr>
          <p:cNvPr id="5" name="TextBox 2"/>
          <p:cNvSpPr txBox="1"/>
          <p:nvPr/>
        </p:nvSpPr>
        <p:spPr>
          <a:xfrm>
            <a:off x="84312" y="1052736"/>
            <a:ext cx="8952184" cy="1092607"/>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二</a:t>
            </a:r>
            <a:r>
              <a:rPr lang="zh-CN" altLang="en-US" sz="2000" b="1" dirty="0" smtClean="0">
                <a:latin typeface="微软雅黑" pitchFamily="34" charset="-122"/>
                <a:ea typeface="微软雅黑" pitchFamily="34" charset="-122"/>
              </a:rPr>
              <a:t>、</a:t>
            </a:r>
            <a:r>
              <a:rPr lang="zh-CN" altLang="en-US" sz="2000" b="1" dirty="0">
                <a:latin typeface="微软雅黑" pitchFamily="34" charset="-122"/>
                <a:ea typeface="微软雅黑" pitchFamily="34" charset="-122"/>
              </a:rPr>
              <a:t>未来中国实现空气质量达标的多污染物协同减排压力巨大</a:t>
            </a:r>
            <a:endParaRPr lang="en-US" altLang="zh-CN" sz="2000" b="1" dirty="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China </a:t>
            </a:r>
            <a:r>
              <a:rPr lang="en-US" altLang="zh-CN" sz="2000" b="1" dirty="0">
                <a:solidFill>
                  <a:srgbClr val="FF0000"/>
                </a:solidFill>
                <a:latin typeface="微软雅黑" pitchFamily="34" charset="-122"/>
                <a:ea typeface="微软雅黑" pitchFamily="34" charset="-122"/>
              </a:rPr>
              <a:t>Faces Great </a:t>
            </a:r>
            <a:r>
              <a:rPr lang="en-US" altLang="zh-CN" sz="2000" b="1" dirty="0" smtClean="0">
                <a:solidFill>
                  <a:srgbClr val="FF0000"/>
                </a:solidFill>
                <a:latin typeface="微软雅黑" pitchFamily="34" charset="-122"/>
                <a:ea typeface="微软雅黑" pitchFamily="34" charset="-122"/>
              </a:rPr>
              <a:t>Challenges to Reduce Emissions and Meet </a:t>
            </a:r>
            <a:r>
              <a:rPr lang="en-US" altLang="zh-CN" sz="2000" b="1" dirty="0">
                <a:solidFill>
                  <a:srgbClr val="FF0000"/>
                </a:solidFill>
                <a:latin typeface="微软雅黑" pitchFamily="34" charset="-122"/>
                <a:ea typeface="微软雅黑" pitchFamily="34" charset="-122"/>
              </a:rPr>
              <a:t>the </a:t>
            </a:r>
            <a:r>
              <a:rPr lang="en-US" altLang="zh-CN" sz="2000" b="1" dirty="0" smtClean="0">
                <a:solidFill>
                  <a:srgbClr val="FF0000"/>
                </a:solidFill>
                <a:latin typeface="微软雅黑" pitchFamily="34" charset="-122"/>
                <a:ea typeface="微软雅黑" pitchFamily="34" charset="-122"/>
              </a:rPr>
              <a:t>Air </a:t>
            </a:r>
            <a:r>
              <a:rPr lang="en-US" altLang="zh-CN" sz="2000" b="1" dirty="0">
                <a:solidFill>
                  <a:srgbClr val="FF0000"/>
                </a:solidFill>
                <a:latin typeface="微软雅黑" pitchFamily="34" charset="-122"/>
                <a:ea typeface="微软雅黑" pitchFamily="34" charset="-122"/>
              </a:rPr>
              <a:t>Quality Standard </a:t>
            </a:r>
            <a:endParaRPr lang="en-US" altLang="zh-CN" sz="20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969122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02838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a:t>
            </a:r>
            <a:r>
              <a:rPr lang="zh-CN" altLang="en-US" sz="3200" b="1" dirty="0" smtClean="0">
                <a:solidFill>
                  <a:schemeClr val="tx2"/>
                </a:solidFill>
                <a:latin typeface="黑体" panose="02010609060101010101" pitchFamily="49" charset="-122"/>
                <a:ea typeface="黑体" panose="02010609060101010101" pitchFamily="49" charset="-122"/>
              </a:rPr>
              <a:t>结论 </a:t>
            </a:r>
            <a:r>
              <a:rPr lang="en-US" altLang="zh-CN" sz="3200" b="1" dirty="0" smtClean="0">
                <a:solidFill>
                  <a:schemeClr val="tx2"/>
                </a:solidFill>
                <a:latin typeface="Calibri" pitchFamily="34" charset="0"/>
              </a:rPr>
              <a:t>Major Research Conclusions (3)</a:t>
            </a:r>
            <a:endParaRPr lang="en-US" altLang="zh-CN" sz="3200" b="1" dirty="0">
              <a:solidFill>
                <a:schemeClr val="tx2"/>
              </a:solidFill>
              <a:latin typeface="Calibri" pitchFamily="34" charset="0"/>
            </a:endParaRPr>
          </a:p>
        </p:txBody>
      </p:sp>
      <p:sp>
        <p:nvSpPr>
          <p:cNvPr id="4" name="TextBox 2"/>
          <p:cNvSpPr txBox="1"/>
          <p:nvPr/>
        </p:nvSpPr>
        <p:spPr>
          <a:xfrm>
            <a:off x="107503" y="2276872"/>
            <a:ext cx="8914215" cy="4355038"/>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en-US" dirty="0" smtClean="0">
                <a:latin typeface="Times New Roman" pitchFamily="18" charset="0"/>
                <a:ea typeface="微软雅黑" pitchFamily="34" charset="-122"/>
                <a:cs typeface="Times New Roman" pitchFamily="18" charset="0"/>
              </a:rPr>
              <a:t>欧洲</a:t>
            </a:r>
            <a:r>
              <a:rPr lang="zh-CN" altLang="en-US" dirty="0">
                <a:latin typeface="Times New Roman" pitchFamily="18" charset="0"/>
                <a:ea typeface="微软雅黑" pitchFamily="34" charset="-122"/>
                <a:cs typeface="Times New Roman" pitchFamily="18" charset="0"/>
              </a:rPr>
              <a:t>和美国要求地方和州</a:t>
            </a:r>
            <a:r>
              <a:rPr lang="en-US" altLang="zh-CN" dirty="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国家有关当局在规定的时间框架内达到</a:t>
            </a:r>
            <a:r>
              <a:rPr lang="zh-CN" altLang="en-US" dirty="0" smtClean="0">
                <a:latin typeface="Times New Roman" pitchFamily="18" charset="0"/>
                <a:ea typeface="微软雅黑" pitchFamily="34" charset="-122"/>
                <a:cs typeface="Times New Roman" pitchFamily="18" charset="0"/>
              </a:rPr>
              <a:t>环境空气质量标准，并提供减少排放和降低污染的综合策略</a:t>
            </a:r>
            <a:r>
              <a:rPr lang="zh-CN" altLang="en-US" dirty="0">
                <a:latin typeface="Times New Roman" pitchFamily="18" charset="0"/>
                <a:ea typeface="微软雅黑" pitchFamily="34" charset="-122"/>
                <a:cs typeface="Times New Roman" pitchFamily="18" charset="0"/>
              </a:rPr>
              <a:t>，</a:t>
            </a:r>
            <a:r>
              <a:rPr lang="zh-CN" altLang="en-US" dirty="0" smtClean="0">
                <a:latin typeface="Times New Roman" pitchFamily="18" charset="0"/>
                <a:ea typeface="微软雅黑" pitchFamily="34" charset="-122"/>
                <a:cs typeface="Times New Roman" pitchFamily="18" charset="0"/>
              </a:rPr>
              <a:t>同时建立综合和信息公开的空气质量监测网。</a:t>
            </a:r>
            <a:endParaRPr lang="en-US" altLang="zh-CN" dirty="0">
              <a:latin typeface="Times New Roman" pitchFamily="18" charset="0"/>
              <a:ea typeface="微软雅黑" pitchFamily="34" charset="-122"/>
              <a:cs typeface="Times New Roman" pitchFamily="18" charset="0"/>
            </a:endParaRPr>
          </a:p>
          <a:p>
            <a:pPr marL="285750" indent="-285750">
              <a:spcBef>
                <a:spcPts val="0"/>
              </a:spcBef>
              <a:spcAft>
                <a:spcPts val="600"/>
              </a:spcAft>
              <a:buFont typeface="微软雅黑" panose="020B0503020204020204" pitchFamily="34" charset="-122"/>
              <a:buChar char="−"/>
            </a:pPr>
            <a:r>
              <a:rPr lang="en-US" altLang="zh-CN" dirty="0">
                <a:solidFill>
                  <a:srgbClr val="FF0000"/>
                </a:solidFill>
                <a:latin typeface="微软雅黑" pitchFamily="34" charset="-122"/>
                <a:ea typeface="微软雅黑" pitchFamily="34" charset="-122"/>
              </a:rPr>
              <a:t>Europe and the US demand that the relevant local and state/national authorities achieve air quality standards within specified time frames. </a:t>
            </a:r>
            <a:endParaRPr lang="en-US" altLang="zh-CN" dirty="0" smtClean="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en-US" altLang="zh-CN" dirty="0" smtClean="0">
                <a:solidFill>
                  <a:srgbClr val="FF0000"/>
                </a:solidFill>
                <a:latin typeface="微软雅黑" pitchFamily="34" charset="-122"/>
                <a:ea typeface="微软雅黑" pitchFamily="34" charset="-122"/>
              </a:rPr>
              <a:t>The </a:t>
            </a:r>
            <a:r>
              <a:rPr lang="en-US" altLang="zh-CN" dirty="0">
                <a:solidFill>
                  <a:srgbClr val="FF0000"/>
                </a:solidFill>
                <a:latin typeface="微软雅黑" pitchFamily="34" charset="-122"/>
                <a:ea typeface="微软雅黑" pitchFamily="34" charset="-122"/>
              </a:rPr>
              <a:t>European Air Quality </a:t>
            </a:r>
            <a:r>
              <a:rPr lang="en-US" altLang="zh-CN" dirty="0" smtClean="0">
                <a:solidFill>
                  <a:srgbClr val="FF0000"/>
                </a:solidFill>
                <a:latin typeface="微软雅黑" pitchFamily="34" charset="-122"/>
                <a:ea typeface="微软雅黑" pitchFamily="34" charset="-122"/>
              </a:rPr>
              <a:t>Plans </a:t>
            </a:r>
            <a:r>
              <a:rPr lang="en-US" altLang="zh-CN" dirty="0">
                <a:solidFill>
                  <a:srgbClr val="FF0000"/>
                </a:solidFill>
                <a:latin typeface="微软雅黑" pitchFamily="34" charset="-122"/>
                <a:ea typeface="微软雅黑" pitchFamily="34" charset="-122"/>
              </a:rPr>
              <a:t>and the American State Implementation </a:t>
            </a:r>
            <a:r>
              <a:rPr lang="en-US" altLang="zh-CN" dirty="0" smtClean="0">
                <a:solidFill>
                  <a:srgbClr val="FF0000"/>
                </a:solidFill>
                <a:latin typeface="微软雅黑" pitchFamily="34" charset="-122"/>
                <a:ea typeface="微软雅黑" pitchFamily="34" charset="-122"/>
              </a:rPr>
              <a:t>Plans </a:t>
            </a:r>
            <a:r>
              <a:rPr lang="en-US" altLang="zh-CN" dirty="0">
                <a:solidFill>
                  <a:srgbClr val="FF0000"/>
                </a:solidFill>
                <a:latin typeface="微软雅黑" pitchFamily="34" charset="-122"/>
                <a:ea typeface="微软雅黑" pitchFamily="34" charset="-122"/>
              </a:rPr>
              <a:t>outline comprehensive strategies for emission reductions and air quality improvements. </a:t>
            </a:r>
            <a:endParaRPr lang="en-US" altLang="zh-CN" dirty="0" smtClean="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en-US" altLang="zh-CN" dirty="0" smtClean="0">
                <a:solidFill>
                  <a:srgbClr val="FF0000"/>
                </a:solidFill>
                <a:latin typeface="微软雅黑" pitchFamily="34" charset="-122"/>
                <a:ea typeface="微软雅黑" pitchFamily="34" charset="-122"/>
              </a:rPr>
              <a:t>Comprehensive </a:t>
            </a:r>
            <a:r>
              <a:rPr lang="en-US" altLang="zh-CN" dirty="0">
                <a:solidFill>
                  <a:srgbClr val="FF0000"/>
                </a:solidFill>
                <a:latin typeface="微软雅黑" pitchFamily="34" charset="-122"/>
                <a:ea typeface="微软雅黑" pitchFamily="34" charset="-122"/>
              </a:rPr>
              <a:t>air quality monitoring networks are used to evaluate progress toward meeting ambient air quality standards, and ensure transparency of relevant environment monitoring </a:t>
            </a:r>
            <a:r>
              <a:rPr lang="en-US" altLang="zh-CN" dirty="0" smtClean="0">
                <a:solidFill>
                  <a:srgbClr val="FF0000"/>
                </a:solidFill>
                <a:latin typeface="微软雅黑" pitchFamily="34" charset="-122"/>
                <a:ea typeface="微软雅黑" pitchFamily="34" charset="-122"/>
              </a:rPr>
              <a:t>information.</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为</a:t>
            </a:r>
            <a:r>
              <a:rPr lang="zh-CN" altLang="en-US" dirty="0">
                <a:latin typeface="Times New Roman" pitchFamily="18" charset="0"/>
                <a:ea typeface="微软雅黑" pitchFamily="34" charset="-122"/>
                <a:cs typeface="Times New Roman" pitchFamily="18" charset="0"/>
              </a:rPr>
              <a:t>协调区域大气污染防治，欧洲和美国均建立了完善的区域空气质量管理机制</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Both Europe and the US have established integrated management mechanisms for regional air quality to coordinate regional air pollution prevention across </a:t>
            </a:r>
            <a:r>
              <a:rPr lang="en-US" altLang="zh-CN" dirty="0" smtClean="0">
                <a:solidFill>
                  <a:srgbClr val="FF0000"/>
                </a:solidFill>
                <a:latin typeface="微软雅黑" pitchFamily="34" charset="-122"/>
                <a:ea typeface="微软雅黑" pitchFamily="34" charset="-122"/>
              </a:rPr>
              <a:t>states/nations (e.g., CLRTAP, RPO).</a:t>
            </a:r>
            <a:endParaRPr lang="en-US" altLang="zh-CN" dirty="0">
              <a:solidFill>
                <a:srgbClr val="FF0000"/>
              </a:solidFill>
              <a:latin typeface="微软雅黑" pitchFamily="34" charset="-122"/>
              <a:ea typeface="微软雅黑" pitchFamily="34" charset="-122"/>
            </a:endParaRPr>
          </a:p>
        </p:txBody>
      </p:sp>
      <p:sp>
        <p:nvSpPr>
          <p:cNvPr id="5" name="TextBox 2"/>
          <p:cNvSpPr txBox="1"/>
          <p:nvPr/>
        </p:nvSpPr>
        <p:spPr>
          <a:xfrm>
            <a:off x="69535" y="1052736"/>
            <a:ext cx="8952184" cy="1092607"/>
          </a:xfrm>
          <a:prstGeom prst="rect">
            <a:avLst/>
          </a:prstGeom>
          <a:solidFill>
            <a:schemeClr val="bg1"/>
          </a:solidFill>
        </p:spPr>
        <p:txBody>
          <a:bodyPr wrap="square" rtlCol="0">
            <a:spAutoFit/>
          </a:bodyPr>
          <a:lstStyle/>
          <a:p>
            <a:pPr>
              <a:spcBef>
                <a:spcPts val="600"/>
              </a:spcBef>
              <a:spcAft>
                <a:spcPts val="600"/>
              </a:spcAft>
            </a:pPr>
            <a:r>
              <a:rPr lang="zh-CN" altLang="en-US" sz="2000" b="1" dirty="0">
                <a:latin typeface="微软雅黑" pitchFamily="34" charset="-122"/>
                <a:ea typeface="微软雅黑" pitchFamily="34" charset="-122"/>
              </a:rPr>
              <a:t>三、国际经验可为我国区域大气污染防治协调机制提供重要的</a:t>
            </a:r>
            <a:r>
              <a:rPr lang="zh-CN" altLang="en-US" sz="2000" b="1" dirty="0" smtClean="0">
                <a:latin typeface="微软雅黑" pitchFamily="34" charset="-122"/>
                <a:ea typeface="微软雅黑" pitchFamily="34" charset="-122"/>
              </a:rPr>
              <a:t>参考</a:t>
            </a:r>
            <a:endParaRPr lang="en-US" altLang="zh-CN" sz="2000" b="1" dirty="0" smtClean="0">
              <a:latin typeface="微软雅黑" pitchFamily="34" charset="-122"/>
              <a:ea typeface="微软雅黑" pitchFamily="34" charset="-122"/>
            </a:endParaRPr>
          </a:p>
          <a:p>
            <a:pPr>
              <a:spcBef>
                <a:spcPts val="0"/>
              </a:spcBef>
              <a:spcAft>
                <a:spcPts val="600"/>
              </a:spcAft>
            </a:pPr>
            <a:r>
              <a:rPr lang="en-US" altLang="zh-CN" sz="2000" b="1" dirty="0">
                <a:solidFill>
                  <a:srgbClr val="FF0000"/>
                </a:solidFill>
                <a:latin typeface="微软雅黑" pitchFamily="34" charset="-122"/>
                <a:ea typeface="微软雅黑" pitchFamily="34" charset="-122"/>
              </a:rPr>
              <a:t>International Experience </a:t>
            </a:r>
            <a:r>
              <a:rPr lang="en-US" altLang="zh-CN" sz="2000" b="1" dirty="0" smtClean="0">
                <a:solidFill>
                  <a:srgbClr val="FF0000"/>
                </a:solidFill>
                <a:latin typeface="微软雅黑" pitchFamily="34" charset="-122"/>
                <a:ea typeface="微软雅黑" pitchFamily="34" charset="-122"/>
              </a:rPr>
              <a:t>is an Important </a:t>
            </a:r>
            <a:r>
              <a:rPr lang="en-US" altLang="zh-CN" sz="2000" b="1" dirty="0">
                <a:solidFill>
                  <a:srgbClr val="FF0000"/>
                </a:solidFill>
                <a:latin typeface="微软雅黑" pitchFamily="34" charset="-122"/>
                <a:ea typeface="微软雅黑" pitchFamily="34" charset="-122"/>
              </a:rPr>
              <a:t>Reference for Regional Air Pollution Control and Coordination </a:t>
            </a:r>
            <a:r>
              <a:rPr lang="en-US" altLang="zh-CN" sz="2000" b="1" dirty="0" smtClean="0">
                <a:solidFill>
                  <a:srgbClr val="FF0000"/>
                </a:solidFill>
                <a:latin typeface="微软雅黑" pitchFamily="34" charset="-122"/>
                <a:ea typeface="微软雅黑" pitchFamily="34" charset="-122"/>
              </a:rPr>
              <a:t> </a:t>
            </a:r>
            <a:endParaRPr lang="en-US" altLang="zh-CN" sz="20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312360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802838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主要研究结论 </a:t>
            </a:r>
            <a:r>
              <a:rPr lang="en-US" altLang="zh-CN" sz="3200" b="1" dirty="0" smtClean="0">
                <a:solidFill>
                  <a:schemeClr val="tx2"/>
                </a:solidFill>
                <a:latin typeface="Calibri" pitchFamily="34" charset="0"/>
              </a:rPr>
              <a:t>Major Research Conclusions (4)</a:t>
            </a:r>
            <a:endParaRPr lang="en-US" altLang="zh-CN" sz="3200" b="1" dirty="0">
              <a:solidFill>
                <a:schemeClr val="tx2"/>
              </a:solidFill>
              <a:latin typeface="Calibri" pitchFamily="34" charset="0"/>
            </a:endParaRPr>
          </a:p>
        </p:txBody>
      </p:sp>
      <p:sp>
        <p:nvSpPr>
          <p:cNvPr id="4" name="TextBox 2"/>
          <p:cNvSpPr txBox="1"/>
          <p:nvPr/>
        </p:nvSpPr>
        <p:spPr>
          <a:xfrm>
            <a:off x="107504" y="2135924"/>
            <a:ext cx="8856984" cy="4708981"/>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en-US" dirty="0" smtClean="0">
                <a:latin typeface="Times New Roman" pitchFamily="18" charset="0"/>
                <a:ea typeface="微软雅黑" pitchFamily="34" charset="-122"/>
                <a:cs typeface="Times New Roman" pitchFamily="18" charset="0"/>
              </a:rPr>
              <a:t>传统</a:t>
            </a:r>
            <a:r>
              <a:rPr lang="zh-CN" altLang="en-US" dirty="0">
                <a:latin typeface="Times New Roman" pitchFamily="18" charset="0"/>
                <a:ea typeface="微软雅黑" pitchFamily="34" charset="-122"/>
                <a:cs typeface="Times New Roman" pitchFamily="18" charset="0"/>
              </a:rPr>
              <a:t>的大气污染控制管理</a:t>
            </a:r>
            <a:r>
              <a:rPr lang="zh-CN" altLang="en-US" dirty="0" smtClean="0">
                <a:latin typeface="Times New Roman" pitchFamily="18" charset="0"/>
                <a:ea typeface="微软雅黑" pitchFamily="34" charset="-122"/>
                <a:cs typeface="Times New Roman" pitchFamily="18" charset="0"/>
              </a:rPr>
              <a:t>分区</a:t>
            </a:r>
            <a:r>
              <a:rPr lang="zh-CN" altLang="en-US" dirty="0">
                <a:latin typeface="Times New Roman" pitchFamily="18" charset="0"/>
                <a:ea typeface="微软雅黑" pitchFamily="34" charset="-122"/>
                <a:cs typeface="Times New Roman" pitchFamily="18" charset="0"/>
              </a:rPr>
              <a:t>对</a:t>
            </a:r>
            <a:r>
              <a:rPr lang="zh-CN" altLang="en-US" dirty="0" smtClean="0">
                <a:latin typeface="Times New Roman" pitchFamily="18" charset="0"/>
                <a:ea typeface="微软雅黑" pitchFamily="34" charset="-122"/>
                <a:cs typeface="Times New Roman" pitchFamily="18" charset="0"/>
              </a:rPr>
              <a:t>大气污染</a:t>
            </a:r>
            <a:r>
              <a:rPr lang="zh-CN" altLang="en-US" dirty="0">
                <a:latin typeface="Times New Roman" pitchFamily="18" charset="0"/>
                <a:ea typeface="微软雅黑" pitchFamily="34" charset="-122"/>
                <a:cs typeface="Times New Roman" pitchFamily="18" charset="0"/>
              </a:rPr>
              <a:t>传输</a:t>
            </a:r>
            <a:r>
              <a:rPr lang="zh-CN" altLang="en-US" dirty="0" smtClean="0">
                <a:latin typeface="Times New Roman" pitchFamily="18" charset="0"/>
                <a:ea typeface="微软雅黑" pitchFamily="34" charset="-122"/>
                <a:cs typeface="Times New Roman" pitchFamily="18" charset="0"/>
              </a:rPr>
              <a:t>规律考虑不够，</a:t>
            </a:r>
            <a:r>
              <a:rPr lang="zh-CN" altLang="en-US" dirty="0">
                <a:latin typeface="Times New Roman" pitchFamily="18" charset="0"/>
                <a:ea typeface="微软雅黑" pitchFamily="34" charset="-122"/>
                <a:cs typeface="Times New Roman" pitchFamily="18" charset="0"/>
              </a:rPr>
              <a:t>缺乏对大气污染特征的系统分析</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Conventional air pollution control and management </a:t>
            </a:r>
            <a:r>
              <a:rPr lang="en-US" altLang="zh-CN" dirty="0" smtClean="0">
                <a:solidFill>
                  <a:srgbClr val="FF0000"/>
                </a:solidFill>
                <a:latin typeface="微软雅黑" pitchFamily="34" charset="-122"/>
                <a:ea typeface="微软雅黑" pitchFamily="34" charset="-122"/>
              </a:rPr>
              <a:t>lacks </a:t>
            </a:r>
            <a:r>
              <a:rPr lang="en-US" altLang="zh-CN" dirty="0">
                <a:solidFill>
                  <a:srgbClr val="FF0000"/>
                </a:solidFill>
                <a:latin typeface="微软雅黑" pitchFamily="34" charset="-122"/>
                <a:ea typeface="微软雅黑" pitchFamily="34" charset="-122"/>
              </a:rPr>
              <a:t>consideration of air pollution transport and a systematic analysis of air pollution</a:t>
            </a:r>
            <a:r>
              <a:rPr lang="en-US" altLang="zh-CN" dirty="0" smtClean="0">
                <a:solidFill>
                  <a:srgbClr val="FF0000"/>
                </a:solidFill>
                <a:latin typeface="微软雅黑" pitchFamily="34" charset="-122"/>
                <a:ea typeface="微软雅黑" pitchFamily="34" charset="-122"/>
              </a:rPr>
              <a:t>.</a:t>
            </a:r>
            <a:endParaRPr lang="en-US" altLang="zh-CN"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以主要污染物总量减排为主的考核方式导致地方政府</a:t>
            </a:r>
            <a:r>
              <a:rPr lang="zh-CN" altLang="en-US" dirty="0">
                <a:latin typeface="Times New Roman" pitchFamily="18" charset="0"/>
                <a:ea typeface="微软雅黑" pitchFamily="34" charset="-122"/>
                <a:cs typeface="Times New Roman" pitchFamily="18" charset="0"/>
              </a:rPr>
              <a:t>在一定程度上忽视了辖区空气质量改善，区域和城市缺乏统一的空气质量</a:t>
            </a:r>
            <a:r>
              <a:rPr lang="zh-CN" altLang="en-US" dirty="0" smtClean="0">
                <a:latin typeface="Times New Roman" pitchFamily="18" charset="0"/>
                <a:ea typeface="微软雅黑" pitchFamily="34" charset="-122"/>
                <a:cs typeface="Times New Roman" pitchFamily="18" charset="0"/>
              </a:rPr>
              <a:t>目标。</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Because the </a:t>
            </a:r>
            <a:r>
              <a:rPr lang="en-US" altLang="zh-CN" dirty="0" smtClean="0">
                <a:solidFill>
                  <a:srgbClr val="FF0000"/>
                </a:solidFill>
                <a:latin typeface="微软雅黑" pitchFamily="34" charset="-122"/>
                <a:ea typeface="微软雅黑" pitchFamily="34" charset="-122"/>
              </a:rPr>
              <a:t>performance </a:t>
            </a:r>
            <a:r>
              <a:rPr lang="en-US" altLang="zh-CN" dirty="0">
                <a:solidFill>
                  <a:srgbClr val="FF0000"/>
                </a:solidFill>
                <a:latin typeface="微软雅黑" pitchFamily="34" charset="-122"/>
                <a:ea typeface="微软雅黑" pitchFamily="34" charset="-122"/>
              </a:rPr>
              <a:t>appraisal focuses on total emission control of SO</a:t>
            </a:r>
            <a:r>
              <a:rPr lang="en-US" altLang="zh-CN" baseline="-25000" dirty="0">
                <a:solidFill>
                  <a:srgbClr val="FF0000"/>
                </a:solidFill>
                <a:latin typeface="微软雅黑" pitchFamily="34" charset="-122"/>
                <a:ea typeface="微软雅黑" pitchFamily="34" charset="-122"/>
              </a:rPr>
              <a:t>2</a:t>
            </a:r>
            <a:r>
              <a:rPr lang="en-US" altLang="zh-CN" dirty="0">
                <a:solidFill>
                  <a:srgbClr val="FF0000"/>
                </a:solidFill>
                <a:latin typeface="微软雅黑" pitchFamily="34" charset="-122"/>
                <a:ea typeface="微软雅黑" pitchFamily="34" charset="-122"/>
              </a:rPr>
              <a:t> and </a:t>
            </a:r>
            <a:r>
              <a:rPr lang="en-US" altLang="zh-CN" dirty="0" smtClean="0">
                <a:solidFill>
                  <a:srgbClr val="FF0000"/>
                </a:solidFill>
                <a:latin typeface="微软雅黑" pitchFamily="34" charset="-122"/>
                <a:ea typeface="微软雅黑" pitchFamily="34" charset="-122"/>
              </a:rPr>
              <a:t>NO</a:t>
            </a:r>
            <a:r>
              <a:rPr lang="en-US" altLang="zh-CN" baseline="-25000" dirty="0" smtClean="0">
                <a:solidFill>
                  <a:srgbClr val="FF0000"/>
                </a:solidFill>
                <a:latin typeface="微软雅黑" pitchFamily="34" charset="-122"/>
                <a:ea typeface="微软雅黑" pitchFamily="34" charset="-122"/>
              </a:rPr>
              <a:t>X</a:t>
            </a:r>
            <a:r>
              <a:rPr lang="en-US" altLang="zh-CN" dirty="0" smtClean="0">
                <a:solidFill>
                  <a:srgbClr val="FF0000"/>
                </a:solidFill>
                <a:latin typeface="微软雅黑" pitchFamily="34" charset="-122"/>
                <a:ea typeface="微软雅黑" pitchFamily="34" charset="-122"/>
              </a:rPr>
              <a:t>, </a:t>
            </a:r>
            <a:r>
              <a:rPr lang="en-US" altLang="zh-CN" dirty="0">
                <a:solidFill>
                  <a:srgbClr val="FF0000"/>
                </a:solidFill>
                <a:latin typeface="微软雅黑" pitchFamily="34" charset="-122"/>
                <a:ea typeface="微软雅黑" pitchFamily="34" charset="-122"/>
              </a:rPr>
              <a:t>local governments have, to some extent, not focused on air quality improvements. A lack of unified air quality objectives and lack of coordination among cities and provinces </a:t>
            </a:r>
            <a:r>
              <a:rPr lang="en-US" altLang="zh-CN" dirty="0" smtClean="0">
                <a:solidFill>
                  <a:srgbClr val="FF0000"/>
                </a:solidFill>
                <a:latin typeface="微软雅黑" pitchFamily="34" charset="-122"/>
                <a:ea typeface="微软雅黑" pitchFamily="34" charset="-122"/>
              </a:rPr>
              <a:t>have </a:t>
            </a:r>
            <a:r>
              <a:rPr lang="en-US" altLang="zh-CN" dirty="0">
                <a:solidFill>
                  <a:srgbClr val="FF0000"/>
                </a:solidFill>
                <a:latin typeface="微软雅黑" pitchFamily="34" charset="-122"/>
                <a:ea typeface="微软雅黑" pitchFamily="34" charset="-122"/>
              </a:rPr>
              <a:t>hindered regional air quality improvements</a:t>
            </a:r>
            <a:r>
              <a:rPr lang="en-US" altLang="zh-CN" dirty="0" smtClean="0">
                <a:solidFill>
                  <a:srgbClr val="FF0000"/>
                </a:solidFill>
                <a:latin typeface="微软雅黑" pitchFamily="34" charset="-122"/>
                <a:ea typeface="微软雅黑" pitchFamily="34" charset="-122"/>
              </a:rPr>
              <a:t>. </a:t>
            </a:r>
          </a:p>
          <a:p>
            <a:pPr lvl="0">
              <a:spcBef>
                <a:spcPts val="0"/>
              </a:spcBef>
              <a:spcAft>
                <a:spcPts val="600"/>
              </a:spcAft>
            </a:pPr>
            <a:r>
              <a:rPr lang="en-US" altLang="zh-CN" dirty="0" smtClean="0">
                <a:solidFill>
                  <a:prstClr val="black"/>
                </a:solidFill>
                <a:latin typeface="Times New Roman" pitchFamily="18" charset="0"/>
                <a:ea typeface="微软雅黑" pitchFamily="34" charset="-122"/>
                <a:cs typeface="Times New Roman" pitchFamily="18" charset="0"/>
              </a:rPr>
              <a:t>3) </a:t>
            </a:r>
            <a:r>
              <a:rPr lang="zh-CN" altLang="en-US" dirty="0" smtClean="0">
                <a:solidFill>
                  <a:prstClr val="black"/>
                </a:solidFill>
                <a:latin typeface="Times New Roman" pitchFamily="18" charset="0"/>
                <a:ea typeface="微软雅黑" pitchFamily="34" charset="-122"/>
                <a:cs typeface="Times New Roman" pitchFamily="18" charset="0"/>
              </a:rPr>
              <a:t>现有</a:t>
            </a:r>
            <a:r>
              <a:rPr lang="zh-CN" altLang="en-US" dirty="0">
                <a:solidFill>
                  <a:prstClr val="black"/>
                </a:solidFill>
                <a:latin typeface="Times New Roman" pitchFamily="18" charset="0"/>
                <a:ea typeface="微软雅黑" pitchFamily="34" charset="-122"/>
                <a:cs typeface="Times New Roman" pitchFamily="18" charset="0"/>
              </a:rPr>
              <a:t>区域协调机制较为松散，区域协作多停留在重污染天气的预警与应急</a:t>
            </a:r>
            <a:r>
              <a:rPr lang="zh-CN" altLang="en-US" dirty="0" smtClean="0">
                <a:solidFill>
                  <a:prstClr val="black"/>
                </a:solidFill>
                <a:latin typeface="Times New Roman" pitchFamily="18" charset="0"/>
                <a:ea typeface="微软雅黑" pitchFamily="34" charset="-122"/>
                <a:cs typeface="Times New Roman" pitchFamily="18" charset="0"/>
              </a:rPr>
              <a:t>联动</a:t>
            </a:r>
            <a:endParaRPr lang="en-US" altLang="zh-CN" dirty="0" smtClean="0">
              <a:solidFill>
                <a:prstClr val="black"/>
              </a:solidFill>
              <a:latin typeface="Times New Roman" pitchFamily="18" charset="0"/>
              <a:ea typeface="微软雅黑" pitchFamily="34" charset="-122"/>
              <a:cs typeface="Times New Roman" pitchFamily="18" charset="0"/>
            </a:endParaRPr>
          </a:p>
          <a:p>
            <a:pPr marL="285750" lvl="0" indent="-285750">
              <a:spcBef>
                <a:spcPts val="0"/>
              </a:spcBef>
              <a:spcAft>
                <a:spcPts val="600"/>
              </a:spcAft>
              <a:buFont typeface="微软雅黑" panose="020B0503020204020204" pitchFamily="34" charset="-122"/>
              <a:buChar char="−"/>
            </a:pPr>
            <a:r>
              <a:rPr lang="en-US" altLang="zh-CN" dirty="0">
                <a:solidFill>
                  <a:srgbClr val="FF0000"/>
                </a:solidFill>
                <a:latin typeface="微软雅黑" pitchFamily="34" charset="-122"/>
                <a:ea typeface="微软雅黑" pitchFamily="34" charset="-122"/>
              </a:rPr>
              <a:t>T</a:t>
            </a:r>
            <a:r>
              <a:rPr lang="en-US" altLang="zh-CN" dirty="0" smtClean="0">
                <a:solidFill>
                  <a:srgbClr val="FF0000"/>
                </a:solidFill>
                <a:latin typeface="微软雅黑" pitchFamily="34" charset="-122"/>
                <a:ea typeface="微软雅黑" pitchFamily="34" charset="-122"/>
              </a:rPr>
              <a:t>he </a:t>
            </a:r>
            <a:r>
              <a:rPr lang="en-US" altLang="zh-CN" dirty="0">
                <a:solidFill>
                  <a:srgbClr val="FF0000"/>
                </a:solidFill>
                <a:latin typeface="微软雅黑" pitchFamily="34" charset="-122"/>
                <a:ea typeface="微软雅黑" pitchFamily="34" charset="-122"/>
              </a:rPr>
              <a:t>regional coordination mechanism is limited, focused primarily on heavy pollution weather alerts and joint emergency responses. </a:t>
            </a:r>
            <a:endParaRPr lang="en-US" altLang="zh-CN" dirty="0" smtClean="0">
              <a:solidFill>
                <a:srgbClr val="FF0000"/>
              </a:solidFill>
              <a:latin typeface="微软雅黑" pitchFamily="34" charset="-122"/>
              <a:ea typeface="微软雅黑" pitchFamily="34" charset="-122"/>
            </a:endParaRPr>
          </a:p>
          <a:p>
            <a:pPr marL="285750" lvl="0" indent="-285750">
              <a:spcBef>
                <a:spcPts val="0"/>
              </a:spcBef>
              <a:spcAft>
                <a:spcPts val="600"/>
              </a:spcAft>
              <a:buFont typeface="微软雅黑" panose="020B0503020204020204" pitchFamily="34" charset="-122"/>
              <a:buChar char="−"/>
            </a:pPr>
            <a:r>
              <a:rPr lang="en-US" altLang="zh-CN" dirty="0" smtClean="0">
                <a:solidFill>
                  <a:srgbClr val="FF0000"/>
                </a:solidFill>
                <a:latin typeface="微软雅黑" pitchFamily="34" charset="-122"/>
                <a:ea typeface="微软雅黑" pitchFamily="34" charset="-122"/>
              </a:rPr>
              <a:t>The </a:t>
            </a:r>
            <a:r>
              <a:rPr lang="en-US" altLang="zh-CN" dirty="0">
                <a:solidFill>
                  <a:srgbClr val="FF0000"/>
                </a:solidFill>
                <a:latin typeface="微软雅黑" pitchFamily="34" charset="-122"/>
                <a:ea typeface="微软雅黑" pitchFamily="34" charset="-122"/>
              </a:rPr>
              <a:t>regions lack unified plans, objectives, control requirements, supervision and </a:t>
            </a:r>
            <a:r>
              <a:rPr lang="en-US" altLang="zh-CN" dirty="0" smtClean="0">
                <a:solidFill>
                  <a:srgbClr val="FF0000"/>
                </a:solidFill>
                <a:latin typeface="微软雅黑" pitchFamily="34" charset="-122"/>
                <a:ea typeface="微软雅黑" pitchFamily="34" charset="-122"/>
              </a:rPr>
              <a:t>administration, as well as environmental </a:t>
            </a:r>
            <a:r>
              <a:rPr lang="en-US" altLang="zh-CN" dirty="0">
                <a:solidFill>
                  <a:srgbClr val="FF0000"/>
                </a:solidFill>
                <a:latin typeface="微软雅黑" pitchFamily="34" charset="-122"/>
                <a:ea typeface="微软雅黑" pitchFamily="34" charset="-122"/>
              </a:rPr>
              <a:t>information </a:t>
            </a:r>
            <a:r>
              <a:rPr lang="en-US" altLang="zh-CN" dirty="0" smtClean="0">
                <a:solidFill>
                  <a:srgbClr val="FF0000"/>
                </a:solidFill>
                <a:latin typeface="微软雅黑" pitchFamily="34" charset="-122"/>
                <a:ea typeface="微软雅黑" pitchFamily="34" charset="-122"/>
              </a:rPr>
              <a:t>sharing.</a:t>
            </a:r>
            <a:endParaRPr lang="en-US" altLang="zh-CN" dirty="0">
              <a:solidFill>
                <a:srgbClr val="FF0000"/>
              </a:solidFill>
              <a:latin typeface="微软雅黑" pitchFamily="34" charset="-122"/>
              <a:ea typeface="微软雅黑" pitchFamily="34" charset="-122"/>
            </a:endParaRPr>
          </a:p>
        </p:txBody>
      </p:sp>
      <p:sp>
        <p:nvSpPr>
          <p:cNvPr id="5" name="TextBox 2"/>
          <p:cNvSpPr txBox="1"/>
          <p:nvPr/>
        </p:nvSpPr>
        <p:spPr>
          <a:xfrm>
            <a:off x="84312" y="1040249"/>
            <a:ext cx="8808168" cy="1092607"/>
          </a:xfrm>
          <a:prstGeom prst="rect">
            <a:avLst/>
          </a:prstGeom>
          <a:solidFill>
            <a:schemeClr val="bg1"/>
          </a:solidFill>
        </p:spPr>
        <p:txBody>
          <a:bodyPr wrap="square" rtlCol="0">
            <a:spAutoFit/>
          </a:bodyPr>
          <a:lstStyle/>
          <a:p>
            <a:pPr>
              <a:spcBef>
                <a:spcPts val="600"/>
              </a:spcBef>
              <a:spcAft>
                <a:spcPts val="600"/>
              </a:spcAft>
            </a:pPr>
            <a:r>
              <a:rPr lang="zh-CN" altLang="en-US" sz="2000" b="1" dirty="0" smtClean="0">
                <a:latin typeface="微软雅黑" pitchFamily="34" charset="-122"/>
                <a:ea typeface="微软雅黑" pitchFamily="34" charset="-122"/>
              </a:rPr>
              <a:t>四、</a:t>
            </a:r>
            <a:r>
              <a:rPr lang="zh-CN" altLang="en-US" sz="2000" b="1" dirty="0">
                <a:latin typeface="微软雅黑" pitchFamily="34" charset="-122"/>
                <a:ea typeface="微软雅黑" pitchFamily="34" charset="-122"/>
              </a:rPr>
              <a:t>中国区域协调机制较为松散，统一的规划、目标和管理较缺乏</a:t>
            </a:r>
            <a:endParaRPr lang="en-US" altLang="zh-CN" sz="2000" b="1" dirty="0" smtClean="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China Lacks </a:t>
            </a:r>
            <a:r>
              <a:rPr lang="en-US" altLang="zh-CN" sz="2000" b="1" dirty="0">
                <a:solidFill>
                  <a:srgbClr val="FF0000"/>
                </a:solidFill>
                <a:latin typeface="微软雅黑" pitchFamily="34" charset="-122"/>
                <a:ea typeface="微软雅黑" pitchFamily="34" charset="-122"/>
              </a:rPr>
              <a:t>Strong Regional Coordination Institutions and Unified Plans, Objectives and Management</a:t>
            </a:r>
          </a:p>
        </p:txBody>
      </p:sp>
    </p:spTree>
    <p:extLst>
      <p:ext uri="{BB962C8B-B14F-4D97-AF65-F5344CB8AC3E}">
        <p14:creationId xmlns:p14="http://schemas.microsoft.com/office/powerpoint/2010/main" val="2104428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9071992"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Recommendations (1)</a:t>
            </a:r>
            <a:endParaRPr lang="en-US" altLang="zh-CN" sz="3200" b="1" dirty="0">
              <a:solidFill>
                <a:schemeClr val="tx2"/>
              </a:solidFill>
              <a:latin typeface="Calibri" pitchFamily="34" charset="0"/>
            </a:endParaRPr>
          </a:p>
        </p:txBody>
      </p:sp>
      <p:sp>
        <p:nvSpPr>
          <p:cNvPr id="4" name="TextBox 2"/>
          <p:cNvSpPr txBox="1"/>
          <p:nvPr/>
        </p:nvSpPr>
        <p:spPr>
          <a:xfrm>
            <a:off x="107504" y="2014096"/>
            <a:ext cx="8784976" cy="4278094"/>
          </a:xfrm>
          <a:prstGeom prst="rect">
            <a:avLst/>
          </a:prstGeom>
          <a:solidFill>
            <a:schemeClr val="bg1"/>
          </a:solidFill>
        </p:spPr>
        <p:txBody>
          <a:bodyPr wrap="square" rtlCol="0">
            <a:spAutoFit/>
          </a:bodyPr>
          <a:lstStyle/>
          <a:p>
            <a:pPr>
              <a:spcBef>
                <a:spcPts val="600"/>
              </a:spcBef>
              <a:spcAft>
                <a:spcPts val="600"/>
              </a:spcAft>
              <a:buAutoNum type="arabicParenR"/>
            </a:pPr>
            <a:r>
              <a:rPr lang="zh-CN" altLang="en-US" dirty="0">
                <a:latin typeface="Times New Roman" pitchFamily="18" charset="0"/>
                <a:ea typeface="微软雅黑" pitchFamily="34" charset="-122"/>
                <a:cs typeface="Times New Roman" pitchFamily="18" charset="0"/>
              </a:rPr>
              <a:t> </a:t>
            </a:r>
            <a:r>
              <a:rPr lang="zh-CN" altLang="en-US" b="1" dirty="0" smtClean="0">
                <a:latin typeface="Times New Roman" pitchFamily="18" charset="0"/>
                <a:ea typeface="微软雅黑" pitchFamily="34" charset="-122"/>
                <a:cs typeface="Times New Roman" pitchFamily="18" charset="0"/>
              </a:rPr>
              <a:t>提高</a:t>
            </a:r>
            <a:r>
              <a:rPr lang="zh-CN" altLang="en-US" b="1" dirty="0">
                <a:latin typeface="Times New Roman" pitchFamily="18" charset="0"/>
                <a:ea typeface="微软雅黑" pitchFamily="34" charset="-122"/>
                <a:cs typeface="Times New Roman" pitchFamily="18" charset="0"/>
              </a:rPr>
              <a:t>空气质量达标的法律</a:t>
            </a:r>
            <a:r>
              <a:rPr lang="zh-CN" altLang="en-US" b="1" dirty="0" smtClean="0">
                <a:latin typeface="Times New Roman" pitchFamily="18" charset="0"/>
                <a:ea typeface="微软雅黑" pitchFamily="34" charset="-122"/>
                <a:cs typeface="Times New Roman" pitchFamily="18" charset="0"/>
              </a:rPr>
              <a:t>地位</a:t>
            </a:r>
            <a:r>
              <a:rPr lang="zh-CN" altLang="en-US" dirty="0" smtClean="0">
                <a:latin typeface="Times New Roman" pitchFamily="18" charset="0"/>
                <a:ea typeface="微软雅黑" pitchFamily="34" charset="-122"/>
                <a:cs typeface="Times New Roman" pitchFamily="18" charset="0"/>
              </a:rPr>
              <a:t>：应</a:t>
            </a:r>
            <a:r>
              <a:rPr lang="zh-CN" altLang="en-US" dirty="0">
                <a:latin typeface="Times New Roman" pitchFamily="18" charset="0"/>
                <a:ea typeface="微软雅黑" pitchFamily="34" charset="-122"/>
                <a:cs typeface="Times New Roman" pitchFamily="18" charset="0"/>
              </a:rPr>
              <a:t>在</a:t>
            </a:r>
            <a:r>
              <a:rPr lang="en-US" altLang="zh-CN" dirty="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大气污染防治法</a:t>
            </a:r>
            <a:r>
              <a:rPr lang="en-US" altLang="zh-CN" dirty="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中明确规定实施以空气质量达标为核心的大气环境保护目标责任制和考核评价</a:t>
            </a:r>
            <a:r>
              <a:rPr lang="zh-CN" altLang="en-US" dirty="0" smtClean="0">
                <a:latin typeface="Times New Roman" pitchFamily="18" charset="0"/>
                <a:ea typeface="微软雅黑" pitchFamily="34" charset="-122"/>
                <a:cs typeface="Times New Roman" pitchFamily="18" charset="0"/>
              </a:rPr>
              <a:t>制度。</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b="1" dirty="0" smtClean="0">
                <a:solidFill>
                  <a:srgbClr val="FF0000"/>
                </a:solidFill>
                <a:latin typeface="微软雅黑" pitchFamily="34" charset="-122"/>
                <a:ea typeface="微软雅黑" pitchFamily="34" charset="-122"/>
              </a:rPr>
              <a:t>Improve </a:t>
            </a:r>
            <a:r>
              <a:rPr lang="en-US" altLang="zh-CN" b="1" dirty="0">
                <a:solidFill>
                  <a:srgbClr val="FF0000"/>
                </a:solidFill>
                <a:latin typeface="微软雅黑" pitchFamily="34" charset="-122"/>
                <a:ea typeface="微软雅黑" pitchFamily="34" charset="-122"/>
              </a:rPr>
              <a:t>the Legal Status of Standard Air </a:t>
            </a:r>
            <a:r>
              <a:rPr lang="en-US" altLang="zh-CN" b="1" dirty="0" smtClean="0">
                <a:solidFill>
                  <a:srgbClr val="FF0000"/>
                </a:solidFill>
                <a:latin typeface="微软雅黑" pitchFamily="34" charset="-122"/>
                <a:ea typeface="微软雅黑" pitchFamily="34" charset="-122"/>
              </a:rPr>
              <a:t>Quality</a:t>
            </a:r>
            <a:r>
              <a:rPr lang="en-US" altLang="zh-CN" dirty="0" smtClean="0">
                <a:solidFill>
                  <a:srgbClr val="FF0000"/>
                </a:solidFill>
                <a:latin typeface="微软雅黑" pitchFamily="34" charset="-122"/>
                <a:ea typeface="微软雅黑" pitchFamily="34" charset="-122"/>
              </a:rPr>
              <a:t>: </a:t>
            </a:r>
            <a:r>
              <a:rPr lang="en-US" altLang="zh-CN" dirty="0">
                <a:solidFill>
                  <a:srgbClr val="FF0000"/>
                </a:solidFill>
                <a:latin typeface="微软雅黑" pitchFamily="34" charset="-122"/>
                <a:ea typeface="微软雅黑" pitchFamily="34" charset="-122"/>
              </a:rPr>
              <a:t>The </a:t>
            </a:r>
            <a:r>
              <a:rPr lang="en-US" altLang="zh-CN" i="1" dirty="0">
                <a:solidFill>
                  <a:srgbClr val="FF0000"/>
                </a:solidFill>
                <a:latin typeface="微软雅黑" pitchFamily="34" charset="-122"/>
                <a:ea typeface="微软雅黑" pitchFamily="34" charset="-122"/>
              </a:rPr>
              <a:t>Atmospheric Pollution Prevention Law</a:t>
            </a:r>
            <a:r>
              <a:rPr lang="en-US" altLang="zh-CN" dirty="0">
                <a:solidFill>
                  <a:srgbClr val="FF0000"/>
                </a:solidFill>
                <a:latin typeface="微软雅黑" pitchFamily="34" charset="-122"/>
                <a:ea typeface="微软雅黑" pitchFamily="34" charset="-122"/>
              </a:rPr>
              <a:t> should explicitly state that provincial and local governments must implement and enforce atmospheric protection programs based on air quality objectives</a:t>
            </a:r>
            <a:r>
              <a:rPr lang="en-US" altLang="zh-CN" dirty="0" smtClean="0">
                <a:solidFill>
                  <a:srgbClr val="FF0000"/>
                </a:solidFill>
                <a:latin typeface="微软雅黑" pitchFamily="34" charset="-122"/>
                <a:ea typeface="微软雅黑" pitchFamily="34" charset="-122"/>
              </a:rPr>
              <a:t>.</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在</a:t>
            </a:r>
            <a:r>
              <a:rPr lang="zh-CN" altLang="en-US" dirty="0">
                <a:latin typeface="Times New Roman" pitchFamily="18" charset="0"/>
                <a:ea typeface="微软雅黑" pitchFamily="34" charset="-122"/>
                <a:cs typeface="Times New Roman" pitchFamily="18" charset="0"/>
              </a:rPr>
              <a:t>以质量改善为核心的环境管理模式</a:t>
            </a:r>
            <a:r>
              <a:rPr lang="zh-CN" altLang="en-US" dirty="0" smtClean="0">
                <a:latin typeface="Times New Roman" pitchFamily="18" charset="0"/>
                <a:ea typeface="微软雅黑" pitchFamily="34" charset="-122"/>
                <a:cs typeface="Times New Roman" pitchFamily="18" charset="0"/>
              </a:rPr>
              <a:t>下</a:t>
            </a:r>
            <a:r>
              <a:rPr lang="zh-CN" altLang="en-US" dirty="0">
                <a:latin typeface="Times New Roman" pitchFamily="18" charset="0"/>
                <a:ea typeface="微软雅黑" pitchFamily="34" charset="-122"/>
                <a:cs typeface="Times New Roman" pitchFamily="18" charset="0"/>
              </a:rPr>
              <a:t>，</a:t>
            </a:r>
            <a:r>
              <a:rPr lang="zh-CN" altLang="en-US" dirty="0" smtClean="0">
                <a:latin typeface="Times New Roman" pitchFamily="18" charset="0"/>
                <a:ea typeface="微软雅黑" pitchFamily="34" charset="-122"/>
                <a:cs typeface="Times New Roman" pitchFamily="18" charset="0"/>
              </a:rPr>
              <a:t>大气环境</a:t>
            </a:r>
            <a:r>
              <a:rPr lang="zh-CN" altLang="en-US" dirty="0">
                <a:latin typeface="Times New Roman" pitchFamily="18" charset="0"/>
                <a:ea typeface="微软雅黑" pitchFamily="34" charset="-122"/>
                <a:cs typeface="Times New Roman" pitchFamily="18" charset="0"/>
              </a:rPr>
              <a:t>管理应打破行政边界的</a:t>
            </a:r>
            <a:r>
              <a:rPr lang="zh-CN" altLang="en-US" dirty="0" smtClean="0">
                <a:latin typeface="Times New Roman" pitchFamily="18" charset="0"/>
                <a:ea typeface="微软雅黑" pitchFamily="34" charset="-122"/>
                <a:cs typeface="Times New Roman" pitchFamily="18" charset="0"/>
              </a:rPr>
              <a:t>限制，</a:t>
            </a:r>
            <a:r>
              <a:rPr lang="zh-CN" altLang="en-US" b="1" dirty="0" smtClean="0">
                <a:latin typeface="Times New Roman" pitchFamily="18" charset="0"/>
                <a:ea typeface="微软雅黑" pitchFamily="34" charset="-122"/>
                <a:cs typeface="Times New Roman" pitchFamily="18" charset="0"/>
              </a:rPr>
              <a:t>进行</a:t>
            </a:r>
            <a:r>
              <a:rPr lang="zh-CN" altLang="en-US" b="1" dirty="0">
                <a:latin typeface="Times New Roman" pitchFamily="18" charset="0"/>
                <a:ea typeface="微软雅黑" pitchFamily="34" charset="-122"/>
                <a:cs typeface="Times New Roman" pitchFamily="18" charset="0"/>
              </a:rPr>
              <a:t>科学大气环境管理</a:t>
            </a:r>
            <a:r>
              <a:rPr lang="zh-CN" altLang="en-US" b="1" dirty="0" smtClean="0">
                <a:latin typeface="Times New Roman" pitchFamily="18" charset="0"/>
                <a:ea typeface="微软雅黑" pitchFamily="34" charset="-122"/>
                <a:cs typeface="Times New Roman" pitchFamily="18" charset="0"/>
              </a:rPr>
              <a:t>分区：将我国东部污染较重且传输活跃的省份统一纳入一个分区。</a:t>
            </a:r>
            <a:endParaRPr lang="en-US" altLang="zh-CN" dirty="0" smtClean="0">
              <a:latin typeface="Times New Roman" pitchFamily="18" charset="0"/>
              <a:ea typeface="微软雅黑" pitchFamily="34" charset="-122"/>
              <a:cs typeface="Times New Roman" pitchFamily="18" charset="0"/>
            </a:endParaRPr>
          </a:p>
          <a:p>
            <a:pPr marL="285750" indent="-285750">
              <a:spcBef>
                <a:spcPts val="0"/>
              </a:spcBef>
              <a:spcAft>
                <a:spcPts val="600"/>
              </a:spcAft>
              <a:buFont typeface="微软雅黑" panose="020B0503020204020204" pitchFamily="34" charset="-122"/>
              <a:buChar char="−"/>
            </a:pPr>
            <a:r>
              <a:rPr lang="en-US" altLang="zh-CN" dirty="0">
                <a:solidFill>
                  <a:srgbClr val="FF0000"/>
                </a:solidFill>
                <a:latin typeface="微软雅黑" pitchFamily="34" charset="-122"/>
                <a:ea typeface="微软雅黑" pitchFamily="34" charset="-122"/>
              </a:rPr>
              <a:t>The </a:t>
            </a:r>
            <a:r>
              <a:rPr lang="en-US" altLang="zh-CN" b="1" dirty="0">
                <a:solidFill>
                  <a:srgbClr val="FF0000"/>
                </a:solidFill>
                <a:latin typeface="微软雅黑" pitchFamily="34" charset="-122"/>
                <a:ea typeface="微软雅黑" pitchFamily="34" charset="-122"/>
              </a:rPr>
              <a:t>atmospheric management regions </a:t>
            </a:r>
            <a:r>
              <a:rPr lang="en-US" altLang="zh-CN" dirty="0">
                <a:solidFill>
                  <a:srgbClr val="FF0000"/>
                </a:solidFill>
                <a:latin typeface="微软雅黑" pitchFamily="34" charset="-122"/>
                <a:ea typeface="微软雅黑" pitchFamily="34" charset="-122"/>
              </a:rPr>
              <a:t>should not be based purely on political boundaries, but should be </a:t>
            </a:r>
            <a:r>
              <a:rPr lang="en-US" altLang="zh-CN" b="1" dirty="0">
                <a:solidFill>
                  <a:srgbClr val="FF0000"/>
                </a:solidFill>
                <a:latin typeface="微软雅黑" pitchFamily="34" charset="-122"/>
                <a:ea typeface="微软雅黑" pitchFamily="34" charset="-122"/>
              </a:rPr>
              <a:t>based on scientific assessments </a:t>
            </a:r>
            <a:r>
              <a:rPr lang="en-US" altLang="zh-CN" dirty="0">
                <a:solidFill>
                  <a:srgbClr val="FF0000"/>
                </a:solidFill>
                <a:latin typeface="微软雅黑" pitchFamily="34" charset="-122"/>
                <a:ea typeface="微软雅黑" pitchFamily="34" charset="-122"/>
              </a:rPr>
              <a:t>that consider spatial and temporal distribution of emissions, meteorology, terrain and pollution transport. </a:t>
            </a:r>
            <a:endParaRPr lang="en-US" altLang="zh-CN" dirty="0" smtClean="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en-US" altLang="zh-CN" b="1" dirty="0" smtClean="0">
                <a:solidFill>
                  <a:srgbClr val="FF0000"/>
                </a:solidFill>
                <a:latin typeface="微软雅黑" pitchFamily="34" charset="-122"/>
                <a:ea typeface="微软雅黑" pitchFamily="34" charset="-122"/>
              </a:rPr>
              <a:t>The </a:t>
            </a:r>
            <a:r>
              <a:rPr lang="en-US" altLang="zh-CN" b="1" dirty="0">
                <a:solidFill>
                  <a:srgbClr val="FF0000"/>
                </a:solidFill>
                <a:latin typeface="微软雅黑" pitchFamily="34" charset="-122"/>
                <a:ea typeface="微软雅黑" pitchFamily="34" charset="-122"/>
              </a:rPr>
              <a:t>eastern provinces with heavy air pollution should be grouped into one region</a:t>
            </a:r>
            <a:r>
              <a:rPr lang="en-US" altLang="zh-CN" dirty="0" smtClean="0">
                <a:solidFill>
                  <a:srgbClr val="FF0000"/>
                </a:solidFill>
                <a:latin typeface="微软雅黑" pitchFamily="34" charset="-122"/>
                <a:ea typeface="微软雅黑" pitchFamily="34" charset="-122"/>
              </a:rPr>
              <a:t>.</a:t>
            </a:r>
            <a:endParaRPr lang="en-US" altLang="zh-CN" dirty="0">
              <a:solidFill>
                <a:srgbClr val="FF0000"/>
              </a:solidFill>
              <a:latin typeface="微软雅黑" pitchFamily="34" charset="-122"/>
              <a:ea typeface="微软雅黑" pitchFamily="34" charset="-122"/>
            </a:endParaRPr>
          </a:p>
        </p:txBody>
      </p:sp>
      <p:sp>
        <p:nvSpPr>
          <p:cNvPr id="5" name="TextBox 2"/>
          <p:cNvSpPr txBox="1"/>
          <p:nvPr/>
        </p:nvSpPr>
        <p:spPr>
          <a:xfrm>
            <a:off x="84312" y="1059994"/>
            <a:ext cx="8952184" cy="846386"/>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一</a:t>
            </a:r>
            <a:r>
              <a:rPr lang="zh-CN" altLang="en-US" sz="2400" b="1" dirty="0" smtClean="0">
                <a:latin typeface="微软雅黑" pitchFamily="34" charset="-122"/>
                <a:ea typeface="微软雅黑" pitchFamily="34" charset="-122"/>
              </a:rPr>
              <a:t>、</a:t>
            </a:r>
            <a:r>
              <a:rPr lang="zh-CN" altLang="en-US" sz="2400" b="1" dirty="0">
                <a:latin typeface="微软雅黑" pitchFamily="34" charset="-122"/>
                <a:ea typeface="微软雅黑" pitchFamily="34" charset="-122"/>
              </a:rPr>
              <a:t>建立基于质量改善的大气污染控制管理</a:t>
            </a:r>
            <a:r>
              <a:rPr lang="zh-CN" altLang="en-US" sz="2400" b="1" dirty="0" smtClean="0">
                <a:latin typeface="微软雅黑" pitchFamily="34" charset="-122"/>
                <a:ea typeface="微软雅黑" pitchFamily="34" charset="-122"/>
              </a:rPr>
              <a:t>模式</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Building </a:t>
            </a:r>
            <a:r>
              <a:rPr lang="en-US" altLang="zh-CN" sz="2000" b="1" dirty="0">
                <a:solidFill>
                  <a:srgbClr val="FF0000"/>
                </a:solidFill>
                <a:latin typeface="微软雅黑" pitchFamily="34" charset="-122"/>
                <a:ea typeface="微软雅黑" pitchFamily="34" charset="-122"/>
              </a:rPr>
              <a:t>an Air-Quality-Oriented Air Pollution Management System</a:t>
            </a:r>
            <a:endParaRPr lang="en-US" altLang="zh-CN" sz="20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735478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982858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a:t>
            </a:r>
            <a:r>
              <a:rPr lang="en-US" altLang="zh-CN" sz="3200" b="1" dirty="0">
                <a:solidFill>
                  <a:schemeClr val="tx2"/>
                </a:solidFill>
                <a:latin typeface="Calibri" pitchFamily="34" charset="0"/>
              </a:rPr>
              <a:t>Recommendations </a:t>
            </a:r>
            <a:r>
              <a:rPr lang="en-US" altLang="zh-CN" sz="3200" b="1" dirty="0" smtClean="0">
                <a:solidFill>
                  <a:schemeClr val="tx2"/>
                </a:solidFill>
                <a:latin typeface="Calibri" pitchFamily="34" charset="0"/>
              </a:rPr>
              <a:t>(2)</a:t>
            </a:r>
            <a:endParaRPr lang="en-US" altLang="zh-CN" sz="3200" b="1" dirty="0">
              <a:solidFill>
                <a:schemeClr val="tx2"/>
              </a:solidFill>
              <a:latin typeface="Calibri" pitchFamily="34" charset="0"/>
            </a:endParaRPr>
          </a:p>
        </p:txBody>
      </p:sp>
      <p:sp>
        <p:nvSpPr>
          <p:cNvPr id="4" name="TextBox 2"/>
          <p:cNvSpPr txBox="1"/>
          <p:nvPr/>
        </p:nvSpPr>
        <p:spPr>
          <a:xfrm>
            <a:off x="251520" y="1916832"/>
            <a:ext cx="8784976" cy="4708981"/>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zh-CN" dirty="0" smtClean="0">
                <a:latin typeface="Times New Roman" pitchFamily="18" charset="0"/>
                <a:ea typeface="微软雅黑" pitchFamily="34" charset="-122"/>
                <a:cs typeface="Times New Roman" pitchFamily="18" charset="0"/>
              </a:rPr>
              <a:t>针对</a:t>
            </a:r>
            <a:r>
              <a:rPr lang="zh-CN" altLang="zh-CN" dirty="0">
                <a:latin typeface="Times New Roman" pitchFamily="18" charset="0"/>
                <a:ea typeface="微软雅黑" pitchFamily="34" charset="-122"/>
                <a:cs typeface="Times New Roman" pitchFamily="18" charset="0"/>
              </a:rPr>
              <a:t>污染严重的大气环境管理分区，如我国从京津冀到长江中下游的东部区域，从国家层面以区域空气质量整体达标为目标，</a:t>
            </a:r>
            <a:r>
              <a:rPr lang="zh-CN" altLang="zh-CN" b="1" dirty="0">
                <a:latin typeface="Times New Roman" pitchFamily="18" charset="0"/>
                <a:ea typeface="微软雅黑" pitchFamily="34" charset="-122"/>
                <a:cs typeface="Times New Roman" pitchFamily="18" charset="0"/>
              </a:rPr>
              <a:t>制定东部区域空气质量达标规划</a:t>
            </a:r>
            <a:r>
              <a:rPr lang="zh-CN" altLang="en-US" b="1" dirty="0">
                <a:latin typeface="Times New Roman" pitchFamily="18" charset="0"/>
                <a:ea typeface="微软雅黑" pitchFamily="34" charset="-122"/>
                <a:cs typeface="Times New Roman" pitchFamily="18" charset="0"/>
              </a:rPr>
              <a:t>，推进区域大气污染协同</a:t>
            </a:r>
            <a:r>
              <a:rPr lang="zh-CN" altLang="en-US" b="1" dirty="0" smtClean="0">
                <a:latin typeface="Times New Roman" pitchFamily="18" charset="0"/>
                <a:ea typeface="微软雅黑" pitchFamily="34" charset="-122"/>
                <a:cs typeface="Times New Roman" pitchFamily="18" charset="0"/>
              </a:rPr>
              <a:t>控制</a:t>
            </a:r>
            <a:r>
              <a:rPr lang="zh-CN" altLang="en-US" dirty="0" smtClean="0">
                <a:latin typeface="Times New Roman" pitchFamily="18" charset="0"/>
                <a:ea typeface="微软雅黑" pitchFamily="34" charset="-122"/>
                <a:cs typeface="Times New Roman" pitchFamily="18" charset="0"/>
              </a:rPr>
              <a:t>。</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Based on the target of regional air quality compliance in key regions, such as </a:t>
            </a:r>
            <a:r>
              <a:rPr lang="en-US" altLang="zh-CN" b="1" dirty="0">
                <a:solidFill>
                  <a:srgbClr val="FF0000"/>
                </a:solidFill>
                <a:latin typeface="微软雅黑" pitchFamily="34" charset="-122"/>
                <a:ea typeface="微软雅黑" pitchFamily="34" charset="-122"/>
              </a:rPr>
              <a:t>eastern provinces</a:t>
            </a:r>
            <a:r>
              <a:rPr lang="en-US" altLang="zh-CN" dirty="0">
                <a:solidFill>
                  <a:srgbClr val="FF0000"/>
                </a:solidFill>
                <a:latin typeface="微软雅黑" pitchFamily="34" charset="-122"/>
                <a:ea typeface="微软雅黑" pitchFamily="34" charset="-122"/>
              </a:rPr>
              <a:t>, the schedule for achieving air quality standards in different cities should be </a:t>
            </a:r>
            <a:r>
              <a:rPr lang="en-US" altLang="zh-CN" b="1" dirty="0">
                <a:solidFill>
                  <a:srgbClr val="FF0000"/>
                </a:solidFill>
                <a:latin typeface="微软雅黑" pitchFamily="34" charset="-122"/>
                <a:ea typeface="微软雅黑" pitchFamily="34" charset="-122"/>
              </a:rPr>
              <a:t>considered at the national level</a:t>
            </a:r>
            <a:r>
              <a:rPr lang="en-US" altLang="zh-CN" dirty="0">
                <a:solidFill>
                  <a:srgbClr val="FF0000"/>
                </a:solidFill>
                <a:latin typeface="微软雅黑" pitchFamily="34" charset="-122"/>
                <a:ea typeface="微软雅黑" pitchFamily="34" charset="-122"/>
              </a:rPr>
              <a:t>, aiming to improve air quality while providing a reasonable and feasible pathway. </a:t>
            </a:r>
            <a:endParaRPr lang="en-US" altLang="zh-CN" dirty="0" smtClean="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solidFill>
                  <a:srgbClr val="FF0000"/>
                </a:solidFill>
                <a:latin typeface="微软雅黑" pitchFamily="34" charset="-122"/>
                <a:ea typeface="微软雅黑" pitchFamily="34" charset="-122"/>
              </a:rPr>
              <a:t>Policies </a:t>
            </a:r>
            <a:r>
              <a:rPr lang="en-US" altLang="zh-CN" dirty="0">
                <a:solidFill>
                  <a:srgbClr val="FF0000"/>
                </a:solidFill>
                <a:latin typeface="微软雅黑" pitchFamily="34" charset="-122"/>
                <a:ea typeface="微软雅黑" pitchFamily="34" charset="-122"/>
              </a:rPr>
              <a:t>should promote </a:t>
            </a:r>
            <a:r>
              <a:rPr lang="en-US" altLang="zh-CN" b="1" dirty="0">
                <a:solidFill>
                  <a:srgbClr val="FF0000"/>
                </a:solidFill>
                <a:latin typeface="微软雅黑" pitchFamily="34" charset="-122"/>
                <a:ea typeface="微软雅黑" pitchFamily="34" charset="-122"/>
              </a:rPr>
              <a:t>coordinated control of regional air pollution</a:t>
            </a:r>
            <a:r>
              <a:rPr lang="en-US" altLang="zh-CN" dirty="0">
                <a:solidFill>
                  <a:srgbClr val="FF0000"/>
                </a:solidFill>
                <a:latin typeface="微软雅黑" pitchFamily="34" charset="-122"/>
                <a:ea typeface="微软雅黑" pitchFamily="34" charset="-122"/>
              </a:rPr>
              <a:t>, rigorously control the total emission amount and reduce pollution </a:t>
            </a:r>
            <a:r>
              <a:rPr lang="en-US" altLang="zh-CN" dirty="0" smtClean="0">
                <a:solidFill>
                  <a:srgbClr val="FF0000"/>
                </a:solidFill>
                <a:latin typeface="微软雅黑" pitchFamily="34" charset="-122"/>
                <a:ea typeface="微软雅黑" pitchFamily="34" charset="-122"/>
              </a:rPr>
              <a:t>transport.</a:t>
            </a:r>
            <a:endParaRPr lang="en-US" altLang="zh-CN"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建立</a:t>
            </a:r>
            <a:r>
              <a:rPr lang="zh-CN" altLang="en-US" dirty="0">
                <a:latin typeface="Times New Roman" pitchFamily="18" charset="0"/>
                <a:ea typeface="微软雅黑" pitchFamily="34" charset="-122"/>
                <a:cs typeface="Times New Roman" pitchFamily="18" charset="0"/>
              </a:rPr>
              <a:t>明确、统一、完整的区域大气污染防治管理</a:t>
            </a:r>
            <a:r>
              <a:rPr lang="zh-CN" altLang="en-US" dirty="0" smtClean="0">
                <a:latin typeface="Times New Roman" pitchFamily="18" charset="0"/>
                <a:ea typeface="微软雅黑" pitchFamily="34" charset="-122"/>
                <a:cs typeface="Times New Roman" pitchFamily="18" charset="0"/>
              </a:rPr>
              <a:t>机制。</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smtClean="0">
                <a:solidFill>
                  <a:srgbClr val="FF0000"/>
                </a:solidFill>
                <a:latin typeface="微软雅黑" pitchFamily="34" charset="-122"/>
                <a:ea typeface="微软雅黑" pitchFamily="34" charset="-122"/>
              </a:rPr>
              <a:t>Establish </a:t>
            </a:r>
            <a:r>
              <a:rPr lang="en-US" altLang="zh-CN" dirty="0">
                <a:solidFill>
                  <a:srgbClr val="FF0000"/>
                </a:solidFill>
                <a:latin typeface="微软雅黑" pitchFamily="34" charset="-122"/>
                <a:ea typeface="微软雅黑" pitchFamily="34" charset="-122"/>
              </a:rPr>
              <a:t>a </a:t>
            </a:r>
            <a:r>
              <a:rPr lang="en-US" altLang="zh-CN" dirty="0" smtClean="0">
                <a:solidFill>
                  <a:srgbClr val="FF0000"/>
                </a:solidFill>
                <a:latin typeface="微软雅黑" pitchFamily="34" charset="-122"/>
                <a:ea typeface="微软雅黑" pitchFamily="34" charset="-122"/>
              </a:rPr>
              <a:t>clear-cut</a:t>
            </a:r>
            <a:r>
              <a:rPr lang="en-US" altLang="zh-CN" dirty="0">
                <a:solidFill>
                  <a:srgbClr val="FF0000"/>
                </a:solidFill>
                <a:latin typeface="微软雅黑" pitchFamily="34" charset="-122"/>
                <a:ea typeface="微软雅黑" pitchFamily="34" charset="-122"/>
              </a:rPr>
              <a:t>, </a:t>
            </a:r>
            <a:r>
              <a:rPr lang="en-US" altLang="zh-CN" dirty="0" smtClean="0">
                <a:solidFill>
                  <a:srgbClr val="FF0000"/>
                </a:solidFill>
                <a:latin typeface="微软雅黑" pitchFamily="34" charset="-122"/>
                <a:ea typeface="微软雅黑" pitchFamily="34" charset="-122"/>
              </a:rPr>
              <a:t>unified </a:t>
            </a:r>
            <a:r>
              <a:rPr lang="en-US" altLang="zh-CN" dirty="0">
                <a:solidFill>
                  <a:srgbClr val="FF0000"/>
                </a:solidFill>
                <a:latin typeface="微软雅黑" pitchFamily="34" charset="-122"/>
                <a:ea typeface="微软雅黑" pitchFamily="34" charset="-122"/>
              </a:rPr>
              <a:t>and </a:t>
            </a:r>
            <a:r>
              <a:rPr lang="en-US" altLang="zh-CN" dirty="0" smtClean="0">
                <a:solidFill>
                  <a:srgbClr val="FF0000"/>
                </a:solidFill>
                <a:latin typeface="微软雅黑" pitchFamily="34" charset="-122"/>
                <a:ea typeface="微软雅黑" pitchFamily="34" charset="-122"/>
              </a:rPr>
              <a:t>integrated regional air pollution control </a:t>
            </a:r>
            <a:r>
              <a:rPr lang="en-US" altLang="zh-CN" dirty="0">
                <a:solidFill>
                  <a:srgbClr val="FF0000"/>
                </a:solidFill>
                <a:latin typeface="微软雅黑" pitchFamily="34" charset="-122"/>
                <a:ea typeface="微软雅黑" pitchFamily="34" charset="-122"/>
              </a:rPr>
              <a:t>and </a:t>
            </a:r>
            <a:r>
              <a:rPr lang="en-US" altLang="zh-CN" dirty="0" smtClean="0">
                <a:solidFill>
                  <a:srgbClr val="FF0000"/>
                </a:solidFill>
                <a:latin typeface="微软雅黑" pitchFamily="34" charset="-122"/>
                <a:ea typeface="微软雅黑" pitchFamily="34" charset="-122"/>
              </a:rPr>
              <a:t>management mechanism.</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3) </a:t>
            </a:r>
            <a:r>
              <a:rPr lang="zh-CN" altLang="en-US" dirty="0" smtClean="0">
                <a:latin typeface="Times New Roman" pitchFamily="18" charset="0"/>
                <a:ea typeface="微软雅黑" pitchFamily="34" charset="-122"/>
                <a:cs typeface="Times New Roman" pitchFamily="18" charset="0"/>
              </a:rPr>
              <a:t>整合国家科技力量建立区域决策支持和规划机构。</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smtClean="0">
                <a:solidFill>
                  <a:srgbClr val="FF0000"/>
                </a:solidFill>
                <a:latin typeface="微软雅黑" pitchFamily="34" charset="-122"/>
                <a:ea typeface="微软雅黑" pitchFamily="34" charset="-122"/>
              </a:rPr>
              <a:t>Establish regional decision support </a:t>
            </a:r>
            <a:r>
              <a:rPr lang="en-US" altLang="zh-CN" dirty="0">
                <a:solidFill>
                  <a:srgbClr val="FF0000"/>
                </a:solidFill>
                <a:latin typeface="微软雅黑" pitchFamily="34" charset="-122"/>
                <a:ea typeface="微软雅黑" pitchFamily="34" charset="-122"/>
              </a:rPr>
              <a:t>and </a:t>
            </a:r>
            <a:r>
              <a:rPr lang="en-US" altLang="zh-CN" dirty="0" smtClean="0">
                <a:solidFill>
                  <a:srgbClr val="FF0000"/>
                </a:solidFill>
                <a:latin typeface="微软雅黑" pitchFamily="34" charset="-122"/>
                <a:ea typeface="微软雅黑" pitchFamily="34" charset="-122"/>
              </a:rPr>
              <a:t>planning agency to provide national and local scientific and technological resources.</a:t>
            </a:r>
            <a:endParaRPr lang="en-US" altLang="zh-CN" dirty="0">
              <a:solidFill>
                <a:srgbClr val="FF0000"/>
              </a:solidFill>
              <a:latin typeface="微软雅黑" pitchFamily="34" charset="-122"/>
              <a:ea typeface="微软雅黑" pitchFamily="34" charset="-122"/>
            </a:endParaRPr>
          </a:p>
        </p:txBody>
      </p:sp>
      <p:sp>
        <p:nvSpPr>
          <p:cNvPr id="5" name="TextBox 2"/>
          <p:cNvSpPr txBox="1"/>
          <p:nvPr/>
        </p:nvSpPr>
        <p:spPr>
          <a:xfrm>
            <a:off x="107504" y="998438"/>
            <a:ext cx="8952184" cy="846386"/>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二、深化区域大气污染联防联控</a:t>
            </a:r>
            <a:r>
              <a:rPr lang="zh-CN" altLang="en-US" sz="2400" b="1" dirty="0" smtClean="0">
                <a:latin typeface="微软雅黑" pitchFamily="34" charset="-122"/>
                <a:ea typeface="微软雅黑" pitchFamily="34" charset="-122"/>
              </a:rPr>
              <a:t>机制</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Deepen Joint Prevention and Control for Regional Air Pollution</a:t>
            </a:r>
          </a:p>
        </p:txBody>
      </p:sp>
    </p:spTree>
    <p:extLst>
      <p:ext uri="{BB962C8B-B14F-4D97-AF65-F5344CB8AC3E}">
        <p14:creationId xmlns:p14="http://schemas.microsoft.com/office/powerpoint/2010/main" val="1808503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10260632"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a:t>
            </a:r>
            <a:r>
              <a:rPr lang="en-US" altLang="zh-CN" sz="3200" b="1" dirty="0">
                <a:solidFill>
                  <a:schemeClr val="tx2"/>
                </a:solidFill>
                <a:latin typeface="Calibri" pitchFamily="34" charset="0"/>
              </a:rPr>
              <a:t>Recommendations </a:t>
            </a:r>
            <a:r>
              <a:rPr lang="en-US" altLang="zh-CN" sz="3200" b="1" dirty="0" smtClean="0">
                <a:solidFill>
                  <a:schemeClr val="tx2"/>
                </a:solidFill>
                <a:latin typeface="Calibri" pitchFamily="34" charset="0"/>
              </a:rPr>
              <a:t>(3)</a:t>
            </a:r>
            <a:endParaRPr lang="en-US" altLang="zh-CN" sz="3200" b="1" dirty="0">
              <a:solidFill>
                <a:schemeClr val="tx2"/>
              </a:solidFill>
              <a:latin typeface="Calibri" pitchFamily="34" charset="0"/>
            </a:endParaRPr>
          </a:p>
        </p:txBody>
      </p:sp>
      <p:sp>
        <p:nvSpPr>
          <p:cNvPr id="4" name="TextBox 2"/>
          <p:cNvSpPr txBox="1"/>
          <p:nvPr/>
        </p:nvSpPr>
        <p:spPr>
          <a:xfrm>
            <a:off x="179512" y="1916832"/>
            <a:ext cx="8784976" cy="4708981"/>
          </a:xfrm>
          <a:prstGeom prst="rect">
            <a:avLst/>
          </a:prstGeom>
          <a:solidFill>
            <a:schemeClr val="bg1"/>
          </a:solidFill>
        </p:spPr>
        <p:txBody>
          <a:bodyPr wrap="square" rtlCol="0">
            <a:spAutoFit/>
          </a:bodyPr>
          <a:lstStyle/>
          <a:p>
            <a:pPr>
              <a:spcBef>
                <a:spcPts val="600"/>
              </a:spcBef>
              <a:spcAft>
                <a:spcPts val="600"/>
              </a:spcAft>
              <a:buAutoNum type="arabicParenR"/>
            </a:pPr>
            <a:r>
              <a:rPr lang="zh-CN" altLang="en-US" dirty="0" smtClean="0">
                <a:latin typeface="Times New Roman" pitchFamily="18" charset="0"/>
                <a:ea typeface="微软雅黑" pitchFamily="34" charset="-122"/>
                <a:cs typeface="Times New Roman" pitchFamily="18" charset="0"/>
              </a:rPr>
              <a:t> </a:t>
            </a:r>
            <a:r>
              <a:rPr lang="zh-CN" altLang="en-US" b="1" dirty="0">
                <a:latin typeface="Times New Roman" pitchFamily="18" charset="0"/>
                <a:ea typeface="微软雅黑" pitchFamily="34" charset="-122"/>
                <a:cs typeface="Times New Roman" pitchFamily="18" charset="0"/>
              </a:rPr>
              <a:t>煤炭</a:t>
            </a:r>
            <a:r>
              <a:rPr lang="zh-CN" altLang="zh-CN" b="1" dirty="0">
                <a:latin typeface="Times New Roman" pitchFamily="18" charset="0"/>
                <a:ea typeface="微软雅黑" pitchFamily="34" charset="-122"/>
                <a:cs typeface="Times New Roman" pitchFamily="18" charset="0"/>
              </a:rPr>
              <a:t>清洁</a:t>
            </a:r>
            <a:r>
              <a:rPr lang="zh-CN" altLang="en-US" b="1" dirty="0">
                <a:latin typeface="Times New Roman" pitchFamily="18" charset="0"/>
                <a:ea typeface="微软雅黑" pitchFamily="34" charset="-122"/>
                <a:cs typeface="Times New Roman" pitchFamily="18" charset="0"/>
              </a:rPr>
              <a:t>高效可持续</a:t>
            </a:r>
            <a:r>
              <a:rPr lang="zh-CN" altLang="zh-CN" b="1" dirty="0" smtClean="0">
                <a:latin typeface="Times New Roman" pitchFamily="18" charset="0"/>
                <a:ea typeface="微软雅黑" pitchFamily="34" charset="-122"/>
                <a:cs typeface="Times New Roman" pitchFamily="18" charset="0"/>
              </a:rPr>
              <a:t>利用</a:t>
            </a:r>
            <a:r>
              <a:rPr lang="zh-CN" altLang="en-US" dirty="0" smtClean="0">
                <a:latin typeface="Times New Roman" pitchFamily="18" charset="0"/>
                <a:ea typeface="微软雅黑" pitchFamily="34" charset="-122"/>
                <a:cs typeface="Times New Roman" pitchFamily="18" charset="0"/>
              </a:rPr>
              <a:t>：</a:t>
            </a:r>
            <a:r>
              <a:rPr lang="zh-CN" altLang="zh-CN" dirty="0" smtClean="0">
                <a:latin typeface="Times New Roman" pitchFamily="18" charset="0"/>
                <a:ea typeface="微软雅黑" pitchFamily="34" charset="-122"/>
                <a:cs typeface="Times New Roman" pitchFamily="18" charset="0"/>
              </a:rPr>
              <a:t>优先</a:t>
            </a:r>
            <a:r>
              <a:rPr lang="zh-CN" altLang="zh-CN" dirty="0">
                <a:latin typeface="Times New Roman" pitchFamily="18" charset="0"/>
                <a:ea typeface="微软雅黑" pitchFamily="34" charset="-122"/>
                <a:cs typeface="Times New Roman" pitchFamily="18" charset="0"/>
              </a:rPr>
              <a:t>用于控制水平较好的电厂等大型燃烧</a:t>
            </a:r>
            <a:r>
              <a:rPr lang="zh-CN" altLang="zh-CN" dirty="0" smtClean="0">
                <a:latin typeface="Times New Roman" pitchFamily="18" charset="0"/>
                <a:ea typeface="微软雅黑" pitchFamily="34" charset="-122"/>
                <a:cs typeface="Times New Roman" pitchFamily="18" charset="0"/>
              </a:rPr>
              <a:t>设备。燃煤</a:t>
            </a:r>
            <a:r>
              <a:rPr lang="zh-CN" altLang="zh-CN" dirty="0">
                <a:latin typeface="Times New Roman" pitchFamily="18" charset="0"/>
                <a:ea typeface="微软雅黑" pitchFamily="34" charset="-122"/>
                <a:cs typeface="Times New Roman" pitchFamily="18" charset="0"/>
              </a:rPr>
              <a:t>电厂的平均热效率由</a:t>
            </a:r>
            <a:r>
              <a:rPr lang="en-US" altLang="zh-CN" dirty="0">
                <a:latin typeface="Times New Roman" pitchFamily="18" charset="0"/>
                <a:ea typeface="微软雅黑" pitchFamily="34" charset="-122"/>
                <a:cs typeface="Times New Roman" pitchFamily="18" charset="0"/>
              </a:rPr>
              <a:t>2010</a:t>
            </a:r>
            <a:r>
              <a:rPr lang="zh-CN" altLang="zh-CN" dirty="0">
                <a:latin typeface="Times New Roman" pitchFamily="18" charset="0"/>
                <a:ea typeface="微软雅黑" pitchFamily="34" charset="-122"/>
                <a:cs typeface="Times New Roman" pitchFamily="18" charset="0"/>
              </a:rPr>
              <a:t>年的</a:t>
            </a:r>
            <a:r>
              <a:rPr lang="en-US" altLang="zh-CN" dirty="0">
                <a:latin typeface="Times New Roman" pitchFamily="18" charset="0"/>
                <a:ea typeface="微软雅黑" pitchFamily="34" charset="-122"/>
                <a:cs typeface="Times New Roman" pitchFamily="18" charset="0"/>
              </a:rPr>
              <a:t>36%</a:t>
            </a:r>
            <a:r>
              <a:rPr lang="zh-CN" altLang="zh-CN" dirty="0">
                <a:latin typeface="Times New Roman" pitchFamily="18" charset="0"/>
                <a:ea typeface="微软雅黑" pitchFamily="34" charset="-122"/>
                <a:cs typeface="Times New Roman" pitchFamily="18" charset="0"/>
              </a:rPr>
              <a:t>提高到</a:t>
            </a:r>
            <a:r>
              <a:rPr lang="en-US" altLang="zh-CN" dirty="0">
                <a:latin typeface="Times New Roman" pitchFamily="18" charset="0"/>
                <a:ea typeface="微软雅黑" pitchFamily="34" charset="-122"/>
                <a:cs typeface="Times New Roman" pitchFamily="18" charset="0"/>
              </a:rPr>
              <a:t>2030</a:t>
            </a:r>
            <a:r>
              <a:rPr lang="zh-CN" altLang="zh-CN" dirty="0">
                <a:latin typeface="Times New Roman" pitchFamily="18" charset="0"/>
                <a:ea typeface="微软雅黑" pitchFamily="34" charset="-122"/>
                <a:cs typeface="Times New Roman" pitchFamily="18" charset="0"/>
              </a:rPr>
              <a:t>年的</a:t>
            </a:r>
            <a:r>
              <a:rPr lang="en-US" altLang="zh-CN" dirty="0">
                <a:latin typeface="Times New Roman" pitchFamily="18" charset="0"/>
                <a:ea typeface="微软雅黑" pitchFamily="34" charset="-122"/>
                <a:cs typeface="Times New Roman" pitchFamily="18" charset="0"/>
              </a:rPr>
              <a:t>42%</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2030</a:t>
            </a:r>
            <a:r>
              <a:rPr lang="zh-CN" altLang="zh-CN" dirty="0">
                <a:latin typeface="Times New Roman" pitchFamily="18" charset="0"/>
                <a:ea typeface="微软雅黑" pitchFamily="34" charset="-122"/>
                <a:cs typeface="Times New Roman" pitchFamily="18" charset="0"/>
              </a:rPr>
              <a:t>年工业锅炉、水泥生产和炼焦炉单位产品的能耗分别比</a:t>
            </a:r>
            <a:r>
              <a:rPr lang="en-US" altLang="zh-CN" dirty="0">
                <a:latin typeface="Times New Roman" pitchFamily="18" charset="0"/>
                <a:ea typeface="微软雅黑" pitchFamily="34" charset="-122"/>
                <a:cs typeface="Times New Roman" pitchFamily="18" charset="0"/>
              </a:rPr>
              <a:t>2010</a:t>
            </a:r>
            <a:r>
              <a:rPr lang="zh-CN" altLang="zh-CN" dirty="0">
                <a:latin typeface="Times New Roman" pitchFamily="18" charset="0"/>
                <a:ea typeface="微软雅黑" pitchFamily="34" charset="-122"/>
                <a:cs typeface="Times New Roman" pitchFamily="18" charset="0"/>
              </a:rPr>
              <a:t>年降低</a:t>
            </a:r>
            <a:r>
              <a:rPr lang="en-US" altLang="zh-CN" dirty="0">
                <a:latin typeface="Times New Roman" pitchFamily="18" charset="0"/>
                <a:ea typeface="微软雅黑" pitchFamily="34" charset="-122"/>
                <a:cs typeface="Times New Roman" pitchFamily="18" charset="0"/>
              </a:rPr>
              <a:t>24%</a:t>
            </a:r>
            <a:r>
              <a:rPr lang="zh-CN" altLang="zh-CN" dirty="0">
                <a:latin typeface="Times New Roman" pitchFamily="18" charset="0"/>
                <a:ea typeface="微软雅黑" pitchFamily="34" charset="-122"/>
                <a:cs typeface="Times New Roman" pitchFamily="18" charset="0"/>
              </a:rPr>
              <a:t>、</a:t>
            </a:r>
            <a:r>
              <a:rPr lang="en-US" altLang="zh-CN" dirty="0">
                <a:latin typeface="Times New Roman" pitchFamily="18" charset="0"/>
                <a:ea typeface="微软雅黑" pitchFamily="34" charset="-122"/>
                <a:cs typeface="Times New Roman" pitchFamily="18" charset="0"/>
              </a:rPr>
              <a:t>16%</a:t>
            </a:r>
            <a:r>
              <a:rPr lang="zh-CN" altLang="zh-CN" dirty="0">
                <a:latin typeface="Times New Roman" pitchFamily="18" charset="0"/>
                <a:ea typeface="微软雅黑" pitchFamily="34" charset="-122"/>
                <a:cs typeface="Times New Roman" pitchFamily="18" charset="0"/>
              </a:rPr>
              <a:t>和</a:t>
            </a:r>
            <a:r>
              <a:rPr lang="en-US" altLang="zh-CN" dirty="0">
                <a:latin typeface="Times New Roman" pitchFamily="18" charset="0"/>
                <a:ea typeface="微软雅黑" pitchFamily="34" charset="-122"/>
                <a:cs typeface="Times New Roman" pitchFamily="18" charset="0"/>
              </a:rPr>
              <a:t>44%</a:t>
            </a:r>
          </a:p>
          <a:p>
            <a:pPr>
              <a:spcBef>
                <a:spcPts val="600"/>
              </a:spcBef>
              <a:spcAft>
                <a:spcPts val="600"/>
              </a:spcAft>
            </a:pPr>
            <a:r>
              <a:rPr lang="en-US" altLang="zh-CN" sz="1600" b="1" dirty="0" smtClean="0">
                <a:solidFill>
                  <a:srgbClr val="FF0000"/>
                </a:solidFill>
                <a:latin typeface="微软雅黑" pitchFamily="34" charset="-122"/>
                <a:ea typeface="微软雅黑" pitchFamily="34" charset="-122"/>
              </a:rPr>
              <a:t>Clean, efficient and sustainable use of coal</a:t>
            </a:r>
            <a:r>
              <a:rPr lang="en-US" altLang="zh-CN" sz="1600" dirty="0" smtClean="0">
                <a:solidFill>
                  <a:srgbClr val="FF0000"/>
                </a:solidFill>
                <a:latin typeface="微软雅黑" pitchFamily="34" charset="-122"/>
                <a:ea typeface="微软雅黑" pitchFamily="34" charset="-122"/>
              </a:rPr>
              <a:t>: Preferable </a:t>
            </a:r>
            <a:r>
              <a:rPr lang="en-US" altLang="zh-CN" sz="1600" dirty="0">
                <a:solidFill>
                  <a:srgbClr val="FF0000"/>
                </a:solidFill>
                <a:latin typeface="微软雅黑" pitchFamily="34" charset="-122"/>
                <a:ea typeface="微软雅黑" pitchFamily="34" charset="-122"/>
              </a:rPr>
              <a:t>to use coal in large-scale facilities with high-efficiency </a:t>
            </a:r>
            <a:r>
              <a:rPr lang="en-US" altLang="zh-CN" sz="1600" dirty="0" smtClean="0">
                <a:solidFill>
                  <a:srgbClr val="FF0000"/>
                </a:solidFill>
                <a:latin typeface="微软雅黑" pitchFamily="34" charset="-122"/>
                <a:ea typeface="微软雅黑" pitchFamily="34" charset="-122"/>
              </a:rPr>
              <a:t>control technologies.  </a:t>
            </a:r>
            <a:r>
              <a:rPr lang="en-US" altLang="zh-CN" sz="1600" dirty="0">
                <a:solidFill>
                  <a:srgbClr val="FF0000"/>
                </a:solidFill>
                <a:latin typeface="微软雅黑" pitchFamily="34" charset="-122"/>
                <a:ea typeface="微软雅黑" pitchFamily="34" charset="-122"/>
              </a:rPr>
              <a:t>T</a:t>
            </a:r>
            <a:r>
              <a:rPr lang="en-US" altLang="zh-CN" sz="1600" dirty="0" smtClean="0">
                <a:solidFill>
                  <a:srgbClr val="FF0000"/>
                </a:solidFill>
                <a:latin typeface="微软雅黑" pitchFamily="34" charset="-122"/>
                <a:ea typeface="微软雅黑" pitchFamily="34" charset="-122"/>
              </a:rPr>
              <a:t>he </a:t>
            </a:r>
            <a:r>
              <a:rPr lang="en-US" altLang="zh-CN" sz="1600" dirty="0">
                <a:solidFill>
                  <a:srgbClr val="FF0000"/>
                </a:solidFill>
                <a:latin typeface="微软雅黑" pitchFamily="34" charset="-122"/>
                <a:ea typeface="微软雅黑" pitchFamily="34" charset="-122"/>
              </a:rPr>
              <a:t>average energy efficiency of </a:t>
            </a:r>
            <a:r>
              <a:rPr lang="en-US" altLang="zh-CN" sz="1600" dirty="0" smtClean="0">
                <a:solidFill>
                  <a:srgbClr val="FF0000"/>
                </a:solidFill>
                <a:latin typeface="微软雅黑" pitchFamily="34" charset="-122"/>
                <a:ea typeface="微软雅黑" pitchFamily="34" charset="-122"/>
              </a:rPr>
              <a:t>coal power increased to </a:t>
            </a:r>
            <a:r>
              <a:rPr lang="en-US" altLang="zh-CN" sz="1600" dirty="0">
                <a:solidFill>
                  <a:srgbClr val="FF0000"/>
                </a:solidFill>
                <a:latin typeface="微软雅黑" pitchFamily="34" charset="-122"/>
                <a:ea typeface="微软雅黑" pitchFamily="34" charset="-122"/>
              </a:rPr>
              <a:t>42% in 2030 and the energy </a:t>
            </a:r>
            <a:r>
              <a:rPr lang="en-US" altLang="zh-CN" sz="1600" dirty="0" smtClean="0">
                <a:solidFill>
                  <a:srgbClr val="FF0000"/>
                </a:solidFill>
                <a:latin typeface="微软雅黑" pitchFamily="34" charset="-122"/>
                <a:ea typeface="微软雅黑" pitchFamily="34" charset="-122"/>
              </a:rPr>
              <a:t>intensity </a:t>
            </a:r>
            <a:r>
              <a:rPr lang="en-US" altLang="zh-CN" sz="1600" dirty="0">
                <a:solidFill>
                  <a:srgbClr val="FF0000"/>
                </a:solidFill>
                <a:latin typeface="微软雅黑" pitchFamily="34" charset="-122"/>
                <a:ea typeface="微软雅黑" pitchFamily="34" charset="-122"/>
              </a:rPr>
              <a:t>per unit of production of industrial </a:t>
            </a:r>
            <a:r>
              <a:rPr lang="en-US" altLang="zh-CN" sz="1600" dirty="0" smtClean="0">
                <a:solidFill>
                  <a:srgbClr val="FF0000"/>
                </a:solidFill>
                <a:latin typeface="微软雅黑" pitchFamily="34" charset="-122"/>
                <a:ea typeface="微软雅黑" pitchFamily="34" charset="-122"/>
              </a:rPr>
              <a:t>boilers</a:t>
            </a:r>
            <a:r>
              <a:rPr lang="en-US" altLang="zh-CN" sz="1600" dirty="0">
                <a:solidFill>
                  <a:srgbClr val="FF0000"/>
                </a:solidFill>
                <a:latin typeface="微软雅黑" pitchFamily="34" charset="-122"/>
                <a:ea typeface="微软雅黑" pitchFamily="34" charset="-122"/>
              </a:rPr>
              <a:t>, cement production and coke ovens should be 24%, 16%, and 44% lower, </a:t>
            </a:r>
            <a:r>
              <a:rPr lang="en-US" altLang="zh-CN" sz="1600" dirty="0" smtClean="0">
                <a:solidFill>
                  <a:srgbClr val="FF0000"/>
                </a:solidFill>
                <a:latin typeface="微软雅黑" pitchFamily="34" charset="-122"/>
                <a:ea typeface="微软雅黑" pitchFamily="34" charset="-122"/>
              </a:rPr>
              <a:t>from 2010 to 2030. </a:t>
            </a:r>
            <a:endParaRPr lang="en-US" altLang="zh-CN" sz="1600"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微软雅黑" pitchFamily="34" charset="-122"/>
                <a:ea typeface="微软雅黑" pitchFamily="34" charset="-122"/>
              </a:rPr>
              <a:t>2) </a:t>
            </a:r>
            <a:r>
              <a:rPr lang="zh-CN" altLang="en-US" b="1" dirty="0" smtClean="0">
                <a:latin typeface="Times New Roman" pitchFamily="18" charset="0"/>
                <a:ea typeface="微软雅黑" pitchFamily="34" charset="-122"/>
                <a:cs typeface="Times New Roman" pitchFamily="18" charset="0"/>
              </a:rPr>
              <a:t>加速</a:t>
            </a:r>
            <a:r>
              <a:rPr lang="zh-CN" altLang="en-US" b="1" dirty="0">
                <a:latin typeface="Times New Roman" pitchFamily="18" charset="0"/>
                <a:ea typeface="微软雅黑" pitchFamily="34" charset="-122"/>
                <a:cs typeface="Times New Roman" pitchFamily="18" charset="0"/>
              </a:rPr>
              <a:t>能源结构调整，提升清洁能源比例</a:t>
            </a:r>
            <a:r>
              <a:rPr lang="zh-CN" altLang="en-US"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实施煤炭总量控制，</a:t>
            </a:r>
            <a:r>
              <a:rPr lang="en-US" altLang="zh-CN" dirty="0">
                <a:latin typeface="Times New Roman" pitchFamily="18" charset="0"/>
                <a:ea typeface="微软雅黑" pitchFamily="34" charset="-122"/>
                <a:cs typeface="Times New Roman" pitchFamily="18" charset="0"/>
              </a:rPr>
              <a:t>2030</a:t>
            </a:r>
            <a:r>
              <a:rPr lang="zh-CN" altLang="zh-CN" dirty="0">
                <a:latin typeface="Times New Roman" pitchFamily="18" charset="0"/>
                <a:ea typeface="微软雅黑" pitchFamily="34" charset="-122"/>
                <a:cs typeface="Times New Roman" pitchFamily="18" charset="0"/>
              </a:rPr>
              <a:t>年煤炭占总能源消费不超过</a:t>
            </a:r>
            <a:r>
              <a:rPr lang="en-US" altLang="zh-CN" dirty="0">
                <a:latin typeface="Times New Roman" pitchFamily="18" charset="0"/>
                <a:ea typeface="微软雅黑" pitchFamily="34" charset="-122"/>
                <a:cs typeface="Times New Roman" pitchFamily="18" charset="0"/>
              </a:rPr>
              <a:t>50%</a:t>
            </a:r>
            <a:r>
              <a:rPr lang="zh-CN" altLang="en-US"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清洁能源利用</a:t>
            </a:r>
            <a:r>
              <a:rPr lang="zh-CN" altLang="en-US" dirty="0">
                <a:latin typeface="Times New Roman" pitchFamily="18" charset="0"/>
                <a:ea typeface="微软雅黑" pitchFamily="34" charset="-122"/>
                <a:cs typeface="Times New Roman" pitchFamily="18" charset="0"/>
              </a:rPr>
              <a:t>（</a:t>
            </a:r>
            <a:r>
              <a:rPr lang="zh-CN" altLang="zh-CN" dirty="0">
                <a:latin typeface="Times New Roman" pitchFamily="18" charset="0"/>
                <a:ea typeface="微软雅黑" pitchFamily="34" charset="-122"/>
                <a:cs typeface="Times New Roman" pitchFamily="18" charset="0"/>
              </a:rPr>
              <a:t>天然气、核能、可再生能源</a:t>
            </a:r>
            <a:r>
              <a:rPr lang="zh-CN" altLang="en-US" dirty="0">
                <a:latin typeface="Times New Roman" pitchFamily="18" charset="0"/>
                <a:ea typeface="微软雅黑" pitchFamily="34" charset="-122"/>
                <a:cs typeface="Times New Roman" pitchFamily="18" charset="0"/>
              </a:rPr>
              <a:t>等）</a:t>
            </a:r>
            <a:r>
              <a:rPr lang="zh-CN" altLang="zh-CN" dirty="0">
                <a:latin typeface="Times New Roman" pitchFamily="18" charset="0"/>
                <a:ea typeface="微软雅黑" pitchFamily="34" charset="-122"/>
                <a:cs typeface="Times New Roman" pitchFamily="18" charset="0"/>
              </a:rPr>
              <a:t>占比应达到</a:t>
            </a:r>
            <a:r>
              <a:rPr lang="en-US" altLang="zh-CN" dirty="0" smtClean="0">
                <a:latin typeface="Times New Roman" pitchFamily="18" charset="0"/>
                <a:ea typeface="微软雅黑" pitchFamily="34" charset="-122"/>
                <a:cs typeface="Times New Roman" pitchFamily="18" charset="0"/>
              </a:rPr>
              <a:t>25%</a:t>
            </a:r>
            <a:endParaRPr lang="en-US" altLang="zh-CN" dirty="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b="1" dirty="0">
                <a:solidFill>
                  <a:srgbClr val="FF0000"/>
                </a:solidFill>
                <a:latin typeface="微软雅黑" pitchFamily="34" charset="-122"/>
                <a:ea typeface="微软雅黑" pitchFamily="34" charset="-122"/>
              </a:rPr>
              <a:t>Accelerate </a:t>
            </a:r>
            <a:r>
              <a:rPr lang="en-US" altLang="zh-CN" sz="1600" b="1" dirty="0" smtClean="0">
                <a:solidFill>
                  <a:srgbClr val="FF0000"/>
                </a:solidFill>
                <a:latin typeface="微软雅黑" pitchFamily="34" charset="-122"/>
                <a:ea typeface="微软雅黑" pitchFamily="34" charset="-122"/>
              </a:rPr>
              <a:t>adjustment of the energy structure and increase clean energy:</a:t>
            </a:r>
            <a:r>
              <a:rPr lang="en-US" altLang="zh-CN" sz="1600" dirty="0" smtClean="0">
                <a:solidFill>
                  <a:srgbClr val="FF0000"/>
                </a:solidFill>
                <a:latin typeface="微软雅黑" pitchFamily="34" charset="-122"/>
                <a:ea typeface="微软雅黑" pitchFamily="34" charset="-122"/>
              </a:rPr>
              <a:t> Coal share of </a:t>
            </a:r>
            <a:r>
              <a:rPr lang="en-US" altLang="zh-CN" sz="1600" dirty="0">
                <a:solidFill>
                  <a:srgbClr val="FF0000"/>
                </a:solidFill>
                <a:latin typeface="微软雅黑" pitchFamily="34" charset="-122"/>
                <a:ea typeface="微软雅黑" pitchFamily="34" charset="-122"/>
              </a:rPr>
              <a:t>total energy consumption should be less than 50% by </a:t>
            </a:r>
            <a:r>
              <a:rPr lang="en-US" altLang="zh-CN" sz="1600" dirty="0" smtClean="0">
                <a:solidFill>
                  <a:srgbClr val="FF0000"/>
                </a:solidFill>
                <a:latin typeface="微软雅黑" pitchFamily="34" charset="-122"/>
                <a:ea typeface="微软雅黑" pitchFamily="34" charset="-122"/>
              </a:rPr>
              <a:t>2030 and the </a:t>
            </a:r>
            <a:r>
              <a:rPr lang="en-US" altLang="zh-CN" sz="1600" dirty="0">
                <a:solidFill>
                  <a:srgbClr val="FF0000"/>
                </a:solidFill>
                <a:latin typeface="微软雅黑" pitchFamily="34" charset="-122"/>
                <a:ea typeface="微软雅黑" pitchFamily="34" charset="-122"/>
              </a:rPr>
              <a:t>use of natural gas, nuclear energy and renewable energy </a:t>
            </a:r>
            <a:r>
              <a:rPr lang="en-US" altLang="zh-CN" sz="1600" dirty="0" smtClean="0">
                <a:solidFill>
                  <a:srgbClr val="FF0000"/>
                </a:solidFill>
                <a:latin typeface="微软雅黑" pitchFamily="34" charset="-122"/>
                <a:ea typeface="微软雅黑" pitchFamily="34" charset="-122"/>
              </a:rPr>
              <a:t>up to 25%.</a:t>
            </a:r>
            <a:endParaRPr lang="en-US" altLang="zh-CN" sz="1600" dirty="0">
              <a:solidFill>
                <a:srgbClr val="FF0000"/>
              </a:solidFill>
              <a:latin typeface="微软雅黑" pitchFamily="34" charset="-122"/>
              <a:ea typeface="微软雅黑" pitchFamily="34" charset="-122"/>
            </a:endParaRP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3) </a:t>
            </a:r>
            <a:r>
              <a:rPr lang="zh-CN" altLang="en-US" b="1" dirty="0" smtClean="0">
                <a:latin typeface="Times New Roman" pitchFamily="18" charset="0"/>
                <a:ea typeface="微软雅黑" pitchFamily="34" charset="-122"/>
                <a:cs typeface="Times New Roman" pitchFamily="18" charset="0"/>
              </a:rPr>
              <a:t>强化</a:t>
            </a:r>
            <a:r>
              <a:rPr lang="zh-CN" altLang="en-US" b="1" dirty="0">
                <a:latin typeface="Times New Roman" pitchFamily="18" charset="0"/>
                <a:ea typeface="微软雅黑" pitchFamily="34" charset="-122"/>
                <a:cs typeface="Times New Roman" pitchFamily="18" charset="0"/>
              </a:rPr>
              <a:t>多源、多污染物的协同控制</a:t>
            </a:r>
            <a:r>
              <a:rPr lang="zh-CN" altLang="en-US" dirty="0">
                <a:latin typeface="Times New Roman" pitchFamily="18" charset="0"/>
                <a:ea typeface="微软雅黑" pitchFamily="34" charset="-122"/>
                <a:cs typeface="Times New Roman" pitchFamily="18" charset="0"/>
              </a:rPr>
              <a:t>：为实现分阶段的大气环境质量目标和主要大气污染物排放控制目标，需坚持“协同”、“综合”、“联动”的战略</a:t>
            </a:r>
            <a:r>
              <a:rPr lang="zh-CN" altLang="en-US" dirty="0" smtClean="0">
                <a:latin typeface="Times New Roman" pitchFamily="18" charset="0"/>
                <a:ea typeface="微软雅黑" pitchFamily="34" charset="-122"/>
                <a:cs typeface="Times New Roman" pitchFamily="18" charset="0"/>
              </a:rPr>
              <a:t>思路。</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sz="1600" b="1" dirty="0" smtClean="0">
                <a:solidFill>
                  <a:srgbClr val="FF0000"/>
                </a:solidFill>
                <a:latin typeface="微软雅黑" pitchFamily="34" charset="-122"/>
                <a:ea typeface="微软雅黑" pitchFamily="34" charset="-122"/>
              </a:rPr>
              <a:t>Enhance </a:t>
            </a:r>
            <a:r>
              <a:rPr lang="en-US" altLang="zh-CN" sz="1600" b="1" dirty="0">
                <a:solidFill>
                  <a:srgbClr val="FF0000"/>
                </a:solidFill>
                <a:latin typeface="微软雅黑" pitchFamily="34" charset="-122"/>
                <a:ea typeface="微软雅黑" pitchFamily="34" charset="-122"/>
              </a:rPr>
              <a:t>c</a:t>
            </a:r>
            <a:r>
              <a:rPr lang="en-US" altLang="zh-CN" sz="1600" b="1" dirty="0" smtClean="0">
                <a:solidFill>
                  <a:srgbClr val="FF0000"/>
                </a:solidFill>
                <a:latin typeface="微软雅黑" pitchFamily="34" charset="-122"/>
                <a:ea typeface="微软雅黑" pitchFamily="34" charset="-122"/>
              </a:rPr>
              <a:t>oordinated control </a:t>
            </a:r>
            <a:r>
              <a:rPr lang="en-US" altLang="zh-CN" sz="1600" b="1" dirty="0">
                <a:solidFill>
                  <a:srgbClr val="FF0000"/>
                </a:solidFill>
                <a:latin typeface="微软雅黑" pitchFamily="34" charset="-122"/>
                <a:ea typeface="微软雅黑" pitchFamily="34" charset="-122"/>
              </a:rPr>
              <a:t>over </a:t>
            </a:r>
            <a:r>
              <a:rPr lang="en-US" altLang="zh-CN" sz="1600" b="1" dirty="0" smtClean="0">
                <a:solidFill>
                  <a:srgbClr val="FF0000"/>
                </a:solidFill>
                <a:latin typeface="微软雅黑" pitchFamily="34" charset="-122"/>
                <a:ea typeface="微软雅黑" pitchFamily="34" charset="-122"/>
              </a:rPr>
              <a:t>various sources </a:t>
            </a:r>
            <a:r>
              <a:rPr lang="en-US" altLang="zh-CN" sz="1600" b="1" dirty="0">
                <a:solidFill>
                  <a:srgbClr val="FF0000"/>
                </a:solidFill>
                <a:latin typeface="微软雅黑" pitchFamily="34" charset="-122"/>
                <a:ea typeface="微软雅黑" pitchFamily="34" charset="-122"/>
              </a:rPr>
              <a:t>of </a:t>
            </a:r>
            <a:r>
              <a:rPr lang="en-US" altLang="zh-CN" sz="1600" b="1" dirty="0" smtClean="0">
                <a:solidFill>
                  <a:srgbClr val="FF0000"/>
                </a:solidFill>
                <a:latin typeface="微软雅黑" pitchFamily="34" charset="-122"/>
                <a:ea typeface="微软雅黑" pitchFamily="34" charset="-122"/>
              </a:rPr>
              <a:t>pollution </a:t>
            </a:r>
            <a:r>
              <a:rPr lang="en-US" altLang="zh-CN" sz="1600" b="1" dirty="0">
                <a:solidFill>
                  <a:srgbClr val="FF0000"/>
                </a:solidFill>
                <a:latin typeface="微软雅黑" pitchFamily="34" charset="-122"/>
                <a:ea typeface="微软雅黑" pitchFamily="34" charset="-122"/>
              </a:rPr>
              <a:t>and </a:t>
            </a:r>
            <a:r>
              <a:rPr lang="en-US" altLang="zh-CN" sz="1600" b="1" dirty="0" smtClean="0">
                <a:solidFill>
                  <a:srgbClr val="FF0000"/>
                </a:solidFill>
                <a:latin typeface="微软雅黑" pitchFamily="34" charset="-122"/>
                <a:ea typeface="微软雅黑" pitchFamily="34" charset="-122"/>
              </a:rPr>
              <a:t>contaminants</a:t>
            </a:r>
            <a:r>
              <a:rPr lang="en-US" altLang="zh-CN" sz="1600" dirty="0" smtClean="0">
                <a:solidFill>
                  <a:srgbClr val="FF0000"/>
                </a:solidFill>
                <a:latin typeface="微软雅黑" pitchFamily="34" charset="-122"/>
                <a:ea typeface="微软雅黑" pitchFamily="34" charset="-122"/>
              </a:rPr>
              <a:t>.</a:t>
            </a:r>
          </a:p>
        </p:txBody>
      </p:sp>
      <p:sp>
        <p:nvSpPr>
          <p:cNvPr id="5" name="TextBox 2"/>
          <p:cNvSpPr txBox="1"/>
          <p:nvPr/>
        </p:nvSpPr>
        <p:spPr>
          <a:xfrm>
            <a:off x="156320" y="1052736"/>
            <a:ext cx="8952184" cy="846386"/>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三</a:t>
            </a:r>
            <a:r>
              <a:rPr lang="zh-CN" altLang="en-US" sz="2400" b="1" dirty="0" smtClean="0">
                <a:latin typeface="微软雅黑" pitchFamily="34" charset="-122"/>
                <a:ea typeface="微软雅黑" pitchFamily="34" charset="-122"/>
              </a:rPr>
              <a:t>、</a:t>
            </a:r>
            <a:r>
              <a:rPr lang="zh-CN" altLang="en-US" sz="2400" b="1" dirty="0">
                <a:latin typeface="微软雅黑" pitchFamily="34" charset="-122"/>
                <a:ea typeface="微软雅黑" pitchFamily="34" charset="-122"/>
              </a:rPr>
              <a:t>在现有措施的基础上进一步强化大气污染</a:t>
            </a:r>
            <a:r>
              <a:rPr lang="zh-CN" altLang="en-US" sz="2400" b="1" dirty="0" smtClean="0">
                <a:latin typeface="微软雅黑" pitchFamily="34" charset="-122"/>
                <a:ea typeface="微软雅黑" pitchFamily="34" charset="-122"/>
              </a:rPr>
              <a:t>治理</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Enhance </a:t>
            </a:r>
            <a:r>
              <a:rPr lang="en-US" altLang="zh-CN" sz="2000" b="1" dirty="0">
                <a:solidFill>
                  <a:srgbClr val="FF0000"/>
                </a:solidFill>
                <a:latin typeface="微软雅黑" pitchFamily="34" charset="-122"/>
                <a:ea typeface="微软雅黑" pitchFamily="34" charset="-122"/>
              </a:rPr>
              <a:t>Air Pollution Control Based on the Existing Measures</a:t>
            </a:r>
            <a:endParaRPr lang="en-US" altLang="zh-CN" sz="20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669974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txBox="1">
            <a:spLocks noChangeArrowheads="1"/>
          </p:cNvSpPr>
          <p:nvPr/>
        </p:nvSpPr>
        <p:spPr bwMode="gray">
          <a:xfrm>
            <a:off x="72008" y="273150"/>
            <a:ext cx="10548664" cy="563562"/>
          </a:xfrm>
          <a:prstGeom prst="rect">
            <a:avLst/>
          </a:prstGeom>
          <a:noFill/>
          <a:ln w="9525">
            <a:noFill/>
            <a:miter lim="800000"/>
            <a:headEnd/>
            <a:tailEnd/>
          </a:ln>
        </p:spPr>
        <p:txBody>
          <a:bodyPr anchor="ctr"/>
          <a:lstStyle/>
          <a:p>
            <a:r>
              <a:rPr lang="zh-CN" altLang="en-US" sz="3200" b="1" dirty="0">
                <a:solidFill>
                  <a:schemeClr val="tx2"/>
                </a:solidFill>
                <a:latin typeface="黑体" panose="02010609060101010101" pitchFamily="49" charset="-122"/>
                <a:ea typeface="黑体" panose="02010609060101010101" pitchFamily="49" charset="-122"/>
              </a:rPr>
              <a:t>主要政策建议 </a:t>
            </a:r>
            <a:r>
              <a:rPr lang="en-US" altLang="zh-CN" sz="3200" b="1" dirty="0" smtClean="0">
                <a:solidFill>
                  <a:schemeClr val="tx2"/>
                </a:solidFill>
                <a:latin typeface="Calibri" pitchFamily="34" charset="0"/>
              </a:rPr>
              <a:t>Major Policy </a:t>
            </a:r>
            <a:r>
              <a:rPr lang="en-US" altLang="zh-CN" sz="3200" b="1" dirty="0">
                <a:solidFill>
                  <a:schemeClr val="tx2"/>
                </a:solidFill>
                <a:latin typeface="Calibri" pitchFamily="34" charset="0"/>
              </a:rPr>
              <a:t>Recommendations </a:t>
            </a:r>
            <a:r>
              <a:rPr lang="en-US" altLang="zh-CN" sz="3200" b="1" dirty="0" smtClean="0">
                <a:solidFill>
                  <a:schemeClr val="tx2"/>
                </a:solidFill>
                <a:latin typeface="Calibri" pitchFamily="34" charset="0"/>
              </a:rPr>
              <a:t>(4)</a:t>
            </a:r>
            <a:endParaRPr lang="en-US" altLang="zh-CN" sz="3200" b="1" dirty="0">
              <a:solidFill>
                <a:schemeClr val="tx2"/>
              </a:solidFill>
              <a:latin typeface="Calibri" pitchFamily="34" charset="0"/>
            </a:endParaRPr>
          </a:p>
        </p:txBody>
      </p:sp>
      <p:sp>
        <p:nvSpPr>
          <p:cNvPr id="4" name="TextBox 2"/>
          <p:cNvSpPr txBox="1"/>
          <p:nvPr/>
        </p:nvSpPr>
        <p:spPr>
          <a:xfrm>
            <a:off x="179512" y="1988840"/>
            <a:ext cx="8784976" cy="4632037"/>
          </a:xfrm>
          <a:prstGeom prst="rect">
            <a:avLst/>
          </a:prstGeom>
          <a:solidFill>
            <a:schemeClr val="bg1"/>
          </a:solidFill>
        </p:spPr>
        <p:txBody>
          <a:bodyPr wrap="square" rtlCol="0">
            <a:spAutoFit/>
          </a:bodyPr>
          <a:lstStyle/>
          <a:p>
            <a:pPr>
              <a:spcBef>
                <a:spcPts val="600"/>
              </a:spcBef>
              <a:spcAft>
                <a:spcPts val="600"/>
              </a:spcAft>
            </a:pPr>
            <a:r>
              <a:rPr lang="en-US" altLang="zh-CN" dirty="0" smtClean="0">
                <a:latin typeface="Times New Roman" pitchFamily="18" charset="0"/>
                <a:ea typeface="微软雅黑" pitchFamily="34" charset="-122"/>
                <a:cs typeface="Times New Roman" pitchFamily="18" charset="0"/>
              </a:rPr>
              <a:t>1) </a:t>
            </a:r>
            <a:r>
              <a:rPr lang="zh-CN" altLang="en-US" dirty="0" smtClean="0">
                <a:latin typeface="Times New Roman" pitchFamily="18" charset="0"/>
                <a:ea typeface="微软雅黑" pitchFamily="34" charset="-122"/>
                <a:cs typeface="Times New Roman" pitchFamily="18" charset="0"/>
              </a:rPr>
              <a:t>建立</a:t>
            </a:r>
            <a:r>
              <a:rPr lang="zh-CN" altLang="en-US" b="1" dirty="0">
                <a:latin typeface="Times New Roman" pitchFamily="18" charset="0"/>
                <a:ea typeface="微软雅黑" pitchFamily="34" charset="-122"/>
                <a:cs typeface="Times New Roman" pitchFamily="18" charset="0"/>
              </a:rPr>
              <a:t>预评估和年度评估制度</a:t>
            </a:r>
            <a:r>
              <a:rPr lang="zh-CN" altLang="en-US" dirty="0">
                <a:latin typeface="Times New Roman" pitchFamily="18" charset="0"/>
                <a:ea typeface="微软雅黑" pitchFamily="34" charset="-122"/>
                <a:cs typeface="Times New Roman" pitchFamily="18" charset="0"/>
              </a:rPr>
              <a:t>，结合评估调整措施，保障达到预期目标</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marL="285750" indent="-285750">
              <a:spcBef>
                <a:spcPts val="0"/>
              </a:spcBef>
              <a:spcAft>
                <a:spcPts val="600"/>
              </a:spcAft>
              <a:buFont typeface="微软雅黑" panose="020B0503020204020204" pitchFamily="34" charset="-122"/>
              <a:buChar char="−"/>
            </a:pPr>
            <a:r>
              <a:rPr lang="en-US" altLang="zh-CN" b="1" dirty="0">
                <a:solidFill>
                  <a:srgbClr val="FF0000"/>
                </a:solidFill>
                <a:latin typeface="微软雅黑" pitchFamily="34" charset="-122"/>
                <a:ea typeface="微软雅黑" pitchFamily="34" charset="-122"/>
              </a:rPr>
              <a:t>Pre-implementation</a:t>
            </a:r>
            <a:r>
              <a:rPr lang="en-US" altLang="zh-CN" dirty="0">
                <a:solidFill>
                  <a:srgbClr val="FF0000"/>
                </a:solidFill>
                <a:latin typeface="微软雅黑" pitchFamily="34" charset="-122"/>
                <a:ea typeface="微软雅黑" pitchFamily="34" charset="-122"/>
              </a:rPr>
              <a:t> and </a:t>
            </a:r>
            <a:r>
              <a:rPr lang="en-US" altLang="zh-CN" b="1" dirty="0">
                <a:solidFill>
                  <a:srgbClr val="FF0000"/>
                </a:solidFill>
                <a:latin typeface="微软雅黑" pitchFamily="34" charset="-122"/>
                <a:ea typeface="微软雅黑" pitchFamily="34" charset="-122"/>
              </a:rPr>
              <a:t>annual appraisal systems </a:t>
            </a:r>
            <a:r>
              <a:rPr lang="en-US" altLang="zh-CN" dirty="0">
                <a:solidFill>
                  <a:srgbClr val="FF0000"/>
                </a:solidFill>
                <a:latin typeface="微软雅黑" pitchFamily="34" charset="-122"/>
                <a:ea typeface="微软雅黑" pitchFamily="34" charset="-122"/>
              </a:rPr>
              <a:t>should be established so that local governments can assess progress and adjust measures as necessary to meet the goals. </a:t>
            </a:r>
            <a:endParaRPr lang="en-US" altLang="zh-CN" dirty="0" smtClean="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en-US" altLang="zh-CN" dirty="0" smtClean="0">
                <a:solidFill>
                  <a:srgbClr val="FF0000"/>
                </a:solidFill>
                <a:latin typeface="微软雅黑" pitchFamily="34" charset="-122"/>
                <a:ea typeface="微软雅黑" pitchFamily="34" charset="-122"/>
              </a:rPr>
              <a:t>The </a:t>
            </a:r>
            <a:r>
              <a:rPr lang="en-US" altLang="zh-CN" dirty="0">
                <a:solidFill>
                  <a:srgbClr val="FF0000"/>
                </a:solidFill>
                <a:latin typeface="微软雅黑" pitchFamily="34" charset="-122"/>
                <a:ea typeface="微软雅黑" pitchFamily="34" charset="-122"/>
              </a:rPr>
              <a:t>pre-implementation indicators include projected reductions of PM</a:t>
            </a:r>
            <a:r>
              <a:rPr lang="en-US" altLang="zh-CN" baseline="-25000" dirty="0">
                <a:solidFill>
                  <a:srgbClr val="FF0000"/>
                </a:solidFill>
                <a:latin typeface="微软雅黑" pitchFamily="34" charset="-122"/>
                <a:ea typeface="微软雅黑" pitchFamily="34" charset="-122"/>
              </a:rPr>
              <a:t>2.5</a:t>
            </a:r>
            <a:r>
              <a:rPr lang="en-US" altLang="zh-CN" dirty="0">
                <a:solidFill>
                  <a:srgbClr val="FF0000"/>
                </a:solidFill>
                <a:latin typeface="微软雅黑" pitchFamily="34" charset="-122"/>
                <a:ea typeface="微软雅黑" pitchFamily="34" charset="-122"/>
              </a:rPr>
              <a:t> concentrations and frequency of heavy pollution days. </a:t>
            </a:r>
            <a:endParaRPr lang="en-US" altLang="zh-CN" dirty="0" smtClean="0">
              <a:solidFill>
                <a:srgbClr val="FF0000"/>
              </a:solidFill>
              <a:latin typeface="微软雅黑" pitchFamily="34" charset="-122"/>
              <a:ea typeface="微软雅黑" pitchFamily="34" charset="-122"/>
            </a:endParaRPr>
          </a:p>
          <a:p>
            <a:pPr marL="285750" indent="-285750">
              <a:spcBef>
                <a:spcPts val="0"/>
              </a:spcBef>
              <a:spcAft>
                <a:spcPts val="600"/>
              </a:spcAft>
              <a:buFont typeface="微软雅黑" panose="020B0503020204020204" pitchFamily="34" charset="-122"/>
              <a:buChar char="−"/>
            </a:pPr>
            <a:r>
              <a:rPr lang="en-US" altLang="zh-CN" dirty="0" smtClean="0">
                <a:solidFill>
                  <a:srgbClr val="FF0000"/>
                </a:solidFill>
                <a:latin typeface="微软雅黑" pitchFamily="34" charset="-122"/>
                <a:ea typeface="微软雅黑" pitchFamily="34" charset="-122"/>
              </a:rPr>
              <a:t>The </a:t>
            </a:r>
            <a:r>
              <a:rPr lang="en-US" altLang="zh-CN" dirty="0">
                <a:solidFill>
                  <a:srgbClr val="FF0000"/>
                </a:solidFill>
                <a:latin typeface="微软雅黑" pitchFamily="34" charset="-122"/>
                <a:ea typeface="微软雅黑" pitchFamily="34" charset="-122"/>
              </a:rPr>
              <a:t>annual appraisal indicators should include the actual monitored PM</a:t>
            </a:r>
            <a:r>
              <a:rPr lang="en-US" altLang="zh-CN" baseline="-25000" dirty="0">
                <a:solidFill>
                  <a:srgbClr val="FF0000"/>
                </a:solidFill>
                <a:latin typeface="微软雅黑" pitchFamily="34" charset="-122"/>
                <a:ea typeface="微软雅黑" pitchFamily="34" charset="-122"/>
              </a:rPr>
              <a:t>2.5</a:t>
            </a:r>
            <a:r>
              <a:rPr lang="en-US" altLang="zh-CN" dirty="0">
                <a:solidFill>
                  <a:srgbClr val="FF0000"/>
                </a:solidFill>
                <a:latin typeface="微软雅黑" pitchFamily="34" charset="-122"/>
                <a:ea typeface="微软雅黑" pitchFamily="34" charset="-122"/>
              </a:rPr>
              <a:t> </a:t>
            </a:r>
            <a:r>
              <a:rPr lang="en-US" altLang="zh-CN" dirty="0" smtClean="0">
                <a:solidFill>
                  <a:srgbClr val="FF0000"/>
                </a:solidFill>
                <a:latin typeface="微软雅黑" pitchFamily="34" charset="-122"/>
                <a:ea typeface="微软雅黑" pitchFamily="34" charset="-122"/>
              </a:rPr>
              <a:t>concentration, emission </a:t>
            </a:r>
            <a:r>
              <a:rPr lang="en-US" altLang="zh-CN" dirty="0">
                <a:solidFill>
                  <a:srgbClr val="FF0000"/>
                </a:solidFill>
                <a:latin typeface="微软雅黑" pitchFamily="34" charset="-122"/>
                <a:ea typeface="微软雅黑" pitchFamily="34" charset="-122"/>
              </a:rPr>
              <a:t>reductions and progress on control measures such as improving energy efficiency and adjusting the energy structure</a:t>
            </a:r>
            <a:r>
              <a:rPr lang="en-US" altLang="zh-CN" dirty="0" smtClean="0">
                <a:solidFill>
                  <a:srgbClr val="FF0000"/>
                </a:solidFill>
                <a:latin typeface="微软雅黑" pitchFamily="34" charset="-122"/>
                <a:ea typeface="微软雅黑" pitchFamily="34" charset="-122"/>
              </a:rPr>
              <a:t>. </a:t>
            </a:r>
          </a:p>
          <a:p>
            <a:pPr>
              <a:spcBef>
                <a:spcPts val="0"/>
              </a:spcBef>
              <a:spcAft>
                <a:spcPts val="600"/>
              </a:spcAft>
            </a:pPr>
            <a:r>
              <a:rPr lang="en-US" altLang="zh-CN" dirty="0" smtClean="0">
                <a:latin typeface="Times New Roman" pitchFamily="18" charset="0"/>
                <a:ea typeface="微软雅黑" pitchFamily="34" charset="-122"/>
                <a:cs typeface="Times New Roman" pitchFamily="18" charset="0"/>
              </a:rPr>
              <a:t>2) </a:t>
            </a:r>
            <a:r>
              <a:rPr lang="zh-CN" altLang="en-US" dirty="0" smtClean="0">
                <a:latin typeface="Times New Roman" pitchFamily="18" charset="0"/>
                <a:ea typeface="微软雅黑" pitchFamily="34" charset="-122"/>
                <a:cs typeface="Times New Roman" pitchFamily="18" charset="0"/>
              </a:rPr>
              <a:t>建立</a:t>
            </a:r>
            <a:r>
              <a:rPr lang="zh-CN" altLang="en-US" b="1" dirty="0">
                <a:latin typeface="Times New Roman" pitchFamily="18" charset="0"/>
                <a:ea typeface="微软雅黑" pitchFamily="34" charset="-122"/>
                <a:cs typeface="Times New Roman" pitchFamily="18" charset="0"/>
              </a:rPr>
              <a:t>终期评估制度</a:t>
            </a:r>
            <a:r>
              <a:rPr lang="zh-CN" altLang="en-US" dirty="0">
                <a:latin typeface="Times New Roman" pitchFamily="18" charset="0"/>
                <a:ea typeface="微软雅黑" pitchFamily="34" charset="-122"/>
                <a:cs typeface="Times New Roman" pitchFamily="18" charset="0"/>
              </a:rPr>
              <a:t>，为空气质量持续改善提供技术基础</a:t>
            </a:r>
            <a:r>
              <a:rPr lang="zh-CN" altLang="en-US" dirty="0" smtClean="0">
                <a:latin typeface="Times New Roman" pitchFamily="18" charset="0"/>
                <a:ea typeface="微软雅黑" pitchFamily="34" charset="-122"/>
                <a:cs typeface="Times New Roman" pitchFamily="18" charset="0"/>
              </a:rPr>
              <a:t>。</a:t>
            </a:r>
            <a:endParaRPr lang="en-US" altLang="zh-CN" dirty="0" smtClean="0">
              <a:latin typeface="Times New Roman" pitchFamily="18" charset="0"/>
              <a:ea typeface="微软雅黑" pitchFamily="34" charset="-122"/>
              <a:cs typeface="Times New Roman" pitchFamily="18" charset="0"/>
            </a:endParaRPr>
          </a:p>
          <a:p>
            <a:pPr>
              <a:spcBef>
                <a:spcPts val="0"/>
              </a:spcBef>
              <a:spcAft>
                <a:spcPts val="600"/>
              </a:spcAft>
            </a:pPr>
            <a:r>
              <a:rPr lang="en-US" altLang="zh-CN" dirty="0">
                <a:solidFill>
                  <a:srgbClr val="FF0000"/>
                </a:solidFill>
                <a:latin typeface="微软雅黑" pitchFamily="34" charset="-122"/>
                <a:ea typeface="微软雅黑" pitchFamily="34" charset="-122"/>
              </a:rPr>
              <a:t>A </a:t>
            </a:r>
            <a:r>
              <a:rPr lang="en-US" altLang="zh-CN" b="1" dirty="0">
                <a:solidFill>
                  <a:srgbClr val="FF0000"/>
                </a:solidFill>
                <a:latin typeface="微软雅黑" pitchFamily="34" charset="-122"/>
                <a:ea typeface="微软雅黑" pitchFamily="34" charset="-122"/>
              </a:rPr>
              <a:t>final appraisal system </a:t>
            </a:r>
            <a:r>
              <a:rPr lang="en-US" altLang="zh-CN" dirty="0">
                <a:solidFill>
                  <a:srgbClr val="FF0000"/>
                </a:solidFill>
                <a:latin typeface="微软雅黑" pitchFamily="34" charset="-122"/>
                <a:ea typeface="微软雅黑" pitchFamily="34" charset="-122"/>
              </a:rPr>
              <a:t>should be established to provide a technological basis for the sustained improvement of air quality. The appraisal indicators should include PM</a:t>
            </a:r>
            <a:r>
              <a:rPr lang="en-US" altLang="zh-CN" baseline="-25000" dirty="0">
                <a:solidFill>
                  <a:srgbClr val="FF0000"/>
                </a:solidFill>
                <a:latin typeface="微软雅黑" pitchFamily="34" charset="-122"/>
                <a:ea typeface="微软雅黑" pitchFamily="34" charset="-122"/>
              </a:rPr>
              <a:t>2.5</a:t>
            </a:r>
            <a:r>
              <a:rPr lang="en-US" altLang="zh-CN" dirty="0">
                <a:solidFill>
                  <a:srgbClr val="FF0000"/>
                </a:solidFill>
                <a:latin typeface="微软雅黑" pitchFamily="34" charset="-122"/>
                <a:ea typeface="微软雅黑" pitchFamily="34" charset="-122"/>
              </a:rPr>
              <a:t> concentrations (multi-year moving average); number of heavy pollution days; economic, industrial and energy structures; and benefits to human health attributable to improved air quality</a:t>
            </a:r>
            <a:r>
              <a:rPr lang="en-US" altLang="zh-CN" dirty="0" smtClean="0">
                <a:solidFill>
                  <a:srgbClr val="FF0000"/>
                </a:solidFill>
                <a:latin typeface="微软雅黑" pitchFamily="34" charset="-122"/>
                <a:ea typeface="微软雅黑" pitchFamily="34" charset="-122"/>
              </a:rPr>
              <a:t>.</a:t>
            </a:r>
          </a:p>
        </p:txBody>
      </p:sp>
      <p:sp>
        <p:nvSpPr>
          <p:cNvPr id="5" name="TextBox 2"/>
          <p:cNvSpPr txBox="1"/>
          <p:nvPr/>
        </p:nvSpPr>
        <p:spPr>
          <a:xfrm>
            <a:off x="156320" y="1052736"/>
            <a:ext cx="8952184" cy="846386"/>
          </a:xfrm>
          <a:prstGeom prst="rect">
            <a:avLst/>
          </a:prstGeom>
          <a:solidFill>
            <a:schemeClr val="bg1"/>
          </a:solidFill>
        </p:spPr>
        <p:txBody>
          <a:bodyPr wrap="square" rtlCol="0">
            <a:spAutoFit/>
          </a:bodyPr>
          <a:lstStyle/>
          <a:p>
            <a:pPr>
              <a:spcBef>
                <a:spcPts val="600"/>
              </a:spcBef>
              <a:spcAft>
                <a:spcPts val="600"/>
              </a:spcAft>
            </a:pPr>
            <a:r>
              <a:rPr lang="zh-CN" altLang="en-US" sz="2400" b="1" dirty="0">
                <a:latin typeface="微软雅黑" pitchFamily="34" charset="-122"/>
                <a:ea typeface="微软雅黑" pitchFamily="34" charset="-122"/>
              </a:rPr>
              <a:t>四、建立科学的评估</a:t>
            </a:r>
            <a:r>
              <a:rPr lang="zh-CN" altLang="en-US" sz="2400" b="1" dirty="0" smtClean="0">
                <a:latin typeface="微软雅黑" pitchFamily="34" charset="-122"/>
                <a:ea typeface="微软雅黑" pitchFamily="34" charset="-122"/>
              </a:rPr>
              <a:t>制度</a:t>
            </a:r>
            <a:endParaRPr lang="en-US" altLang="zh-CN" sz="2400" b="1" dirty="0" smtClean="0">
              <a:latin typeface="微软雅黑" pitchFamily="34" charset="-122"/>
              <a:ea typeface="微软雅黑" pitchFamily="34" charset="-122"/>
            </a:endParaRPr>
          </a:p>
          <a:p>
            <a:pPr>
              <a:spcBef>
                <a:spcPts val="0"/>
              </a:spcBef>
              <a:spcAft>
                <a:spcPts val="600"/>
              </a:spcAft>
            </a:pPr>
            <a:r>
              <a:rPr lang="en-US" altLang="zh-CN" sz="2000" b="1" dirty="0" smtClean="0">
                <a:solidFill>
                  <a:srgbClr val="FF0000"/>
                </a:solidFill>
                <a:latin typeface="微软雅黑" pitchFamily="34" charset="-122"/>
                <a:ea typeface="微软雅黑" pitchFamily="34" charset="-122"/>
              </a:rPr>
              <a:t>Establish </a:t>
            </a:r>
            <a:r>
              <a:rPr lang="en-US" altLang="zh-CN" sz="2000" b="1" dirty="0">
                <a:solidFill>
                  <a:srgbClr val="FF0000"/>
                </a:solidFill>
                <a:latin typeface="微软雅黑" pitchFamily="34" charset="-122"/>
                <a:ea typeface="微软雅黑" pitchFamily="34" charset="-122"/>
              </a:rPr>
              <a:t>Scientific Appraisal System</a:t>
            </a:r>
            <a:endParaRPr lang="en-US" altLang="zh-CN" sz="20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573516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gray">
          <a:xfrm>
            <a:off x="323850" y="273050"/>
            <a:ext cx="4464050" cy="563563"/>
          </a:xfrm>
          <a:prstGeom prst="rect">
            <a:avLst/>
          </a:prstGeom>
          <a:noFill/>
          <a:ln w="9525">
            <a:noFill/>
            <a:miter lim="800000"/>
            <a:headEnd/>
            <a:tailEnd/>
          </a:ln>
        </p:spPr>
        <p:txBody>
          <a:bodyPr anchor="ctr"/>
          <a:lstStyle/>
          <a:p>
            <a:r>
              <a:rPr lang="zh-CN" altLang="en-US" sz="3200" b="1" dirty="0">
                <a:solidFill>
                  <a:schemeClr val="tx2"/>
                </a:solidFill>
                <a:latin typeface="Arial" pitchFamily="34" charset="0"/>
                <a:ea typeface="黑体" pitchFamily="49" charset="-122"/>
                <a:cs typeface="Arial" pitchFamily="34" charset="0"/>
              </a:rPr>
              <a:t>研究</a:t>
            </a:r>
            <a:r>
              <a:rPr lang="zh-CN" altLang="en-US" sz="3200" b="1" dirty="0" smtClean="0">
                <a:solidFill>
                  <a:schemeClr val="tx2"/>
                </a:solidFill>
                <a:latin typeface="Arial" pitchFamily="34" charset="0"/>
                <a:ea typeface="黑体" pitchFamily="49" charset="-122"/>
                <a:cs typeface="Arial" pitchFamily="34" charset="0"/>
              </a:rPr>
              <a:t>背景 </a:t>
            </a:r>
            <a:r>
              <a:rPr lang="en-US" altLang="zh-CN" sz="3200" b="1" dirty="0">
                <a:solidFill>
                  <a:schemeClr val="tx2"/>
                </a:solidFill>
                <a:latin typeface="Arial" pitchFamily="34" charset="0"/>
                <a:ea typeface="黑体" pitchFamily="49" charset="-122"/>
                <a:cs typeface="Arial" pitchFamily="34" charset="0"/>
              </a:rPr>
              <a:t>Background</a:t>
            </a:r>
          </a:p>
        </p:txBody>
      </p:sp>
      <p:grpSp>
        <p:nvGrpSpPr>
          <p:cNvPr id="8" name="组合 1"/>
          <p:cNvGrpSpPr>
            <a:grpSpLocks noChangeAspect="1"/>
          </p:cNvGrpSpPr>
          <p:nvPr/>
        </p:nvGrpSpPr>
        <p:grpSpPr bwMode="auto">
          <a:xfrm>
            <a:off x="290513" y="1516314"/>
            <a:ext cx="2408237" cy="1897063"/>
            <a:chOff x="9560" y="413956"/>
            <a:chExt cx="3011224" cy="2369458"/>
          </a:xfrm>
        </p:grpSpPr>
        <p:pic>
          <p:nvPicPr>
            <p:cNvPr id="9" name="Picture 2" descr="E:\0.Workspace\2012-09-15\画图\SO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0" y="413956"/>
              <a:ext cx="3011224" cy="23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1389041" y="548680"/>
              <a:ext cx="851090" cy="46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00"/>
                  </a:solidFill>
                  <a:latin typeface="Times New Roman" panose="02020603050405020304" pitchFamily="18" charset="0"/>
                  <a:cs typeface="Times New Roman" panose="02020603050405020304" pitchFamily="18" charset="0"/>
                </a:rPr>
                <a:t>SO</a:t>
              </a:r>
              <a:r>
                <a:rPr lang="en-US" altLang="zh-CN" sz="1800" b="1" baseline="-25000">
                  <a:solidFill>
                    <a:srgbClr val="000000"/>
                  </a:solidFill>
                  <a:latin typeface="Times New Roman" panose="02020603050405020304" pitchFamily="18" charset="0"/>
                  <a:cs typeface="Times New Roman" panose="02020603050405020304" pitchFamily="18" charset="0"/>
                </a:rPr>
                <a:t>2</a:t>
              </a:r>
              <a:endParaRPr lang="zh-CN" altLang="en-US" sz="1800" b="1" baseline="-25000">
                <a:solidFill>
                  <a:srgbClr val="000000"/>
                </a:solidFill>
                <a:latin typeface="Times New Roman" panose="02020603050405020304" pitchFamily="18" charset="0"/>
                <a:cs typeface="Times New Roman" panose="02020603050405020304" pitchFamily="18" charset="0"/>
              </a:endParaRPr>
            </a:p>
          </p:txBody>
        </p:sp>
      </p:grpSp>
      <p:grpSp>
        <p:nvGrpSpPr>
          <p:cNvPr id="11" name="组合 2"/>
          <p:cNvGrpSpPr>
            <a:grpSpLocks noChangeAspect="1"/>
          </p:cNvGrpSpPr>
          <p:nvPr/>
        </p:nvGrpSpPr>
        <p:grpSpPr bwMode="auto">
          <a:xfrm>
            <a:off x="3354388" y="1516314"/>
            <a:ext cx="2408237" cy="1895475"/>
            <a:chOff x="3073780" y="413956"/>
            <a:chExt cx="3010388" cy="2368800"/>
          </a:xfrm>
        </p:grpSpPr>
        <p:pic>
          <p:nvPicPr>
            <p:cNvPr id="12" name="Picture 3" descr="E:\0.Workspace\2012-09-15\画图\N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780" y="413956"/>
              <a:ext cx="3010388" cy="2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rrowheads="1"/>
            </p:cNvSpPr>
            <p:nvPr/>
          </p:nvSpPr>
          <p:spPr bwMode="auto">
            <a:xfrm>
              <a:off x="4397827" y="548679"/>
              <a:ext cx="941185" cy="4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00"/>
                  </a:solidFill>
                  <a:latin typeface="Times New Roman" panose="02020603050405020304" pitchFamily="18" charset="0"/>
                  <a:cs typeface="Times New Roman" panose="02020603050405020304" pitchFamily="18" charset="0"/>
                </a:rPr>
                <a:t>NO</a:t>
              </a:r>
              <a:r>
                <a:rPr lang="en-US" altLang="zh-CN" sz="1800" b="1" baseline="-25000">
                  <a:solidFill>
                    <a:srgbClr val="000000"/>
                  </a:solidFill>
                  <a:latin typeface="Times New Roman" panose="02020603050405020304" pitchFamily="18" charset="0"/>
                  <a:cs typeface="Times New Roman" panose="02020603050405020304" pitchFamily="18" charset="0"/>
                </a:rPr>
                <a:t>x</a:t>
              </a:r>
              <a:endParaRPr lang="zh-CN" altLang="en-US" sz="1800" b="1" baseline="-25000">
                <a:solidFill>
                  <a:srgbClr val="000000"/>
                </a:solidFill>
                <a:latin typeface="Times New Roman" panose="02020603050405020304" pitchFamily="18" charset="0"/>
                <a:cs typeface="Times New Roman" panose="02020603050405020304" pitchFamily="18" charset="0"/>
              </a:endParaRPr>
            </a:p>
          </p:txBody>
        </p:sp>
      </p:grpSp>
      <p:grpSp>
        <p:nvGrpSpPr>
          <p:cNvPr id="14" name="组合 4"/>
          <p:cNvGrpSpPr>
            <a:grpSpLocks noChangeAspect="1"/>
          </p:cNvGrpSpPr>
          <p:nvPr/>
        </p:nvGrpSpPr>
        <p:grpSpPr bwMode="auto">
          <a:xfrm>
            <a:off x="6410325" y="1516314"/>
            <a:ext cx="2417763" cy="1895475"/>
            <a:chOff x="6107597" y="413956"/>
            <a:chExt cx="3022899" cy="2368800"/>
          </a:xfrm>
        </p:grpSpPr>
        <p:pic>
          <p:nvPicPr>
            <p:cNvPr id="15" name="Picture 4" descr="E:\0.Workspace\2012-09-15\画图\VO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597" y="413956"/>
              <a:ext cx="3022899" cy="2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p:cNvSpPr txBox="1">
              <a:spLocks noChangeArrowheads="1"/>
            </p:cNvSpPr>
            <p:nvPr/>
          </p:nvSpPr>
          <p:spPr bwMode="auto">
            <a:xfrm>
              <a:off x="7390661" y="548678"/>
              <a:ext cx="991553" cy="4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00"/>
                  </a:solidFill>
                  <a:latin typeface="Times New Roman" panose="02020603050405020304" pitchFamily="18" charset="0"/>
                  <a:cs typeface="Times New Roman" panose="02020603050405020304" pitchFamily="18" charset="0"/>
                </a:rPr>
                <a:t>VOC</a:t>
              </a:r>
              <a:endParaRPr lang="zh-CN" altLang="en-US" sz="1800" b="1" baseline="-25000">
                <a:solidFill>
                  <a:srgbClr val="000000"/>
                </a:solidFill>
                <a:latin typeface="Times New Roman" panose="02020603050405020304" pitchFamily="18" charset="0"/>
                <a:cs typeface="Times New Roman" panose="02020603050405020304" pitchFamily="18" charset="0"/>
              </a:endParaRPr>
            </a:p>
          </p:txBody>
        </p:sp>
      </p:grpSp>
      <p:grpSp>
        <p:nvGrpSpPr>
          <p:cNvPr id="17" name="组合 5"/>
          <p:cNvGrpSpPr>
            <a:grpSpLocks noChangeAspect="1"/>
          </p:cNvGrpSpPr>
          <p:nvPr/>
        </p:nvGrpSpPr>
        <p:grpSpPr bwMode="auto">
          <a:xfrm>
            <a:off x="284163" y="3422902"/>
            <a:ext cx="2454275" cy="1895475"/>
            <a:chOff x="9560" y="3126000"/>
            <a:chExt cx="3067245" cy="2368800"/>
          </a:xfrm>
        </p:grpSpPr>
        <p:pic>
          <p:nvPicPr>
            <p:cNvPr id="18" name="Picture 5" descr="E:\0.Workspace\2012-09-15\画图\C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0" y="3126000"/>
              <a:ext cx="3067245" cy="2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2"/>
            <p:cNvSpPr txBox="1">
              <a:spLocks noChangeArrowheads="1"/>
            </p:cNvSpPr>
            <p:nvPr/>
          </p:nvSpPr>
          <p:spPr bwMode="auto">
            <a:xfrm>
              <a:off x="1336080" y="3212976"/>
              <a:ext cx="910865" cy="4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00"/>
                  </a:solidFill>
                  <a:latin typeface="Times New Roman" panose="02020603050405020304" pitchFamily="18" charset="0"/>
                  <a:cs typeface="Times New Roman" panose="02020603050405020304" pitchFamily="18" charset="0"/>
                </a:rPr>
                <a:t>CO</a:t>
              </a:r>
              <a:endParaRPr lang="zh-CN" altLang="en-US" sz="1800" b="1" baseline="-25000">
                <a:solidFill>
                  <a:srgbClr val="000000"/>
                </a:solidFill>
                <a:latin typeface="Times New Roman" panose="02020603050405020304" pitchFamily="18" charset="0"/>
                <a:cs typeface="Times New Roman" panose="02020603050405020304" pitchFamily="18" charset="0"/>
              </a:endParaRPr>
            </a:p>
          </p:txBody>
        </p:sp>
      </p:grpSp>
      <p:grpSp>
        <p:nvGrpSpPr>
          <p:cNvPr id="20" name="组合 6"/>
          <p:cNvGrpSpPr>
            <a:grpSpLocks noChangeAspect="1"/>
          </p:cNvGrpSpPr>
          <p:nvPr/>
        </p:nvGrpSpPr>
        <p:grpSpPr bwMode="auto">
          <a:xfrm>
            <a:off x="3362325" y="3422902"/>
            <a:ext cx="2427288" cy="1895475"/>
            <a:chOff x="3073780" y="3126000"/>
            <a:chExt cx="3033986" cy="2368800"/>
          </a:xfrm>
        </p:grpSpPr>
        <p:pic>
          <p:nvPicPr>
            <p:cNvPr id="21" name="Picture 6" descr="E:\0.Workspace\2012-09-15\画图\PM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3780" y="3126000"/>
              <a:ext cx="3033986" cy="2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3"/>
            <p:cNvSpPr txBox="1">
              <a:spLocks noChangeArrowheads="1"/>
            </p:cNvSpPr>
            <p:nvPr/>
          </p:nvSpPr>
          <p:spPr bwMode="auto">
            <a:xfrm>
              <a:off x="4292036" y="3213682"/>
              <a:ext cx="1036894" cy="4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00"/>
                  </a:solidFill>
                  <a:latin typeface="Times New Roman" panose="02020603050405020304" pitchFamily="18" charset="0"/>
                  <a:cs typeface="Times New Roman" panose="02020603050405020304" pitchFamily="18" charset="0"/>
                </a:rPr>
                <a:t>PM</a:t>
              </a:r>
              <a:r>
                <a:rPr lang="en-US" altLang="zh-CN" sz="1800" b="1" baseline="-25000">
                  <a:solidFill>
                    <a:srgbClr val="000000"/>
                  </a:solidFill>
                  <a:latin typeface="Times New Roman" panose="02020603050405020304" pitchFamily="18" charset="0"/>
                  <a:cs typeface="Times New Roman" panose="02020603050405020304" pitchFamily="18" charset="0"/>
                </a:rPr>
                <a:t>2.5</a:t>
              </a:r>
              <a:endParaRPr lang="zh-CN" altLang="en-US" sz="1800" b="1" baseline="-25000">
                <a:solidFill>
                  <a:srgbClr val="000000"/>
                </a:solidFill>
                <a:latin typeface="Times New Roman" panose="02020603050405020304" pitchFamily="18" charset="0"/>
                <a:cs typeface="Times New Roman" panose="02020603050405020304" pitchFamily="18" charset="0"/>
              </a:endParaRPr>
            </a:p>
          </p:txBody>
        </p:sp>
      </p:grpSp>
      <p:pic>
        <p:nvPicPr>
          <p:cNvPr id="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0963" y="3422902"/>
            <a:ext cx="242728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7418388" y="3529264"/>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solidFill>
                  <a:srgbClr val="000000"/>
                </a:solidFill>
                <a:latin typeface="Times New Roman" panose="02020603050405020304" pitchFamily="18" charset="0"/>
                <a:cs typeface="Times New Roman" panose="02020603050405020304" pitchFamily="18" charset="0"/>
              </a:rPr>
              <a:t>NH</a:t>
            </a:r>
            <a:r>
              <a:rPr lang="en-US" altLang="zh-CN" sz="1800" b="1" baseline="-25000">
                <a:solidFill>
                  <a:srgbClr val="000000"/>
                </a:solidFill>
                <a:latin typeface="Times New Roman" panose="02020603050405020304" pitchFamily="18" charset="0"/>
                <a:cs typeface="Times New Roman" panose="02020603050405020304" pitchFamily="18" charset="0"/>
              </a:rPr>
              <a:t>3</a:t>
            </a:r>
            <a:endParaRPr lang="zh-CN" altLang="en-US" sz="1800" b="1" baseline="-25000">
              <a:solidFill>
                <a:srgbClr val="000000"/>
              </a:solidFill>
              <a:latin typeface="Times New Roman" panose="02020603050405020304" pitchFamily="18" charset="0"/>
              <a:cs typeface="Times New Roman" panose="02020603050405020304" pitchFamily="18" charset="0"/>
            </a:endParaRPr>
          </a:p>
        </p:txBody>
      </p:sp>
      <p:sp>
        <p:nvSpPr>
          <p:cNvPr id="25" name="Rectangle 6"/>
          <p:cNvSpPr txBox="1">
            <a:spLocks/>
          </p:cNvSpPr>
          <p:nvPr/>
        </p:nvSpPr>
        <p:spPr bwMode="auto">
          <a:xfrm>
            <a:off x="179512" y="1024113"/>
            <a:ext cx="8151812" cy="4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defTabSz="914400">
              <a:lnSpc>
                <a:spcPct val="125000"/>
              </a:lnSpc>
              <a:spcBef>
                <a:spcPct val="0"/>
              </a:spcBef>
              <a:buFontTx/>
              <a:buNone/>
            </a:pPr>
            <a:r>
              <a:rPr lang="zh-CN" altLang="en-US" sz="2000" b="1"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主要</a:t>
            </a:r>
            <a:r>
              <a:rPr lang="zh-CN" altLang="en-US"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大气污染物</a:t>
            </a:r>
            <a:r>
              <a:rPr lang="zh-CN" altLang="en-US" sz="2000" b="1" dirty="0">
                <a:solidFill>
                  <a:srgbClr val="FF3300"/>
                </a:solidFill>
                <a:latin typeface="Times New Roman" panose="02020603050405020304" pitchFamily="18" charset="0"/>
                <a:ea typeface="华文细黑" panose="02010600040101010101" pitchFamily="2" charset="-122"/>
                <a:cs typeface="Times New Roman" panose="02020603050405020304" pitchFamily="18" charset="0"/>
              </a:rPr>
              <a:t>排放量巨大</a:t>
            </a:r>
            <a:r>
              <a:rPr lang="en-US" altLang="zh-CN" sz="2000" b="1" dirty="0">
                <a:solidFill>
                  <a:srgbClr val="FF3300"/>
                </a:solidFill>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2000" b="1" dirty="0" smtClean="0">
                <a:solidFill>
                  <a:srgbClr val="FF3300"/>
                </a:solidFill>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2000" b="1"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Huge </a:t>
            </a:r>
            <a:r>
              <a:rPr lang="en-US" altLang="zh-CN"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emissions of major air pollutants </a:t>
            </a:r>
          </a:p>
        </p:txBody>
      </p:sp>
      <p:sp>
        <p:nvSpPr>
          <p:cNvPr id="26" name="矩形 12"/>
          <p:cNvSpPr>
            <a:spLocks noChangeArrowheads="1"/>
          </p:cNvSpPr>
          <p:nvPr/>
        </p:nvSpPr>
        <p:spPr bwMode="auto">
          <a:xfrm>
            <a:off x="150813" y="5229200"/>
            <a:ext cx="8878887" cy="1616075"/>
          </a:xfrm>
          <a:prstGeom prst="rect">
            <a:avLst/>
          </a:prstGeom>
          <a:solidFill>
            <a:schemeClr val="bg1"/>
          </a:solidFill>
          <a:ln>
            <a:noFill/>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marL="179388" indent="-179388" eaLnBrk="1" hangingPunct="1">
              <a:spcBef>
                <a:spcPts val="1200"/>
              </a:spcBef>
              <a:buClr>
                <a:schemeClr val="tx2"/>
              </a:buClr>
            </a:pP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我国主要</a:t>
            </a:r>
            <a:r>
              <a:rPr lang="zh-CN" altLang="en-US"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大气</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污染物排放量</a:t>
            </a:r>
            <a:r>
              <a:rPr lang="zh-CN" altLang="en-US"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迅速增长，</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都已升居</a:t>
            </a:r>
            <a:r>
              <a:rPr lang="zh-CN" altLang="zh-CN" sz="18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世界第一</a:t>
            </a:r>
            <a:r>
              <a:rPr lang="en-US" altLang="zh-CN" sz="18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 </a:t>
            </a:r>
          </a:p>
          <a:p>
            <a:pPr marL="179388" eaLnBrk="1" hangingPunct="1">
              <a:spcBef>
                <a:spcPct val="0"/>
              </a:spcBef>
              <a:buClr>
                <a:srgbClr val="FF0000"/>
              </a:buClr>
              <a:buFontTx/>
              <a:buNone/>
            </a:pPr>
            <a:r>
              <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China becomes the</a:t>
            </a:r>
            <a:r>
              <a:rPr lang="en-US" altLang="zh-CN" sz="1500"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15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world’s largest emitter </a:t>
            </a:r>
            <a:r>
              <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of major </a:t>
            </a:r>
            <a:r>
              <a:rPr lang="en-US" altLang="zh-CN" sz="1500"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pollutants.</a:t>
            </a:r>
            <a:endPar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endParaRPr>
          </a:p>
          <a:p>
            <a:pPr marL="179388" indent="-179388" eaLnBrk="1" hangingPunct="1">
              <a:spcBef>
                <a:spcPct val="0"/>
              </a:spcBef>
              <a:buClr>
                <a:schemeClr val="tx2"/>
              </a:buClr>
            </a:pPr>
            <a:r>
              <a:rPr lang="en-US"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2012</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年</a:t>
            </a:r>
            <a:r>
              <a:rPr lang="en-US"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 </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我国</a:t>
            </a:r>
            <a:r>
              <a:rPr lang="en-US"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SO</a:t>
            </a:r>
            <a:r>
              <a:rPr lang="en-US" altLang="zh-CN" sz="1800" baseline="-250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2</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a:t>
            </a:r>
            <a:r>
              <a:rPr lang="en-US"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NO</a:t>
            </a:r>
            <a:r>
              <a:rPr lang="en-US" altLang="zh-CN" sz="1800" baseline="-250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X</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等排放量与美国</a:t>
            </a:r>
            <a:r>
              <a:rPr lang="en-US"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1990</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年排放水平相当，若削减至美国</a:t>
            </a:r>
            <a:r>
              <a:rPr lang="en-US"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2009</a:t>
            </a:r>
            <a:r>
              <a:rPr lang="zh-CN" altLang="zh-CN" sz="18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年排放水平，则</a:t>
            </a:r>
            <a:r>
              <a:rPr lang="zh-CN" altLang="zh-CN" sz="18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分别削减</a:t>
            </a:r>
            <a:r>
              <a:rPr lang="en-US" altLang="zh-CN" sz="18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60%</a:t>
            </a:r>
            <a:r>
              <a:rPr lang="zh-CN" altLang="zh-CN" sz="18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a:t>
            </a:r>
            <a:r>
              <a:rPr lang="en-US" altLang="zh-CN" sz="18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45%</a:t>
            </a:r>
            <a:endParaRPr lang="en-US" altLang="zh-CN" sz="1800" dirty="0">
              <a:latin typeface="Times New Roman" panose="02020603050405020304" pitchFamily="18" charset="0"/>
              <a:ea typeface="华文细黑" panose="02010600040101010101" pitchFamily="2" charset="-122"/>
              <a:cs typeface="Times New Roman" panose="02020603050405020304" pitchFamily="18" charset="0"/>
            </a:endParaRPr>
          </a:p>
          <a:p>
            <a:pPr marL="179388" eaLnBrk="1" hangingPunct="1">
              <a:spcBef>
                <a:spcPct val="0"/>
              </a:spcBef>
              <a:buClr>
                <a:srgbClr val="FF0000"/>
              </a:buClr>
              <a:buFontTx/>
              <a:buNone/>
            </a:pPr>
            <a:r>
              <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The SO</a:t>
            </a:r>
            <a:r>
              <a:rPr lang="en-US" altLang="zh-CN" sz="1500" baseline="-250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2 </a:t>
            </a:r>
            <a:r>
              <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and NO</a:t>
            </a:r>
            <a:r>
              <a:rPr lang="en-US" altLang="zh-CN" sz="1500" baseline="-250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X  </a:t>
            </a:r>
            <a:r>
              <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emissions of China in 2012 are comparable to the level of the U.S in 1990, a</a:t>
            </a:r>
            <a:r>
              <a:rPr lang="en-US" altLang="zh-CN" sz="1500"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15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reduction by 60% and 45%</a:t>
            </a:r>
            <a:r>
              <a:rPr lang="en-US" altLang="zh-CN" sz="1500"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15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respectively is needed to reach the U.S. level in </a:t>
            </a:r>
            <a:r>
              <a:rPr lang="en-US" altLang="zh-CN" sz="1500"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2009. </a:t>
            </a:r>
            <a:endParaRPr lang="en-US" altLang="zh-CN" sz="14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198358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Arrowheads="1" noChangeShapeType="1" noTextEdit="1"/>
          </p:cNvSpPr>
          <p:nvPr/>
        </p:nvSpPr>
        <p:spPr bwMode="invGray">
          <a:xfrm>
            <a:off x="2195736" y="2780928"/>
            <a:ext cx="4824536" cy="792088"/>
          </a:xfrm>
          <a:prstGeom prst="rect">
            <a:avLst/>
          </a:prstGeom>
        </p:spPr>
        <p:txBody>
          <a:bodyPr wrap="none" fromWordArt="1">
            <a:prstTxWarp prst="textDeflate">
              <a:avLst>
                <a:gd name="adj" fmla="val 0"/>
              </a:avLst>
            </a:prstTxWarp>
          </a:bodyPr>
          <a:lstStyle/>
          <a:p>
            <a:pPr algn="ctr"/>
            <a:r>
              <a:rPr lang="en-US" altLang="zh-CN" sz="3600" b="1" kern="10" dirty="0">
                <a:ln w="19050">
                  <a:solidFill>
                    <a:srgbClr val="FFFFFF"/>
                  </a:solidFill>
                  <a:round/>
                  <a:headEnd/>
                  <a:tailEnd/>
                </a:ln>
                <a:gradFill rotWithShape="1">
                  <a:gsLst>
                    <a:gs pos="0">
                      <a:srgbClr val="2E6272"/>
                    </a:gs>
                    <a:gs pos="100000">
                      <a:srgbClr val="3984C9"/>
                    </a:gs>
                  </a:gsLst>
                  <a:lin ang="0" scaled="1"/>
                </a:gradFill>
                <a:effectLst>
                  <a:outerShdw dist="53882" dir="2700000" algn="ctr" rotWithShape="0">
                    <a:srgbClr val="003366">
                      <a:alpha val="50000"/>
                    </a:srgbClr>
                  </a:outerShdw>
                </a:effectLst>
                <a:latin typeface="Arial"/>
                <a:cs typeface="Arial"/>
              </a:rPr>
              <a:t>Thank You !</a:t>
            </a:r>
            <a:endParaRPr lang="zh-CN" altLang="en-US" sz="3600" b="1" kern="10" dirty="0">
              <a:ln w="19050">
                <a:solidFill>
                  <a:srgbClr val="FFFFFF"/>
                </a:solidFill>
                <a:round/>
                <a:headEnd/>
                <a:tailEnd/>
              </a:ln>
              <a:gradFill rotWithShape="1">
                <a:gsLst>
                  <a:gs pos="0">
                    <a:srgbClr val="2E6272"/>
                  </a:gs>
                  <a:gs pos="100000">
                    <a:srgbClr val="3984C9"/>
                  </a:gs>
                </a:gsLst>
                <a:lin ang="0" scaled="1"/>
              </a:gradFill>
              <a:effectLst>
                <a:outerShdw dist="53882" dir="2700000" algn="ctr" rotWithShape="0">
                  <a:srgbClr val="003366">
                    <a:alpha val="5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gray">
          <a:xfrm>
            <a:off x="323850" y="273050"/>
            <a:ext cx="4464050" cy="563563"/>
          </a:xfrm>
          <a:prstGeom prst="rect">
            <a:avLst/>
          </a:prstGeom>
          <a:noFill/>
          <a:ln w="9525">
            <a:noFill/>
            <a:miter lim="800000"/>
            <a:headEnd/>
            <a:tailEnd/>
          </a:ln>
        </p:spPr>
        <p:txBody>
          <a:bodyPr anchor="ctr"/>
          <a:lstStyle/>
          <a:p>
            <a:r>
              <a:rPr lang="zh-CN" altLang="en-US" sz="3200" b="1" dirty="0">
                <a:solidFill>
                  <a:schemeClr val="tx2"/>
                </a:solidFill>
                <a:latin typeface="Arial" pitchFamily="34" charset="0"/>
                <a:ea typeface="黑体" pitchFamily="49" charset="-122"/>
                <a:cs typeface="Arial" pitchFamily="34" charset="0"/>
              </a:rPr>
              <a:t>研究</a:t>
            </a:r>
            <a:r>
              <a:rPr lang="zh-CN" altLang="en-US" sz="3200" b="1" dirty="0" smtClean="0">
                <a:solidFill>
                  <a:schemeClr val="tx2"/>
                </a:solidFill>
                <a:latin typeface="Arial" pitchFamily="34" charset="0"/>
                <a:ea typeface="黑体" pitchFamily="49" charset="-122"/>
                <a:cs typeface="Arial" pitchFamily="34" charset="0"/>
              </a:rPr>
              <a:t>背景 </a:t>
            </a:r>
            <a:r>
              <a:rPr lang="en-US" altLang="zh-CN" sz="3200" b="1" dirty="0">
                <a:solidFill>
                  <a:schemeClr val="tx2"/>
                </a:solidFill>
                <a:latin typeface="Arial" pitchFamily="34" charset="0"/>
                <a:ea typeface="黑体" pitchFamily="49" charset="-122"/>
                <a:cs typeface="Arial" pitchFamily="34" charset="0"/>
              </a:rPr>
              <a:t>Background</a:t>
            </a:r>
          </a:p>
        </p:txBody>
      </p:sp>
      <p:sp>
        <p:nvSpPr>
          <p:cNvPr id="7172" name="Rectangle 6"/>
          <p:cNvSpPr txBox="1">
            <a:spLocks/>
          </p:cNvSpPr>
          <p:nvPr/>
        </p:nvSpPr>
        <p:spPr bwMode="auto">
          <a:xfrm>
            <a:off x="215900" y="1131078"/>
            <a:ext cx="8459788" cy="823945"/>
          </a:xfrm>
          <a:prstGeom prst="rect">
            <a:avLst/>
          </a:prstGeom>
          <a:noFill/>
          <a:ln w="9525">
            <a:noFill/>
            <a:miter lim="800000"/>
            <a:headEnd/>
            <a:tailEnd/>
          </a:ln>
        </p:spPr>
        <p:txBody>
          <a:bodyPr lIns="92075" tIns="46038" rIns="92075" bIns="46038" anchor="ctr">
            <a:spAutoFit/>
          </a:bodyPr>
          <a:lstStyle/>
          <a:p>
            <a:pPr>
              <a:lnSpc>
                <a:spcPct val="125000"/>
              </a:lnSpc>
            </a:pPr>
            <a:r>
              <a:rPr lang="zh-CN" altLang="en-US" sz="2000" b="1" dirty="0">
                <a:solidFill>
                  <a:schemeClr val="tx2"/>
                </a:solidFill>
                <a:latin typeface="Times New Roman" pitchFamily="18" charset="0"/>
                <a:ea typeface="华文细黑" pitchFamily="2" charset="-122"/>
                <a:cs typeface="Times New Roman" pitchFamily="18" charset="0"/>
              </a:rPr>
              <a:t>全国大气污染形势极为严峻</a:t>
            </a:r>
            <a:r>
              <a:rPr lang="en-US" altLang="zh-CN" sz="2000" b="1" dirty="0">
                <a:solidFill>
                  <a:schemeClr val="tx2"/>
                </a:solidFill>
                <a:latin typeface="Times New Roman" pitchFamily="18" charset="0"/>
                <a:ea typeface="华文细黑" pitchFamily="2" charset="-122"/>
                <a:cs typeface="Times New Roman" pitchFamily="18" charset="0"/>
              </a:rPr>
              <a:t>: </a:t>
            </a:r>
            <a:r>
              <a:rPr lang="en-US" altLang="zh-CN" sz="2000" b="1" dirty="0">
                <a:solidFill>
                  <a:srgbClr val="FF3300"/>
                </a:solidFill>
                <a:latin typeface="Times New Roman" pitchFamily="18" charset="0"/>
                <a:ea typeface="华文细黑" pitchFamily="2" charset="-122"/>
                <a:cs typeface="Times New Roman" pitchFamily="18" charset="0"/>
              </a:rPr>
              <a:t>PM</a:t>
            </a:r>
            <a:r>
              <a:rPr lang="en-US" altLang="zh-CN" sz="2000" b="1" baseline="-25000" dirty="0">
                <a:solidFill>
                  <a:srgbClr val="FF3300"/>
                </a:solidFill>
                <a:latin typeface="Times New Roman" pitchFamily="18" charset="0"/>
                <a:ea typeface="华文细黑" pitchFamily="2" charset="-122"/>
                <a:cs typeface="Times New Roman" pitchFamily="18" charset="0"/>
              </a:rPr>
              <a:t>2.5</a:t>
            </a:r>
            <a:r>
              <a:rPr lang="zh-CN" altLang="en-US" sz="2000" b="1" dirty="0">
                <a:solidFill>
                  <a:srgbClr val="FF3300"/>
                </a:solidFill>
                <a:latin typeface="Times New Roman" pitchFamily="18" charset="0"/>
                <a:ea typeface="华文细黑" pitchFamily="2" charset="-122"/>
                <a:cs typeface="Times New Roman" pitchFamily="18" charset="0"/>
              </a:rPr>
              <a:t>浓度距达标差距较大</a:t>
            </a:r>
            <a:endParaRPr lang="en-US" altLang="zh-CN" sz="2000" b="1" dirty="0">
              <a:solidFill>
                <a:srgbClr val="FF3300"/>
              </a:solidFill>
              <a:latin typeface="Times New Roman" pitchFamily="18" charset="0"/>
              <a:ea typeface="华文细黑" pitchFamily="2" charset="-122"/>
              <a:cs typeface="Times New Roman" pitchFamily="18" charset="0"/>
            </a:endParaRPr>
          </a:p>
          <a:p>
            <a:pPr>
              <a:lnSpc>
                <a:spcPct val="125000"/>
              </a:lnSpc>
            </a:pPr>
            <a:r>
              <a:rPr lang="en-US" altLang="zh-CN" b="1" dirty="0">
                <a:solidFill>
                  <a:schemeClr val="tx2"/>
                </a:solidFill>
                <a:latin typeface="Times New Roman" pitchFamily="18" charset="0"/>
                <a:ea typeface="华文细黑" pitchFamily="2" charset="-122"/>
                <a:cs typeface="Times New Roman" pitchFamily="18" charset="0"/>
              </a:rPr>
              <a:t>A wide gap between PM</a:t>
            </a:r>
            <a:r>
              <a:rPr lang="en-US" altLang="zh-CN" b="1" baseline="-25000" dirty="0">
                <a:solidFill>
                  <a:schemeClr val="tx2"/>
                </a:solidFill>
                <a:latin typeface="Times New Roman" pitchFamily="18" charset="0"/>
                <a:ea typeface="华文细黑" pitchFamily="2" charset="-122"/>
                <a:cs typeface="Times New Roman" pitchFamily="18" charset="0"/>
              </a:rPr>
              <a:t>2.5</a:t>
            </a:r>
            <a:r>
              <a:rPr lang="en-US" altLang="zh-CN" b="1" dirty="0">
                <a:solidFill>
                  <a:schemeClr val="tx2"/>
                </a:solidFill>
                <a:latin typeface="Times New Roman" pitchFamily="18" charset="0"/>
                <a:ea typeface="华文细黑" pitchFamily="2" charset="-122"/>
                <a:cs typeface="Times New Roman" pitchFamily="18" charset="0"/>
              </a:rPr>
              <a:t> concentration and the standard</a:t>
            </a:r>
          </a:p>
        </p:txBody>
      </p:sp>
      <p:sp>
        <p:nvSpPr>
          <p:cNvPr id="7173" name="Title 1"/>
          <p:cNvSpPr txBox="1">
            <a:spLocks/>
          </p:cNvSpPr>
          <p:nvPr/>
        </p:nvSpPr>
        <p:spPr bwMode="auto">
          <a:xfrm>
            <a:off x="4549775" y="2033588"/>
            <a:ext cx="4641850" cy="4135437"/>
          </a:xfrm>
          <a:prstGeom prst="rect">
            <a:avLst/>
          </a:prstGeom>
          <a:noFill/>
          <a:ln w="9525">
            <a:noFill/>
            <a:miter lim="800000"/>
            <a:headEnd/>
            <a:tailEnd/>
          </a:ln>
        </p:spPr>
        <p:txBody>
          <a:bodyPr anchor="ctr"/>
          <a:lstStyle/>
          <a:p>
            <a:pPr defTabSz="457200">
              <a:spcBef>
                <a:spcPts val="600"/>
              </a:spcBef>
              <a:buFont typeface="Arial" charset="0"/>
              <a:buChar char="•"/>
            </a:pPr>
            <a:r>
              <a:rPr lang="zh-CN" altLang="en-US" sz="1600" b="1" dirty="0">
                <a:solidFill>
                  <a:schemeClr val="tx2"/>
                </a:solidFill>
                <a:latin typeface="Times New Roman" pitchFamily="18" charset="0"/>
                <a:ea typeface="华文细黑" pitchFamily="2" charset="-122"/>
                <a:cs typeface="Times New Roman" pitchFamily="18" charset="0"/>
              </a:rPr>
              <a:t>首批开展</a:t>
            </a:r>
            <a:r>
              <a:rPr lang="en-US" altLang="zh-CN" sz="1600" b="1" dirty="0">
                <a:solidFill>
                  <a:schemeClr val="tx2"/>
                </a:solidFill>
                <a:latin typeface="Times New Roman" pitchFamily="18" charset="0"/>
                <a:ea typeface="华文细黑" pitchFamily="2" charset="-122"/>
                <a:cs typeface="Times New Roman" pitchFamily="18" charset="0"/>
              </a:rPr>
              <a:t>PM</a:t>
            </a:r>
            <a:r>
              <a:rPr lang="en-US" altLang="zh-CN" sz="1600" b="1" baseline="-25000" dirty="0">
                <a:solidFill>
                  <a:schemeClr val="tx2"/>
                </a:solidFill>
                <a:latin typeface="Times New Roman" pitchFamily="18" charset="0"/>
                <a:ea typeface="华文细黑" pitchFamily="2" charset="-122"/>
                <a:cs typeface="Times New Roman" pitchFamily="18" charset="0"/>
              </a:rPr>
              <a:t>2.5</a:t>
            </a:r>
            <a:r>
              <a:rPr lang="zh-CN" altLang="en-US" sz="1600" b="1" dirty="0">
                <a:solidFill>
                  <a:schemeClr val="tx2"/>
                </a:solidFill>
                <a:latin typeface="Times New Roman" pitchFamily="18" charset="0"/>
                <a:ea typeface="华文细黑" pitchFamily="2" charset="-122"/>
                <a:cs typeface="Times New Roman" pitchFamily="18" charset="0"/>
              </a:rPr>
              <a:t>监测的</a:t>
            </a:r>
            <a:r>
              <a:rPr lang="en-US" altLang="zh-CN" sz="1600" b="1" dirty="0">
                <a:solidFill>
                  <a:schemeClr val="tx2"/>
                </a:solidFill>
                <a:latin typeface="Times New Roman" pitchFamily="18" charset="0"/>
                <a:ea typeface="华文细黑" pitchFamily="2" charset="-122"/>
                <a:cs typeface="Times New Roman" pitchFamily="18" charset="0"/>
              </a:rPr>
              <a:t>74</a:t>
            </a:r>
            <a:r>
              <a:rPr lang="zh-CN" altLang="en-US" sz="1600" b="1" dirty="0">
                <a:solidFill>
                  <a:schemeClr val="tx2"/>
                </a:solidFill>
                <a:latin typeface="Times New Roman" pitchFamily="18" charset="0"/>
                <a:ea typeface="华文细黑" pitchFamily="2" charset="-122"/>
                <a:cs typeface="Times New Roman" pitchFamily="18" charset="0"/>
              </a:rPr>
              <a:t>个城市中，有</a:t>
            </a:r>
            <a:r>
              <a:rPr lang="en-US" altLang="zh-CN" sz="1600" b="1" dirty="0">
                <a:solidFill>
                  <a:srgbClr val="FF3300"/>
                </a:solidFill>
                <a:latin typeface="Times New Roman" pitchFamily="18" charset="0"/>
                <a:ea typeface="华文细黑" pitchFamily="2" charset="-122"/>
                <a:cs typeface="Times New Roman" pitchFamily="18" charset="0"/>
              </a:rPr>
              <a:t>71</a:t>
            </a:r>
            <a:r>
              <a:rPr lang="zh-CN" altLang="en-US" sz="1600" b="1" dirty="0">
                <a:solidFill>
                  <a:srgbClr val="FF3300"/>
                </a:solidFill>
                <a:latin typeface="Times New Roman" pitchFamily="18" charset="0"/>
                <a:ea typeface="华文细黑" pitchFamily="2" charset="-122"/>
                <a:cs typeface="Times New Roman" pitchFamily="18" charset="0"/>
              </a:rPr>
              <a:t>个不达标 </a:t>
            </a:r>
            <a:endParaRPr lang="en-US" altLang="zh-CN" sz="1600" b="1" dirty="0">
              <a:solidFill>
                <a:srgbClr val="FF3300"/>
              </a:solidFill>
              <a:latin typeface="Times New Roman" pitchFamily="18" charset="0"/>
              <a:ea typeface="华文细黑" pitchFamily="2" charset="-122"/>
              <a:cs typeface="Times New Roman" pitchFamily="18" charset="0"/>
            </a:endParaRPr>
          </a:p>
          <a:p>
            <a:pPr defTabSz="457200">
              <a:spcBef>
                <a:spcPts val="600"/>
              </a:spcBef>
            </a:pPr>
            <a:r>
              <a:rPr lang="en-US" altLang="zh-CN" sz="1400" b="1" dirty="0">
                <a:solidFill>
                  <a:schemeClr val="tx2"/>
                </a:solidFill>
                <a:latin typeface="Times New Roman" pitchFamily="18" charset="0"/>
                <a:ea typeface="华文细黑" pitchFamily="2" charset="-122"/>
                <a:cs typeface="Times New Roman" pitchFamily="18" charset="0"/>
              </a:rPr>
              <a:t>71 cities out of 74 (started PM</a:t>
            </a:r>
            <a:r>
              <a:rPr lang="en-US" altLang="zh-CN" sz="1400" b="1" baseline="-25000" dirty="0">
                <a:solidFill>
                  <a:schemeClr val="tx2"/>
                </a:solidFill>
                <a:latin typeface="Times New Roman" pitchFamily="18" charset="0"/>
                <a:ea typeface="华文细黑" pitchFamily="2" charset="-122"/>
                <a:cs typeface="Times New Roman" pitchFamily="18" charset="0"/>
              </a:rPr>
              <a:t>2.5 </a:t>
            </a:r>
            <a:r>
              <a:rPr lang="en-US" altLang="zh-CN" sz="1400" b="1" dirty="0">
                <a:solidFill>
                  <a:schemeClr val="tx2"/>
                </a:solidFill>
                <a:latin typeface="Times New Roman" pitchFamily="18" charset="0"/>
                <a:ea typeface="华文细黑" pitchFamily="2" charset="-122"/>
                <a:cs typeface="Times New Roman" pitchFamily="18" charset="0"/>
              </a:rPr>
              <a:t>monitoring </a:t>
            </a:r>
            <a:r>
              <a:rPr lang="en-US" altLang="zh-CN" sz="1400" b="1" dirty="0" smtClean="0">
                <a:solidFill>
                  <a:schemeClr val="tx2"/>
                </a:solidFill>
                <a:latin typeface="Times New Roman" pitchFamily="18" charset="0"/>
                <a:ea typeface="华文细黑" pitchFamily="2" charset="-122"/>
                <a:cs typeface="Times New Roman" pitchFamily="18" charset="0"/>
              </a:rPr>
              <a:t>since </a:t>
            </a:r>
            <a:r>
              <a:rPr lang="en-US" altLang="zh-CN" sz="1400" b="1" dirty="0">
                <a:solidFill>
                  <a:schemeClr val="tx2"/>
                </a:solidFill>
                <a:latin typeface="Times New Roman" pitchFamily="18" charset="0"/>
                <a:ea typeface="华文细黑" pitchFamily="2" charset="-122"/>
                <a:cs typeface="Times New Roman" pitchFamily="18" charset="0"/>
              </a:rPr>
              <a:t>2013) fail to comply with the PM</a:t>
            </a:r>
            <a:r>
              <a:rPr lang="en-US" altLang="zh-CN" sz="1400" b="1" baseline="-25000" dirty="0">
                <a:solidFill>
                  <a:schemeClr val="tx2"/>
                </a:solidFill>
                <a:latin typeface="Times New Roman" pitchFamily="18" charset="0"/>
                <a:ea typeface="华文细黑" pitchFamily="2" charset="-122"/>
                <a:cs typeface="Times New Roman" pitchFamily="18" charset="0"/>
              </a:rPr>
              <a:t>2.5 </a:t>
            </a:r>
            <a:r>
              <a:rPr lang="en-US" altLang="zh-CN" sz="1400" b="1" dirty="0" smtClean="0">
                <a:solidFill>
                  <a:schemeClr val="tx2"/>
                </a:solidFill>
                <a:latin typeface="Times New Roman" pitchFamily="18" charset="0"/>
                <a:ea typeface="华文细黑" pitchFamily="2" charset="-122"/>
                <a:cs typeface="Times New Roman" pitchFamily="18" charset="0"/>
              </a:rPr>
              <a:t>standard.   </a:t>
            </a:r>
            <a:endParaRPr lang="en-US" altLang="zh-CN" sz="1400" b="1" dirty="0">
              <a:solidFill>
                <a:schemeClr val="tx2"/>
              </a:solidFill>
              <a:latin typeface="Times New Roman" pitchFamily="18" charset="0"/>
              <a:ea typeface="华文细黑" pitchFamily="2" charset="-122"/>
              <a:cs typeface="Times New Roman" pitchFamily="18" charset="0"/>
            </a:endParaRPr>
          </a:p>
          <a:p>
            <a:pPr defTabSz="457200">
              <a:spcBef>
                <a:spcPts val="600"/>
              </a:spcBef>
              <a:buFont typeface="Arial" charset="0"/>
              <a:buChar char="•"/>
            </a:pPr>
            <a:r>
              <a:rPr lang="zh-CN" altLang="en-US" sz="1600" b="1" dirty="0">
                <a:solidFill>
                  <a:schemeClr val="tx2"/>
                </a:solidFill>
                <a:latin typeface="Times New Roman" pitchFamily="18" charset="0"/>
                <a:ea typeface="华文细黑" pitchFamily="2" charset="-122"/>
                <a:cs typeface="Times New Roman" pitchFamily="18" charset="0"/>
              </a:rPr>
              <a:t>京津冀区域</a:t>
            </a:r>
            <a:r>
              <a:rPr lang="en-US" altLang="zh-CN" sz="1600" b="1" dirty="0">
                <a:solidFill>
                  <a:schemeClr val="tx2"/>
                </a:solidFill>
                <a:latin typeface="Times New Roman" pitchFamily="18" charset="0"/>
                <a:ea typeface="华文细黑" pitchFamily="2" charset="-122"/>
                <a:cs typeface="Times New Roman" pitchFamily="18" charset="0"/>
              </a:rPr>
              <a:t>PM</a:t>
            </a:r>
            <a:r>
              <a:rPr lang="en-US" altLang="zh-CN" sz="1600" b="1" baseline="-25000" dirty="0">
                <a:solidFill>
                  <a:schemeClr val="tx2"/>
                </a:solidFill>
                <a:latin typeface="Times New Roman" pitchFamily="18" charset="0"/>
                <a:ea typeface="华文细黑" pitchFamily="2" charset="-122"/>
                <a:cs typeface="Times New Roman" pitchFamily="18" charset="0"/>
              </a:rPr>
              <a:t>2.5</a:t>
            </a:r>
            <a:r>
              <a:rPr lang="zh-CN" altLang="en-US" sz="1600" b="1" dirty="0">
                <a:solidFill>
                  <a:schemeClr val="tx2"/>
                </a:solidFill>
                <a:latin typeface="Times New Roman" pitchFamily="18" charset="0"/>
                <a:ea typeface="华文细黑" pitchFamily="2" charset="-122"/>
                <a:cs typeface="Times New Roman" pitchFamily="18" charset="0"/>
              </a:rPr>
              <a:t>平均浓度为二级标准的</a:t>
            </a:r>
            <a:r>
              <a:rPr lang="en-US" altLang="zh-CN" sz="1600" b="1" dirty="0" smtClean="0">
                <a:solidFill>
                  <a:srgbClr val="FF3300"/>
                </a:solidFill>
                <a:latin typeface="Times New Roman" pitchFamily="18" charset="0"/>
                <a:ea typeface="华文细黑" pitchFamily="2" charset="-122"/>
                <a:cs typeface="Times New Roman" pitchFamily="18" charset="0"/>
              </a:rPr>
              <a:t>3.0</a:t>
            </a:r>
            <a:r>
              <a:rPr lang="zh-CN" altLang="en-US" sz="1600" b="1" dirty="0" smtClean="0">
                <a:solidFill>
                  <a:srgbClr val="FF3300"/>
                </a:solidFill>
                <a:latin typeface="Times New Roman" pitchFamily="18" charset="0"/>
                <a:ea typeface="华文细黑" pitchFamily="2" charset="-122"/>
                <a:cs typeface="Times New Roman" pitchFamily="18" charset="0"/>
              </a:rPr>
              <a:t>倍</a:t>
            </a:r>
            <a:r>
              <a:rPr lang="zh-CN" altLang="en-US" sz="1600" b="1" dirty="0" smtClean="0">
                <a:solidFill>
                  <a:schemeClr val="tx2"/>
                </a:solidFill>
                <a:latin typeface="Times New Roman" pitchFamily="18" charset="0"/>
                <a:ea typeface="华文细黑" pitchFamily="2" charset="-122"/>
                <a:cs typeface="Times New Roman" pitchFamily="18" charset="0"/>
              </a:rPr>
              <a:t> </a:t>
            </a:r>
            <a:endParaRPr lang="en-US" altLang="zh-CN" sz="1600" b="1" dirty="0">
              <a:solidFill>
                <a:schemeClr val="tx2"/>
              </a:solidFill>
              <a:latin typeface="Times New Roman" pitchFamily="18" charset="0"/>
              <a:ea typeface="华文细黑" pitchFamily="2" charset="-122"/>
              <a:cs typeface="Times New Roman" pitchFamily="18" charset="0"/>
            </a:endParaRPr>
          </a:p>
          <a:p>
            <a:pPr defTabSz="457200">
              <a:spcBef>
                <a:spcPts val="600"/>
              </a:spcBef>
            </a:pPr>
            <a:r>
              <a:rPr lang="en-US" altLang="zh-CN" sz="1400" b="1" dirty="0" smtClean="0">
                <a:solidFill>
                  <a:schemeClr val="tx2"/>
                </a:solidFill>
                <a:latin typeface="Times New Roman" pitchFamily="18" charset="0"/>
                <a:ea typeface="华文细黑" pitchFamily="2" charset="-122"/>
                <a:cs typeface="Times New Roman" pitchFamily="18" charset="0"/>
              </a:rPr>
              <a:t>Beijing-Tianjin-Hebei region (JJJ): </a:t>
            </a:r>
            <a:r>
              <a:rPr lang="en-US" altLang="zh-CN" sz="1400" b="1" dirty="0">
                <a:solidFill>
                  <a:schemeClr val="tx2"/>
                </a:solidFill>
                <a:latin typeface="Times New Roman" pitchFamily="18" charset="0"/>
                <a:ea typeface="华文细黑" pitchFamily="2" charset="-122"/>
                <a:cs typeface="Times New Roman" pitchFamily="18" charset="0"/>
              </a:rPr>
              <a:t>3 times the level of  Grade-II standard</a:t>
            </a:r>
            <a:endParaRPr lang="zh-CN" altLang="en-US" sz="1400" b="1" dirty="0">
              <a:solidFill>
                <a:schemeClr val="tx2"/>
              </a:solidFill>
              <a:latin typeface="Times New Roman" pitchFamily="18" charset="0"/>
              <a:ea typeface="华文细黑" pitchFamily="2" charset="-122"/>
              <a:cs typeface="Times New Roman" pitchFamily="18" charset="0"/>
            </a:endParaRPr>
          </a:p>
          <a:p>
            <a:pPr defTabSz="457200">
              <a:spcBef>
                <a:spcPts val="600"/>
              </a:spcBef>
              <a:buFont typeface="Arial" charset="0"/>
              <a:buChar char="•"/>
            </a:pPr>
            <a:r>
              <a:rPr lang="zh-CN" altLang="en-US" sz="1600" b="1" dirty="0">
                <a:solidFill>
                  <a:schemeClr val="tx2"/>
                </a:solidFill>
                <a:latin typeface="Times New Roman" pitchFamily="18" charset="0"/>
                <a:ea typeface="华文细黑" pitchFamily="2" charset="-122"/>
                <a:cs typeface="Times New Roman" pitchFamily="18" charset="0"/>
              </a:rPr>
              <a:t>长三角区域</a:t>
            </a:r>
            <a:r>
              <a:rPr lang="en-US" altLang="zh-CN" sz="1600" b="1" dirty="0">
                <a:solidFill>
                  <a:schemeClr val="tx2"/>
                </a:solidFill>
                <a:latin typeface="Times New Roman" pitchFamily="18" charset="0"/>
                <a:ea typeface="华文细黑" pitchFamily="2" charset="-122"/>
                <a:cs typeface="Times New Roman" pitchFamily="18" charset="0"/>
              </a:rPr>
              <a:t>PM</a:t>
            </a:r>
            <a:r>
              <a:rPr lang="en-US" altLang="zh-CN" sz="1600" b="1" baseline="-25000" dirty="0">
                <a:solidFill>
                  <a:schemeClr val="tx2"/>
                </a:solidFill>
                <a:latin typeface="Times New Roman" pitchFamily="18" charset="0"/>
                <a:ea typeface="华文细黑" pitchFamily="2" charset="-122"/>
                <a:cs typeface="Times New Roman" pitchFamily="18" charset="0"/>
              </a:rPr>
              <a:t>2.5</a:t>
            </a:r>
            <a:r>
              <a:rPr lang="zh-CN" altLang="en-US" sz="1600" b="1" dirty="0">
                <a:solidFill>
                  <a:schemeClr val="tx2"/>
                </a:solidFill>
                <a:latin typeface="Times New Roman" pitchFamily="18" charset="0"/>
                <a:ea typeface="华文细黑" pitchFamily="2" charset="-122"/>
                <a:cs typeface="Times New Roman" pitchFamily="18" charset="0"/>
              </a:rPr>
              <a:t>平均浓度为二级标准的</a:t>
            </a:r>
            <a:r>
              <a:rPr lang="en-US" altLang="zh-CN" sz="1600" b="1" dirty="0">
                <a:solidFill>
                  <a:srgbClr val="FF3300"/>
                </a:solidFill>
                <a:latin typeface="Times New Roman" pitchFamily="18" charset="0"/>
                <a:ea typeface="华文细黑" pitchFamily="2" charset="-122"/>
                <a:cs typeface="Times New Roman" pitchFamily="18" charset="0"/>
              </a:rPr>
              <a:t>1.9</a:t>
            </a:r>
            <a:r>
              <a:rPr lang="zh-CN" altLang="en-US" sz="1600" b="1" dirty="0">
                <a:solidFill>
                  <a:srgbClr val="FF3300"/>
                </a:solidFill>
                <a:latin typeface="Times New Roman" pitchFamily="18" charset="0"/>
                <a:ea typeface="华文细黑" pitchFamily="2" charset="-122"/>
                <a:cs typeface="Times New Roman" pitchFamily="18" charset="0"/>
              </a:rPr>
              <a:t>倍</a:t>
            </a:r>
            <a:r>
              <a:rPr lang="zh-CN" altLang="en-US" sz="1600" b="1" dirty="0">
                <a:solidFill>
                  <a:schemeClr val="tx2"/>
                </a:solidFill>
                <a:latin typeface="Times New Roman" pitchFamily="18" charset="0"/>
                <a:ea typeface="华文细黑" pitchFamily="2" charset="-122"/>
                <a:cs typeface="Times New Roman" pitchFamily="18" charset="0"/>
              </a:rPr>
              <a:t> </a:t>
            </a:r>
            <a:endParaRPr lang="en-US" altLang="zh-CN" sz="1600" b="1" dirty="0">
              <a:solidFill>
                <a:schemeClr val="tx2"/>
              </a:solidFill>
              <a:latin typeface="Times New Roman" pitchFamily="18" charset="0"/>
              <a:ea typeface="华文细黑" pitchFamily="2" charset="-122"/>
              <a:cs typeface="Times New Roman" pitchFamily="18" charset="0"/>
            </a:endParaRPr>
          </a:p>
          <a:p>
            <a:pPr defTabSz="457200">
              <a:spcBef>
                <a:spcPts val="600"/>
              </a:spcBef>
            </a:pPr>
            <a:r>
              <a:rPr lang="en-US" altLang="zh-CN" sz="1400" b="1" dirty="0">
                <a:solidFill>
                  <a:schemeClr val="tx2"/>
                </a:solidFill>
                <a:latin typeface="Times New Roman" pitchFamily="18" charset="0"/>
                <a:ea typeface="华文细黑" pitchFamily="2" charset="-122"/>
                <a:cs typeface="Times New Roman" pitchFamily="18" charset="0"/>
              </a:rPr>
              <a:t>Yangtze River </a:t>
            </a:r>
            <a:r>
              <a:rPr lang="en-US" altLang="zh-CN" sz="1400" b="1" dirty="0" smtClean="0">
                <a:solidFill>
                  <a:schemeClr val="tx2"/>
                </a:solidFill>
                <a:latin typeface="Times New Roman" pitchFamily="18" charset="0"/>
                <a:ea typeface="华文细黑" pitchFamily="2" charset="-122"/>
                <a:cs typeface="Times New Roman" pitchFamily="18" charset="0"/>
              </a:rPr>
              <a:t>Delta region (YRD): 1.9 </a:t>
            </a:r>
            <a:r>
              <a:rPr lang="en-US" altLang="zh-CN" sz="1400" b="1" dirty="0">
                <a:solidFill>
                  <a:schemeClr val="tx2"/>
                </a:solidFill>
                <a:latin typeface="Times New Roman" pitchFamily="18" charset="0"/>
                <a:ea typeface="华文细黑" pitchFamily="2" charset="-122"/>
                <a:cs typeface="Times New Roman" pitchFamily="18" charset="0"/>
              </a:rPr>
              <a:t>times the level of  Grade-II standard</a:t>
            </a:r>
            <a:endParaRPr lang="zh-CN" altLang="en-US" sz="1400" b="1" dirty="0">
              <a:solidFill>
                <a:schemeClr val="tx2"/>
              </a:solidFill>
              <a:latin typeface="Times New Roman" pitchFamily="18" charset="0"/>
              <a:ea typeface="华文细黑" pitchFamily="2" charset="-122"/>
              <a:cs typeface="Times New Roman" pitchFamily="18" charset="0"/>
            </a:endParaRPr>
          </a:p>
          <a:p>
            <a:pPr defTabSz="457200">
              <a:spcBef>
                <a:spcPts val="600"/>
              </a:spcBef>
              <a:buFont typeface="Arial" charset="0"/>
              <a:buChar char="•"/>
            </a:pPr>
            <a:r>
              <a:rPr lang="zh-CN" altLang="en-US" sz="1600" b="1" dirty="0">
                <a:solidFill>
                  <a:schemeClr val="tx2"/>
                </a:solidFill>
                <a:latin typeface="Times New Roman" pitchFamily="18" charset="0"/>
                <a:ea typeface="华文细黑" pitchFamily="2" charset="-122"/>
                <a:cs typeface="Times New Roman" pitchFamily="18" charset="0"/>
              </a:rPr>
              <a:t>珠三角区域</a:t>
            </a:r>
            <a:r>
              <a:rPr lang="en-US" altLang="zh-CN" sz="1600" b="1" dirty="0">
                <a:solidFill>
                  <a:schemeClr val="tx2"/>
                </a:solidFill>
                <a:latin typeface="Times New Roman" pitchFamily="18" charset="0"/>
                <a:ea typeface="华文细黑" pitchFamily="2" charset="-122"/>
                <a:cs typeface="Times New Roman" pitchFamily="18" charset="0"/>
              </a:rPr>
              <a:t>PM</a:t>
            </a:r>
            <a:r>
              <a:rPr lang="en-US" altLang="zh-CN" sz="1600" b="1" baseline="-25000" dirty="0">
                <a:solidFill>
                  <a:schemeClr val="tx2"/>
                </a:solidFill>
                <a:latin typeface="Times New Roman" pitchFamily="18" charset="0"/>
                <a:ea typeface="华文细黑" pitchFamily="2" charset="-122"/>
                <a:cs typeface="Times New Roman" pitchFamily="18" charset="0"/>
              </a:rPr>
              <a:t>2.5</a:t>
            </a:r>
            <a:r>
              <a:rPr lang="zh-CN" altLang="en-US" sz="1600" b="1" dirty="0">
                <a:solidFill>
                  <a:schemeClr val="tx2"/>
                </a:solidFill>
                <a:latin typeface="Times New Roman" pitchFamily="18" charset="0"/>
                <a:ea typeface="华文细黑" pitchFamily="2" charset="-122"/>
                <a:cs typeface="Times New Roman" pitchFamily="18" charset="0"/>
              </a:rPr>
              <a:t>平均浓度为二级标准的</a:t>
            </a:r>
            <a:r>
              <a:rPr lang="en-US" altLang="zh-CN" sz="1600" b="1" dirty="0">
                <a:solidFill>
                  <a:srgbClr val="FF3300"/>
                </a:solidFill>
                <a:latin typeface="Times New Roman" pitchFamily="18" charset="0"/>
                <a:ea typeface="华文细黑" pitchFamily="2" charset="-122"/>
                <a:cs typeface="Times New Roman" pitchFamily="18" charset="0"/>
              </a:rPr>
              <a:t>1.3</a:t>
            </a:r>
            <a:r>
              <a:rPr lang="zh-CN" altLang="en-US" sz="1600" b="1" dirty="0">
                <a:solidFill>
                  <a:srgbClr val="FF3300"/>
                </a:solidFill>
                <a:latin typeface="Times New Roman" pitchFamily="18" charset="0"/>
                <a:ea typeface="华文细黑" pitchFamily="2" charset="-122"/>
                <a:cs typeface="Times New Roman" pitchFamily="18" charset="0"/>
              </a:rPr>
              <a:t>倍</a:t>
            </a:r>
            <a:endParaRPr lang="en-US" altLang="zh-CN" sz="1600" b="1" dirty="0">
              <a:solidFill>
                <a:srgbClr val="FF3300"/>
              </a:solidFill>
              <a:latin typeface="Times New Roman" pitchFamily="18" charset="0"/>
              <a:ea typeface="华文细黑" pitchFamily="2" charset="-122"/>
              <a:cs typeface="Times New Roman" pitchFamily="18" charset="0"/>
            </a:endParaRPr>
          </a:p>
          <a:p>
            <a:pPr defTabSz="457200">
              <a:spcBef>
                <a:spcPts val="600"/>
              </a:spcBef>
            </a:pPr>
            <a:r>
              <a:rPr lang="en-US" altLang="zh-CN" sz="1400" b="1" dirty="0">
                <a:solidFill>
                  <a:schemeClr val="tx2"/>
                </a:solidFill>
                <a:latin typeface="Times New Roman" pitchFamily="18" charset="0"/>
                <a:ea typeface="华文细黑" pitchFamily="2" charset="-122"/>
                <a:cs typeface="Times New Roman" pitchFamily="18" charset="0"/>
              </a:rPr>
              <a:t>Pearl River </a:t>
            </a:r>
            <a:r>
              <a:rPr lang="en-US" altLang="zh-CN" sz="1400" b="1" dirty="0" smtClean="0">
                <a:solidFill>
                  <a:schemeClr val="tx2"/>
                </a:solidFill>
                <a:latin typeface="Times New Roman" pitchFamily="18" charset="0"/>
                <a:ea typeface="华文细黑" pitchFamily="2" charset="-122"/>
                <a:cs typeface="Times New Roman" pitchFamily="18" charset="0"/>
              </a:rPr>
              <a:t>Delta region (PRD): </a:t>
            </a:r>
            <a:r>
              <a:rPr lang="en-US" altLang="zh-CN" sz="1400" b="1" dirty="0">
                <a:solidFill>
                  <a:schemeClr val="tx2"/>
                </a:solidFill>
                <a:latin typeface="Times New Roman" pitchFamily="18" charset="0"/>
                <a:ea typeface="华文细黑" pitchFamily="2" charset="-122"/>
                <a:cs typeface="Times New Roman" pitchFamily="18" charset="0"/>
              </a:rPr>
              <a:t>1.3 times the level of  Grade-II standard</a:t>
            </a:r>
            <a:endParaRPr lang="zh-CN" altLang="en-US" sz="1400" b="1" dirty="0">
              <a:solidFill>
                <a:schemeClr val="tx2"/>
              </a:solidFill>
              <a:latin typeface="Times New Roman" pitchFamily="18" charset="0"/>
              <a:ea typeface="华文细黑" pitchFamily="2" charset="-122"/>
              <a:cs typeface="Times New Roman" pitchFamily="18" charset="0"/>
            </a:endParaRPr>
          </a:p>
          <a:p>
            <a:pPr defTabSz="457200">
              <a:spcBef>
                <a:spcPts val="600"/>
              </a:spcBef>
              <a:buFont typeface="Arial" charset="0"/>
              <a:buChar char="•"/>
            </a:pPr>
            <a:r>
              <a:rPr lang="en-US" altLang="zh-CN" sz="1600" b="1" dirty="0">
                <a:solidFill>
                  <a:schemeClr val="tx2"/>
                </a:solidFill>
                <a:latin typeface="Times New Roman" pitchFamily="18" charset="0"/>
                <a:ea typeface="华文细黑" pitchFamily="2" charset="-122"/>
                <a:cs typeface="Times New Roman" pitchFamily="18" charset="0"/>
              </a:rPr>
              <a:t>74</a:t>
            </a:r>
            <a:r>
              <a:rPr lang="zh-CN" altLang="en-US" sz="1600" b="1" dirty="0">
                <a:solidFill>
                  <a:schemeClr val="tx2"/>
                </a:solidFill>
                <a:latin typeface="Times New Roman" pitchFamily="18" charset="0"/>
                <a:ea typeface="华文细黑" pitchFamily="2" charset="-122"/>
                <a:cs typeface="Times New Roman" pitchFamily="18" charset="0"/>
              </a:rPr>
              <a:t>个城市</a:t>
            </a:r>
            <a:r>
              <a:rPr lang="en-US" altLang="zh-CN" sz="1600" b="1" dirty="0">
                <a:solidFill>
                  <a:schemeClr val="tx2"/>
                </a:solidFill>
                <a:latin typeface="Times New Roman" pitchFamily="18" charset="0"/>
                <a:ea typeface="华文细黑" pitchFamily="2" charset="-122"/>
                <a:cs typeface="Times New Roman" pitchFamily="18" charset="0"/>
              </a:rPr>
              <a:t>PM</a:t>
            </a:r>
            <a:r>
              <a:rPr lang="en-US" altLang="zh-CN" sz="1600" b="1" baseline="-25000" dirty="0">
                <a:solidFill>
                  <a:schemeClr val="tx2"/>
                </a:solidFill>
                <a:latin typeface="Times New Roman" pitchFamily="18" charset="0"/>
                <a:ea typeface="华文细黑" pitchFamily="2" charset="-122"/>
                <a:cs typeface="Times New Roman" pitchFamily="18" charset="0"/>
              </a:rPr>
              <a:t>2.5</a:t>
            </a:r>
            <a:r>
              <a:rPr lang="zh-CN" altLang="en-US" sz="1600" b="1" dirty="0">
                <a:solidFill>
                  <a:schemeClr val="tx2"/>
                </a:solidFill>
                <a:latin typeface="Times New Roman" pitchFamily="18" charset="0"/>
                <a:ea typeface="华文细黑" pitchFamily="2" charset="-122"/>
                <a:cs typeface="Times New Roman" pitchFamily="18" charset="0"/>
              </a:rPr>
              <a:t>平均浓度为二级标准的</a:t>
            </a:r>
            <a:r>
              <a:rPr lang="en-US" altLang="zh-CN" sz="1600" b="1" dirty="0">
                <a:solidFill>
                  <a:srgbClr val="FF3300"/>
                </a:solidFill>
                <a:latin typeface="Times New Roman" pitchFamily="18" charset="0"/>
                <a:ea typeface="华文细黑" pitchFamily="2" charset="-122"/>
                <a:cs typeface="Times New Roman" pitchFamily="18" charset="0"/>
              </a:rPr>
              <a:t>2.1</a:t>
            </a:r>
            <a:r>
              <a:rPr lang="zh-CN" altLang="en-US" sz="1600" b="1" dirty="0">
                <a:solidFill>
                  <a:srgbClr val="FF3300"/>
                </a:solidFill>
                <a:latin typeface="Times New Roman" pitchFamily="18" charset="0"/>
                <a:ea typeface="华文细黑" pitchFamily="2" charset="-122"/>
                <a:cs typeface="Times New Roman" pitchFamily="18" charset="0"/>
              </a:rPr>
              <a:t>倍</a:t>
            </a:r>
            <a:r>
              <a:rPr lang="zh-CN" altLang="en-US" sz="1600" b="1" dirty="0">
                <a:solidFill>
                  <a:schemeClr val="tx2"/>
                </a:solidFill>
                <a:latin typeface="Times New Roman" pitchFamily="18" charset="0"/>
                <a:ea typeface="华文细黑" pitchFamily="2" charset="-122"/>
                <a:cs typeface="Times New Roman" pitchFamily="18" charset="0"/>
              </a:rPr>
              <a:t>        </a:t>
            </a:r>
            <a:r>
              <a:rPr lang="en-US" altLang="zh-CN" sz="1600" b="1" dirty="0">
                <a:solidFill>
                  <a:schemeClr val="tx2"/>
                </a:solidFill>
                <a:latin typeface="Times New Roman" pitchFamily="18" charset="0"/>
                <a:ea typeface="华文细黑" pitchFamily="2" charset="-122"/>
                <a:cs typeface="Times New Roman" pitchFamily="18" charset="0"/>
              </a:rPr>
              <a:t> </a:t>
            </a:r>
            <a:r>
              <a:rPr lang="en-US" altLang="zh-CN" sz="1400" b="1" dirty="0">
                <a:solidFill>
                  <a:schemeClr val="tx2"/>
                </a:solidFill>
                <a:latin typeface="Times New Roman" pitchFamily="18" charset="0"/>
                <a:ea typeface="华文细黑" pitchFamily="2" charset="-122"/>
                <a:cs typeface="Times New Roman" pitchFamily="18" charset="0"/>
              </a:rPr>
              <a:t>74 </a:t>
            </a:r>
            <a:r>
              <a:rPr lang="en-US" altLang="zh-CN" sz="1400" b="1" dirty="0" smtClean="0">
                <a:solidFill>
                  <a:schemeClr val="tx2"/>
                </a:solidFill>
                <a:latin typeface="Times New Roman" pitchFamily="18" charset="0"/>
                <a:ea typeface="华文细黑" pitchFamily="2" charset="-122"/>
                <a:cs typeface="Times New Roman" pitchFamily="18" charset="0"/>
              </a:rPr>
              <a:t>cities: </a:t>
            </a:r>
            <a:r>
              <a:rPr lang="en-US" altLang="zh-CN" sz="1400" b="1" dirty="0">
                <a:solidFill>
                  <a:schemeClr val="tx2"/>
                </a:solidFill>
                <a:latin typeface="Times New Roman" pitchFamily="18" charset="0"/>
                <a:ea typeface="华文细黑" pitchFamily="2" charset="-122"/>
                <a:cs typeface="Times New Roman" pitchFamily="18" charset="0"/>
              </a:rPr>
              <a:t>2.1 times the level of  Grade-II standard</a:t>
            </a:r>
          </a:p>
        </p:txBody>
      </p:sp>
      <p:pic>
        <p:nvPicPr>
          <p:cNvPr id="7174" name="图片 19"/>
          <p:cNvPicPr>
            <a:picLocks noChangeAspect="1"/>
          </p:cNvPicPr>
          <p:nvPr/>
        </p:nvPicPr>
        <p:blipFill>
          <a:blip r:embed="rId2" cstate="print"/>
          <a:srcRect l="3850"/>
          <a:stretch>
            <a:fillRect/>
          </a:stretch>
        </p:blipFill>
        <p:spPr bwMode="auto">
          <a:xfrm>
            <a:off x="47625" y="2349500"/>
            <a:ext cx="4464050" cy="2984500"/>
          </a:xfrm>
          <a:prstGeom prst="rect">
            <a:avLst/>
          </a:prstGeom>
          <a:noFill/>
          <a:ln w="9525">
            <a:noFill/>
            <a:miter lim="800000"/>
            <a:headEnd/>
            <a:tailEnd/>
          </a:ln>
        </p:spPr>
      </p:pic>
      <p:sp>
        <p:nvSpPr>
          <p:cNvPr id="7175" name="Title 1"/>
          <p:cNvSpPr txBox="1">
            <a:spLocks/>
          </p:cNvSpPr>
          <p:nvPr/>
        </p:nvSpPr>
        <p:spPr bwMode="auto">
          <a:xfrm>
            <a:off x="107950" y="5516563"/>
            <a:ext cx="4176713" cy="868362"/>
          </a:xfrm>
          <a:prstGeom prst="rect">
            <a:avLst/>
          </a:prstGeom>
          <a:noFill/>
          <a:ln w="9525">
            <a:noFill/>
            <a:miter lim="800000"/>
            <a:headEnd/>
            <a:tailEnd/>
          </a:ln>
        </p:spPr>
        <p:txBody>
          <a:bodyPr anchor="ctr"/>
          <a:lstStyle/>
          <a:p>
            <a:pPr algn="ctr" defTabSz="457200"/>
            <a:r>
              <a:rPr lang="en-US" altLang="zh-CN" b="1" dirty="0">
                <a:solidFill>
                  <a:schemeClr val="tx2"/>
                </a:solidFill>
                <a:latin typeface="Times New Roman" pitchFamily="18" charset="0"/>
                <a:ea typeface="华文细黑" pitchFamily="2" charset="-122"/>
                <a:cs typeface="Times New Roman" pitchFamily="18" charset="0"/>
              </a:rPr>
              <a:t>2013</a:t>
            </a:r>
            <a:r>
              <a:rPr lang="zh-CN" altLang="en-US" b="1" dirty="0">
                <a:solidFill>
                  <a:schemeClr val="tx2"/>
                </a:solidFill>
                <a:latin typeface="Times New Roman" pitchFamily="18" charset="0"/>
                <a:ea typeface="华文细黑" pitchFamily="2" charset="-122"/>
                <a:cs typeface="Times New Roman" pitchFamily="18" charset="0"/>
              </a:rPr>
              <a:t>年</a:t>
            </a:r>
            <a:r>
              <a:rPr lang="en-US" altLang="zh-CN" b="1" dirty="0">
                <a:solidFill>
                  <a:schemeClr val="tx2"/>
                </a:solidFill>
                <a:latin typeface="Times New Roman" pitchFamily="18" charset="0"/>
                <a:ea typeface="华文细黑" pitchFamily="2" charset="-122"/>
                <a:cs typeface="Times New Roman" pitchFamily="18" charset="0"/>
              </a:rPr>
              <a:t>PM</a:t>
            </a:r>
            <a:r>
              <a:rPr lang="en-US" altLang="zh-CN" b="1" baseline="-25000" dirty="0">
                <a:solidFill>
                  <a:schemeClr val="tx2"/>
                </a:solidFill>
                <a:latin typeface="Times New Roman" pitchFamily="18" charset="0"/>
                <a:ea typeface="华文细黑" pitchFamily="2" charset="-122"/>
                <a:cs typeface="Times New Roman" pitchFamily="18" charset="0"/>
              </a:rPr>
              <a:t>2.5</a:t>
            </a:r>
            <a:r>
              <a:rPr lang="zh-CN" altLang="en-US" b="1" dirty="0">
                <a:solidFill>
                  <a:schemeClr val="tx2"/>
                </a:solidFill>
                <a:latin typeface="Times New Roman" pitchFamily="18" charset="0"/>
                <a:ea typeface="华文细黑" pitchFamily="2" charset="-122"/>
                <a:cs typeface="Times New Roman" pitchFamily="18" charset="0"/>
              </a:rPr>
              <a:t>浓度超标情况</a:t>
            </a:r>
            <a:endParaRPr lang="en-US" altLang="zh-CN" b="1" dirty="0">
              <a:solidFill>
                <a:schemeClr val="tx2"/>
              </a:solidFill>
              <a:latin typeface="Times New Roman" pitchFamily="18" charset="0"/>
              <a:ea typeface="华文细黑" pitchFamily="2" charset="-122"/>
              <a:cs typeface="Times New Roman" pitchFamily="18" charset="0"/>
            </a:endParaRPr>
          </a:p>
          <a:p>
            <a:pPr algn="ctr" defTabSz="457200"/>
            <a:r>
              <a:rPr lang="en-US" altLang="zh-CN" b="1" dirty="0">
                <a:solidFill>
                  <a:schemeClr val="tx2"/>
                </a:solidFill>
                <a:latin typeface="Times New Roman" pitchFamily="18" charset="0"/>
                <a:ea typeface="华文细黑" pitchFamily="2" charset="-122"/>
                <a:cs typeface="Times New Roman" pitchFamily="18" charset="0"/>
              </a:rPr>
              <a:t>PM</a:t>
            </a:r>
            <a:r>
              <a:rPr lang="en-US" altLang="zh-CN" b="1" baseline="-25000" dirty="0">
                <a:solidFill>
                  <a:schemeClr val="tx2"/>
                </a:solidFill>
                <a:latin typeface="Times New Roman" pitchFamily="18" charset="0"/>
                <a:ea typeface="华文细黑" pitchFamily="2" charset="-122"/>
                <a:cs typeface="Times New Roman" pitchFamily="18" charset="0"/>
              </a:rPr>
              <a:t>2.5  </a:t>
            </a:r>
            <a:r>
              <a:rPr lang="en-US" altLang="zh-CN" b="1" dirty="0">
                <a:solidFill>
                  <a:schemeClr val="tx2"/>
                </a:solidFill>
                <a:latin typeface="Times New Roman" pitchFamily="18" charset="0"/>
                <a:ea typeface="华文细黑" pitchFamily="2" charset="-122"/>
                <a:cs typeface="Times New Roman" pitchFamily="18" charset="0"/>
              </a:rPr>
              <a:t>concentration in 2013</a:t>
            </a:r>
          </a:p>
        </p:txBody>
      </p:sp>
      <p:sp>
        <p:nvSpPr>
          <p:cNvPr id="7176" name="TextBox 9"/>
          <p:cNvSpPr txBox="1">
            <a:spLocks noChangeArrowheads="1"/>
          </p:cNvSpPr>
          <p:nvPr/>
        </p:nvSpPr>
        <p:spPr bwMode="auto">
          <a:xfrm>
            <a:off x="4851400" y="6169025"/>
            <a:ext cx="4203700" cy="466725"/>
          </a:xfrm>
          <a:prstGeom prst="rect">
            <a:avLst/>
          </a:prstGeom>
          <a:solidFill>
            <a:schemeClr val="bg1"/>
          </a:solidFill>
          <a:ln w="9525">
            <a:solidFill>
              <a:schemeClr val="bg1"/>
            </a:solidFill>
            <a:miter lim="800000"/>
            <a:headEnd/>
            <a:tailEnd/>
          </a:ln>
        </p:spPr>
        <p:txBody>
          <a:bodyPr>
            <a:spAutoFit/>
          </a:bodyPr>
          <a:lstStyle/>
          <a:p>
            <a:pPr algn="r" defTabSz="457200"/>
            <a:r>
              <a:rPr lang="zh-CN" altLang="en-US" sz="1200" b="1" dirty="0">
                <a:solidFill>
                  <a:srgbClr val="000000"/>
                </a:solidFill>
                <a:latin typeface="Times New Roman" pitchFamily="18" charset="0"/>
                <a:cs typeface="Times New Roman" pitchFamily="18" charset="0"/>
              </a:rPr>
              <a:t>数据来源于中国环境监测总站 </a:t>
            </a:r>
            <a:endParaRPr lang="en-US" altLang="zh-CN" sz="1200" b="1" dirty="0">
              <a:solidFill>
                <a:srgbClr val="000000"/>
              </a:solidFill>
              <a:latin typeface="Times New Roman" pitchFamily="18" charset="0"/>
              <a:cs typeface="Times New Roman" pitchFamily="18" charset="0"/>
            </a:endParaRPr>
          </a:p>
          <a:p>
            <a:pPr algn="r" defTabSz="457200"/>
            <a:r>
              <a:rPr lang="en-US" altLang="zh-CN" sz="1200" b="1" dirty="0">
                <a:solidFill>
                  <a:srgbClr val="000000"/>
                </a:solidFill>
                <a:latin typeface="Times New Roman" pitchFamily="18" charset="0"/>
                <a:cs typeface="Times New Roman" pitchFamily="18" charset="0"/>
              </a:rPr>
              <a:t>Source: </a:t>
            </a:r>
            <a:r>
              <a:rPr lang="en-US" altLang="en-US" sz="1200" b="1" dirty="0">
                <a:solidFill>
                  <a:srgbClr val="000000"/>
                </a:solidFill>
                <a:latin typeface="Times New Roman" pitchFamily="18" charset="0"/>
                <a:cs typeface="Times New Roman" pitchFamily="18" charset="0"/>
              </a:rPr>
              <a:t>China National Environmental Monitoring Center</a:t>
            </a:r>
            <a:endParaRPr lang="zh-CN" altLang="en-US" sz="1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21737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txBox="1">
            <a:spLocks/>
          </p:cNvSpPr>
          <p:nvPr/>
        </p:nvSpPr>
        <p:spPr bwMode="auto">
          <a:xfrm>
            <a:off x="107504" y="-22007"/>
            <a:ext cx="8496944" cy="97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defTabSz="914400">
              <a:lnSpc>
                <a:spcPct val="120000"/>
              </a:lnSpc>
              <a:spcBef>
                <a:spcPct val="0"/>
              </a:spcBef>
              <a:buFontTx/>
              <a:buNone/>
            </a:pPr>
            <a:r>
              <a:rPr lang="zh-CN" altLang="en-US" sz="2800" b="1" dirty="0" smtClean="0">
                <a:solidFill>
                  <a:schemeClr val="tx2"/>
                </a:solidFill>
                <a:latin typeface="黑体" panose="02010609060101010101" pitchFamily="49" charset="-122"/>
                <a:ea typeface="黑体" panose="02010609060101010101" pitchFamily="49" charset="-122"/>
                <a:cs typeface="Times New Roman" panose="02020603050405020304" pitchFamily="18" charset="0"/>
              </a:rPr>
              <a:t>党中央</a:t>
            </a:r>
            <a:r>
              <a:rPr lang="zh-CN" altLang="en-US" sz="2800" b="1" dirty="0">
                <a:solidFill>
                  <a:schemeClr val="tx2"/>
                </a:solidFill>
                <a:latin typeface="黑体" panose="02010609060101010101" pitchFamily="49" charset="-122"/>
                <a:ea typeface="黑体" panose="02010609060101010101" pitchFamily="49" charset="-122"/>
                <a:cs typeface="Times New Roman" panose="02020603050405020304" pitchFamily="18" charset="0"/>
              </a:rPr>
              <a:t>和新一届政府高度重视大气污染防治工作</a:t>
            </a:r>
            <a:endParaRPr lang="en-US" altLang="zh-CN" sz="2800" b="1" dirty="0">
              <a:solidFill>
                <a:schemeClr val="tx2"/>
              </a:solidFill>
              <a:latin typeface="黑体" panose="02010609060101010101" pitchFamily="49" charset="-122"/>
              <a:ea typeface="黑体" panose="02010609060101010101" pitchFamily="49" charset="-122"/>
              <a:cs typeface="Times New Roman" panose="02020603050405020304" pitchFamily="18" charset="0"/>
            </a:endParaRPr>
          </a:p>
          <a:p>
            <a:pPr defTabSz="914400">
              <a:lnSpc>
                <a:spcPct val="120000"/>
              </a:lnSpc>
              <a:spcBef>
                <a:spcPct val="0"/>
              </a:spcBef>
              <a:buFontTx/>
              <a:buNone/>
            </a:pPr>
            <a:r>
              <a:rPr lang="en-US" altLang="zh-CN" sz="2000" b="1" dirty="0" smtClean="0">
                <a:solidFill>
                  <a:schemeClr val="tx2"/>
                </a:solidFill>
                <a:latin typeface="Arial" panose="020B0604020202020204" pitchFamily="34" charset="0"/>
                <a:ea typeface="Arial Unicode MS" panose="020B0604020202020204" pitchFamily="34" charset="-122"/>
                <a:cs typeface="Arial" panose="020B0604020202020204" pitchFamily="34" charset="0"/>
              </a:rPr>
              <a:t>High </a:t>
            </a:r>
            <a:r>
              <a:rPr lang="en-US" altLang="zh-CN" sz="2000" b="1" dirty="0">
                <a:solidFill>
                  <a:schemeClr val="tx2"/>
                </a:solidFill>
                <a:latin typeface="Arial" panose="020B0604020202020204" pitchFamily="34" charset="0"/>
                <a:ea typeface="Arial Unicode MS" panose="020B0604020202020204" pitchFamily="34" charset="-122"/>
                <a:cs typeface="Arial" panose="020B0604020202020204" pitchFamily="34" charset="0"/>
              </a:rPr>
              <a:t>attention paid by the Party and the government to AP control</a:t>
            </a:r>
            <a:endParaRPr lang="zh-CN" altLang="en-US" sz="2000" b="1" dirty="0">
              <a:solidFill>
                <a:schemeClr val="tx2"/>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3" name="矩形 9"/>
          <p:cNvSpPr>
            <a:spLocks noChangeArrowheads="1"/>
          </p:cNvSpPr>
          <p:nvPr/>
        </p:nvSpPr>
        <p:spPr bwMode="auto">
          <a:xfrm>
            <a:off x="178122" y="1052736"/>
            <a:ext cx="86423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defTabSz="914400" eaLnBrk="1" hangingPunct="1">
              <a:lnSpc>
                <a:spcPct val="150000"/>
              </a:lnSpc>
              <a:spcBef>
                <a:spcPct val="0"/>
              </a:spcBef>
            </a:pPr>
            <a:r>
              <a:rPr kumimoji="0" lang="zh-CN" altLang="en-US" sz="2200" b="1" dirty="0" smtClean="0">
                <a:latin typeface="Times New Roman" panose="02020603050405020304" pitchFamily="18" charset="0"/>
                <a:ea typeface="华文细黑" panose="02010600040101010101" pitchFamily="2" charset="-122"/>
                <a:cs typeface="Times New Roman" panose="02020603050405020304" pitchFamily="18" charset="0"/>
              </a:rPr>
              <a:t> </a:t>
            </a:r>
            <a:r>
              <a:rPr kumimoji="0" lang="zh-CN" altLang="en-US" sz="2200" b="1"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党</a:t>
            </a:r>
            <a:r>
              <a:rPr kumimoji="0" lang="zh-CN" altLang="en-US"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的</a:t>
            </a:r>
            <a:r>
              <a:rPr kumimoji="0" lang="zh-CN" altLang="en-US" sz="22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“十八大”</a:t>
            </a:r>
            <a:r>
              <a:rPr kumimoji="0" lang="zh-CN" altLang="en-US"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提出建设</a:t>
            </a:r>
            <a:r>
              <a:rPr kumimoji="0" lang="zh-CN" altLang="en-US" sz="22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生态文明</a:t>
            </a:r>
            <a:r>
              <a:rPr kumimoji="0" lang="zh-CN" altLang="en-US"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和</a:t>
            </a:r>
            <a:r>
              <a:rPr kumimoji="0" lang="zh-CN" altLang="en-US" sz="22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美丽中国</a:t>
            </a:r>
            <a:r>
              <a:rPr kumimoji="0" lang="zh-CN" altLang="en-US"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的目标</a:t>
            </a:r>
            <a:endParaRPr kumimoji="0" lang="en-US" altLang="zh-CN"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endParaRPr>
          </a:p>
          <a:p>
            <a:pPr defTabSz="914400" eaLnBrk="1" hangingPunct="1">
              <a:lnSpc>
                <a:spcPct val="150000"/>
              </a:lnSpc>
              <a:spcBef>
                <a:spcPct val="0"/>
              </a:spcBef>
              <a:buFontTx/>
              <a:buNone/>
            </a:pPr>
            <a:r>
              <a:rPr kumimoji="0" lang="en-US" altLang="zh-CN" sz="16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Promote ecological progress and build a beautiful country, from Report to the 18th National Congress of the Communist Party of China </a:t>
            </a:r>
          </a:p>
          <a:p>
            <a:pPr defTabSz="914400" eaLnBrk="1" hangingPunct="1">
              <a:lnSpc>
                <a:spcPct val="150000"/>
              </a:lnSpc>
              <a:spcBef>
                <a:spcPct val="0"/>
              </a:spcBef>
            </a:pPr>
            <a:r>
              <a:rPr kumimoji="0" lang="zh-CN" altLang="en-US" sz="2200" b="1" dirty="0" smtClean="0">
                <a:latin typeface="Times New Roman" panose="02020603050405020304" pitchFamily="18" charset="0"/>
                <a:ea typeface="华文细黑" panose="02010600040101010101" pitchFamily="2" charset="-122"/>
                <a:cs typeface="Times New Roman" panose="02020603050405020304" pitchFamily="18" charset="0"/>
              </a:rPr>
              <a:t> </a:t>
            </a:r>
            <a:r>
              <a:rPr kumimoji="0" lang="zh-CN" altLang="en-US" sz="2200" b="1"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在</a:t>
            </a:r>
            <a:r>
              <a:rPr kumimoji="0" lang="zh-CN" altLang="en-US" sz="22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第七次全国环保大会</a:t>
            </a:r>
            <a:r>
              <a:rPr kumimoji="0" lang="zh-CN" altLang="en-US"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上对</a:t>
            </a:r>
            <a:r>
              <a:rPr kumimoji="0" lang="zh-CN" altLang="en-US" sz="2200" b="1"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rPr>
              <a:t>大气污染防治</a:t>
            </a:r>
            <a:r>
              <a:rPr kumimoji="0" lang="zh-CN" altLang="en-US"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工作等提出明确要求</a:t>
            </a:r>
            <a:endParaRPr kumimoji="0" lang="en-US" altLang="zh-CN" sz="22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endParaRPr>
          </a:p>
          <a:p>
            <a:pPr defTabSz="914400" eaLnBrk="1" hangingPunct="1">
              <a:lnSpc>
                <a:spcPct val="150000"/>
              </a:lnSpc>
              <a:spcBef>
                <a:spcPct val="0"/>
              </a:spcBef>
              <a:buFontTx/>
              <a:buNone/>
            </a:pPr>
            <a:r>
              <a:rPr kumimoji="0" lang="en-US" altLang="zh-CN" sz="16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Requirements on air pollution control at the 7th National Conference on Environmental Protection</a:t>
            </a:r>
          </a:p>
          <a:p>
            <a:pPr lvl="1" defTabSz="914400" eaLnBrk="1" hangingPunct="1">
              <a:lnSpc>
                <a:spcPct val="150000"/>
              </a:lnSpc>
              <a:spcBef>
                <a:spcPct val="0"/>
              </a:spcBef>
              <a:buFont typeface="Arial" panose="020B0604020202020204" pitchFamily="34" charset="0"/>
              <a:buChar char="•"/>
            </a:pPr>
            <a:r>
              <a:rPr kumimoji="0" lang="zh-CN" altLang="en-US" sz="2000" b="1" dirty="0" smtClean="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 进一步</a:t>
            </a:r>
            <a:r>
              <a:rPr kumimoji="0" lang="zh-CN" altLang="en-US"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加强空气污染防治，</a:t>
            </a:r>
            <a:r>
              <a:rPr kumimoji="0" lang="zh-CN" altLang="en-US" sz="2000" b="1" dirty="0">
                <a:solidFill>
                  <a:srgbClr val="FF3300"/>
                </a:solidFill>
                <a:latin typeface="Times New Roman" panose="02020603050405020304" pitchFamily="18" charset="0"/>
                <a:ea typeface="华文细黑" panose="02010600040101010101" pitchFamily="2" charset="-122"/>
                <a:cs typeface="Times New Roman" panose="02020603050405020304" pitchFamily="18" charset="0"/>
              </a:rPr>
              <a:t>修订并发布空气质量标准</a:t>
            </a:r>
            <a:r>
              <a:rPr kumimoji="0" lang="zh-CN" altLang="en-US"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，抓紧做好增加</a:t>
            </a:r>
            <a:r>
              <a:rPr kumimoji="0" lang="en-US" altLang="zh-CN"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PM</a:t>
            </a:r>
            <a:r>
              <a:rPr kumimoji="0" lang="en-US" altLang="zh-CN" sz="2000" b="1" baseline="-25000"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2.5</a:t>
            </a:r>
            <a:r>
              <a:rPr kumimoji="0" lang="zh-CN" altLang="en-US"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监测指标的准备，鼓励各地根据污染特征、经济发展水平等分期实施，逐步与国际标准接轨。</a:t>
            </a:r>
            <a:endParaRPr kumimoji="0" lang="en-US" altLang="zh-CN" sz="20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endParaRPr>
          </a:p>
          <a:p>
            <a:pPr lvl="1" defTabSz="914400" eaLnBrk="1" hangingPunct="1">
              <a:lnSpc>
                <a:spcPct val="150000"/>
              </a:lnSpc>
              <a:spcBef>
                <a:spcPct val="0"/>
              </a:spcBef>
              <a:buFontTx/>
              <a:buNone/>
            </a:pPr>
            <a:r>
              <a:rPr kumimoji="0" lang="en-US" altLang="zh-CN" sz="1600" b="1" dirty="0">
                <a:solidFill>
                  <a:schemeClr val="tx2"/>
                </a:solidFill>
                <a:latin typeface="Times New Roman" panose="02020603050405020304" pitchFamily="18" charset="0"/>
                <a:ea typeface="华文细黑" panose="02010600040101010101" pitchFamily="2" charset="-122"/>
                <a:cs typeface="Times New Roman" panose="02020603050405020304" pitchFamily="18" charset="0"/>
              </a:rPr>
              <a:t>Strengthen air pollution control. Amend the new ambient air quality standard. Start to prepare PM2.5 monitoring. Integrate with international standard step by step based on local pollution characteristics and the level of economic development.</a:t>
            </a:r>
          </a:p>
        </p:txBody>
      </p:sp>
    </p:spTree>
    <p:extLst>
      <p:ext uri="{BB962C8B-B14F-4D97-AF65-F5344CB8AC3E}">
        <p14:creationId xmlns:p14="http://schemas.microsoft.com/office/powerpoint/2010/main" val="1723253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txBox="1">
            <a:spLocks noChangeArrowheads="1"/>
          </p:cNvSpPr>
          <p:nvPr/>
        </p:nvSpPr>
        <p:spPr bwMode="gray">
          <a:xfrm>
            <a:off x="179388" y="115888"/>
            <a:ext cx="8864600" cy="720725"/>
          </a:xfrm>
          <a:prstGeom prst="rect">
            <a:avLst/>
          </a:prstGeom>
          <a:noFill/>
          <a:ln w="9525">
            <a:noFill/>
            <a:miter lim="800000"/>
            <a:headEnd/>
            <a:tailEnd/>
          </a:ln>
        </p:spPr>
        <p:txBody>
          <a:bodyPr anchor="ctr"/>
          <a:lstStyle/>
          <a:p>
            <a:r>
              <a:rPr lang="zh-CN" altLang="en-US" sz="2800" b="1" dirty="0">
                <a:solidFill>
                  <a:schemeClr val="tx2"/>
                </a:solidFill>
                <a:latin typeface="Arial" pitchFamily="34" charset="0"/>
                <a:ea typeface="黑体" pitchFamily="49" charset="-122"/>
                <a:cs typeface="Arial" pitchFamily="34" charset="0"/>
              </a:rPr>
              <a:t>新一届政府制定行动计划，制定</a:t>
            </a:r>
            <a:r>
              <a:rPr lang="zh-CN" altLang="en-US" sz="2800" b="1" dirty="0" smtClean="0">
                <a:solidFill>
                  <a:schemeClr val="tx2"/>
                </a:solidFill>
                <a:latin typeface="Arial" pitchFamily="34" charset="0"/>
                <a:ea typeface="黑体" pitchFamily="49" charset="-122"/>
                <a:cs typeface="Arial" pitchFamily="34" charset="0"/>
              </a:rPr>
              <a:t>了严格</a:t>
            </a:r>
            <a:r>
              <a:rPr lang="zh-CN" altLang="en-US" sz="2800" b="1" dirty="0">
                <a:solidFill>
                  <a:schemeClr val="tx2"/>
                </a:solidFill>
                <a:latin typeface="Arial" pitchFamily="34" charset="0"/>
                <a:ea typeface="黑体" pitchFamily="49" charset="-122"/>
                <a:cs typeface="Arial" pitchFamily="34" charset="0"/>
              </a:rPr>
              <a:t>的措施</a:t>
            </a:r>
            <a:endParaRPr lang="en-US" altLang="zh-CN" sz="2800" b="1" dirty="0">
              <a:solidFill>
                <a:schemeClr val="tx2"/>
              </a:solidFill>
              <a:latin typeface="Arial" pitchFamily="34" charset="0"/>
              <a:ea typeface="黑体" pitchFamily="49" charset="-122"/>
              <a:cs typeface="Arial" pitchFamily="34" charset="0"/>
            </a:endParaRPr>
          </a:p>
          <a:p>
            <a:r>
              <a:rPr lang="en-US" altLang="zh-CN" sz="2000" b="1" dirty="0">
                <a:solidFill>
                  <a:schemeClr val="tx2"/>
                </a:solidFill>
                <a:latin typeface="Arial" pitchFamily="34" charset="0"/>
                <a:ea typeface="黑体" pitchFamily="49" charset="-122"/>
                <a:cs typeface="Arial" pitchFamily="34" charset="0"/>
              </a:rPr>
              <a:t>Action Plan and </a:t>
            </a:r>
            <a:r>
              <a:rPr lang="en-US" altLang="zh-CN" sz="2000" b="1" dirty="0" smtClean="0">
                <a:solidFill>
                  <a:schemeClr val="tx2"/>
                </a:solidFill>
                <a:latin typeface="Arial" pitchFamily="34" charset="0"/>
                <a:ea typeface="黑体" pitchFamily="49" charset="-122"/>
                <a:cs typeface="Arial" pitchFamily="34" charset="0"/>
              </a:rPr>
              <a:t>stringent </a:t>
            </a:r>
            <a:r>
              <a:rPr lang="en-US" altLang="zh-CN" sz="2000" b="1" dirty="0">
                <a:solidFill>
                  <a:schemeClr val="tx2"/>
                </a:solidFill>
                <a:latin typeface="Arial" pitchFamily="34" charset="0"/>
                <a:ea typeface="黑体" pitchFamily="49" charset="-122"/>
                <a:cs typeface="Arial" pitchFamily="34" charset="0"/>
              </a:rPr>
              <a:t>measures developed by the</a:t>
            </a:r>
            <a:r>
              <a:rPr lang="en-US" altLang="zh-CN" sz="2000" b="1" dirty="0">
                <a:solidFill>
                  <a:schemeClr val="bg1"/>
                </a:solidFill>
                <a:latin typeface="Arial" pitchFamily="34" charset="0"/>
                <a:ea typeface="黑体" pitchFamily="49" charset="-122"/>
                <a:cs typeface="Arial" pitchFamily="34" charset="0"/>
              </a:rPr>
              <a:t> </a:t>
            </a:r>
            <a:r>
              <a:rPr lang="en-US" altLang="zh-CN" sz="2000" b="1" dirty="0">
                <a:solidFill>
                  <a:schemeClr val="tx2"/>
                </a:solidFill>
                <a:latin typeface="Arial" pitchFamily="34" charset="0"/>
                <a:ea typeface="黑体" pitchFamily="49" charset="-122"/>
                <a:cs typeface="Arial" pitchFamily="34" charset="0"/>
              </a:rPr>
              <a:t>government </a:t>
            </a:r>
          </a:p>
        </p:txBody>
      </p:sp>
      <p:pic>
        <p:nvPicPr>
          <p:cNvPr id="24600" name="Picture 5"/>
          <p:cNvPicPr>
            <a:picLocks noChangeAspect="1" noChangeArrowheads="1"/>
          </p:cNvPicPr>
          <p:nvPr/>
        </p:nvPicPr>
        <p:blipFill>
          <a:blip r:embed="rId2" cstate="print"/>
          <a:srcRect/>
          <a:stretch>
            <a:fillRect/>
          </a:stretch>
        </p:blipFill>
        <p:spPr bwMode="auto">
          <a:xfrm>
            <a:off x="2894013" y="1622425"/>
            <a:ext cx="3163887" cy="3086100"/>
          </a:xfrm>
          <a:prstGeom prst="rect">
            <a:avLst/>
          </a:prstGeom>
          <a:noFill/>
          <a:ln w="9525">
            <a:noFill/>
            <a:miter lim="800000"/>
            <a:headEnd/>
            <a:tailEnd/>
          </a:ln>
        </p:spPr>
      </p:pic>
      <p:pic>
        <p:nvPicPr>
          <p:cNvPr id="24601" name="Picture 3"/>
          <p:cNvPicPr>
            <a:picLocks noChangeAspect="1" noChangeArrowheads="1"/>
          </p:cNvPicPr>
          <p:nvPr/>
        </p:nvPicPr>
        <p:blipFill>
          <a:blip r:embed="rId3" cstate="print"/>
          <a:srcRect/>
          <a:stretch>
            <a:fillRect/>
          </a:stretch>
        </p:blipFill>
        <p:spPr bwMode="auto">
          <a:xfrm>
            <a:off x="6596063" y="1720850"/>
            <a:ext cx="2368550" cy="3355975"/>
          </a:xfrm>
          <a:prstGeom prst="rect">
            <a:avLst/>
          </a:prstGeom>
          <a:noFill/>
          <a:ln w="9525">
            <a:noFill/>
            <a:miter lim="800000"/>
            <a:headEnd/>
            <a:tailEnd/>
          </a:ln>
        </p:spPr>
      </p:pic>
      <p:pic>
        <p:nvPicPr>
          <p:cNvPr id="16" name="图片 5" descr="谁来拯救.jpg"/>
          <p:cNvPicPr>
            <a:picLocks noChangeAspect="1"/>
          </p:cNvPicPr>
          <p:nvPr/>
        </p:nvPicPr>
        <p:blipFill>
          <a:blip r:embed="rId4" cstate="print"/>
          <a:srcRect t="2403" r="50517" b="14124"/>
          <a:stretch>
            <a:fillRect/>
          </a:stretch>
        </p:blipFill>
        <p:spPr>
          <a:xfrm>
            <a:off x="-6381" y="4092925"/>
            <a:ext cx="2262363" cy="2301758"/>
          </a:xfrm>
          <a:prstGeom prst="rect">
            <a:avLst/>
          </a:prstGeom>
          <a:ln>
            <a:noFill/>
          </a:ln>
          <a:effectLst>
            <a:softEdge rad="112500"/>
          </a:effectLst>
        </p:spPr>
      </p:pic>
      <p:pic>
        <p:nvPicPr>
          <p:cNvPr id="17" name="图片 6" descr="厚德载雾.jpg"/>
          <p:cNvPicPr>
            <a:picLocks noChangeAspect="1"/>
          </p:cNvPicPr>
          <p:nvPr/>
        </p:nvPicPr>
        <p:blipFill>
          <a:blip r:embed="rId5" cstate="print"/>
          <a:srcRect t="4943" b="29871"/>
          <a:stretch>
            <a:fillRect/>
          </a:stretch>
        </p:blipFill>
        <p:spPr>
          <a:xfrm>
            <a:off x="-687" y="1774965"/>
            <a:ext cx="2487910" cy="2265030"/>
          </a:xfrm>
          <a:prstGeom prst="rect">
            <a:avLst/>
          </a:prstGeom>
          <a:ln>
            <a:noFill/>
          </a:ln>
          <a:effectLst>
            <a:softEdge rad="112500"/>
          </a:effectLst>
        </p:spPr>
      </p:pic>
      <p:sp>
        <p:nvSpPr>
          <p:cNvPr id="24604" name="下箭头 5"/>
          <p:cNvSpPr>
            <a:spLocks noChangeArrowheads="1"/>
          </p:cNvSpPr>
          <p:nvPr/>
        </p:nvSpPr>
        <p:spPr bwMode="auto">
          <a:xfrm rot="-5400000">
            <a:off x="2609851" y="2762250"/>
            <a:ext cx="468312" cy="649287"/>
          </a:xfrm>
          <a:prstGeom prst="downArrow">
            <a:avLst>
              <a:gd name="adj1" fmla="val 50000"/>
              <a:gd name="adj2" fmla="val 51382"/>
            </a:avLst>
          </a:prstGeom>
          <a:solidFill>
            <a:srgbClr val="0070C0"/>
          </a:solidFill>
          <a:ln w="9525" algn="ctr">
            <a:solidFill>
              <a:srgbClr val="00B0F0"/>
            </a:solidFill>
            <a:round/>
            <a:headEnd/>
            <a:tailEnd/>
          </a:ln>
        </p:spPr>
        <p:txBody>
          <a:bodyPr vert="eaVert"/>
          <a:lstStyle/>
          <a:p>
            <a:endParaRPr lang="zh-CN" altLang="en-US">
              <a:latin typeface="Times New Roman" pitchFamily="18" charset="0"/>
              <a:cs typeface="Times New Roman" pitchFamily="18" charset="0"/>
            </a:endParaRPr>
          </a:p>
        </p:txBody>
      </p:sp>
      <p:sp>
        <p:nvSpPr>
          <p:cNvPr id="24605" name="下箭头 5"/>
          <p:cNvSpPr>
            <a:spLocks noChangeArrowheads="1"/>
          </p:cNvSpPr>
          <p:nvPr/>
        </p:nvSpPr>
        <p:spPr bwMode="auto">
          <a:xfrm rot="5400000">
            <a:off x="5934869" y="2777332"/>
            <a:ext cx="466725" cy="649287"/>
          </a:xfrm>
          <a:prstGeom prst="downArrow">
            <a:avLst>
              <a:gd name="adj1" fmla="val 50000"/>
              <a:gd name="adj2" fmla="val 51556"/>
            </a:avLst>
          </a:prstGeom>
          <a:solidFill>
            <a:srgbClr val="0070C0"/>
          </a:solidFill>
          <a:ln w="9525" algn="ctr">
            <a:solidFill>
              <a:srgbClr val="00B0F0"/>
            </a:solidFill>
            <a:round/>
            <a:headEnd/>
            <a:tailEnd/>
          </a:ln>
        </p:spPr>
        <p:txBody>
          <a:bodyPr rot="10800000" vert="eaVert"/>
          <a:lstStyle/>
          <a:p>
            <a:endParaRPr lang="zh-CN" altLang="en-US">
              <a:latin typeface="Times New Roman" pitchFamily="18" charset="0"/>
              <a:cs typeface="Times New Roman" pitchFamily="18" charset="0"/>
            </a:endParaRPr>
          </a:p>
        </p:txBody>
      </p:sp>
      <p:pic>
        <p:nvPicPr>
          <p:cNvPr id="24606" name="图片 1"/>
          <p:cNvPicPr>
            <a:picLocks noChangeAspect="1"/>
          </p:cNvPicPr>
          <p:nvPr/>
        </p:nvPicPr>
        <p:blipFill>
          <a:blip r:embed="rId6" cstate="print"/>
          <a:srcRect/>
          <a:stretch>
            <a:fillRect/>
          </a:stretch>
        </p:blipFill>
        <p:spPr bwMode="auto">
          <a:xfrm>
            <a:off x="6000750" y="4613275"/>
            <a:ext cx="3043238" cy="2047875"/>
          </a:xfrm>
          <a:prstGeom prst="rect">
            <a:avLst/>
          </a:prstGeom>
          <a:noFill/>
          <a:ln w="9525">
            <a:noFill/>
            <a:miter lim="800000"/>
            <a:headEnd/>
            <a:tailEnd/>
          </a:ln>
        </p:spPr>
      </p:pic>
      <p:sp>
        <p:nvSpPr>
          <p:cNvPr id="24607" name="TextBox 2"/>
          <p:cNvSpPr txBox="1">
            <a:spLocks noChangeArrowheads="1"/>
          </p:cNvSpPr>
          <p:nvPr/>
        </p:nvSpPr>
        <p:spPr bwMode="auto">
          <a:xfrm>
            <a:off x="68263" y="1125538"/>
            <a:ext cx="2211387" cy="671512"/>
          </a:xfrm>
          <a:prstGeom prst="rect">
            <a:avLst/>
          </a:prstGeom>
          <a:noFill/>
          <a:ln w="9525">
            <a:noFill/>
            <a:miter lim="800000"/>
            <a:headEnd/>
            <a:tailEnd/>
          </a:ln>
        </p:spPr>
        <p:txBody>
          <a:bodyPr>
            <a:spAutoFit/>
          </a:bodyPr>
          <a:lstStyle/>
          <a:p>
            <a:pPr algn="ctr" defTabSz="457200"/>
            <a:r>
              <a:rPr lang="zh-CN" altLang="en-US" sz="2000" b="1" dirty="0">
                <a:solidFill>
                  <a:srgbClr val="FF0000"/>
                </a:solidFill>
                <a:latin typeface="Times New Roman" pitchFamily="18" charset="0"/>
                <a:ea typeface="华文细黑" pitchFamily="2" charset="-122"/>
                <a:cs typeface="Times New Roman" pitchFamily="18" charset="0"/>
              </a:rPr>
              <a:t>人民关注</a:t>
            </a:r>
            <a:endParaRPr lang="en-US" altLang="zh-CN" sz="2000" b="1" dirty="0">
              <a:solidFill>
                <a:srgbClr val="FF0000"/>
              </a:solidFill>
              <a:latin typeface="Times New Roman" pitchFamily="18" charset="0"/>
              <a:ea typeface="华文细黑" pitchFamily="2" charset="-122"/>
              <a:cs typeface="Times New Roman" pitchFamily="18" charset="0"/>
            </a:endParaRPr>
          </a:p>
          <a:p>
            <a:pPr algn="ctr" defTabSz="457200"/>
            <a:r>
              <a:rPr lang="en-US" altLang="zh-CN" b="1" dirty="0">
                <a:solidFill>
                  <a:srgbClr val="FF0000"/>
                </a:solidFill>
                <a:latin typeface="Times New Roman" pitchFamily="18" charset="0"/>
                <a:ea typeface="华文细黑" pitchFamily="2" charset="-122"/>
                <a:cs typeface="Times New Roman" pitchFamily="18" charset="0"/>
              </a:rPr>
              <a:t>Public concern</a:t>
            </a:r>
            <a:endParaRPr lang="zh-CN" altLang="en-US" b="1" dirty="0">
              <a:solidFill>
                <a:srgbClr val="FF0000"/>
              </a:solidFill>
              <a:latin typeface="Times New Roman" pitchFamily="18" charset="0"/>
              <a:ea typeface="华文细黑" pitchFamily="2" charset="-122"/>
              <a:cs typeface="Times New Roman" pitchFamily="18" charset="0"/>
            </a:endParaRPr>
          </a:p>
        </p:txBody>
      </p:sp>
      <p:sp>
        <p:nvSpPr>
          <p:cNvPr id="24608" name="TextBox 11"/>
          <p:cNvSpPr txBox="1">
            <a:spLocks noChangeArrowheads="1"/>
          </p:cNvSpPr>
          <p:nvPr/>
        </p:nvSpPr>
        <p:spPr bwMode="auto">
          <a:xfrm>
            <a:off x="6604000" y="1131888"/>
            <a:ext cx="2212975" cy="641350"/>
          </a:xfrm>
          <a:prstGeom prst="rect">
            <a:avLst/>
          </a:prstGeom>
          <a:noFill/>
          <a:ln w="9525">
            <a:noFill/>
            <a:miter lim="800000"/>
            <a:headEnd/>
            <a:tailEnd/>
          </a:ln>
        </p:spPr>
        <p:txBody>
          <a:bodyPr>
            <a:spAutoFit/>
          </a:bodyPr>
          <a:lstStyle/>
          <a:p>
            <a:pPr algn="ctr" defTabSz="457200"/>
            <a:r>
              <a:rPr lang="zh-CN" altLang="en-US" sz="2000" b="1">
                <a:solidFill>
                  <a:srgbClr val="FF0000"/>
                </a:solidFill>
                <a:latin typeface="Times New Roman" pitchFamily="18" charset="0"/>
                <a:ea typeface="华文细黑" pitchFamily="2" charset="-122"/>
                <a:cs typeface="Times New Roman" pitchFamily="18" charset="0"/>
              </a:rPr>
              <a:t>专家建议</a:t>
            </a:r>
            <a:endParaRPr lang="en-US" altLang="zh-CN" sz="2000" b="1">
              <a:solidFill>
                <a:srgbClr val="FF0000"/>
              </a:solidFill>
              <a:latin typeface="Times New Roman" pitchFamily="18" charset="0"/>
              <a:ea typeface="华文细黑" pitchFamily="2" charset="-122"/>
              <a:cs typeface="Times New Roman" pitchFamily="18" charset="0"/>
            </a:endParaRPr>
          </a:p>
          <a:p>
            <a:pPr algn="ctr" defTabSz="457200"/>
            <a:r>
              <a:rPr lang="en-US" altLang="zh-CN" sz="1600" b="1">
                <a:solidFill>
                  <a:srgbClr val="FF0000"/>
                </a:solidFill>
                <a:latin typeface="Times New Roman" pitchFamily="18" charset="0"/>
                <a:ea typeface="华文细黑" pitchFamily="2" charset="-122"/>
                <a:cs typeface="Times New Roman" pitchFamily="18" charset="0"/>
              </a:rPr>
              <a:t>Recommendations</a:t>
            </a:r>
            <a:endParaRPr lang="zh-CN" altLang="en-US" b="1">
              <a:solidFill>
                <a:srgbClr val="FF0000"/>
              </a:solidFill>
              <a:latin typeface="Times New Roman" pitchFamily="18" charset="0"/>
              <a:ea typeface="华文细黑" pitchFamily="2" charset="-122"/>
              <a:cs typeface="Times New Roman" pitchFamily="18" charset="0"/>
            </a:endParaRPr>
          </a:p>
        </p:txBody>
      </p:sp>
    </p:spTree>
    <p:extLst>
      <p:ext uri="{BB962C8B-B14F-4D97-AF65-F5344CB8AC3E}">
        <p14:creationId xmlns:p14="http://schemas.microsoft.com/office/powerpoint/2010/main" val="3147334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txBox="1">
            <a:spLocks noChangeArrowheads="1"/>
          </p:cNvSpPr>
          <p:nvPr/>
        </p:nvSpPr>
        <p:spPr bwMode="gray">
          <a:xfrm>
            <a:off x="323850" y="273050"/>
            <a:ext cx="8064574" cy="563563"/>
          </a:xfrm>
          <a:prstGeom prst="rect">
            <a:avLst/>
          </a:prstGeom>
          <a:noFill/>
          <a:ln w="9525">
            <a:noFill/>
            <a:miter lim="800000"/>
            <a:headEnd/>
            <a:tailEnd/>
          </a:ln>
        </p:spPr>
        <p:txBody>
          <a:bodyPr anchor="ctr"/>
          <a:lstStyle/>
          <a:p>
            <a:r>
              <a:rPr lang="zh-CN" altLang="en-US" sz="3200" b="1" dirty="0" smtClean="0">
                <a:solidFill>
                  <a:schemeClr val="tx2"/>
                </a:solidFill>
                <a:latin typeface="黑体" panose="02010609060101010101" pitchFamily="49" charset="-122"/>
                <a:ea typeface="黑体" panose="02010609060101010101" pitchFamily="49" charset="-122"/>
              </a:rPr>
              <a:t>项目主要实施进程  </a:t>
            </a:r>
            <a:r>
              <a:rPr lang="en-US" altLang="zh-CN" sz="3200" b="1" dirty="0" smtClean="0">
                <a:solidFill>
                  <a:schemeClr val="tx2"/>
                </a:solidFill>
                <a:latin typeface="Calibri" pitchFamily="34" charset="0"/>
              </a:rPr>
              <a:t>Progress of the Project</a:t>
            </a:r>
            <a:endParaRPr lang="en-US" altLang="zh-CN" sz="3200" b="1" dirty="0">
              <a:solidFill>
                <a:schemeClr val="tx2"/>
              </a:solidFill>
              <a:latin typeface="Calibri" pitchFamily="34" charset="0"/>
            </a:endParaRPr>
          </a:p>
        </p:txBody>
      </p:sp>
      <p:sp>
        <p:nvSpPr>
          <p:cNvPr id="30736" name="Title 1"/>
          <p:cNvSpPr txBox="1">
            <a:spLocks/>
          </p:cNvSpPr>
          <p:nvPr/>
        </p:nvSpPr>
        <p:spPr bwMode="auto">
          <a:xfrm>
            <a:off x="144016" y="1065011"/>
            <a:ext cx="9036496" cy="2363989"/>
          </a:xfrm>
          <a:prstGeom prst="rect">
            <a:avLst/>
          </a:prstGeom>
          <a:noFill/>
          <a:ln w="9525">
            <a:noFill/>
            <a:miter lim="800000"/>
            <a:headEnd/>
            <a:tailEnd/>
          </a:ln>
        </p:spPr>
        <p:txBody>
          <a:bodyPr anchor="ctr"/>
          <a:lstStyle/>
          <a:p>
            <a:pPr marL="342900" indent="-342900" defTabSz="457200">
              <a:spcBef>
                <a:spcPts val="600"/>
              </a:spcBef>
              <a:buAutoNum type="arabicParenR"/>
            </a:pPr>
            <a:r>
              <a:rPr lang="en-US" altLang="zh-CN" b="1" dirty="0" smtClean="0">
                <a:solidFill>
                  <a:schemeClr val="tx2"/>
                </a:solidFill>
              </a:rPr>
              <a:t>2</a:t>
            </a:r>
            <a:r>
              <a:rPr lang="zh-CN" altLang="en-US" b="1" dirty="0" smtClean="0">
                <a:solidFill>
                  <a:schemeClr val="tx2"/>
                </a:solidFill>
              </a:rPr>
              <a:t>月项目启动会暨第一次工作会议  </a:t>
            </a:r>
            <a:r>
              <a:rPr lang="en-US" altLang="zh-CN" dirty="0" smtClean="0">
                <a:solidFill>
                  <a:schemeClr val="tx2"/>
                </a:solidFill>
              </a:rPr>
              <a:t>Feb, </a:t>
            </a:r>
            <a:r>
              <a:rPr lang="en-US" altLang="zh-CN" dirty="0">
                <a:solidFill>
                  <a:schemeClr val="tx2"/>
                </a:solidFill>
              </a:rPr>
              <a:t>the </a:t>
            </a:r>
            <a:r>
              <a:rPr lang="en-US" altLang="zh-CN" dirty="0" smtClean="0">
                <a:solidFill>
                  <a:schemeClr val="tx2"/>
                </a:solidFill>
              </a:rPr>
              <a:t>kick-off/first working </a:t>
            </a:r>
            <a:r>
              <a:rPr lang="en-US" altLang="zh-CN" dirty="0">
                <a:solidFill>
                  <a:schemeClr val="tx2"/>
                </a:solidFill>
              </a:rPr>
              <a:t>meeting in Beijing</a:t>
            </a:r>
          </a:p>
          <a:p>
            <a:pPr marL="342900" indent="-342900" defTabSz="457200">
              <a:spcBef>
                <a:spcPts val="600"/>
              </a:spcBef>
              <a:buAutoNum type="arabicParenR"/>
            </a:pPr>
            <a:r>
              <a:rPr lang="en-US" altLang="zh-CN" b="1" dirty="0" smtClean="0">
                <a:solidFill>
                  <a:schemeClr val="tx2"/>
                </a:solidFill>
              </a:rPr>
              <a:t>5</a:t>
            </a:r>
            <a:r>
              <a:rPr lang="zh-CN" altLang="en-US" b="1" dirty="0" smtClean="0">
                <a:solidFill>
                  <a:schemeClr val="tx2"/>
                </a:solidFill>
              </a:rPr>
              <a:t>月项目第二次工作会议  </a:t>
            </a:r>
            <a:r>
              <a:rPr lang="en-US" altLang="zh-CN" dirty="0" smtClean="0">
                <a:solidFill>
                  <a:schemeClr val="tx2"/>
                </a:solidFill>
              </a:rPr>
              <a:t>May, the second working meeting in Beijing</a:t>
            </a:r>
          </a:p>
          <a:p>
            <a:pPr marL="342900" indent="-342900" defTabSz="457200">
              <a:spcBef>
                <a:spcPts val="600"/>
              </a:spcBef>
              <a:buAutoNum type="arabicParenR"/>
            </a:pPr>
            <a:r>
              <a:rPr lang="en-US" altLang="zh-CN" b="1" dirty="0" smtClean="0">
                <a:solidFill>
                  <a:schemeClr val="tx2"/>
                </a:solidFill>
              </a:rPr>
              <a:t>7</a:t>
            </a:r>
            <a:r>
              <a:rPr lang="zh-CN" altLang="en-US" b="1" dirty="0" smtClean="0">
                <a:solidFill>
                  <a:schemeClr val="tx2"/>
                </a:solidFill>
              </a:rPr>
              <a:t>月项目第三次工作会议  </a:t>
            </a:r>
            <a:r>
              <a:rPr lang="en-US" altLang="zh-CN" dirty="0" smtClean="0">
                <a:solidFill>
                  <a:schemeClr val="tx2"/>
                </a:solidFill>
              </a:rPr>
              <a:t>Jul</a:t>
            </a:r>
            <a:r>
              <a:rPr lang="en-US" altLang="zh-CN" dirty="0">
                <a:solidFill>
                  <a:schemeClr val="tx2"/>
                </a:solidFill>
              </a:rPr>
              <a:t>,</a:t>
            </a:r>
            <a:r>
              <a:rPr lang="en-US" altLang="zh-CN" dirty="0" smtClean="0">
                <a:solidFill>
                  <a:schemeClr val="tx2"/>
                </a:solidFill>
              </a:rPr>
              <a:t> the third working meeting in Washington DC</a:t>
            </a:r>
          </a:p>
          <a:p>
            <a:pPr marL="342900" indent="-342900" defTabSz="457200">
              <a:spcBef>
                <a:spcPts val="600"/>
              </a:spcBef>
              <a:buAutoNum type="arabicParenR"/>
            </a:pPr>
            <a:r>
              <a:rPr lang="en-US" altLang="zh-CN" b="1" dirty="0" smtClean="0">
                <a:solidFill>
                  <a:schemeClr val="tx2"/>
                </a:solidFill>
              </a:rPr>
              <a:t>8</a:t>
            </a:r>
            <a:r>
              <a:rPr lang="zh-CN" altLang="en-US" b="1" dirty="0" smtClean="0">
                <a:solidFill>
                  <a:schemeClr val="tx2"/>
                </a:solidFill>
              </a:rPr>
              <a:t>月项目第四次工作会议   </a:t>
            </a:r>
            <a:r>
              <a:rPr lang="en-US" altLang="zh-CN" dirty="0" smtClean="0">
                <a:solidFill>
                  <a:schemeClr val="tx2"/>
                </a:solidFill>
              </a:rPr>
              <a:t>Aug, the fourth working meeting in Beijing</a:t>
            </a:r>
          </a:p>
          <a:p>
            <a:pPr marL="342900" indent="-342900" defTabSz="457200">
              <a:spcBef>
                <a:spcPts val="600"/>
              </a:spcBef>
              <a:buAutoNum type="arabicParenR"/>
            </a:pPr>
            <a:r>
              <a:rPr lang="zh-CN" altLang="en-US" b="1" dirty="0" smtClean="0">
                <a:solidFill>
                  <a:schemeClr val="tx2"/>
                </a:solidFill>
              </a:rPr>
              <a:t>期间多次内部技术专家讨论会  </a:t>
            </a:r>
            <a:r>
              <a:rPr lang="en-US" altLang="zh-CN" dirty="0" smtClean="0">
                <a:solidFill>
                  <a:schemeClr val="tx2"/>
                </a:solidFill>
              </a:rPr>
              <a:t>Several internal project meetings in Beijing</a:t>
            </a:r>
            <a:endParaRPr lang="en-US" altLang="zh-CN" dirty="0">
              <a:solidFill>
                <a:schemeClr val="tx2"/>
              </a:solidFill>
            </a:endParaRPr>
          </a:p>
          <a:p>
            <a:pPr defTabSz="457200">
              <a:spcBef>
                <a:spcPts val="600"/>
              </a:spcBef>
            </a:pPr>
            <a:endParaRPr lang="zh-CN" altLang="en-US" dirty="0">
              <a:solidFill>
                <a:schemeClr val="tx2"/>
              </a:solidFill>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187" y="3117303"/>
            <a:ext cx="2627784" cy="175185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424" y="3117302"/>
            <a:ext cx="2598672" cy="175185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2424" y="4973188"/>
            <a:ext cx="2590712" cy="1840188"/>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36" y="3117303"/>
            <a:ext cx="2742688" cy="1752203"/>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4973188"/>
            <a:ext cx="2768722" cy="18401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6835" y="4973187"/>
            <a:ext cx="2610136" cy="184018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gray">
          <a:xfrm>
            <a:off x="106933" y="980728"/>
            <a:ext cx="9001571" cy="720725"/>
          </a:xfrm>
          <a:prstGeom prst="rect">
            <a:avLst/>
          </a:prstGeom>
          <a:noFill/>
          <a:ln w="9525">
            <a:noFill/>
            <a:miter lim="800000"/>
            <a:headEnd/>
            <a:tailEnd/>
          </a:ln>
        </p:spPr>
        <p:txBody>
          <a:bodyPr anchor="ctr"/>
          <a:lstStyle/>
          <a:p>
            <a:r>
              <a:rPr lang="zh-CN" altLang="en-US" sz="2400" b="1" dirty="0">
                <a:solidFill>
                  <a:schemeClr val="tx2"/>
                </a:solidFill>
                <a:latin typeface="Arial" pitchFamily="34" charset="0"/>
                <a:ea typeface="黑体" pitchFamily="49" charset="-122"/>
                <a:cs typeface="Arial" pitchFamily="34" charset="0"/>
              </a:rPr>
              <a:t>以签订目标责任书的形式确定了</a:t>
            </a:r>
            <a:r>
              <a:rPr lang="en-US" altLang="zh-CN" sz="2400" b="1" dirty="0">
                <a:solidFill>
                  <a:schemeClr val="tx2"/>
                </a:solidFill>
                <a:latin typeface="Arial" pitchFamily="34" charset="0"/>
                <a:ea typeface="黑体" pitchFamily="49" charset="-122"/>
                <a:cs typeface="Arial" pitchFamily="34" charset="0"/>
              </a:rPr>
              <a:t>2017</a:t>
            </a:r>
            <a:r>
              <a:rPr lang="zh-CN" altLang="en-US" sz="2400" b="1" dirty="0">
                <a:solidFill>
                  <a:schemeClr val="tx2"/>
                </a:solidFill>
                <a:latin typeface="Arial" pitchFamily="34" charset="0"/>
                <a:ea typeface="黑体" pitchFamily="49" charset="-122"/>
                <a:cs typeface="Arial" pitchFamily="34" charset="0"/>
              </a:rPr>
              <a:t>年</a:t>
            </a:r>
            <a:r>
              <a:rPr lang="en-US" altLang="zh-CN" sz="2400" b="1" dirty="0">
                <a:solidFill>
                  <a:schemeClr val="tx2"/>
                </a:solidFill>
                <a:latin typeface="Arial" pitchFamily="34" charset="0"/>
                <a:ea typeface="黑体" pitchFamily="49" charset="-122"/>
                <a:cs typeface="Arial" pitchFamily="34" charset="0"/>
              </a:rPr>
              <a:t>31</a:t>
            </a:r>
            <a:r>
              <a:rPr lang="zh-CN" altLang="en-US" sz="2400" b="1" dirty="0">
                <a:solidFill>
                  <a:schemeClr val="tx2"/>
                </a:solidFill>
                <a:latin typeface="Arial" pitchFamily="34" charset="0"/>
                <a:ea typeface="黑体" pitchFamily="49" charset="-122"/>
                <a:cs typeface="Arial" pitchFamily="34" charset="0"/>
              </a:rPr>
              <a:t>个省空气质量改善目标</a:t>
            </a:r>
            <a:br>
              <a:rPr lang="zh-CN" altLang="en-US" sz="2400" b="1" dirty="0">
                <a:solidFill>
                  <a:schemeClr val="tx2"/>
                </a:solidFill>
                <a:latin typeface="Arial" pitchFamily="34" charset="0"/>
                <a:ea typeface="黑体" pitchFamily="49" charset="-122"/>
                <a:cs typeface="Arial" pitchFamily="34" charset="0"/>
              </a:rPr>
            </a:br>
            <a:r>
              <a:rPr lang="en-US" altLang="zh-CN" sz="2000" b="1" dirty="0">
                <a:solidFill>
                  <a:schemeClr val="tx2"/>
                </a:solidFill>
                <a:latin typeface="Arial" pitchFamily="34" charset="0"/>
                <a:ea typeface="黑体" pitchFamily="49" charset="-122"/>
                <a:cs typeface="Arial" pitchFamily="34" charset="0"/>
              </a:rPr>
              <a:t>Letter of target signed on AP targets for 31 provinces</a:t>
            </a:r>
          </a:p>
        </p:txBody>
      </p:sp>
      <p:pic>
        <p:nvPicPr>
          <p:cNvPr id="25612" name="Picture 2" descr="G:\各个版本地图\最终版.png"/>
          <p:cNvPicPr>
            <a:picLocks noChangeAspect="1" noChangeArrowheads="1"/>
          </p:cNvPicPr>
          <p:nvPr/>
        </p:nvPicPr>
        <p:blipFill>
          <a:blip r:embed="rId2" cstate="print"/>
          <a:srcRect l="5901" t="4225" r="8263" b="8585"/>
          <a:stretch>
            <a:fillRect/>
          </a:stretch>
        </p:blipFill>
        <p:spPr bwMode="auto">
          <a:xfrm>
            <a:off x="2411759" y="1694596"/>
            <a:ext cx="5263639" cy="3864184"/>
          </a:xfrm>
          <a:prstGeom prst="rect">
            <a:avLst/>
          </a:prstGeom>
          <a:noFill/>
          <a:ln w="9525">
            <a:noFill/>
            <a:miter lim="800000"/>
            <a:headEnd/>
            <a:tailEnd/>
          </a:ln>
        </p:spPr>
      </p:pic>
      <p:grpSp>
        <p:nvGrpSpPr>
          <p:cNvPr id="14" name="组合 7"/>
          <p:cNvGrpSpPr>
            <a:grpSpLocks/>
          </p:cNvGrpSpPr>
          <p:nvPr/>
        </p:nvGrpSpPr>
        <p:grpSpPr bwMode="auto">
          <a:xfrm>
            <a:off x="395288" y="2579688"/>
            <a:ext cx="7924800" cy="2584450"/>
            <a:chOff x="609183" y="2558097"/>
            <a:chExt cx="7924801" cy="2584043"/>
          </a:xfrm>
        </p:grpSpPr>
        <p:sp>
          <p:nvSpPr>
            <p:cNvPr id="15" name="圆角矩形 4"/>
            <p:cNvSpPr/>
            <p:nvPr/>
          </p:nvSpPr>
          <p:spPr bwMode="auto">
            <a:xfrm>
              <a:off x="623471" y="2575111"/>
              <a:ext cx="2880383" cy="2538507"/>
            </a:xfrm>
            <a:prstGeom prst="rect">
              <a:avLst/>
            </a:prstGeom>
            <a:solidFill>
              <a:srgbClr val="00B0F0"/>
            </a:solidFill>
            <a:scene3d>
              <a:camera prst="orthographicFront"/>
              <a:lightRig rig="threePt" dir="t"/>
            </a:scene3d>
            <a:sp3d>
              <a:bevelT w="165100" prst="coolSlant"/>
            </a:sp3d>
          </p:spPr>
          <p:txBody>
            <a:bodyPr>
              <a:spAutoFit/>
            </a:bodyPr>
            <a:lstStyle/>
            <a:p>
              <a:pPr defTabSz="800100">
                <a:lnSpc>
                  <a:spcPct val="150000"/>
                </a:lnSpc>
                <a:buClr>
                  <a:srgbClr val="FF0000"/>
                </a:buClr>
                <a:defRPr/>
              </a:pPr>
              <a:r>
                <a:rPr kumimoji="1" lang="zh-CN" altLang="en-US" b="1" dirty="0">
                  <a:solidFill>
                    <a:schemeClr val="bg1"/>
                  </a:solidFill>
                  <a:latin typeface="Times New Roman" pitchFamily="18" charset="0"/>
                  <a:ea typeface="华文细黑" panose="02010600040101010101" pitchFamily="2" charset="-122"/>
                  <a:cs typeface="Times New Roman" pitchFamily="18" charset="0"/>
                </a:rPr>
                <a:t>目标分档原则</a:t>
              </a:r>
              <a:endParaRPr kumimoji="1" lang="en-US" altLang="zh-CN" b="1" dirty="0">
                <a:solidFill>
                  <a:schemeClr val="bg1"/>
                </a:solidFill>
                <a:latin typeface="Times New Roman" pitchFamily="18" charset="0"/>
                <a:ea typeface="华文细黑" panose="02010600040101010101" pitchFamily="2" charset="-122"/>
                <a:cs typeface="Times New Roman" pitchFamily="18" charset="0"/>
              </a:endParaRPr>
            </a:p>
            <a:p>
              <a:pPr defTabSz="800100">
                <a:lnSpc>
                  <a:spcPct val="150000"/>
                </a:lnSpc>
                <a:buClr>
                  <a:srgbClr val="FF0000"/>
                </a:buClr>
                <a:defRPr/>
              </a:pP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Principles for classification</a:t>
              </a:r>
            </a:p>
            <a:p>
              <a:pPr defTabSz="800100">
                <a:lnSpc>
                  <a:spcPct val="150000"/>
                </a:lnSpc>
                <a:buClr>
                  <a:srgbClr val="FF0000"/>
                </a:buClr>
                <a:buFont typeface="Wingdings" pitchFamily="2" charset="2"/>
                <a:buChar char="l"/>
                <a:defRPr/>
              </a:pPr>
              <a:r>
                <a:rPr kumimoji="1" lang="zh-CN" altLang="en-US" sz="1600" b="1" dirty="0">
                  <a:solidFill>
                    <a:schemeClr val="bg1"/>
                  </a:solidFill>
                  <a:latin typeface="Times New Roman" pitchFamily="18" charset="0"/>
                  <a:ea typeface="华文细黑" panose="02010600040101010101" pitchFamily="2" charset="-122"/>
                  <a:cs typeface="Times New Roman" pitchFamily="18" charset="0"/>
                </a:rPr>
                <a:t>各地社会经济发展现状 </a:t>
              </a:r>
              <a:endParaRPr kumimoji="1" lang="en-US" altLang="zh-CN" sz="1600" b="1" dirty="0">
                <a:solidFill>
                  <a:schemeClr val="bg1"/>
                </a:solidFill>
                <a:latin typeface="Times New Roman" pitchFamily="18" charset="0"/>
                <a:ea typeface="华文细黑" panose="02010600040101010101" pitchFamily="2" charset="-122"/>
                <a:cs typeface="Times New Roman" pitchFamily="18" charset="0"/>
              </a:endParaRPr>
            </a:p>
            <a:p>
              <a:pPr defTabSz="800100">
                <a:lnSpc>
                  <a:spcPct val="150000"/>
                </a:lnSpc>
                <a:buClr>
                  <a:srgbClr val="FF0000"/>
                </a:buClr>
                <a:defRPr/>
              </a:pP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Current social and economic development</a:t>
              </a:r>
            </a:p>
            <a:p>
              <a:pPr defTabSz="800100">
                <a:lnSpc>
                  <a:spcPct val="150000"/>
                </a:lnSpc>
                <a:buClr>
                  <a:srgbClr val="FF0000"/>
                </a:buClr>
                <a:buFont typeface="Wingdings" pitchFamily="2" charset="2"/>
                <a:buChar char="l"/>
                <a:defRPr/>
              </a:pPr>
              <a:r>
                <a:rPr kumimoji="1" lang="zh-CN" altLang="en-US" sz="1600" b="1" dirty="0">
                  <a:solidFill>
                    <a:schemeClr val="bg1"/>
                  </a:solidFill>
                  <a:latin typeface="Times New Roman" pitchFamily="18" charset="0"/>
                  <a:ea typeface="华文细黑" panose="02010600040101010101" pitchFamily="2" charset="-122"/>
                  <a:cs typeface="Times New Roman" pitchFamily="18" charset="0"/>
                </a:rPr>
                <a:t>结合当地空气质量现状 </a:t>
              </a:r>
              <a:endParaRPr kumimoji="1" lang="en-US" altLang="zh-CN" sz="1600" b="1" dirty="0">
                <a:solidFill>
                  <a:schemeClr val="bg1"/>
                </a:solidFill>
                <a:latin typeface="Times New Roman" pitchFamily="18" charset="0"/>
                <a:ea typeface="华文细黑" panose="02010600040101010101" pitchFamily="2" charset="-122"/>
                <a:cs typeface="Times New Roman" pitchFamily="18" charset="0"/>
              </a:endParaRPr>
            </a:p>
            <a:p>
              <a:pPr defTabSz="800100">
                <a:lnSpc>
                  <a:spcPct val="150000"/>
                </a:lnSpc>
                <a:buClr>
                  <a:srgbClr val="FF0000"/>
                </a:buClr>
                <a:defRPr/>
              </a:pP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Current air quality</a:t>
              </a:r>
            </a:p>
          </p:txBody>
        </p:sp>
        <p:sp>
          <p:nvSpPr>
            <p:cNvPr id="25617" name="右箭头 11"/>
            <p:cNvSpPr>
              <a:spLocks noChangeArrowheads="1"/>
            </p:cNvSpPr>
            <p:nvPr/>
          </p:nvSpPr>
          <p:spPr bwMode="auto">
            <a:xfrm>
              <a:off x="3602038" y="3232150"/>
              <a:ext cx="2016125" cy="792163"/>
            </a:xfrm>
            <a:prstGeom prst="rightArrow">
              <a:avLst>
                <a:gd name="adj1" fmla="val 50000"/>
                <a:gd name="adj2" fmla="val 50006"/>
              </a:avLst>
            </a:prstGeom>
            <a:solidFill>
              <a:srgbClr val="00B050"/>
            </a:solidFill>
            <a:ln w="9525" algn="ctr">
              <a:noFill/>
              <a:round/>
              <a:headEnd/>
              <a:tailEnd/>
            </a:ln>
          </p:spPr>
          <p:txBody>
            <a:bodyPr wrap="none" anchor="ctr"/>
            <a:lstStyle/>
            <a:p>
              <a:pPr algn="ctr" defTabSz="457200"/>
              <a:endParaRPr lang="zh-CN" altLang="en-US" sz="2400" baseline="-25000">
                <a:solidFill>
                  <a:srgbClr val="00B050"/>
                </a:solidFill>
                <a:latin typeface="Times New Roman" pitchFamily="18" charset="0"/>
                <a:cs typeface="Times New Roman" pitchFamily="18" charset="0"/>
              </a:endParaRPr>
            </a:p>
          </p:txBody>
        </p:sp>
        <p:sp>
          <p:nvSpPr>
            <p:cNvPr id="19" name="圆角矩形 4"/>
            <p:cNvSpPr/>
            <p:nvPr/>
          </p:nvSpPr>
          <p:spPr bwMode="auto">
            <a:xfrm>
              <a:off x="5637726" y="2590152"/>
              <a:ext cx="2880383" cy="2538507"/>
            </a:xfrm>
            <a:prstGeom prst="rect">
              <a:avLst/>
            </a:prstGeom>
            <a:solidFill>
              <a:srgbClr val="00B0F0"/>
            </a:solidFill>
            <a:scene3d>
              <a:camera prst="orthographicFront"/>
              <a:lightRig rig="threePt" dir="t"/>
            </a:scene3d>
            <a:sp3d>
              <a:bevelT w="165100" prst="coolSlant"/>
            </a:sp3d>
          </p:spPr>
          <p:txBody>
            <a:bodyPr>
              <a:spAutoFit/>
            </a:bodyPr>
            <a:lstStyle/>
            <a:p>
              <a:pPr defTabSz="800100">
                <a:lnSpc>
                  <a:spcPct val="150000"/>
                </a:lnSpc>
                <a:buClr>
                  <a:srgbClr val="FF0000"/>
                </a:buClr>
                <a:defRPr/>
              </a:pPr>
              <a:r>
                <a:rPr kumimoji="1" lang="zh-CN" altLang="en-US" b="1" dirty="0">
                  <a:solidFill>
                    <a:schemeClr val="bg1"/>
                  </a:solidFill>
                  <a:latin typeface="Times New Roman" pitchFamily="18" charset="0"/>
                  <a:ea typeface="华文细黑" panose="02010600040101010101" pitchFamily="2" charset="-122"/>
                  <a:cs typeface="Times New Roman" pitchFamily="18" charset="0"/>
                </a:rPr>
                <a:t>目标分档类型</a:t>
              </a:r>
              <a:endParaRPr kumimoji="1" lang="en-US" altLang="zh-CN" b="1" dirty="0">
                <a:solidFill>
                  <a:schemeClr val="bg1"/>
                </a:solidFill>
                <a:latin typeface="Times New Roman" pitchFamily="18" charset="0"/>
                <a:ea typeface="华文细黑" panose="02010600040101010101" pitchFamily="2" charset="-122"/>
                <a:cs typeface="Times New Roman" pitchFamily="18" charset="0"/>
              </a:endParaRPr>
            </a:p>
            <a:p>
              <a:pPr defTabSz="800100">
                <a:lnSpc>
                  <a:spcPct val="150000"/>
                </a:lnSpc>
                <a:buClr>
                  <a:srgbClr val="FF0000"/>
                </a:buClr>
                <a:defRPr/>
              </a:pP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Types for classification</a:t>
              </a:r>
            </a:p>
            <a:p>
              <a:pPr defTabSz="800100">
                <a:lnSpc>
                  <a:spcPct val="150000"/>
                </a:lnSpc>
                <a:buClr>
                  <a:srgbClr val="FF0000"/>
                </a:buClr>
                <a:buFont typeface="Wingdings" pitchFamily="2" charset="2"/>
                <a:buChar char="l"/>
                <a:defRPr/>
              </a:pPr>
              <a:r>
                <a:rPr kumimoji="1" lang="zh-CN" altLang="en-US" sz="1600" b="1" dirty="0">
                  <a:solidFill>
                    <a:schemeClr val="bg1"/>
                  </a:solidFill>
                  <a:latin typeface="Times New Roman" pitchFamily="18" charset="0"/>
                  <a:ea typeface="华文细黑" panose="02010600040101010101" pitchFamily="2" charset="-122"/>
                  <a:cs typeface="Times New Roman" pitchFamily="18" charset="0"/>
                </a:rPr>
                <a:t>重点与非重点地区</a:t>
              </a:r>
              <a:endParaRPr kumimoji="1" lang="en-US" altLang="zh-CN" sz="1600" b="1" dirty="0">
                <a:solidFill>
                  <a:schemeClr val="bg1"/>
                </a:solidFill>
                <a:latin typeface="Times New Roman" pitchFamily="18" charset="0"/>
                <a:ea typeface="华文细黑" panose="02010600040101010101" pitchFamily="2" charset="-122"/>
                <a:cs typeface="Times New Roman" pitchFamily="18" charset="0"/>
              </a:endParaRPr>
            </a:p>
            <a:p>
              <a:pPr defTabSz="800100">
                <a:lnSpc>
                  <a:spcPct val="150000"/>
                </a:lnSpc>
                <a:buClr>
                  <a:srgbClr val="FF0000"/>
                </a:buClr>
                <a:defRPr/>
              </a:pP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 Key areas and non-key areas</a:t>
              </a:r>
            </a:p>
            <a:p>
              <a:pPr defTabSz="800100">
                <a:lnSpc>
                  <a:spcPct val="150000"/>
                </a:lnSpc>
                <a:buClr>
                  <a:srgbClr val="FF0000"/>
                </a:buClr>
                <a:buFont typeface="Wingdings" pitchFamily="2" charset="2"/>
                <a:buChar char="l"/>
                <a:defRPr/>
              </a:pPr>
              <a:r>
                <a:rPr kumimoji="1" lang="en-US" altLang="zh-CN" sz="1600" b="1" dirty="0">
                  <a:solidFill>
                    <a:schemeClr val="bg1"/>
                  </a:solidFill>
                  <a:latin typeface="Times New Roman" pitchFamily="18" charset="0"/>
                  <a:ea typeface="华文细黑" panose="02010600040101010101" pitchFamily="2" charset="-122"/>
                  <a:cs typeface="Times New Roman" pitchFamily="18" charset="0"/>
                </a:rPr>
                <a:t>PM</a:t>
              </a:r>
              <a:r>
                <a:rPr kumimoji="1" lang="en-US" altLang="zh-CN" sz="1600" b="1" baseline="-25000" dirty="0">
                  <a:solidFill>
                    <a:schemeClr val="bg1"/>
                  </a:solidFill>
                  <a:latin typeface="Times New Roman" pitchFamily="18" charset="0"/>
                  <a:ea typeface="华文细黑" panose="02010600040101010101" pitchFamily="2" charset="-122"/>
                  <a:cs typeface="Times New Roman" pitchFamily="18" charset="0"/>
                </a:rPr>
                <a:t>2.5</a:t>
              </a:r>
              <a:r>
                <a:rPr kumimoji="1" lang="zh-CN" altLang="en-US" sz="1600" b="1" dirty="0">
                  <a:solidFill>
                    <a:schemeClr val="bg1"/>
                  </a:solidFill>
                  <a:latin typeface="Times New Roman" pitchFamily="18" charset="0"/>
                  <a:ea typeface="华文细黑" panose="02010600040101010101" pitchFamily="2" charset="-122"/>
                  <a:cs typeface="Times New Roman" pitchFamily="18" charset="0"/>
                </a:rPr>
                <a:t>四档；</a:t>
              </a:r>
              <a:r>
                <a:rPr kumimoji="1" lang="en-US" altLang="zh-CN" sz="1600" b="1" dirty="0">
                  <a:solidFill>
                    <a:schemeClr val="bg1"/>
                  </a:solidFill>
                  <a:latin typeface="Times New Roman" pitchFamily="18" charset="0"/>
                  <a:ea typeface="华文细黑" panose="02010600040101010101" pitchFamily="2" charset="-122"/>
                  <a:cs typeface="Times New Roman" pitchFamily="18" charset="0"/>
                </a:rPr>
                <a:t>PM</a:t>
              </a:r>
              <a:r>
                <a:rPr kumimoji="1" lang="en-US" altLang="zh-CN" sz="1600" b="1" baseline="-25000" dirty="0">
                  <a:solidFill>
                    <a:schemeClr val="bg1"/>
                  </a:solidFill>
                  <a:latin typeface="Times New Roman" pitchFamily="18" charset="0"/>
                  <a:ea typeface="华文细黑" panose="02010600040101010101" pitchFamily="2" charset="-122"/>
                  <a:cs typeface="Times New Roman" pitchFamily="18" charset="0"/>
                </a:rPr>
                <a:t>10</a:t>
              </a:r>
              <a:r>
                <a:rPr kumimoji="1" lang="zh-CN" altLang="en-US" sz="1600" b="1" dirty="0">
                  <a:solidFill>
                    <a:schemeClr val="bg1"/>
                  </a:solidFill>
                  <a:latin typeface="Times New Roman" pitchFamily="18" charset="0"/>
                  <a:ea typeface="华文细黑" panose="02010600040101010101" pitchFamily="2" charset="-122"/>
                  <a:cs typeface="Times New Roman" pitchFamily="18" charset="0"/>
                </a:rPr>
                <a:t>五档 </a:t>
              </a:r>
              <a:endParaRPr kumimoji="1" lang="en-US" altLang="zh-CN" sz="1600" b="1" dirty="0">
                <a:solidFill>
                  <a:schemeClr val="bg1"/>
                </a:solidFill>
                <a:latin typeface="Times New Roman" pitchFamily="18" charset="0"/>
                <a:ea typeface="华文细黑" panose="02010600040101010101" pitchFamily="2" charset="-122"/>
                <a:cs typeface="Times New Roman" pitchFamily="18" charset="0"/>
              </a:endParaRPr>
            </a:p>
            <a:p>
              <a:pPr defTabSz="800100">
                <a:lnSpc>
                  <a:spcPct val="150000"/>
                </a:lnSpc>
                <a:buClr>
                  <a:srgbClr val="FF0000"/>
                </a:buClr>
                <a:defRPr/>
              </a:pP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4 levels for PM</a:t>
              </a:r>
              <a:r>
                <a:rPr kumimoji="1" lang="en-US" altLang="zh-CN" sz="1400" b="1" baseline="-25000" dirty="0">
                  <a:solidFill>
                    <a:schemeClr val="bg1"/>
                  </a:solidFill>
                  <a:latin typeface="Times New Roman" pitchFamily="18" charset="0"/>
                  <a:ea typeface="华文细黑" panose="02010600040101010101" pitchFamily="2" charset="-122"/>
                  <a:cs typeface="Times New Roman" pitchFamily="18" charset="0"/>
                </a:rPr>
                <a:t>2.5</a:t>
              </a:r>
              <a:r>
                <a:rPr kumimoji="1" lang="en-US" altLang="zh-CN" sz="1400" b="1" dirty="0">
                  <a:solidFill>
                    <a:schemeClr val="bg1"/>
                  </a:solidFill>
                  <a:latin typeface="Times New Roman" pitchFamily="18" charset="0"/>
                  <a:ea typeface="华文细黑" panose="02010600040101010101" pitchFamily="2" charset="-122"/>
                  <a:cs typeface="Times New Roman" pitchFamily="18" charset="0"/>
                </a:rPr>
                <a:t> and 5 levels for PM</a:t>
              </a:r>
              <a:r>
                <a:rPr kumimoji="1" lang="en-US" altLang="zh-CN" sz="1400" b="1" baseline="-25000" dirty="0">
                  <a:solidFill>
                    <a:schemeClr val="bg1"/>
                  </a:solidFill>
                  <a:latin typeface="Times New Roman" pitchFamily="18" charset="0"/>
                  <a:ea typeface="华文细黑" panose="02010600040101010101" pitchFamily="2" charset="-122"/>
                  <a:cs typeface="Times New Roman" pitchFamily="18" charset="0"/>
                </a:rPr>
                <a:t>10</a:t>
              </a:r>
              <a:endParaRPr kumimoji="1" lang="en-US" altLang="zh-CN" sz="1400" b="1" dirty="0">
                <a:solidFill>
                  <a:schemeClr val="bg1"/>
                </a:solidFill>
                <a:latin typeface="Times New Roman" pitchFamily="18" charset="0"/>
                <a:ea typeface="华文细黑" panose="02010600040101010101" pitchFamily="2" charset="-122"/>
                <a:cs typeface="Times New Roman" pitchFamily="18" charset="0"/>
              </a:endParaRPr>
            </a:p>
          </p:txBody>
        </p:sp>
      </p:grpSp>
      <p:sp>
        <p:nvSpPr>
          <p:cNvPr id="2" name="矩形 1"/>
          <p:cNvSpPr/>
          <p:nvPr/>
        </p:nvSpPr>
        <p:spPr>
          <a:xfrm>
            <a:off x="409576" y="5589240"/>
            <a:ext cx="8626919" cy="1200329"/>
          </a:xfrm>
          <a:prstGeom prst="rect">
            <a:avLst/>
          </a:prstGeom>
          <a:solidFill>
            <a:schemeClr val="bg1"/>
          </a:solidFill>
        </p:spPr>
        <p:txBody>
          <a:bodyPr wrap="square">
            <a:spAutoFit/>
          </a:bodyPr>
          <a:lstStyle/>
          <a:p>
            <a:pPr marL="285750" indent="-285750">
              <a:buFont typeface="Wingdings" panose="05000000000000000000" pitchFamily="2" charset="2"/>
              <a:buChar char="Ø"/>
            </a:pPr>
            <a:r>
              <a:rPr lang="zh-CN" altLang="zh-CN" dirty="0">
                <a:solidFill>
                  <a:schemeClr val="tx2"/>
                </a:solidFill>
                <a:latin typeface="华文细黑" panose="02010600040101010101" pitchFamily="2" charset="-122"/>
                <a:ea typeface="华文细黑" panose="02010600040101010101" pitchFamily="2" charset="-122"/>
              </a:rPr>
              <a:t>为了推动责任落实，需要建立有效的《行动计划》实施绩效评估指标与方法体系，以评估和帮助指导各地《行动计划》的实施</a:t>
            </a:r>
            <a:r>
              <a:rPr lang="zh-CN" altLang="zh-CN" dirty="0" smtClean="0">
                <a:solidFill>
                  <a:schemeClr val="tx2"/>
                </a:solidFill>
                <a:latin typeface="华文细黑" panose="02010600040101010101" pitchFamily="2" charset="-122"/>
                <a:ea typeface="华文细黑" panose="02010600040101010101" pitchFamily="2" charset="-122"/>
              </a:rPr>
              <a:t>。</a:t>
            </a:r>
            <a:r>
              <a:rPr lang="en-US" altLang="zh-CN" dirty="0" smtClean="0">
                <a:solidFill>
                  <a:schemeClr val="tx2"/>
                </a:solidFill>
                <a:latin typeface="华文细黑" panose="02010600040101010101" pitchFamily="2" charset="-122"/>
                <a:ea typeface="华文细黑" panose="02010600040101010101" pitchFamily="2" charset="-122"/>
              </a:rPr>
              <a:t>                         </a:t>
            </a:r>
            <a:br>
              <a:rPr lang="en-US" altLang="zh-CN" dirty="0" smtClean="0">
                <a:solidFill>
                  <a:schemeClr val="tx2"/>
                </a:solidFill>
                <a:latin typeface="华文细黑" panose="02010600040101010101" pitchFamily="2" charset="-122"/>
                <a:ea typeface="华文细黑" panose="02010600040101010101" pitchFamily="2" charset="-122"/>
              </a:rPr>
            </a:br>
            <a:r>
              <a:rPr lang="en-US" altLang="zh-CN" dirty="0" smtClean="0">
                <a:solidFill>
                  <a:schemeClr val="tx2"/>
                </a:solidFill>
                <a:latin typeface="Times New Roman" panose="02020603050405020304" pitchFamily="18" charset="0"/>
                <a:cs typeface="Times New Roman" panose="02020603050405020304" pitchFamily="18" charset="0"/>
              </a:rPr>
              <a:t>Performance evaluation indicators </a:t>
            </a:r>
            <a:r>
              <a:rPr lang="en-US" altLang="zh-CN" dirty="0">
                <a:solidFill>
                  <a:schemeClr val="tx2"/>
                </a:solidFill>
                <a:latin typeface="Times New Roman" panose="02020603050405020304" pitchFamily="18" charset="0"/>
                <a:cs typeface="Times New Roman" panose="02020603050405020304" pitchFamily="18" charset="0"/>
              </a:rPr>
              <a:t>and </a:t>
            </a:r>
            <a:r>
              <a:rPr lang="en-US" altLang="zh-CN" dirty="0" smtClean="0">
                <a:solidFill>
                  <a:schemeClr val="tx2"/>
                </a:solidFill>
                <a:latin typeface="Times New Roman" panose="02020603050405020304" pitchFamily="18" charset="0"/>
                <a:cs typeface="Times New Roman" panose="02020603050405020304" pitchFamily="18" charset="0"/>
              </a:rPr>
              <a:t>methodology </a:t>
            </a:r>
            <a:r>
              <a:rPr lang="en-US" altLang="zh-CN" dirty="0">
                <a:solidFill>
                  <a:schemeClr val="tx2"/>
                </a:solidFill>
                <a:latin typeface="Times New Roman" panose="02020603050405020304" pitchFamily="18" charset="0"/>
                <a:cs typeface="Times New Roman" panose="02020603050405020304" pitchFamily="18" charset="0"/>
              </a:rPr>
              <a:t>s</a:t>
            </a:r>
            <a:r>
              <a:rPr lang="en-US" altLang="zh-CN" dirty="0" smtClean="0">
                <a:solidFill>
                  <a:schemeClr val="tx2"/>
                </a:solidFill>
                <a:latin typeface="Times New Roman" panose="02020603050405020304" pitchFamily="18" charset="0"/>
                <a:cs typeface="Times New Roman" panose="02020603050405020304" pitchFamily="18" charset="0"/>
              </a:rPr>
              <a:t>ystem is required for </a:t>
            </a:r>
            <a:r>
              <a:rPr lang="en-US" altLang="zh-CN" dirty="0">
                <a:solidFill>
                  <a:schemeClr val="tx2"/>
                </a:solidFill>
                <a:latin typeface="Times New Roman" panose="02020603050405020304" pitchFamily="18" charset="0"/>
                <a:cs typeface="Times New Roman" panose="02020603050405020304" pitchFamily="18" charset="0"/>
              </a:rPr>
              <a:t>the </a:t>
            </a:r>
            <a:r>
              <a:rPr lang="en-US" altLang="zh-CN" dirty="0" smtClean="0">
                <a:solidFill>
                  <a:schemeClr val="tx2"/>
                </a:solidFill>
                <a:latin typeface="Times New Roman" panose="02020603050405020304" pitchFamily="18" charset="0"/>
                <a:cs typeface="Times New Roman" panose="02020603050405020304" pitchFamily="18" charset="0"/>
              </a:rPr>
              <a:t>implementation of the Action Plan.</a:t>
            </a:r>
            <a:endParaRPr lang="zh-CN" altLang="en-US" dirty="0">
              <a:solidFill>
                <a:schemeClr val="tx2"/>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Rectangle 2"/>
          <p:cNvSpPr txBox="1">
            <a:spLocks noChangeArrowheads="1"/>
          </p:cNvSpPr>
          <p:nvPr/>
        </p:nvSpPr>
        <p:spPr bwMode="gray">
          <a:xfrm>
            <a:off x="0" y="0"/>
            <a:ext cx="9036496" cy="908720"/>
          </a:xfrm>
          <a:prstGeom prst="rect">
            <a:avLst/>
          </a:prstGeom>
          <a:noFill/>
          <a:ln w="9525">
            <a:noFill/>
            <a:miter lim="800000"/>
            <a:headEnd/>
            <a:tailEnd/>
          </a:ln>
        </p:spPr>
        <p:txBody>
          <a:bodyPr anchor="ctr"/>
          <a:lstStyle/>
          <a:p>
            <a:r>
              <a:rPr kumimoji="1" lang="zh-CN" altLang="en-US" sz="2800" b="1" dirty="0" smtClean="0">
                <a:solidFill>
                  <a:schemeClr val="tx2"/>
                </a:solidFill>
                <a:latin typeface="黑体" panose="02010609060101010101" pitchFamily="49" charset="-122"/>
                <a:ea typeface="黑体" panose="02010609060101010101" pitchFamily="49" charset="-122"/>
              </a:rPr>
              <a:t>研究内容</a:t>
            </a:r>
            <a:r>
              <a:rPr kumimoji="1" lang="en-US" altLang="zh-CN" sz="2800" b="1" dirty="0" smtClean="0">
                <a:solidFill>
                  <a:schemeClr val="tx2"/>
                </a:solidFill>
                <a:latin typeface="黑体" panose="02010609060101010101" pitchFamily="49" charset="-122"/>
                <a:ea typeface="黑体" panose="02010609060101010101" pitchFamily="49" charset="-122"/>
              </a:rPr>
              <a:t>1</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smtClean="0">
                <a:solidFill>
                  <a:schemeClr val="tx2"/>
                </a:solidFill>
                <a:latin typeface="黑体" panose="02010609060101010101" pitchFamily="49" charset="-122"/>
                <a:ea typeface="黑体" panose="02010609060101010101" pitchFamily="49" charset="-122"/>
              </a:rPr>
              <a:t>《行动计划》</a:t>
            </a:r>
            <a:r>
              <a:rPr kumimoji="1" lang="zh-CN" altLang="zh-CN" sz="2800" b="1" dirty="0">
                <a:solidFill>
                  <a:schemeClr val="tx2"/>
                </a:solidFill>
                <a:latin typeface="黑体" panose="02010609060101010101" pitchFamily="49" charset="-122"/>
                <a:ea typeface="黑体" panose="02010609060101010101" pitchFamily="49" charset="-122"/>
              </a:rPr>
              <a:t>绩效评估指标与方法体系研究</a:t>
            </a:r>
            <a:endParaRPr lang="en-US" altLang="zh-CN" sz="2800" b="1" dirty="0" smtClean="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1)</a:t>
            </a:r>
            <a:r>
              <a:rPr lang="en-US" altLang="zh-CN" sz="1600" b="1" dirty="0">
                <a:solidFill>
                  <a:schemeClr val="tx2"/>
                </a:solidFill>
                <a:latin typeface="Times New Roman" pitchFamily="18" charset="0"/>
                <a:ea typeface="华文细黑" pitchFamily="2" charset="-122"/>
                <a:cs typeface="Times New Roman" pitchFamily="18" charset="0"/>
              </a:rPr>
              <a:t> </a:t>
            </a:r>
            <a:r>
              <a:rPr lang="en-US" altLang="zh-CN" sz="1600" b="1" dirty="0" smtClean="0">
                <a:solidFill>
                  <a:schemeClr val="tx2"/>
                </a:solidFill>
                <a:latin typeface="Times New Roman" pitchFamily="18" charset="0"/>
                <a:ea typeface="华文细黑" pitchFamily="2" charset="-122"/>
                <a:cs typeface="Times New Roman" pitchFamily="18" charset="0"/>
              </a:rPr>
              <a:t>Task 1</a:t>
            </a:r>
            <a:r>
              <a:rPr lang="en-US" altLang="zh-CN" sz="1600" b="1" dirty="0">
                <a:solidFill>
                  <a:schemeClr val="tx2"/>
                </a:solidFill>
                <a:latin typeface="Times New Roman" pitchFamily="18" charset="0"/>
                <a:ea typeface="华文细黑" pitchFamily="2" charset="-122"/>
                <a:cs typeface="Times New Roman" pitchFamily="18" charset="0"/>
              </a:rPr>
              <a:t>: Study on Performance Evaluation Indicators and Methodology System for the Action Plan</a:t>
            </a:r>
            <a:endParaRPr lang="en-US" altLang="zh-CN" sz="1600" b="1" dirty="0">
              <a:solidFill>
                <a:schemeClr val="tx2"/>
              </a:solidFill>
              <a:latin typeface="Calibri" pitchFamily="34" charset="0"/>
            </a:endParaRPr>
          </a:p>
        </p:txBody>
      </p:sp>
    </p:spTree>
    <p:extLst>
      <p:ext uri="{BB962C8B-B14F-4D97-AF65-F5344CB8AC3E}">
        <p14:creationId xmlns:p14="http://schemas.microsoft.com/office/powerpoint/2010/main" val="121725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圆角矩形 4"/>
          <p:cNvSpPr/>
          <p:nvPr/>
        </p:nvSpPr>
        <p:spPr bwMode="auto">
          <a:xfrm>
            <a:off x="107504" y="955306"/>
            <a:ext cx="4878154" cy="432048"/>
          </a:xfrm>
          <a:prstGeom prst="rect">
            <a:avLst/>
          </a:prstGeom>
          <a:solidFill>
            <a:schemeClr val="bg2">
              <a:lumMod val="40000"/>
              <a:lumOff val="60000"/>
            </a:schemeClr>
          </a:solid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68580" tIns="34290" rIns="68580" bIns="3429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800100">
              <a:lnSpc>
                <a:spcPct val="150000"/>
              </a:lnSpc>
              <a:buClr>
                <a:srgbClr val="FF0000"/>
              </a:buClr>
              <a:buFont typeface="Wingdings" pitchFamily="2" charset="2"/>
              <a:buChar char="u"/>
            </a:pPr>
            <a:r>
              <a:rPr lang="en-US" altLang="zh-CN" sz="2000" b="1" dirty="0">
                <a:solidFill>
                  <a:srgbClr val="FF3300"/>
                </a:solidFill>
                <a:latin typeface="Times New Roman" pitchFamily="18" charset="0"/>
                <a:ea typeface="华文细黑" pitchFamily="2" charset="-122"/>
                <a:cs typeface="Times New Roman" pitchFamily="18" charset="0"/>
              </a:rPr>
              <a:t>《</a:t>
            </a:r>
            <a:r>
              <a:rPr lang="zh-CN" altLang="en-US" sz="2000" b="1" dirty="0">
                <a:solidFill>
                  <a:srgbClr val="FF3300"/>
                </a:solidFill>
                <a:latin typeface="Times New Roman" pitchFamily="18" charset="0"/>
                <a:ea typeface="华文细黑" pitchFamily="2" charset="-122"/>
                <a:cs typeface="Times New Roman" pitchFamily="18" charset="0"/>
              </a:rPr>
              <a:t>行动计划</a:t>
            </a:r>
            <a:r>
              <a:rPr lang="en-US" altLang="zh-CN" sz="2000" b="1" dirty="0">
                <a:solidFill>
                  <a:srgbClr val="FF3300"/>
                </a:solidFill>
                <a:latin typeface="Times New Roman" pitchFamily="18" charset="0"/>
                <a:ea typeface="华文细黑" pitchFamily="2" charset="-122"/>
                <a:cs typeface="Times New Roman" pitchFamily="18" charset="0"/>
              </a:rPr>
              <a:t>》</a:t>
            </a:r>
            <a:r>
              <a:rPr lang="zh-CN" altLang="en-US" sz="2000" b="1" dirty="0">
                <a:solidFill>
                  <a:srgbClr val="FF3300"/>
                </a:solidFill>
                <a:latin typeface="Times New Roman" pitchFamily="18" charset="0"/>
                <a:ea typeface="华文细黑" pitchFamily="2" charset="-122"/>
                <a:cs typeface="Times New Roman" pitchFamily="18" charset="0"/>
              </a:rPr>
              <a:t>的预评估  </a:t>
            </a:r>
            <a:r>
              <a:rPr lang="en-US" altLang="zh-CN" sz="2000" b="1" dirty="0">
                <a:solidFill>
                  <a:srgbClr val="FF3300"/>
                </a:solidFill>
                <a:latin typeface="Times New Roman" pitchFamily="18" charset="0"/>
                <a:ea typeface="华文细黑" pitchFamily="2" charset="-122"/>
                <a:cs typeface="Times New Roman" pitchFamily="18" charset="0"/>
              </a:rPr>
              <a:t>Pre-evaluation</a:t>
            </a:r>
          </a:p>
        </p:txBody>
      </p:sp>
      <p:sp>
        <p:nvSpPr>
          <p:cNvPr id="42" name="圆角矩形 4"/>
          <p:cNvSpPr/>
          <p:nvPr/>
        </p:nvSpPr>
        <p:spPr bwMode="auto">
          <a:xfrm>
            <a:off x="103689" y="2251450"/>
            <a:ext cx="8932807" cy="432048"/>
          </a:xfrm>
          <a:prstGeom prst="rect">
            <a:avLst/>
          </a:prstGeom>
          <a:solidFill>
            <a:schemeClr val="bg2">
              <a:lumMod val="40000"/>
              <a:lumOff val="60000"/>
            </a:schemeClr>
          </a:solid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68580" tIns="34290" rIns="68580" bIns="3429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800100">
              <a:lnSpc>
                <a:spcPct val="150000"/>
              </a:lnSpc>
              <a:buClr>
                <a:srgbClr val="FF0000"/>
              </a:buClr>
              <a:buFont typeface="Wingdings" pitchFamily="2" charset="2"/>
              <a:buChar char="u"/>
            </a:pPr>
            <a:r>
              <a:rPr lang="en-US" altLang="zh-CN" sz="2000" b="1" dirty="0">
                <a:solidFill>
                  <a:srgbClr val="FF3300"/>
                </a:solidFill>
                <a:latin typeface="Times New Roman" pitchFamily="18" charset="0"/>
                <a:ea typeface="华文细黑" pitchFamily="2" charset="-122"/>
                <a:cs typeface="Times New Roman" pitchFamily="18" charset="0"/>
              </a:rPr>
              <a:t>《</a:t>
            </a:r>
            <a:r>
              <a:rPr lang="zh-CN" altLang="en-US" sz="2000" b="1" dirty="0">
                <a:solidFill>
                  <a:srgbClr val="FF3300"/>
                </a:solidFill>
                <a:latin typeface="Times New Roman" pitchFamily="18" charset="0"/>
                <a:ea typeface="华文细黑" pitchFamily="2" charset="-122"/>
                <a:cs typeface="Times New Roman" pitchFamily="18" charset="0"/>
              </a:rPr>
              <a:t>行动计划</a:t>
            </a:r>
            <a:r>
              <a:rPr lang="en-US" altLang="zh-CN" sz="2000" b="1" dirty="0">
                <a:solidFill>
                  <a:srgbClr val="FF3300"/>
                </a:solidFill>
                <a:latin typeface="Times New Roman" pitchFamily="18" charset="0"/>
                <a:ea typeface="华文细黑" pitchFamily="2" charset="-122"/>
                <a:cs typeface="Times New Roman" pitchFamily="18" charset="0"/>
              </a:rPr>
              <a:t>》</a:t>
            </a:r>
            <a:r>
              <a:rPr lang="zh-CN" altLang="en-US" sz="2000" b="1" dirty="0">
                <a:solidFill>
                  <a:srgbClr val="FF3300"/>
                </a:solidFill>
                <a:latin typeface="Times New Roman" pitchFamily="18" charset="0"/>
                <a:ea typeface="华文细黑" pitchFamily="2" charset="-122"/>
                <a:cs typeface="Times New Roman" pitchFamily="18" charset="0"/>
              </a:rPr>
              <a:t>实施进展的追踪评估 </a:t>
            </a:r>
            <a:r>
              <a:rPr lang="en-US" altLang="zh-CN" sz="2000" b="1" dirty="0">
                <a:solidFill>
                  <a:srgbClr val="FF3300"/>
                </a:solidFill>
                <a:latin typeface="Times New Roman" pitchFamily="18" charset="0"/>
                <a:ea typeface="华文细黑" pitchFamily="2" charset="-122"/>
                <a:cs typeface="Times New Roman" pitchFamily="18" charset="0"/>
              </a:rPr>
              <a:t>Dynamic/Track </a:t>
            </a:r>
            <a:r>
              <a:rPr lang="en-US" altLang="zh-CN" sz="2000" b="1" dirty="0" smtClean="0">
                <a:solidFill>
                  <a:srgbClr val="FF3300"/>
                </a:solidFill>
                <a:latin typeface="Times New Roman" pitchFamily="18" charset="0"/>
                <a:ea typeface="华文细黑" pitchFamily="2" charset="-122"/>
                <a:cs typeface="Times New Roman" pitchFamily="18" charset="0"/>
              </a:rPr>
              <a:t>evaluation/Post evaluation</a:t>
            </a:r>
            <a:endParaRPr lang="en-US" altLang="zh-CN" sz="2000" b="1" dirty="0">
              <a:solidFill>
                <a:srgbClr val="FF3300"/>
              </a:solidFill>
              <a:latin typeface="Times New Roman" pitchFamily="18" charset="0"/>
              <a:ea typeface="华文细黑" pitchFamily="2" charset="-122"/>
              <a:cs typeface="Times New Roman" pitchFamily="18" charset="0"/>
            </a:endParaRPr>
          </a:p>
        </p:txBody>
      </p:sp>
      <p:sp>
        <p:nvSpPr>
          <p:cNvPr id="43" name="Rectangle 7"/>
          <p:cNvSpPr>
            <a:spLocks noChangeArrowheads="1"/>
          </p:cNvSpPr>
          <p:nvPr/>
        </p:nvSpPr>
        <p:spPr bwMode="gray">
          <a:xfrm>
            <a:off x="222365" y="1415929"/>
            <a:ext cx="7740650" cy="908050"/>
          </a:xfrm>
          <a:prstGeom prst="rect">
            <a:avLst/>
          </a:prstGeom>
          <a:solidFill>
            <a:srgbClr val="D7D7C3"/>
          </a:solidFill>
          <a:ln>
            <a:noFill/>
          </a:ln>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grpSp>
        <p:nvGrpSpPr>
          <p:cNvPr id="44" name="Group 6"/>
          <p:cNvGrpSpPr>
            <a:grpSpLocks/>
          </p:cNvGrpSpPr>
          <p:nvPr/>
        </p:nvGrpSpPr>
        <p:grpSpPr bwMode="auto">
          <a:xfrm>
            <a:off x="200140" y="1387354"/>
            <a:ext cx="2060576" cy="908050"/>
            <a:chOff x="404" y="1980"/>
            <a:chExt cx="1298" cy="298"/>
          </a:xfrm>
        </p:grpSpPr>
        <p:sp>
          <p:nvSpPr>
            <p:cNvPr id="61" name="Rectangle 4"/>
            <p:cNvSpPr>
              <a:spLocks noChangeArrowheads="1"/>
            </p:cNvSpPr>
            <p:nvPr/>
          </p:nvSpPr>
          <p:spPr bwMode="gray">
            <a:xfrm>
              <a:off x="404" y="1980"/>
              <a:ext cx="1205" cy="298"/>
            </a:xfrm>
            <a:prstGeom prst="rect">
              <a:avLst/>
            </a:prstGeom>
            <a:solidFill>
              <a:srgbClr val="FCA11C"/>
            </a:solidFill>
            <a:ln>
              <a:noFill/>
            </a:ln>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62" name="AutoShape 5"/>
            <p:cNvSpPr>
              <a:spLocks noChangeArrowheads="1"/>
            </p:cNvSpPr>
            <p:nvPr/>
          </p:nvSpPr>
          <p:spPr bwMode="gray">
            <a:xfrm rot="5400000">
              <a:off x="1572" y="2070"/>
              <a:ext cx="139" cy="120"/>
            </a:xfrm>
            <a:prstGeom prst="triangle">
              <a:avLst>
                <a:gd name="adj" fmla="val 50000"/>
              </a:avLst>
            </a:prstGeom>
            <a:solidFill>
              <a:srgbClr val="FCA11C"/>
            </a:solidFill>
            <a:ln w="9525">
              <a:noFill/>
              <a:miter lim="800000"/>
              <a:headEnd/>
              <a:tailEnd/>
            </a:ln>
          </p:spPr>
          <p:txBody>
            <a:bodyPr rot="10800000" vert="eaVert"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grpSp>
      <p:sp>
        <p:nvSpPr>
          <p:cNvPr id="45" name="Text Box 16"/>
          <p:cNvSpPr txBox="1">
            <a:spLocks noChangeArrowheads="1"/>
          </p:cNvSpPr>
          <p:nvPr/>
        </p:nvSpPr>
        <p:spPr bwMode="gray">
          <a:xfrm>
            <a:off x="2182927" y="1522292"/>
            <a:ext cx="2028825" cy="492443"/>
          </a:xfrm>
          <a:prstGeom prst="rect">
            <a:avLst/>
          </a:prstGeom>
          <a:noFill/>
          <a:ln w="9525">
            <a:noFill/>
            <a:miter lim="800000"/>
            <a:headEnd/>
            <a:tailEnd/>
          </a:ln>
        </p:spPr>
        <p:txBody>
          <a:bodyPr>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altLang="zh-CN" sz="1300" b="1" dirty="0" smtClean="0"/>
              <a:t>Emission </a:t>
            </a:r>
            <a:r>
              <a:rPr lang="en-US" altLang="zh-CN" sz="1300" b="1" dirty="0"/>
              <a:t>reduction evaluation</a:t>
            </a:r>
          </a:p>
        </p:txBody>
      </p:sp>
      <p:sp>
        <p:nvSpPr>
          <p:cNvPr id="46" name="Rectangle 18"/>
          <p:cNvSpPr>
            <a:spLocks noChangeArrowheads="1"/>
          </p:cNvSpPr>
          <p:nvPr/>
        </p:nvSpPr>
        <p:spPr bwMode="gray">
          <a:xfrm>
            <a:off x="222365" y="1493717"/>
            <a:ext cx="1836737" cy="581025"/>
          </a:xfrm>
          <a:prstGeom prst="rect">
            <a:avLst/>
          </a:prstGeom>
          <a:noFill/>
          <a:ln w="9525">
            <a:noFill/>
            <a:miter lim="800000"/>
            <a:headEnd/>
            <a:tailEnd/>
          </a:ln>
          <a:effectLst>
            <a:outerShdw dist="17961" dir="2700000" algn="ctr" rotWithShape="0">
              <a:srgbClr val="003300"/>
            </a:outerShdw>
          </a:effectLst>
        </p:spPr>
        <p:txBody>
          <a:bodyPr>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0" hangingPunct="0"/>
            <a:r>
              <a:rPr lang="en-US" altLang="zh-CN" sz="1600" b="1" dirty="0">
                <a:solidFill>
                  <a:srgbClr val="FFFFFF"/>
                </a:solidFill>
              </a:rPr>
              <a:t>《</a:t>
            </a:r>
            <a:r>
              <a:rPr lang="zh-CN" altLang="en-US" sz="1600" b="1" dirty="0">
                <a:solidFill>
                  <a:srgbClr val="FFFFFF"/>
                </a:solidFill>
              </a:rPr>
              <a:t>行动计划</a:t>
            </a:r>
            <a:r>
              <a:rPr lang="en-US" altLang="zh-CN" sz="1600" b="1" dirty="0">
                <a:solidFill>
                  <a:srgbClr val="FFFFFF"/>
                </a:solidFill>
              </a:rPr>
              <a:t>》</a:t>
            </a:r>
            <a:r>
              <a:rPr lang="zh-CN" altLang="en-US" sz="1600" b="1" dirty="0">
                <a:solidFill>
                  <a:srgbClr val="FFFFFF"/>
                </a:solidFill>
              </a:rPr>
              <a:t>措施</a:t>
            </a:r>
            <a:endParaRPr lang="en-US" altLang="zh-CN" sz="1600" b="1" dirty="0">
              <a:solidFill>
                <a:srgbClr val="FFFFFF"/>
              </a:solidFill>
            </a:endParaRPr>
          </a:p>
          <a:p>
            <a:pPr algn="ctr" eaLnBrk="0" hangingPunct="0"/>
            <a:r>
              <a:rPr lang="en-US" altLang="zh-CN" sz="1600" b="1" dirty="0">
                <a:solidFill>
                  <a:srgbClr val="FFFFFF"/>
                </a:solidFill>
              </a:rPr>
              <a:t>Measures</a:t>
            </a:r>
          </a:p>
        </p:txBody>
      </p:sp>
      <p:sp>
        <p:nvSpPr>
          <p:cNvPr id="47" name="AutoShape 19"/>
          <p:cNvSpPr>
            <a:spLocks noChangeArrowheads="1"/>
          </p:cNvSpPr>
          <p:nvPr/>
        </p:nvSpPr>
        <p:spPr bwMode="gray">
          <a:xfrm>
            <a:off x="3779952" y="1547692"/>
            <a:ext cx="368300" cy="400050"/>
          </a:xfrm>
          <a:prstGeom prst="rightArrow">
            <a:avLst>
              <a:gd name="adj1" fmla="val 50000"/>
              <a:gd name="adj2" fmla="val 60467"/>
            </a:avLst>
          </a:prstGeom>
          <a:gradFill rotWithShape="1">
            <a:gsLst>
              <a:gs pos="0">
                <a:srgbClr val="D7D7C3"/>
              </a:gs>
              <a:gs pos="100000">
                <a:srgbClr val="FCA11C"/>
              </a:gs>
            </a:gsLst>
            <a:lin ang="0" scaled="1"/>
          </a:gradFill>
          <a:ln>
            <a:noFill/>
          </a:ln>
          <a:effectLst>
            <a:outerShdw dist="28398" dir="1593903" algn="ctr" rotWithShape="0">
              <a:srgbClr val="756B2F">
                <a:alpha val="50000"/>
              </a:srgbClr>
            </a:outerShdw>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48" name="AutoShape 21"/>
          <p:cNvSpPr>
            <a:spLocks noChangeArrowheads="1"/>
          </p:cNvSpPr>
          <p:nvPr/>
        </p:nvSpPr>
        <p:spPr bwMode="gray">
          <a:xfrm>
            <a:off x="6003900" y="1554042"/>
            <a:ext cx="368300" cy="400050"/>
          </a:xfrm>
          <a:prstGeom prst="rightArrow">
            <a:avLst>
              <a:gd name="adj1" fmla="val 50000"/>
              <a:gd name="adj2" fmla="val 60467"/>
            </a:avLst>
          </a:prstGeom>
          <a:gradFill rotWithShape="1">
            <a:gsLst>
              <a:gs pos="0">
                <a:srgbClr val="D7D7C3"/>
              </a:gs>
              <a:gs pos="100000">
                <a:srgbClr val="FCA11C"/>
              </a:gs>
            </a:gsLst>
            <a:lin ang="0" scaled="1"/>
          </a:gradFill>
          <a:ln>
            <a:noFill/>
          </a:ln>
          <a:effectLst>
            <a:outerShdw dist="28398" dir="1593903" algn="ctr" rotWithShape="0">
              <a:srgbClr val="756B2F">
                <a:alpha val="50000"/>
              </a:srgbClr>
            </a:outerShdw>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49" name="Text Box 22"/>
          <p:cNvSpPr txBox="1">
            <a:spLocks noChangeArrowheads="1"/>
          </p:cNvSpPr>
          <p:nvPr/>
        </p:nvSpPr>
        <p:spPr bwMode="gray">
          <a:xfrm>
            <a:off x="6353168" y="1459362"/>
            <a:ext cx="1632072" cy="646331"/>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altLang="zh-CN" sz="1200" b="1" dirty="0" smtClean="0"/>
              <a:t>Strengthen </a:t>
            </a:r>
            <a:r>
              <a:rPr lang="en-US" altLang="zh-CN" sz="1200" b="1" dirty="0"/>
              <a:t>or improvement recommendation</a:t>
            </a:r>
          </a:p>
        </p:txBody>
      </p:sp>
      <p:grpSp>
        <p:nvGrpSpPr>
          <p:cNvPr id="50" name="Group 14"/>
          <p:cNvGrpSpPr>
            <a:grpSpLocks/>
          </p:cNvGrpSpPr>
          <p:nvPr/>
        </p:nvGrpSpPr>
        <p:grpSpPr bwMode="auto">
          <a:xfrm>
            <a:off x="215180" y="2776532"/>
            <a:ext cx="8317260" cy="868492"/>
            <a:chOff x="0" y="0"/>
            <a:chExt cx="3640" cy="749"/>
          </a:xfrm>
        </p:grpSpPr>
        <p:sp>
          <p:nvSpPr>
            <p:cNvPr id="57" name="AutoShape 15"/>
            <p:cNvSpPr>
              <a:spLocks noChangeArrowheads="1"/>
            </p:cNvSpPr>
            <p:nvPr/>
          </p:nvSpPr>
          <p:spPr bwMode="auto">
            <a:xfrm>
              <a:off x="0" y="0"/>
              <a:ext cx="1009" cy="749"/>
            </a:xfrm>
            <a:prstGeom prst="homePlate">
              <a:avLst>
                <a:gd name="adj" fmla="val 33678"/>
              </a:avLst>
            </a:prstGeom>
            <a:gradFill rotWithShape="1">
              <a:gsLst>
                <a:gs pos="0">
                  <a:srgbClr val="336699"/>
                </a:gs>
                <a:gs pos="100000">
                  <a:srgbClr val="5093DC"/>
                </a:gs>
              </a:gsLst>
              <a:lin ang="2700000" scaled="1"/>
            </a:gradFill>
            <a:ln>
              <a:noFill/>
            </a:ln>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58" name="AutoShape 16"/>
            <p:cNvSpPr>
              <a:spLocks noChangeArrowheads="1"/>
            </p:cNvSpPr>
            <p:nvPr/>
          </p:nvSpPr>
          <p:spPr bwMode="auto">
            <a:xfrm>
              <a:off x="897" y="0"/>
              <a:ext cx="1009" cy="749"/>
            </a:xfrm>
            <a:prstGeom prst="chevron">
              <a:avLst>
                <a:gd name="adj" fmla="val 33678"/>
              </a:avLst>
            </a:prstGeom>
            <a:gradFill rotWithShape="1">
              <a:gsLst>
                <a:gs pos="0">
                  <a:srgbClr val="DDDDDD"/>
                </a:gs>
                <a:gs pos="100000">
                  <a:srgbClr val="B2B2B2"/>
                </a:gs>
              </a:gsLst>
              <a:lin ang="2700000" scaled="1"/>
            </a:gradFill>
            <a:ln>
              <a:noFill/>
            </a:ln>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59" name="AutoShape 17"/>
            <p:cNvSpPr>
              <a:spLocks noChangeArrowheads="1"/>
            </p:cNvSpPr>
            <p:nvPr/>
          </p:nvSpPr>
          <p:spPr bwMode="auto">
            <a:xfrm>
              <a:off x="1770" y="0"/>
              <a:ext cx="1009" cy="749"/>
            </a:xfrm>
            <a:prstGeom prst="chevron">
              <a:avLst>
                <a:gd name="adj" fmla="val 33678"/>
              </a:avLst>
            </a:prstGeom>
            <a:gradFill rotWithShape="1">
              <a:gsLst>
                <a:gs pos="0">
                  <a:srgbClr val="336699"/>
                </a:gs>
                <a:gs pos="100000">
                  <a:srgbClr val="5093DC"/>
                </a:gs>
              </a:gsLst>
              <a:lin ang="2700000" scaled="1"/>
            </a:gradFill>
            <a:ln>
              <a:noFill/>
            </a:ln>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60" name="AutoShape 18"/>
            <p:cNvSpPr>
              <a:spLocks noChangeArrowheads="1"/>
            </p:cNvSpPr>
            <p:nvPr/>
          </p:nvSpPr>
          <p:spPr bwMode="auto">
            <a:xfrm>
              <a:off x="2631" y="0"/>
              <a:ext cx="1009" cy="749"/>
            </a:xfrm>
            <a:prstGeom prst="chevron">
              <a:avLst>
                <a:gd name="adj" fmla="val 33678"/>
              </a:avLst>
            </a:prstGeom>
            <a:gradFill rotWithShape="1">
              <a:gsLst>
                <a:gs pos="0">
                  <a:srgbClr val="DDDDDD"/>
                </a:gs>
                <a:gs pos="100000">
                  <a:srgbClr val="B2B2B2"/>
                </a:gs>
              </a:gsLst>
              <a:lin ang="2700000" scaled="1"/>
            </a:gradFill>
            <a:ln>
              <a:noFill/>
            </a:ln>
            <a:effectLs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fontAlgn="auto">
                <a:spcBef>
                  <a:spcPts val="0"/>
                </a:spcBef>
                <a:spcAft>
                  <a:spcPts val="0"/>
                </a:spcAft>
                <a:defRPr/>
              </a:pPr>
              <a:endParaRPr lang="zh-CN" altLang="en-US" kern="0">
                <a:solidFill>
                  <a:sysClr val="windowText" lastClr="000000"/>
                </a:solidFill>
                <a:ea typeface="宋体" pitchFamily="2" charset="-122"/>
              </a:endParaRPr>
            </a:p>
          </p:txBody>
        </p:sp>
      </p:grpSp>
      <p:sp>
        <p:nvSpPr>
          <p:cNvPr id="51" name="Rectangle 18"/>
          <p:cNvSpPr>
            <a:spLocks noChangeArrowheads="1"/>
          </p:cNvSpPr>
          <p:nvPr/>
        </p:nvSpPr>
        <p:spPr bwMode="gray">
          <a:xfrm>
            <a:off x="175990" y="2755506"/>
            <a:ext cx="2163762" cy="830997"/>
          </a:xfrm>
          <a:prstGeom prst="rect">
            <a:avLst/>
          </a:prstGeom>
          <a:noFill/>
          <a:ln w="9525">
            <a:noFill/>
            <a:miter lim="800000"/>
            <a:headEnd/>
            <a:tailEnd/>
          </a:ln>
          <a:effectLst>
            <a:outerShdw dist="17961" dir="2700000" algn="ctr" rotWithShape="0">
              <a:srgbClr val="003300"/>
            </a:outerShdw>
          </a:effectLst>
        </p:spPr>
        <p:txBody>
          <a:bodyPr>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0" hangingPunct="0">
              <a:buFont typeface="Arial" charset="0"/>
              <a:buChar char="•"/>
            </a:pPr>
            <a:r>
              <a:rPr lang="en-US" altLang="zh-CN" sz="1200" b="1" dirty="0" smtClean="0">
                <a:solidFill>
                  <a:schemeClr val="bg1"/>
                </a:solidFill>
              </a:rPr>
              <a:t> AQ </a:t>
            </a:r>
            <a:r>
              <a:rPr lang="en-US" altLang="zh-CN" sz="1200" b="1" dirty="0">
                <a:solidFill>
                  <a:schemeClr val="bg1"/>
                </a:solidFill>
              </a:rPr>
              <a:t>improvement evaluation</a:t>
            </a:r>
          </a:p>
          <a:p>
            <a:pPr eaLnBrk="0" hangingPunct="0">
              <a:buFont typeface="Arial" charset="0"/>
              <a:buChar char="•"/>
            </a:pPr>
            <a:r>
              <a:rPr lang="en-US" altLang="zh-CN" sz="1200" b="1" dirty="0" smtClean="0">
                <a:solidFill>
                  <a:schemeClr val="bg1"/>
                </a:solidFill>
              </a:rPr>
              <a:t> Progress </a:t>
            </a:r>
            <a:r>
              <a:rPr lang="en-US" altLang="zh-CN" sz="1200" b="1" dirty="0">
                <a:solidFill>
                  <a:schemeClr val="bg1"/>
                </a:solidFill>
              </a:rPr>
              <a:t>of air pollution control</a:t>
            </a:r>
          </a:p>
        </p:txBody>
      </p:sp>
      <p:sp>
        <p:nvSpPr>
          <p:cNvPr id="52" name="Rectangle 18"/>
          <p:cNvSpPr>
            <a:spLocks noChangeArrowheads="1"/>
          </p:cNvSpPr>
          <p:nvPr/>
        </p:nvSpPr>
        <p:spPr bwMode="gray">
          <a:xfrm>
            <a:off x="4473649" y="2969818"/>
            <a:ext cx="1589087" cy="461665"/>
          </a:xfrm>
          <a:prstGeom prst="rect">
            <a:avLst/>
          </a:prstGeom>
          <a:noFill/>
          <a:ln w="9525">
            <a:noFill/>
            <a:miter lim="800000"/>
            <a:headEnd/>
            <a:tailEnd/>
          </a:ln>
          <a:effectLst>
            <a:outerShdw dist="17961" dir="2700000" algn="ctr" rotWithShape="0">
              <a:srgbClr val="003300"/>
            </a:outerShdw>
          </a:effectLst>
        </p:spPr>
        <p:txBody>
          <a:bodyPr>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0" hangingPunct="0">
              <a:spcAft>
                <a:spcPts val="1200"/>
              </a:spcAft>
              <a:buFont typeface="Arial" charset="0"/>
              <a:buChar char="•"/>
            </a:pPr>
            <a:r>
              <a:rPr lang="en-US" altLang="zh-CN" sz="1200" b="1" dirty="0" smtClean="0">
                <a:solidFill>
                  <a:schemeClr val="bg1"/>
                </a:solidFill>
              </a:rPr>
              <a:t>If not meeting the goal,  why?</a:t>
            </a:r>
            <a:endParaRPr lang="en-US" altLang="zh-CN" sz="1200" b="1" dirty="0">
              <a:solidFill>
                <a:schemeClr val="bg1"/>
              </a:solidFill>
            </a:endParaRPr>
          </a:p>
        </p:txBody>
      </p:sp>
      <p:sp>
        <p:nvSpPr>
          <p:cNvPr id="53" name="矩形 52"/>
          <p:cNvSpPr>
            <a:spLocks noChangeArrowheads="1"/>
          </p:cNvSpPr>
          <p:nvPr/>
        </p:nvSpPr>
        <p:spPr bwMode="auto">
          <a:xfrm>
            <a:off x="2238449" y="2765031"/>
            <a:ext cx="1973262" cy="830997"/>
          </a:xfrm>
          <a:prstGeom prst="rect">
            <a:avLst/>
          </a:prstGeom>
          <a:noFill/>
          <a:ln w="9525">
            <a:noFill/>
            <a:miter lim="800000"/>
            <a:headEnd/>
            <a:tailEnd/>
          </a:ln>
        </p:spPr>
        <p:txBody>
          <a:bodyPr>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285750" indent="-285750">
              <a:buFont typeface="Arial" charset="0"/>
              <a:buChar char="•"/>
            </a:pPr>
            <a:r>
              <a:rPr lang="en-US" altLang="zh-CN" sz="1200" b="1" dirty="0" smtClean="0"/>
              <a:t>AQ </a:t>
            </a:r>
            <a:r>
              <a:rPr lang="en-US" altLang="zh-CN" sz="1200" b="1" dirty="0"/>
              <a:t>reaches target?</a:t>
            </a:r>
            <a:endParaRPr lang="zh-CN" altLang="en-US" sz="1200" b="1" dirty="0"/>
          </a:p>
          <a:p>
            <a:pPr marL="285750" indent="-285750">
              <a:buFont typeface="Arial" charset="0"/>
              <a:buChar char="•"/>
            </a:pPr>
            <a:r>
              <a:rPr lang="en-US" altLang="zh-CN" sz="1200" b="1" dirty="0" smtClean="0"/>
              <a:t>Implement </a:t>
            </a:r>
            <a:r>
              <a:rPr lang="en-US" altLang="zh-CN" sz="1200" b="1" dirty="0"/>
              <a:t>the air  pollution control task?</a:t>
            </a:r>
          </a:p>
        </p:txBody>
      </p:sp>
      <p:sp>
        <p:nvSpPr>
          <p:cNvPr id="54" name="矩形 53"/>
          <p:cNvSpPr>
            <a:spLocks noChangeArrowheads="1"/>
          </p:cNvSpPr>
          <p:nvPr/>
        </p:nvSpPr>
        <p:spPr bwMode="auto">
          <a:xfrm>
            <a:off x="6081786" y="2771381"/>
            <a:ext cx="2222158" cy="83099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285750" indent="-285750">
              <a:buFont typeface="Arial" charset="0"/>
              <a:buChar char="•"/>
            </a:pPr>
            <a:r>
              <a:rPr lang="en-US" altLang="zh-CN" sz="1200" b="1" dirty="0" smtClean="0"/>
              <a:t>Strengthen </a:t>
            </a:r>
            <a:r>
              <a:rPr lang="en-US" altLang="zh-CN" sz="1200" b="1" dirty="0"/>
              <a:t>control measures  </a:t>
            </a:r>
          </a:p>
          <a:p>
            <a:pPr marL="285750" indent="-285750">
              <a:buFont typeface="Arial" charset="0"/>
              <a:buChar char="•"/>
            </a:pPr>
            <a:r>
              <a:rPr lang="en-US" altLang="zh-CN" sz="1200" b="1" dirty="0" smtClean="0"/>
              <a:t>Recommendations </a:t>
            </a:r>
            <a:r>
              <a:rPr lang="en-US" altLang="zh-CN" sz="1200" b="1" dirty="0"/>
              <a:t>on measures to implement </a:t>
            </a:r>
          </a:p>
        </p:txBody>
      </p:sp>
      <p:sp>
        <p:nvSpPr>
          <p:cNvPr id="55" name="Text Box 20"/>
          <p:cNvSpPr txBox="1">
            <a:spLocks noChangeArrowheads="1"/>
          </p:cNvSpPr>
          <p:nvPr/>
        </p:nvSpPr>
        <p:spPr bwMode="gray">
          <a:xfrm>
            <a:off x="4142655" y="1493717"/>
            <a:ext cx="1875671" cy="46166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altLang="zh-CN" sz="1200" b="1" dirty="0" smtClean="0"/>
              <a:t>AQ </a:t>
            </a:r>
            <a:r>
              <a:rPr lang="en-US" altLang="zh-CN" sz="1200" b="1" dirty="0"/>
              <a:t>improvement effect evaluation by model</a:t>
            </a:r>
          </a:p>
        </p:txBody>
      </p:sp>
      <p:sp>
        <p:nvSpPr>
          <p:cNvPr id="29" name="Rectangle 2"/>
          <p:cNvSpPr txBox="1">
            <a:spLocks noChangeArrowheads="1"/>
          </p:cNvSpPr>
          <p:nvPr/>
        </p:nvSpPr>
        <p:spPr bwMode="gray">
          <a:xfrm>
            <a:off x="0" y="0"/>
            <a:ext cx="9036496" cy="908720"/>
          </a:xfrm>
          <a:prstGeom prst="rect">
            <a:avLst/>
          </a:prstGeom>
          <a:noFill/>
          <a:ln w="9525">
            <a:noFill/>
            <a:miter lim="800000"/>
            <a:headEnd/>
            <a:tailEnd/>
          </a:ln>
        </p:spPr>
        <p:txBody>
          <a:bodyPr anchor="ctr"/>
          <a:lstStyle/>
          <a:p>
            <a:r>
              <a:rPr kumimoji="1" lang="zh-CN" altLang="en-US" sz="2800" b="1" dirty="0" smtClean="0">
                <a:solidFill>
                  <a:schemeClr val="tx2"/>
                </a:solidFill>
                <a:latin typeface="黑体" panose="02010609060101010101" pitchFamily="49" charset="-122"/>
                <a:ea typeface="黑体" panose="02010609060101010101" pitchFamily="49" charset="-122"/>
              </a:rPr>
              <a:t>研究内容</a:t>
            </a:r>
            <a:r>
              <a:rPr kumimoji="1" lang="en-US" altLang="zh-CN" sz="2800" b="1" dirty="0" smtClean="0">
                <a:solidFill>
                  <a:schemeClr val="tx2"/>
                </a:solidFill>
                <a:latin typeface="黑体" panose="02010609060101010101" pitchFamily="49" charset="-122"/>
                <a:ea typeface="黑体" panose="02010609060101010101" pitchFamily="49" charset="-122"/>
              </a:rPr>
              <a:t>1</a:t>
            </a:r>
            <a:r>
              <a:rPr kumimoji="1" lang="zh-CN" altLang="en-US" sz="2800" b="1" dirty="0">
                <a:solidFill>
                  <a:schemeClr val="tx2"/>
                </a:solidFill>
                <a:latin typeface="黑体" panose="02010609060101010101" pitchFamily="49" charset="-122"/>
                <a:ea typeface="黑体" panose="02010609060101010101" pitchFamily="49" charset="-122"/>
              </a:rPr>
              <a:t>）</a:t>
            </a:r>
            <a:r>
              <a:rPr kumimoji="1" lang="zh-CN" altLang="zh-CN" sz="2800" b="1" dirty="0" smtClean="0">
                <a:solidFill>
                  <a:schemeClr val="tx2"/>
                </a:solidFill>
                <a:latin typeface="黑体" panose="02010609060101010101" pitchFamily="49" charset="-122"/>
                <a:ea typeface="黑体" panose="02010609060101010101" pitchFamily="49" charset="-122"/>
              </a:rPr>
              <a:t>《行动计划》</a:t>
            </a:r>
            <a:r>
              <a:rPr kumimoji="1" lang="zh-CN" altLang="zh-CN" sz="2800" b="1" dirty="0">
                <a:solidFill>
                  <a:schemeClr val="tx2"/>
                </a:solidFill>
                <a:latin typeface="黑体" panose="02010609060101010101" pitchFamily="49" charset="-122"/>
                <a:ea typeface="黑体" panose="02010609060101010101" pitchFamily="49" charset="-122"/>
              </a:rPr>
              <a:t>绩效评估指标与方法体系研究</a:t>
            </a:r>
            <a:endParaRPr lang="en-US" altLang="zh-CN" sz="2800" b="1" dirty="0" smtClean="0">
              <a:solidFill>
                <a:schemeClr val="tx2"/>
              </a:solidFill>
              <a:latin typeface="黑体" panose="02010609060101010101" pitchFamily="49" charset="-122"/>
              <a:ea typeface="黑体" panose="02010609060101010101" pitchFamily="49" charset="-122"/>
            </a:endParaRPr>
          </a:p>
          <a:p>
            <a:r>
              <a:rPr lang="en-US" altLang="zh-CN" sz="1600" b="1" dirty="0" smtClean="0">
                <a:solidFill>
                  <a:schemeClr val="tx2"/>
                </a:solidFill>
                <a:latin typeface="Times New Roman" panose="02020603050405020304" pitchFamily="18" charset="0"/>
                <a:cs typeface="Times New Roman" panose="02020603050405020304" pitchFamily="18" charset="0"/>
              </a:rPr>
              <a:t>1)</a:t>
            </a:r>
            <a:r>
              <a:rPr lang="en-US" altLang="zh-CN" sz="1600" b="1" dirty="0">
                <a:solidFill>
                  <a:schemeClr val="tx2"/>
                </a:solidFill>
                <a:latin typeface="Times New Roman" pitchFamily="18" charset="0"/>
                <a:ea typeface="华文细黑" pitchFamily="2" charset="-122"/>
                <a:cs typeface="Times New Roman" pitchFamily="18" charset="0"/>
              </a:rPr>
              <a:t> </a:t>
            </a:r>
            <a:r>
              <a:rPr lang="en-US" altLang="zh-CN" sz="1600" b="1" dirty="0" smtClean="0">
                <a:solidFill>
                  <a:schemeClr val="tx2"/>
                </a:solidFill>
                <a:latin typeface="Times New Roman" pitchFamily="18" charset="0"/>
                <a:ea typeface="华文细黑" pitchFamily="2" charset="-122"/>
                <a:cs typeface="Times New Roman" pitchFamily="18" charset="0"/>
              </a:rPr>
              <a:t>Task 1</a:t>
            </a:r>
            <a:r>
              <a:rPr lang="en-US" altLang="zh-CN" sz="1600" b="1" dirty="0">
                <a:solidFill>
                  <a:schemeClr val="tx2"/>
                </a:solidFill>
                <a:latin typeface="Times New Roman" pitchFamily="18" charset="0"/>
                <a:ea typeface="华文细黑" pitchFamily="2" charset="-122"/>
                <a:cs typeface="Times New Roman" pitchFamily="18" charset="0"/>
              </a:rPr>
              <a:t>: Study on Performance Evaluation Indicators and Methodology System for the Action Plan</a:t>
            </a:r>
            <a:endParaRPr lang="en-US" altLang="zh-CN" sz="1600" b="1" dirty="0">
              <a:solidFill>
                <a:schemeClr val="tx2"/>
              </a:solidFill>
              <a:latin typeface="Calibri" pitchFamily="34" charset="0"/>
            </a:endParaRPr>
          </a:p>
        </p:txBody>
      </p:sp>
      <p:sp>
        <p:nvSpPr>
          <p:cNvPr id="30" name="标题 1"/>
          <p:cNvSpPr txBox="1">
            <a:spLocks/>
          </p:cNvSpPr>
          <p:nvPr/>
        </p:nvSpPr>
        <p:spPr bwMode="auto">
          <a:xfrm>
            <a:off x="4484937" y="3689319"/>
            <a:ext cx="4601305" cy="504056"/>
          </a:xfrm>
          <a:prstGeom prst="rect">
            <a:avLst/>
          </a:prstGeom>
          <a:solidFill>
            <a:schemeClr val="bg1">
              <a:lumMod val="85000"/>
            </a:schemeClr>
          </a:solid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indent="457200">
              <a:defRPr/>
            </a:pPr>
            <a:r>
              <a:rPr lang="en-US" altLang="zh-CN" b="1" kern="0" dirty="0" smtClean="0">
                <a:solidFill>
                  <a:srgbClr val="0070C0"/>
                </a:solidFill>
                <a:latin typeface="Arial" pitchFamily="34" charset="0"/>
                <a:ea typeface="黑体" pitchFamily="49" charset="-122"/>
                <a:cs typeface="Arial" pitchFamily="34" charset="0"/>
              </a:rPr>
              <a:t>Air </a:t>
            </a:r>
            <a:r>
              <a:rPr lang="en-US" altLang="zh-CN" b="1" kern="0" dirty="0">
                <a:solidFill>
                  <a:srgbClr val="0070C0"/>
                </a:solidFill>
                <a:latin typeface="Arial" pitchFamily="34" charset="0"/>
                <a:ea typeface="黑体" pitchFamily="49" charset="-122"/>
                <a:cs typeface="Arial" pitchFamily="34" charset="0"/>
              </a:rPr>
              <a:t>pollution control task </a:t>
            </a:r>
            <a:r>
              <a:rPr lang="en-US" altLang="zh-CN" b="1" kern="0" dirty="0" smtClean="0">
                <a:solidFill>
                  <a:srgbClr val="0070C0"/>
                </a:solidFill>
                <a:latin typeface="Arial" pitchFamily="34" charset="0"/>
                <a:ea typeface="黑体" pitchFamily="49" charset="-122"/>
                <a:cs typeface="Arial" pitchFamily="34" charset="0"/>
              </a:rPr>
              <a:t>indicators</a:t>
            </a:r>
            <a:endParaRPr lang="en-US" altLang="zh-CN" b="1" kern="0" dirty="0">
              <a:solidFill>
                <a:srgbClr val="0070C0"/>
              </a:solidFill>
              <a:latin typeface="Arial" pitchFamily="34" charset="0"/>
              <a:ea typeface="黑体" pitchFamily="49" charset="-122"/>
              <a:cs typeface="Arial" pitchFamily="34" charset="0"/>
            </a:endParaRPr>
          </a:p>
        </p:txBody>
      </p:sp>
      <p:pic>
        <p:nvPicPr>
          <p:cNvPr id="31" name="图片 30"/>
          <p:cNvPicPr>
            <a:picLocks noChangeAspect="1"/>
          </p:cNvPicPr>
          <p:nvPr/>
        </p:nvPicPr>
        <p:blipFill>
          <a:blip r:embed="rId2"/>
          <a:stretch>
            <a:fillRect/>
          </a:stretch>
        </p:blipFill>
        <p:spPr>
          <a:xfrm>
            <a:off x="4473649" y="4180620"/>
            <a:ext cx="2884402" cy="2533035"/>
          </a:xfrm>
          <a:prstGeom prst="rect">
            <a:avLst/>
          </a:prstGeom>
        </p:spPr>
      </p:pic>
      <p:pic>
        <p:nvPicPr>
          <p:cNvPr id="32" name="图片 31"/>
          <p:cNvPicPr>
            <a:picLocks noChangeAspect="1"/>
          </p:cNvPicPr>
          <p:nvPr/>
        </p:nvPicPr>
        <p:blipFill>
          <a:blip r:embed="rId3"/>
          <a:stretch>
            <a:fillRect/>
          </a:stretch>
        </p:blipFill>
        <p:spPr>
          <a:xfrm>
            <a:off x="6948264" y="4200801"/>
            <a:ext cx="2174102" cy="2684583"/>
          </a:xfrm>
          <a:prstGeom prst="rect">
            <a:avLst/>
          </a:prstGeom>
        </p:spPr>
      </p:pic>
      <p:pic>
        <p:nvPicPr>
          <p:cNvPr id="4" name="图片 3"/>
          <p:cNvPicPr>
            <a:picLocks noChangeAspect="1"/>
          </p:cNvPicPr>
          <p:nvPr/>
        </p:nvPicPr>
        <p:blipFill>
          <a:blip r:embed="rId4"/>
          <a:stretch>
            <a:fillRect/>
          </a:stretch>
        </p:blipFill>
        <p:spPr>
          <a:xfrm>
            <a:off x="29910" y="3843804"/>
            <a:ext cx="4574944" cy="2761187"/>
          </a:xfrm>
          <a:prstGeom prst="rect">
            <a:avLst/>
          </a:prstGeom>
        </p:spPr>
      </p:pic>
    </p:spTree>
    <p:extLst>
      <p:ext uri="{BB962C8B-B14F-4D97-AF65-F5344CB8AC3E}">
        <p14:creationId xmlns:p14="http://schemas.microsoft.com/office/powerpoint/2010/main" val="27908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3072</TotalTime>
  <Words>4932</Words>
  <Application>Microsoft Office PowerPoint</Application>
  <PresentationFormat>全屏显示(4:3)</PresentationFormat>
  <Paragraphs>294</Paragraphs>
  <Slides>30</Slides>
  <Notes>22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30</vt:i4>
      </vt:variant>
    </vt:vector>
  </HeadingPairs>
  <TitlesOfParts>
    <vt:vector size="40" baseType="lpstr">
      <vt:lpstr>Arial Unicode MS</vt:lpstr>
      <vt:lpstr>黑体</vt:lpstr>
      <vt:lpstr>华文细黑</vt:lpstr>
      <vt:lpstr>宋体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Dong Lin</cp:lastModifiedBy>
  <cp:revision>163</cp:revision>
  <cp:lastPrinted>2014-11-15T02:54:39Z</cp:lastPrinted>
  <dcterms:created xsi:type="dcterms:W3CDTF">2013-05-08T06:12:06Z</dcterms:created>
  <dcterms:modified xsi:type="dcterms:W3CDTF">2014-11-20T02:52:14Z</dcterms:modified>
</cp:coreProperties>
</file>