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23"/>
  </p:notesMasterIdLst>
  <p:sldIdLst>
    <p:sldId id="256" r:id="rId3"/>
    <p:sldId id="259" r:id="rId4"/>
    <p:sldId id="266" r:id="rId5"/>
    <p:sldId id="288" r:id="rId6"/>
    <p:sldId id="306" r:id="rId7"/>
    <p:sldId id="290" r:id="rId8"/>
    <p:sldId id="291" r:id="rId9"/>
    <p:sldId id="292" r:id="rId10"/>
    <p:sldId id="294" r:id="rId11"/>
    <p:sldId id="270" r:id="rId12"/>
    <p:sldId id="295" r:id="rId13"/>
    <p:sldId id="296" r:id="rId14"/>
    <p:sldId id="297" r:id="rId15"/>
    <p:sldId id="298" r:id="rId16"/>
    <p:sldId id="299" r:id="rId17"/>
    <p:sldId id="300" r:id="rId18"/>
    <p:sldId id="302" r:id="rId19"/>
    <p:sldId id="305" r:id="rId20"/>
    <p:sldId id="304" r:id="rId21"/>
    <p:sldId id="25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ek Thompson" initials="DT"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59547-8764-F643-A68B-D7C18B45DD33}" type="datetimeFigureOut">
              <a:rPr lang="en-US" smtClean="0"/>
              <a:pPr/>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43FDD-FC9D-CC43-84E6-B7454891EB6D}" type="slidenum">
              <a:rPr lang="en-US" smtClean="0"/>
              <a:pPr/>
              <a:t>‹#›</a:t>
            </a:fld>
            <a:endParaRPr lang="en-US"/>
          </a:p>
        </p:txBody>
      </p:sp>
    </p:spTree>
    <p:extLst>
      <p:ext uri="{BB962C8B-B14F-4D97-AF65-F5344CB8AC3E}">
        <p14:creationId xmlns:p14="http://schemas.microsoft.com/office/powerpoint/2010/main" val="446236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43FDD-FC9D-CC43-84E6-B7454891EB6D}" type="slidenum">
              <a:rPr lang="en-US" smtClean="0"/>
              <a:pPr/>
              <a:t>19</a:t>
            </a:fld>
            <a:endParaRPr lang="en-US"/>
          </a:p>
        </p:txBody>
      </p:sp>
    </p:spTree>
    <p:extLst>
      <p:ext uri="{BB962C8B-B14F-4D97-AF65-F5344CB8AC3E}">
        <p14:creationId xmlns:p14="http://schemas.microsoft.com/office/powerpoint/2010/main" val="3504646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126340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899592" y="1484784"/>
            <a:ext cx="741682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en-GB" altLang="zh-CN" sz="4000" dirty="0" smtClean="0"/>
              <a:t>Institutional Innovation of </a:t>
            </a:r>
          </a:p>
          <a:p>
            <a:pPr algn="ctr"/>
            <a:r>
              <a:rPr lang="en-GB" altLang="zh-CN" sz="4000" dirty="0" smtClean="0"/>
              <a:t>Eco-Environmental Redlining</a:t>
            </a:r>
          </a:p>
          <a:p>
            <a:pPr algn="ctr"/>
            <a:endParaRPr lang="en-GB" altLang="zh-CN" sz="1800" dirty="0" smtClean="0"/>
          </a:p>
          <a:p>
            <a:pPr algn="ctr"/>
            <a:r>
              <a:rPr lang="zh-CN" altLang="en-US" sz="4400" dirty="0" smtClean="0">
                <a:solidFill>
                  <a:srgbClr val="FF0000"/>
                </a:solidFill>
                <a:latin typeface="黑体" pitchFamily="49" charset="-122"/>
                <a:ea typeface="黑体" pitchFamily="49" charset="-122"/>
              </a:rPr>
              <a:t>生态保护红线制度创新研究</a:t>
            </a:r>
            <a:endParaRPr lang="en-US" altLang="zh-CN" sz="4400"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179512" y="188640"/>
            <a:ext cx="8784976"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600" dirty="0" smtClean="0">
                <a:solidFill>
                  <a:schemeClr val="tx1"/>
                </a:solidFill>
                <a:latin typeface="+mn-lt"/>
                <a:ea typeface="黑体" pitchFamily="49" charset="-122"/>
              </a:rPr>
              <a:t>III. </a:t>
            </a:r>
            <a:r>
              <a:rPr lang="zh-CN" altLang="en-US" sz="3600" dirty="0" smtClean="0">
                <a:solidFill>
                  <a:schemeClr val="tx1"/>
                </a:solidFill>
                <a:latin typeface="+mn-lt"/>
                <a:ea typeface="黑体" pitchFamily="49" charset="-122"/>
              </a:rPr>
              <a:t>政策</a:t>
            </a:r>
            <a:r>
              <a:rPr lang="zh-CN" altLang="en-US" sz="3600" dirty="0" smtClean="0">
                <a:solidFill>
                  <a:schemeClr val="tx1"/>
                </a:solidFill>
                <a:latin typeface="+mn-lt"/>
                <a:ea typeface="黑体" pitchFamily="49" charset="-122"/>
              </a:rPr>
              <a:t>建议   </a:t>
            </a:r>
            <a:r>
              <a:rPr lang="en-US" altLang="zh-CN" sz="3600" dirty="0" smtClean="0">
                <a:solidFill>
                  <a:schemeClr val="tx1"/>
                </a:solidFill>
                <a:latin typeface="+mn-lt"/>
                <a:ea typeface="黑体" pitchFamily="49" charset="-122"/>
              </a:rPr>
              <a:t>Policy </a:t>
            </a:r>
            <a:r>
              <a:rPr lang="en-US" altLang="zh-CN" sz="3600" dirty="0" smtClean="0">
                <a:solidFill>
                  <a:schemeClr val="tx1"/>
                </a:solidFill>
                <a:latin typeface="+mn-lt"/>
                <a:ea typeface="黑体" pitchFamily="49" charset="-122"/>
              </a:rPr>
              <a:t>Recommendations</a:t>
            </a:r>
            <a:endParaRPr lang="en-US" altLang="zh-CN" sz="3600" dirty="0">
              <a:solidFill>
                <a:schemeClr val="tx1"/>
              </a:solidFill>
              <a:latin typeface="+mn-lt"/>
              <a:ea typeface="黑体" pitchFamily="49" charset="-122"/>
            </a:endParaRPr>
          </a:p>
        </p:txBody>
      </p:sp>
      <p:sp>
        <p:nvSpPr>
          <p:cNvPr id="5" name="Rectangle 1"/>
          <p:cNvSpPr>
            <a:spLocks noChangeArrowheads="1"/>
          </p:cNvSpPr>
          <p:nvPr/>
        </p:nvSpPr>
        <p:spPr bwMode="auto">
          <a:xfrm>
            <a:off x="323528" y="3501008"/>
            <a:ext cx="8496944" cy="2862322"/>
          </a:xfrm>
          <a:prstGeom prst="rect">
            <a:avLst/>
          </a:prstGeom>
          <a:solidFill>
            <a:schemeClr val="bg1">
              <a:lumMod val="95000"/>
            </a:schemeClr>
          </a:solidFill>
          <a:ln w="9525">
            <a:solidFill>
              <a:schemeClr val="accent1">
                <a:shade val="95000"/>
                <a:satMod val="10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365125" lvl="0" indent="-365125" fontAlgn="base">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Set definition and characteristics of ecological protection red lines in law</a:t>
            </a:r>
          </a:p>
          <a:p>
            <a:pPr marL="365125" lvl="0" indent="-365125" fontAlgn="base">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Reform spatial, land-use planning and marine-use planning systems to include EPRLs</a:t>
            </a:r>
          </a:p>
          <a:p>
            <a:pPr marL="365125" lvl="0" indent="-365125" fontAlgn="base">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Establish new national coordinating mechanisms for ecological conservation and for monitoring and compliance</a:t>
            </a:r>
          </a:p>
          <a:p>
            <a:pPr marL="365125" lvl="0" indent="-365125" fontAlgn="base">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Renew and expand a national Protected Areas system </a:t>
            </a:r>
          </a:p>
          <a:p>
            <a:pPr marL="365125" lvl="0" indent="-365125" fontAlgn="base">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Design and implement a national program of payment for performance in EPRL</a:t>
            </a:r>
          </a:p>
        </p:txBody>
      </p:sp>
      <p:sp>
        <p:nvSpPr>
          <p:cNvPr id="6" name="Rectangle 1"/>
          <p:cNvSpPr>
            <a:spLocks noChangeArrowheads="1"/>
          </p:cNvSpPr>
          <p:nvPr/>
        </p:nvSpPr>
        <p:spPr bwMode="auto">
          <a:xfrm>
            <a:off x="323528" y="1124744"/>
            <a:ext cx="8496944" cy="2246769"/>
          </a:xfrm>
          <a:prstGeom prst="rect">
            <a:avLst/>
          </a:prstGeom>
          <a:solidFill>
            <a:schemeClr val="bg1">
              <a:lumMod val="95000"/>
            </a:schemeClr>
          </a:solidFill>
          <a:ln w="9525">
            <a:solidFill>
              <a:schemeClr val="accent1">
                <a:shade val="95000"/>
                <a:satMod val="10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365125" lvl="0" indent="-365125" fontAlgn="base">
              <a:spcBef>
                <a:spcPts val="600"/>
              </a:spcBef>
              <a:spcAft>
                <a:spcPct val="0"/>
              </a:spcAft>
              <a:buFont typeface="Wingdings" pitchFamily="2" charset="2"/>
              <a:buChar char="n"/>
            </a:pPr>
            <a:r>
              <a:rPr lang="zh-CN" altLang="en-US" sz="2000" b="1" dirty="0" smtClean="0">
                <a:ea typeface="黑体" pitchFamily="49" charset="-122"/>
                <a:cs typeface="Times New Roman" pitchFamily="18" charset="0"/>
              </a:rPr>
              <a:t>完善和明确生态保护红线的内涵与体系构成</a:t>
            </a:r>
          </a:p>
          <a:p>
            <a:pPr marL="365125" lvl="0" indent="-365125" fontAlgn="base">
              <a:spcBef>
                <a:spcPts val="600"/>
              </a:spcBef>
              <a:spcAft>
                <a:spcPct val="0"/>
              </a:spcAft>
              <a:buFont typeface="Wingdings" pitchFamily="2" charset="2"/>
              <a:buChar char="n"/>
            </a:pPr>
            <a:r>
              <a:rPr lang="zh-CN" altLang="en-US" sz="2000" b="1" dirty="0" smtClean="0">
                <a:ea typeface="黑体" pitchFamily="49" charset="-122"/>
                <a:cs typeface="Times New Roman" pitchFamily="18" charset="0"/>
              </a:rPr>
              <a:t>完善空间规划体系，明确划定生态保护红线</a:t>
            </a:r>
          </a:p>
          <a:p>
            <a:pPr marL="365125" lvl="0" indent="-365125" fontAlgn="base">
              <a:spcBef>
                <a:spcPts val="600"/>
              </a:spcBef>
              <a:spcAft>
                <a:spcPct val="0"/>
              </a:spcAft>
              <a:buFont typeface="Wingdings" pitchFamily="2" charset="2"/>
              <a:buChar char="n"/>
            </a:pPr>
            <a:r>
              <a:rPr lang="zh-CN" altLang="en-US" sz="2000" b="1" dirty="0" smtClean="0">
                <a:ea typeface="黑体" pitchFamily="49" charset="-122"/>
                <a:cs typeface="Times New Roman" pitchFamily="18" charset="0"/>
              </a:rPr>
              <a:t>建立自然生态保护协调机制</a:t>
            </a:r>
          </a:p>
          <a:p>
            <a:pPr marL="365125" lvl="0" indent="-365125" fontAlgn="base">
              <a:spcBef>
                <a:spcPts val="600"/>
              </a:spcBef>
              <a:spcAft>
                <a:spcPct val="0"/>
              </a:spcAft>
              <a:buFont typeface="Wingdings" pitchFamily="2" charset="2"/>
              <a:buChar char="n"/>
            </a:pPr>
            <a:r>
              <a:rPr lang="zh-CN" altLang="en-US" sz="2000" b="1" dirty="0" smtClean="0">
                <a:ea typeface="黑体" pitchFamily="49" charset="-122"/>
                <a:cs typeface="Times New Roman" pitchFamily="18" charset="0"/>
              </a:rPr>
              <a:t>完善自然保护地体系，将生态保护红线与保护地体系整合，建立生态保护红线分部门、分类、分级管理机制</a:t>
            </a:r>
          </a:p>
          <a:p>
            <a:pPr marL="365125" lvl="0" indent="-365125" fontAlgn="base">
              <a:spcBef>
                <a:spcPts val="600"/>
              </a:spcBef>
              <a:spcAft>
                <a:spcPct val="0"/>
              </a:spcAft>
              <a:buFont typeface="Wingdings" pitchFamily="2" charset="2"/>
              <a:buChar char="n"/>
            </a:pPr>
            <a:r>
              <a:rPr lang="zh-CN" altLang="en-US" sz="2000" b="1" dirty="0" smtClean="0">
                <a:ea typeface="黑体" pitchFamily="49" charset="-122"/>
                <a:cs typeface="Times New Roman" pitchFamily="18" charset="0"/>
              </a:rPr>
              <a:t>生态保护红线为基础，完善生态补偿制度和激励机制</a:t>
            </a:r>
            <a:endParaRPr lang="en-US" altLang="zh-CN" sz="2000" b="1" dirty="0" smtClean="0">
              <a:ea typeface="黑体" pitchFamily="49" charset="-122"/>
              <a:cs typeface="Times New Roman" pitchFamily="18" charset="0"/>
            </a:endParaRP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179512" y="72008"/>
            <a:ext cx="878497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500" dirty="0" smtClean="0">
                <a:solidFill>
                  <a:prstClr val="black"/>
                </a:solidFill>
                <a:ea typeface="黑体" pitchFamily="49" charset="-122"/>
              </a:rPr>
              <a:t>1 </a:t>
            </a:r>
            <a:r>
              <a:rPr lang="zh-CN" altLang="en-US" sz="2500" dirty="0" smtClean="0">
                <a:solidFill>
                  <a:prstClr val="black"/>
                </a:solidFill>
                <a:ea typeface="黑体" pitchFamily="49" charset="-122"/>
              </a:rPr>
              <a:t>完善和明确生态保护红线的内涵与体系构成</a:t>
            </a:r>
            <a:endParaRPr lang="en-US" altLang="zh-CN" sz="2500" dirty="0" smtClean="0">
              <a:solidFill>
                <a:prstClr val="black"/>
              </a:solidFill>
              <a:ea typeface="黑体" pitchFamily="49" charset="-122"/>
            </a:endParaRPr>
          </a:p>
          <a:p>
            <a:pPr marL="274638" indent="-274638"/>
            <a:r>
              <a:rPr lang="en-US" altLang="zh-CN" sz="2500" dirty="0" smtClean="0">
                <a:solidFill>
                  <a:prstClr val="black"/>
                </a:solidFill>
                <a:ea typeface="黑体" pitchFamily="49" charset="-122"/>
              </a:rPr>
              <a:t>1 Definition and characteristics of ecological protection red lines</a:t>
            </a:r>
            <a:endParaRPr lang="en-US" altLang="zh-CN" sz="2500" dirty="0">
              <a:solidFill>
                <a:prstClr val="black"/>
              </a:solidFill>
              <a:ea typeface="黑体" pitchFamily="49" charset="-122"/>
            </a:endParaRPr>
          </a:p>
        </p:txBody>
      </p:sp>
      <p:sp>
        <p:nvSpPr>
          <p:cNvPr id="5121" name="Rectangle 1"/>
          <p:cNvSpPr>
            <a:spLocks noChangeArrowheads="1"/>
          </p:cNvSpPr>
          <p:nvPr/>
        </p:nvSpPr>
        <p:spPr bwMode="auto">
          <a:xfrm>
            <a:off x="323528" y="1458943"/>
            <a:ext cx="849694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spcBef>
                <a:spcPts val="1200"/>
              </a:spcBef>
              <a:spcAft>
                <a:spcPct val="0"/>
              </a:spcAft>
              <a:buFont typeface="Wingdings" pitchFamily="2" charset="2"/>
              <a:buChar char="n"/>
            </a:pPr>
            <a:r>
              <a:rPr lang="zh-CN" altLang="en-GB" sz="2000" b="1" dirty="0" smtClean="0">
                <a:solidFill>
                  <a:srgbClr val="3333FF"/>
                </a:solidFill>
                <a:latin typeface="黑体" pitchFamily="49" charset="-122"/>
                <a:ea typeface="黑体" pitchFamily="49" charset="-122"/>
                <a:cs typeface="Times New Roman" pitchFamily="18" charset="0"/>
              </a:rPr>
              <a:t>明确界定生态保护红线的内涵。</a:t>
            </a:r>
            <a:r>
              <a:rPr lang="zh-CN" altLang="en-GB" sz="2000" dirty="0" smtClean="0">
                <a:solidFill>
                  <a:prstClr val="black"/>
                </a:solidFill>
                <a:latin typeface="黑体" pitchFamily="49" charset="-122"/>
                <a:ea typeface="黑体" pitchFamily="49" charset="-122"/>
                <a:cs typeface="Times New Roman" pitchFamily="18" charset="0"/>
              </a:rPr>
              <a:t>生态保护红线是指为维护国家和区域生态安全及经济社会可持续发展，提升生态功能、保障生态系统服务持续供给必须严格保护的最小空间范围</a:t>
            </a:r>
            <a:r>
              <a:rPr lang="zh-CN" altLang="en-US" sz="2000" dirty="0" smtClean="0">
                <a:solidFill>
                  <a:prstClr val="black"/>
                </a:solidFill>
                <a:latin typeface="黑体" pitchFamily="49" charset="-122"/>
                <a:ea typeface="黑体" pitchFamily="49" charset="-122"/>
                <a:cs typeface="Times New Roman" pitchFamily="18" charset="0"/>
              </a:rPr>
              <a:t>。</a:t>
            </a:r>
            <a:r>
              <a:rPr lang="zh-CN" altLang="en-GB" sz="2000" dirty="0" smtClean="0">
                <a:solidFill>
                  <a:prstClr val="black"/>
                </a:solidFill>
                <a:latin typeface="黑体" pitchFamily="49" charset="-122"/>
                <a:ea typeface="黑体" pitchFamily="49" charset="-122"/>
                <a:cs typeface="Times New Roman" pitchFamily="18" charset="0"/>
              </a:rPr>
              <a:t>生态系统服务包括水源涵养、土壤保持、防风固沙、洪水调蓄以及灾害防护功能</a:t>
            </a:r>
            <a:r>
              <a:rPr lang="zh-CN" altLang="en-US" sz="2000" dirty="0" smtClean="0">
                <a:solidFill>
                  <a:prstClr val="black"/>
                </a:solidFill>
                <a:latin typeface="黑体" pitchFamily="49" charset="-122"/>
                <a:ea typeface="黑体" pitchFamily="49" charset="-122"/>
                <a:cs typeface="Times New Roman" pitchFamily="18" charset="0"/>
              </a:rPr>
              <a:t>等</a:t>
            </a:r>
            <a:r>
              <a:rPr lang="zh-CN" altLang="en-GB" sz="2000" dirty="0" smtClean="0">
                <a:solidFill>
                  <a:prstClr val="black"/>
                </a:solidFill>
                <a:latin typeface="黑体" pitchFamily="49" charset="-122"/>
                <a:ea typeface="黑体" pitchFamily="49" charset="-122"/>
                <a:cs typeface="Times New Roman" pitchFamily="18" charset="0"/>
              </a:rPr>
              <a:t>。 </a:t>
            </a:r>
            <a:endParaRPr lang="zh-CN" altLang="en-GB" sz="2000" dirty="0" smtClean="0">
              <a:solidFill>
                <a:prstClr val="black"/>
              </a:solidFill>
              <a:latin typeface="黑体" pitchFamily="49" charset="-122"/>
              <a:ea typeface="黑体" pitchFamily="49" charset="-122"/>
              <a:cs typeface="宋体" pitchFamily="2" charset="-122"/>
            </a:endParaRPr>
          </a:p>
          <a:p>
            <a:pPr marL="365125" indent="-365125" eaLnBrk="0" fontAlgn="base" hangingPunct="0">
              <a:spcBef>
                <a:spcPts val="1200"/>
              </a:spcBef>
              <a:spcAft>
                <a:spcPct val="0"/>
              </a:spcAft>
              <a:buFont typeface="Wingdings" pitchFamily="2" charset="2"/>
              <a:buChar char="n"/>
            </a:pPr>
            <a:r>
              <a:rPr lang="zh-CN" altLang="en-GB" sz="2000" b="1" dirty="0" smtClean="0">
                <a:solidFill>
                  <a:srgbClr val="3333FF"/>
                </a:solidFill>
                <a:latin typeface="黑体" pitchFamily="49" charset="-122"/>
                <a:ea typeface="黑体" pitchFamily="49" charset="-122"/>
                <a:cs typeface="Times New Roman" pitchFamily="18" charset="0"/>
              </a:rPr>
              <a:t>生态保护红线构成。</a:t>
            </a:r>
            <a:r>
              <a:rPr lang="zh-CN" altLang="en-GB" sz="2000" dirty="0" smtClean="0">
                <a:solidFill>
                  <a:prstClr val="black"/>
                </a:solidFill>
                <a:latin typeface="黑体" pitchFamily="49" charset="-122"/>
                <a:ea typeface="黑体" pitchFamily="49" charset="-122"/>
                <a:cs typeface="Times New Roman" pitchFamily="18" charset="0"/>
              </a:rPr>
              <a:t>生态系统服务保障线、人居环境安全保障线和生物多样性保护线。</a:t>
            </a:r>
            <a:endParaRPr lang="zh-CN" altLang="en-GB" sz="2000" dirty="0" smtClean="0">
              <a:solidFill>
                <a:prstClr val="black"/>
              </a:solidFill>
              <a:latin typeface="黑体" pitchFamily="49" charset="-122"/>
              <a:ea typeface="黑体" pitchFamily="49" charset="-122"/>
              <a:cs typeface="宋体" pitchFamily="2" charset="-122"/>
            </a:endParaRPr>
          </a:p>
        </p:txBody>
      </p:sp>
      <p:sp>
        <p:nvSpPr>
          <p:cNvPr id="5" name="Rectangle 1"/>
          <p:cNvSpPr>
            <a:spLocks noChangeArrowheads="1"/>
          </p:cNvSpPr>
          <p:nvPr/>
        </p:nvSpPr>
        <p:spPr bwMode="auto">
          <a:xfrm>
            <a:off x="323528" y="3639507"/>
            <a:ext cx="8496944"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lnSpc>
                <a:spcPct val="90000"/>
              </a:lnSpc>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An ecological protection red line (EPRL) defines the minimum spatial area within which strict development controls ensure sustainable provision of ecosystem services vital for national and regional development. EPRL includes natural and constructed ecosystems, terrestrial, freshwater and marine, and degraded areas with potential for ecological restoration to valuable health. The ecosystems may be located in rural or urban settings.</a:t>
            </a:r>
          </a:p>
          <a:p>
            <a:pPr marL="365125" indent="-365125" fontAlgn="base">
              <a:lnSpc>
                <a:spcPct val="90000"/>
              </a:lnSpc>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Ecological protection redlines include three components: Ecosystem Services Protection line, Living Environment Security Protection line and Biological Diversity Protection line.</a:t>
            </a: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51520" y="1735648"/>
            <a:ext cx="86409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eaLnBrk="0" fontAlgn="base" hangingPunct="0">
              <a:spcBef>
                <a:spcPts val="1200"/>
              </a:spcBef>
              <a:spcAft>
                <a:spcPct val="0"/>
              </a:spcAft>
              <a:buFont typeface="Wingdings" pitchFamily="2" charset="2"/>
              <a:buChar char="n"/>
            </a:pPr>
            <a:r>
              <a:rPr lang="zh-CN" altLang="en-GB" sz="2000" b="1" dirty="0" smtClean="0">
                <a:solidFill>
                  <a:srgbClr val="3333FF"/>
                </a:solidFill>
                <a:latin typeface="黑体" pitchFamily="49" charset="-122"/>
                <a:ea typeface="黑体" pitchFamily="49" charset="-122"/>
                <a:cs typeface="Times New Roman" pitchFamily="18" charset="0"/>
              </a:rPr>
              <a:t>确定生态保护红线国家目标。</a:t>
            </a:r>
            <a:r>
              <a:rPr lang="zh-CN" altLang="en-GB" sz="2000" dirty="0" smtClean="0">
                <a:solidFill>
                  <a:prstClr val="black"/>
                </a:solidFill>
                <a:latin typeface="黑体" pitchFamily="49" charset="-122"/>
                <a:ea typeface="黑体" pitchFamily="49" charset="-122"/>
                <a:cs typeface="Times New Roman" pitchFamily="18" charset="0"/>
              </a:rPr>
              <a:t>建议将国土面积的</a:t>
            </a:r>
            <a:r>
              <a:rPr lang="en-GB" altLang="zh-CN" sz="2000" dirty="0" smtClean="0">
                <a:solidFill>
                  <a:prstClr val="black"/>
                </a:solidFill>
                <a:latin typeface="黑体" pitchFamily="49" charset="-122"/>
                <a:ea typeface="黑体" pitchFamily="49" charset="-122"/>
                <a:cs typeface="Times New Roman" pitchFamily="18" charset="0"/>
              </a:rPr>
              <a:t>35%</a:t>
            </a:r>
            <a:r>
              <a:rPr lang="zh-CN" altLang="en-GB" sz="2000" dirty="0" smtClean="0">
                <a:solidFill>
                  <a:prstClr val="black"/>
                </a:solidFill>
                <a:latin typeface="黑体" pitchFamily="49" charset="-122"/>
                <a:ea typeface="黑体" pitchFamily="49" charset="-122"/>
                <a:cs typeface="Times New Roman" pitchFamily="18" charset="0"/>
              </a:rPr>
              <a:t>的区域确定为国家生态保护红线，保护生态系统服务重要区域与生态高敏感区，保障国家生态安全。</a:t>
            </a:r>
          </a:p>
          <a:p>
            <a:pPr marL="365125" indent="-365125" eaLnBrk="0" fontAlgn="base" hangingPunct="0">
              <a:spcBef>
                <a:spcPts val="1200"/>
              </a:spcBef>
              <a:spcAft>
                <a:spcPct val="0"/>
              </a:spcAft>
              <a:buFont typeface="Wingdings" pitchFamily="2" charset="2"/>
              <a:buChar char="n"/>
            </a:pPr>
            <a:r>
              <a:rPr lang="zh-CN" altLang="en-GB" sz="2000" b="1" dirty="0" smtClean="0">
                <a:solidFill>
                  <a:srgbClr val="3333FF"/>
                </a:solidFill>
                <a:latin typeface="黑体" pitchFamily="49" charset="-122"/>
                <a:ea typeface="黑体" pitchFamily="49" charset="-122"/>
                <a:cs typeface="Times New Roman" pitchFamily="18" charset="0"/>
              </a:rPr>
              <a:t>尽快制定</a:t>
            </a:r>
            <a:r>
              <a:rPr lang="en-GB" altLang="zh-CN" sz="2000" b="1" dirty="0" smtClean="0">
                <a:solidFill>
                  <a:srgbClr val="3333FF"/>
                </a:solidFill>
                <a:latin typeface="黑体" pitchFamily="49" charset="-122"/>
                <a:ea typeface="黑体" pitchFamily="49" charset="-122"/>
                <a:cs typeface="Times New Roman" pitchFamily="18" charset="0"/>
              </a:rPr>
              <a:t>《</a:t>
            </a:r>
            <a:r>
              <a:rPr lang="zh-CN" altLang="en-GB" sz="2000" b="1" dirty="0" smtClean="0">
                <a:solidFill>
                  <a:srgbClr val="3333FF"/>
                </a:solidFill>
                <a:latin typeface="黑体" pitchFamily="49" charset="-122"/>
                <a:ea typeface="黑体" pitchFamily="49" charset="-122"/>
                <a:cs typeface="Times New Roman" pitchFamily="18" charset="0"/>
              </a:rPr>
              <a:t>生态保护红线管理办法</a:t>
            </a:r>
            <a:r>
              <a:rPr lang="en-GB" altLang="zh-CN" sz="2000" b="1" dirty="0" smtClean="0">
                <a:solidFill>
                  <a:srgbClr val="3333FF"/>
                </a:solidFill>
                <a:latin typeface="黑体" pitchFamily="49" charset="-122"/>
                <a:ea typeface="黑体" pitchFamily="49" charset="-122"/>
                <a:cs typeface="Times New Roman" pitchFamily="18" charset="0"/>
              </a:rPr>
              <a:t>》</a:t>
            </a:r>
            <a:r>
              <a:rPr lang="zh-CN" altLang="en-GB" sz="2000" b="1" dirty="0" smtClean="0">
                <a:solidFill>
                  <a:srgbClr val="3333FF"/>
                </a:solidFill>
                <a:latin typeface="黑体" pitchFamily="49" charset="-122"/>
                <a:ea typeface="黑体" pitchFamily="49" charset="-122"/>
                <a:cs typeface="Times New Roman" pitchFamily="18" charset="0"/>
              </a:rPr>
              <a:t>。</a:t>
            </a:r>
          </a:p>
        </p:txBody>
      </p:sp>
      <p:sp>
        <p:nvSpPr>
          <p:cNvPr id="4" name="Rectangle 1"/>
          <p:cNvSpPr>
            <a:spLocks noChangeArrowheads="1"/>
          </p:cNvSpPr>
          <p:nvPr/>
        </p:nvSpPr>
        <p:spPr bwMode="auto">
          <a:xfrm>
            <a:off x="251520" y="3516104"/>
            <a:ext cx="8568952"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Establish a national target of 35% of China’s land area to be within an EPRL on the basis of ecological problems, ecological sensitivity and important spatial characteristics of ecosystem services in China. </a:t>
            </a:r>
          </a:p>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State Council to issue Management measures as regulations to ensure full implementation. </a:t>
            </a:r>
          </a:p>
        </p:txBody>
      </p:sp>
      <p:sp>
        <p:nvSpPr>
          <p:cNvPr id="5" name="Rectangle 2"/>
          <p:cNvSpPr txBox="1">
            <a:spLocks noChangeArrowheads="1"/>
          </p:cNvSpPr>
          <p:nvPr/>
        </p:nvSpPr>
        <p:spPr bwMode="gray">
          <a:xfrm>
            <a:off x="179512" y="72008"/>
            <a:ext cx="878497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500" dirty="0" smtClean="0">
                <a:solidFill>
                  <a:prstClr val="black"/>
                </a:solidFill>
                <a:ea typeface="黑体" pitchFamily="49" charset="-122"/>
              </a:rPr>
              <a:t>1 </a:t>
            </a:r>
            <a:r>
              <a:rPr lang="zh-CN" altLang="en-US" sz="2500" dirty="0" smtClean="0">
                <a:solidFill>
                  <a:prstClr val="black"/>
                </a:solidFill>
                <a:ea typeface="黑体" pitchFamily="49" charset="-122"/>
              </a:rPr>
              <a:t>完善和明确生态保护红线的内涵与体系构成</a:t>
            </a:r>
            <a:endParaRPr lang="en-US" altLang="zh-CN" sz="2500" dirty="0" smtClean="0">
              <a:solidFill>
                <a:prstClr val="black"/>
              </a:solidFill>
              <a:ea typeface="黑体" pitchFamily="49" charset="-122"/>
            </a:endParaRPr>
          </a:p>
          <a:p>
            <a:pPr marL="274638" indent="-274638"/>
            <a:r>
              <a:rPr lang="en-US" altLang="zh-CN" sz="2500" dirty="0" smtClean="0">
                <a:solidFill>
                  <a:prstClr val="black"/>
                </a:solidFill>
                <a:ea typeface="黑体" pitchFamily="49" charset="-122"/>
              </a:rPr>
              <a:t>1 Definition and characteristics of ecological protection red lines</a:t>
            </a:r>
            <a:endParaRPr lang="en-US" altLang="zh-CN" sz="2500" dirty="0">
              <a:solidFill>
                <a:prstClr val="black"/>
              </a:solidFill>
              <a:ea typeface="黑体" pitchFamily="49" charset="-122"/>
            </a:endParaRP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288032" y="99392"/>
            <a:ext cx="8244408" cy="12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500" dirty="0" smtClean="0">
                <a:solidFill>
                  <a:prstClr val="black"/>
                </a:solidFill>
                <a:ea typeface="黑体" pitchFamily="49" charset="-122"/>
              </a:rPr>
              <a:t>2 </a:t>
            </a:r>
            <a:r>
              <a:rPr lang="zh-CN" altLang="en-US" sz="2500" dirty="0" smtClean="0">
                <a:solidFill>
                  <a:prstClr val="black"/>
                </a:solidFill>
                <a:ea typeface="黑体" pitchFamily="49" charset="-122"/>
              </a:rPr>
              <a:t>完善空间规划体系，明确划定生态保护红线</a:t>
            </a:r>
            <a:endParaRPr lang="en-US" altLang="zh-CN" sz="2500" dirty="0" smtClean="0">
              <a:solidFill>
                <a:prstClr val="black"/>
              </a:solidFill>
              <a:ea typeface="黑体" pitchFamily="49" charset="-122"/>
            </a:endParaRPr>
          </a:p>
          <a:p>
            <a:pPr marL="274638" indent="-274638"/>
            <a:r>
              <a:rPr lang="en-US" altLang="zh-CN" sz="2500" dirty="0" smtClean="0">
                <a:solidFill>
                  <a:prstClr val="black"/>
                </a:solidFill>
                <a:ea typeface="黑体" pitchFamily="49" charset="-122"/>
              </a:rPr>
              <a:t>2 Reform spatial planning systems to include EPRLs</a:t>
            </a:r>
            <a:endParaRPr lang="en-US" altLang="zh-CN" sz="2500" dirty="0">
              <a:solidFill>
                <a:prstClr val="black"/>
              </a:solidFill>
              <a:ea typeface="黑体" pitchFamily="49" charset="-122"/>
            </a:endParaRPr>
          </a:p>
        </p:txBody>
      </p:sp>
      <p:sp>
        <p:nvSpPr>
          <p:cNvPr id="4" name="Rectangle 1"/>
          <p:cNvSpPr>
            <a:spLocks noChangeArrowheads="1"/>
          </p:cNvSpPr>
          <p:nvPr/>
        </p:nvSpPr>
        <p:spPr bwMode="auto">
          <a:xfrm>
            <a:off x="395536" y="1837273"/>
            <a:ext cx="82809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土地利用规划体系中增设生态用地类型。</a:t>
            </a:r>
            <a:r>
              <a:rPr lang="zh-CN" altLang="en-US" sz="2000" dirty="0" smtClean="0">
                <a:solidFill>
                  <a:prstClr val="black"/>
                </a:solidFill>
                <a:latin typeface="黑体" pitchFamily="49" charset="-122"/>
                <a:ea typeface="黑体" pitchFamily="49" charset="-122"/>
                <a:cs typeface="Times New Roman" pitchFamily="18" charset="0"/>
              </a:rPr>
              <a:t>在现有的土地利用规划体系中，增设生态用地类型，形成包括农业用地、建设用地、生态用地与未利用地四个类型的新的土地利用规划分类体系。</a:t>
            </a:r>
          </a:p>
        </p:txBody>
      </p:sp>
      <p:sp>
        <p:nvSpPr>
          <p:cNvPr id="5" name="Rectangle 1"/>
          <p:cNvSpPr>
            <a:spLocks noChangeArrowheads="1"/>
          </p:cNvSpPr>
          <p:nvPr/>
        </p:nvSpPr>
        <p:spPr bwMode="auto">
          <a:xfrm>
            <a:off x="467544" y="3146192"/>
            <a:ext cx="828092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Establish a new terrestrial land-use category to protect as “Ecological Lands” those lands that have the dominant function of providing ecosystem services. </a:t>
            </a:r>
          </a:p>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Form a new integrated land use planning and spatial planning system and new categories of land </a:t>
            </a:r>
            <a:r>
              <a:rPr lang="en-US" altLang="zh-CN" sz="2000" dirty="0" smtClean="0">
                <a:ea typeface="黑体" pitchFamily="49" charset="-122"/>
                <a:cs typeface="Times New Roman" pitchFamily="18" charset="0"/>
              </a:rPr>
              <a:t>designations.  </a:t>
            </a:r>
            <a:endParaRPr lang="en-US" altLang="zh-CN" sz="2000" dirty="0" smtClean="0">
              <a:ea typeface="黑体" pitchFamily="49" charset="-122"/>
              <a:cs typeface="Times New Roman" pitchFamily="18" charset="0"/>
            </a:endParaRP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39552" y="1600344"/>
            <a:ext cx="8064896"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将生态保护红线纳入各类空间规划。</a:t>
            </a:r>
            <a:r>
              <a:rPr lang="zh-CN" altLang="en-US" sz="2000" dirty="0" smtClean="0">
                <a:solidFill>
                  <a:prstClr val="black"/>
                </a:solidFill>
                <a:latin typeface="黑体" pitchFamily="49" charset="-122"/>
                <a:ea typeface="黑体" pitchFamily="49" charset="-122"/>
                <a:cs typeface="Times New Roman" pitchFamily="18" charset="0"/>
              </a:rPr>
              <a:t>建议在国土规划、土地利用规划、城乡规划等空间规划中，明确划定生态保护红线。</a:t>
            </a:r>
            <a:endParaRPr lang="en-US" altLang="zh-CN" sz="2000" dirty="0" smtClean="0">
              <a:solidFill>
                <a:prstClr val="black"/>
              </a:solidFill>
              <a:latin typeface="黑体" pitchFamily="49" charset="-122"/>
              <a:ea typeface="黑体" pitchFamily="49" charset="-122"/>
              <a:cs typeface="Times New Roman" pitchFamily="18" charset="0"/>
            </a:endParaRPr>
          </a:p>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海洋空间规划中划定海洋生态保护红线。</a:t>
            </a:r>
            <a:r>
              <a:rPr lang="zh-CN" altLang="en-US" sz="2000" dirty="0" smtClean="0">
                <a:solidFill>
                  <a:prstClr val="black"/>
                </a:solidFill>
                <a:latin typeface="黑体" pitchFamily="49" charset="-122"/>
                <a:ea typeface="黑体" pitchFamily="49" charset="-122"/>
                <a:cs typeface="Times New Roman" pitchFamily="18" charset="0"/>
              </a:rPr>
              <a:t>通过海洋生态功能区划和海洋其他空间规划，确定海洋生态保护红线，维护海洋生态健康和生态安全。</a:t>
            </a:r>
            <a:endParaRPr lang="en-US" altLang="zh-CN" sz="2000" dirty="0" smtClean="0">
              <a:solidFill>
                <a:prstClr val="black"/>
              </a:solidFill>
              <a:latin typeface="黑体" pitchFamily="49" charset="-122"/>
              <a:ea typeface="黑体" pitchFamily="49" charset="-122"/>
              <a:cs typeface="Times New Roman" pitchFamily="18" charset="0"/>
            </a:endParaRPr>
          </a:p>
        </p:txBody>
      </p:sp>
      <p:sp>
        <p:nvSpPr>
          <p:cNvPr id="5" name="Rectangle 1"/>
          <p:cNvSpPr>
            <a:spLocks noChangeArrowheads="1"/>
          </p:cNvSpPr>
          <p:nvPr/>
        </p:nvSpPr>
        <p:spPr bwMode="auto">
          <a:xfrm>
            <a:off x="539552" y="3568367"/>
            <a:ext cx="820891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spcBef>
                <a:spcPts val="1200"/>
              </a:spcBef>
              <a:spcAft>
                <a:spcPct val="0"/>
              </a:spcAft>
              <a:buFont typeface="Wingdings" pitchFamily="2" charset="2"/>
              <a:buChar char="l"/>
            </a:pPr>
            <a:r>
              <a:rPr lang="en-US" altLang="zh-CN" sz="2000" dirty="0" smtClean="0">
                <a:solidFill>
                  <a:prstClr val="black"/>
                </a:solidFill>
                <a:ea typeface="黑体" pitchFamily="49" charset="-122"/>
                <a:cs typeface="Times New Roman" pitchFamily="18" charset="0"/>
              </a:rPr>
              <a:t>Once </a:t>
            </a:r>
            <a:r>
              <a:rPr lang="en-US" altLang="zh-CN" sz="2000" dirty="0" smtClean="0">
                <a:solidFill>
                  <a:prstClr val="black"/>
                </a:solidFill>
                <a:ea typeface="黑体" pitchFamily="49" charset="-122"/>
                <a:cs typeface="Times New Roman" pitchFamily="18" charset="0"/>
              </a:rPr>
              <a:t>ecological lands have been identified, it will be important to ensure that they are appropriately managed. In many, but not all, instances, it may be appropriate to incorporate these ecological lands into China’s protected area system. </a:t>
            </a:r>
          </a:p>
          <a:p>
            <a:pPr marL="365125" indent="-365125" fontAlgn="base">
              <a:spcBef>
                <a:spcPts val="1200"/>
              </a:spcBef>
              <a:spcAft>
                <a:spcPct val="0"/>
              </a:spcAft>
              <a:buFont typeface="Wingdings" pitchFamily="2" charset="2"/>
              <a:buChar char="l"/>
            </a:pPr>
            <a:r>
              <a:rPr lang="en-US" altLang="zh-CN" sz="2000" dirty="0" smtClean="0">
                <a:solidFill>
                  <a:prstClr val="black"/>
                </a:solidFill>
                <a:ea typeface="黑体" pitchFamily="49" charset="-122"/>
                <a:cs typeface="Times New Roman" pitchFamily="18" charset="0"/>
              </a:rPr>
              <a:t>Establish </a:t>
            </a:r>
            <a:r>
              <a:rPr lang="en-US" altLang="zh-CN" sz="2000" dirty="0" smtClean="0">
                <a:solidFill>
                  <a:prstClr val="black"/>
                </a:solidFill>
                <a:ea typeface="黑体" pitchFamily="49" charset="-122"/>
                <a:cs typeface="Times New Roman" pitchFamily="18" charset="0"/>
              </a:rPr>
              <a:t>a similar approach to national marine spatial planning undertaken through China’s ocean zoning, or by dedicated EPRL initiatives.</a:t>
            </a:r>
            <a:endParaRPr lang="zh-CN" altLang="en-GB" sz="2000" dirty="0" smtClean="0">
              <a:solidFill>
                <a:prstClr val="black"/>
              </a:solidFill>
              <a:ea typeface="黑体" pitchFamily="49" charset="-122"/>
              <a:cs typeface="Times New Roman" pitchFamily="18" charset="0"/>
            </a:endParaRPr>
          </a:p>
        </p:txBody>
      </p:sp>
      <p:sp>
        <p:nvSpPr>
          <p:cNvPr id="6" name="Rectangle 2"/>
          <p:cNvSpPr txBox="1">
            <a:spLocks noChangeArrowheads="1"/>
          </p:cNvSpPr>
          <p:nvPr/>
        </p:nvSpPr>
        <p:spPr bwMode="gray">
          <a:xfrm>
            <a:off x="251520" y="116632"/>
            <a:ext cx="8460432" cy="12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500" dirty="0" smtClean="0">
                <a:solidFill>
                  <a:prstClr val="black"/>
                </a:solidFill>
                <a:ea typeface="黑体" pitchFamily="49" charset="-122"/>
              </a:rPr>
              <a:t>2 </a:t>
            </a:r>
            <a:r>
              <a:rPr lang="zh-CN" altLang="en-US" sz="2500" dirty="0" smtClean="0">
                <a:solidFill>
                  <a:prstClr val="black"/>
                </a:solidFill>
                <a:ea typeface="黑体" pitchFamily="49" charset="-122"/>
              </a:rPr>
              <a:t>完善空间规划体系，明确划定生态保护红线</a:t>
            </a:r>
            <a:endParaRPr lang="en-US" altLang="zh-CN" sz="2500" dirty="0" smtClean="0">
              <a:solidFill>
                <a:prstClr val="black"/>
              </a:solidFill>
              <a:ea typeface="黑体" pitchFamily="49" charset="-122"/>
            </a:endParaRPr>
          </a:p>
          <a:p>
            <a:pPr marL="274638" indent="-274638"/>
            <a:r>
              <a:rPr lang="en-US" altLang="zh-CN" sz="2500" dirty="0" smtClean="0">
                <a:solidFill>
                  <a:prstClr val="black"/>
                </a:solidFill>
                <a:ea typeface="黑体" pitchFamily="49" charset="-122"/>
              </a:rPr>
              <a:t>2 Reform spatial planning systems to include EPRLs</a:t>
            </a:r>
            <a:endParaRPr lang="en-US" altLang="zh-CN" sz="2500" dirty="0">
              <a:solidFill>
                <a:prstClr val="black"/>
              </a:solidFill>
              <a:ea typeface="黑体" pitchFamily="49" charset="-122"/>
            </a:endParaRP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179512" y="216024"/>
            <a:ext cx="8784976"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500" dirty="0" smtClean="0">
                <a:solidFill>
                  <a:prstClr val="black"/>
                </a:solidFill>
                <a:ea typeface="黑体" pitchFamily="49" charset="-122"/>
              </a:rPr>
              <a:t>3 </a:t>
            </a:r>
            <a:r>
              <a:rPr lang="zh-CN" altLang="en-US" sz="2500" dirty="0" smtClean="0">
                <a:solidFill>
                  <a:prstClr val="black"/>
                </a:solidFill>
                <a:ea typeface="黑体" pitchFamily="49" charset="-122"/>
              </a:rPr>
              <a:t>建立自然生态保护协调机制</a:t>
            </a:r>
            <a:endParaRPr lang="en-US" altLang="zh-CN" sz="2500" dirty="0" smtClean="0">
              <a:solidFill>
                <a:prstClr val="black"/>
              </a:solidFill>
              <a:ea typeface="黑体" pitchFamily="49" charset="-122"/>
            </a:endParaRPr>
          </a:p>
          <a:p>
            <a:pPr marL="274638" indent="-274638"/>
            <a:r>
              <a:rPr lang="en-US" altLang="zh-CN" sz="2500" dirty="0" smtClean="0">
                <a:solidFill>
                  <a:prstClr val="black"/>
                </a:solidFill>
                <a:ea typeface="黑体" pitchFamily="49" charset="-122"/>
              </a:rPr>
              <a:t>3 Establish new national coordinating mechanisms</a:t>
            </a:r>
            <a:endParaRPr lang="en-US" altLang="zh-CN" sz="2500" dirty="0">
              <a:solidFill>
                <a:prstClr val="black"/>
              </a:solidFill>
              <a:ea typeface="黑体" pitchFamily="49" charset="-122"/>
            </a:endParaRPr>
          </a:p>
        </p:txBody>
      </p:sp>
      <p:sp>
        <p:nvSpPr>
          <p:cNvPr id="4" name="Rectangle 1"/>
          <p:cNvSpPr>
            <a:spLocks noChangeArrowheads="1"/>
          </p:cNvSpPr>
          <p:nvPr/>
        </p:nvSpPr>
        <p:spPr bwMode="auto">
          <a:xfrm>
            <a:off x="251520" y="1838727"/>
            <a:ext cx="86409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制定国家生态保护战略与政策。</a:t>
            </a:r>
            <a:r>
              <a:rPr lang="zh-CN" altLang="en-US" sz="2000" dirty="0" smtClean="0">
                <a:solidFill>
                  <a:prstClr val="black"/>
                </a:solidFill>
                <a:latin typeface="黑体" pitchFamily="49" charset="-122"/>
                <a:ea typeface="黑体" pitchFamily="49" charset="-122"/>
                <a:cs typeface="Times New Roman" pitchFamily="18" charset="0"/>
              </a:rPr>
              <a:t>从保护目标、空间架构、保护措施、保护政策等方面制定国家生态保护战略与政策。</a:t>
            </a:r>
          </a:p>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实施统一协调与管理国家自然保护地。</a:t>
            </a:r>
            <a:r>
              <a:rPr lang="zh-CN" altLang="en-US" sz="2000" dirty="0" smtClean="0">
                <a:solidFill>
                  <a:prstClr val="black"/>
                </a:solidFill>
                <a:latin typeface="黑体" pitchFamily="49" charset="-122"/>
                <a:ea typeface="黑体" pitchFamily="49" charset="-122"/>
                <a:cs typeface="Times New Roman" pitchFamily="18" charset="0"/>
              </a:rPr>
              <a:t>统一对我国自然保护区、国家公园、生态功能保护区等主要类型自然保护地进行管理。</a:t>
            </a:r>
          </a:p>
        </p:txBody>
      </p:sp>
      <p:sp>
        <p:nvSpPr>
          <p:cNvPr id="5" name="Rectangle 1"/>
          <p:cNvSpPr>
            <a:spLocks noChangeArrowheads="1"/>
          </p:cNvSpPr>
          <p:nvPr/>
        </p:nvSpPr>
        <p:spPr bwMode="auto">
          <a:xfrm>
            <a:off x="251520" y="3717032"/>
            <a:ext cx="86409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State ecological conservation policy: develop a single integrated national ecology strategy and policies.</a:t>
            </a:r>
          </a:p>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EPRL oversight, coordination and </a:t>
            </a:r>
            <a:r>
              <a:rPr lang="en-US" altLang="zh-CN" sz="2000" dirty="0" smtClean="0">
                <a:ea typeface="黑体" pitchFamily="49" charset="-122"/>
                <a:cs typeface="Times New Roman" pitchFamily="18" charset="0"/>
              </a:rPr>
              <a:t>facilitation.</a:t>
            </a:r>
            <a:endParaRPr lang="en-US" altLang="zh-CN" sz="2000" dirty="0" smtClean="0">
              <a:ea typeface="黑体" pitchFamily="49" charset="-122"/>
              <a:cs typeface="Times New Roman" pitchFamily="18" charset="0"/>
            </a:endParaRPr>
          </a:p>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Oversee and coordinate the work to develop a single integrated national Protected Areas system plan and management </a:t>
            </a:r>
            <a:r>
              <a:rPr lang="en-US" altLang="zh-CN" sz="2000" dirty="0" smtClean="0">
                <a:ea typeface="黑体" pitchFamily="49" charset="-122"/>
                <a:cs typeface="Times New Roman" pitchFamily="18" charset="0"/>
              </a:rPr>
              <a:t>approach.</a:t>
            </a:r>
            <a:endParaRPr lang="zh-CN" altLang="en-US" sz="2000" dirty="0" smtClean="0">
              <a:ea typeface="黑体" pitchFamily="49" charset="-122"/>
              <a:cs typeface="Times New Roman" pitchFamily="18" charset="0"/>
            </a:endParaRP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1520" y="1368638"/>
            <a:ext cx="864096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生态保护红线监督与报告。</a:t>
            </a:r>
            <a:r>
              <a:rPr lang="zh-CN" altLang="en-US" sz="2000" dirty="0" smtClean="0">
                <a:solidFill>
                  <a:prstClr val="black"/>
                </a:solidFill>
                <a:latin typeface="黑体" pitchFamily="49" charset="-122"/>
                <a:ea typeface="黑体" pitchFamily="49" charset="-122"/>
                <a:cs typeface="Times New Roman" pitchFamily="18" charset="0"/>
              </a:rPr>
              <a:t>对生态保护红线区域生态保护状况进行定期监测与评估</a:t>
            </a:r>
            <a:r>
              <a:rPr lang="en-US" altLang="zh-CN" sz="2000" dirty="0" smtClean="0">
                <a:solidFill>
                  <a:prstClr val="black"/>
                </a:solidFill>
                <a:latin typeface="黑体" pitchFamily="49" charset="-122"/>
                <a:ea typeface="黑体" pitchFamily="49" charset="-122"/>
                <a:cs typeface="Times New Roman" pitchFamily="18" charset="0"/>
              </a:rPr>
              <a:t>,</a:t>
            </a:r>
            <a:r>
              <a:rPr lang="zh-CN" altLang="en-US" sz="2000" dirty="0" smtClean="0">
                <a:solidFill>
                  <a:prstClr val="black"/>
                </a:solidFill>
                <a:latin typeface="黑体" pitchFamily="49" charset="-122"/>
                <a:ea typeface="黑体" pitchFamily="49" charset="-122"/>
                <a:cs typeface="Times New Roman" pitchFamily="18" charset="0"/>
              </a:rPr>
              <a:t>定期报告生态保护红线区域生态环境状况、变化与问题。</a:t>
            </a:r>
          </a:p>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规划、组织区域重大生态建设与恢复工程。</a:t>
            </a:r>
            <a:r>
              <a:rPr lang="zh-CN" altLang="en-US" sz="2000" dirty="0" smtClean="0">
                <a:solidFill>
                  <a:prstClr val="black"/>
                </a:solidFill>
                <a:latin typeface="黑体" pitchFamily="49" charset="-122"/>
                <a:ea typeface="黑体" pitchFamily="49" charset="-122"/>
                <a:cs typeface="Times New Roman" pitchFamily="18" charset="0"/>
              </a:rPr>
              <a:t>统一实施区域重大生态建设与恢复工程，保障生态保护红线区域生态系统服务的持续供给。</a:t>
            </a:r>
            <a:endParaRPr lang="en-US" altLang="zh-CN" sz="2000" dirty="0" smtClean="0">
              <a:solidFill>
                <a:prstClr val="black"/>
              </a:solidFill>
              <a:latin typeface="黑体" pitchFamily="49" charset="-122"/>
              <a:ea typeface="黑体" pitchFamily="49" charset="-122"/>
              <a:cs typeface="Times New Roman" pitchFamily="18" charset="0"/>
            </a:endParaRPr>
          </a:p>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实施生态补偿和奖励机制。</a:t>
            </a:r>
            <a:r>
              <a:rPr lang="zh-CN" altLang="en-US" sz="2000" dirty="0" smtClean="0">
                <a:solidFill>
                  <a:prstClr val="black"/>
                </a:solidFill>
                <a:latin typeface="黑体" pitchFamily="49" charset="-122"/>
                <a:ea typeface="黑体" pitchFamily="49" charset="-122"/>
                <a:cs typeface="Times New Roman" pitchFamily="18" charset="0"/>
              </a:rPr>
              <a:t>依据生态保护红线区域范围、保护机会成本和保护投入在生态保护红线区域实施生态补偿机制。</a:t>
            </a:r>
          </a:p>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规划和开展生态保护红线划定、监管能力建设。</a:t>
            </a:r>
            <a:endParaRPr lang="en-US" altLang="zh-CN" sz="2000" b="1" dirty="0" smtClean="0">
              <a:solidFill>
                <a:srgbClr val="3333FF"/>
              </a:solidFill>
              <a:latin typeface="黑体" pitchFamily="49" charset="-122"/>
              <a:ea typeface="黑体" pitchFamily="49" charset="-122"/>
              <a:cs typeface="Times New Roman" pitchFamily="18" charset="0"/>
            </a:endParaRPr>
          </a:p>
        </p:txBody>
      </p:sp>
      <p:sp>
        <p:nvSpPr>
          <p:cNvPr id="5" name="Rectangle 1"/>
          <p:cNvSpPr>
            <a:spLocks noChangeArrowheads="1"/>
          </p:cNvSpPr>
          <p:nvPr/>
        </p:nvSpPr>
        <p:spPr bwMode="auto">
          <a:xfrm>
            <a:off x="251520" y="4155464"/>
            <a:ext cx="8712968"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lnSpc>
                <a:spcPct val="90000"/>
              </a:lnSpc>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Implement unified EPRL monitoring, reporting and </a:t>
            </a:r>
            <a:r>
              <a:rPr lang="en-US" altLang="zh-CN" sz="2000" dirty="0" smtClean="0">
                <a:ea typeface="黑体" pitchFamily="49" charset="-122"/>
                <a:cs typeface="Times New Roman" pitchFamily="18" charset="0"/>
              </a:rPr>
              <a:t>enforcement. </a:t>
            </a:r>
            <a:endParaRPr lang="en-US" altLang="zh-CN" sz="2000" dirty="0" smtClean="0">
              <a:ea typeface="黑体" pitchFamily="49" charset="-122"/>
              <a:cs typeface="Times New Roman" pitchFamily="18" charset="0"/>
            </a:endParaRPr>
          </a:p>
          <a:p>
            <a:pPr marL="365125" indent="-365125" fontAlgn="base">
              <a:lnSpc>
                <a:spcPct val="90000"/>
              </a:lnSpc>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Plan and organize regional major ecological construction and restoration projects to protect and restore ecosystem services in EPRL </a:t>
            </a:r>
            <a:r>
              <a:rPr lang="en-US" altLang="zh-CN" sz="2000" dirty="0" smtClean="0">
                <a:ea typeface="黑体" pitchFamily="49" charset="-122"/>
                <a:cs typeface="Times New Roman" pitchFamily="18" charset="0"/>
              </a:rPr>
              <a:t>lands.</a:t>
            </a:r>
            <a:endParaRPr lang="en-US" altLang="zh-CN" sz="2000" dirty="0" smtClean="0">
              <a:ea typeface="黑体" pitchFamily="49" charset="-122"/>
              <a:cs typeface="Times New Roman" pitchFamily="18" charset="0"/>
            </a:endParaRPr>
          </a:p>
          <a:p>
            <a:pPr marL="365125" indent="-365125" fontAlgn="base">
              <a:lnSpc>
                <a:spcPct val="90000"/>
              </a:lnSpc>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Plan and Implement the new payment for performance and eco-compensation </a:t>
            </a:r>
            <a:r>
              <a:rPr lang="en-US" altLang="zh-CN" sz="2000" dirty="0" smtClean="0">
                <a:ea typeface="黑体" pitchFamily="49" charset="-122"/>
                <a:cs typeface="Times New Roman" pitchFamily="18" charset="0"/>
              </a:rPr>
              <a:t>approach.   </a:t>
            </a:r>
            <a:endParaRPr lang="en-US" altLang="zh-CN" sz="2000" dirty="0" smtClean="0">
              <a:ea typeface="黑体" pitchFamily="49" charset="-122"/>
              <a:cs typeface="Times New Roman" pitchFamily="18" charset="0"/>
            </a:endParaRPr>
          </a:p>
          <a:p>
            <a:pPr marL="365125" indent="-365125" fontAlgn="base">
              <a:lnSpc>
                <a:spcPct val="90000"/>
              </a:lnSpc>
              <a:spcBef>
                <a:spcPts val="600"/>
              </a:spcBef>
              <a:spcAft>
                <a:spcPct val="0"/>
              </a:spcAft>
              <a:buFont typeface="Wingdings" pitchFamily="2" charset="2"/>
              <a:buChar char="l"/>
            </a:pPr>
            <a:r>
              <a:rPr lang="en-US" altLang="zh-CN" sz="2000" dirty="0" smtClean="0">
                <a:ea typeface="黑体" pitchFamily="49" charset="-122"/>
                <a:cs typeface="Times New Roman" pitchFamily="18" charset="0"/>
              </a:rPr>
              <a:t>Plan and implement a national capacity development and engagement </a:t>
            </a:r>
            <a:r>
              <a:rPr lang="en-US" altLang="zh-CN" sz="2000" dirty="0" smtClean="0">
                <a:ea typeface="黑体" pitchFamily="49" charset="-122"/>
                <a:cs typeface="Times New Roman" pitchFamily="18" charset="0"/>
              </a:rPr>
              <a:t>program. </a:t>
            </a:r>
            <a:endParaRPr lang="en-US" altLang="zh-CN" sz="2000" dirty="0" smtClean="0">
              <a:ea typeface="黑体" pitchFamily="49" charset="-122"/>
              <a:cs typeface="Times New Roman" pitchFamily="18" charset="0"/>
            </a:endParaRPr>
          </a:p>
        </p:txBody>
      </p:sp>
      <p:sp>
        <p:nvSpPr>
          <p:cNvPr id="6" name="Rectangle 2"/>
          <p:cNvSpPr txBox="1">
            <a:spLocks noChangeArrowheads="1"/>
          </p:cNvSpPr>
          <p:nvPr/>
        </p:nvSpPr>
        <p:spPr bwMode="gray">
          <a:xfrm>
            <a:off x="179512" y="144016"/>
            <a:ext cx="8784976"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500" dirty="0" smtClean="0">
                <a:solidFill>
                  <a:prstClr val="black"/>
                </a:solidFill>
                <a:ea typeface="黑体" pitchFamily="49" charset="-122"/>
              </a:rPr>
              <a:t>3 </a:t>
            </a:r>
            <a:r>
              <a:rPr lang="zh-CN" altLang="en-US" sz="2500" dirty="0" smtClean="0">
                <a:solidFill>
                  <a:prstClr val="black"/>
                </a:solidFill>
                <a:ea typeface="黑体" pitchFamily="49" charset="-122"/>
              </a:rPr>
              <a:t>建立自然生态保护协调机制</a:t>
            </a:r>
            <a:endParaRPr lang="en-US" altLang="zh-CN" sz="2500" dirty="0" smtClean="0">
              <a:solidFill>
                <a:prstClr val="black"/>
              </a:solidFill>
              <a:ea typeface="黑体" pitchFamily="49" charset="-122"/>
            </a:endParaRPr>
          </a:p>
          <a:p>
            <a:pPr marL="274638" indent="-274638"/>
            <a:r>
              <a:rPr lang="en-US" altLang="zh-CN" sz="2500" dirty="0" smtClean="0">
                <a:solidFill>
                  <a:prstClr val="black"/>
                </a:solidFill>
                <a:ea typeface="黑体" pitchFamily="49" charset="-122"/>
              </a:rPr>
              <a:t>3 Establish new national coordinating mechanisms</a:t>
            </a:r>
            <a:endParaRPr lang="en-US" altLang="zh-CN" sz="2500" dirty="0">
              <a:solidFill>
                <a:prstClr val="black"/>
              </a:solidFill>
              <a:ea typeface="黑体" pitchFamily="49" charset="-122"/>
            </a:endParaRP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251520" y="216024"/>
            <a:ext cx="8784976"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274638" indent="-274638"/>
            <a:r>
              <a:rPr lang="en-US" altLang="zh-CN" sz="2500" dirty="0" smtClean="0">
                <a:solidFill>
                  <a:prstClr val="black"/>
                </a:solidFill>
                <a:ea typeface="黑体" pitchFamily="49" charset="-122"/>
              </a:rPr>
              <a:t>4 </a:t>
            </a:r>
            <a:r>
              <a:rPr lang="zh-CN" altLang="en-US" sz="2500" dirty="0" smtClean="0">
                <a:solidFill>
                  <a:prstClr val="black"/>
                </a:solidFill>
                <a:ea typeface="黑体" pitchFamily="49" charset="-122"/>
              </a:rPr>
              <a:t>完善自然保护地体系</a:t>
            </a:r>
            <a:endParaRPr lang="en-US" altLang="zh-CN" sz="2500" dirty="0" smtClean="0">
              <a:solidFill>
                <a:prstClr val="black"/>
              </a:solidFill>
              <a:ea typeface="黑体" pitchFamily="49" charset="-122"/>
            </a:endParaRPr>
          </a:p>
          <a:p>
            <a:r>
              <a:rPr lang="en-US" altLang="zh-CN" sz="2500" dirty="0" smtClean="0">
                <a:solidFill>
                  <a:prstClr val="black"/>
                </a:solidFill>
                <a:ea typeface="黑体" pitchFamily="49" charset="-122"/>
              </a:rPr>
              <a:t>4 Renew and expand a national Protected Areas system </a:t>
            </a:r>
            <a:endParaRPr lang="en-US" altLang="zh-CN" sz="2500" dirty="0">
              <a:solidFill>
                <a:prstClr val="black"/>
              </a:solidFill>
              <a:ea typeface="黑体" pitchFamily="49" charset="-122"/>
            </a:endParaRPr>
          </a:p>
        </p:txBody>
      </p:sp>
      <p:sp>
        <p:nvSpPr>
          <p:cNvPr id="4" name="Rectangle 1"/>
          <p:cNvSpPr>
            <a:spLocks noChangeArrowheads="1"/>
          </p:cNvSpPr>
          <p:nvPr/>
        </p:nvSpPr>
        <p:spPr bwMode="auto">
          <a:xfrm>
            <a:off x="251520" y="1412776"/>
            <a:ext cx="864096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完善自然保护地体系。</a:t>
            </a:r>
            <a:r>
              <a:rPr lang="zh-CN" altLang="en-US" sz="2000" dirty="0" smtClean="0">
                <a:solidFill>
                  <a:prstClr val="black"/>
                </a:solidFill>
                <a:latin typeface="黑体" pitchFamily="49" charset="-122"/>
                <a:ea typeface="黑体" pitchFamily="49" charset="-122"/>
                <a:cs typeface="Times New Roman" pitchFamily="18" charset="0"/>
              </a:rPr>
              <a:t>建立生态功能保护区。我国自然保护区体系可以由自然保护区、国家公园、风景名胜区、农业种质资源保护区、生态功能保护区等类型构成。</a:t>
            </a:r>
          </a:p>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整合生态保护红线与自然保护地体系。</a:t>
            </a:r>
            <a:r>
              <a:rPr lang="zh-CN" altLang="en-US" sz="2000" dirty="0" smtClean="0">
                <a:solidFill>
                  <a:prstClr val="black"/>
                </a:solidFill>
                <a:latin typeface="黑体" pitchFamily="49" charset="-122"/>
                <a:ea typeface="黑体" pitchFamily="49" charset="-122"/>
                <a:cs typeface="Times New Roman" pitchFamily="18" charset="0"/>
              </a:rPr>
              <a:t>针对自然保护地体系中的生态保护红线区域实施统一协调和分类分级、分部门管理，实现生态保护红线区域的有效保护。</a:t>
            </a:r>
            <a:endParaRPr lang="en-US" altLang="zh-CN" sz="2000" dirty="0" smtClean="0">
              <a:solidFill>
                <a:prstClr val="black"/>
              </a:solidFill>
              <a:latin typeface="黑体" pitchFamily="49" charset="-122"/>
              <a:ea typeface="黑体" pitchFamily="49" charset="-122"/>
              <a:cs typeface="Times New Roman" pitchFamily="18" charset="0"/>
            </a:endParaRPr>
          </a:p>
        </p:txBody>
      </p:sp>
      <p:sp>
        <p:nvSpPr>
          <p:cNvPr id="5" name="Rectangle 1"/>
          <p:cNvSpPr>
            <a:spLocks noChangeArrowheads="1"/>
          </p:cNvSpPr>
          <p:nvPr/>
        </p:nvSpPr>
        <p:spPr bwMode="auto">
          <a:xfrm>
            <a:off x="251520" y="3573016"/>
            <a:ext cx="8640960"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Develop a single integrated national PA system plan that includes consolidation of PA categories and management approach as well as integration with the EPRL system.</a:t>
            </a:r>
          </a:p>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Further examine the need and requirement for a National Park Agency and </a:t>
            </a:r>
            <a:r>
              <a:rPr lang="en-US" altLang="zh-CN" sz="2000" dirty="0" smtClean="0">
                <a:ea typeface="黑体" pitchFamily="49" charset="-122"/>
                <a:cs typeface="Times New Roman" pitchFamily="18" charset="0"/>
              </a:rPr>
              <a:t>administration.</a:t>
            </a:r>
            <a:endParaRPr lang="en-US" altLang="zh-CN" sz="2000" dirty="0" smtClean="0">
              <a:ea typeface="黑体" pitchFamily="49" charset="-122"/>
              <a:cs typeface="Times New Roman" pitchFamily="18" charset="0"/>
            </a:endParaRPr>
          </a:p>
          <a:p>
            <a:pPr marL="365125" indent="-365125" fontAlgn="base">
              <a:spcBef>
                <a:spcPts val="1200"/>
              </a:spcBef>
              <a:spcAft>
                <a:spcPct val="0"/>
              </a:spcAft>
              <a:buFont typeface="Wingdings" pitchFamily="2" charset="2"/>
              <a:buChar char="l"/>
            </a:pPr>
            <a:r>
              <a:rPr lang="en-US" altLang="zh-CN" sz="2000" dirty="0" smtClean="0">
                <a:ea typeface="黑体" pitchFamily="49" charset="-122"/>
                <a:cs typeface="Times New Roman" pitchFamily="18" charset="0"/>
              </a:rPr>
              <a:t>Develop a Protected Areas law to strengthen Protected Area management by improving public engagement, management plans and dedicated </a:t>
            </a:r>
            <a:r>
              <a:rPr lang="en-US" altLang="zh-CN" sz="2000" dirty="0" smtClean="0">
                <a:ea typeface="黑体" pitchFamily="49" charset="-122"/>
                <a:cs typeface="Times New Roman" pitchFamily="18" charset="0"/>
              </a:rPr>
              <a:t>financing.</a:t>
            </a:r>
            <a:endParaRPr lang="en-US" altLang="zh-CN" sz="2000" dirty="0" smtClean="0">
              <a:ea typeface="黑体" pitchFamily="49" charset="-122"/>
              <a:cs typeface="Times New Roman" pitchFamily="18" charset="0"/>
            </a:endParaRPr>
          </a:p>
          <a:p>
            <a:pPr marL="182563" indent="-182563" fontAlgn="base">
              <a:spcBef>
                <a:spcPts val="1200"/>
              </a:spcBef>
              <a:spcAft>
                <a:spcPct val="0"/>
              </a:spcAft>
              <a:buFont typeface="Wingdings" pitchFamily="2" charset="2"/>
              <a:buChar char="l"/>
            </a:pPr>
            <a:endParaRPr lang="zh-CN" altLang="en-US" sz="2000" dirty="0" smtClean="0">
              <a:ea typeface="黑体" pitchFamily="49" charset="-122"/>
              <a:cs typeface="Times New Roman" pitchFamily="18" charset="0"/>
            </a:endParaRP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251520" y="216024"/>
            <a:ext cx="8784976"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500" dirty="0" smtClean="0">
                <a:solidFill>
                  <a:prstClr val="black"/>
                </a:solidFill>
                <a:ea typeface="黑体" pitchFamily="49" charset="-122"/>
              </a:rPr>
              <a:t>5</a:t>
            </a:r>
            <a:r>
              <a:rPr lang="zh-CN" altLang="en-US" sz="2500" dirty="0" smtClean="0">
                <a:solidFill>
                  <a:prstClr val="black"/>
                </a:solidFill>
                <a:ea typeface="黑体" pitchFamily="49" charset="-122"/>
              </a:rPr>
              <a:t> 完善生态补偿制度和激励机制</a:t>
            </a:r>
            <a:endParaRPr lang="en-US" altLang="zh-CN" sz="2500" dirty="0" smtClean="0">
              <a:solidFill>
                <a:prstClr val="black"/>
              </a:solidFill>
              <a:ea typeface="黑体" pitchFamily="49" charset="-122"/>
            </a:endParaRPr>
          </a:p>
          <a:p>
            <a:pPr marL="274638" indent="-274638"/>
            <a:r>
              <a:rPr lang="en-US" altLang="zh-CN" sz="2500" dirty="0" smtClean="0">
                <a:solidFill>
                  <a:prstClr val="black"/>
                </a:solidFill>
                <a:ea typeface="黑体" pitchFamily="49" charset="-122"/>
              </a:rPr>
              <a:t>5 Design and implement payment for performance in EPRL</a:t>
            </a:r>
            <a:endParaRPr lang="en-US" altLang="zh-CN" sz="2500" dirty="0">
              <a:solidFill>
                <a:prstClr val="black"/>
              </a:solidFill>
              <a:ea typeface="黑体" pitchFamily="49" charset="-122"/>
            </a:endParaRPr>
          </a:p>
        </p:txBody>
      </p:sp>
      <p:sp>
        <p:nvSpPr>
          <p:cNvPr id="4" name="Rectangle 1"/>
          <p:cNvSpPr>
            <a:spLocks noChangeArrowheads="1"/>
          </p:cNvSpPr>
          <p:nvPr/>
        </p:nvSpPr>
        <p:spPr bwMode="auto">
          <a:xfrm>
            <a:off x="251520" y="1484784"/>
            <a:ext cx="83894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以生态保护红线区为载体，建立生态补偿长效机制。</a:t>
            </a:r>
            <a:r>
              <a:rPr lang="zh-CN" altLang="en-US" sz="2000" dirty="0" smtClean="0">
                <a:solidFill>
                  <a:prstClr val="black"/>
                </a:solidFill>
                <a:latin typeface="黑体" pitchFamily="49" charset="-122"/>
                <a:ea typeface="黑体" pitchFamily="49" charset="-122"/>
                <a:cs typeface="Times New Roman" pitchFamily="18" charset="0"/>
              </a:rPr>
              <a:t>将生态补偿直接支付到生态保护红线区的土地所有者或经营者。</a:t>
            </a:r>
          </a:p>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以生态保护红线区为重点布局重大生态建设工程。</a:t>
            </a:r>
            <a:endParaRPr lang="zh-CN" altLang="en-US" sz="2000" dirty="0" smtClean="0">
              <a:solidFill>
                <a:prstClr val="black"/>
              </a:solidFill>
              <a:latin typeface="黑体" pitchFamily="49" charset="-122"/>
              <a:ea typeface="黑体" pitchFamily="49" charset="-122"/>
              <a:cs typeface="Times New Roman" pitchFamily="18" charset="0"/>
            </a:endParaRPr>
          </a:p>
          <a:p>
            <a:pPr marL="365125" indent="-365125" eaLnBrk="0" fontAlgn="base" hangingPunct="0">
              <a:spcBef>
                <a:spcPts val="1200"/>
              </a:spcBef>
              <a:spcAft>
                <a:spcPct val="0"/>
              </a:spcAft>
              <a:buFont typeface="Wingdings" pitchFamily="2" charset="2"/>
              <a:buChar char="n"/>
            </a:pPr>
            <a:r>
              <a:rPr lang="zh-CN" altLang="en-US" sz="2000" b="1" dirty="0" smtClean="0">
                <a:solidFill>
                  <a:srgbClr val="3333FF"/>
                </a:solidFill>
                <a:latin typeface="黑体" pitchFamily="49" charset="-122"/>
                <a:ea typeface="黑体" pitchFamily="49" charset="-122"/>
                <a:cs typeface="Times New Roman" pitchFamily="18" charset="0"/>
              </a:rPr>
              <a:t>依据生态保护红线区面积及保护成效，完善生态转移支付政策。</a:t>
            </a:r>
            <a:r>
              <a:rPr lang="zh-CN" altLang="en-US" sz="2000" dirty="0" smtClean="0">
                <a:solidFill>
                  <a:prstClr val="black"/>
                </a:solidFill>
                <a:latin typeface="黑体" pitchFamily="49" charset="-122"/>
                <a:ea typeface="黑体" pitchFamily="49" charset="-122"/>
                <a:cs typeface="Times New Roman" pitchFamily="18" charset="0"/>
              </a:rPr>
              <a:t>实现生态转移支付强度与生态保护红线区域面积和保护成效挂钩。</a:t>
            </a:r>
          </a:p>
        </p:txBody>
      </p:sp>
      <p:sp>
        <p:nvSpPr>
          <p:cNvPr id="5" name="Rectangle 1"/>
          <p:cNvSpPr>
            <a:spLocks noChangeArrowheads="1"/>
          </p:cNvSpPr>
          <p:nvPr/>
        </p:nvSpPr>
        <p:spPr bwMode="auto">
          <a:xfrm>
            <a:off x="251520" y="3680737"/>
            <a:ext cx="864096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lnSpc>
                <a:spcPct val="90000"/>
              </a:lnSpc>
              <a:spcBef>
                <a:spcPts val="1200"/>
              </a:spcBef>
              <a:spcAft>
                <a:spcPct val="0"/>
              </a:spcAft>
              <a:buFont typeface="Wingdings" pitchFamily="2" charset="2"/>
              <a:buChar char="l"/>
            </a:pPr>
            <a:r>
              <a:rPr lang="en-GB" altLang="zh-CN" sz="2000" dirty="0">
                <a:solidFill>
                  <a:prstClr val="black"/>
                </a:solidFill>
                <a:ea typeface="黑体" pitchFamily="49" charset="-122"/>
                <a:cs typeface="Times New Roman" pitchFamily="18" charset="0"/>
              </a:rPr>
              <a:t>N</a:t>
            </a:r>
            <a:r>
              <a:rPr lang="en-GB" altLang="zh-CN" sz="2000" dirty="0" smtClean="0">
                <a:solidFill>
                  <a:prstClr val="black"/>
                </a:solidFill>
                <a:ea typeface="黑体" pitchFamily="49" charset="-122"/>
                <a:cs typeface="Times New Roman" pitchFamily="18" charset="0"/>
              </a:rPr>
              <a:t>ew payment for Performance eco-compensation program to provide incentives to local governments and to those impacted by the designation of red lines. </a:t>
            </a:r>
          </a:p>
          <a:p>
            <a:pPr marL="365125" indent="-365125" fontAlgn="base">
              <a:lnSpc>
                <a:spcPct val="90000"/>
              </a:lnSpc>
              <a:spcBef>
                <a:spcPts val="1200"/>
              </a:spcBef>
              <a:spcAft>
                <a:spcPct val="0"/>
              </a:spcAft>
              <a:buFont typeface="Wingdings" pitchFamily="2" charset="2"/>
              <a:buChar char="l"/>
            </a:pPr>
            <a:r>
              <a:rPr lang="en-GB" altLang="zh-CN" sz="2000" dirty="0" smtClean="0">
                <a:solidFill>
                  <a:prstClr val="black"/>
                </a:solidFill>
                <a:ea typeface="黑体" pitchFamily="49" charset="-122"/>
                <a:cs typeface="Times New Roman" pitchFamily="18" charset="0"/>
              </a:rPr>
              <a:t>Payment directly to the impacted individuals, cooperatives or local governments.  </a:t>
            </a:r>
          </a:p>
          <a:p>
            <a:pPr marL="365125" indent="-365125" fontAlgn="base">
              <a:lnSpc>
                <a:spcPct val="90000"/>
              </a:lnSpc>
              <a:spcBef>
                <a:spcPts val="1200"/>
              </a:spcBef>
              <a:spcAft>
                <a:spcPct val="0"/>
              </a:spcAft>
              <a:buFont typeface="Wingdings" pitchFamily="2" charset="2"/>
              <a:buChar char="l"/>
            </a:pPr>
            <a:r>
              <a:rPr lang="en-GB" altLang="zh-CN" sz="2000" dirty="0" smtClean="0">
                <a:solidFill>
                  <a:prstClr val="black"/>
                </a:solidFill>
                <a:ea typeface="黑体" pitchFamily="49" charset="-122"/>
                <a:cs typeface="Times New Roman" pitchFamily="18" charset="0"/>
              </a:rPr>
              <a:t>Requires monitoring to ensure improvement and protection of ecological services, or other ecological and environmental benefits. </a:t>
            </a:r>
            <a:endParaRPr lang="zh-CN" altLang="zh-CN" sz="2000" dirty="0" smtClean="0">
              <a:solidFill>
                <a:prstClr val="black"/>
              </a:solidFill>
              <a:ea typeface="黑体" pitchFamily="49" charset="-122"/>
              <a:cs typeface="Times New Roman" pitchFamily="18" charset="0"/>
            </a:endParaRPr>
          </a:p>
          <a:p>
            <a:pPr marL="182563" indent="-182563" fontAlgn="base">
              <a:spcBef>
                <a:spcPts val="1200"/>
              </a:spcBef>
              <a:spcAft>
                <a:spcPct val="0"/>
              </a:spcAft>
              <a:buFont typeface="Wingdings" pitchFamily="2" charset="2"/>
              <a:buChar char="l"/>
            </a:pPr>
            <a:endParaRPr lang="zh-CN" altLang="en-US" sz="2000" dirty="0" smtClean="0">
              <a:solidFill>
                <a:prstClr val="black"/>
              </a:solidFill>
              <a:ea typeface="黑体" pitchFamily="49" charset="-122"/>
              <a:cs typeface="Times New Roman" pitchFamily="18" charset="0"/>
            </a:endParaRPr>
          </a:p>
        </p:txBody>
      </p:sp>
    </p:spTree>
    <p:extLst>
      <p:ext uri="{BB962C8B-B14F-4D97-AF65-F5344CB8AC3E}">
        <p14:creationId xmlns:p14="http://schemas.microsoft.com/office/powerpoint/2010/main" val="2911209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179512" y="216024"/>
            <a:ext cx="8784976"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spcBef>
                <a:spcPts val="1800"/>
              </a:spcBef>
            </a:pPr>
            <a:r>
              <a:rPr lang="en-US" altLang="zh-CN" sz="3600" dirty="0" smtClean="0">
                <a:solidFill>
                  <a:schemeClr val="tx1"/>
                </a:solidFill>
                <a:latin typeface="+mn-lt"/>
                <a:ea typeface="黑体" pitchFamily="49" charset="-122"/>
              </a:rPr>
              <a:t>IV.</a:t>
            </a:r>
            <a:r>
              <a:rPr lang="zh-CN" altLang="en-US" sz="3600" dirty="0" smtClean="0">
                <a:solidFill>
                  <a:schemeClr val="tx1"/>
                </a:solidFill>
                <a:ea typeface="黑体" pitchFamily="49" charset="-122"/>
              </a:rPr>
              <a:t> 实施建议</a:t>
            </a:r>
            <a:r>
              <a:rPr lang="en-US" altLang="zh-CN" sz="3600" dirty="0" smtClean="0">
                <a:solidFill>
                  <a:schemeClr val="tx1"/>
                </a:solidFill>
                <a:ea typeface="黑体" pitchFamily="49" charset="-122"/>
              </a:rPr>
              <a:t>  Implementation Priorities</a:t>
            </a:r>
            <a:endParaRPr lang="en-US" altLang="zh-CN" sz="3600" dirty="0">
              <a:solidFill>
                <a:schemeClr val="tx1"/>
              </a:solidFill>
              <a:latin typeface="+mn-lt"/>
              <a:ea typeface="黑体" pitchFamily="49" charset="-122"/>
            </a:endParaRPr>
          </a:p>
        </p:txBody>
      </p:sp>
      <p:sp>
        <p:nvSpPr>
          <p:cNvPr id="5121" name="Rectangle 1"/>
          <p:cNvSpPr>
            <a:spLocks noChangeArrowheads="1"/>
          </p:cNvSpPr>
          <p:nvPr/>
        </p:nvSpPr>
        <p:spPr bwMode="auto">
          <a:xfrm>
            <a:off x="323528" y="1129680"/>
            <a:ext cx="84969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indent="-365125" fontAlgn="base">
              <a:spcBef>
                <a:spcPts val="1200"/>
              </a:spcBef>
              <a:spcAft>
                <a:spcPct val="0"/>
              </a:spcAft>
              <a:buFont typeface="Wingdings" pitchFamily="2" charset="2"/>
              <a:buChar char="n"/>
            </a:pPr>
            <a:r>
              <a:rPr lang="zh-CN" altLang="en-US" sz="2000" b="1" dirty="0" smtClean="0">
                <a:solidFill>
                  <a:srgbClr val="3333FF"/>
                </a:solidFill>
                <a:ea typeface="黑体" pitchFamily="49" charset="-122"/>
                <a:cs typeface="Times New Roman" pitchFamily="18" charset="0"/>
              </a:rPr>
              <a:t>当前实施的工作</a:t>
            </a:r>
            <a:r>
              <a:rPr kumimoji="0" lang="zh-CN" altLang="en-GB" sz="2000" b="1" i="0" u="none" strike="noStrike" cap="none" normalizeH="0" baseline="0" dirty="0" smtClean="0">
                <a:ln>
                  <a:noFill/>
                </a:ln>
                <a:solidFill>
                  <a:srgbClr val="3333FF"/>
                </a:solidFill>
                <a:effectLst/>
                <a:ea typeface="黑体" pitchFamily="49" charset="-122"/>
                <a:cs typeface="Times New Roman" pitchFamily="18" charset="0"/>
              </a:rPr>
              <a:t>。</a:t>
            </a:r>
            <a:r>
              <a:rPr lang="zh-CN" altLang="en-US" sz="2000" dirty="0" smtClean="0">
                <a:ea typeface="黑体" pitchFamily="49" charset="-122"/>
                <a:cs typeface="Times New Roman" pitchFamily="18" charset="0"/>
              </a:rPr>
              <a:t>成立“生态保护红线协调办公室</a:t>
            </a:r>
            <a:r>
              <a:rPr lang="zh-CN" altLang="en-US" sz="2000" dirty="0" smtClean="0">
                <a:ea typeface="黑体" pitchFamily="49" charset="-122"/>
                <a:cs typeface="Times New Roman" pitchFamily="18" charset="0"/>
              </a:rPr>
              <a:t>”；完善</a:t>
            </a:r>
            <a:r>
              <a:rPr lang="zh-CN" altLang="en-US" sz="2000" dirty="0" smtClean="0">
                <a:ea typeface="黑体" pitchFamily="49" charset="-122"/>
                <a:cs typeface="Times New Roman" pitchFamily="18" charset="0"/>
              </a:rPr>
              <a:t>生态保护红线体系；制定规则和管理条例</a:t>
            </a:r>
            <a:r>
              <a:rPr kumimoji="0" lang="zh-CN" altLang="en-GB" sz="2000" b="0" i="0" u="none" strike="noStrike" cap="none" normalizeH="0" baseline="0" dirty="0" smtClean="0">
                <a:ln>
                  <a:noFill/>
                </a:ln>
                <a:solidFill>
                  <a:schemeClr val="tx1"/>
                </a:solidFill>
                <a:effectLst/>
                <a:ea typeface="黑体" pitchFamily="49" charset="-122"/>
                <a:cs typeface="Times New Roman" pitchFamily="18" charset="0"/>
              </a:rPr>
              <a:t>。 </a:t>
            </a:r>
            <a:endParaRPr kumimoji="0" lang="zh-CN" altLang="en-GB" sz="2000" b="0" i="0" u="none" strike="noStrike" cap="none" normalizeH="0" baseline="0" dirty="0" smtClean="0">
              <a:ln>
                <a:noFill/>
              </a:ln>
              <a:solidFill>
                <a:schemeClr val="tx1"/>
              </a:solidFill>
              <a:effectLst/>
              <a:ea typeface="黑体" pitchFamily="49" charset="-122"/>
              <a:cs typeface="宋体" pitchFamily="2" charset="-122"/>
            </a:endParaRPr>
          </a:p>
          <a:p>
            <a:pPr marL="365125" indent="-365125" eaLnBrk="0" fontAlgn="base" hangingPunct="0">
              <a:spcBef>
                <a:spcPts val="1200"/>
              </a:spcBef>
              <a:spcAft>
                <a:spcPct val="0"/>
              </a:spcAft>
              <a:buFont typeface="Wingdings" pitchFamily="2" charset="2"/>
              <a:buChar char="n"/>
            </a:pPr>
            <a:r>
              <a:rPr kumimoji="0" lang="zh-CN" altLang="en-US" sz="2000" b="1" i="0" u="none" strike="noStrike" cap="none" normalizeH="0" baseline="0" dirty="0" smtClean="0">
                <a:ln>
                  <a:noFill/>
                </a:ln>
                <a:solidFill>
                  <a:srgbClr val="3333FF"/>
                </a:solidFill>
                <a:effectLst/>
                <a:ea typeface="黑体" pitchFamily="49" charset="-122"/>
                <a:cs typeface="Times New Roman" pitchFamily="18" charset="0"/>
              </a:rPr>
              <a:t>一年内实施的工作</a:t>
            </a:r>
            <a:r>
              <a:rPr kumimoji="0" lang="zh-CN" altLang="en-GB" sz="2000" b="1" i="0" u="none" strike="noStrike" cap="none" normalizeH="0" baseline="0" dirty="0" smtClean="0">
                <a:ln>
                  <a:noFill/>
                </a:ln>
                <a:solidFill>
                  <a:srgbClr val="3333FF"/>
                </a:solidFill>
                <a:effectLst/>
                <a:ea typeface="黑体" pitchFamily="49" charset="-122"/>
                <a:cs typeface="Times New Roman" pitchFamily="18" charset="0"/>
              </a:rPr>
              <a:t>。</a:t>
            </a:r>
            <a:r>
              <a:rPr lang="zh-CN" altLang="en-US" sz="2000" dirty="0" smtClean="0">
                <a:ea typeface="黑体" pitchFamily="49" charset="-122"/>
                <a:cs typeface="Times New Roman" pitchFamily="18" charset="0"/>
              </a:rPr>
              <a:t>协调机构完善土地利用规划体系、生态保护红线划定、监测、评估、管理、报告制度和公众参与机制、生态补偿机制。</a:t>
            </a:r>
            <a:endParaRPr kumimoji="0" lang="en-US" altLang="zh-CN" sz="2000" b="0" i="0" u="none" strike="noStrike" cap="none" normalizeH="0" baseline="0" dirty="0" smtClean="0">
              <a:ln>
                <a:noFill/>
              </a:ln>
              <a:solidFill>
                <a:schemeClr val="tx1"/>
              </a:solidFill>
              <a:effectLst/>
              <a:ea typeface="黑体" pitchFamily="49" charset="-122"/>
              <a:cs typeface="Times New Roman" pitchFamily="18" charset="0"/>
            </a:endParaRPr>
          </a:p>
          <a:p>
            <a:pPr marL="365125" lvl="0" indent="-365125" eaLnBrk="0" fontAlgn="base" hangingPunct="0">
              <a:spcBef>
                <a:spcPts val="1200"/>
              </a:spcBef>
              <a:spcAft>
                <a:spcPct val="0"/>
              </a:spcAft>
              <a:buFont typeface="Wingdings" pitchFamily="2" charset="2"/>
              <a:buChar char="n"/>
            </a:pPr>
            <a:r>
              <a:rPr lang="en-US" altLang="zh-CN" sz="2000" b="1" dirty="0" smtClean="0">
                <a:solidFill>
                  <a:srgbClr val="3333FF"/>
                </a:solidFill>
                <a:ea typeface="黑体" pitchFamily="49" charset="-122"/>
                <a:cs typeface="Times New Roman" pitchFamily="18" charset="0"/>
              </a:rPr>
              <a:t>5-10</a:t>
            </a:r>
            <a:r>
              <a:rPr lang="zh-CN" altLang="en-US" sz="2000" b="1" dirty="0" smtClean="0">
                <a:solidFill>
                  <a:srgbClr val="3333FF"/>
                </a:solidFill>
                <a:ea typeface="黑体" pitchFamily="49" charset="-122"/>
                <a:cs typeface="Times New Roman" pitchFamily="18" charset="0"/>
              </a:rPr>
              <a:t>年内实施的工作。</a:t>
            </a:r>
            <a:r>
              <a:rPr lang="zh-CN" altLang="en-US" sz="2000" dirty="0" smtClean="0">
                <a:ea typeface="黑体" pitchFamily="49" charset="-122"/>
                <a:cs typeface="Times New Roman" pitchFamily="18" charset="0"/>
              </a:rPr>
              <a:t>重点是</a:t>
            </a:r>
            <a:r>
              <a:rPr lang="zh-CN" altLang="zh-CN" sz="2000" dirty="0" smtClean="0">
                <a:ea typeface="黑体" pitchFamily="49" charset="-122"/>
              </a:rPr>
              <a:t>生态保护红线监督和报告，生态保护红线制度的完善。</a:t>
            </a:r>
            <a:endParaRPr kumimoji="0" lang="zh-CN" altLang="en-GB" sz="2000" b="0" i="0" u="none" strike="noStrike" cap="none" normalizeH="0" baseline="0" dirty="0" smtClean="0">
              <a:ln>
                <a:noFill/>
              </a:ln>
              <a:solidFill>
                <a:schemeClr val="tx1"/>
              </a:solidFill>
              <a:effectLst/>
              <a:ea typeface="黑体" pitchFamily="49" charset="-122"/>
              <a:cs typeface="宋体" pitchFamily="2" charset="-122"/>
            </a:endParaRPr>
          </a:p>
        </p:txBody>
      </p:sp>
      <p:sp>
        <p:nvSpPr>
          <p:cNvPr id="5" name="Rectangle 1"/>
          <p:cNvSpPr>
            <a:spLocks noChangeArrowheads="1"/>
          </p:cNvSpPr>
          <p:nvPr/>
        </p:nvSpPr>
        <p:spPr bwMode="auto">
          <a:xfrm>
            <a:off x="323528" y="3618408"/>
            <a:ext cx="8496944" cy="2287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lvl="0" indent="-365125" fontAlgn="base">
              <a:lnSpc>
                <a:spcPct val="90000"/>
              </a:lnSpc>
              <a:spcBef>
                <a:spcPts val="1000"/>
              </a:spcBef>
              <a:spcAft>
                <a:spcPct val="0"/>
              </a:spcAft>
              <a:buFont typeface="Wingdings" pitchFamily="2" charset="2"/>
              <a:buChar char="l"/>
            </a:pPr>
            <a:r>
              <a:rPr lang="en-GB" altLang="zh-CN" sz="2000" dirty="0" smtClean="0">
                <a:solidFill>
                  <a:srgbClr val="3366FF"/>
                </a:solidFill>
                <a:ea typeface="黑体" pitchFamily="49" charset="-122"/>
                <a:cs typeface="Times New Roman" pitchFamily="18" charset="0"/>
              </a:rPr>
              <a:t>Immediate Tasks</a:t>
            </a:r>
            <a:r>
              <a:rPr lang="en-US" altLang="zh-CN" sz="2000" dirty="0" smtClean="0">
                <a:ea typeface="黑体" pitchFamily="49" charset="-122"/>
                <a:cs typeface="Times New Roman" pitchFamily="18" charset="0"/>
              </a:rPr>
              <a:t>. Establish</a:t>
            </a:r>
            <a:r>
              <a:rPr lang="en-GB" altLang="zh-CN" sz="2000" dirty="0" smtClean="0"/>
              <a:t> national coordination office for EPRLs; Refine the EPRL system; Develop the rules and regulations, development freeze.</a:t>
            </a:r>
          </a:p>
          <a:p>
            <a:pPr marL="365125" lvl="0" indent="-365125" fontAlgn="base">
              <a:lnSpc>
                <a:spcPct val="90000"/>
              </a:lnSpc>
              <a:spcBef>
                <a:spcPts val="1000"/>
              </a:spcBef>
              <a:spcAft>
                <a:spcPct val="0"/>
              </a:spcAft>
              <a:buFont typeface="Wingdings" pitchFamily="2" charset="2"/>
              <a:buChar char="l"/>
            </a:pPr>
            <a:r>
              <a:rPr lang="en-US" altLang="zh-CN" sz="2000" dirty="0" smtClean="0">
                <a:solidFill>
                  <a:srgbClr val="3366FF"/>
                </a:solidFill>
                <a:ea typeface="黑体" pitchFamily="49" charset="-122"/>
                <a:cs typeface="Times New Roman" pitchFamily="18" charset="0"/>
              </a:rPr>
              <a:t>Year 1 Tasks</a:t>
            </a:r>
            <a:r>
              <a:rPr lang="en-US" altLang="zh-CN" sz="2000" dirty="0" smtClean="0">
                <a:ea typeface="黑体" pitchFamily="49" charset="-122"/>
                <a:cs typeface="Times New Roman" pitchFamily="18" charset="0"/>
              </a:rPr>
              <a:t>.  </a:t>
            </a:r>
            <a:r>
              <a:rPr lang="en-GB" altLang="zh-CN" sz="2000" dirty="0" smtClean="0"/>
              <a:t>Renew institutions for land use planning system, draw proposed EPRLs, New monitoring, evaluation, reporting, stakeholder engagement, and new ecological compensation.</a:t>
            </a:r>
            <a:endParaRPr lang="zh-CN" altLang="zh-CN" sz="2000" dirty="0" smtClean="0"/>
          </a:p>
          <a:p>
            <a:pPr marL="365125" indent="-365125" fontAlgn="base">
              <a:lnSpc>
                <a:spcPct val="90000"/>
              </a:lnSpc>
              <a:spcBef>
                <a:spcPts val="1000"/>
              </a:spcBef>
              <a:spcAft>
                <a:spcPct val="0"/>
              </a:spcAft>
              <a:buFont typeface="Wingdings" pitchFamily="2" charset="2"/>
              <a:buChar char="l"/>
            </a:pPr>
            <a:r>
              <a:rPr lang="en-US" altLang="zh-CN" sz="2000" dirty="0" smtClean="0">
                <a:solidFill>
                  <a:srgbClr val="3366FF"/>
                </a:solidFill>
                <a:ea typeface="黑体" pitchFamily="49" charset="-122"/>
                <a:cs typeface="Times New Roman" pitchFamily="18" charset="0"/>
              </a:rPr>
              <a:t>Years 5- 10 Tasks</a:t>
            </a:r>
            <a:r>
              <a:rPr lang="en-US" altLang="zh-CN" sz="2000" dirty="0" smtClean="0">
                <a:ea typeface="黑体" pitchFamily="49" charset="-122"/>
                <a:cs typeface="Times New Roman" pitchFamily="18" charset="0"/>
              </a:rPr>
              <a:t>. </a:t>
            </a:r>
            <a:r>
              <a:rPr lang="en-GB" altLang="zh-CN" sz="2000" dirty="0" smtClean="0"/>
              <a:t>EPRL monitoring and reporting procedures routine</a:t>
            </a:r>
            <a:r>
              <a:rPr lang="en-US" altLang="zh-CN" sz="2000" dirty="0" smtClean="0"/>
              <a:t>; EPRL institution </a:t>
            </a:r>
            <a:r>
              <a:rPr lang="en-US" altLang="zh-CN" sz="2000" dirty="0" smtClean="0"/>
              <a:t>improvement.</a:t>
            </a:r>
            <a:endParaRPr lang="en-US" altLang="zh-CN" sz="2000" dirty="0" smtClean="0">
              <a:ea typeface="黑体" pitchFamily="49" charset="-122"/>
              <a:cs typeface="Times New Roman" pitchFamily="18" charset="0"/>
            </a:endParaRPr>
          </a:p>
        </p:txBody>
      </p:sp>
    </p:spTree>
    <p:extLst>
      <p:ext uri="{BB962C8B-B14F-4D97-AF65-F5344CB8AC3E}">
        <p14:creationId xmlns:p14="http://schemas.microsoft.com/office/powerpoint/2010/main" val="3100707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1763688" y="1340768"/>
            <a:ext cx="5372472" cy="1117848"/>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ysClr val="windowText" lastClr="000000"/>
                </a:solidFill>
                <a:effectLst/>
                <a:uLnTx/>
                <a:uFillTx/>
                <a:ea typeface="黑体" pitchFamily="49" charset="-122"/>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ysClr val="windowText" lastClr="000000"/>
                </a:solidFill>
                <a:effectLst/>
                <a:uLnTx/>
                <a:uFillTx/>
                <a:ea typeface="黑体" pitchFamily="49" charset="-122"/>
              </a:endParaRPr>
            </a:p>
          </p:txBody>
        </p:sp>
        <p:sp>
          <p:nvSpPr>
            <p:cNvPr id="46" name="Text Box 49"/>
            <p:cNvSpPr txBox="1">
              <a:spLocks noChangeArrowheads="1"/>
            </p:cNvSpPr>
            <p:nvPr/>
          </p:nvSpPr>
          <p:spPr bwMode="gray">
            <a:xfrm>
              <a:off x="1680" y="1962"/>
              <a:ext cx="21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ea typeface="黑体" pitchFamily="49" charset="-122"/>
                </a:rPr>
                <a:t>   项目背景     </a:t>
              </a:r>
              <a:r>
                <a:rPr kumimoji="0" lang="en-US" altLang="zh-CN" sz="2000" b="1" i="0" u="none" strike="noStrike" kern="0" cap="none" spc="0" normalizeH="0" baseline="0" noProof="0" dirty="0" smtClean="0">
                  <a:ln>
                    <a:noFill/>
                  </a:ln>
                  <a:solidFill>
                    <a:srgbClr val="000000"/>
                  </a:solidFill>
                  <a:effectLst/>
                  <a:uLnTx/>
                  <a:uFillTx/>
                  <a:ea typeface="黑体" pitchFamily="49" charset="-122"/>
                </a:rPr>
                <a:t>Background</a:t>
              </a:r>
            </a:p>
          </p:txBody>
        </p:sp>
        <p:sp>
          <p:nvSpPr>
            <p:cNvPr id="47" name="Text Box 50"/>
            <p:cNvSpPr txBox="1">
              <a:spLocks noChangeArrowheads="1"/>
            </p:cNvSpPr>
            <p:nvPr/>
          </p:nvSpPr>
          <p:spPr bwMode="gray">
            <a:xfrm>
              <a:off x="1417" y="1962"/>
              <a:ext cx="17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rgbClr val="FFFFFF"/>
                  </a:solidFill>
                  <a:effectLst/>
                  <a:uLnTx/>
                  <a:uFillTx/>
                  <a:ea typeface="黑体" pitchFamily="49" charset="-122"/>
                </a:rPr>
                <a:t>1</a:t>
              </a:r>
            </a:p>
          </p:txBody>
        </p:sp>
      </p:grpSp>
      <p:grpSp>
        <p:nvGrpSpPr>
          <p:cNvPr id="48" name="Group 51"/>
          <p:cNvGrpSpPr>
            <a:grpSpLocks/>
          </p:cNvGrpSpPr>
          <p:nvPr/>
        </p:nvGrpSpPr>
        <p:grpSpPr bwMode="auto">
          <a:xfrm>
            <a:off x="1763688" y="2492896"/>
            <a:ext cx="5372472" cy="1117848"/>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ysClr val="windowText" lastClr="000000"/>
                </a:solidFill>
                <a:effectLst/>
                <a:uLnTx/>
                <a:uFillTx/>
                <a:ea typeface="黑体" pitchFamily="49" charset="-122"/>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ysClr val="windowText" lastClr="000000"/>
                </a:solidFill>
                <a:effectLst/>
                <a:uLnTx/>
                <a:uFillTx/>
                <a:ea typeface="黑体" pitchFamily="49" charset="-122"/>
              </a:endParaRPr>
            </a:p>
          </p:txBody>
        </p:sp>
        <p:sp>
          <p:nvSpPr>
            <p:cNvPr id="51" name="Text Box 54"/>
            <p:cNvSpPr txBox="1">
              <a:spLocks noChangeArrowheads="1"/>
            </p:cNvSpPr>
            <p:nvPr/>
          </p:nvSpPr>
          <p:spPr bwMode="gray">
            <a:xfrm>
              <a:off x="1680" y="1953"/>
              <a:ext cx="21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ea typeface="黑体" pitchFamily="49" charset="-122"/>
                </a:rPr>
                <a:t>   研究分析     </a:t>
              </a:r>
              <a:r>
                <a:rPr kumimoji="0" lang="en-US" altLang="zh-CN" sz="2000" b="1" i="0" u="none" strike="noStrike" kern="0" cap="none" spc="0" normalizeH="0" baseline="0" noProof="0" dirty="0" smtClean="0">
                  <a:ln>
                    <a:noFill/>
                  </a:ln>
                  <a:solidFill>
                    <a:srgbClr val="000000"/>
                  </a:solidFill>
                  <a:effectLst/>
                  <a:uLnTx/>
                  <a:uFillTx/>
                  <a:ea typeface="黑体" pitchFamily="49" charset="-122"/>
                </a:rPr>
                <a:t>Analysis</a:t>
              </a:r>
            </a:p>
          </p:txBody>
        </p:sp>
        <p:sp>
          <p:nvSpPr>
            <p:cNvPr id="52" name="Text Box 55"/>
            <p:cNvSpPr txBox="1">
              <a:spLocks noChangeArrowheads="1"/>
            </p:cNvSpPr>
            <p:nvPr/>
          </p:nvSpPr>
          <p:spPr bwMode="gray">
            <a:xfrm>
              <a:off x="1417" y="1953"/>
              <a:ext cx="17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rgbClr val="FFFFFF"/>
                  </a:solidFill>
                  <a:effectLst/>
                  <a:uLnTx/>
                  <a:uFillTx/>
                  <a:ea typeface="黑体" pitchFamily="49" charset="-122"/>
                </a:rPr>
                <a:t>2</a:t>
              </a:r>
            </a:p>
          </p:txBody>
        </p:sp>
      </p:grpSp>
      <p:grpSp>
        <p:nvGrpSpPr>
          <p:cNvPr id="53" name="Group 56"/>
          <p:cNvGrpSpPr>
            <a:grpSpLocks/>
          </p:cNvGrpSpPr>
          <p:nvPr/>
        </p:nvGrpSpPr>
        <p:grpSpPr bwMode="auto">
          <a:xfrm>
            <a:off x="1763688" y="3645024"/>
            <a:ext cx="5372472" cy="1117848"/>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ysClr val="windowText" lastClr="000000"/>
                </a:solidFill>
                <a:effectLst/>
                <a:uLnTx/>
                <a:uFillTx/>
                <a:ea typeface="黑体" pitchFamily="49" charset="-122"/>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ysClr val="windowText" lastClr="000000"/>
                </a:solidFill>
                <a:effectLst/>
                <a:uLnTx/>
                <a:uFillTx/>
                <a:ea typeface="黑体" pitchFamily="49" charset="-122"/>
              </a:endParaRPr>
            </a:p>
          </p:txBody>
        </p:sp>
        <p:sp>
          <p:nvSpPr>
            <p:cNvPr id="56" name="Text Box 59"/>
            <p:cNvSpPr txBox="1">
              <a:spLocks noChangeArrowheads="1"/>
            </p:cNvSpPr>
            <p:nvPr/>
          </p:nvSpPr>
          <p:spPr bwMode="gray">
            <a:xfrm>
              <a:off x="1680" y="1971"/>
              <a:ext cx="254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ea typeface="黑体" pitchFamily="49" charset="-122"/>
                </a:rPr>
                <a:t>   政策建议     </a:t>
              </a:r>
              <a:r>
                <a:rPr kumimoji="0" lang="en-US" altLang="zh-CN" sz="2000" b="1" i="0" u="none" strike="noStrike" kern="0" cap="none" spc="0" normalizeH="0" baseline="0" noProof="0" dirty="0" smtClean="0">
                  <a:ln>
                    <a:noFill/>
                  </a:ln>
                  <a:solidFill>
                    <a:srgbClr val="000000"/>
                  </a:solidFill>
                  <a:effectLst/>
                  <a:uLnTx/>
                  <a:uFillTx/>
                  <a:ea typeface="黑体" pitchFamily="49" charset="-122"/>
                </a:rPr>
                <a:t>Policy </a:t>
              </a:r>
              <a:r>
                <a:rPr kumimoji="0" lang="en-US" altLang="zh-CN" sz="2000" b="1" i="0" u="none" strike="noStrike" kern="0" cap="none" spc="0" normalizeH="0" baseline="0" noProof="0" dirty="0" smtClean="0">
                  <a:ln>
                    <a:noFill/>
                  </a:ln>
                  <a:solidFill>
                    <a:srgbClr val="000000"/>
                  </a:solidFill>
                  <a:effectLst/>
                  <a:uLnTx/>
                  <a:uFillTx/>
                  <a:ea typeface="黑体" pitchFamily="49" charset="-122"/>
                </a:rPr>
                <a:t>Recommendations</a:t>
              </a:r>
              <a:endParaRPr kumimoji="0" lang="en-US" altLang="zh-CN" sz="2000" b="1" i="0" u="none" strike="noStrike" kern="0" cap="none" spc="0" normalizeH="0" baseline="0" noProof="0" dirty="0" smtClean="0">
                <a:ln>
                  <a:noFill/>
                </a:ln>
                <a:solidFill>
                  <a:srgbClr val="000000"/>
                </a:solidFill>
                <a:effectLst/>
                <a:uLnTx/>
                <a:uFillTx/>
                <a:ea typeface="黑体" pitchFamily="49" charset="-122"/>
              </a:endParaRPr>
            </a:p>
          </p:txBody>
        </p:sp>
        <p:sp>
          <p:nvSpPr>
            <p:cNvPr id="57" name="Text Box 60"/>
            <p:cNvSpPr txBox="1">
              <a:spLocks noChangeArrowheads="1"/>
            </p:cNvSpPr>
            <p:nvPr/>
          </p:nvSpPr>
          <p:spPr bwMode="gray">
            <a:xfrm>
              <a:off x="1417" y="1971"/>
              <a:ext cx="17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rgbClr val="FFFFFF"/>
                  </a:solidFill>
                  <a:effectLst/>
                  <a:uLnTx/>
                  <a:uFillTx/>
                  <a:ea typeface="黑体" pitchFamily="49" charset="-122"/>
                </a:rPr>
                <a:t>3</a:t>
              </a:r>
            </a:p>
          </p:txBody>
        </p:sp>
      </p:grpSp>
      <p:grpSp>
        <p:nvGrpSpPr>
          <p:cNvPr id="58" name="Group 61"/>
          <p:cNvGrpSpPr>
            <a:grpSpLocks/>
          </p:cNvGrpSpPr>
          <p:nvPr/>
        </p:nvGrpSpPr>
        <p:grpSpPr bwMode="auto">
          <a:xfrm>
            <a:off x="1763688" y="4797152"/>
            <a:ext cx="5372472" cy="1117848"/>
            <a:chOff x="1296" y="1824"/>
            <a:chExt cx="2976" cy="432"/>
          </a:xfrm>
        </p:grpSpPr>
        <p:sp>
          <p:nvSpPr>
            <p:cNvPr id="59" name="AutoShape 62"/>
            <p:cNvSpPr>
              <a:spLocks noChangeArrowheads="1"/>
            </p:cNvSpPr>
            <p:nvPr/>
          </p:nvSpPr>
          <p:spPr bwMode="gray">
            <a:xfrm>
              <a:off x="1536" y="1899"/>
              <a:ext cx="2736" cy="288"/>
            </a:xfrm>
            <a:prstGeom prst="roundRect">
              <a:avLst>
                <a:gd name="adj" fmla="val 16667"/>
              </a:avLst>
            </a:prstGeom>
            <a:gradFill rotWithShape="1">
              <a:gsLst>
                <a:gs pos="0">
                  <a:srgbClr val="90A8B0"/>
                </a:gs>
                <a:gs pos="50000">
                  <a:srgbClr val="90A8B0">
                    <a:gamma/>
                    <a:tint val="21176"/>
                    <a:invGamma/>
                  </a:srgbClr>
                </a:gs>
                <a:gs pos="100000">
                  <a:srgbClr val="90A8B0"/>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ysClr val="windowText" lastClr="000000"/>
                </a:solidFill>
                <a:effectLst/>
                <a:uLnTx/>
                <a:uFillTx/>
                <a:ea typeface="黑体" pitchFamily="49" charset="-122"/>
              </a:endParaRPr>
            </a:p>
          </p:txBody>
        </p:sp>
        <p:sp>
          <p:nvSpPr>
            <p:cNvPr id="6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smtClean="0">
                <a:ln>
                  <a:noFill/>
                </a:ln>
                <a:solidFill>
                  <a:sysClr val="windowText" lastClr="000000"/>
                </a:solidFill>
                <a:effectLst/>
                <a:uLnTx/>
                <a:uFillTx/>
                <a:ea typeface="黑体" pitchFamily="49" charset="-122"/>
              </a:endParaRPr>
            </a:p>
          </p:txBody>
        </p:sp>
        <p:sp>
          <p:nvSpPr>
            <p:cNvPr id="61" name="Text Box 64"/>
            <p:cNvSpPr txBox="1">
              <a:spLocks noChangeArrowheads="1"/>
            </p:cNvSpPr>
            <p:nvPr/>
          </p:nvSpPr>
          <p:spPr bwMode="gray">
            <a:xfrm>
              <a:off x="1680" y="1962"/>
              <a:ext cx="2592"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ea typeface="黑体" pitchFamily="49" charset="-122"/>
                </a:rPr>
                <a:t>   </a:t>
              </a:r>
              <a:r>
                <a:rPr lang="zh-CN" altLang="en-US" sz="2000" b="1" kern="0" dirty="0" smtClean="0">
                  <a:solidFill>
                    <a:srgbClr val="000000"/>
                  </a:solidFill>
                  <a:ea typeface="黑体" pitchFamily="49" charset="-122"/>
                </a:rPr>
                <a:t>实施建议</a:t>
              </a:r>
              <a:r>
                <a:rPr kumimoji="0" lang="zh-CN" altLang="en-US" sz="2000" b="1" i="0" u="none" strike="noStrike" kern="0" cap="none" spc="0" normalizeH="0" baseline="0" noProof="0" dirty="0" smtClean="0">
                  <a:ln>
                    <a:noFill/>
                  </a:ln>
                  <a:solidFill>
                    <a:srgbClr val="000000"/>
                  </a:solidFill>
                  <a:effectLst/>
                  <a:uLnTx/>
                  <a:uFillTx/>
                  <a:ea typeface="黑体" pitchFamily="49" charset="-122"/>
                </a:rPr>
                <a:t>     </a:t>
              </a:r>
              <a:r>
                <a:rPr kumimoji="0" lang="en-US" altLang="zh-CN" sz="2000" b="1" i="0" u="none" strike="noStrike" kern="0" cap="none" spc="0" normalizeH="0" baseline="0" noProof="0" dirty="0" smtClean="0">
                  <a:ln>
                    <a:noFill/>
                  </a:ln>
                  <a:solidFill>
                    <a:srgbClr val="000000"/>
                  </a:solidFill>
                  <a:effectLst/>
                  <a:uLnTx/>
                  <a:uFillTx/>
                  <a:ea typeface="黑体" pitchFamily="49" charset="-122"/>
                </a:rPr>
                <a:t>Implementation </a:t>
              </a:r>
              <a:r>
                <a:rPr kumimoji="0" lang="en-US" altLang="zh-CN" sz="2000" b="1" i="0" u="none" strike="noStrike" kern="0" cap="none" spc="0" normalizeH="0" baseline="0" noProof="0" dirty="0" smtClean="0">
                  <a:ln>
                    <a:noFill/>
                  </a:ln>
                  <a:solidFill>
                    <a:srgbClr val="000000"/>
                  </a:solidFill>
                  <a:effectLst/>
                  <a:uLnTx/>
                  <a:uFillTx/>
                  <a:ea typeface="黑体" pitchFamily="49" charset="-122"/>
                </a:rPr>
                <a:t>Priorities</a:t>
              </a:r>
              <a:endParaRPr kumimoji="0" lang="en-US" altLang="zh-CN" sz="2000" b="1" i="0" u="none" strike="noStrike" kern="0" cap="none" spc="0" normalizeH="0" baseline="0" noProof="0" dirty="0" smtClean="0">
                <a:ln>
                  <a:noFill/>
                </a:ln>
                <a:solidFill>
                  <a:srgbClr val="000000"/>
                </a:solidFill>
                <a:effectLst/>
                <a:uLnTx/>
                <a:uFillTx/>
                <a:ea typeface="黑体" pitchFamily="49" charset="-122"/>
              </a:endParaRPr>
            </a:p>
          </p:txBody>
        </p:sp>
        <p:sp>
          <p:nvSpPr>
            <p:cNvPr id="62" name="Text Box 65"/>
            <p:cNvSpPr txBox="1">
              <a:spLocks noChangeArrowheads="1"/>
            </p:cNvSpPr>
            <p:nvPr/>
          </p:nvSpPr>
          <p:spPr bwMode="gray">
            <a:xfrm>
              <a:off x="1417" y="1962"/>
              <a:ext cx="17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rgbClr val="FFFFFF"/>
                  </a:solidFill>
                  <a:effectLst/>
                  <a:uLnTx/>
                  <a:uFillTx/>
                  <a:ea typeface="黑体" pitchFamily="49" charset="-122"/>
                </a:rPr>
                <a:t>4</a:t>
              </a:r>
            </a:p>
          </p:txBody>
        </p:sp>
      </p:grpSp>
      <p:sp>
        <p:nvSpPr>
          <p:cNvPr id="64" name="Rectangle 2"/>
          <p:cNvSpPr txBox="1">
            <a:spLocks noChangeArrowheads="1"/>
          </p:cNvSpPr>
          <p:nvPr/>
        </p:nvSpPr>
        <p:spPr bwMode="gray">
          <a:xfrm>
            <a:off x="179512" y="260648"/>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dirty="0" smtClean="0">
                <a:ln>
                  <a:noFill/>
                </a:ln>
                <a:solidFill>
                  <a:schemeClr val="tx1"/>
                </a:solidFill>
                <a:effectLst/>
                <a:uLnTx/>
                <a:uFillTx/>
                <a:latin typeface="+mn-lt"/>
                <a:ea typeface="黑体" pitchFamily="49" charset="-122"/>
              </a:rPr>
              <a:t>汇报提纲  </a:t>
            </a:r>
            <a:r>
              <a:rPr kumimoji="0" lang="en-US" altLang="zh-CN" sz="3600" b="1" i="0" u="none" strike="noStrike" kern="0" cap="none" spc="0" normalizeH="0" baseline="0" noProof="0" dirty="0" smtClean="0">
                <a:ln>
                  <a:noFill/>
                </a:ln>
                <a:solidFill>
                  <a:schemeClr val="tx1"/>
                </a:solidFill>
                <a:effectLst/>
                <a:uLnTx/>
                <a:uFillTx/>
                <a:latin typeface="+mn-lt"/>
                <a:ea typeface="黑体" pitchFamily="49" charset="-122"/>
              </a:rPr>
              <a:t>Contents</a:t>
            </a:r>
          </a:p>
        </p:txBody>
      </p:sp>
    </p:spTree>
    <p:extLst>
      <p:ext uri="{BB962C8B-B14F-4D97-AF65-F5344CB8AC3E}">
        <p14:creationId xmlns:p14="http://schemas.microsoft.com/office/powerpoint/2010/main" val="262949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11760" y="1700808"/>
            <a:ext cx="4343400" cy="2592288"/>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10" cap="none" spc="0" normalizeH="0" baseline="0" noProof="0" dirty="0" smtClean="0">
                <a:ln w="19050">
                  <a:solidFill>
                    <a:srgbClr val="FFFFFF"/>
                  </a:solidFill>
                  <a:round/>
                  <a:headEnd/>
                  <a:tailEnd/>
                </a:ln>
                <a:solidFill>
                  <a:srgbClr val="C00000"/>
                </a:solidFill>
                <a:effectLst>
                  <a:outerShdw dist="53882" dir="2700000" algn="ctr" rotWithShape="0">
                    <a:srgbClr val="003366">
                      <a:alpha val="50000"/>
                    </a:srgbClr>
                  </a:outerShdw>
                </a:effectLst>
                <a:uLnTx/>
                <a:uFillTx/>
                <a:latin typeface="黑体" pitchFamily="49" charset="-122"/>
                <a:ea typeface="黑体" pitchFamily="49" charset="-122"/>
                <a:cs typeface="Arial"/>
              </a:rPr>
              <a:t>谢  谢！</a:t>
            </a:r>
            <a:endParaRPr kumimoji="0" lang="en-US" altLang="zh-CN" sz="3600" b="1" i="0" u="none" strike="noStrike" kern="10" cap="none" spc="0" normalizeH="0" baseline="0" noProof="0" dirty="0" smtClean="0">
              <a:ln w="19050">
                <a:solidFill>
                  <a:srgbClr val="FFFFFF"/>
                </a:solidFill>
                <a:round/>
                <a:headEnd/>
                <a:tailEnd/>
              </a:ln>
              <a:solidFill>
                <a:srgbClr val="C00000"/>
              </a:solidFill>
              <a:effectLst>
                <a:outerShdw dist="53882" dir="2700000" algn="ctr" rotWithShape="0">
                  <a:srgbClr val="003366">
                    <a:alpha val="50000"/>
                  </a:srgbClr>
                </a:outerShdw>
              </a:effectLst>
              <a:uLnTx/>
              <a:uFillTx/>
              <a:latin typeface="黑体" pitchFamily="49" charset="-122"/>
              <a:ea typeface="黑体" pitchFamily="49" charset="-122"/>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solidFill>
                  <a:srgbClr val="C00000"/>
                </a:soli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solidFill>
                <a:srgbClr val="C00000"/>
              </a:soli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1245170" y="2303085"/>
            <a:ext cx="2214563" cy="2817495"/>
            <a:chOff x="-437" y="136"/>
            <a:chExt cx="1559" cy="1972"/>
          </a:xfrm>
          <a:effectLst>
            <a:outerShdw blurRad="63500" dist="50800" sx="1000" sy="1000" algn="ctr" rotWithShape="0">
              <a:srgbClr val="000000">
                <a:alpha val="43137"/>
              </a:srgbClr>
            </a:outerShdw>
          </a:effectLst>
        </p:grpSpPr>
        <p:sp>
          <p:nvSpPr>
            <p:cNvPr id="8" name="Rectangle 5"/>
            <p:cNvSpPr>
              <a:spLocks noChangeArrowheads="1"/>
            </p:cNvSpPr>
            <p:nvPr/>
          </p:nvSpPr>
          <p:spPr bwMode="auto">
            <a:xfrm>
              <a:off x="-437" y="136"/>
              <a:ext cx="1458" cy="318"/>
            </a:xfrm>
            <a:prstGeom prst="rect">
              <a:avLst/>
            </a:prstGeom>
            <a:gradFill rotWithShape="1">
              <a:gsLst>
                <a:gs pos="0">
                  <a:srgbClr val="FF99CC"/>
                </a:gs>
                <a:gs pos="100000">
                  <a:srgbClr val="B86E93"/>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1400" dirty="0">
                  <a:ea typeface="黑体" charset="0"/>
                  <a:cs typeface="黑体" charset="0"/>
                </a:rPr>
                <a:t>Global climate change</a:t>
              </a:r>
              <a:endParaRPr lang="zh-CN" altLang="en-US" sz="1400" dirty="0">
                <a:ea typeface="黑体" charset="0"/>
                <a:cs typeface="黑体" charset="0"/>
              </a:endParaRPr>
            </a:p>
            <a:p>
              <a:pPr algn="ctr"/>
              <a:r>
                <a:rPr lang="en-US" altLang="zh-CN" sz="1400" dirty="0">
                  <a:ea typeface="黑体" charset="0"/>
                  <a:cs typeface="黑体" charset="0"/>
                </a:rPr>
                <a:t>Irrational human activities</a:t>
              </a:r>
              <a:endParaRPr lang="zh-CN" altLang="en-US" sz="1400" dirty="0">
                <a:ea typeface="黑体" charset="0"/>
                <a:cs typeface="黑体" charset="0"/>
              </a:endParaRPr>
            </a:p>
          </p:txBody>
        </p:sp>
        <p:sp>
          <p:nvSpPr>
            <p:cNvPr id="9" name="Rectangle 6"/>
            <p:cNvSpPr>
              <a:spLocks noChangeArrowheads="1"/>
            </p:cNvSpPr>
            <p:nvPr/>
          </p:nvSpPr>
          <p:spPr bwMode="auto">
            <a:xfrm>
              <a:off x="-236" y="708"/>
              <a:ext cx="1358" cy="1400"/>
            </a:xfrm>
            <a:prstGeom prst="rect">
              <a:avLst/>
            </a:prstGeom>
            <a:gradFill rotWithShape="1">
              <a:gsLst>
                <a:gs pos="0">
                  <a:srgbClr val="FF99CC"/>
                </a:gs>
                <a:gs pos="100000">
                  <a:srgbClr val="B86E93"/>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tIns="144000" anchor="ctr"/>
            <a:lstStyle/>
            <a:p>
              <a:pPr>
                <a:lnSpc>
                  <a:spcPct val="90000"/>
                </a:lnSpc>
              </a:pPr>
              <a:r>
                <a:rPr lang="en-US" altLang="zh-CN" sz="1600" dirty="0">
                  <a:ea typeface="黑体" charset="0"/>
                  <a:cs typeface="黑体" charset="0"/>
                </a:rPr>
                <a:t>1</a:t>
              </a:r>
              <a:r>
                <a:rPr lang="en-US" altLang="zh-CN" sz="1600" dirty="0" smtClean="0">
                  <a:ea typeface="黑体" charset="0"/>
                  <a:cs typeface="黑体" charset="0"/>
                </a:rPr>
                <a:t>.Land reclamation</a:t>
              </a:r>
              <a:endParaRPr lang="zh-CN" altLang="en-US" sz="1600" dirty="0">
                <a:ea typeface="黑体" charset="0"/>
                <a:cs typeface="黑体" charset="0"/>
              </a:endParaRPr>
            </a:p>
            <a:p>
              <a:pPr>
                <a:lnSpc>
                  <a:spcPct val="90000"/>
                </a:lnSpc>
              </a:pPr>
              <a:r>
                <a:rPr lang="en-US" altLang="zh-CN" sz="1600" dirty="0">
                  <a:ea typeface="黑体" charset="0"/>
                  <a:cs typeface="黑体" charset="0"/>
                </a:rPr>
                <a:t>2.Deforestation</a:t>
              </a:r>
              <a:endParaRPr lang="zh-CN" altLang="en-US" sz="1600" dirty="0">
                <a:ea typeface="黑体" charset="0"/>
                <a:cs typeface="黑体" charset="0"/>
              </a:endParaRPr>
            </a:p>
            <a:p>
              <a:pPr>
                <a:lnSpc>
                  <a:spcPct val="90000"/>
                </a:lnSpc>
              </a:pPr>
              <a:r>
                <a:rPr lang="en-US" altLang="zh-CN" sz="1600" dirty="0">
                  <a:ea typeface="黑体" charset="0"/>
                  <a:cs typeface="黑体" charset="0"/>
                </a:rPr>
                <a:t>3.Overgrazing</a:t>
              </a:r>
              <a:endParaRPr lang="zh-CN" altLang="en-US" sz="1600" dirty="0">
                <a:ea typeface="黑体" charset="0"/>
                <a:cs typeface="黑体" charset="0"/>
              </a:endParaRPr>
            </a:p>
            <a:p>
              <a:pPr>
                <a:lnSpc>
                  <a:spcPct val="90000"/>
                </a:lnSpc>
              </a:pPr>
              <a:r>
                <a:rPr lang="en-US" altLang="zh-CN" sz="1600" dirty="0">
                  <a:ea typeface="黑体" charset="0"/>
                  <a:cs typeface="黑体" charset="0"/>
                </a:rPr>
                <a:t>4.Disordered mining</a:t>
              </a:r>
              <a:endParaRPr lang="zh-CN" altLang="en-US" sz="1600" dirty="0">
                <a:ea typeface="黑体" charset="0"/>
                <a:cs typeface="黑体" charset="0"/>
              </a:endParaRPr>
            </a:p>
            <a:p>
              <a:pPr>
                <a:lnSpc>
                  <a:spcPct val="90000"/>
                </a:lnSpc>
              </a:pPr>
              <a:r>
                <a:rPr lang="en-US" altLang="zh-CN" sz="1600" dirty="0">
                  <a:ea typeface="黑体" charset="0"/>
                  <a:cs typeface="黑体" charset="0"/>
                </a:rPr>
                <a:t>5.Predatory fishing</a:t>
              </a:r>
              <a:endParaRPr lang="zh-CN" altLang="en-US" sz="1600" dirty="0">
                <a:ea typeface="黑体" charset="0"/>
                <a:cs typeface="黑体" charset="0"/>
              </a:endParaRPr>
            </a:p>
            <a:p>
              <a:pPr>
                <a:lnSpc>
                  <a:spcPct val="90000"/>
                </a:lnSpc>
              </a:pPr>
              <a:r>
                <a:rPr lang="en-US" altLang="zh-CN" sz="1600" dirty="0">
                  <a:ea typeface="黑体" charset="0"/>
                  <a:cs typeface="黑体" charset="0"/>
                </a:rPr>
                <a:t>6.Improper irrigation</a:t>
              </a:r>
              <a:endParaRPr lang="zh-CN" altLang="en-US" sz="1600" dirty="0">
                <a:ea typeface="黑体" charset="0"/>
                <a:cs typeface="黑体" charset="0"/>
              </a:endParaRPr>
            </a:p>
            <a:p>
              <a:pPr>
                <a:lnSpc>
                  <a:spcPct val="90000"/>
                </a:lnSpc>
              </a:pPr>
              <a:r>
                <a:rPr lang="en-US" altLang="zh-CN" sz="1600" dirty="0">
                  <a:ea typeface="黑体" charset="0"/>
                  <a:cs typeface="黑体" charset="0"/>
                </a:rPr>
                <a:t>…………</a:t>
              </a:r>
            </a:p>
          </p:txBody>
        </p:sp>
        <p:sp>
          <p:nvSpPr>
            <p:cNvPr id="10" name="AutoShape 7"/>
            <p:cNvSpPr>
              <a:spLocks noChangeArrowheads="1"/>
            </p:cNvSpPr>
            <p:nvPr/>
          </p:nvSpPr>
          <p:spPr bwMode="auto">
            <a:xfrm>
              <a:off x="273" y="504"/>
              <a:ext cx="454" cy="131"/>
            </a:xfrm>
            <a:prstGeom prst="downArrow">
              <a:avLst>
                <a:gd name="adj1" fmla="val 50000"/>
                <a:gd name="adj2" fmla="val 25000"/>
              </a:avLst>
            </a:prstGeom>
            <a:gradFill rotWithShape="1">
              <a:gsLst>
                <a:gs pos="0">
                  <a:srgbClr val="FF99CC"/>
                </a:gs>
                <a:gs pos="100000">
                  <a:srgbClr val="B86E93"/>
                </a:gs>
              </a:gsLst>
              <a:lin ang="5400000" scaled="1"/>
            </a:gradFill>
            <a:ln w="9525">
              <a:solidFill>
                <a:schemeClr val="tx1"/>
              </a:solidFill>
              <a:miter lim="800000"/>
              <a:headEnd/>
              <a:tailEnd/>
            </a:ln>
          </p:spPr>
          <p:txBody>
            <a:bodyPr vert="eaVert" wrap="none" anchor="ctr"/>
            <a:lstStyle/>
            <a:p>
              <a:endParaRPr lang="zh-CN" altLang="en-US"/>
            </a:p>
          </p:txBody>
        </p:sp>
      </p:grpSp>
      <p:grpSp>
        <p:nvGrpSpPr>
          <p:cNvPr id="11" name="Group 7"/>
          <p:cNvGrpSpPr>
            <a:grpSpLocks/>
          </p:cNvGrpSpPr>
          <p:nvPr/>
        </p:nvGrpSpPr>
        <p:grpSpPr bwMode="auto">
          <a:xfrm>
            <a:off x="3306102" y="2303402"/>
            <a:ext cx="2417915" cy="2830354"/>
            <a:chOff x="-62" y="144"/>
            <a:chExt cx="1702" cy="1981"/>
          </a:xfrm>
          <a:effectLst>
            <a:outerShdw blurRad="63500" dist="50800" sx="1000" sy="1000" algn="ctr" rotWithShape="0">
              <a:srgbClr val="000000">
                <a:alpha val="43137"/>
              </a:srgbClr>
            </a:outerShdw>
          </a:effectLst>
        </p:grpSpPr>
        <p:sp>
          <p:nvSpPr>
            <p:cNvPr id="12" name="Rectangle 9"/>
            <p:cNvSpPr>
              <a:spLocks noChangeArrowheads="1"/>
            </p:cNvSpPr>
            <p:nvPr/>
          </p:nvSpPr>
          <p:spPr bwMode="auto">
            <a:xfrm>
              <a:off x="197" y="144"/>
              <a:ext cx="1408" cy="318"/>
            </a:xfrm>
            <a:prstGeom prst="rect">
              <a:avLst/>
            </a:prstGeom>
            <a:gradFill rotWithShape="1">
              <a:gsLst>
                <a:gs pos="0">
                  <a:srgbClr val="00CCFF"/>
                </a:gs>
                <a:gs pos="100000">
                  <a:srgbClr val="00AFD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1600" dirty="0">
                  <a:ea typeface="黑体" charset="0"/>
                  <a:cs typeface="黑体" charset="0"/>
                </a:rPr>
                <a:t>Eco-functions impaired</a:t>
              </a:r>
              <a:endParaRPr lang="zh-CN" altLang="en-US" sz="1600" dirty="0">
                <a:ea typeface="黑体" charset="0"/>
                <a:cs typeface="黑体" charset="0"/>
              </a:endParaRPr>
            </a:p>
          </p:txBody>
        </p:sp>
        <p:sp>
          <p:nvSpPr>
            <p:cNvPr id="13" name="Rectangle 10"/>
            <p:cNvSpPr>
              <a:spLocks noChangeArrowheads="1"/>
            </p:cNvSpPr>
            <p:nvPr/>
          </p:nvSpPr>
          <p:spPr bwMode="auto">
            <a:xfrm>
              <a:off x="247" y="708"/>
              <a:ext cx="1393" cy="1417"/>
            </a:xfrm>
            <a:prstGeom prst="rect">
              <a:avLst/>
            </a:prstGeom>
            <a:gradFill rotWithShape="1">
              <a:gsLst>
                <a:gs pos="0">
                  <a:srgbClr val="00CCFF"/>
                </a:gs>
                <a:gs pos="100000">
                  <a:srgbClr val="00AFD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tIns="144000" anchor="ctr"/>
            <a:lstStyle/>
            <a:p>
              <a:pPr>
                <a:lnSpc>
                  <a:spcPct val="90000"/>
                </a:lnSpc>
              </a:pPr>
              <a:r>
                <a:rPr lang="en-US" altLang="zh-CN" sz="1600" dirty="0" smtClean="0">
                  <a:ea typeface="黑体" charset="0"/>
                  <a:cs typeface="黑体" charset="0"/>
                </a:rPr>
                <a:t>1.Biodiversity</a:t>
              </a:r>
              <a:endParaRPr lang="zh-CN" altLang="en-US" sz="1600" dirty="0" smtClean="0">
                <a:ea typeface="黑体" charset="0"/>
                <a:cs typeface="黑体" charset="0"/>
              </a:endParaRPr>
            </a:p>
            <a:p>
              <a:pPr>
                <a:lnSpc>
                  <a:spcPct val="90000"/>
                </a:lnSpc>
              </a:pPr>
              <a:r>
                <a:rPr lang="en-US" altLang="zh-CN" sz="1600" dirty="0" smtClean="0">
                  <a:ea typeface="黑体" charset="0"/>
                  <a:cs typeface="黑体" charset="0"/>
                </a:rPr>
                <a:t>2.Water conservation</a:t>
              </a:r>
              <a:endParaRPr lang="zh-CN" altLang="en-US" sz="1600" dirty="0" smtClean="0">
                <a:ea typeface="黑体" charset="0"/>
                <a:cs typeface="黑体" charset="0"/>
              </a:endParaRPr>
            </a:p>
            <a:p>
              <a:pPr>
                <a:lnSpc>
                  <a:spcPct val="90000"/>
                </a:lnSpc>
              </a:pPr>
              <a:r>
                <a:rPr lang="en-US" altLang="zh-CN" sz="1600" dirty="0" smtClean="0">
                  <a:ea typeface="黑体" charset="0"/>
                  <a:cs typeface="黑体" charset="0"/>
                </a:rPr>
                <a:t>3.Conserving water and </a:t>
              </a:r>
            </a:p>
            <a:p>
              <a:pPr>
                <a:lnSpc>
                  <a:spcPct val="90000"/>
                </a:lnSpc>
              </a:pPr>
              <a:r>
                <a:rPr lang="en-US" altLang="zh-CN" sz="1600" dirty="0" smtClean="0">
                  <a:ea typeface="黑体" charset="0"/>
                  <a:cs typeface="黑体" charset="0"/>
                </a:rPr>
                <a:t>  soil resources</a:t>
              </a:r>
            </a:p>
            <a:p>
              <a:pPr>
                <a:lnSpc>
                  <a:spcPct val="90000"/>
                </a:lnSpc>
              </a:pPr>
              <a:r>
                <a:rPr lang="en-US" altLang="zh-CN" sz="1600" dirty="0" smtClean="0">
                  <a:ea typeface="黑体" charset="0"/>
                  <a:cs typeface="黑体" charset="0"/>
                </a:rPr>
                <a:t>4.Wind prevention </a:t>
              </a:r>
            </a:p>
            <a:p>
              <a:pPr>
                <a:lnSpc>
                  <a:spcPct val="90000"/>
                </a:lnSpc>
              </a:pPr>
              <a:r>
                <a:rPr lang="en-US" altLang="zh-CN" sz="1600" dirty="0" smtClean="0">
                  <a:ea typeface="黑体" charset="0"/>
                  <a:cs typeface="黑体" charset="0"/>
                </a:rPr>
                <a:t>  and sand fixation</a:t>
              </a:r>
              <a:endParaRPr lang="zh-CN" altLang="en-US" sz="1600" dirty="0" smtClean="0">
                <a:ea typeface="黑体" charset="0"/>
                <a:cs typeface="黑体" charset="0"/>
              </a:endParaRPr>
            </a:p>
            <a:p>
              <a:pPr>
                <a:lnSpc>
                  <a:spcPct val="90000"/>
                </a:lnSpc>
              </a:pPr>
              <a:r>
                <a:rPr lang="en-US" altLang="zh-CN" sz="1600" dirty="0" smtClean="0">
                  <a:ea typeface="黑体" charset="0"/>
                  <a:cs typeface="黑体" charset="0"/>
                </a:rPr>
                <a:t>5.Flood water regulation</a:t>
              </a:r>
              <a:endParaRPr lang="zh-CN" altLang="en-US" sz="1600" dirty="0" smtClean="0">
                <a:ea typeface="黑体" charset="0"/>
                <a:cs typeface="黑体" charset="0"/>
              </a:endParaRPr>
            </a:p>
            <a:p>
              <a:pPr>
                <a:lnSpc>
                  <a:spcPct val="90000"/>
                </a:lnSpc>
              </a:pPr>
              <a:r>
                <a:rPr lang="en-US" altLang="zh-CN" sz="1600" dirty="0" smtClean="0">
                  <a:ea typeface="黑体" charset="0"/>
                  <a:cs typeface="黑体" charset="0"/>
                </a:rPr>
                <a:t>…………</a:t>
              </a:r>
              <a:endParaRPr lang="zh-CN" altLang="en-US" sz="1600" dirty="0" smtClean="0">
                <a:ea typeface="黑体" charset="0"/>
                <a:cs typeface="黑体" charset="0"/>
              </a:endParaRPr>
            </a:p>
          </p:txBody>
        </p:sp>
        <p:sp>
          <p:nvSpPr>
            <p:cNvPr id="14" name="AutoShape 11"/>
            <p:cNvSpPr>
              <a:spLocks noChangeArrowheads="1"/>
            </p:cNvSpPr>
            <p:nvPr/>
          </p:nvSpPr>
          <p:spPr bwMode="auto">
            <a:xfrm>
              <a:off x="-62" y="210"/>
              <a:ext cx="253" cy="151"/>
            </a:xfrm>
            <a:prstGeom prst="rightArrow">
              <a:avLst>
                <a:gd name="adj1" fmla="val 50000"/>
                <a:gd name="adj2" fmla="val 75000"/>
              </a:avLst>
            </a:prstGeom>
            <a:gradFill rotWithShape="1">
              <a:gsLst>
                <a:gs pos="0">
                  <a:srgbClr val="6586A8"/>
                </a:gs>
                <a:gs pos="50000">
                  <a:srgbClr val="99CCFF"/>
                </a:gs>
                <a:gs pos="100000">
                  <a:srgbClr val="6586A8"/>
                </a:gs>
              </a:gsLst>
              <a:lin ang="5400000" scaled="1"/>
            </a:gradFill>
            <a:ln w="9525">
              <a:solidFill>
                <a:schemeClr val="tx1"/>
              </a:solidFill>
              <a:miter lim="800000"/>
              <a:headEnd/>
              <a:tailEnd/>
            </a:ln>
          </p:spPr>
          <p:txBody>
            <a:bodyPr wrap="none" anchor="ctr"/>
            <a:lstStyle/>
            <a:p>
              <a:endParaRPr lang="zh-CN" altLang="en-US"/>
            </a:p>
          </p:txBody>
        </p:sp>
        <p:sp>
          <p:nvSpPr>
            <p:cNvPr id="15" name="AutoShape 12"/>
            <p:cNvSpPr>
              <a:spLocks noChangeArrowheads="1"/>
            </p:cNvSpPr>
            <p:nvPr/>
          </p:nvSpPr>
          <p:spPr bwMode="auto">
            <a:xfrm>
              <a:off x="69" y="1219"/>
              <a:ext cx="184" cy="318"/>
            </a:xfrm>
            <a:prstGeom prst="rightArrow">
              <a:avLst>
                <a:gd name="adj1" fmla="val 50000"/>
                <a:gd name="adj2" fmla="val 32176"/>
              </a:avLst>
            </a:prstGeom>
            <a:gradFill rotWithShape="1">
              <a:gsLst>
                <a:gs pos="0">
                  <a:srgbClr val="6586A8"/>
                </a:gs>
                <a:gs pos="50000">
                  <a:srgbClr val="99CCFF"/>
                </a:gs>
                <a:gs pos="100000">
                  <a:srgbClr val="6586A8"/>
                </a:gs>
              </a:gsLst>
              <a:lin ang="5400000" scaled="1"/>
            </a:gradFill>
            <a:ln w="9525">
              <a:solidFill>
                <a:schemeClr val="tx1"/>
              </a:solidFill>
              <a:miter lim="800000"/>
              <a:headEnd/>
              <a:tailEnd/>
            </a:ln>
            <a:effectLst/>
          </p:spPr>
          <p:txBody>
            <a:bodyPr wrap="none" anchor="ctr"/>
            <a:lstStyle/>
            <a:p>
              <a:endParaRPr lang="zh-CN" altLang="en-US"/>
            </a:p>
          </p:txBody>
        </p:sp>
        <p:sp>
          <p:nvSpPr>
            <p:cNvPr id="16" name="AutoShape 13"/>
            <p:cNvSpPr>
              <a:spLocks noChangeArrowheads="1"/>
            </p:cNvSpPr>
            <p:nvPr/>
          </p:nvSpPr>
          <p:spPr bwMode="auto">
            <a:xfrm>
              <a:off x="720" y="512"/>
              <a:ext cx="454" cy="123"/>
            </a:xfrm>
            <a:prstGeom prst="downArrow">
              <a:avLst>
                <a:gd name="adj1" fmla="val 50000"/>
                <a:gd name="adj2" fmla="val 25000"/>
              </a:avLst>
            </a:prstGeom>
            <a:gradFill rotWithShape="1">
              <a:gsLst>
                <a:gs pos="0">
                  <a:srgbClr val="00CCFF"/>
                </a:gs>
                <a:gs pos="100000">
                  <a:srgbClr val="00AFDB"/>
                </a:gs>
              </a:gsLst>
              <a:lin ang="5400000" scaled="1"/>
            </a:gradFill>
            <a:ln w="9525">
              <a:solidFill>
                <a:schemeClr val="tx1"/>
              </a:solidFill>
              <a:miter lim="800000"/>
              <a:headEnd/>
              <a:tailEnd/>
            </a:ln>
          </p:spPr>
          <p:txBody>
            <a:bodyPr vert="eaVert" wrap="none" anchor="ctr"/>
            <a:lstStyle/>
            <a:p>
              <a:endParaRPr lang="zh-CN" altLang="en-US"/>
            </a:p>
          </p:txBody>
        </p:sp>
      </p:grpSp>
      <p:grpSp>
        <p:nvGrpSpPr>
          <p:cNvPr id="17" name="Group 13"/>
          <p:cNvGrpSpPr>
            <a:grpSpLocks/>
          </p:cNvGrpSpPr>
          <p:nvPr/>
        </p:nvGrpSpPr>
        <p:grpSpPr bwMode="auto">
          <a:xfrm>
            <a:off x="5681659" y="2302637"/>
            <a:ext cx="2921574" cy="2960819"/>
            <a:chOff x="67" y="131"/>
            <a:chExt cx="2056" cy="2072"/>
          </a:xfrm>
          <a:effectLst>
            <a:outerShdw blurRad="63500" dist="50800" sx="1000" sy="1000" algn="ctr" rotWithShape="0">
              <a:srgbClr val="000000">
                <a:alpha val="43137"/>
              </a:srgbClr>
            </a:outerShdw>
          </a:effectLst>
        </p:grpSpPr>
        <p:sp>
          <p:nvSpPr>
            <p:cNvPr id="18" name="Rectangle 15"/>
            <p:cNvSpPr>
              <a:spLocks noChangeArrowheads="1"/>
            </p:cNvSpPr>
            <p:nvPr/>
          </p:nvSpPr>
          <p:spPr bwMode="auto">
            <a:xfrm>
              <a:off x="458" y="131"/>
              <a:ext cx="1665" cy="318"/>
            </a:xfrm>
            <a:prstGeom prst="rect">
              <a:avLst/>
            </a:prstGeom>
            <a:gradFill rotWithShape="1">
              <a:gsLst>
                <a:gs pos="0">
                  <a:srgbClr val="DC5800"/>
                </a:gs>
                <a:gs pos="50000">
                  <a:srgbClr val="FF6600"/>
                </a:gs>
                <a:gs pos="100000">
                  <a:srgbClr val="DC58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1600" dirty="0">
                  <a:ea typeface="黑体" charset="0"/>
                  <a:cs typeface="黑体" charset="0"/>
                </a:rPr>
                <a:t>A series of eco-problems</a:t>
              </a:r>
              <a:endParaRPr lang="zh-CN" altLang="en-US" sz="1600" dirty="0">
                <a:ea typeface="黑体" charset="0"/>
                <a:cs typeface="黑体" charset="0"/>
              </a:endParaRPr>
            </a:p>
          </p:txBody>
        </p:sp>
        <p:sp>
          <p:nvSpPr>
            <p:cNvPr id="19" name="Rectangle 16"/>
            <p:cNvSpPr>
              <a:spLocks noChangeArrowheads="1"/>
            </p:cNvSpPr>
            <p:nvPr/>
          </p:nvSpPr>
          <p:spPr bwMode="auto">
            <a:xfrm>
              <a:off x="313" y="653"/>
              <a:ext cx="1223" cy="1550"/>
            </a:xfrm>
            <a:prstGeom prst="rect">
              <a:avLst/>
            </a:prstGeom>
            <a:gradFill rotWithShape="1">
              <a:gsLst>
                <a:gs pos="0">
                  <a:srgbClr val="DC5800"/>
                </a:gs>
                <a:gs pos="50000">
                  <a:srgbClr val="FF6600"/>
                </a:gs>
                <a:gs pos="100000">
                  <a:srgbClr val="DC58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tIns="144000" anchor="ctr"/>
            <a:lstStyle/>
            <a:p>
              <a:r>
                <a:rPr lang="en-US" altLang="zh-CN" sz="1400" dirty="0">
                  <a:ea typeface="黑体" charset="0"/>
                  <a:cs typeface="黑体" charset="0"/>
                </a:rPr>
                <a:t>1.Sharp decline in </a:t>
              </a:r>
            </a:p>
            <a:p>
              <a:r>
                <a:rPr lang="en-US" altLang="zh-CN" sz="1400" dirty="0">
                  <a:ea typeface="黑体" charset="0"/>
                  <a:cs typeface="黑体" charset="0"/>
                </a:rPr>
                <a:t>   biodiversity</a:t>
              </a:r>
              <a:endParaRPr lang="zh-CN" altLang="en-US" sz="1400" dirty="0">
                <a:ea typeface="黑体" charset="0"/>
                <a:cs typeface="黑体" charset="0"/>
              </a:endParaRPr>
            </a:p>
            <a:p>
              <a:r>
                <a:rPr lang="en-US" altLang="zh-CN" sz="1400" dirty="0">
                  <a:ea typeface="黑体" charset="0"/>
                  <a:cs typeface="黑体" charset="0"/>
                </a:rPr>
                <a:t>2.Water and soil </a:t>
              </a:r>
            </a:p>
            <a:p>
              <a:r>
                <a:rPr lang="en-US" altLang="zh-CN" sz="1400" dirty="0">
                  <a:ea typeface="黑体" charset="0"/>
                  <a:cs typeface="黑体" charset="0"/>
                </a:rPr>
                <a:t>   erosion</a:t>
              </a:r>
            </a:p>
            <a:p>
              <a:r>
                <a:rPr lang="en-US" altLang="zh-CN" sz="1400" dirty="0">
                  <a:ea typeface="黑体" charset="0"/>
                  <a:cs typeface="黑体" charset="0"/>
                </a:rPr>
                <a:t>3.Grassland</a:t>
              </a:r>
            </a:p>
            <a:p>
              <a:r>
                <a:rPr lang="en-US" altLang="zh-CN" sz="1400" dirty="0">
                  <a:ea typeface="黑体" charset="0"/>
                  <a:cs typeface="黑体" charset="0"/>
                </a:rPr>
                <a:t>   deterioration </a:t>
              </a:r>
              <a:endParaRPr lang="zh-CN" altLang="en-US" sz="1400" dirty="0">
                <a:ea typeface="黑体" charset="0"/>
                <a:cs typeface="黑体" charset="0"/>
              </a:endParaRPr>
            </a:p>
            <a:p>
              <a:r>
                <a:rPr lang="en-US" altLang="zh-CN" sz="1400" dirty="0">
                  <a:ea typeface="黑体" charset="0"/>
                  <a:cs typeface="黑体" charset="0"/>
                </a:rPr>
                <a:t>4.Desertification</a:t>
              </a:r>
            </a:p>
            <a:p>
              <a:r>
                <a:rPr lang="en-US" altLang="zh-CN" sz="1400" dirty="0" smtClean="0">
                  <a:ea typeface="黑体" charset="0"/>
                  <a:cs typeface="黑体" charset="0"/>
                </a:rPr>
                <a:t>5.Frequency </a:t>
              </a:r>
              <a:r>
                <a:rPr lang="en-US" altLang="zh-CN" sz="1400" dirty="0">
                  <a:ea typeface="黑体" charset="0"/>
                  <a:cs typeface="黑体" charset="0"/>
                </a:rPr>
                <a:t>of</a:t>
              </a:r>
            </a:p>
            <a:p>
              <a:r>
                <a:rPr lang="en-US" altLang="zh-CN" sz="1400" dirty="0">
                  <a:ea typeface="黑体" charset="0"/>
                  <a:cs typeface="黑体" charset="0"/>
                </a:rPr>
                <a:t>  droughts and floods </a:t>
              </a:r>
              <a:endParaRPr lang="zh-CN" altLang="en-US" sz="1400" dirty="0">
                <a:ea typeface="黑体" charset="0"/>
                <a:cs typeface="黑体" charset="0"/>
              </a:endParaRPr>
            </a:p>
            <a:p>
              <a:r>
                <a:rPr lang="en-US" altLang="zh-CN" sz="1400" dirty="0">
                  <a:ea typeface="黑体" charset="0"/>
                  <a:cs typeface="黑体" charset="0"/>
                </a:rPr>
                <a:t>…………</a:t>
              </a:r>
              <a:endParaRPr lang="zh-CN" altLang="en-US" sz="1400" dirty="0">
                <a:ea typeface="黑体" charset="0"/>
                <a:cs typeface="黑体" charset="0"/>
              </a:endParaRPr>
            </a:p>
          </p:txBody>
        </p:sp>
        <p:sp>
          <p:nvSpPr>
            <p:cNvPr id="20" name="AutoShape 17"/>
            <p:cNvSpPr>
              <a:spLocks noChangeArrowheads="1"/>
            </p:cNvSpPr>
            <p:nvPr/>
          </p:nvSpPr>
          <p:spPr bwMode="auto">
            <a:xfrm>
              <a:off x="67" y="212"/>
              <a:ext cx="352" cy="136"/>
            </a:xfrm>
            <a:prstGeom prst="rightArrow">
              <a:avLst>
                <a:gd name="adj1" fmla="val 50000"/>
                <a:gd name="adj2" fmla="val 75000"/>
              </a:avLst>
            </a:prstGeom>
            <a:gradFill rotWithShape="1">
              <a:gsLst>
                <a:gs pos="0">
                  <a:srgbClr val="A9A965"/>
                </a:gs>
                <a:gs pos="50000">
                  <a:srgbClr val="FFFF99"/>
                </a:gs>
                <a:gs pos="100000">
                  <a:srgbClr val="A9A965"/>
                </a:gs>
              </a:gsLst>
              <a:lin ang="5400000" scaled="1"/>
            </a:gradFill>
            <a:ln w="9525">
              <a:solidFill>
                <a:schemeClr val="tx1"/>
              </a:solidFill>
              <a:miter lim="800000"/>
              <a:headEnd/>
              <a:tailEnd/>
            </a:ln>
          </p:spPr>
          <p:txBody>
            <a:bodyPr wrap="none" anchor="ctr"/>
            <a:lstStyle/>
            <a:p>
              <a:endParaRPr lang="zh-CN" altLang="en-US"/>
            </a:p>
          </p:txBody>
        </p:sp>
        <p:sp>
          <p:nvSpPr>
            <p:cNvPr id="21" name="AutoShape 18"/>
            <p:cNvSpPr>
              <a:spLocks noChangeArrowheads="1"/>
            </p:cNvSpPr>
            <p:nvPr/>
          </p:nvSpPr>
          <p:spPr bwMode="auto">
            <a:xfrm>
              <a:off x="97" y="1206"/>
              <a:ext cx="223" cy="318"/>
            </a:xfrm>
            <a:prstGeom prst="rightArrow">
              <a:avLst>
                <a:gd name="adj1" fmla="val 50000"/>
                <a:gd name="adj2" fmla="val 32178"/>
              </a:avLst>
            </a:prstGeom>
            <a:gradFill rotWithShape="1">
              <a:gsLst>
                <a:gs pos="0">
                  <a:srgbClr val="A9A965"/>
                </a:gs>
                <a:gs pos="50000">
                  <a:srgbClr val="FFFF99"/>
                </a:gs>
                <a:gs pos="100000">
                  <a:srgbClr val="A9A965"/>
                </a:gs>
              </a:gsLst>
              <a:lin ang="5400000" scaled="1"/>
            </a:gradFill>
            <a:ln w="9525">
              <a:solidFill>
                <a:schemeClr val="tx1"/>
              </a:solidFill>
              <a:miter lim="800000"/>
              <a:headEnd/>
              <a:tailEnd/>
            </a:ln>
            <a:effectLst/>
          </p:spPr>
          <p:txBody>
            <a:bodyPr wrap="none" anchor="ctr"/>
            <a:lstStyle/>
            <a:p>
              <a:endParaRPr lang="zh-CN" altLang="en-US"/>
            </a:p>
          </p:txBody>
        </p:sp>
        <p:sp>
          <p:nvSpPr>
            <p:cNvPr id="22" name="AutoShape 19"/>
            <p:cNvSpPr>
              <a:spLocks noChangeArrowheads="1"/>
            </p:cNvSpPr>
            <p:nvPr/>
          </p:nvSpPr>
          <p:spPr bwMode="auto">
            <a:xfrm>
              <a:off x="685" y="500"/>
              <a:ext cx="454" cy="135"/>
            </a:xfrm>
            <a:prstGeom prst="downArrow">
              <a:avLst>
                <a:gd name="adj1" fmla="val 50000"/>
                <a:gd name="adj2" fmla="val 25000"/>
              </a:avLst>
            </a:prstGeom>
            <a:gradFill rotWithShape="1">
              <a:gsLst>
                <a:gs pos="0">
                  <a:srgbClr val="FF6600"/>
                </a:gs>
                <a:gs pos="50000">
                  <a:srgbClr val="A94400"/>
                </a:gs>
                <a:gs pos="100000">
                  <a:srgbClr val="FF6600"/>
                </a:gs>
              </a:gsLst>
              <a:lin ang="5400000" scaled="1"/>
            </a:gradFill>
            <a:ln w="9525">
              <a:solidFill>
                <a:schemeClr val="tx1"/>
              </a:solidFill>
              <a:miter lim="800000"/>
              <a:headEnd/>
              <a:tailEnd/>
            </a:ln>
          </p:spPr>
          <p:txBody>
            <a:bodyPr vert="eaVert" wrap="none" anchor="ctr"/>
            <a:lstStyle/>
            <a:p>
              <a:endParaRPr lang="zh-CN" altLang="en-US"/>
            </a:p>
          </p:txBody>
        </p:sp>
      </p:grpSp>
      <p:sp>
        <p:nvSpPr>
          <p:cNvPr id="23" name="Rectangle 21"/>
          <p:cNvSpPr>
            <a:spLocks noChangeArrowheads="1"/>
          </p:cNvSpPr>
          <p:nvPr/>
        </p:nvSpPr>
        <p:spPr bwMode="auto">
          <a:xfrm>
            <a:off x="251520" y="5853783"/>
            <a:ext cx="8640762" cy="360040"/>
          </a:xfrm>
          <a:prstGeom prst="rect">
            <a:avLst/>
          </a:prstGeom>
          <a:noFill/>
          <a:ln w="38100">
            <a:noFill/>
            <a:miter lim="800000"/>
            <a:headEnd/>
            <a:tailEnd/>
          </a:ln>
          <a:effectLst>
            <a:outerShdw blurRad="63500" dist="50800" sx="1000" sy="1000" algn="ctr" rotWithShape="0">
              <a:srgbClr val="000000">
                <a:alpha val="43137"/>
              </a:srgbClr>
            </a:outerShdw>
          </a:effectLst>
        </p:spPr>
        <p:txBody>
          <a:bodyPr wrap="none" anchor="ctr"/>
          <a:lstStyle/>
          <a:p>
            <a:pPr algn="ctr"/>
            <a:r>
              <a:rPr lang="en-US" altLang="zh-CN" sz="1600" dirty="0">
                <a:latin typeface="Arial" charset="0"/>
                <a:ea typeface="黑体" charset="0"/>
                <a:cs typeface="黑体" charset="0"/>
              </a:rPr>
              <a:t>The ecological degradation trend hasn’t been reversed</a:t>
            </a:r>
            <a:r>
              <a:rPr lang="zh-CN" altLang="en-US" sz="1600" dirty="0">
                <a:latin typeface="Arial" charset="0"/>
                <a:ea typeface="黑体" charset="0"/>
                <a:cs typeface="黑体" charset="0"/>
              </a:rPr>
              <a:t> </a:t>
            </a:r>
            <a:r>
              <a:rPr lang="en-US" altLang="zh-CN" sz="1600" dirty="0">
                <a:latin typeface="Arial" charset="0"/>
                <a:ea typeface="黑体" charset="0"/>
                <a:cs typeface="黑体" charset="0"/>
              </a:rPr>
              <a:t>and national ecological condition </a:t>
            </a:r>
            <a:r>
              <a:rPr lang="en-US" altLang="zh-CN" sz="1600" dirty="0" smtClean="0">
                <a:latin typeface="Arial" charset="0"/>
                <a:ea typeface="黑体" charset="0"/>
                <a:cs typeface="黑体" charset="0"/>
              </a:rPr>
              <a:t>is </a:t>
            </a:r>
            <a:r>
              <a:rPr lang="en-US" altLang="zh-CN" sz="1600" dirty="0" smtClean="0">
                <a:latin typeface="Arial" charset="0"/>
                <a:ea typeface="黑体" charset="0"/>
                <a:cs typeface="黑体" charset="0"/>
              </a:rPr>
              <a:t>grim.</a:t>
            </a:r>
            <a:endParaRPr lang="zh-CN" altLang="en-US" sz="1600" dirty="0">
              <a:latin typeface="Arial" charset="0"/>
              <a:ea typeface="黑体" charset="0"/>
              <a:cs typeface="黑体" charset="0"/>
            </a:endParaRPr>
          </a:p>
        </p:txBody>
      </p:sp>
      <p:sp>
        <p:nvSpPr>
          <p:cNvPr id="24" name="AutoShape 22"/>
          <p:cNvSpPr>
            <a:spLocks/>
          </p:cNvSpPr>
          <p:nvPr/>
        </p:nvSpPr>
        <p:spPr bwMode="auto">
          <a:xfrm rot="-5400000">
            <a:off x="4604382" y="2908537"/>
            <a:ext cx="301501" cy="4895850"/>
          </a:xfrm>
          <a:prstGeom prst="leftBrace">
            <a:avLst>
              <a:gd name="adj1" fmla="val 79316"/>
              <a:gd name="adj2" fmla="val 50000"/>
            </a:avLst>
          </a:prstGeom>
          <a:noFill/>
          <a:ln w="60325">
            <a:solidFill>
              <a:srgbClr val="339966"/>
            </a:solidFill>
            <a:round/>
            <a:headEnd/>
            <a:tailEnd/>
          </a:ln>
          <a:effectLst>
            <a:outerShdw blurRad="63500" dist="50800" sx="1000" sy="1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5" name="Text Box 23"/>
          <p:cNvSpPr txBox="1">
            <a:spLocks noChangeArrowheads="1"/>
          </p:cNvSpPr>
          <p:nvPr/>
        </p:nvSpPr>
        <p:spPr bwMode="auto">
          <a:xfrm rot="-5400000">
            <a:off x="573451" y="3180791"/>
            <a:ext cx="677108" cy="1331641"/>
          </a:xfrm>
          <a:prstGeom prst="rect">
            <a:avLst/>
          </a:prstGeom>
          <a:solidFill>
            <a:schemeClr val="bg2"/>
          </a:solidFill>
          <a:ln w="9525">
            <a:miter lim="800000"/>
            <a:headEnd/>
            <a:tailEnd/>
          </a:ln>
          <a:effectLst>
            <a:outerShdw blurRad="63500" dist="50800" sx="1000" sy="1000" algn="ctr" rotWithShape="0">
              <a:srgbClr val="000000">
                <a:alpha val="43137"/>
              </a:srgbClr>
            </a:outerShdw>
          </a:effectLst>
          <a:scene3d>
            <a:camera prst="legacyObliqueTopLeft"/>
            <a:lightRig rig="legacyFlat3" dir="t"/>
          </a:scene3d>
          <a:sp3d extrusionH="430200" prstMaterial="legacyMatte">
            <a:bevelT w="13500" h="13500" prst="angle"/>
            <a:bevelB w="13500" h="13500" prst="angle"/>
            <a:extrusionClr>
              <a:schemeClr val="bg2"/>
            </a:extrusionClr>
          </a:sp3d>
        </p:spPr>
        <p:txBody>
          <a:bodyPr vert="eaVert" wrap="square">
            <a:spAutoFit/>
            <a:flatTx/>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r>
              <a:rPr lang="en-US" altLang="zh-CN" sz="1600" dirty="0">
                <a:ea typeface="黑体" charset="0"/>
                <a:cs typeface="黑体" charset="0"/>
              </a:rPr>
              <a:t>Ecological Degradation</a:t>
            </a:r>
            <a:endParaRPr lang="zh-CN" altLang="en-US" sz="1600" dirty="0">
              <a:ea typeface="黑体" charset="0"/>
              <a:cs typeface="黑体" charset="0"/>
            </a:endParaRPr>
          </a:p>
        </p:txBody>
      </p:sp>
      <p:sp>
        <p:nvSpPr>
          <p:cNvPr id="26" name="Text Box 24"/>
          <p:cNvSpPr txBox="1">
            <a:spLocks noChangeArrowheads="1"/>
          </p:cNvSpPr>
          <p:nvPr/>
        </p:nvSpPr>
        <p:spPr bwMode="auto">
          <a:xfrm rot="-5400000">
            <a:off x="8105075" y="3227549"/>
            <a:ext cx="677108" cy="1246064"/>
          </a:xfrm>
          <a:prstGeom prst="rect">
            <a:avLst/>
          </a:prstGeom>
          <a:solidFill>
            <a:schemeClr val="bg2"/>
          </a:solidFill>
          <a:ln w="9525">
            <a:miter lim="800000"/>
            <a:headEnd/>
            <a:tailEnd/>
          </a:ln>
          <a:effectLst>
            <a:outerShdw blurRad="63500" dist="50800" sx="1000" sy="1000" algn="ctr" rotWithShape="0">
              <a:srgbClr val="000000">
                <a:alpha val="43137"/>
              </a:srgbClr>
            </a:outerShdw>
          </a:effectLst>
          <a:scene3d>
            <a:camera prst="legacyObliqueTopLeft"/>
            <a:lightRig rig="legacyFlat3" dir="t"/>
          </a:scene3d>
          <a:sp3d extrusionH="430200" prstMaterial="legacyMatte">
            <a:bevelT w="13500" h="13500" prst="angle"/>
            <a:bevelB w="13500" h="13500" prst="angle"/>
            <a:extrusionClr>
              <a:schemeClr val="bg2"/>
            </a:extrusionClr>
          </a:sp3d>
        </p:spPr>
        <p:txBody>
          <a:bodyPr vert="eaVert" wrap="square">
            <a:spAutoFit/>
            <a:flatTx/>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r>
              <a:rPr lang="en-US" altLang="zh-CN" sz="1600" dirty="0">
                <a:ea typeface="黑体" charset="0"/>
                <a:cs typeface="黑体" charset="0"/>
              </a:rPr>
              <a:t>Ecological Support</a:t>
            </a:r>
            <a:endParaRPr lang="zh-CN" altLang="en-US" sz="1600" dirty="0">
              <a:ea typeface="黑体" charset="0"/>
              <a:cs typeface="黑体" charset="0"/>
            </a:endParaRPr>
          </a:p>
        </p:txBody>
      </p:sp>
      <p:sp>
        <p:nvSpPr>
          <p:cNvPr id="28" name="Rectangle 24"/>
          <p:cNvSpPr>
            <a:spLocks noChangeArrowheads="1"/>
          </p:cNvSpPr>
          <p:nvPr/>
        </p:nvSpPr>
        <p:spPr bwMode="auto">
          <a:xfrm>
            <a:off x="251520" y="1052736"/>
            <a:ext cx="8352928" cy="830997"/>
          </a:xfrm>
          <a:prstGeom prst="rect">
            <a:avLst/>
          </a:prstGeom>
          <a:noFill/>
          <a:ln>
            <a:noFill/>
          </a:ln>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chemeClr val="accent1"/>
              </a:buClr>
            </a:pPr>
            <a:r>
              <a:rPr lang="en-US" altLang="zh-CN" sz="2400" b="1" dirty="0" smtClean="0">
                <a:solidFill>
                  <a:srgbClr val="FF3300"/>
                </a:solidFill>
                <a:ea typeface="黑体" charset="0"/>
                <a:cs typeface="黑体" charset="0"/>
              </a:rPr>
              <a:t>                   </a:t>
            </a:r>
            <a:r>
              <a:rPr lang="zh-CN" altLang="en-US" sz="2400" b="1" dirty="0" smtClean="0">
                <a:solidFill>
                  <a:srgbClr val="FF3300"/>
                </a:solidFill>
                <a:ea typeface="黑体" charset="0"/>
                <a:cs typeface="黑体" charset="0"/>
              </a:rPr>
              <a:t>对于保障国家生态</a:t>
            </a:r>
            <a:r>
              <a:rPr lang="zh-CN" altLang="en-US" sz="2400" b="1" dirty="0">
                <a:solidFill>
                  <a:srgbClr val="FF3300"/>
                </a:solidFill>
                <a:ea typeface="黑体" charset="0"/>
                <a:cs typeface="黑体" charset="0"/>
              </a:rPr>
              <a:t>安全具有重要战略</a:t>
            </a:r>
            <a:r>
              <a:rPr lang="zh-CN" altLang="en-US" sz="2400" b="1" dirty="0" smtClean="0">
                <a:solidFill>
                  <a:srgbClr val="FF3300"/>
                </a:solidFill>
                <a:ea typeface="黑体" charset="0"/>
                <a:cs typeface="黑体" charset="0"/>
              </a:rPr>
              <a:t>意义</a:t>
            </a:r>
            <a:endParaRPr lang="en-US" altLang="zh-CN" sz="2400" b="1" dirty="0" smtClean="0">
              <a:solidFill>
                <a:srgbClr val="FF3300"/>
              </a:solidFill>
              <a:ea typeface="黑体" charset="0"/>
              <a:cs typeface="黑体" charset="0"/>
            </a:endParaRPr>
          </a:p>
          <a:p>
            <a:pPr>
              <a:buClr>
                <a:schemeClr val="accent1"/>
              </a:buClr>
            </a:pPr>
            <a:r>
              <a:rPr lang="en-US" altLang="zh-CN" sz="2400" b="1" dirty="0" smtClean="0">
                <a:solidFill>
                  <a:srgbClr val="FF3300"/>
                </a:solidFill>
                <a:ea typeface="黑体" charset="0"/>
                <a:cs typeface="黑体" charset="0"/>
              </a:rPr>
              <a:t>                  Ecology  Strategically important for national security</a:t>
            </a:r>
            <a:endParaRPr lang="zh-CN" altLang="en-US" sz="2400" b="1" dirty="0" smtClean="0">
              <a:solidFill>
                <a:srgbClr val="FF3300"/>
              </a:solidFill>
              <a:ea typeface="黑体" charset="0"/>
              <a:cs typeface="黑体" charset="0"/>
            </a:endParaRPr>
          </a:p>
        </p:txBody>
      </p:sp>
      <p:sp>
        <p:nvSpPr>
          <p:cNvPr id="29" name="Rectangle 26"/>
          <p:cNvSpPr>
            <a:spLocks noChangeArrowheads="1"/>
          </p:cNvSpPr>
          <p:nvPr/>
        </p:nvSpPr>
        <p:spPr bwMode="auto">
          <a:xfrm>
            <a:off x="1403648" y="5559748"/>
            <a:ext cx="6120586" cy="400110"/>
          </a:xfrm>
          <a:prstGeom prst="rect">
            <a:avLst/>
          </a:prstGeom>
          <a:noFill/>
          <a:ln>
            <a:noFill/>
          </a:ln>
          <a:effectLst>
            <a:outerShdw blurRad="63500" dist="50800" sx="1000" sy="1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CN" altLang="en-US" sz="2000" b="1" dirty="0"/>
              <a:t>生态退化总体趋势尚未扭转，国家生态安全形势严峻</a:t>
            </a:r>
          </a:p>
        </p:txBody>
      </p:sp>
      <p:sp>
        <p:nvSpPr>
          <p:cNvPr id="30" name="Text Box 27"/>
          <p:cNvSpPr txBox="1">
            <a:spLocks noChangeArrowheads="1"/>
          </p:cNvSpPr>
          <p:nvPr/>
        </p:nvSpPr>
        <p:spPr bwMode="auto">
          <a:xfrm>
            <a:off x="1187624" y="1916832"/>
            <a:ext cx="2304256" cy="369332"/>
          </a:xfrm>
          <a:prstGeom prst="rect">
            <a:avLst/>
          </a:prstGeom>
          <a:noFill/>
          <a:ln>
            <a:noFill/>
          </a:ln>
          <a:effectLst>
            <a:outerShdw blurRad="63500" dist="50800" sx="1000" sy="1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spcBef>
                <a:spcPct val="50000"/>
              </a:spcBef>
            </a:pPr>
            <a:r>
              <a:rPr lang="zh-CN" altLang="en-US" b="1" dirty="0"/>
              <a:t>气候变化、人为干扰</a:t>
            </a:r>
          </a:p>
        </p:txBody>
      </p:sp>
      <p:sp>
        <p:nvSpPr>
          <p:cNvPr id="31" name="Text Box 27"/>
          <p:cNvSpPr txBox="1">
            <a:spLocks noChangeArrowheads="1"/>
          </p:cNvSpPr>
          <p:nvPr/>
        </p:nvSpPr>
        <p:spPr bwMode="auto">
          <a:xfrm>
            <a:off x="3643883" y="1916832"/>
            <a:ext cx="2087562" cy="369332"/>
          </a:xfrm>
          <a:prstGeom prst="rect">
            <a:avLst/>
          </a:prstGeom>
          <a:noFill/>
          <a:ln>
            <a:noFill/>
          </a:ln>
          <a:effectLst>
            <a:outerShdw blurRad="63500" dist="50800" sx="1000" sy="1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b="1" dirty="0"/>
              <a:t>生态功能受损</a:t>
            </a:r>
          </a:p>
        </p:txBody>
      </p:sp>
      <p:sp>
        <p:nvSpPr>
          <p:cNvPr id="32" name="Text Box 27"/>
          <p:cNvSpPr txBox="1">
            <a:spLocks noChangeArrowheads="1"/>
          </p:cNvSpPr>
          <p:nvPr/>
        </p:nvSpPr>
        <p:spPr bwMode="auto">
          <a:xfrm>
            <a:off x="6366445" y="1916832"/>
            <a:ext cx="2087563" cy="369332"/>
          </a:xfrm>
          <a:prstGeom prst="rect">
            <a:avLst/>
          </a:prstGeom>
          <a:noFill/>
          <a:ln>
            <a:noFill/>
          </a:ln>
          <a:effectLst>
            <a:outerShdw blurRad="63500" dist="50800" sx="1000" sy="1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b="1" dirty="0"/>
              <a:t>生态问题突出</a:t>
            </a:r>
          </a:p>
        </p:txBody>
      </p:sp>
      <p:sp>
        <p:nvSpPr>
          <p:cNvPr id="33" name="Text Box 27"/>
          <p:cNvSpPr txBox="1">
            <a:spLocks noChangeArrowheads="1"/>
          </p:cNvSpPr>
          <p:nvPr/>
        </p:nvSpPr>
        <p:spPr bwMode="auto">
          <a:xfrm>
            <a:off x="137095" y="4269607"/>
            <a:ext cx="1439863" cy="400110"/>
          </a:xfrm>
          <a:prstGeom prst="rect">
            <a:avLst/>
          </a:prstGeom>
          <a:noFill/>
          <a:ln>
            <a:noFill/>
          </a:ln>
          <a:effectLst>
            <a:outerShdw blurRad="63500" dist="50800" sx="1000" sy="1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sz="2000" b="1"/>
              <a:t>生态退化</a:t>
            </a:r>
          </a:p>
        </p:txBody>
      </p:sp>
      <p:sp>
        <p:nvSpPr>
          <p:cNvPr id="34" name="Text Box 27"/>
          <p:cNvSpPr txBox="1">
            <a:spLocks noChangeArrowheads="1"/>
          </p:cNvSpPr>
          <p:nvPr/>
        </p:nvSpPr>
        <p:spPr bwMode="auto">
          <a:xfrm>
            <a:off x="7814245" y="4269607"/>
            <a:ext cx="1438275" cy="400110"/>
          </a:xfrm>
          <a:prstGeom prst="rect">
            <a:avLst/>
          </a:prstGeom>
          <a:noFill/>
          <a:ln>
            <a:noFill/>
          </a:ln>
          <a:effectLst>
            <a:outerShdw blurRad="63500" dist="50800" sx="1000" sy="1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hangingPunct="1">
              <a:spcBef>
                <a:spcPct val="50000"/>
              </a:spcBef>
            </a:pPr>
            <a:r>
              <a:rPr lang="zh-CN" altLang="en-US" sz="2000" b="1"/>
              <a:t>生态支撑</a:t>
            </a:r>
          </a:p>
        </p:txBody>
      </p:sp>
      <p:sp>
        <p:nvSpPr>
          <p:cNvPr id="35" name="Rectangle 2"/>
          <p:cNvSpPr txBox="1">
            <a:spLocks noChangeArrowheads="1"/>
          </p:cNvSpPr>
          <p:nvPr/>
        </p:nvSpPr>
        <p:spPr bwMode="gray">
          <a:xfrm>
            <a:off x="251520" y="260648"/>
            <a:ext cx="8743133"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600" dirty="0" smtClean="0">
                <a:solidFill>
                  <a:schemeClr val="tx1"/>
                </a:solidFill>
                <a:latin typeface="+mn-lt"/>
                <a:ea typeface="黑体" pitchFamily="49" charset="-122"/>
              </a:rPr>
              <a:t>I. </a:t>
            </a:r>
            <a:r>
              <a:rPr lang="zh-CN" altLang="en-US" sz="3600" dirty="0" smtClean="0">
                <a:solidFill>
                  <a:schemeClr val="tx1"/>
                </a:solidFill>
                <a:latin typeface="+mn-lt"/>
                <a:ea typeface="黑体" pitchFamily="49" charset="-122"/>
              </a:rPr>
              <a:t>项目</a:t>
            </a:r>
            <a:r>
              <a:rPr lang="zh-CN" altLang="en-US" sz="3600" dirty="0" smtClean="0">
                <a:solidFill>
                  <a:schemeClr val="tx1"/>
                </a:solidFill>
                <a:latin typeface="+mn-lt"/>
                <a:ea typeface="黑体" pitchFamily="49" charset="-122"/>
              </a:rPr>
              <a:t>背景  </a:t>
            </a:r>
            <a:r>
              <a:rPr lang="en-US" altLang="zh-CN" sz="3600" dirty="0" smtClean="0">
                <a:solidFill>
                  <a:schemeClr val="tx1"/>
                </a:solidFill>
                <a:latin typeface="+mn-lt"/>
                <a:ea typeface="黑体" pitchFamily="49" charset="-122"/>
              </a:rPr>
              <a:t>Background </a:t>
            </a:r>
            <a:r>
              <a:rPr lang="en-US" altLang="zh-CN" sz="2800" dirty="0" smtClean="0">
                <a:solidFill>
                  <a:schemeClr val="tx1"/>
                </a:solidFill>
                <a:latin typeface="+mn-lt"/>
                <a:ea typeface="黑体" pitchFamily="49" charset="-122"/>
              </a:rPr>
              <a:t>— The Ecology Problem</a:t>
            </a:r>
            <a:endParaRPr lang="en-US" altLang="zh-CN" sz="3600" dirty="0">
              <a:solidFill>
                <a:schemeClr val="tx1"/>
              </a:solidFill>
              <a:latin typeface="+mn-lt"/>
              <a:ea typeface="黑体" pitchFamily="49"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ChangeArrowheads="1"/>
          </p:cNvSpPr>
          <p:nvPr/>
        </p:nvSpPr>
        <p:spPr bwMode="auto">
          <a:xfrm>
            <a:off x="3520440" y="1124744"/>
            <a:ext cx="5444048" cy="2592288"/>
          </a:xfrm>
          <a:prstGeom prst="rect">
            <a:avLst/>
          </a:prstGeom>
          <a:gradFill rotWithShape="1">
            <a:gsLst>
              <a:gs pos="0">
                <a:srgbClr val="FF0000"/>
              </a:gs>
              <a:gs pos="100000">
                <a:schemeClr val="bg1"/>
              </a:gs>
            </a:gsLst>
            <a:lin ang="5400000" scaled="1"/>
          </a:gradFill>
          <a:ln w="3175">
            <a:solidFill>
              <a:srgbClr val="FF0000"/>
            </a:solidFill>
            <a:miter lim="800000"/>
            <a:headEnd/>
            <a:tailEnd/>
          </a:ln>
          <a:effectLst>
            <a:outerShdw dir="5820000" algn="ctr" rotWithShape="0">
              <a:srgbClr val="000000"/>
            </a:outerShdw>
          </a:effectLst>
        </p:spPr>
        <p:txBody>
          <a:bodyPr/>
          <a:lstStyle/>
          <a:p>
            <a:pPr marL="365125" indent="-282575" eaLnBrk="0" hangingPunct="0">
              <a:buClr>
                <a:schemeClr val="accent1"/>
              </a:buClr>
              <a:buSzPct val="80000"/>
              <a:buFont typeface="Wingdings 2" charset="0"/>
              <a:buNone/>
            </a:pPr>
            <a:r>
              <a:rPr lang="zh-CN" altLang="en-US" sz="1600" dirty="0">
                <a:solidFill>
                  <a:schemeClr val="tx2"/>
                </a:solidFill>
                <a:latin typeface="Arial Narrow" pitchFamily="34" charset="0"/>
                <a:ea typeface="黑体" charset="0"/>
                <a:cs typeface="黑体" charset="0"/>
              </a:rPr>
              <a:t>八、</a:t>
            </a:r>
            <a:r>
              <a:rPr lang="en-US" altLang="zh-CN" sz="1600" dirty="0">
                <a:solidFill>
                  <a:schemeClr val="tx2"/>
                </a:solidFill>
                <a:latin typeface="Arial Narrow" pitchFamily="34" charset="0"/>
                <a:ea typeface="黑体" charset="0"/>
                <a:cs typeface="黑体" charset="0"/>
              </a:rPr>
              <a:t>Vigorously advancing  ecological civilization</a:t>
            </a:r>
          </a:p>
          <a:p>
            <a:pPr marL="365125" indent="-282575" eaLnBrk="0" hangingPunct="0">
              <a:buClr>
                <a:schemeClr val="accent1"/>
              </a:buClr>
              <a:buSzPct val="80000"/>
              <a:buFont typeface="Wingdings 2" charset="0"/>
              <a:buNone/>
            </a:pPr>
            <a:r>
              <a:rPr lang="en-US" altLang="zh-CN" sz="1600" dirty="0">
                <a:solidFill>
                  <a:schemeClr val="tx2"/>
                </a:solidFill>
                <a:latin typeface="Arial Narrow" pitchFamily="34" charset="0"/>
                <a:ea typeface="黑体" charset="0"/>
                <a:cs typeface="黑体" charset="0"/>
              </a:rPr>
              <a:t>construction</a:t>
            </a:r>
            <a:endParaRPr lang="zh-CN" altLang="en-US" sz="1600" dirty="0">
              <a:solidFill>
                <a:schemeClr val="tx2"/>
              </a:solidFill>
              <a:latin typeface="Arial Narrow" pitchFamily="34" charset="0"/>
              <a:ea typeface="黑体" charset="0"/>
              <a:cs typeface="黑体" charset="0"/>
            </a:endParaRPr>
          </a:p>
          <a:p>
            <a:pPr marL="365125" indent="-282575" eaLnBrk="0" hangingPunct="0">
              <a:buClr>
                <a:schemeClr val="accent1"/>
              </a:buClr>
              <a:buSzPct val="80000"/>
              <a:buFont typeface="Wingdings 2" charset="0"/>
              <a:buChar char=""/>
            </a:pPr>
            <a:r>
              <a:rPr lang="en-US" altLang="zh-CN" sz="1600" dirty="0">
                <a:solidFill>
                  <a:schemeClr val="tx2"/>
                </a:solidFill>
                <a:latin typeface="Arial Narrow" pitchFamily="34" charset="0"/>
                <a:ea typeface="黑体" charset="0"/>
                <a:cs typeface="黑体" charset="0"/>
              </a:rPr>
              <a:t>Strive to build a beautiful China</a:t>
            </a:r>
            <a:r>
              <a:rPr lang="zh-CN" altLang="en-US" sz="1600" dirty="0">
                <a:solidFill>
                  <a:schemeClr val="tx2"/>
                </a:solidFill>
                <a:latin typeface="Arial Narrow" pitchFamily="34" charset="0"/>
                <a:ea typeface="黑体" charset="0"/>
                <a:cs typeface="黑体" charset="0"/>
              </a:rPr>
              <a:t> </a:t>
            </a:r>
            <a:r>
              <a:rPr lang="en-US" altLang="zh-CN" sz="1600" dirty="0">
                <a:solidFill>
                  <a:schemeClr val="tx2"/>
                </a:solidFill>
                <a:latin typeface="Arial Narrow" pitchFamily="34" charset="0"/>
                <a:ea typeface="黑体" charset="0"/>
                <a:cs typeface="黑体" charset="0"/>
              </a:rPr>
              <a:t>and achieve sustainable development of Chinese nation.</a:t>
            </a:r>
            <a:endParaRPr lang="zh-CN" altLang="en-US" sz="1600" dirty="0">
              <a:solidFill>
                <a:schemeClr val="tx2"/>
              </a:solidFill>
              <a:latin typeface="Arial Narrow" pitchFamily="34" charset="0"/>
              <a:ea typeface="黑体" charset="0"/>
              <a:cs typeface="黑体" charset="0"/>
            </a:endParaRPr>
          </a:p>
          <a:p>
            <a:pPr marL="365125" indent="-282575" eaLnBrk="0" hangingPunct="0">
              <a:buClr>
                <a:schemeClr val="accent1"/>
              </a:buClr>
              <a:buSzPct val="80000"/>
              <a:buFont typeface="Wingdings 2" charset="0"/>
              <a:buNone/>
            </a:pPr>
            <a:r>
              <a:rPr lang="en-US" altLang="zh-CN" sz="1600" dirty="0">
                <a:solidFill>
                  <a:schemeClr val="tx2"/>
                </a:solidFill>
                <a:latin typeface="Arial Narrow" pitchFamily="34" charset="0"/>
                <a:ea typeface="黑体" charset="0"/>
                <a:cs typeface="黑体" charset="0"/>
              </a:rPr>
              <a:t>	</a:t>
            </a:r>
            <a:r>
              <a:rPr lang="en-US" altLang="zh-CN" sz="1600" dirty="0" smtClean="0">
                <a:solidFill>
                  <a:schemeClr val="tx2"/>
                </a:solidFill>
                <a:latin typeface="Arial Narrow" pitchFamily="34" charset="0"/>
                <a:ea typeface="黑体" charset="0"/>
                <a:cs typeface="黑体" charset="0"/>
              </a:rPr>
              <a:t>improve </a:t>
            </a:r>
            <a:r>
              <a:rPr lang="en-US" altLang="zh-CN" sz="1600" dirty="0">
                <a:solidFill>
                  <a:schemeClr val="tx2"/>
                </a:solidFill>
                <a:latin typeface="Arial Narrow" pitchFamily="34" charset="0"/>
                <a:ea typeface="黑体" charset="0"/>
                <a:cs typeface="黑体" charset="0"/>
              </a:rPr>
              <a:t>land development program</a:t>
            </a:r>
            <a:endParaRPr lang="zh-CN" altLang="en-US" sz="1600" dirty="0">
              <a:solidFill>
                <a:schemeClr val="tx2"/>
              </a:solidFill>
              <a:latin typeface="Arial Narrow" pitchFamily="34" charset="0"/>
              <a:ea typeface="黑体" charset="0"/>
              <a:cs typeface="黑体" charset="0"/>
            </a:endParaRPr>
          </a:p>
          <a:p>
            <a:pPr marL="365125" indent="-282575" eaLnBrk="0" hangingPunct="0">
              <a:buClr>
                <a:schemeClr val="accent1"/>
              </a:buClr>
              <a:buSzPct val="80000"/>
              <a:buFont typeface="Wingdings 2" charset="0"/>
              <a:buChar char=""/>
            </a:pPr>
            <a:r>
              <a:rPr lang="en-US" altLang="zh-CN" sz="1600" dirty="0">
                <a:solidFill>
                  <a:schemeClr val="tx2"/>
                </a:solidFill>
                <a:latin typeface="Arial Narrow" pitchFamily="34" charset="0"/>
                <a:ea typeface="黑体" charset="0"/>
                <a:cs typeface="黑体" charset="0"/>
              </a:rPr>
              <a:t>Promote the intensiveness and efficiency of production space, the livability of living space</a:t>
            </a:r>
            <a:r>
              <a:rPr lang="zh-CN" altLang="en-US" sz="1600" dirty="0">
                <a:solidFill>
                  <a:schemeClr val="tx2"/>
                </a:solidFill>
                <a:latin typeface="Arial Narrow" pitchFamily="34" charset="0"/>
                <a:ea typeface="黑体" charset="0"/>
                <a:cs typeface="黑体" charset="0"/>
              </a:rPr>
              <a:t> </a:t>
            </a:r>
            <a:r>
              <a:rPr lang="en-US" altLang="zh-CN" sz="1600" dirty="0">
                <a:solidFill>
                  <a:schemeClr val="tx2"/>
                </a:solidFill>
                <a:latin typeface="Arial Narrow" pitchFamily="34" charset="0"/>
                <a:ea typeface="黑体" charset="0"/>
                <a:cs typeface="黑体" charset="0"/>
              </a:rPr>
              <a:t>and gracefulness of eco-space</a:t>
            </a:r>
          </a:p>
          <a:p>
            <a:pPr marL="365125" indent="-282575" eaLnBrk="0" hangingPunct="0">
              <a:buClr>
                <a:schemeClr val="accent1"/>
              </a:buClr>
              <a:buSzPct val="80000"/>
              <a:buFont typeface="Wingdings 2" charset="0"/>
              <a:buChar char=""/>
            </a:pPr>
            <a:r>
              <a:rPr lang="en-US" altLang="zh-CN" sz="1600" dirty="0">
                <a:solidFill>
                  <a:schemeClr val="tx2"/>
                </a:solidFill>
                <a:latin typeface="Arial Narrow" pitchFamily="34" charset="0"/>
                <a:ea typeface="黑体" charset="0"/>
                <a:cs typeface="黑体" charset="0"/>
              </a:rPr>
              <a:t>Build a scientific and reasonable urbanization pattern, agriculture development pattern and ecological safety pattern.</a:t>
            </a:r>
          </a:p>
          <a:p>
            <a:pPr marL="365125" indent="-282575" eaLnBrk="0" hangingPunct="0">
              <a:spcBef>
                <a:spcPts val="600"/>
              </a:spcBef>
              <a:buClr>
                <a:schemeClr val="accent1"/>
              </a:buClr>
              <a:buSzPct val="80000"/>
              <a:buFont typeface="Wingdings 2" charset="0"/>
              <a:buChar char=""/>
            </a:pPr>
            <a:r>
              <a:rPr lang="zh-CN" altLang="en-US" b="1" dirty="0">
                <a:solidFill>
                  <a:srgbClr val="FF0000"/>
                </a:solidFill>
                <a:latin typeface="Arial Narrow" pitchFamily="34" charset="0"/>
                <a:ea typeface="黑体" charset="0"/>
                <a:cs typeface="黑体" charset="0"/>
              </a:rPr>
              <a:t>优化国土空间开发格局，构建生态安全格局</a:t>
            </a:r>
            <a:endParaRPr lang="en-US" b="1" dirty="0">
              <a:solidFill>
                <a:srgbClr val="FF0000"/>
              </a:solidFill>
              <a:latin typeface="Arial Narrow" pitchFamily="34" charset="0"/>
              <a:ea typeface="黑体" charset="0"/>
              <a:cs typeface="黑体" charset="0"/>
            </a:endParaRPr>
          </a:p>
        </p:txBody>
      </p:sp>
      <p:sp>
        <p:nvSpPr>
          <p:cNvPr id="36" name="Text Box 4"/>
          <p:cNvSpPr txBox="1">
            <a:spLocks noChangeArrowheads="1"/>
          </p:cNvSpPr>
          <p:nvPr/>
        </p:nvSpPr>
        <p:spPr bwMode="auto">
          <a:xfrm>
            <a:off x="107504" y="1743869"/>
            <a:ext cx="1547664" cy="1200329"/>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lIns="18000" rIns="1800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ctr" eaLnBrk="1" latinLnBrk="1" hangingPunct="1"/>
            <a:r>
              <a:rPr lang="en-US" altLang="zh-CN" dirty="0">
                <a:solidFill>
                  <a:srgbClr val="000099"/>
                </a:solidFill>
                <a:latin typeface="Arial Narrow" pitchFamily="34" charset="0"/>
                <a:ea typeface="方正姚体" charset="0"/>
                <a:cs typeface="方正姚体" charset="0"/>
              </a:rPr>
              <a:t>2012.11.8</a:t>
            </a:r>
          </a:p>
          <a:p>
            <a:pPr algn="ctr" eaLnBrk="1" latinLnBrk="1" hangingPunct="1"/>
            <a:r>
              <a:rPr lang="en-US" altLang="zh-CN" dirty="0" err="1">
                <a:solidFill>
                  <a:srgbClr val="000099"/>
                </a:solidFill>
                <a:latin typeface="Arial Narrow" pitchFamily="34" charset="0"/>
                <a:ea typeface="方正姚体" charset="0"/>
                <a:cs typeface="方正姚体" charset="0"/>
              </a:rPr>
              <a:t>Hu</a:t>
            </a:r>
            <a:r>
              <a:rPr lang="en-US" altLang="zh-CN" dirty="0">
                <a:solidFill>
                  <a:srgbClr val="000099"/>
                </a:solidFill>
                <a:latin typeface="Arial Narrow" pitchFamily="34" charset="0"/>
                <a:ea typeface="方正姚体" charset="0"/>
                <a:cs typeface="方正姚体" charset="0"/>
              </a:rPr>
              <a:t> </a:t>
            </a:r>
            <a:r>
              <a:rPr lang="en-US" altLang="zh-CN" dirty="0" err="1">
                <a:solidFill>
                  <a:srgbClr val="000099"/>
                </a:solidFill>
                <a:latin typeface="Arial Narrow" pitchFamily="34" charset="0"/>
                <a:ea typeface="方正姚体" charset="0"/>
                <a:cs typeface="方正姚体" charset="0"/>
              </a:rPr>
              <a:t>Jintao’s</a:t>
            </a:r>
            <a:r>
              <a:rPr lang="en-US" altLang="zh-CN" dirty="0">
                <a:solidFill>
                  <a:srgbClr val="000099"/>
                </a:solidFill>
                <a:latin typeface="Arial Narrow" pitchFamily="34" charset="0"/>
                <a:ea typeface="方正姚体" charset="0"/>
                <a:cs typeface="方正姚体" charset="0"/>
              </a:rPr>
              <a:t> </a:t>
            </a:r>
            <a:r>
              <a:rPr lang="en-US" altLang="zh-CN" dirty="0" smtClean="0">
                <a:solidFill>
                  <a:srgbClr val="000099"/>
                </a:solidFill>
                <a:latin typeface="Arial Narrow" pitchFamily="34" charset="0"/>
                <a:ea typeface="方正姚体" charset="0"/>
                <a:cs typeface="方正姚体" charset="0"/>
              </a:rPr>
              <a:t>report </a:t>
            </a:r>
            <a:r>
              <a:rPr lang="en-US" altLang="zh-CN" dirty="0">
                <a:solidFill>
                  <a:srgbClr val="000099"/>
                </a:solidFill>
                <a:latin typeface="Arial Narrow" pitchFamily="34" charset="0"/>
                <a:ea typeface="方正姚体" charset="0"/>
                <a:cs typeface="方正姚体" charset="0"/>
              </a:rPr>
              <a:t>at 18th Party </a:t>
            </a:r>
          </a:p>
          <a:p>
            <a:pPr algn="ctr" eaLnBrk="1" latinLnBrk="1" hangingPunct="1"/>
            <a:r>
              <a:rPr lang="en-US" altLang="zh-CN" dirty="0">
                <a:solidFill>
                  <a:srgbClr val="000099"/>
                </a:solidFill>
                <a:latin typeface="Arial Narrow" pitchFamily="34" charset="0"/>
                <a:ea typeface="方正姚体" charset="0"/>
                <a:cs typeface="方正姚体" charset="0"/>
              </a:rPr>
              <a:t>Congress</a:t>
            </a:r>
          </a:p>
        </p:txBody>
      </p:sp>
      <p:sp>
        <p:nvSpPr>
          <p:cNvPr id="37" name="Text Box 6"/>
          <p:cNvSpPr txBox="1">
            <a:spLocks noChangeArrowheads="1"/>
          </p:cNvSpPr>
          <p:nvPr/>
        </p:nvSpPr>
        <p:spPr bwMode="auto">
          <a:xfrm>
            <a:off x="15874" y="6177498"/>
            <a:ext cx="9128125"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eaLnBrk="1" hangingPunct="1">
              <a:spcBef>
                <a:spcPct val="50000"/>
              </a:spcBef>
            </a:pPr>
            <a:r>
              <a:rPr lang="en-US" altLang="zh-CN" sz="2000" b="1" dirty="0">
                <a:latin typeface="Arial Narrow" pitchFamily="34" charset="0"/>
                <a:ea typeface="华文中宋" charset="0"/>
                <a:cs typeface="华文中宋" charset="0"/>
              </a:rPr>
              <a:t>P</a:t>
            </a:r>
            <a:r>
              <a:rPr lang="en-US" altLang="zh-CN" sz="2000" b="1" dirty="0" smtClean="0">
                <a:latin typeface="Arial Narrow" pitchFamily="34" charset="0"/>
                <a:ea typeface="华文中宋" charset="0"/>
                <a:cs typeface="华文中宋" charset="0"/>
              </a:rPr>
              <a:t>lanning </a:t>
            </a:r>
            <a:r>
              <a:rPr lang="en-US" altLang="zh-CN" sz="2000" b="1" dirty="0">
                <a:latin typeface="Arial Narrow" pitchFamily="34" charset="0"/>
                <a:ea typeface="华文中宋" charset="0"/>
                <a:cs typeface="华文中宋" charset="0"/>
              </a:rPr>
              <a:t>the ecological red line is the basis and premise of optimizing land development program, building ecological security program and a beautiful China. </a:t>
            </a:r>
            <a:r>
              <a:rPr lang="zh-CN" altLang="en-US" sz="2000" b="1" dirty="0">
                <a:solidFill>
                  <a:srgbClr val="FF0000"/>
                </a:solidFill>
                <a:latin typeface="Arial Narrow" pitchFamily="34" charset="0"/>
                <a:ea typeface="华文中宋" charset="0"/>
                <a:cs typeface="华文中宋" charset="0"/>
              </a:rPr>
              <a:t>（美丽中国）</a:t>
            </a:r>
          </a:p>
        </p:txBody>
      </p:sp>
      <p:sp>
        <p:nvSpPr>
          <p:cNvPr id="38" name="Text Box 9"/>
          <p:cNvSpPr txBox="1">
            <a:spLocks noChangeArrowheads="1"/>
          </p:cNvSpPr>
          <p:nvPr/>
        </p:nvSpPr>
        <p:spPr bwMode="auto">
          <a:xfrm>
            <a:off x="3525838" y="3840723"/>
            <a:ext cx="5438650" cy="938719"/>
          </a:xfrm>
          <a:prstGeom prst="rect">
            <a:avLst/>
          </a:prstGeom>
          <a:gradFill rotWithShape="1">
            <a:gsLst>
              <a:gs pos="0">
                <a:srgbClr val="3399FF"/>
              </a:gs>
              <a:gs pos="100000">
                <a:schemeClr val="bg1"/>
              </a:gs>
            </a:gsLst>
            <a:lin ang="5400000" scaled="1"/>
          </a:gradFill>
          <a:ln w="12700">
            <a:solidFill>
              <a:srgbClr val="0000FF"/>
            </a:solidFill>
            <a:miter lim="800000"/>
            <a:headEnd/>
            <a:tailEnd/>
          </a:ln>
          <a:effectLst>
            <a:outerShdw blurRad="63500" dist="107763" dir="13500000" algn="ctr" rotWithShape="0">
              <a:schemeClr val="bg2">
                <a:alpha val="50000"/>
              </a:schemeClr>
            </a:outerShdw>
          </a:effectLst>
        </p:spPr>
        <p:txBody>
          <a:bodyPr wrap="square" lIns="18000" rIns="1800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just" eaLnBrk="1" hangingPunct="1"/>
            <a:r>
              <a:rPr lang="en-US" altLang="zh-CN" sz="1600" dirty="0">
                <a:solidFill>
                  <a:srgbClr val="FF3300"/>
                </a:solidFill>
                <a:latin typeface="Arial Narrow" pitchFamily="34" charset="0"/>
                <a:ea typeface="黑体" charset="0"/>
                <a:cs typeface="黑体" charset="0"/>
              </a:rPr>
              <a:t>draw and observe the ecological red line </a:t>
            </a:r>
            <a:r>
              <a:rPr lang="en-US" altLang="zh-CN" sz="1600" dirty="0">
                <a:latin typeface="Arial Narrow" pitchFamily="34" charset="0"/>
                <a:ea typeface="黑体" charset="0"/>
                <a:cs typeface="黑体" charset="0"/>
              </a:rPr>
              <a:t>and </a:t>
            </a:r>
            <a:r>
              <a:rPr lang="en-US" altLang="zh-CN" sz="1600" dirty="0" smtClean="0">
                <a:latin typeface="Arial Narrow" pitchFamily="34" charset="0"/>
                <a:ea typeface="黑体" charset="0"/>
                <a:cs typeface="黑体" charset="0"/>
              </a:rPr>
              <a:t>whoever </a:t>
            </a:r>
            <a:r>
              <a:rPr lang="en-US" altLang="zh-CN" sz="1600" dirty="0">
                <a:latin typeface="Arial Narrow" pitchFamily="34" charset="0"/>
                <a:ea typeface="黑体" charset="0"/>
                <a:cs typeface="黑体" charset="0"/>
              </a:rPr>
              <a:t>transgress the bounds would be punished.</a:t>
            </a:r>
          </a:p>
          <a:p>
            <a:pPr algn="just" eaLnBrk="1" hangingPunct="1">
              <a:spcBef>
                <a:spcPts val="600"/>
              </a:spcBef>
            </a:pPr>
            <a:r>
              <a:rPr lang="zh-CN" altLang="en-US" b="1" dirty="0">
                <a:solidFill>
                  <a:srgbClr val="FF0000"/>
                </a:solidFill>
                <a:latin typeface="Arial Narrow" pitchFamily="34" charset="0"/>
                <a:ea typeface="黑体" charset="0"/>
                <a:cs typeface="黑体" charset="0"/>
              </a:rPr>
              <a:t>划定并严守生态红线，不越雷池一步。</a:t>
            </a:r>
          </a:p>
        </p:txBody>
      </p:sp>
      <p:pic>
        <p:nvPicPr>
          <p:cNvPr id="3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5343" y="3858245"/>
            <a:ext cx="15605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043" y="1124744"/>
            <a:ext cx="154781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13"/>
          <p:cNvSpPr>
            <a:spLocks noChangeArrowheads="1"/>
          </p:cNvSpPr>
          <p:nvPr/>
        </p:nvSpPr>
        <p:spPr bwMode="auto">
          <a:xfrm>
            <a:off x="193928" y="3881373"/>
            <a:ext cx="1425744" cy="92333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latinLnBrk="1"/>
            <a:r>
              <a:rPr lang="en-US" altLang="zh-CN" dirty="0">
                <a:solidFill>
                  <a:srgbClr val="000099"/>
                </a:solidFill>
                <a:latin typeface="Arial Narrow" pitchFamily="34" charset="0"/>
                <a:ea typeface="方正姚体" charset="0"/>
                <a:cs typeface="方正姚体" charset="0"/>
              </a:rPr>
              <a:t>2013.5.24</a:t>
            </a:r>
          </a:p>
          <a:p>
            <a:pPr algn="ctr" latinLnBrk="1"/>
            <a:r>
              <a:rPr lang="en-US" altLang="zh-CN" dirty="0">
                <a:solidFill>
                  <a:srgbClr val="000099"/>
                </a:solidFill>
                <a:latin typeface="Arial Narrow" pitchFamily="34" charset="0"/>
                <a:ea typeface="方正姚体" charset="0"/>
                <a:cs typeface="方正姚体" charset="0"/>
              </a:rPr>
              <a:t>Important </a:t>
            </a:r>
          </a:p>
          <a:p>
            <a:pPr algn="ctr" latinLnBrk="1"/>
            <a:r>
              <a:rPr lang="en-US" altLang="zh-CN" dirty="0">
                <a:solidFill>
                  <a:srgbClr val="000099"/>
                </a:solidFill>
                <a:latin typeface="Arial Narrow" pitchFamily="34" charset="0"/>
                <a:ea typeface="方正姚体" charset="0"/>
                <a:cs typeface="方正姚体" charset="0"/>
              </a:rPr>
              <a:t>Address</a:t>
            </a:r>
            <a:endParaRPr lang="zh-CN" altLang="en-US" dirty="0">
              <a:solidFill>
                <a:srgbClr val="000099"/>
              </a:solidFill>
              <a:latin typeface="Arial Narrow" pitchFamily="34" charset="0"/>
              <a:ea typeface="方正姚体" charset="0"/>
              <a:cs typeface="方正姚体" charset="0"/>
            </a:endParaRPr>
          </a:p>
        </p:txBody>
      </p:sp>
      <p:sp>
        <p:nvSpPr>
          <p:cNvPr id="42" name="Rectangle 13"/>
          <p:cNvSpPr>
            <a:spLocks noChangeArrowheads="1"/>
          </p:cNvSpPr>
          <p:nvPr/>
        </p:nvSpPr>
        <p:spPr bwMode="auto">
          <a:xfrm>
            <a:off x="179958" y="4940474"/>
            <a:ext cx="1439714" cy="92333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latinLnBrk="1"/>
            <a:r>
              <a:rPr lang="en-US" altLang="zh-CN" dirty="0">
                <a:solidFill>
                  <a:srgbClr val="000099"/>
                </a:solidFill>
                <a:latin typeface="Arial Narrow" pitchFamily="34" charset="0"/>
                <a:ea typeface="方正姚体" charset="0"/>
                <a:cs typeface="方正姚体" charset="0"/>
              </a:rPr>
              <a:t>2013.</a:t>
            </a:r>
            <a:r>
              <a:rPr lang="zh-CN" altLang="en-US" dirty="0">
                <a:solidFill>
                  <a:srgbClr val="000099"/>
                </a:solidFill>
                <a:latin typeface="Arial Narrow" pitchFamily="34" charset="0"/>
                <a:ea typeface="方正姚体" charset="0"/>
                <a:cs typeface="方正姚体" charset="0"/>
              </a:rPr>
              <a:t>11</a:t>
            </a:r>
            <a:r>
              <a:rPr lang="en-US" altLang="zh-CN" dirty="0">
                <a:solidFill>
                  <a:srgbClr val="000099"/>
                </a:solidFill>
                <a:latin typeface="Arial Narrow" pitchFamily="34" charset="0"/>
                <a:ea typeface="方正姚体" charset="0"/>
                <a:cs typeface="方正姚体" charset="0"/>
              </a:rPr>
              <a:t>.</a:t>
            </a:r>
            <a:r>
              <a:rPr lang="zh-CN" altLang="en-US" dirty="0">
                <a:solidFill>
                  <a:srgbClr val="000099"/>
                </a:solidFill>
                <a:latin typeface="Arial Narrow" pitchFamily="34" charset="0"/>
                <a:ea typeface="方正姚体" charset="0"/>
                <a:cs typeface="方正姚体" charset="0"/>
              </a:rPr>
              <a:t>9</a:t>
            </a:r>
          </a:p>
          <a:p>
            <a:pPr algn="ctr" latinLnBrk="1"/>
            <a:r>
              <a:rPr lang="en-US" altLang="zh-CN" dirty="0">
                <a:solidFill>
                  <a:srgbClr val="000099"/>
                </a:solidFill>
                <a:latin typeface="Arial Narrow" pitchFamily="34" charset="0"/>
                <a:ea typeface="方正姚体" charset="0"/>
                <a:cs typeface="方正姚体" charset="0"/>
              </a:rPr>
              <a:t>Third </a:t>
            </a:r>
            <a:r>
              <a:rPr lang="en-US" altLang="zh-CN" dirty="0" smtClean="0">
                <a:solidFill>
                  <a:srgbClr val="000099"/>
                </a:solidFill>
                <a:latin typeface="Arial Narrow" pitchFamily="34" charset="0"/>
                <a:ea typeface="方正姚体" charset="0"/>
                <a:cs typeface="方正姚体" charset="0"/>
              </a:rPr>
              <a:t>Plenary</a:t>
            </a:r>
            <a:endParaRPr lang="en-US" altLang="zh-CN" dirty="0">
              <a:solidFill>
                <a:srgbClr val="000099"/>
              </a:solidFill>
              <a:latin typeface="Arial Narrow" pitchFamily="34" charset="0"/>
              <a:ea typeface="方正姚体" charset="0"/>
              <a:cs typeface="方正姚体" charset="0"/>
            </a:endParaRPr>
          </a:p>
          <a:p>
            <a:pPr algn="ctr" latinLnBrk="1"/>
            <a:r>
              <a:rPr lang="en-US" altLang="zh-CN" dirty="0">
                <a:solidFill>
                  <a:srgbClr val="000099"/>
                </a:solidFill>
                <a:latin typeface="Arial Narrow" pitchFamily="34" charset="0"/>
                <a:ea typeface="方正姚体" charset="0"/>
                <a:cs typeface="方正姚体" charset="0"/>
              </a:rPr>
              <a:t>Session</a:t>
            </a:r>
            <a:endParaRPr lang="zh-CN" altLang="en-US" dirty="0">
              <a:solidFill>
                <a:srgbClr val="000099"/>
              </a:solidFill>
              <a:latin typeface="Arial Narrow" pitchFamily="34" charset="0"/>
              <a:ea typeface="方正姚体" charset="0"/>
              <a:cs typeface="方正姚体" charset="0"/>
            </a:endParaRPr>
          </a:p>
        </p:txBody>
      </p:sp>
      <p:sp>
        <p:nvSpPr>
          <p:cNvPr id="43" name="Text Box 9"/>
          <p:cNvSpPr txBox="1">
            <a:spLocks noChangeArrowheads="1"/>
          </p:cNvSpPr>
          <p:nvPr/>
        </p:nvSpPr>
        <p:spPr bwMode="auto">
          <a:xfrm>
            <a:off x="3535680" y="4867126"/>
            <a:ext cx="5428808" cy="1215717"/>
          </a:xfrm>
          <a:prstGeom prst="rect">
            <a:avLst/>
          </a:prstGeom>
          <a:gradFill rotWithShape="1">
            <a:gsLst>
              <a:gs pos="0">
                <a:srgbClr val="3399FF"/>
              </a:gs>
              <a:gs pos="100000">
                <a:schemeClr val="bg1"/>
              </a:gs>
            </a:gsLst>
            <a:lin ang="5400000" scaled="1"/>
          </a:gradFill>
          <a:ln w="12700">
            <a:solidFill>
              <a:srgbClr val="0000FF"/>
            </a:solidFill>
            <a:miter lim="800000"/>
            <a:headEnd/>
            <a:tailEnd/>
          </a:ln>
          <a:effectLst>
            <a:outerShdw sx="94000" sy="94000" algn="ctr" rotWithShape="0">
              <a:schemeClr val="bg2"/>
            </a:outerShdw>
          </a:effectLst>
        </p:spPr>
        <p:txBody>
          <a:bodyPr wrap="square" lIns="18000" rIns="1800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cs typeface="宋体" charset="0"/>
              </a:defRPr>
            </a:lvl9pPr>
          </a:lstStyle>
          <a:p>
            <a:pPr algn="just" eaLnBrk="1" hangingPunct="1"/>
            <a:r>
              <a:rPr lang="en-US" altLang="zh-CN" sz="1600" dirty="0" smtClean="0">
                <a:latin typeface="Arial Narrow" pitchFamily="34" charset="0"/>
                <a:ea typeface="黑体" charset="0"/>
                <a:cs typeface="黑体" charset="0"/>
              </a:rPr>
              <a:t>We should draw ecological red line, implement the paid use of resources</a:t>
            </a:r>
            <a:r>
              <a:rPr lang="zh-CN" altLang="en-US" sz="1600" dirty="0" smtClean="0">
                <a:latin typeface="Arial Narrow" pitchFamily="34" charset="0"/>
                <a:ea typeface="黑体" charset="0"/>
                <a:cs typeface="黑体" charset="0"/>
              </a:rPr>
              <a:t> </a:t>
            </a:r>
            <a:r>
              <a:rPr lang="en-US" altLang="zh-CN" sz="1600" dirty="0" smtClean="0">
                <a:latin typeface="Arial Narrow" pitchFamily="34" charset="0"/>
                <a:ea typeface="黑体" charset="0"/>
                <a:cs typeface="黑体" charset="0"/>
              </a:rPr>
              <a:t>and ecological compensation system and reform management system of ecological environment protection.</a:t>
            </a:r>
          </a:p>
          <a:p>
            <a:pPr algn="just" eaLnBrk="1" hangingPunct="1">
              <a:spcBef>
                <a:spcPts val="600"/>
              </a:spcBef>
            </a:pPr>
            <a:r>
              <a:rPr lang="zh-CN" altLang="en-US" b="1" dirty="0" smtClean="0">
                <a:solidFill>
                  <a:srgbClr val="FF0000"/>
                </a:solidFill>
                <a:latin typeface="Arial Narrow" pitchFamily="34" charset="0"/>
                <a:ea typeface="黑体" charset="0"/>
                <a:cs typeface="黑体" charset="0"/>
              </a:rPr>
              <a:t>划定生态保护红线，改革生态环境保护管理体制</a:t>
            </a:r>
            <a:endParaRPr lang="zh-CN" altLang="en-US" b="1" dirty="0">
              <a:solidFill>
                <a:srgbClr val="FF0000"/>
              </a:solidFill>
              <a:latin typeface="Arial Narrow" pitchFamily="34" charset="0"/>
              <a:ea typeface="黑体" charset="0"/>
              <a:cs typeface="黑体" charset="0"/>
            </a:endParaRPr>
          </a:p>
        </p:txBody>
      </p:sp>
      <p:sp>
        <p:nvSpPr>
          <p:cNvPr id="12" name="Rectangle 2"/>
          <p:cNvSpPr txBox="1">
            <a:spLocks noChangeArrowheads="1"/>
          </p:cNvSpPr>
          <p:nvPr/>
        </p:nvSpPr>
        <p:spPr bwMode="gray">
          <a:xfrm>
            <a:off x="323528" y="260648"/>
            <a:ext cx="88204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600" dirty="0" smtClean="0">
                <a:solidFill>
                  <a:schemeClr val="tx1"/>
                </a:solidFill>
                <a:latin typeface="+mn-lt"/>
                <a:ea typeface="黑体" pitchFamily="49" charset="-122"/>
              </a:rPr>
              <a:t>I. </a:t>
            </a:r>
            <a:r>
              <a:rPr lang="zh-CN" altLang="en-US" sz="3600" dirty="0" smtClean="0">
                <a:solidFill>
                  <a:schemeClr val="tx1"/>
                </a:solidFill>
                <a:latin typeface="+mn-lt"/>
                <a:ea typeface="黑体" pitchFamily="49" charset="-122"/>
              </a:rPr>
              <a:t>项目背景  </a:t>
            </a:r>
            <a:r>
              <a:rPr lang="en-US" altLang="zh-CN" sz="3600" dirty="0" smtClean="0">
                <a:solidFill>
                  <a:schemeClr val="tx1"/>
                </a:solidFill>
                <a:latin typeface="+mn-lt"/>
                <a:ea typeface="黑体" pitchFamily="49" charset="-122"/>
              </a:rPr>
              <a:t>Background</a:t>
            </a:r>
            <a:r>
              <a:rPr lang="en-US" altLang="zh-CN" sz="2800" dirty="0" smtClean="0">
                <a:solidFill>
                  <a:schemeClr val="tx1"/>
                </a:solidFill>
                <a:latin typeface="+mn-lt"/>
                <a:ea typeface="黑体" pitchFamily="49" charset="-122"/>
              </a:rPr>
              <a:t>—Government Direction</a:t>
            </a:r>
            <a:endParaRPr lang="en-US" altLang="zh-CN" sz="3600" dirty="0">
              <a:solidFill>
                <a:schemeClr val="tx1"/>
              </a:solidFill>
              <a:latin typeface="+mn-lt"/>
              <a:ea typeface="黑体" pitchFamily="49"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260648"/>
            <a:ext cx="835292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600" dirty="0" smtClean="0">
                <a:solidFill>
                  <a:schemeClr val="tx1"/>
                </a:solidFill>
                <a:latin typeface="+mn-lt"/>
                <a:ea typeface="黑体" pitchFamily="49" charset="-122"/>
              </a:rPr>
              <a:t>I. </a:t>
            </a:r>
            <a:r>
              <a:rPr lang="zh-CN" altLang="en-US" sz="3600" dirty="0" smtClean="0">
                <a:solidFill>
                  <a:schemeClr val="tx1"/>
                </a:solidFill>
                <a:latin typeface="+mn-lt"/>
                <a:ea typeface="黑体" pitchFamily="49" charset="-122"/>
              </a:rPr>
              <a:t>项目背景  </a:t>
            </a:r>
            <a:r>
              <a:rPr lang="en-US" altLang="zh-CN" sz="3600" dirty="0" smtClean="0">
                <a:solidFill>
                  <a:schemeClr val="tx1"/>
                </a:solidFill>
                <a:latin typeface="+mn-lt"/>
                <a:ea typeface="黑体" pitchFamily="49" charset="-122"/>
              </a:rPr>
              <a:t>Background</a:t>
            </a:r>
            <a:endParaRPr lang="en-US" altLang="zh-CN" sz="3600" dirty="0">
              <a:solidFill>
                <a:schemeClr val="tx1"/>
              </a:solidFill>
              <a:latin typeface="+mn-lt"/>
              <a:ea typeface="黑体" pitchFamily="49" charset="-122"/>
            </a:endParaRPr>
          </a:p>
        </p:txBody>
      </p:sp>
      <p:sp>
        <p:nvSpPr>
          <p:cNvPr id="12" name="Title 1"/>
          <p:cNvSpPr txBox="1">
            <a:spLocks/>
          </p:cNvSpPr>
          <p:nvPr/>
        </p:nvSpPr>
        <p:spPr>
          <a:xfrm>
            <a:off x="457200" y="1124744"/>
            <a:ext cx="8229600" cy="64807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rgbClr val="0000FF"/>
                </a:solidFill>
                <a:effectLst/>
                <a:uLnTx/>
                <a:uFillTx/>
                <a:latin typeface="黑体" pitchFamily="49" charset="-122"/>
                <a:ea typeface="黑体" pitchFamily="49" charset="-122"/>
                <a:cs typeface="+mj-cs"/>
              </a:rPr>
              <a:t>  六</a:t>
            </a:r>
            <a:r>
              <a:rPr kumimoji="0" lang="zh-CN" altLang="en-US" sz="2800" b="1" i="0" u="none" strike="noStrike" kern="1200" cap="none" spc="0" normalizeH="0" baseline="0" noProof="0" dirty="0" smtClean="0">
                <a:ln>
                  <a:noFill/>
                </a:ln>
                <a:solidFill>
                  <a:srgbClr val="0000FF"/>
                </a:solidFill>
                <a:effectLst/>
                <a:uLnTx/>
                <a:uFillTx/>
                <a:latin typeface="黑体" pitchFamily="49" charset="-122"/>
                <a:ea typeface="黑体" pitchFamily="49" charset="-122"/>
                <a:cs typeface="+mj-cs"/>
              </a:rPr>
              <a:t>个</a:t>
            </a:r>
            <a:r>
              <a:rPr kumimoji="0" lang="zh-CN" altLang="en-US" sz="2800" b="1" i="0" u="none" strike="noStrike" kern="1200" cap="none" spc="0" normalizeH="0" baseline="0" noProof="0" dirty="0" smtClean="0">
                <a:ln>
                  <a:noFill/>
                </a:ln>
                <a:solidFill>
                  <a:srgbClr val="0000FF"/>
                </a:solidFill>
                <a:effectLst/>
                <a:uLnTx/>
                <a:uFillTx/>
                <a:latin typeface="黑体" pitchFamily="49" charset="-122"/>
                <a:ea typeface="黑体" pitchFamily="49" charset="-122"/>
                <a:cs typeface="+mj-cs"/>
              </a:rPr>
              <a:t>产出            </a:t>
            </a:r>
            <a:r>
              <a:rPr kumimoji="0" lang="en-US" sz="2800" b="1" i="0" u="none" strike="noStrike" kern="1200" cap="none" spc="0" normalizeH="0" baseline="0" noProof="0" dirty="0" smtClean="0">
                <a:ln>
                  <a:noFill/>
                </a:ln>
                <a:solidFill>
                  <a:srgbClr val="0000FF"/>
                </a:solidFill>
                <a:effectLst/>
                <a:uLnTx/>
                <a:uFillTx/>
                <a:latin typeface="+mj-lt"/>
                <a:ea typeface="+mj-ea"/>
                <a:cs typeface="+mj-cs"/>
              </a:rPr>
              <a:t>Six </a:t>
            </a:r>
            <a:r>
              <a:rPr kumimoji="0" lang="en-US" sz="2800" b="1" i="0" u="none" strike="noStrike" kern="1200" cap="none" spc="0" normalizeH="0" baseline="0" noProof="0" dirty="0" smtClean="0">
                <a:ln>
                  <a:noFill/>
                </a:ln>
                <a:solidFill>
                  <a:srgbClr val="0000FF"/>
                </a:solidFill>
                <a:effectLst/>
                <a:uLnTx/>
                <a:uFillTx/>
                <a:latin typeface="+mj-lt"/>
                <a:ea typeface="+mj-ea"/>
                <a:cs typeface="+mj-cs"/>
              </a:rPr>
              <a:t>Required SPS Products</a:t>
            </a:r>
            <a:endParaRPr kumimoji="0" lang="en-US" sz="2800" b="1" i="0" u="none" strike="noStrike" kern="1200" cap="none" spc="0" normalizeH="0" baseline="0" noProof="0" dirty="0">
              <a:ln>
                <a:noFill/>
              </a:ln>
              <a:solidFill>
                <a:srgbClr val="0000FF"/>
              </a:solidFill>
              <a:effectLst/>
              <a:uLnTx/>
              <a:uFillTx/>
              <a:latin typeface="+mj-lt"/>
              <a:ea typeface="+mj-ea"/>
              <a:cs typeface="+mj-cs"/>
            </a:endParaRPr>
          </a:p>
        </p:txBody>
      </p:sp>
      <p:sp>
        <p:nvSpPr>
          <p:cNvPr id="13" name="Content Placeholder 2"/>
          <p:cNvSpPr txBox="1">
            <a:spLocks/>
          </p:cNvSpPr>
          <p:nvPr/>
        </p:nvSpPr>
        <p:spPr>
          <a:xfrm>
            <a:off x="457200" y="1772816"/>
            <a:ext cx="3970784" cy="4525963"/>
          </a:xfrm>
          <a:prstGeom prst="rect">
            <a:avLst/>
          </a:prstGeom>
        </p:spPr>
        <p:txBody>
          <a:bodyPr>
            <a:normAutofit/>
          </a:bodyPr>
          <a:lstStyle/>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确定定义与特征</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提出新的制度体系</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提出制度构成</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确定基本原则</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提出生态补偿的主要途径</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提出生态保护红线路线图</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427984" y="1855365"/>
            <a:ext cx="4464496" cy="4525963"/>
          </a:xfrm>
          <a:prstGeom prst="rect">
            <a:avLst/>
          </a:prstGeom>
        </p:spPr>
        <p:txBody>
          <a:bodyPr>
            <a:normAutofit/>
          </a:bodyPr>
          <a:lstStyle/>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Define Ecological Protection Redline (EPRL), outcomes and characteristics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Propose new Institutional regime</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Propose Institutional components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Identify foundational principles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Outline essential parts of approach to eco-compensation</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Identify a Roadmap</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23528" y="273149"/>
            <a:ext cx="835292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600" dirty="0" smtClean="0">
                <a:solidFill>
                  <a:schemeClr val="tx1"/>
                </a:solidFill>
                <a:latin typeface="+mn-lt"/>
                <a:ea typeface="黑体" pitchFamily="49" charset="-122"/>
              </a:rPr>
              <a:t>II. </a:t>
            </a:r>
            <a:r>
              <a:rPr lang="zh-CN" altLang="en-US" sz="3600" dirty="0" smtClean="0">
                <a:solidFill>
                  <a:schemeClr val="tx1"/>
                </a:solidFill>
                <a:latin typeface="+mn-lt"/>
                <a:ea typeface="黑体" pitchFamily="49" charset="-122"/>
              </a:rPr>
              <a:t>研究分析  </a:t>
            </a:r>
            <a:r>
              <a:rPr lang="en-US" altLang="zh-CN" sz="3600" dirty="0" smtClean="0">
                <a:solidFill>
                  <a:schemeClr val="tx1"/>
                </a:solidFill>
                <a:latin typeface="+mn-lt"/>
                <a:ea typeface="黑体" pitchFamily="49" charset="-122"/>
              </a:rPr>
              <a:t>Analysis</a:t>
            </a:r>
            <a:endParaRPr lang="en-US" altLang="zh-CN" sz="3600" dirty="0">
              <a:solidFill>
                <a:schemeClr val="tx1"/>
              </a:solidFill>
              <a:latin typeface="+mn-lt"/>
              <a:ea typeface="黑体" pitchFamily="49" charset="-122"/>
            </a:endParaRPr>
          </a:p>
        </p:txBody>
      </p:sp>
      <p:sp>
        <p:nvSpPr>
          <p:cNvPr id="5" name="Title 1"/>
          <p:cNvSpPr txBox="1">
            <a:spLocks/>
          </p:cNvSpPr>
          <p:nvPr/>
        </p:nvSpPr>
        <p:spPr>
          <a:xfrm>
            <a:off x="251520" y="1196752"/>
            <a:ext cx="871296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rgbClr val="3333FF"/>
                </a:solidFill>
                <a:effectLst/>
                <a:uLnTx/>
                <a:uFillTx/>
                <a:latin typeface="黑体" pitchFamily="49" charset="-122"/>
                <a:ea typeface="黑体" pitchFamily="49" charset="-122"/>
                <a:cs typeface="+mj-cs"/>
              </a:rPr>
              <a:t>     面临挑战         </a:t>
            </a:r>
            <a:r>
              <a:rPr kumimoji="0" lang="en-US" sz="2800" b="1" i="0" u="none" strike="noStrike" kern="1200" cap="none" spc="0" normalizeH="0" baseline="0" noProof="0" dirty="0" smtClean="0">
                <a:ln>
                  <a:noFill/>
                </a:ln>
                <a:solidFill>
                  <a:srgbClr val="3333FF"/>
                </a:solidFill>
                <a:effectLst/>
                <a:uLnTx/>
                <a:uFillTx/>
                <a:latin typeface="Arial Narrow" pitchFamily="34" charset="0"/>
                <a:ea typeface="+mj-ea"/>
                <a:cs typeface="+mj-cs"/>
              </a:rPr>
              <a:t>What </a:t>
            </a:r>
            <a:r>
              <a:rPr kumimoji="0" lang="en-US" sz="2800" b="1" i="0" u="none" strike="noStrike" kern="1200" cap="none" spc="0" normalizeH="0" baseline="0" noProof="0" dirty="0" smtClean="0">
                <a:ln>
                  <a:noFill/>
                </a:ln>
                <a:solidFill>
                  <a:srgbClr val="3333FF"/>
                </a:solidFill>
                <a:effectLst/>
                <a:uLnTx/>
                <a:uFillTx/>
                <a:latin typeface="Arial Narrow" pitchFamily="34" charset="0"/>
                <a:ea typeface="+mj-ea"/>
                <a:cs typeface="+mj-cs"/>
              </a:rPr>
              <a:t>are the Present Challenges</a:t>
            </a:r>
            <a:endParaRPr kumimoji="0" lang="en-US" sz="2800" b="1" i="0" u="none" strike="noStrike" kern="1200" cap="none" spc="0" normalizeH="0" baseline="0" noProof="0" dirty="0">
              <a:ln>
                <a:noFill/>
              </a:ln>
              <a:solidFill>
                <a:srgbClr val="3333FF"/>
              </a:solidFill>
              <a:effectLst/>
              <a:uLnTx/>
              <a:uFillTx/>
              <a:latin typeface="Arial Narrow" pitchFamily="34" charset="0"/>
              <a:ea typeface="+mj-ea"/>
              <a:cs typeface="+mj-cs"/>
            </a:endParaRPr>
          </a:p>
        </p:txBody>
      </p:sp>
      <p:sp>
        <p:nvSpPr>
          <p:cNvPr id="7" name="Content Placeholder 2"/>
          <p:cNvSpPr txBox="1">
            <a:spLocks/>
          </p:cNvSpPr>
          <p:nvPr/>
        </p:nvSpPr>
        <p:spPr>
          <a:xfrm>
            <a:off x="457200" y="1844824"/>
            <a:ext cx="4186808" cy="4032448"/>
          </a:xfrm>
          <a:prstGeom prst="rect">
            <a:avLst/>
          </a:prstGeom>
        </p:spPr>
        <p:txBody>
          <a:bodyPr>
            <a:noAutofit/>
          </a:bodyPr>
          <a:lstStyle/>
          <a:p>
            <a:pPr marL="342900" lvl="0" indent="-342900">
              <a:lnSpc>
                <a:spcPct val="150000"/>
              </a:lnSpc>
              <a:spcBef>
                <a:spcPts val="600"/>
              </a:spcBef>
              <a:buFont typeface="Wingdings" pitchFamily="2" charset="2"/>
              <a:buChar char="l"/>
              <a:defRPr/>
            </a:pPr>
            <a:r>
              <a:rPr kumimoji="0" lang="zh-CN" altLang="en-US"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rPr>
              <a:t>红线多、机构多、缺乏协调</a:t>
            </a:r>
            <a:endParaRPr kumimoji="0" lang="en-CA" altLang="zh-CN"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rPr>
              <a:t>缺乏划定标准</a:t>
            </a:r>
            <a:endParaRPr kumimoji="0" lang="en-US" sz="2200" b="0" i="0" u="none" strike="noStrike" kern="1200" cap="none" spc="0" normalizeH="0" baseline="0" noProof="0" dirty="0" smtClean="0">
              <a:ln>
                <a:noFill/>
              </a:ln>
              <a:solidFill>
                <a:schemeClr val="tx1"/>
              </a:solidFill>
              <a:effectLst/>
              <a:uLnTx/>
              <a:uFillTx/>
              <a:latin typeface="Arial Narrow" pitchFamily="34" charset="0"/>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rPr>
              <a:t>概念、内涵与实践认识不统一</a:t>
            </a:r>
            <a:endParaRPr kumimoji="0" lang="en-US" sz="2200" b="0" i="0" u="none" strike="noStrike" kern="1200" cap="none" spc="0" normalizeH="0" baseline="0" noProof="0" dirty="0" smtClean="0">
              <a:ln>
                <a:noFill/>
              </a:ln>
              <a:solidFill>
                <a:schemeClr val="tx1"/>
              </a:solidFill>
              <a:effectLst/>
              <a:uLnTx/>
              <a:uFillTx/>
              <a:latin typeface="Arial Narrow" pitchFamily="34" charset="0"/>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rPr>
              <a:t>缺乏协调机制</a:t>
            </a:r>
            <a:endParaRPr kumimoji="0" lang="en-US" sz="2200" b="0" i="0" u="none" strike="noStrike" kern="1200" cap="none" spc="0" normalizeH="0" baseline="0" noProof="0" dirty="0" smtClean="0">
              <a:ln>
                <a:noFill/>
              </a:ln>
              <a:solidFill>
                <a:schemeClr val="tx1"/>
              </a:solidFill>
              <a:effectLst/>
              <a:uLnTx/>
              <a:uFillTx/>
              <a:latin typeface="Arial Narrow" pitchFamily="34" charset="0"/>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rPr>
              <a:t>缺乏实施方案</a:t>
            </a:r>
            <a:endParaRPr kumimoji="0" lang="en-US" sz="2200" b="0" i="0" u="none" strike="noStrike" kern="1200" cap="none" spc="0" normalizeH="0" baseline="0" noProof="0" dirty="0" smtClean="0">
              <a:ln>
                <a:noFill/>
              </a:ln>
              <a:solidFill>
                <a:schemeClr val="tx1"/>
              </a:solidFill>
              <a:effectLst/>
              <a:uLnTx/>
              <a:uFillTx/>
              <a:latin typeface="Arial Narrow" pitchFamily="34" charset="0"/>
            </a:endParaRPr>
          </a:p>
          <a:p>
            <a:pPr marL="342900" marR="0" lvl="0" indent="-342900" algn="l" defTabSz="914400" rtl="0" eaLnBrk="1" fontAlgn="auto" latinLnBrk="0" hangingPunct="1">
              <a:lnSpc>
                <a:spcPct val="150000"/>
              </a:lnSpc>
              <a:spcBef>
                <a:spcPts val="600"/>
              </a:spcBef>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rPr>
              <a:t>知识储备不足</a:t>
            </a:r>
            <a:endParaRPr kumimoji="0" lang="en-US" sz="2200" b="0" i="0" u="none" strike="noStrike" kern="1200" cap="none" spc="0" normalizeH="0" baseline="0" noProof="0" dirty="0">
              <a:ln>
                <a:noFill/>
              </a:ln>
              <a:solidFill>
                <a:schemeClr val="tx1"/>
              </a:solidFill>
              <a:effectLst/>
              <a:uLnTx/>
              <a:uFillTx/>
              <a:latin typeface="Arial Narrow" pitchFamily="34" charset="0"/>
            </a:endParaRPr>
          </a:p>
        </p:txBody>
      </p:sp>
      <p:sp>
        <p:nvSpPr>
          <p:cNvPr id="8" name="Content Placeholder 2"/>
          <p:cNvSpPr txBox="1">
            <a:spLocks/>
          </p:cNvSpPr>
          <p:nvPr/>
        </p:nvSpPr>
        <p:spPr>
          <a:xfrm>
            <a:off x="4644008" y="1916832"/>
            <a:ext cx="4032448" cy="4032448"/>
          </a:xfrm>
          <a:prstGeom prst="rect">
            <a:avLst/>
          </a:prstGeom>
        </p:spPr>
        <p:txBody>
          <a:bodyPr>
            <a:noAutofit/>
          </a:bodyPr>
          <a:lstStyle/>
          <a:p>
            <a:pPr marL="342900" lvl="0" indent="-342900">
              <a:spcBef>
                <a:spcPts val="600"/>
              </a:spcBef>
              <a:buFont typeface="Wingdings" pitchFamily="2" charset="2"/>
              <a:buChar char="l"/>
              <a:defRPr/>
            </a:pPr>
            <a:r>
              <a:rPr kumimoji="0" lang="en-CA" altLang="zh-CN"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rPr>
              <a:t>Many Lines &amp; agencies,            </a:t>
            </a:r>
            <a:r>
              <a:rPr kumimoji="0" lang="en-CA" altLang="zh-CN" sz="2200" b="0" i="0" u="none" strike="noStrike" kern="1200" cap="none" spc="0" normalizeH="0" noProof="0" dirty="0" smtClean="0">
                <a:ln>
                  <a:noFill/>
                </a:ln>
                <a:solidFill>
                  <a:schemeClr val="tx1"/>
                </a:solidFill>
                <a:effectLst/>
                <a:uLnTx/>
                <a:uFillTx/>
                <a:latin typeface="Arial Narrow" pitchFamily="34" charset="0"/>
                <a:ea typeface="黑体" pitchFamily="49" charset="-122"/>
              </a:rPr>
              <a:t> </a:t>
            </a:r>
            <a:r>
              <a:rPr lang="en-CA" altLang="zh-CN" sz="2200" dirty="0" smtClean="0">
                <a:latin typeface="Arial Narrow" pitchFamily="34" charset="0"/>
                <a:ea typeface="黑体" pitchFamily="49" charset="-122"/>
              </a:rPr>
              <a:t>No Agreement</a:t>
            </a:r>
            <a:r>
              <a:rPr lang="en-CA" altLang="zh-CN" sz="2200" dirty="0" smtClean="0">
                <a:latin typeface="Arial Narrow" pitchFamily="34" charset="0"/>
                <a:ea typeface="黑体" pitchFamily="49" charset="-122"/>
              </a:rPr>
              <a:t>, No </a:t>
            </a:r>
            <a:r>
              <a:rPr lang="en-CA" altLang="zh-CN" sz="2200" dirty="0">
                <a:latin typeface="Arial Narrow" pitchFamily="34" charset="0"/>
                <a:ea typeface="黑体" pitchFamily="49" charset="-122"/>
              </a:rPr>
              <a:t>coordination </a:t>
            </a:r>
            <a:r>
              <a:rPr lang="en-CA" altLang="zh-CN" sz="2200" dirty="0" smtClean="0">
                <a:latin typeface="Arial Narrow" pitchFamily="34" charset="0"/>
                <a:ea typeface="黑体" pitchFamily="49" charset="-122"/>
              </a:rPr>
              <a:t> </a:t>
            </a:r>
            <a:endParaRPr kumimoji="0" lang="en-CA" altLang="zh-CN" sz="2200" b="0" i="0" u="none" strike="noStrike" kern="1200" cap="none" spc="0" normalizeH="0" baseline="0" noProof="0" dirty="0" smtClean="0">
              <a:ln>
                <a:noFill/>
              </a:ln>
              <a:solidFill>
                <a:schemeClr val="tx1"/>
              </a:solidFill>
              <a:effectLst/>
              <a:uLnTx/>
              <a:uFillTx/>
              <a:latin typeface="Arial Narrow" pitchFamily="34" charset="0"/>
              <a:ea typeface="黑体" pitchFamily="49" charset="-122"/>
            </a:endParaRPr>
          </a:p>
          <a:p>
            <a:pPr marL="342900" marR="0" lvl="0" indent="-342900" algn="l" defTabSz="914400" rtl="0" eaLnBrk="1" fontAlgn="auto" latinLnBrk="0" hangingPunct="1">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rPr>
              <a:t>No management standards &amp; enforcement</a:t>
            </a:r>
          </a:p>
          <a:p>
            <a:pPr marL="342900" marR="0" lvl="0" indent="-342900" algn="l" defTabSz="914400" rtl="0" eaLnBrk="1" fontAlgn="auto" latinLnBrk="0" hangingPunct="1">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rPr>
              <a:t>No Agreement on EPRL concept, characteristics or practical application </a:t>
            </a:r>
          </a:p>
          <a:p>
            <a:pPr marL="342900" marR="0" lvl="0" indent="-342900" algn="l" defTabSz="914400" rtl="0" eaLnBrk="1" fontAlgn="auto" latinLnBrk="0" hangingPunct="1">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rPr>
              <a:t>No coordination mechanism</a:t>
            </a:r>
          </a:p>
          <a:p>
            <a:pPr marL="342900" marR="0" lvl="0" indent="-342900" algn="l" defTabSz="914400" rtl="0" eaLnBrk="1" fontAlgn="auto" latinLnBrk="0" hangingPunct="1">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rPr>
              <a:t>No agreed implementation </a:t>
            </a:r>
            <a:r>
              <a:rPr kumimoji="0" lang="en-US" altLang="zh-CN" sz="2200" b="0" i="0" u="none" strike="noStrike" kern="1200" cap="none" spc="0" normalizeH="0" baseline="0" noProof="0" dirty="0" smtClean="0">
                <a:ln>
                  <a:noFill/>
                </a:ln>
                <a:solidFill>
                  <a:schemeClr val="tx1"/>
                </a:solidFill>
                <a:effectLst/>
                <a:uLnTx/>
                <a:uFillTx/>
                <a:latin typeface="Arial Narrow" pitchFamily="34" charset="0"/>
              </a:rPr>
              <a:t>approaches</a:t>
            </a:r>
            <a:endParaRPr kumimoji="0" lang="en-US" sz="2200" b="0" i="0" u="none" strike="noStrike" kern="1200" cap="none" spc="0" normalizeH="0" baseline="0" noProof="0" dirty="0" smtClean="0">
              <a:ln>
                <a:noFill/>
              </a:ln>
              <a:solidFill>
                <a:schemeClr val="tx1"/>
              </a:solidFill>
              <a:effectLst/>
              <a:uLnTx/>
              <a:uFillTx/>
              <a:latin typeface="Arial Narrow" pitchFamily="34" charset="0"/>
            </a:endParaRPr>
          </a:p>
          <a:p>
            <a:pPr marL="342900" marR="0" lvl="0" indent="-342900" algn="l" defTabSz="914400" rtl="0" eaLnBrk="1" fontAlgn="auto" latinLnBrk="0" hangingPunct="1">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Arial Narrow" pitchFamily="34" charset="0"/>
              </a:rPr>
              <a:t>Knowledge is insufficient</a:t>
            </a:r>
            <a:endParaRPr kumimoji="0" lang="en-US" sz="2200" b="0" i="0" u="none" strike="noStrike" kern="1200" cap="none" spc="0" normalizeH="0" baseline="0" noProof="0" dirty="0">
              <a:ln>
                <a:noFill/>
              </a:ln>
              <a:solidFill>
                <a:schemeClr val="tx1"/>
              </a:solidFill>
              <a:effectLst/>
              <a:uLnTx/>
              <a:uFillTx/>
              <a:latin typeface="Arial Narrow" pitchFamily="34" charset="0"/>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052736"/>
            <a:ext cx="8712968" cy="566936"/>
          </a:xfrm>
          <a:prstGeom prst="rect">
            <a:avLst/>
          </a:prstGeom>
        </p:spPr>
        <p:txBody>
          <a:bodyPr/>
          <a:lstStyle/>
          <a:p>
            <a:pPr algn="ctr">
              <a:spcBef>
                <a:spcPct val="0"/>
              </a:spcBef>
            </a:pPr>
            <a:r>
              <a:rPr lang="zh-CN" altLang="en-US" sz="2800" b="1" dirty="0" smtClean="0">
                <a:solidFill>
                  <a:srgbClr val="3333FF"/>
                </a:solidFill>
                <a:latin typeface="黑体" pitchFamily="49" charset="-122"/>
                <a:ea typeface="黑体" pitchFamily="49" charset="-122"/>
                <a:cs typeface="+mj-cs"/>
              </a:rPr>
              <a:t>  国内外经验        </a:t>
            </a:r>
            <a:r>
              <a:rPr lang="en-US" sz="2800" b="1" dirty="0" smtClean="0">
                <a:solidFill>
                  <a:srgbClr val="3333FF"/>
                </a:solidFill>
                <a:latin typeface="Arial Narrow" pitchFamily="34" charset="0"/>
                <a:ea typeface="+mj-ea"/>
                <a:cs typeface="+mj-cs"/>
              </a:rPr>
              <a:t>National </a:t>
            </a:r>
            <a:r>
              <a:rPr lang="en-US" sz="2800" b="1" dirty="0" smtClean="0">
                <a:solidFill>
                  <a:srgbClr val="3333FF"/>
                </a:solidFill>
                <a:latin typeface="Arial Narrow" pitchFamily="34" charset="0"/>
                <a:ea typeface="+mj-ea"/>
                <a:cs typeface="+mj-cs"/>
              </a:rPr>
              <a:t>&amp; International Experience</a:t>
            </a:r>
          </a:p>
          <a:p>
            <a:pPr>
              <a:spcBef>
                <a:spcPct val="0"/>
              </a:spcBef>
            </a:pPr>
            <a:r>
              <a:rPr kumimoji="0" lang="en-US" sz="2800" b="1" i="0" u="none" strike="noStrike" kern="1200" cap="none" spc="0" normalizeH="0" baseline="0" noProof="0" dirty="0" smtClean="0">
                <a:ln>
                  <a:noFill/>
                </a:ln>
                <a:solidFill>
                  <a:srgbClr val="3333FF"/>
                </a:solidFill>
                <a:effectLst/>
                <a:uLnTx/>
                <a:uFillTx/>
                <a:latin typeface="Arial Narrow" pitchFamily="34" charset="0"/>
                <a:ea typeface="+mj-ea"/>
                <a:cs typeface="+mj-cs"/>
              </a:rPr>
              <a:t>   </a:t>
            </a:r>
            <a:endParaRPr kumimoji="0" lang="en-US" sz="2800" b="1" i="0" u="none" strike="noStrike" kern="1200" cap="none" spc="0" normalizeH="0" baseline="0" noProof="0" dirty="0">
              <a:ln>
                <a:noFill/>
              </a:ln>
              <a:solidFill>
                <a:srgbClr val="3333FF"/>
              </a:solidFill>
              <a:effectLst/>
              <a:uLnTx/>
              <a:uFillTx/>
              <a:latin typeface="Arial Narrow" pitchFamily="34" charset="0"/>
              <a:ea typeface="+mj-ea"/>
              <a:cs typeface="+mj-cs"/>
            </a:endParaRPr>
          </a:p>
        </p:txBody>
      </p:sp>
      <p:sp>
        <p:nvSpPr>
          <p:cNvPr id="9" name="Content Placeholder 2"/>
          <p:cNvSpPr txBox="1">
            <a:spLocks/>
          </p:cNvSpPr>
          <p:nvPr/>
        </p:nvSpPr>
        <p:spPr>
          <a:xfrm>
            <a:off x="4499992" y="1699592"/>
            <a:ext cx="4038600" cy="5257800"/>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3333FF"/>
                </a:solidFill>
                <a:effectLst/>
                <a:uLnTx/>
                <a:uFillTx/>
                <a:latin typeface="+mn-lt"/>
                <a:ea typeface="+mn-ea"/>
                <a:cs typeface="+mn-cs"/>
              </a:rPr>
              <a:t>China: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Good but isolated  initiatives. e.g.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Shenzen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3333FF"/>
                </a:solidFill>
                <a:effectLst/>
                <a:uLnTx/>
                <a:uFillTx/>
                <a:latin typeface="+mn-lt"/>
                <a:ea typeface="+mn-ea"/>
                <a:cs typeface="+mn-cs"/>
              </a:rPr>
              <a:t>International Best Practice: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lang="en-US" sz="3200" noProof="0" dirty="0" smtClean="0"/>
              <a:t>Integrated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land use planning to identify conservation lands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Parks have laws, budgets &amp; systematic plans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Effective Coordination between ministries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Transparent Administration &amp; Society Engaged</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Clear Rules, Monitoring &amp; Enforcement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95536" y="1628800"/>
            <a:ext cx="4038600" cy="4536504"/>
          </a:xfrm>
          <a:prstGeom prst="rect">
            <a:avLst/>
          </a:prstGeom>
        </p:spPr>
        <p:txBody>
          <a:bodyPr>
            <a:noAutofit/>
          </a:bodyPr>
          <a:lstStyle/>
          <a:p>
            <a:pPr marL="342900" marR="0" lvl="0" indent="-342900" algn="l" defTabSz="914400" rtl="0" eaLnBrk="1" fontAlgn="auto" latinLnBrk="0" hangingPunct="1">
              <a:lnSpc>
                <a:spcPct val="100000"/>
              </a:lnSpc>
              <a:spcAft>
                <a:spcPts val="0"/>
              </a:spcAft>
              <a:buClrTx/>
              <a:buSzTx/>
              <a:tabLst/>
              <a:defRPr/>
            </a:pPr>
            <a:r>
              <a:rPr kumimoji="0" lang="zh-CN" altLang="en-US" sz="2200" b="1" i="0" u="none" strike="noStrike" kern="1200" cap="none" spc="0" normalizeH="0" baseline="0" noProof="0" dirty="0" smtClean="0">
                <a:ln>
                  <a:noFill/>
                </a:ln>
                <a:solidFill>
                  <a:srgbClr val="3333FF"/>
                </a:solidFill>
                <a:effectLst/>
                <a:uLnTx/>
                <a:uFillTx/>
                <a:latin typeface="黑体" pitchFamily="49" charset="-122"/>
                <a:ea typeface="黑体" pitchFamily="49" charset="-122"/>
              </a:rPr>
              <a:t>国内</a:t>
            </a:r>
            <a:r>
              <a:rPr kumimoji="0" lang="en-US" sz="2200" b="1" i="0" u="none" strike="noStrike" kern="1200" cap="none" spc="0" normalizeH="0" baseline="0" noProof="0" dirty="0" smtClean="0">
                <a:ln>
                  <a:noFill/>
                </a:ln>
                <a:solidFill>
                  <a:srgbClr val="3333FF"/>
                </a:solidFill>
                <a:effectLst/>
                <a:uLnTx/>
                <a:uFillTx/>
                <a:latin typeface="黑体" pitchFamily="49" charset="-122"/>
                <a:ea typeface="黑体" pitchFamily="49" charset="-122"/>
              </a:rPr>
              <a:t>: </a:t>
            </a:r>
          </a:p>
          <a:p>
            <a:pPr marL="342900" marR="0" lvl="0" indent="-342900" algn="l" defTabSz="914400" rtl="0" eaLnBrk="1" fontAlgn="auto" latinLnBrk="0" hangingPunct="1">
              <a:lnSpc>
                <a:spcPct val="100000"/>
              </a:lnSpc>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部分地区开展很好实践，如：深圳</a:t>
            </a:r>
            <a:endParaRPr kumimoji="0" 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0" marR="0" lvl="0" indent="0" algn="l" defTabSz="914400" rtl="0" eaLnBrk="1" fontAlgn="auto" latinLnBrk="0" hangingPunct="1">
              <a:lnSpc>
                <a:spcPct val="100000"/>
              </a:lnSpc>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342900" indent="-342900"/>
            <a:r>
              <a:rPr lang="zh-CN" altLang="en-US" sz="2200" b="1" dirty="0" smtClean="0">
                <a:solidFill>
                  <a:srgbClr val="3333FF"/>
                </a:solidFill>
                <a:latin typeface="黑体" pitchFamily="49" charset="-122"/>
                <a:ea typeface="黑体" pitchFamily="49" charset="-122"/>
              </a:rPr>
              <a:t>国际</a:t>
            </a:r>
            <a:r>
              <a:rPr lang="en-US" altLang="en-US" sz="2200" b="1" dirty="0" smtClean="0">
                <a:solidFill>
                  <a:srgbClr val="3333FF"/>
                </a:solidFill>
                <a:latin typeface="黑体" pitchFamily="49" charset="-122"/>
                <a:ea typeface="黑体" pitchFamily="49" charset="-122"/>
              </a:rPr>
              <a:t>: </a:t>
            </a:r>
          </a:p>
          <a:p>
            <a:pPr marL="342900" marR="0" lvl="0" indent="-342900" algn="l" defTabSz="914400" rtl="0" eaLnBrk="1" fontAlgn="auto" latinLnBrk="0" hangingPunct="1">
              <a:lnSpc>
                <a:spcPct val="100000"/>
              </a:lnSpc>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通过土地利用规划明确保护地</a:t>
            </a:r>
            <a:endParaRPr kumimoji="0" 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342900" marR="0" lvl="0" indent="-342900" algn="l" defTabSz="914400" rtl="0" eaLnBrk="1" fontAlgn="auto" latinLnBrk="0" hangingPunct="1">
              <a:lnSpc>
                <a:spcPct val="100000"/>
              </a:lnSpc>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国家公园有法律、预算和系统规划</a:t>
            </a:r>
            <a:endParaRPr kumimoji="0" 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342900" marR="0" lvl="0" indent="-342900" algn="l" defTabSz="914400" rtl="0" eaLnBrk="1" fontAlgn="auto" latinLnBrk="0" hangingPunct="1">
              <a:lnSpc>
                <a:spcPct val="100000"/>
              </a:lnSpc>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有效的部门协调机制</a:t>
            </a:r>
            <a:endParaRPr kumimoji="0" 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342900" marR="0" lvl="0" indent="-342900" algn="l" defTabSz="914400" rtl="0" eaLnBrk="1" fontAlgn="auto" latinLnBrk="0" hangingPunct="1">
              <a:lnSpc>
                <a:spcPct val="100000"/>
              </a:lnSpc>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透明管理和社会参与</a:t>
            </a:r>
            <a:endParaRPr kumimoji="0" 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342900" marR="0" lvl="0" indent="-342900" algn="l" defTabSz="914400" rtl="0" eaLnBrk="1" fontAlgn="auto" latinLnBrk="0" hangingPunct="1">
              <a:lnSpc>
                <a:spcPct val="100000"/>
              </a:lnSpc>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明确的管理办法、监测与执行体系</a:t>
            </a:r>
            <a:endParaRPr kumimoji="0" lang="en-US" sz="2200" b="0" i="0" u="none" strike="noStrike" kern="1200" cap="none" spc="0" normalizeH="0" baseline="0" noProof="0" dirty="0">
              <a:ln>
                <a:noFill/>
              </a:ln>
              <a:solidFill>
                <a:schemeClr val="tx1"/>
              </a:solidFill>
              <a:effectLst/>
              <a:uLnTx/>
              <a:uFillTx/>
              <a:latin typeface="黑体" pitchFamily="49" charset="-122"/>
              <a:ea typeface="黑体" pitchFamily="49" charset="-122"/>
            </a:endParaRPr>
          </a:p>
        </p:txBody>
      </p:sp>
      <p:sp>
        <p:nvSpPr>
          <p:cNvPr id="7" name="Rectangle 2"/>
          <p:cNvSpPr txBox="1">
            <a:spLocks noChangeArrowheads="1"/>
          </p:cNvSpPr>
          <p:nvPr/>
        </p:nvSpPr>
        <p:spPr bwMode="gray">
          <a:xfrm>
            <a:off x="323528" y="273149"/>
            <a:ext cx="835292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600" dirty="0" smtClean="0">
                <a:solidFill>
                  <a:schemeClr val="tx1"/>
                </a:solidFill>
                <a:latin typeface="+mn-lt"/>
                <a:ea typeface="黑体" pitchFamily="49" charset="-122"/>
              </a:rPr>
              <a:t>II. </a:t>
            </a:r>
            <a:r>
              <a:rPr lang="zh-CN" altLang="en-US" sz="3600" dirty="0" smtClean="0">
                <a:solidFill>
                  <a:schemeClr val="tx1"/>
                </a:solidFill>
                <a:latin typeface="+mn-lt"/>
                <a:ea typeface="黑体" pitchFamily="49" charset="-122"/>
              </a:rPr>
              <a:t>研究分析  </a:t>
            </a:r>
            <a:r>
              <a:rPr lang="en-US" altLang="zh-CN" sz="3600" dirty="0" smtClean="0">
                <a:solidFill>
                  <a:schemeClr val="tx1"/>
                </a:solidFill>
                <a:latin typeface="+mn-lt"/>
                <a:ea typeface="黑体" pitchFamily="49" charset="-122"/>
              </a:rPr>
              <a:t>Analysis</a:t>
            </a:r>
            <a:endParaRPr lang="en-US" altLang="zh-CN" sz="3600" dirty="0">
              <a:solidFill>
                <a:schemeClr val="tx1"/>
              </a:solidFill>
              <a:latin typeface="+mn-lt"/>
              <a:ea typeface="黑体" pitchFamily="49"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9512" y="1205880"/>
            <a:ext cx="8712968" cy="566936"/>
          </a:xfrm>
          <a:prstGeom prst="rect">
            <a:avLst/>
          </a:prstGeom>
        </p:spPr>
        <p:txBody>
          <a:bodyPr/>
          <a:lstStyle/>
          <a:p>
            <a:pPr algn="ctr">
              <a:spcBef>
                <a:spcPct val="0"/>
              </a:spcBef>
            </a:pPr>
            <a:r>
              <a:rPr lang="zh-CN" altLang="en-US" sz="2800" b="1" dirty="0" smtClean="0">
                <a:solidFill>
                  <a:srgbClr val="3333FF"/>
                </a:solidFill>
                <a:latin typeface="黑体" pitchFamily="49" charset="-122"/>
                <a:ea typeface="黑体" pitchFamily="49" charset="-122"/>
                <a:cs typeface="+mj-cs"/>
              </a:rPr>
              <a:t>主要结论              </a:t>
            </a:r>
            <a:r>
              <a:rPr lang="en-US" altLang="zh-CN" sz="2800" b="1" dirty="0" smtClean="0">
                <a:solidFill>
                  <a:srgbClr val="3333FF"/>
                </a:solidFill>
                <a:latin typeface="Arial Narrow" pitchFamily="34" charset="0"/>
                <a:ea typeface="+mj-ea"/>
                <a:cs typeface="+mj-cs"/>
              </a:rPr>
              <a:t>Conclusions</a:t>
            </a:r>
            <a:endParaRPr kumimoji="0" lang="en-US" sz="2800" b="1" i="0" u="none" strike="noStrike" kern="1200" cap="none" spc="0" normalizeH="0" baseline="0" noProof="0" dirty="0">
              <a:ln>
                <a:noFill/>
              </a:ln>
              <a:solidFill>
                <a:srgbClr val="3333FF"/>
              </a:solidFill>
              <a:effectLst/>
              <a:uLnTx/>
              <a:uFillTx/>
              <a:latin typeface="Arial Narrow" pitchFamily="34" charset="0"/>
              <a:ea typeface="+mj-ea"/>
              <a:cs typeface="+mj-cs"/>
            </a:endParaRPr>
          </a:p>
        </p:txBody>
      </p:sp>
      <p:sp>
        <p:nvSpPr>
          <p:cNvPr id="10" name="Content Placeholder 2"/>
          <p:cNvSpPr txBox="1">
            <a:spLocks/>
          </p:cNvSpPr>
          <p:nvPr/>
        </p:nvSpPr>
        <p:spPr>
          <a:xfrm>
            <a:off x="395536" y="1931392"/>
            <a:ext cx="4038600" cy="4536504"/>
          </a:xfrm>
          <a:prstGeom prst="rect">
            <a:avLst/>
          </a:prstGeom>
        </p:spPr>
        <p:txBody>
          <a:bodyPr>
            <a:noAutofit/>
          </a:bodyPr>
          <a:lstStyle/>
          <a:p>
            <a:pPr marL="342900" marR="0" lvl="0" indent="-342900" algn="l" defTabSz="914400" rtl="0" eaLnBrk="1" fontAlgn="auto" latinLnBrk="0" hangingPunct="1">
              <a:lnSpc>
                <a:spcPct val="110000"/>
              </a:lnSpc>
              <a:spcBef>
                <a:spcPts val="1200"/>
              </a:spcBef>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生态退化对生态文明建设带来严重威胁</a:t>
            </a:r>
            <a:endParaRPr kumimoji="0" lang="en-US" altLang="zh-CN"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342900" marR="0" lvl="0" indent="-342900" algn="l" defTabSz="914400" rtl="0" eaLnBrk="1" fontAlgn="auto" latinLnBrk="0" hangingPunct="1">
              <a:lnSpc>
                <a:spcPct val="110000"/>
              </a:lnSpc>
              <a:spcBef>
                <a:spcPts val="1200"/>
              </a:spcBef>
              <a:spcAft>
                <a:spcPts val="0"/>
              </a:spcAft>
              <a:buClrTx/>
              <a:buSzTx/>
              <a:buFont typeface="Wingdings" pitchFamily="2" charset="2"/>
              <a:buChar char="l"/>
              <a:tabLst/>
              <a:defRPr/>
            </a:pPr>
            <a:r>
              <a:rPr lang="zh-CN" altLang="en-US" sz="2200" dirty="0" smtClean="0">
                <a:latin typeface="黑体" pitchFamily="49" charset="-122"/>
                <a:ea typeface="黑体" pitchFamily="49" charset="-122"/>
              </a:rPr>
              <a:t>生态文明建设为生态保护提供了良好机遇</a:t>
            </a:r>
            <a:endParaRPr lang="en-US" altLang="zh-CN" sz="2200" dirty="0" smtClean="0">
              <a:latin typeface="黑体" pitchFamily="49" charset="-122"/>
              <a:ea typeface="黑体" pitchFamily="49" charset="-122"/>
            </a:endParaRPr>
          </a:p>
          <a:p>
            <a:pPr marL="342900" marR="0" lvl="0" indent="-342900" algn="l" defTabSz="914400" rtl="0" eaLnBrk="1" fontAlgn="auto" latinLnBrk="0" hangingPunct="1">
              <a:lnSpc>
                <a:spcPct val="110000"/>
              </a:lnSpc>
              <a:spcBef>
                <a:spcPts val="1200"/>
              </a:spcBef>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迫切需要明确责任主体、改革体制和制度</a:t>
            </a:r>
            <a:endParaRPr kumimoji="0" lang="en-US" altLang="zh-CN"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342900" marR="0" lvl="0" indent="-342900" algn="l" defTabSz="914400" rtl="0" eaLnBrk="1" fontAlgn="auto" latinLnBrk="0" hangingPunct="1">
              <a:lnSpc>
                <a:spcPct val="110000"/>
              </a:lnSpc>
              <a:spcBef>
                <a:spcPts val="1200"/>
              </a:spcBef>
              <a:spcAft>
                <a:spcPts val="0"/>
              </a:spcAft>
              <a:buClrTx/>
              <a:buSzTx/>
              <a:buFont typeface="Wingdings" pitchFamily="2" charset="2"/>
              <a:buChar char="l"/>
              <a:tabLst/>
              <a:defRPr/>
            </a:pPr>
            <a:r>
              <a:rPr lang="zh-CN" altLang="en-US" sz="2200" dirty="0" smtClean="0">
                <a:latin typeface="黑体" pitchFamily="49" charset="-122"/>
                <a:ea typeface="黑体" pitchFamily="49" charset="-122"/>
              </a:rPr>
              <a:t>生态保护红线制度是生态文明建设的重要内容。</a:t>
            </a:r>
            <a:endParaRPr kumimoji="0" lang="en-US" sz="2200" b="0" i="0" u="none" strike="noStrike" kern="1200" cap="none" spc="0" normalizeH="0" baseline="0" noProof="0" dirty="0">
              <a:ln>
                <a:noFill/>
              </a:ln>
              <a:solidFill>
                <a:schemeClr val="tx1"/>
              </a:solidFill>
              <a:effectLst/>
              <a:uLnTx/>
              <a:uFillTx/>
              <a:latin typeface="黑体" pitchFamily="49" charset="-122"/>
              <a:ea typeface="黑体" pitchFamily="49" charset="-122"/>
            </a:endParaRPr>
          </a:p>
        </p:txBody>
      </p:sp>
      <p:sp>
        <p:nvSpPr>
          <p:cNvPr id="7" name="Content Placeholder 2"/>
          <p:cNvSpPr txBox="1">
            <a:spLocks/>
          </p:cNvSpPr>
          <p:nvPr/>
        </p:nvSpPr>
        <p:spPr>
          <a:xfrm>
            <a:off x="4788024" y="1859384"/>
            <a:ext cx="4038600" cy="4665960"/>
          </a:xfrm>
          <a:prstGeom prst="rect">
            <a:avLst/>
          </a:prstGeom>
        </p:spPr>
        <p:txBody>
          <a:bodyPr>
            <a:normAutofit/>
          </a:bodyPr>
          <a:lstStyle/>
          <a:p>
            <a:pPr marL="342900" marR="0" lvl="0" indent="-342900" algn="l" defTabSz="914400" rtl="0" eaLnBrk="1" fontAlgn="auto" latinLnBrk="0" hangingPunct="1">
              <a:lnSpc>
                <a:spcPct val="10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Ecological damage Threatens path to an Ecological Civilization</a:t>
            </a:r>
          </a:p>
          <a:p>
            <a:pPr marL="342900" marR="0" lvl="0" indent="-342900" algn="l" defTabSz="914400" rtl="0" eaLnBrk="1" fontAlgn="auto" latinLnBrk="0" hangingPunct="1">
              <a:lnSpc>
                <a:spcPct val="10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Reform Process is an Opportunity</a:t>
            </a:r>
          </a:p>
          <a:p>
            <a:pPr marL="342900" marR="0" lvl="0" indent="-342900" algn="l" defTabSz="914400" rtl="0" eaLnBrk="1" fontAlgn="auto" latinLnBrk="0" hangingPunct="1">
              <a:lnSpc>
                <a:spcPct val="10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Need to Clarify Responsibilities and Reform Institutions</a:t>
            </a:r>
          </a:p>
          <a:p>
            <a:pPr marL="342900" marR="0" lvl="0" indent="-342900" algn="l" defTabSz="914400" rtl="0" eaLnBrk="1" fontAlgn="auto" latinLnBrk="0" hangingPunct="1">
              <a:lnSpc>
                <a:spcPct val="100000"/>
              </a:lnSpc>
              <a:spcBef>
                <a:spcPts val="6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Ecological Protection Redlining Confirmed  as Critical Components of an Ecological Civilization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2"/>
          <p:cNvSpPr txBox="1">
            <a:spLocks noChangeArrowheads="1"/>
          </p:cNvSpPr>
          <p:nvPr/>
        </p:nvSpPr>
        <p:spPr bwMode="gray">
          <a:xfrm>
            <a:off x="323528" y="273149"/>
            <a:ext cx="835292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600" dirty="0" smtClean="0">
                <a:solidFill>
                  <a:schemeClr val="tx1"/>
                </a:solidFill>
                <a:latin typeface="+mn-lt"/>
                <a:ea typeface="黑体" pitchFamily="49" charset="-122"/>
              </a:rPr>
              <a:t>II. </a:t>
            </a:r>
            <a:r>
              <a:rPr lang="zh-CN" altLang="en-US" sz="3600" dirty="0" smtClean="0">
                <a:solidFill>
                  <a:schemeClr val="tx1"/>
                </a:solidFill>
                <a:latin typeface="+mn-lt"/>
                <a:ea typeface="黑体" pitchFamily="49" charset="-122"/>
              </a:rPr>
              <a:t>研究分析  </a:t>
            </a:r>
            <a:r>
              <a:rPr lang="en-US" altLang="zh-CN" sz="3600" dirty="0" smtClean="0">
                <a:solidFill>
                  <a:schemeClr val="tx1"/>
                </a:solidFill>
                <a:latin typeface="+mn-lt"/>
                <a:ea typeface="黑体" pitchFamily="49" charset="-122"/>
              </a:rPr>
              <a:t>Analysis</a:t>
            </a:r>
            <a:endParaRPr lang="en-US" altLang="zh-CN" sz="3600" dirty="0">
              <a:solidFill>
                <a:schemeClr val="tx1"/>
              </a:solidFill>
              <a:latin typeface="+mn-lt"/>
              <a:ea typeface="黑体" pitchFamily="49"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124744"/>
            <a:ext cx="8712968" cy="566936"/>
          </a:xfrm>
          <a:prstGeom prst="rect">
            <a:avLst/>
          </a:prstGeom>
        </p:spPr>
        <p:txBody>
          <a:bodyPr/>
          <a:lstStyle/>
          <a:p>
            <a:pPr algn="ctr">
              <a:spcBef>
                <a:spcPct val="0"/>
              </a:spcBef>
            </a:pPr>
            <a:r>
              <a:rPr lang="zh-CN" altLang="en-US" sz="2800" b="1" dirty="0" smtClean="0">
                <a:solidFill>
                  <a:srgbClr val="3333FF"/>
                </a:solidFill>
                <a:latin typeface="黑体" pitchFamily="49" charset="-122"/>
                <a:ea typeface="黑体" pitchFamily="49" charset="-122"/>
                <a:cs typeface="+mj-cs"/>
              </a:rPr>
              <a:t> 生态</a:t>
            </a:r>
            <a:r>
              <a:rPr lang="zh-CN" altLang="en-US" sz="2800" b="1" dirty="0" smtClean="0">
                <a:solidFill>
                  <a:srgbClr val="3333FF"/>
                </a:solidFill>
                <a:latin typeface="黑体" pitchFamily="49" charset="-122"/>
                <a:ea typeface="黑体" pitchFamily="49" charset="-122"/>
                <a:cs typeface="+mj-cs"/>
              </a:rPr>
              <a:t>保护红线需求  </a:t>
            </a:r>
            <a:r>
              <a:rPr lang="zh-CN" altLang="en-US" sz="2800" b="1" dirty="0" smtClean="0">
                <a:solidFill>
                  <a:srgbClr val="3333FF"/>
                </a:solidFill>
                <a:latin typeface="黑体" pitchFamily="49" charset="-122"/>
                <a:ea typeface="黑体" pitchFamily="49" charset="-122"/>
                <a:cs typeface="+mj-cs"/>
              </a:rPr>
              <a:t>   </a:t>
            </a:r>
            <a:r>
              <a:rPr lang="en-US" altLang="zh-CN" sz="2800" b="1" dirty="0" smtClean="0">
                <a:solidFill>
                  <a:srgbClr val="3333FF"/>
                </a:solidFill>
                <a:latin typeface="Arial Narrow" pitchFamily="34" charset="0"/>
                <a:ea typeface="+mj-ea"/>
                <a:cs typeface="+mj-cs"/>
              </a:rPr>
              <a:t>EPRL</a:t>
            </a:r>
            <a:r>
              <a:rPr lang="en-US" altLang="zh-CN" sz="2800" b="1" dirty="0" smtClean="0">
                <a:solidFill>
                  <a:srgbClr val="3333FF"/>
                </a:solidFill>
                <a:latin typeface="Arial Narrow" pitchFamily="34" charset="0"/>
                <a:ea typeface="+mj-ea"/>
                <a:cs typeface="+mj-cs"/>
              </a:rPr>
              <a:t>: What needs to be done</a:t>
            </a:r>
            <a:endParaRPr kumimoji="0" lang="en-US" sz="2800" b="1" i="0" u="none" strike="noStrike" kern="1200" cap="none" spc="0" normalizeH="0" baseline="0" noProof="0" dirty="0">
              <a:ln>
                <a:noFill/>
              </a:ln>
              <a:solidFill>
                <a:srgbClr val="3333FF"/>
              </a:solidFill>
              <a:effectLst/>
              <a:uLnTx/>
              <a:uFillTx/>
              <a:latin typeface="Arial Narrow" pitchFamily="34" charset="0"/>
              <a:ea typeface="+mj-ea"/>
              <a:cs typeface="+mj-cs"/>
            </a:endParaRPr>
          </a:p>
        </p:txBody>
      </p:sp>
      <p:sp>
        <p:nvSpPr>
          <p:cNvPr id="10" name="Content Placeholder 2"/>
          <p:cNvSpPr txBox="1">
            <a:spLocks/>
          </p:cNvSpPr>
          <p:nvPr/>
        </p:nvSpPr>
        <p:spPr>
          <a:xfrm>
            <a:off x="395536" y="1700808"/>
            <a:ext cx="4038600" cy="4536504"/>
          </a:xfrm>
          <a:prstGeom prst="rect">
            <a:avLst/>
          </a:prstGeom>
        </p:spPr>
        <p:txBody>
          <a:bodyPr>
            <a:no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l"/>
              <a:tabLst/>
              <a:defRPr/>
            </a:pPr>
            <a:r>
              <a:rPr kumimoji="0" lang="zh-CN" altLang="en-US"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rPr>
              <a:t>明确定义</a:t>
            </a:r>
            <a:endParaRPr kumimoji="0" lang="en-US" altLang="zh-CN" sz="2200" b="0" i="0" u="none" strike="noStrike" kern="1200" cap="none" spc="0" normalizeH="0" baseline="0" noProof="0" dirty="0" smtClean="0">
              <a:ln>
                <a:noFill/>
              </a:ln>
              <a:solidFill>
                <a:schemeClr val="tx1"/>
              </a:solidFill>
              <a:effectLst/>
              <a:uLnTx/>
              <a:uFillTx/>
              <a:latin typeface="黑体" pitchFamily="49" charset="-122"/>
              <a:ea typeface="黑体" pitchFamily="49" charset="-122"/>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l"/>
              <a:tabLst/>
              <a:defRPr/>
            </a:pPr>
            <a:r>
              <a:rPr lang="zh-CN" altLang="en-US" sz="2200" dirty="0" smtClean="0">
                <a:latin typeface="黑体" pitchFamily="49" charset="-122"/>
                <a:ea typeface="黑体" pitchFamily="49" charset="-122"/>
              </a:rPr>
              <a:t>制定规则</a:t>
            </a:r>
            <a:endParaRPr lang="en-US" altLang="zh-CN" sz="2200" dirty="0" smtClean="0">
              <a:latin typeface="黑体" pitchFamily="49" charset="-122"/>
              <a:ea typeface="黑体" pitchFamily="49" charset="-122"/>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l"/>
              <a:tabLst/>
              <a:defRPr/>
            </a:pPr>
            <a:r>
              <a:rPr lang="zh-CN" altLang="en-US" sz="2200" dirty="0" smtClean="0">
                <a:latin typeface="黑体" pitchFamily="49" charset="-122"/>
                <a:ea typeface="黑体" pitchFamily="49" charset="-122"/>
              </a:rPr>
              <a:t>澄清土地利用问题</a:t>
            </a:r>
            <a:endParaRPr lang="en-US" altLang="zh-CN" sz="2200" dirty="0" smtClean="0">
              <a:latin typeface="黑体" pitchFamily="49" charset="-122"/>
              <a:ea typeface="黑体" pitchFamily="49" charset="-122"/>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l"/>
              <a:tabLst/>
              <a:defRPr/>
            </a:pPr>
            <a:r>
              <a:rPr lang="zh-CN" altLang="en-US" sz="2200" dirty="0" smtClean="0">
                <a:latin typeface="黑体" pitchFamily="49" charset="-122"/>
                <a:ea typeface="黑体" pitchFamily="49" charset="-122"/>
              </a:rPr>
              <a:t>明晰制度目标</a:t>
            </a:r>
            <a:endParaRPr lang="en-US" altLang="zh-CN" sz="2200" dirty="0" smtClean="0">
              <a:latin typeface="黑体" pitchFamily="49" charset="-122"/>
              <a:ea typeface="黑体" pitchFamily="49" charset="-122"/>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l"/>
              <a:tabLst/>
              <a:defRPr/>
            </a:pPr>
            <a:r>
              <a:rPr lang="zh-CN" altLang="en-US" sz="2200" dirty="0" smtClean="0">
                <a:latin typeface="黑体" pitchFamily="49" charset="-122"/>
                <a:ea typeface="黑体" pitchFamily="49" charset="-122"/>
              </a:rPr>
              <a:t>处理好保护地问题</a:t>
            </a:r>
            <a:endParaRPr lang="en-US" altLang="zh-CN" sz="2200" dirty="0" smtClean="0">
              <a:latin typeface="黑体" pitchFamily="49" charset="-122"/>
              <a:ea typeface="黑体" pitchFamily="49" charset="-122"/>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l"/>
              <a:tabLst/>
              <a:defRPr/>
            </a:pPr>
            <a:r>
              <a:rPr lang="zh-CN" altLang="en-US" sz="2200" dirty="0" smtClean="0">
                <a:latin typeface="黑体" pitchFamily="49" charset="-122"/>
                <a:ea typeface="黑体" pitchFamily="49" charset="-122"/>
              </a:rPr>
              <a:t>社区参与</a:t>
            </a:r>
            <a:endParaRPr lang="en-US" altLang="zh-CN" sz="2200" dirty="0" smtClean="0">
              <a:latin typeface="黑体" pitchFamily="49" charset="-122"/>
              <a:ea typeface="黑体" pitchFamily="49" charset="-122"/>
            </a:endParaRPr>
          </a:p>
          <a:p>
            <a:pPr marL="342900" lvl="0" indent="-342900">
              <a:spcBef>
                <a:spcPts val="1200"/>
              </a:spcBef>
              <a:buFont typeface="Wingdings" pitchFamily="2" charset="2"/>
              <a:buChar char="l"/>
              <a:defRPr/>
            </a:pPr>
            <a:r>
              <a:rPr lang="zh-CN" altLang="en-US" sz="2200" dirty="0" smtClean="0">
                <a:latin typeface="黑体" pitchFamily="49" charset="-122"/>
                <a:ea typeface="黑体" pitchFamily="49" charset="-122"/>
              </a:rPr>
              <a:t>停止保护区域开发活动</a:t>
            </a:r>
            <a:endParaRPr lang="en-US" altLang="zh-CN" sz="2200" dirty="0" smtClean="0">
              <a:latin typeface="黑体" pitchFamily="49" charset="-122"/>
              <a:ea typeface="黑体" pitchFamily="49" charset="-122"/>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l"/>
              <a:tabLst/>
              <a:defRPr/>
            </a:pPr>
            <a:r>
              <a:rPr lang="zh-CN" altLang="en-US" sz="2200" dirty="0" smtClean="0">
                <a:latin typeface="黑体" pitchFamily="49" charset="-122"/>
                <a:ea typeface="黑体" pitchFamily="49" charset="-122"/>
              </a:rPr>
              <a:t>提供激励机制</a:t>
            </a:r>
            <a:endParaRPr lang="en-US" altLang="zh-CN" sz="2200" dirty="0" smtClean="0">
              <a:latin typeface="黑体" pitchFamily="49" charset="-122"/>
              <a:ea typeface="黑体" pitchFamily="49" charset="-122"/>
            </a:endParaRPr>
          </a:p>
        </p:txBody>
      </p:sp>
      <p:sp>
        <p:nvSpPr>
          <p:cNvPr id="8" name="Content Placeholder 2"/>
          <p:cNvSpPr txBox="1">
            <a:spLocks/>
          </p:cNvSpPr>
          <p:nvPr/>
        </p:nvSpPr>
        <p:spPr>
          <a:xfrm>
            <a:off x="4565848" y="1711349"/>
            <a:ext cx="4038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Agree to one Definition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Deal with Lack of Rules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Address Land Use Issue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Resolve the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lack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of  Institutional Focus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Deal with the Protected Areas Problems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Enable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communities</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Freeze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development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in key areas to protect options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Provide Incentives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2"/>
          <p:cNvSpPr txBox="1">
            <a:spLocks noChangeArrowheads="1"/>
          </p:cNvSpPr>
          <p:nvPr/>
        </p:nvSpPr>
        <p:spPr bwMode="gray">
          <a:xfrm>
            <a:off x="323528" y="273149"/>
            <a:ext cx="835292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3600" dirty="0" smtClean="0">
                <a:solidFill>
                  <a:schemeClr val="tx1"/>
                </a:solidFill>
                <a:latin typeface="+mn-lt"/>
                <a:ea typeface="黑体" pitchFamily="49" charset="-122"/>
              </a:rPr>
              <a:t>II. </a:t>
            </a:r>
            <a:r>
              <a:rPr lang="zh-CN" altLang="en-US" sz="3600" dirty="0" smtClean="0">
                <a:solidFill>
                  <a:schemeClr val="tx1"/>
                </a:solidFill>
                <a:latin typeface="+mn-lt"/>
                <a:ea typeface="黑体" pitchFamily="49" charset="-122"/>
              </a:rPr>
              <a:t>研究分析  </a:t>
            </a:r>
            <a:r>
              <a:rPr lang="en-US" altLang="zh-CN" sz="3600" dirty="0" smtClean="0">
                <a:solidFill>
                  <a:schemeClr val="tx1"/>
                </a:solidFill>
                <a:latin typeface="+mn-lt"/>
                <a:ea typeface="黑体" pitchFamily="49" charset="-122"/>
              </a:rPr>
              <a:t>Analysis</a:t>
            </a:r>
            <a:endParaRPr lang="en-US" altLang="zh-CN" sz="3600" dirty="0">
              <a:solidFill>
                <a:schemeClr val="tx1"/>
              </a:solidFill>
              <a:latin typeface="+mn-lt"/>
              <a:ea typeface="黑体" pitchFamily="49"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1518</TotalTime>
  <Words>2180</Words>
  <Application>Microsoft Office PowerPoint</Application>
  <PresentationFormat>全屏显示(4:3)</PresentationFormat>
  <Paragraphs>229</Paragraphs>
  <Slides>20</Slides>
  <Notes>1</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彭宁</cp:lastModifiedBy>
  <cp:revision>59</cp:revision>
  <dcterms:created xsi:type="dcterms:W3CDTF">2013-05-08T06:12:06Z</dcterms:created>
  <dcterms:modified xsi:type="dcterms:W3CDTF">2014-11-18T09:03:27Z</dcterms:modified>
</cp:coreProperties>
</file>