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41"/>
  </p:notesMasterIdLst>
  <p:sldIdLst>
    <p:sldId id="256" r:id="rId2"/>
    <p:sldId id="307" r:id="rId3"/>
    <p:sldId id="347" r:id="rId4"/>
    <p:sldId id="348" r:id="rId5"/>
    <p:sldId id="349" r:id="rId6"/>
    <p:sldId id="360" r:id="rId7"/>
    <p:sldId id="361" r:id="rId8"/>
    <p:sldId id="362" r:id="rId9"/>
    <p:sldId id="352" r:id="rId10"/>
    <p:sldId id="353" r:id="rId11"/>
    <p:sldId id="354" r:id="rId12"/>
    <p:sldId id="355" r:id="rId13"/>
    <p:sldId id="363" r:id="rId14"/>
    <p:sldId id="357" r:id="rId15"/>
    <p:sldId id="358" r:id="rId16"/>
    <p:sldId id="359" r:id="rId17"/>
    <p:sldId id="331" r:id="rId18"/>
    <p:sldId id="332" r:id="rId19"/>
    <p:sldId id="333" r:id="rId20"/>
    <p:sldId id="335" r:id="rId21"/>
    <p:sldId id="336" r:id="rId22"/>
    <p:sldId id="337" r:id="rId23"/>
    <p:sldId id="339" r:id="rId24"/>
    <p:sldId id="340" r:id="rId25"/>
    <p:sldId id="341" r:id="rId26"/>
    <p:sldId id="343" r:id="rId27"/>
    <p:sldId id="346" r:id="rId28"/>
    <p:sldId id="328" r:id="rId29"/>
    <p:sldId id="319" r:id="rId30"/>
    <p:sldId id="320" r:id="rId31"/>
    <p:sldId id="321" r:id="rId32"/>
    <p:sldId id="322" r:id="rId33"/>
    <p:sldId id="329" r:id="rId34"/>
    <p:sldId id="323" r:id="rId35"/>
    <p:sldId id="324" r:id="rId36"/>
    <p:sldId id="325" r:id="rId37"/>
    <p:sldId id="326" r:id="rId38"/>
    <p:sldId id="327" r:id="rId39"/>
    <p:sldId id="258" r:id="rId40"/>
  </p:sldIdLst>
  <p:sldSz cx="9144000" cy="6858000" type="screen4x3"/>
  <p:notesSz cx="6761163" cy="9942513"/>
  <p:defaultTex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47" autoAdjust="0"/>
    <p:restoredTop sz="94107" autoAdjust="0"/>
  </p:normalViewPr>
  <p:slideViewPr>
    <p:cSldViewPr>
      <p:cViewPr varScale="1">
        <p:scale>
          <a:sx n="80" d="100"/>
          <a:sy n="80" d="100"/>
        </p:scale>
        <p:origin x="653"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726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PengjuPKU\Desktop\HFC-134a\HFC&#29983;&#20135;&#28040;&#36153;&#35843;&#26597;&#25253;&#21578;\HFC-134a&#25968;&#25454;&#34920;\HFC-134a%202050%20v2%202015020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00286322962167"/>
          <c:y val="5.2127454588379071E-2"/>
          <c:w val="0.86097076407115802"/>
          <c:h val="0.81519702699770702"/>
        </c:manualLayout>
      </c:layout>
      <c:lineChart>
        <c:grouping val="standard"/>
        <c:varyColors val="0"/>
        <c:ser>
          <c:idx val="0"/>
          <c:order val="0"/>
          <c:tx>
            <c:strRef>
              <c:f>'[HFC-134a 2050 v2 20150208.xlsx]CO2当量'!$B$1</c:f>
              <c:strCache>
                <c:ptCount val="1"/>
                <c:pt idx="0">
                  <c:v>Baseline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'[HFC-134a 2050 v2 20150208.xlsx]CO2当量'!$A$2:$A$41</c:f>
              <c:numCache>
                <c:formatCode>0</c:formatCode>
                <c:ptCount val="40"/>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pt idx="14">
                  <c:v>2025</c:v>
                </c:pt>
                <c:pt idx="15">
                  <c:v>2026</c:v>
                </c:pt>
                <c:pt idx="16">
                  <c:v>2027</c:v>
                </c:pt>
                <c:pt idx="17">
                  <c:v>2028</c:v>
                </c:pt>
                <c:pt idx="18">
                  <c:v>2029</c:v>
                </c:pt>
                <c:pt idx="19">
                  <c:v>2030</c:v>
                </c:pt>
                <c:pt idx="20">
                  <c:v>2031</c:v>
                </c:pt>
                <c:pt idx="21">
                  <c:v>2032</c:v>
                </c:pt>
                <c:pt idx="22">
                  <c:v>2033</c:v>
                </c:pt>
                <c:pt idx="23">
                  <c:v>2034</c:v>
                </c:pt>
                <c:pt idx="24">
                  <c:v>2035</c:v>
                </c:pt>
                <c:pt idx="25">
                  <c:v>2036</c:v>
                </c:pt>
                <c:pt idx="26">
                  <c:v>2037</c:v>
                </c:pt>
                <c:pt idx="27">
                  <c:v>2038</c:v>
                </c:pt>
                <c:pt idx="28">
                  <c:v>2039</c:v>
                </c:pt>
                <c:pt idx="29">
                  <c:v>2040</c:v>
                </c:pt>
                <c:pt idx="30">
                  <c:v>2041</c:v>
                </c:pt>
                <c:pt idx="31">
                  <c:v>2042</c:v>
                </c:pt>
                <c:pt idx="32">
                  <c:v>2043</c:v>
                </c:pt>
                <c:pt idx="33">
                  <c:v>2044</c:v>
                </c:pt>
                <c:pt idx="34">
                  <c:v>2045</c:v>
                </c:pt>
                <c:pt idx="35">
                  <c:v>2046</c:v>
                </c:pt>
                <c:pt idx="36">
                  <c:v>2047</c:v>
                </c:pt>
                <c:pt idx="37">
                  <c:v>2048</c:v>
                </c:pt>
                <c:pt idx="38">
                  <c:v>2049</c:v>
                </c:pt>
                <c:pt idx="39">
                  <c:v>2050</c:v>
                </c:pt>
              </c:numCache>
            </c:numRef>
          </c:cat>
          <c:val>
            <c:numRef>
              <c:f>'[HFC-134a 2050 v2 20150208.xlsx]CO2当量'!$B$2:$B$41</c:f>
              <c:numCache>
                <c:formatCode>General</c:formatCode>
                <c:ptCount val="40"/>
                <c:pt idx="0">
                  <c:v>24.257508346531189</c:v>
                </c:pt>
                <c:pt idx="1">
                  <c:v>29.589747951430958</c:v>
                </c:pt>
                <c:pt idx="2">
                  <c:v>36.077974377931199</c:v>
                </c:pt>
                <c:pt idx="3">
                  <c:v>42.721111665530913</c:v>
                </c:pt>
                <c:pt idx="4">
                  <c:v>49.587938608536</c:v>
                </c:pt>
                <c:pt idx="5">
                  <c:v>56.257652263113293</c:v>
                </c:pt>
                <c:pt idx="6">
                  <c:v>64.091408270792684</c:v>
                </c:pt>
                <c:pt idx="7">
                  <c:v>71.61017941212225</c:v>
                </c:pt>
                <c:pt idx="8">
                  <c:v>80.113800828834158</c:v>
                </c:pt>
                <c:pt idx="9">
                  <c:v>88.900386493851258</c:v>
                </c:pt>
                <c:pt idx="10">
                  <c:v>99.724040940045995</c:v>
                </c:pt>
                <c:pt idx="11">
                  <c:v>109.74058468477126</c:v>
                </c:pt>
                <c:pt idx="12">
                  <c:v>117.72303042111309</c:v>
                </c:pt>
                <c:pt idx="13">
                  <c:v>126.19538525292745</c:v>
                </c:pt>
                <c:pt idx="14">
                  <c:v>136.53046804177839</c:v>
                </c:pt>
                <c:pt idx="15">
                  <c:v>144.46497972517588</c:v>
                </c:pt>
                <c:pt idx="16">
                  <c:v>153.14766306452347</c:v>
                </c:pt>
                <c:pt idx="17">
                  <c:v>161.28087570605643</c:v>
                </c:pt>
                <c:pt idx="18">
                  <c:v>168.90789009210138</c:v>
                </c:pt>
                <c:pt idx="19">
                  <c:v>175.99327234477079</c:v>
                </c:pt>
                <c:pt idx="20">
                  <c:v>182.49910821472969</c:v>
                </c:pt>
                <c:pt idx="21">
                  <c:v>188.38482945518982</c:v>
                </c:pt>
                <c:pt idx="22">
                  <c:v>193.34152689559451</c:v>
                </c:pt>
                <c:pt idx="23">
                  <c:v>197.71538088034339</c:v>
                </c:pt>
                <c:pt idx="24">
                  <c:v>201.47375217592068</c:v>
                </c:pt>
                <c:pt idx="25">
                  <c:v>204.58217375173464</c:v>
                </c:pt>
                <c:pt idx="26">
                  <c:v>207.00424842347547</c:v>
                </c:pt>
                <c:pt idx="27">
                  <c:v>208.70154076451428</c:v>
                </c:pt>
                <c:pt idx="28">
                  <c:v>207.26668058828858</c:v>
                </c:pt>
                <c:pt idx="29">
                  <c:v>207.26668058828858</c:v>
                </c:pt>
                <c:pt idx="30">
                  <c:v>207.26668058828858</c:v>
                </c:pt>
                <c:pt idx="31">
                  <c:v>207.26668058828858</c:v>
                </c:pt>
                <c:pt idx="32">
                  <c:v>207.26668058828858</c:v>
                </c:pt>
                <c:pt idx="33">
                  <c:v>207.26668058828858</c:v>
                </c:pt>
                <c:pt idx="34">
                  <c:v>207.26668058828858</c:v>
                </c:pt>
                <c:pt idx="35">
                  <c:v>207.26668058828858</c:v>
                </c:pt>
                <c:pt idx="36">
                  <c:v>207.26668058828858</c:v>
                </c:pt>
                <c:pt idx="37">
                  <c:v>207.26668058828858</c:v>
                </c:pt>
                <c:pt idx="38">
                  <c:v>207.26668058828858</c:v>
                </c:pt>
                <c:pt idx="39">
                  <c:v>207.26668058828858</c:v>
                </c:pt>
              </c:numCache>
            </c:numRef>
          </c:val>
          <c:smooth val="0"/>
        </c:ser>
        <c:ser>
          <c:idx val="1"/>
          <c:order val="1"/>
          <c:tx>
            <c:strRef>
              <c:f>'[HFC-134a 2050 v2 20150208.xlsx]CO2当量'!$C$1</c:f>
              <c:strCache>
                <c:ptCount val="1"/>
                <c:pt idx="0">
                  <c:v>Scenario A</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'[HFC-134a 2050 v2 20150208.xlsx]CO2当量'!$A$2:$A$41</c:f>
              <c:numCache>
                <c:formatCode>0</c:formatCode>
                <c:ptCount val="40"/>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pt idx="14">
                  <c:v>2025</c:v>
                </c:pt>
                <c:pt idx="15">
                  <c:v>2026</c:v>
                </c:pt>
                <c:pt idx="16">
                  <c:v>2027</c:v>
                </c:pt>
                <c:pt idx="17">
                  <c:v>2028</c:v>
                </c:pt>
                <c:pt idx="18">
                  <c:v>2029</c:v>
                </c:pt>
                <c:pt idx="19">
                  <c:v>2030</c:v>
                </c:pt>
                <c:pt idx="20">
                  <c:v>2031</c:v>
                </c:pt>
                <c:pt idx="21">
                  <c:v>2032</c:v>
                </c:pt>
                <c:pt idx="22">
                  <c:v>2033</c:v>
                </c:pt>
                <c:pt idx="23">
                  <c:v>2034</c:v>
                </c:pt>
                <c:pt idx="24">
                  <c:v>2035</c:v>
                </c:pt>
                <c:pt idx="25">
                  <c:v>2036</c:v>
                </c:pt>
                <c:pt idx="26">
                  <c:v>2037</c:v>
                </c:pt>
                <c:pt idx="27">
                  <c:v>2038</c:v>
                </c:pt>
                <c:pt idx="28">
                  <c:v>2039</c:v>
                </c:pt>
                <c:pt idx="29">
                  <c:v>2040</c:v>
                </c:pt>
                <c:pt idx="30">
                  <c:v>2041</c:v>
                </c:pt>
                <c:pt idx="31">
                  <c:v>2042</c:v>
                </c:pt>
                <c:pt idx="32">
                  <c:v>2043</c:v>
                </c:pt>
                <c:pt idx="33">
                  <c:v>2044</c:v>
                </c:pt>
                <c:pt idx="34">
                  <c:v>2045</c:v>
                </c:pt>
                <c:pt idx="35">
                  <c:v>2046</c:v>
                </c:pt>
                <c:pt idx="36">
                  <c:v>2047</c:v>
                </c:pt>
                <c:pt idx="37">
                  <c:v>2048</c:v>
                </c:pt>
                <c:pt idx="38">
                  <c:v>2049</c:v>
                </c:pt>
                <c:pt idx="39">
                  <c:v>2050</c:v>
                </c:pt>
              </c:numCache>
            </c:numRef>
          </c:cat>
          <c:val>
            <c:numRef>
              <c:f>'[HFC-134a 2050 v2 20150208.xlsx]CO2当量'!$C$2:$C$41</c:f>
              <c:numCache>
                <c:formatCode>General</c:formatCode>
                <c:ptCount val="40"/>
                <c:pt idx="0">
                  <c:v>16.546254187687531</c:v>
                </c:pt>
                <c:pt idx="1">
                  <c:v>20.175551784287531</c:v>
                </c:pt>
                <c:pt idx="2">
                  <c:v>24.606410450287498</c:v>
                </c:pt>
                <c:pt idx="3">
                  <c:v>29.307869990006811</c:v>
                </c:pt>
                <c:pt idx="4">
                  <c:v>34.120084700720099</c:v>
                </c:pt>
                <c:pt idx="5">
                  <c:v>38.57288707219999</c:v>
                </c:pt>
                <c:pt idx="6">
                  <c:v>44.130845650337179</c:v>
                </c:pt>
                <c:pt idx="7">
                  <c:v>49.255351911846446</c:v>
                </c:pt>
                <c:pt idx="8">
                  <c:v>55.251163187323179</c:v>
                </c:pt>
                <c:pt idx="9">
                  <c:v>61.378178469476751</c:v>
                </c:pt>
                <c:pt idx="10">
                  <c:v>53.804400324909913</c:v>
                </c:pt>
                <c:pt idx="11">
                  <c:v>45.762079479587598</c:v>
                </c:pt>
                <c:pt idx="12">
                  <c:v>35.407739694191456</c:v>
                </c:pt>
                <c:pt idx="13">
                  <c:v>25.208081208799626</c:v>
                </c:pt>
                <c:pt idx="14">
                  <c:v>17.307446000000009</c:v>
                </c:pt>
                <c:pt idx="15">
                  <c:v>16.915948716660541</c:v>
                </c:pt>
                <c:pt idx="16">
                  <c:v>18.429848407096447</c:v>
                </c:pt>
                <c:pt idx="17">
                  <c:v>19.948794429833629</c:v>
                </c:pt>
                <c:pt idx="18">
                  <c:v>21.574066674162552</c:v>
                </c:pt>
                <c:pt idx="19">
                  <c:v>23.31310797559453</c:v>
                </c:pt>
                <c:pt idx="20">
                  <c:v>25.173882168126731</c:v>
                </c:pt>
                <c:pt idx="21">
                  <c:v>27.164910554136021</c:v>
                </c:pt>
                <c:pt idx="22">
                  <c:v>8.2749035233669588</c:v>
                </c:pt>
                <c:pt idx="23">
                  <c:v>6.8212178474739265</c:v>
                </c:pt>
                <c:pt idx="24">
                  <c:v>4.9274916466834746</c:v>
                </c:pt>
                <c:pt idx="25">
                  <c:v>2.6428680701257568</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numCache>
            </c:numRef>
          </c:val>
          <c:smooth val="0"/>
        </c:ser>
        <c:ser>
          <c:idx val="2"/>
          <c:order val="2"/>
          <c:tx>
            <c:strRef>
              <c:f>'[HFC-134a 2050 v2 20150208.xlsx]CO2当量'!$D$1</c:f>
              <c:strCache>
                <c:ptCount val="1"/>
                <c:pt idx="0">
                  <c:v>Scenario B</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'[HFC-134a 2050 v2 20150208.xlsx]CO2当量'!$A$2:$A$41</c:f>
              <c:numCache>
                <c:formatCode>0</c:formatCode>
                <c:ptCount val="40"/>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pt idx="14">
                  <c:v>2025</c:v>
                </c:pt>
                <c:pt idx="15">
                  <c:v>2026</c:v>
                </c:pt>
                <c:pt idx="16">
                  <c:v>2027</c:v>
                </c:pt>
                <c:pt idx="17">
                  <c:v>2028</c:v>
                </c:pt>
                <c:pt idx="18">
                  <c:v>2029</c:v>
                </c:pt>
                <c:pt idx="19">
                  <c:v>2030</c:v>
                </c:pt>
                <c:pt idx="20">
                  <c:v>2031</c:v>
                </c:pt>
                <c:pt idx="21">
                  <c:v>2032</c:v>
                </c:pt>
                <c:pt idx="22">
                  <c:v>2033</c:v>
                </c:pt>
                <c:pt idx="23">
                  <c:v>2034</c:v>
                </c:pt>
                <c:pt idx="24">
                  <c:v>2035</c:v>
                </c:pt>
                <c:pt idx="25">
                  <c:v>2036</c:v>
                </c:pt>
                <c:pt idx="26">
                  <c:v>2037</c:v>
                </c:pt>
                <c:pt idx="27">
                  <c:v>2038</c:v>
                </c:pt>
                <c:pt idx="28">
                  <c:v>2039</c:v>
                </c:pt>
                <c:pt idx="29">
                  <c:v>2040</c:v>
                </c:pt>
                <c:pt idx="30">
                  <c:v>2041</c:v>
                </c:pt>
                <c:pt idx="31">
                  <c:v>2042</c:v>
                </c:pt>
                <c:pt idx="32">
                  <c:v>2043</c:v>
                </c:pt>
                <c:pt idx="33">
                  <c:v>2044</c:v>
                </c:pt>
                <c:pt idx="34">
                  <c:v>2045</c:v>
                </c:pt>
                <c:pt idx="35">
                  <c:v>2046</c:v>
                </c:pt>
                <c:pt idx="36">
                  <c:v>2047</c:v>
                </c:pt>
                <c:pt idx="37">
                  <c:v>2048</c:v>
                </c:pt>
                <c:pt idx="38">
                  <c:v>2049</c:v>
                </c:pt>
                <c:pt idx="39">
                  <c:v>2050</c:v>
                </c:pt>
              </c:numCache>
            </c:numRef>
          </c:cat>
          <c:val>
            <c:numRef>
              <c:f>'[HFC-134a 2050 v2 20150208.xlsx]CO2当量'!$D$2:$D$41</c:f>
              <c:numCache>
                <c:formatCode>General</c:formatCode>
                <c:ptCount val="40"/>
                <c:pt idx="0">
                  <c:v>16.546254187687531</c:v>
                </c:pt>
                <c:pt idx="1">
                  <c:v>20.175551784287531</c:v>
                </c:pt>
                <c:pt idx="2">
                  <c:v>24.606410450287498</c:v>
                </c:pt>
                <c:pt idx="3">
                  <c:v>29.307869990006811</c:v>
                </c:pt>
                <c:pt idx="4">
                  <c:v>34.120084700720099</c:v>
                </c:pt>
                <c:pt idx="5">
                  <c:v>38.57288707219999</c:v>
                </c:pt>
                <c:pt idx="6">
                  <c:v>44.130845650337179</c:v>
                </c:pt>
                <c:pt idx="7">
                  <c:v>49.255351911846446</c:v>
                </c:pt>
                <c:pt idx="8">
                  <c:v>55.251163187323179</c:v>
                </c:pt>
                <c:pt idx="9">
                  <c:v>61.378178469476751</c:v>
                </c:pt>
                <c:pt idx="10">
                  <c:v>63.242517740137494</c:v>
                </c:pt>
                <c:pt idx="11">
                  <c:v>64.196579167478319</c:v>
                </c:pt>
                <c:pt idx="12">
                  <c:v>62.414010047448976</c:v>
                </c:pt>
                <c:pt idx="13">
                  <c:v>60.410099975039998</c:v>
                </c:pt>
                <c:pt idx="14">
                  <c:v>59.869628050993846</c:v>
                </c:pt>
                <c:pt idx="15">
                  <c:v>56.042732168479567</c:v>
                </c:pt>
                <c:pt idx="16">
                  <c:v>53.786410438690851</c:v>
                </c:pt>
                <c:pt idx="17">
                  <c:v>51.230710656343348</c:v>
                </c:pt>
                <c:pt idx="18">
                  <c:v>48.481516018736414</c:v>
                </c:pt>
                <c:pt idx="19">
                  <c:v>45.548753950082236</c:v>
                </c:pt>
                <c:pt idx="20">
                  <c:v>42.440835775793794</c:v>
                </c:pt>
                <c:pt idx="21">
                  <c:v>39.164758868809457</c:v>
                </c:pt>
                <c:pt idx="22">
                  <c:v>16.257176159487098</c:v>
                </c:pt>
                <c:pt idx="23">
                  <c:v>15.713148571745528</c:v>
                </c:pt>
                <c:pt idx="24">
                  <c:v>15.052345302831528</c:v>
                </c:pt>
                <c:pt idx="25">
                  <c:v>14.264945303534031</c:v>
                </c:pt>
                <c:pt idx="26">
                  <c:v>13.527233498659919</c:v>
                </c:pt>
                <c:pt idx="27">
                  <c:v>12.748100806341688</c:v>
                </c:pt>
                <c:pt idx="28">
                  <c:v>12.064349041466899</c:v>
                </c:pt>
                <c:pt idx="29">
                  <c:v>11.431628080117958</c:v>
                </c:pt>
                <c:pt idx="30">
                  <c:v>10.816680964746023</c:v>
                </c:pt>
                <c:pt idx="31">
                  <c:v>10.187391974927548</c:v>
                </c:pt>
                <c:pt idx="32">
                  <c:v>9.5125397204310858</c:v>
                </c:pt>
                <c:pt idx="33">
                  <c:v>8.761563734051439</c:v>
                </c:pt>
                <c:pt idx="34">
                  <c:v>6.1293009762743775</c:v>
                </c:pt>
                <c:pt idx="35">
                  <c:v>3.93148836931329</c:v>
                </c:pt>
                <c:pt idx="36">
                  <c:v>2.21144475162582</c:v>
                </c:pt>
                <c:pt idx="37">
                  <c:v>0.95353732583230655</c:v>
                </c:pt>
                <c:pt idx="38">
                  <c:v>1.0731591000003603E-2</c:v>
                </c:pt>
                <c:pt idx="39">
                  <c:v>1.0731591000003603E-2</c:v>
                </c:pt>
              </c:numCache>
            </c:numRef>
          </c:val>
          <c:smooth val="0"/>
        </c:ser>
        <c:dLbls>
          <c:showLegendKey val="0"/>
          <c:showVal val="0"/>
          <c:showCatName val="0"/>
          <c:showSerName val="0"/>
          <c:showPercent val="0"/>
          <c:showBubbleSize val="0"/>
        </c:dLbls>
        <c:marker val="1"/>
        <c:smooth val="0"/>
        <c:axId val="216164704"/>
        <c:axId val="216165264"/>
      </c:lineChart>
      <c:catAx>
        <c:axId val="216164704"/>
        <c:scaling>
          <c:orientation val="minMax"/>
        </c:scaling>
        <c:delete val="0"/>
        <c:axPos val="b"/>
        <c:numFmt formatCode="0" sourceLinked="1"/>
        <c:majorTickMark val="in"/>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216165264"/>
        <c:crosses val="autoZero"/>
        <c:auto val="1"/>
        <c:lblAlgn val="ctr"/>
        <c:lblOffset val="100"/>
        <c:noMultiLvlLbl val="0"/>
      </c:catAx>
      <c:valAx>
        <c:axId val="216165264"/>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ltLang="zh-CN"/>
                  <a:t>Emission of HFC-134a (CO2-eq/Mt)</a:t>
                </a:r>
                <a:endParaRPr lang="zh-CN"/>
              </a:p>
            </c:rich>
          </c:tx>
          <c:layout>
            <c:manualLayout>
              <c:xMode val="edge"/>
              <c:yMode val="edge"/>
              <c:x val="1.7361111111111101E-2"/>
              <c:y val="0.18963939984913164"/>
            </c:manualLayout>
          </c:layout>
          <c:overlay val="0"/>
          <c:spPr>
            <a:noFill/>
            <a:ln>
              <a:noFill/>
            </a:ln>
            <a:effectLst/>
          </c:spPr>
        </c:title>
        <c:numFmt formatCode="General" sourceLinked="1"/>
        <c:majorTickMark val="in"/>
        <c:minorTickMark val="none"/>
        <c:tickLblPos val="nextTo"/>
        <c:spPr>
          <a:noFill/>
          <a:ln>
            <a:solidFill>
              <a:sysClr val="windowText" lastClr="000000"/>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216164704"/>
        <c:crosses val="autoZero"/>
        <c:crossBetween val="between"/>
      </c:valAx>
      <c:spPr>
        <a:noFill/>
        <a:ln>
          <a:solidFill>
            <a:sysClr val="windowText" lastClr="000000"/>
          </a:solidFill>
        </a:ln>
        <a:effectLst/>
      </c:spPr>
    </c:plotArea>
    <c:legend>
      <c:legendPos val="b"/>
      <c:layout>
        <c:manualLayout>
          <c:xMode val="edge"/>
          <c:yMode val="edge"/>
          <c:x val="0.25282553222513893"/>
          <c:y val="0.93955349461483895"/>
          <c:w val="0.508237642169729"/>
          <c:h val="5.08342016363623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latin typeface="Times New Roman" panose="02020603050405020304" pitchFamily="18" charset="0"/>
          <a:cs typeface="Times New Roman" panose="02020603050405020304" pitchFamily="18" charset="0"/>
        </a:defRPr>
      </a:pPr>
      <a:endParaRPr lang="zh-CN"/>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0.59174</cdr:x>
      <cdr:y>0.1665</cdr:y>
    </cdr:from>
    <cdr:to>
      <cdr:x>0.97246</cdr:x>
      <cdr:y>0.85458</cdr:y>
    </cdr:to>
    <cdr:grpSp>
      <cdr:nvGrpSpPr>
        <cdr:cNvPr id="11" name="组合 10"/>
        <cdr:cNvGrpSpPr/>
      </cdr:nvGrpSpPr>
      <cdr:grpSpPr>
        <a:xfrm xmlns:a="http://schemas.openxmlformats.org/drawingml/2006/main">
          <a:off x="2428771" y="427634"/>
          <a:ext cx="1562648" cy="1767245"/>
          <a:chOff x="3246523" y="659959"/>
          <a:chExt cx="2088803" cy="2727297"/>
        </a:xfrm>
      </cdr:grpSpPr>
      <cdr:cxnSp macro="">
        <cdr:nvCxnSpPr>
          <cdr:cNvPr id="3" name="直接箭头连接符 2"/>
          <cdr:cNvCxnSpPr/>
        </cdr:nvCxnSpPr>
        <cdr:spPr>
          <a:xfrm xmlns:a="http://schemas.openxmlformats.org/drawingml/2006/main" flipV="1">
            <a:off x="3744431" y="659959"/>
            <a:ext cx="0" cy="2711394"/>
          </a:xfrm>
          <a:prstGeom xmlns:a="http://schemas.openxmlformats.org/drawingml/2006/main" prst="straightConnector1">
            <a:avLst/>
          </a:prstGeom>
          <a:ln xmlns:a="http://schemas.openxmlformats.org/drawingml/2006/main">
            <a:solidFill>
              <a:schemeClr val="accent2"/>
            </a:solidFill>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4" name="直接箭头连接符 3"/>
          <cdr:cNvCxnSpPr/>
        </cdr:nvCxnSpPr>
        <cdr:spPr>
          <a:xfrm xmlns:a="http://schemas.openxmlformats.org/drawingml/2006/main" flipV="1">
            <a:off x="5290585" y="667911"/>
            <a:ext cx="0" cy="2719345"/>
          </a:xfrm>
          <a:prstGeom xmlns:a="http://schemas.openxmlformats.org/drawingml/2006/main" prst="straightConnector1">
            <a:avLst/>
          </a:prstGeom>
          <a:ln xmlns:a="http://schemas.openxmlformats.org/drawingml/2006/main">
            <a:solidFill>
              <a:schemeClr val="accent3"/>
            </a:solidFill>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sp macro="" textlink="">
        <cdr:nvSpPr>
          <cdr:cNvPr id="5" name="文本框 4"/>
          <cdr:cNvSpPr txBox="1"/>
        </cdr:nvSpPr>
        <cdr:spPr>
          <a:xfrm xmlns:a="http://schemas.openxmlformats.org/drawingml/2006/main">
            <a:off x="3246523" y="1551461"/>
            <a:ext cx="991523" cy="682855"/>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wrap="square" rtlCol="0"/>
          <a:lstStyle xmlns:a="http://schemas.openxmlformats.org/drawingml/2006/main"/>
          <a:p xmlns:a="http://schemas.openxmlformats.org/drawingml/2006/main">
            <a:r>
              <a:rPr lang="en-US" altLang="zh-CN" sz="1100">
                <a:solidFill>
                  <a:schemeClr val="accent2"/>
                </a:solidFill>
                <a:latin typeface="Times New Roman" panose="02020603050405020304" pitchFamily="18" charset="0"/>
                <a:cs typeface="Times New Roman" panose="02020603050405020304" pitchFamily="18" charset="0"/>
              </a:rPr>
              <a:t>Emission Reduction in Scenario</a:t>
            </a:r>
            <a:r>
              <a:rPr lang="en-US" altLang="zh-CN" sz="1100" baseline="0">
                <a:solidFill>
                  <a:schemeClr val="accent2"/>
                </a:solidFill>
                <a:latin typeface="Times New Roman" panose="02020603050405020304" pitchFamily="18" charset="0"/>
                <a:cs typeface="Times New Roman" panose="02020603050405020304" pitchFamily="18" charset="0"/>
              </a:rPr>
              <a:t> A</a:t>
            </a:r>
            <a:endParaRPr lang="en-US" sz="1100">
              <a:solidFill>
                <a:schemeClr val="accent2"/>
              </a:solidFill>
              <a:latin typeface="Times New Roman" panose="02020603050405020304" pitchFamily="18" charset="0"/>
              <a:cs typeface="Times New Roman" panose="02020603050405020304" pitchFamily="18" charset="0"/>
            </a:endParaRPr>
          </a:p>
        </cdr:txBody>
      </cdr:sp>
      <cdr:sp macro="" textlink="">
        <cdr:nvSpPr>
          <cdr:cNvPr id="8" name="文本框 1"/>
          <cdr:cNvSpPr txBox="1"/>
        </cdr:nvSpPr>
        <cdr:spPr>
          <a:xfrm xmlns:a="http://schemas.openxmlformats.org/drawingml/2006/main">
            <a:off x="4428878" y="1545316"/>
            <a:ext cx="906448" cy="560939"/>
          </a:xfrm>
          <a:prstGeom xmlns:a="http://schemas.openxmlformats.org/drawingml/2006/main" prst="rect">
            <a:avLst/>
          </a:prstGeom>
          <a:solidFill xmlns:a="http://schemas.openxmlformats.org/drawingml/2006/main">
            <a:sysClr val="window" lastClr="FFFFFF"/>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100" dirty="0">
                <a:solidFill>
                  <a:schemeClr val="bg2">
                    <a:lumMod val="75000"/>
                  </a:schemeClr>
                </a:solidFill>
                <a:latin typeface="Times New Roman" panose="02020603050405020304" pitchFamily="18" charset="0"/>
                <a:cs typeface="Times New Roman" panose="02020603050405020304" pitchFamily="18" charset="0"/>
              </a:rPr>
              <a:t>Emission Reduction in Scenario</a:t>
            </a:r>
            <a:r>
              <a:rPr lang="en-US" altLang="zh-CN" sz="1100" baseline="0" dirty="0">
                <a:solidFill>
                  <a:schemeClr val="bg2">
                    <a:lumMod val="75000"/>
                  </a:schemeClr>
                </a:solidFill>
                <a:latin typeface="Times New Roman" panose="02020603050405020304" pitchFamily="18" charset="0"/>
                <a:cs typeface="Times New Roman" panose="02020603050405020304" pitchFamily="18" charset="0"/>
              </a:rPr>
              <a:t> B</a:t>
            </a:r>
            <a:endParaRPr lang="en-US" sz="1100" dirty="0">
              <a:solidFill>
                <a:schemeClr val="bg2">
                  <a:lumMod val="75000"/>
                </a:schemeClr>
              </a:solidFill>
              <a:latin typeface="Times New Roman" panose="02020603050405020304" pitchFamily="18" charset="0"/>
              <a:cs typeface="Times New Roman" panose="02020603050405020304" pitchFamily="18" charset="0"/>
            </a:endParaRPr>
          </a:p>
        </cdr:txBody>
      </cdr: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29837" cy="49712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en-US" altLang="zh-CN"/>
          </a:p>
        </p:txBody>
      </p:sp>
      <p:sp>
        <p:nvSpPr>
          <p:cNvPr id="20483" name="Rectangle 3"/>
          <p:cNvSpPr>
            <a:spLocks noGrp="1" noChangeArrowheads="1"/>
          </p:cNvSpPr>
          <p:nvPr>
            <p:ph type="dt" idx="1"/>
          </p:nvPr>
        </p:nvSpPr>
        <p:spPr bwMode="auto">
          <a:xfrm>
            <a:off x="3829761" y="0"/>
            <a:ext cx="2929837" cy="49712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877BEA33-F70A-4EE2-87BF-6DFAAFBF1CAB}" type="datetimeFigureOut">
              <a:rPr lang="zh-CN" altLang="en-US"/>
              <a:pPr/>
              <a:t>2015/10/31</a:t>
            </a:fld>
            <a:endParaRPr lang="en-US" altLang="zh-CN"/>
          </a:p>
        </p:txBody>
      </p:sp>
      <p:sp>
        <p:nvSpPr>
          <p:cNvPr id="20484" name="Rectangle 4"/>
          <p:cNvSpPr>
            <a:spLocks noGrp="1" noRot="1" noChangeAspect="1" noChangeArrowheads="1" noTextEdit="1"/>
          </p:cNvSpPr>
          <p:nvPr>
            <p:ph type="sldImg" idx="2"/>
          </p:nvPr>
        </p:nvSpPr>
        <p:spPr bwMode="auto">
          <a:xfrm>
            <a:off x="896938" y="746125"/>
            <a:ext cx="4967287" cy="3727450"/>
          </a:xfrm>
          <a:prstGeom prst="rect">
            <a:avLst/>
          </a:prstGeom>
          <a:noFill/>
          <a:ln w="9525">
            <a:solidFill>
              <a:srgbClr val="000000"/>
            </a:solidFill>
            <a:miter lim="800000"/>
            <a:headEnd/>
            <a:tailEnd/>
          </a:ln>
          <a:effectLst/>
        </p:spPr>
      </p:sp>
      <p:sp>
        <p:nvSpPr>
          <p:cNvPr id="20485" name="Rectangle 5"/>
          <p:cNvSpPr>
            <a:spLocks noGrp="1" noChangeArrowheads="1"/>
          </p:cNvSpPr>
          <p:nvPr>
            <p:ph type="body" sz="quarter" idx="3"/>
          </p:nvPr>
        </p:nvSpPr>
        <p:spPr bwMode="auto">
          <a:xfrm>
            <a:off x="676117" y="4722694"/>
            <a:ext cx="5408930" cy="447413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20486" name="Rectangle 6"/>
          <p:cNvSpPr>
            <a:spLocks noGrp="1" noChangeArrowheads="1"/>
          </p:cNvSpPr>
          <p:nvPr>
            <p:ph type="ftr" sz="quarter" idx="4"/>
          </p:nvPr>
        </p:nvSpPr>
        <p:spPr bwMode="auto">
          <a:xfrm>
            <a:off x="0" y="9443662"/>
            <a:ext cx="2929837" cy="49712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en-US" altLang="zh-CN"/>
          </a:p>
        </p:txBody>
      </p:sp>
      <p:sp>
        <p:nvSpPr>
          <p:cNvPr id="20487" name="Rectangle 7"/>
          <p:cNvSpPr>
            <a:spLocks noGrp="1" noChangeArrowheads="1"/>
          </p:cNvSpPr>
          <p:nvPr>
            <p:ph type="sldNum" sz="quarter" idx="5"/>
          </p:nvPr>
        </p:nvSpPr>
        <p:spPr bwMode="auto">
          <a:xfrm>
            <a:off x="3829761" y="9443662"/>
            <a:ext cx="2929837" cy="49712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D67C01EC-09E6-40FD-B430-5418A37462D4}" type="slidenum">
              <a:rPr lang="zh-CN" altLang="en-US"/>
              <a:pPr/>
              <a:t>‹#›</a:t>
            </a:fld>
            <a:endParaRPr lang="en-US" altLang="zh-CN"/>
          </a:p>
        </p:txBody>
      </p:sp>
    </p:spTree>
    <p:extLst>
      <p:ext uri="{BB962C8B-B14F-4D97-AF65-F5344CB8AC3E}">
        <p14:creationId xmlns:p14="http://schemas.microsoft.com/office/powerpoint/2010/main" val="211544197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宋体" charset="-122"/>
        <a:cs typeface="+mn-cs"/>
      </a:defRPr>
    </a:lvl1pPr>
    <a:lvl2pPr marL="457200" algn="l" rtl="0" fontAlgn="base">
      <a:spcBef>
        <a:spcPct val="30000"/>
      </a:spcBef>
      <a:spcAft>
        <a:spcPct val="0"/>
      </a:spcAft>
      <a:defRPr sz="1200" kern="1200">
        <a:solidFill>
          <a:schemeClr val="tx1"/>
        </a:solidFill>
        <a:latin typeface="Calibri" pitchFamily="34" charset="0"/>
        <a:ea typeface="宋体" charset="-122"/>
        <a:cs typeface="+mn-cs"/>
      </a:defRPr>
    </a:lvl2pPr>
    <a:lvl3pPr marL="914400" algn="l" rtl="0" fontAlgn="base">
      <a:spcBef>
        <a:spcPct val="30000"/>
      </a:spcBef>
      <a:spcAft>
        <a:spcPct val="0"/>
      </a:spcAft>
      <a:defRPr sz="1200" kern="1200">
        <a:solidFill>
          <a:schemeClr val="tx1"/>
        </a:solidFill>
        <a:latin typeface="Calibri" pitchFamily="34" charset="0"/>
        <a:ea typeface="宋体" charset="-122"/>
        <a:cs typeface="+mn-cs"/>
      </a:defRPr>
    </a:lvl3pPr>
    <a:lvl4pPr marL="1371600" algn="l" rtl="0" fontAlgn="base">
      <a:spcBef>
        <a:spcPct val="30000"/>
      </a:spcBef>
      <a:spcAft>
        <a:spcPct val="0"/>
      </a:spcAft>
      <a:defRPr sz="1200" kern="1200">
        <a:solidFill>
          <a:schemeClr val="tx1"/>
        </a:solidFill>
        <a:latin typeface="Calibri" pitchFamily="34" charset="0"/>
        <a:ea typeface="宋体" charset="-122"/>
        <a:cs typeface="+mn-cs"/>
      </a:defRPr>
    </a:lvl4pPr>
    <a:lvl5pPr marL="1828800" algn="l" rtl="0" fontAlgn="base">
      <a:spcBef>
        <a:spcPct val="30000"/>
      </a:spcBef>
      <a:spcAft>
        <a:spcPct val="0"/>
      </a:spcAft>
      <a:defRPr sz="1200" kern="1200">
        <a:solidFill>
          <a:schemeClr val="tx1"/>
        </a:solidFill>
        <a:latin typeface="Calibri" pitchFamily="34" charset="0"/>
        <a:ea typeface="宋体"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a:ln/>
        </p:spPr>
      </p:sp>
      <p:sp>
        <p:nvSpPr>
          <p:cNvPr id="45059" name="备注占位符 2"/>
          <p:cNvSpPr>
            <a:spLocks noGrp="1"/>
          </p:cNvSpPr>
          <p:nvPr>
            <p:ph type="body" idx="1"/>
          </p:nvPr>
        </p:nvSpPr>
        <p:spPr>
          <a:ln/>
        </p:spPr>
        <p:txBody>
          <a:bodyPr/>
          <a:lstStyle/>
          <a:p>
            <a:endParaRPr lang="zh-CN" altLang="en-US" dirty="0"/>
          </a:p>
        </p:txBody>
      </p:sp>
      <p:sp>
        <p:nvSpPr>
          <p:cNvPr id="45060" name="灯片编号占位符 3"/>
          <p:cNvSpPr txBox="1">
            <a:spLocks noGrp="1"/>
          </p:cNvSpPr>
          <p:nvPr/>
        </p:nvSpPr>
        <p:spPr bwMode="auto">
          <a:xfrm>
            <a:off x="3829761" y="9443662"/>
            <a:ext cx="2929837" cy="497126"/>
          </a:xfrm>
          <a:prstGeom prst="rect">
            <a:avLst/>
          </a:prstGeom>
          <a:noFill/>
          <a:ln w="9525">
            <a:noFill/>
            <a:miter lim="800000"/>
            <a:headEnd/>
            <a:tailEnd/>
          </a:ln>
        </p:spPr>
        <p:txBody>
          <a:bodyPr anchor="b"/>
          <a:lstStyle/>
          <a:p>
            <a:pPr algn="r"/>
            <a:fld id="{160C9EED-5C97-4618-87BC-02489FDEF1D4}" type="slidenum">
              <a:rPr lang="zh-CN" altLang="en-US" sz="1200"/>
              <a:pPr algn="r"/>
              <a:t>2</a:t>
            </a:fld>
            <a:endParaRPr lang="en-US" altLang="zh-CN" sz="1200"/>
          </a:p>
        </p:txBody>
      </p:sp>
    </p:spTree>
    <p:extLst>
      <p:ext uri="{BB962C8B-B14F-4D97-AF65-F5344CB8AC3E}">
        <p14:creationId xmlns:p14="http://schemas.microsoft.com/office/powerpoint/2010/main" val="3363796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TextEdit="1"/>
          </p:cNvSpPr>
          <p:nvPr>
            <p:ph type="sldImg"/>
          </p:nvPr>
        </p:nvSpPr>
        <p:spPr>
          <a:ln/>
        </p:spPr>
      </p:sp>
      <p:sp>
        <p:nvSpPr>
          <p:cNvPr id="1945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ea typeface="宋体" panose="02010600030101010101" pitchFamily="2" charset="-122"/>
            </a:endParaRPr>
          </a:p>
        </p:txBody>
      </p:sp>
      <p:sp>
        <p:nvSpPr>
          <p:cNvPr id="1946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0A1F670-B162-474E-8943-EC6A170ACC88}" type="slidenum">
              <a:rPr lang="zh-CN" altLang="en-US" smtClean="0">
                <a:latin typeface="Calibri" panose="020F0502020204030204" pitchFamily="34" charset="0"/>
              </a:rPr>
              <a:pPr/>
              <a:t>24</a:t>
            </a:fld>
            <a:endParaRPr lang="en-US" altLang="zh-CN" smtClean="0">
              <a:latin typeface="Calibri" panose="020F0502020204030204" pitchFamily="34" charset="0"/>
            </a:endParaRPr>
          </a:p>
        </p:txBody>
      </p:sp>
    </p:spTree>
    <p:extLst>
      <p:ext uri="{BB962C8B-B14F-4D97-AF65-F5344CB8AC3E}">
        <p14:creationId xmlns:p14="http://schemas.microsoft.com/office/powerpoint/2010/main" val="64485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1"/>
          <p:cNvSpPr>
            <a:spLocks noGrp="1" noRot="1" noChangeAspect="1" noTextEdit="1"/>
          </p:cNvSpPr>
          <p:nvPr>
            <p:ph type="sldImg"/>
          </p:nvPr>
        </p:nvSpPr>
        <p:spPr>
          <a:ln/>
        </p:spPr>
      </p:sp>
      <p:sp>
        <p:nvSpPr>
          <p:cNvPr id="215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ea typeface="宋体" panose="02010600030101010101" pitchFamily="2" charset="-122"/>
            </a:endParaRPr>
          </a:p>
        </p:txBody>
      </p:sp>
      <p:sp>
        <p:nvSpPr>
          <p:cNvPr id="215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9384A16E-41C5-437F-8FD8-2305B520CF1B}" type="slidenum">
              <a:rPr lang="zh-CN" altLang="en-US" smtClean="0">
                <a:latin typeface="Calibri" panose="020F0502020204030204" pitchFamily="34" charset="0"/>
              </a:rPr>
              <a:pPr/>
              <a:t>25</a:t>
            </a:fld>
            <a:endParaRPr lang="en-US" altLang="zh-CN" smtClean="0">
              <a:latin typeface="Calibri" panose="020F0502020204030204" pitchFamily="34" charset="0"/>
            </a:endParaRPr>
          </a:p>
        </p:txBody>
      </p:sp>
    </p:spTree>
    <p:extLst>
      <p:ext uri="{BB962C8B-B14F-4D97-AF65-F5344CB8AC3E}">
        <p14:creationId xmlns:p14="http://schemas.microsoft.com/office/powerpoint/2010/main" val="3915937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幻灯片图像占位符 1"/>
          <p:cNvSpPr>
            <a:spLocks noGrp="1" noRot="1" noChangeAspect="1" noTextEdit="1"/>
          </p:cNvSpPr>
          <p:nvPr>
            <p:ph type="sldImg"/>
          </p:nvPr>
        </p:nvSpPr>
        <p:spPr>
          <a:ln/>
        </p:spPr>
      </p:sp>
      <p:sp>
        <p:nvSpPr>
          <p:cNvPr id="2560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ea typeface="宋体" panose="02010600030101010101" pitchFamily="2" charset="-122"/>
            </a:endParaRPr>
          </a:p>
        </p:txBody>
      </p:sp>
      <p:sp>
        <p:nvSpPr>
          <p:cNvPr id="2560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4F6D6D9-2134-42BD-9C9D-EDE27CC0FE10}" type="slidenum">
              <a:rPr lang="zh-CN" altLang="en-US" smtClean="0">
                <a:latin typeface="Calibri" panose="020F0502020204030204" pitchFamily="34" charset="0"/>
              </a:rPr>
              <a:pPr/>
              <a:t>26</a:t>
            </a:fld>
            <a:endParaRPr lang="en-US" altLang="zh-CN" smtClean="0">
              <a:latin typeface="Calibri" panose="020F0502020204030204" pitchFamily="34" charset="0"/>
            </a:endParaRPr>
          </a:p>
        </p:txBody>
      </p:sp>
    </p:spTree>
    <p:extLst>
      <p:ext uri="{BB962C8B-B14F-4D97-AF65-F5344CB8AC3E}">
        <p14:creationId xmlns:p14="http://schemas.microsoft.com/office/powerpoint/2010/main" val="2978491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p:spPr>
      </p:sp>
      <p:sp>
        <p:nvSpPr>
          <p:cNvPr id="3174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ea typeface="宋体" panose="02010600030101010101" pitchFamily="2" charset="-122"/>
            </a:endParaRPr>
          </a:p>
        </p:txBody>
      </p:sp>
      <p:sp>
        <p:nvSpPr>
          <p:cNvPr id="3174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94E498CB-D7BB-4879-A55A-47E629171031}" type="slidenum">
              <a:rPr lang="zh-CN" altLang="en-US" smtClean="0">
                <a:latin typeface="Calibri" panose="020F0502020204030204" pitchFamily="34" charset="0"/>
              </a:rPr>
              <a:pPr/>
              <a:t>27</a:t>
            </a:fld>
            <a:endParaRPr lang="en-US" altLang="zh-CN" smtClean="0">
              <a:latin typeface="Calibri" panose="020F0502020204030204" pitchFamily="34" charset="0"/>
            </a:endParaRPr>
          </a:p>
        </p:txBody>
      </p:sp>
    </p:spTree>
    <p:extLst>
      <p:ext uri="{BB962C8B-B14F-4D97-AF65-F5344CB8AC3E}">
        <p14:creationId xmlns:p14="http://schemas.microsoft.com/office/powerpoint/2010/main" val="3560611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a:ln/>
        </p:spPr>
      </p:sp>
      <p:sp>
        <p:nvSpPr>
          <p:cNvPr id="45059" name="备注占位符 2"/>
          <p:cNvSpPr>
            <a:spLocks noGrp="1"/>
          </p:cNvSpPr>
          <p:nvPr>
            <p:ph type="body" idx="1"/>
          </p:nvPr>
        </p:nvSpPr>
        <p:spPr>
          <a:ln/>
        </p:spPr>
        <p:txBody>
          <a:bodyPr/>
          <a:lstStyle/>
          <a:p>
            <a:endParaRPr lang="zh-CN" altLang="en-US" dirty="0"/>
          </a:p>
        </p:txBody>
      </p:sp>
      <p:sp>
        <p:nvSpPr>
          <p:cNvPr id="45060" name="灯片编号占位符 3"/>
          <p:cNvSpPr txBox="1">
            <a:spLocks noGrp="1"/>
          </p:cNvSpPr>
          <p:nvPr/>
        </p:nvSpPr>
        <p:spPr bwMode="auto">
          <a:xfrm>
            <a:off x="3829761" y="9443662"/>
            <a:ext cx="2929837" cy="497126"/>
          </a:xfrm>
          <a:prstGeom prst="rect">
            <a:avLst/>
          </a:prstGeom>
          <a:noFill/>
          <a:ln w="9525">
            <a:noFill/>
            <a:miter lim="800000"/>
            <a:headEnd/>
            <a:tailEnd/>
          </a:ln>
        </p:spPr>
        <p:txBody>
          <a:bodyPr anchor="b"/>
          <a:lstStyle/>
          <a:p>
            <a:pPr algn="r"/>
            <a:fld id="{160C9EED-5C97-4618-87BC-02489FDEF1D4}" type="slidenum">
              <a:rPr lang="zh-CN" altLang="en-US" sz="1200"/>
              <a:pPr algn="r"/>
              <a:t>28</a:t>
            </a:fld>
            <a:endParaRPr lang="en-US" altLang="zh-CN" sz="1200"/>
          </a:p>
        </p:txBody>
      </p:sp>
    </p:spTree>
    <p:extLst>
      <p:ext uri="{BB962C8B-B14F-4D97-AF65-F5344CB8AC3E}">
        <p14:creationId xmlns:p14="http://schemas.microsoft.com/office/powerpoint/2010/main" val="920151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a:ln/>
        </p:spPr>
      </p:sp>
      <p:sp>
        <p:nvSpPr>
          <p:cNvPr id="45059" name="备注占位符 2"/>
          <p:cNvSpPr>
            <a:spLocks noGrp="1"/>
          </p:cNvSpPr>
          <p:nvPr>
            <p:ph type="body" idx="1"/>
          </p:nvPr>
        </p:nvSpPr>
        <p:spPr>
          <a:ln/>
        </p:spPr>
        <p:txBody>
          <a:bodyPr/>
          <a:lstStyle/>
          <a:p>
            <a:endParaRPr lang="zh-CN" altLang="en-US" dirty="0"/>
          </a:p>
        </p:txBody>
      </p:sp>
      <p:sp>
        <p:nvSpPr>
          <p:cNvPr id="45060" name="灯片编号占位符 3"/>
          <p:cNvSpPr txBox="1">
            <a:spLocks noGrp="1"/>
          </p:cNvSpPr>
          <p:nvPr/>
        </p:nvSpPr>
        <p:spPr bwMode="auto">
          <a:xfrm>
            <a:off x="3829761" y="9443662"/>
            <a:ext cx="2929837" cy="497126"/>
          </a:xfrm>
          <a:prstGeom prst="rect">
            <a:avLst/>
          </a:prstGeom>
          <a:noFill/>
          <a:ln w="9525">
            <a:noFill/>
            <a:miter lim="800000"/>
            <a:headEnd/>
            <a:tailEnd/>
          </a:ln>
        </p:spPr>
        <p:txBody>
          <a:bodyPr anchor="b"/>
          <a:lstStyle/>
          <a:p>
            <a:pPr algn="r"/>
            <a:fld id="{160C9EED-5C97-4618-87BC-02489FDEF1D4}" type="slidenum">
              <a:rPr lang="zh-CN" altLang="en-US" sz="1200"/>
              <a:pPr algn="r"/>
              <a:t>29</a:t>
            </a:fld>
            <a:endParaRPr lang="en-US" altLang="zh-CN" sz="1200"/>
          </a:p>
        </p:txBody>
      </p:sp>
    </p:spTree>
    <p:extLst>
      <p:ext uri="{BB962C8B-B14F-4D97-AF65-F5344CB8AC3E}">
        <p14:creationId xmlns:p14="http://schemas.microsoft.com/office/powerpoint/2010/main" val="3550635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a:ln/>
        </p:spPr>
      </p:sp>
      <p:sp>
        <p:nvSpPr>
          <p:cNvPr id="45059" name="备注占位符 2"/>
          <p:cNvSpPr>
            <a:spLocks noGrp="1"/>
          </p:cNvSpPr>
          <p:nvPr>
            <p:ph type="body" idx="1"/>
          </p:nvPr>
        </p:nvSpPr>
        <p:spPr>
          <a:ln/>
        </p:spPr>
        <p:txBody>
          <a:bodyPr/>
          <a:lstStyle/>
          <a:p>
            <a:endParaRPr lang="zh-CN" altLang="en-US" dirty="0"/>
          </a:p>
        </p:txBody>
      </p:sp>
      <p:sp>
        <p:nvSpPr>
          <p:cNvPr id="45060" name="灯片编号占位符 3"/>
          <p:cNvSpPr txBox="1">
            <a:spLocks noGrp="1"/>
          </p:cNvSpPr>
          <p:nvPr/>
        </p:nvSpPr>
        <p:spPr bwMode="auto">
          <a:xfrm>
            <a:off x="3829761" y="9443662"/>
            <a:ext cx="2929837" cy="497126"/>
          </a:xfrm>
          <a:prstGeom prst="rect">
            <a:avLst/>
          </a:prstGeom>
          <a:noFill/>
          <a:ln w="9525">
            <a:noFill/>
            <a:miter lim="800000"/>
            <a:headEnd/>
            <a:tailEnd/>
          </a:ln>
        </p:spPr>
        <p:txBody>
          <a:bodyPr anchor="b"/>
          <a:lstStyle/>
          <a:p>
            <a:pPr algn="r"/>
            <a:fld id="{160C9EED-5C97-4618-87BC-02489FDEF1D4}" type="slidenum">
              <a:rPr lang="zh-CN" altLang="en-US" sz="1200"/>
              <a:pPr algn="r"/>
              <a:t>30</a:t>
            </a:fld>
            <a:endParaRPr lang="en-US" altLang="zh-CN" sz="1200"/>
          </a:p>
        </p:txBody>
      </p:sp>
    </p:spTree>
    <p:extLst>
      <p:ext uri="{BB962C8B-B14F-4D97-AF65-F5344CB8AC3E}">
        <p14:creationId xmlns:p14="http://schemas.microsoft.com/office/powerpoint/2010/main" val="2052757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a:ln/>
        </p:spPr>
      </p:sp>
      <p:sp>
        <p:nvSpPr>
          <p:cNvPr id="45059" name="备注占位符 2"/>
          <p:cNvSpPr>
            <a:spLocks noGrp="1"/>
          </p:cNvSpPr>
          <p:nvPr>
            <p:ph type="body" idx="1"/>
          </p:nvPr>
        </p:nvSpPr>
        <p:spPr>
          <a:ln/>
        </p:spPr>
        <p:txBody>
          <a:bodyPr/>
          <a:lstStyle/>
          <a:p>
            <a:endParaRPr lang="zh-CN" altLang="en-US" dirty="0"/>
          </a:p>
        </p:txBody>
      </p:sp>
      <p:sp>
        <p:nvSpPr>
          <p:cNvPr id="45060" name="灯片编号占位符 3"/>
          <p:cNvSpPr txBox="1">
            <a:spLocks noGrp="1"/>
          </p:cNvSpPr>
          <p:nvPr/>
        </p:nvSpPr>
        <p:spPr bwMode="auto">
          <a:xfrm>
            <a:off x="3829761" y="9443662"/>
            <a:ext cx="2929837" cy="497126"/>
          </a:xfrm>
          <a:prstGeom prst="rect">
            <a:avLst/>
          </a:prstGeom>
          <a:noFill/>
          <a:ln w="9525">
            <a:noFill/>
            <a:miter lim="800000"/>
            <a:headEnd/>
            <a:tailEnd/>
          </a:ln>
        </p:spPr>
        <p:txBody>
          <a:bodyPr anchor="b"/>
          <a:lstStyle/>
          <a:p>
            <a:pPr algn="r"/>
            <a:fld id="{160C9EED-5C97-4618-87BC-02489FDEF1D4}" type="slidenum">
              <a:rPr lang="zh-CN" altLang="en-US" sz="1200"/>
              <a:pPr algn="r"/>
              <a:t>31</a:t>
            </a:fld>
            <a:endParaRPr lang="en-US" altLang="zh-CN" sz="1200"/>
          </a:p>
        </p:txBody>
      </p:sp>
    </p:spTree>
    <p:extLst>
      <p:ext uri="{BB962C8B-B14F-4D97-AF65-F5344CB8AC3E}">
        <p14:creationId xmlns:p14="http://schemas.microsoft.com/office/powerpoint/2010/main" val="1478664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a:ln/>
        </p:spPr>
      </p:sp>
      <p:sp>
        <p:nvSpPr>
          <p:cNvPr id="45059" name="备注占位符 2"/>
          <p:cNvSpPr>
            <a:spLocks noGrp="1"/>
          </p:cNvSpPr>
          <p:nvPr>
            <p:ph type="body" idx="1"/>
          </p:nvPr>
        </p:nvSpPr>
        <p:spPr>
          <a:ln/>
        </p:spPr>
        <p:txBody>
          <a:bodyPr/>
          <a:lstStyle/>
          <a:p>
            <a:endParaRPr lang="zh-CN" altLang="en-US" dirty="0"/>
          </a:p>
        </p:txBody>
      </p:sp>
      <p:sp>
        <p:nvSpPr>
          <p:cNvPr id="45060" name="灯片编号占位符 3"/>
          <p:cNvSpPr txBox="1">
            <a:spLocks noGrp="1"/>
          </p:cNvSpPr>
          <p:nvPr/>
        </p:nvSpPr>
        <p:spPr bwMode="auto">
          <a:xfrm>
            <a:off x="3829761" y="9443662"/>
            <a:ext cx="2929837" cy="497126"/>
          </a:xfrm>
          <a:prstGeom prst="rect">
            <a:avLst/>
          </a:prstGeom>
          <a:noFill/>
          <a:ln w="9525">
            <a:noFill/>
            <a:miter lim="800000"/>
            <a:headEnd/>
            <a:tailEnd/>
          </a:ln>
        </p:spPr>
        <p:txBody>
          <a:bodyPr anchor="b"/>
          <a:lstStyle/>
          <a:p>
            <a:pPr algn="r"/>
            <a:fld id="{160C9EED-5C97-4618-87BC-02489FDEF1D4}" type="slidenum">
              <a:rPr lang="zh-CN" altLang="en-US" sz="1200"/>
              <a:pPr algn="r"/>
              <a:t>32</a:t>
            </a:fld>
            <a:endParaRPr lang="en-US" altLang="zh-CN" sz="1200"/>
          </a:p>
        </p:txBody>
      </p:sp>
    </p:spTree>
    <p:extLst>
      <p:ext uri="{BB962C8B-B14F-4D97-AF65-F5344CB8AC3E}">
        <p14:creationId xmlns:p14="http://schemas.microsoft.com/office/powerpoint/2010/main" val="3041067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a:ln/>
        </p:spPr>
      </p:sp>
      <p:sp>
        <p:nvSpPr>
          <p:cNvPr id="45059" name="备注占位符 2"/>
          <p:cNvSpPr>
            <a:spLocks noGrp="1"/>
          </p:cNvSpPr>
          <p:nvPr>
            <p:ph type="body" idx="1"/>
          </p:nvPr>
        </p:nvSpPr>
        <p:spPr>
          <a:ln/>
        </p:spPr>
        <p:txBody>
          <a:bodyPr/>
          <a:lstStyle/>
          <a:p>
            <a:endParaRPr lang="zh-CN" altLang="en-US" dirty="0"/>
          </a:p>
        </p:txBody>
      </p:sp>
      <p:sp>
        <p:nvSpPr>
          <p:cNvPr id="45060" name="灯片编号占位符 3"/>
          <p:cNvSpPr txBox="1">
            <a:spLocks noGrp="1"/>
          </p:cNvSpPr>
          <p:nvPr/>
        </p:nvSpPr>
        <p:spPr bwMode="auto">
          <a:xfrm>
            <a:off x="3829761" y="9443662"/>
            <a:ext cx="2929837" cy="497126"/>
          </a:xfrm>
          <a:prstGeom prst="rect">
            <a:avLst/>
          </a:prstGeom>
          <a:noFill/>
          <a:ln w="9525">
            <a:noFill/>
            <a:miter lim="800000"/>
            <a:headEnd/>
            <a:tailEnd/>
          </a:ln>
        </p:spPr>
        <p:txBody>
          <a:bodyPr anchor="b"/>
          <a:lstStyle/>
          <a:p>
            <a:pPr algn="r"/>
            <a:fld id="{160C9EED-5C97-4618-87BC-02489FDEF1D4}" type="slidenum">
              <a:rPr lang="zh-CN" altLang="en-US" sz="1200"/>
              <a:pPr algn="r"/>
              <a:t>33</a:t>
            </a:fld>
            <a:endParaRPr lang="en-US" altLang="zh-CN" sz="1200"/>
          </a:p>
        </p:txBody>
      </p:sp>
    </p:spTree>
    <p:extLst>
      <p:ext uri="{BB962C8B-B14F-4D97-AF65-F5344CB8AC3E}">
        <p14:creationId xmlns:p14="http://schemas.microsoft.com/office/powerpoint/2010/main" val="44444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a:ln/>
        </p:spPr>
      </p:sp>
      <p:sp>
        <p:nvSpPr>
          <p:cNvPr id="45059" name="备注占位符 2"/>
          <p:cNvSpPr>
            <a:spLocks noGrp="1"/>
          </p:cNvSpPr>
          <p:nvPr>
            <p:ph type="body" idx="1"/>
          </p:nvPr>
        </p:nvSpPr>
        <p:spPr>
          <a:ln/>
        </p:spPr>
        <p:txBody>
          <a:bodyPr/>
          <a:lstStyle/>
          <a:p>
            <a:endParaRPr lang="zh-CN" altLang="en-US" dirty="0"/>
          </a:p>
        </p:txBody>
      </p:sp>
      <p:sp>
        <p:nvSpPr>
          <p:cNvPr id="45060" name="灯片编号占位符 3"/>
          <p:cNvSpPr txBox="1">
            <a:spLocks noGrp="1"/>
          </p:cNvSpPr>
          <p:nvPr/>
        </p:nvSpPr>
        <p:spPr bwMode="auto">
          <a:xfrm>
            <a:off x="3829761" y="9443662"/>
            <a:ext cx="2929837" cy="497126"/>
          </a:xfrm>
          <a:prstGeom prst="rect">
            <a:avLst/>
          </a:prstGeom>
          <a:noFill/>
          <a:ln w="9525">
            <a:noFill/>
            <a:miter lim="800000"/>
            <a:headEnd/>
            <a:tailEnd/>
          </a:ln>
        </p:spPr>
        <p:txBody>
          <a:bodyPr anchor="b"/>
          <a:lstStyle/>
          <a:p>
            <a:pPr algn="r"/>
            <a:fld id="{160C9EED-5C97-4618-87BC-02489FDEF1D4}" type="slidenum">
              <a:rPr lang="zh-CN" altLang="en-US" sz="1200"/>
              <a:pPr algn="r"/>
              <a:t>6</a:t>
            </a:fld>
            <a:endParaRPr lang="en-US" altLang="zh-CN" sz="1200"/>
          </a:p>
        </p:txBody>
      </p:sp>
    </p:spTree>
    <p:extLst>
      <p:ext uri="{BB962C8B-B14F-4D97-AF65-F5344CB8AC3E}">
        <p14:creationId xmlns:p14="http://schemas.microsoft.com/office/powerpoint/2010/main" val="266675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a:ln/>
        </p:spPr>
      </p:sp>
      <p:sp>
        <p:nvSpPr>
          <p:cNvPr id="45059" name="备注占位符 2"/>
          <p:cNvSpPr>
            <a:spLocks noGrp="1"/>
          </p:cNvSpPr>
          <p:nvPr>
            <p:ph type="body" idx="1"/>
          </p:nvPr>
        </p:nvSpPr>
        <p:spPr>
          <a:ln/>
        </p:spPr>
        <p:txBody>
          <a:bodyPr/>
          <a:lstStyle/>
          <a:p>
            <a:endParaRPr lang="zh-CN" altLang="en-US" dirty="0"/>
          </a:p>
        </p:txBody>
      </p:sp>
      <p:sp>
        <p:nvSpPr>
          <p:cNvPr id="45060" name="灯片编号占位符 3"/>
          <p:cNvSpPr txBox="1">
            <a:spLocks noGrp="1"/>
          </p:cNvSpPr>
          <p:nvPr/>
        </p:nvSpPr>
        <p:spPr bwMode="auto">
          <a:xfrm>
            <a:off x="3829761" y="9443662"/>
            <a:ext cx="2929837" cy="497126"/>
          </a:xfrm>
          <a:prstGeom prst="rect">
            <a:avLst/>
          </a:prstGeom>
          <a:noFill/>
          <a:ln w="9525">
            <a:noFill/>
            <a:miter lim="800000"/>
            <a:headEnd/>
            <a:tailEnd/>
          </a:ln>
        </p:spPr>
        <p:txBody>
          <a:bodyPr anchor="b"/>
          <a:lstStyle/>
          <a:p>
            <a:pPr algn="r"/>
            <a:fld id="{160C9EED-5C97-4618-87BC-02489FDEF1D4}" type="slidenum">
              <a:rPr lang="zh-CN" altLang="en-US" sz="1200"/>
              <a:pPr algn="r"/>
              <a:t>34</a:t>
            </a:fld>
            <a:endParaRPr lang="en-US" altLang="zh-CN" sz="1200"/>
          </a:p>
        </p:txBody>
      </p:sp>
    </p:spTree>
    <p:extLst>
      <p:ext uri="{BB962C8B-B14F-4D97-AF65-F5344CB8AC3E}">
        <p14:creationId xmlns:p14="http://schemas.microsoft.com/office/powerpoint/2010/main" val="2383804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a:ln/>
        </p:spPr>
      </p:sp>
      <p:sp>
        <p:nvSpPr>
          <p:cNvPr id="45059" name="备注占位符 2"/>
          <p:cNvSpPr>
            <a:spLocks noGrp="1"/>
          </p:cNvSpPr>
          <p:nvPr>
            <p:ph type="body" idx="1"/>
          </p:nvPr>
        </p:nvSpPr>
        <p:spPr>
          <a:ln/>
        </p:spPr>
        <p:txBody>
          <a:bodyPr/>
          <a:lstStyle/>
          <a:p>
            <a:endParaRPr lang="zh-CN" altLang="en-US" dirty="0"/>
          </a:p>
        </p:txBody>
      </p:sp>
      <p:sp>
        <p:nvSpPr>
          <p:cNvPr id="45060" name="灯片编号占位符 3"/>
          <p:cNvSpPr txBox="1">
            <a:spLocks noGrp="1"/>
          </p:cNvSpPr>
          <p:nvPr/>
        </p:nvSpPr>
        <p:spPr bwMode="auto">
          <a:xfrm>
            <a:off x="3829761" y="9443662"/>
            <a:ext cx="2929837" cy="497126"/>
          </a:xfrm>
          <a:prstGeom prst="rect">
            <a:avLst/>
          </a:prstGeom>
          <a:noFill/>
          <a:ln w="9525">
            <a:noFill/>
            <a:miter lim="800000"/>
            <a:headEnd/>
            <a:tailEnd/>
          </a:ln>
        </p:spPr>
        <p:txBody>
          <a:bodyPr anchor="b"/>
          <a:lstStyle/>
          <a:p>
            <a:pPr algn="r"/>
            <a:fld id="{160C9EED-5C97-4618-87BC-02489FDEF1D4}" type="slidenum">
              <a:rPr lang="zh-CN" altLang="en-US" sz="1200"/>
              <a:pPr algn="r"/>
              <a:t>35</a:t>
            </a:fld>
            <a:endParaRPr lang="en-US" altLang="zh-CN" sz="1200"/>
          </a:p>
        </p:txBody>
      </p:sp>
    </p:spTree>
    <p:extLst>
      <p:ext uri="{BB962C8B-B14F-4D97-AF65-F5344CB8AC3E}">
        <p14:creationId xmlns:p14="http://schemas.microsoft.com/office/powerpoint/2010/main" val="7440906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a:ln/>
        </p:spPr>
      </p:sp>
      <p:sp>
        <p:nvSpPr>
          <p:cNvPr id="45059" name="备注占位符 2"/>
          <p:cNvSpPr>
            <a:spLocks noGrp="1"/>
          </p:cNvSpPr>
          <p:nvPr>
            <p:ph type="body" idx="1"/>
          </p:nvPr>
        </p:nvSpPr>
        <p:spPr>
          <a:ln/>
        </p:spPr>
        <p:txBody>
          <a:bodyPr/>
          <a:lstStyle/>
          <a:p>
            <a:endParaRPr lang="zh-CN" altLang="en-US" dirty="0"/>
          </a:p>
        </p:txBody>
      </p:sp>
      <p:sp>
        <p:nvSpPr>
          <p:cNvPr id="45060" name="灯片编号占位符 3"/>
          <p:cNvSpPr txBox="1">
            <a:spLocks noGrp="1"/>
          </p:cNvSpPr>
          <p:nvPr/>
        </p:nvSpPr>
        <p:spPr bwMode="auto">
          <a:xfrm>
            <a:off x="3829761" y="9443662"/>
            <a:ext cx="2929837" cy="497126"/>
          </a:xfrm>
          <a:prstGeom prst="rect">
            <a:avLst/>
          </a:prstGeom>
          <a:noFill/>
          <a:ln w="9525">
            <a:noFill/>
            <a:miter lim="800000"/>
            <a:headEnd/>
            <a:tailEnd/>
          </a:ln>
        </p:spPr>
        <p:txBody>
          <a:bodyPr anchor="b"/>
          <a:lstStyle/>
          <a:p>
            <a:pPr algn="r"/>
            <a:fld id="{160C9EED-5C97-4618-87BC-02489FDEF1D4}" type="slidenum">
              <a:rPr lang="zh-CN" altLang="en-US" sz="1200"/>
              <a:pPr algn="r"/>
              <a:t>36</a:t>
            </a:fld>
            <a:endParaRPr lang="en-US" altLang="zh-CN" sz="1200"/>
          </a:p>
        </p:txBody>
      </p:sp>
    </p:spTree>
    <p:extLst>
      <p:ext uri="{BB962C8B-B14F-4D97-AF65-F5344CB8AC3E}">
        <p14:creationId xmlns:p14="http://schemas.microsoft.com/office/powerpoint/2010/main" val="1269769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a:ln/>
        </p:spPr>
      </p:sp>
      <p:sp>
        <p:nvSpPr>
          <p:cNvPr id="45059" name="备注占位符 2"/>
          <p:cNvSpPr>
            <a:spLocks noGrp="1"/>
          </p:cNvSpPr>
          <p:nvPr>
            <p:ph type="body" idx="1"/>
          </p:nvPr>
        </p:nvSpPr>
        <p:spPr>
          <a:ln/>
        </p:spPr>
        <p:txBody>
          <a:bodyPr/>
          <a:lstStyle/>
          <a:p>
            <a:endParaRPr lang="zh-CN" altLang="en-US" dirty="0"/>
          </a:p>
        </p:txBody>
      </p:sp>
      <p:sp>
        <p:nvSpPr>
          <p:cNvPr id="45060" name="灯片编号占位符 3"/>
          <p:cNvSpPr txBox="1">
            <a:spLocks noGrp="1"/>
          </p:cNvSpPr>
          <p:nvPr/>
        </p:nvSpPr>
        <p:spPr bwMode="auto">
          <a:xfrm>
            <a:off x="3829761" y="9443662"/>
            <a:ext cx="2929837" cy="497126"/>
          </a:xfrm>
          <a:prstGeom prst="rect">
            <a:avLst/>
          </a:prstGeom>
          <a:noFill/>
          <a:ln w="9525">
            <a:noFill/>
            <a:miter lim="800000"/>
            <a:headEnd/>
            <a:tailEnd/>
          </a:ln>
        </p:spPr>
        <p:txBody>
          <a:bodyPr anchor="b"/>
          <a:lstStyle/>
          <a:p>
            <a:pPr algn="r"/>
            <a:fld id="{160C9EED-5C97-4618-87BC-02489FDEF1D4}" type="slidenum">
              <a:rPr lang="zh-CN" altLang="en-US" sz="1200"/>
              <a:pPr algn="r"/>
              <a:t>37</a:t>
            </a:fld>
            <a:endParaRPr lang="en-US" altLang="zh-CN" sz="1200"/>
          </a:p>
        </p:txBody>
      </p:sp>
    </p:spTree>
    <p:extLst>
      <p:ext uri="{BB962C8B-B14F-4D97-AF65-F5344CB8AC3E}">
        <p14:creationId xmlns:p14="http://schemas.microsoft.com/office/powerpoint/2010/main" val="10707691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a:ln/>
        </p:spPr>
      </p:sp>
      <p:sp>
        <p:nvSpPr>
          <p:cNvPr id="45059" name="备注占位符 2"/>
          <p:cNvSpPr>
            <a:spLocks noGrp="1"/>
          </p:cNvSpPr>
          <p:nvPr>
            <p:ph type="body" idx="1"/>
          </p:nvPr>
        </p:nvSpPr>
        <p:spPr>
          <a:ln/>
        </p:spPr>
        <p:txBody>
          <a:bodyPr/>
          <a:lstStyle/>
          <a:p>
            <a:endParaRPr lang="zh-CN" altLang="en-US" dirty="0"/>
          </a:p>
        </p:txBody>
      </p:sp>
      <p:sp>
        <p:nvSpPr>
          <p:cNvPr id="45060" name="灯片编号占位符 3"/>
          <p:cNvSpPr txBox="1">
            <a:spLocks noGrp="1"/>
          </p:cNvSpPr>
          <p:nvPr/>
        </p:nvSpPr>
        <p:spPr bwMode="auto">
          <a:xfrm>
            <a:off x="3829761" y="9443662"/>
            <a:ext cx="2929837" cy="497126"/>
          </a:xfrm>
          <a:prstGeom prst="rect">
            <a:avLst/>
          </a:prstGeom>
          <a:noFill/>
          <a:ln w="9525">
            <a:noFill/>
            <a:miter lim="800000"/>
            <a:headEnd/>
            <a:tailEnd/>
          </a:ln>
        </p:spPr>
        <p:txBody>
          <a:bodyPr anchor="b"/>
          <a:lstStyle/>
          <a:p>
            <a:pPr algn="r"/>
            <a:fld id="{160C9EED-5C97-4618-87BC-02489FDEF1D4}" type="slidenum">
              <a:rPr lang="zh-CN" altLang="en-US" sz="1200"/>
              <a:pPr algn="r"/>
              <a:t>38</a:t>
            </a:fld>
            <a:endParaRPr lang="en-US" altLang="zh-CN" sz="1200"/>
          </a:p>
        </p:txBody>
      </p:sp>
    </p:spTree>
    <p:extLst>
      <p:ext uri="{BB962C8B-B14F-4D97-AF65-F5344CB8AC3E}">
        <p14:creationId xmlns:p14="http://schemas.microsoft.com/office/powerpoint/2010/main" val="2759408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TextEdit="1"/>
          </p:cNvSpPr>
          <p:nvPr>
            <p:ph type="sldImg"/>
          </p:nvPr>
        </p:nvSpPr>
        <p:spPr>
          <a:ln/>
        </p:spPr>
      </p:sp>
      <p:sp>
        <p:nvSpPr>
          <p:cNvPr id="1741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ea typeface="宋体" panose="02010600030101010101" pitchFamily="2" charset="-122"/>
            </a:endParaRPr>
          </a:p>
        </p:txBody>
      </p:sp>
      <p:sp>
        <p:nvSpPr>
          <p:cNvPr id="1741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B9451A4-C7C1-4FF0-9512-52DA2C81FBDA}" type="slidenum">
              <a:rPr lang="zh-CN" altLang="en-US" smtClean="0">
                <a:latin typeface="Calibri" panose="020F0502020204030204" pitchFamily="34" charset="0"/>
              </a:rPr>
              <a:pPr/>
              <a:t>7</a:t>
            </a:fld>
            <a:endParaRPr lang="en-US" altLang="zh-CN" smtClean="0">
              <a:latin typeface="Calibri" panose="020F0502020204030204" pitchFamily="34" charset="0"/>
            </a:endParaRPr>
          </a:p>
        </p:txBody>
      </p:sp>
    </p:spTree>
    <p:extLst>
      <p:ext uri="{BB962C8B-B14F-4D97-AF65-F5344CB8AC3E}">
        <p14:creationId xmlns:p14="http://schemas.microsoft.com/office/powerpoint/2010/main" val="1739853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TextEdit="1"/>
          </p:cNvSpPr>
          <p:nvPr>
            <p:ph type="sldImg"/>
          </p:nvPr>
        </p:nvSpPr>
        <p:spPr>
          <a:ln/>
        </p:spPr>
      </p:sp>
      <p:sp>
        <p:nvSpPr>
          <p:cNvPr id="1741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ea typeface="宋体" panose="02010600030101010101" pitchFamily="2" charset="-122"/>
            </a:endParaRPr>
          </a:p>
        </p:txBody>
      </p:sp>
      <p:sp>
        <p:nvSpPr>
          <p:cNvPr id="1741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B9451A4-C7C1-4FF0-9512-52DA2C81FBDA}" type="slidenum">
              <a:rPr lang="zh-CN" altLang="en-US" smtClean="0">
                <a:latin typeface="Calibri" panose="020F0502020204030204" pitchFamily="34" charset="0"/>
              </a:rPr>
              <a:pPr/>
              <a:t>8</a:t>
            </a:fld>
            <a:endParaRPr lang="en-US" altLang="zh-CN" smtClean="0">
              <a:latin typeface="Calibri" panose="020F0502020204030204" pitchFamily="34" charset="0"/>
            </a:endParaRPr>
          </a:p>
        </p:txBody>
      </p:sp>
    </p:spTree>
    <p:extLst>
      <p:ext uri="{BB962C8B-B14F-4D97-AF65-F5344CB8AC3E}">
        <p14:creationId xmlns:p14="http://schemas.microsoft.com/office/powerpoint/2010/main" val="3779875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a:ln/>
        </p:spPr>
      </p:sp>
      <p:sp>
        <p:nvSpPr>
          <p:cNvPr id="45059" name="备注占位符 2"/>
          <p:cNvSpPr>
            <a:spLocks noGrp="1"/>
          </p:cNvSpPr>
          <p:nvPr>
            <p:ph type="body" idx="1"/>
          </p:nvPr>
        </p:nvSpPr>
        <p:spPr>
          <a:ln/>
        </p:spPr>
        <p:txBody>
          <a:bodyPr/>
          <a:lstStyle/>
          <a:p>
            <a:endParaRPr lang="zh-CN" altLang="en-US" dirty="0"/>
          </a:p>
        </p:txBody>
      </p:sp>
      <p:sp>
        <p:nvSpPr>
          <p:cNvPr id="45060" name="灯片编号占位符 3"/>
          <p:cNvSpPr txBox="1">
            <a:spLocks noGrp="1"/>
          </p:cNvSpPr>
          <p:nvPr/>
        </p:nvSpPr>
        <p:spPr bwMode="auto">
          <a:xfrm>
            <a:off x="3829761" y="9443662"/>
            <a:ext cx="2929837" cy="497126"/>
          </a:xfrm>
          <a:prstGeom prst="rect">
            <a:avLst/>
          </a:prstGeom>
          <a:noFill/>
          <a:ln w="9525">
            <a:noFill/>
            <a:miter lim="800000"/>
            <a:headEnd/>
            <a:tailEnd/>
          </a:ln>
        </p:spPr>
        <p:txBody>
          <a:bodyPr anchor="b"/>
          <a:lstStyle/>
          <a:p>
            <a:pPr algn="r"/>
            <a:fld id="{160C9EED-5C97-4618-87BC-02489FDEF1D4}" type="slidenum">
              <a:rPr lang="zh-CN" altLang="en-US" sz="1200"/>
              <a:pPr algn="r"/>
              <a:t>17</a:t>
            </a:fld>
            <a:endParaRPr lang="en-US" altLang="zh-CN" sz="1200"/>
          </a:p>
        </p:txBody>
      </p:sp>
    </p:spTree>
    <p:extLst>
      <p:ext uri="{BB962C8B-B14F-4D97-AF65-F5344CB8AC3E}">
        <p14:creationId xmlns:p14="http://schemas.microsoft.com/office/powerpoint/2010/main" val="4097305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a:ln/>
        </p:spPr>
      </p:sp>
      <p:sp>
        <p:nvSpPr>
          <p:cNvPr id="717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ea typeface="宋体" panose="02010600030101010101" pitchFamily="2" charset="-122"/>
            </a:endParaRPr>
          </a:p>
        </p:txBody>
      </p:sp>
      <p:sp>
        <p:nvSpPr>
          <p:cNvPr id="717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BDC78EC-243E-43F5-9AAA-28A0BEA28360}" type="slidenum">
              <a:rPr lang="zh-CN" altLang="en-US" smtClean="0">
                <a:latin typeface="Calibri" panose="020F0502020204030204" pitchFamily="34" charset="0"/>
              </a:rPr>
              <a:pPr/>
              <a:t>18</a:t>
            </a:fld>
            <a:endParaRPr lang="en-US" altLang="zh-CN" smtClean="0">
              <a:latin typeface="Calibri" panose="020F0502020204030204" pitchFamily="34" charset="0"/>
            </a:endParaRPr>
          </a:p>
        </p:txBody>
      </p:sp>
    </p:spTree>
    <p:extLst>
      <p:ext uri="{BB962C8B-B14F-4D97-AF65-F5344CB8AC3E}">
        <p14:creationId xmlns:p14="http://schemas.microsoft.com/office/powerpoint/2010/main" val="4018274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a:ln/>
        </p:spPr>
      </p:sp>
      <p:sp>
        <p:nvSpPr>
          <p:cNvPr id="1126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ea typeface="宋体" panose="02010600030101010101" pitchFamily="2" charset="-122"/>
            </a:endParaRPr>
          </a:p>
        </p:txBody>
      </p:sp>
      <p:sp>
        <p:nvSpPr>
          <p:cNvPr id="1126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C34A66F3-DFDD-461B-A28F-2D0951E3A8E1}" type="slidenum">
              <a:rPr lang="zh-CN" altLang="en-US" smtClean="0">
                <a:latin typeface="Calibri" panose="020F0502020204030204" pitchFamily="34" charset="0"/>
              </a:rPr>
              <a:pPr/>
              <a:t>20</a:t>
            </a:fld>
            <a:endParaRPr lang="en-US" altLang="zh-CN" smtClean="0">
              <a:latin typeface="Calibri" panose="020F0502020204030204" pitchFamily="34" charset="0"/>
            </a:endParaRPr>
          </a:p>
        </p:txBody>
      </p:sp>
    </p:spTree>
    <p:extLst>
      <p:ext uri="{BB962C8B-B14F-4D97-AF65-F5344CB8AC3E}">
        <p14:creationId xmlns:p14="http://schemas.microsoft.com/office/powerpoint/2010/main" val="155946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TextEdit="1"/>
          </p:cNvSpPr>
          <p:nvPr>
            <p:ph type="sldImg"/>
          </p:nvPr>
        </p:nvSpPr>
        <p:spPr>
          <a:ln/>
        </p:spPr>
      </p:sp>
      <p:sp>
        <p:nvSpPr>
          <p:cNvPr id="1331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ea typeface="宋体" panose="02010600030101010101" pitchFamily="2" charset="-122"/>
            </a:endParaRPr>
          </a:p>
        </p:txBody>
      </p:sp>
      <p:sp>
        <p:nvSpPr>
          <p:cNvPr id="1331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59ECF56B-90EB-42BA-9969-0887D2F14E52}" type="slidenum">
              <a:rPr lang="zh-CN" altLang="en-US" smtClean="0">
                <a:latin typeface="Calibri" panose="020F0502020204030204" pitchFamily="34" charset="0"/>
              </a:rPr>
              <a:pPr/>
              <a:t>21</a:t>
            </a:fld>
            <a:endParaRPr lang="en-US" altLang="zh-CN" smtClean="0">
              <a:latin typeface="Calibri" panose="020F0502020204030204" pitchFamily="34" charset="0"/>
            </a:endParaRPr>
          </a:p>
        </p:txBody>
      </p:sp>
    </p:spTree>
    <p:extLst>
      <p:ext uri="{BB962C8B-B14F-4D97-AF65-F5344CB8AC3E}">
        <p14:creationId xmlns:p14="http://schemas.microsoft.com/office/powerpoint/2010/main" val="3123664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TextEdit="1"/>
          </p:cNvSpPr>
          <p:nvPr>
            <p:ph type="sldImg"/>
          </p:nvPr>
        </p:nvSpPr>
        <p:spPr>
          <a:ln/>
        </p:spPr>
      </p:sp>
      <p:sp>
        <p:nvSpPr>
          <p:cNvPr id="1741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ea typeface="宋体" panose="02010600030101010101" pitchFamily="2" charset="-122"/>
            </a:endParaRPr>
          </a:p>
        </p:txBody>
      </p:sp>
      <p:sp>
        <p:nvSpPr>
          <p:cNvPr id="1741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B9451A4-C7C1-4FF0-9512-52DA2C81FBDA}" type="slidenum">
              <a:rPr lang="zh-CN" altLang="en-US" smtClean="0">
                <a:latin typeface="Calibri" panose="020F0502020204030204" pitchFamily="34" charset="0"/>
              </a:rPr>
              <a:pPr/>
              <a:t>23</a:t>
            </a:fld>
            <a:endParaRPr lang="en-US" altLang="zh-CN" smtClean="0">
              <a:latin typeface="Calibri" panose="020F0502020204030204" pitchFamily="34" charset="0"/>
            </a:endParaRPr>
          </a:p>
        </p:txBody>
      </p:sp>
    </p:spTree>
    <p:extLst>
      <p:ext uri="{BB962C8B-B14F-4D97-AF65-F5344CB8AC3E}">
        <p14:creationId xmlns:p14="http://schemas.microsoft.com/office/powerpoint/2010/main" val="3629103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grpSp>
        <p:nvGrpSpPr>
          <p:cNvPr id="2" name="组合 1"/>
          <p:cNvGrpSpPr>
            <a:grpSpLocks/>
          </p:cNvGrpSpPr>
          <p:nvPr userDrawn="1"/>
        </p:nvGrpSpPr>
        <p:grpSpPr bwMode="auto">
          <a:xfrm>
            <a:off x="0" y="903288"/>
            <a:ext cx="7812088" cy="77787"/>
            <a:chOff x="0" y="836712"/>
            <a:chExt cx="7812360" cy="77362"/>
          </a:xfrm>
        </p:grpSpPr>
        <p:cxnSp>
          <p:nvCxnSpPr>
            <p:cNvPr id="3" name="直接连接符 2"/>
            <p:cNvCxnSpPr/>
            <p:nvPr/>
          </p:nvCxnSpPr>
          <p:spPr>
            <a:xfrm>
              <a:off x="0" y="836712"/>
              <a:ext cx="781236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0" y="841448"/>
              <a:ext cx="2519451" cy="726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首页">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末页">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charset="-122"/>
        </a:defRPr>
      </a:lvl2pPr>
      <a:lvl3pPr algn="ctr" rtl="0" fontAlgn="base">
        <a:spcBef>
          <a:spcPct val="0"/>
        </a:spcBef>
        <a:spcAft>
          <a:spcPct val="0"/>
        </a:spcAft>
        <a:defRPr sz="4400">
          <a:solidFill>
            <a:schemeClr val="tx1"/>
          </a:solidFill>
          <a:latin typeface="Calibri" pitchFamily="34" charset="0"/>
          <a:ea typeface="宋体" charset="-122"/>
        </a:defRPr>
      </a:lvl3pPr>
      <a:lvl4pPr algn="ctr" rtl="0" fontAlgn="base">
        <a:spcBef>
          <a:spcPct val="0"/>
        </a:spcBef>
        <a:spcAft>
          <a:spcPct val="0"/>
        </a:spcAft>
        <a:defRPr sz="4400">
          <a:solidFill>
            <a:schemeClr val="tx1"/>
          </a:solidFill>
          <a:latin typeface="Calibri" pitchFamily="34" charset="0"/>
          <a:ea typeface="宋体" charset="-122"/>
        </a:defRPr>
      </a:lvl4pPr>
      <a:lvl5pPr algn="ctr" rtl="0" fontAlgn="base">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txBox="1">
            <a:spLocks noChangeArrowheads="1"/>
          </p:cNvSpPr>
          <p:nvPr/>
        </p:nvSpPr>
        <p:spPr bwMode="gray">
          <a:xfrm>
            <a:off x="107504" y="188640"/>
            <a:ext cx="8640960" cy="6408712"/>
          </a:xfrm>
          <a:prstGeom prst="rect">
            <a:avLst/>
          </a:prstGeom>
          <a:solidFill>
            <a:schemeClr val="bg1"/>
          </a:solidFill>
          <a:ln w="9525">
            <a:noFill/>
            <a:miter lim="800000"/>
            <a:headEnd/>
            <a:tailEnd/>
          </a:ln>
        </p:spPr>
        <p:txBody>
          <a:bodyPr anchor="ctr"/>
          <a:lstStyle/>
          <a:p>
            <a:r>
              <a:rPr lang="zh-CN" altLang="en-US" sz="3600" b="1" dirty="0" smtClean="0">
                <a:solidFill>
                  <a:schemeClr val="tx2"/>
                </a:solidFill>
                <a:latin typeface="Calibri" pitchFamily="34" charset="0"/>
              </a:rPr>
              <a:t>应对气候变化与大气污染治理协同控制  政策研究</a:t>
            </a:r>
            <a:endParaRPr lang="en-US" altLang="zh-CN" sz="3600" b="1" dirty="0" smtClean="0">
              <a:solidFill>
                <a:schemeClr val="tx2"/>
              </a:solidFill>
              <a:latin typeface="Calibri" pitchFamily="34" charset="0"/>
            </a:endParaRPr>
          </a:p>
          <a:p>
            <a:r>
              <a:rPr lang="en-US" altLang="zh-CN" sz="2800" b="1" dirty="0" smtClean="0">
                <a:solidFill>
                  <a:schemeClr val="tx2"/>
                </a:solidFill>
                <a:latin typeface="Calibri" pitchFamily="34" charset="0"/>
              </a:rPr>
              <a:t>—</a:t>
            </a:r>
            <a:r>
              <a:rPr lang="zh-CN" altLang="en-US" sz="2800" b="1" dirty="0" smtClean="0">
                <a:solidFill>
                  <a:schemeClr val="tx2"/>
                </a:solidFill>
                <a:latin typeface="Calibri" pitchFamily="34" charset="0"/>
              </a:rPr>
              <a:t>聚焦短寿命气候污染物和非道路移动源  </a:t>
            </a:r>
            <a:endParaRPr lang="zh-CN" altLang="en-US" sz="2800" b="1" dirty="0">
              <a:solidFill>
                <a:schemeClr val="tx2"/>
              </a:solidFill>
              <a:latin typeface="Calibri" pitchFamily="34" charset="0"/>
            </a:endParaRPr>
          </a:p>
          <a:p>
            <a:r>
              <a:rPr lang="en-US" altLang="zh-CN" sz="3200" b="1" dirty="0">
                <a:solidFill>
                  <a:schemeClr val="tx2"/>
                </a:solidFill>
                <a:latin typeface="Calibri" pitchFamily="34" charset="0"/>
              </a:rPr>
              <a:t>Coordinated Actions for Addressing Climate Change and Air Pollution </a:t>
            </a:r>
          </a:p>
          <a:p>
            <a:r>
              <a:rPr lang="en-US" altLang="zh-CN" sz="2400" b="1" dirty="0">
                <a:solidFill>
                  <a:schemeClr val="tx2"/>
                </a:solidFill>
                <a:latin typeface="Calibri" pitchFamily="34" charset="0"/>
              </a:rPr>
              <a:t>—With a Focus on Short-Lived Climate Pollutants and Non-Road Mobile </a:t>
            </a:r>
            <a:r>
              <a:rPr lang="en-US" altLang="zh-CN" sz="2400" b="1" dirty="0" smtClean="0">
                <a:solidFill>
                  <a:schemeClr val="tx2"/>
                </a:solidFill>
                <a:latin typeface="Calibri" pitchFamily="34" charset="0"/>
              </a:rPr>
              <a:t>Sources</a:t>
            </a:r>
            <a:endParaRPr lang="en-US" altLang="zh-CN" sz="2400" b="1" dirty="0">
              <a:solidFill>
                <a:schemeClr val="tx2"/>
              </a:solidFill>
              <a:latin typeface="Calibri" pitchFamily="34" charset="0"/>
            </a:endParaRPr>
          </a:p>
          <a:p>
            <a:endParaRPr lang="en-US" altLang="zh-CN" b="1" dirty="0">
              <a:solidFill>
                <a:schemeClr val="tx2"/>
              </a:solidFill>
              <a:latin typeface="Calibri" pitchFamily="34" charset="0"/>
            </a:endParaRPr>
          </a:p>
          <a:p>
            <a:r>
              <a:rPr lang="zh-CN" altLang="en-US" sz="2400" b="1" dirty="0" smtClean="0">
                <a:solidFill>
                  <a:schemeClr val="tx2"/>
                </a:solidFill>
                <a:latin typeface="Calibri" pitchFamily="34" charset="0"/>
              </a:rPr>
              <a:t>郝吉明  </a:t>
            </a:r>
            <a:r>
              <a:rPr lang="en-US" altLang="zh-CN" sz="2400" b="1" dirty="0" err="1" smtClean="0">
                <a:solidFill>
                  <a:schemeClr val="tx2"/>
                </a:solidFill>
                <a:latin typeface="Calibri" pitchFamily="34" charset="0"/>
              </a:rPr>
              <a:t>Jiming</a:t>
            </a:r>
            <a:r>
              <a:rPr lang="en-US" altLang="zh-CN" sz="2400" b="1" dirty="0" smtClean="0">
                <a:solidFill>
                  <a:schemeClr val="tx2"/>
                </a:solidFill>
                <a:latin typeface="Calibri" pitchFamily="34" charset="0"/>
              </a:rPr>
              <a:t> </a:t>
            </a:r>
            <a:r>
              <a:rPr lang="en-US" altLang="zh-CN" sz="2400" b="1" dirty="0" err="1" smtClean="0">
                <a:solidFill>
                  <a:schemeClr val="tx2"/>
                </a:solidFill>
                <a:latin typeface="Calibri" pitchFamily="34" charset="0"/>
              </a:rPr>
              <a:t>Hao</a:t>
            </a:r>
            <a:r>
              <a:rPr lang="en-US" altLang="zh-CN" sz="2400" b="1" dirty="0" smtClean="0">
                <a:solidFill>
                  <a:schemeClr val="tx2"/>
                </a:solidFill>
                <a:latin typeface="Calibri" pitchFamily="34" charset="0"/>
              </a:rPr>
              <a:t>, </a:t>
            </a:r>
            <a:r>
              <a:rPr lang="zh-CN" altLang="en-US" sz="2400" b="1" dirty="0" smtClean="0">
                <a:solidFill>
                  <a:schemeClr val="tx2"/>
                </a:solidFill>
                <a:latin typeface="Calibri" pitchFamily="34" charset="0"/>
              </a:rPr>
              <a:t>清华大学   </a:t>
            </a:r>
            <a:r>
              <a:rPr lang="en-US" altLang="zh-CN" sz="2400" b="1" dirty="0">
                <a:solidFill>
                  <a:schemeClr val="tx2"/>
                </a:solidFill>
                <a:latin typeface="Calibri" pitchFamily="34" charset="0"/>
              </a:rPr>
              <a:t>Tsinghua University</a:t>
            </a:r>
          </a:p>
          <a:p>
            <a:r>
              <a:rPr lang="en-US" altLang="zh-CN" sz="2400" b="1" dirty="0" smtClean="0">
                <a:solidFill>
                  <a:schemeClr val="tx2"/>
                </a:solidFill>
                <a:latin typeface="Calibri" pitchFamily="34" charset="0"/>
              </a:rPr>
              <a:t>Lars-Erik </a:t>
            </a:r>
            <a:r>
              <a:rPr lang="en-US" altLang="zh-CN" sz="2400" b="1" dirty="0" err="1" smtClean="0">
                <a:solidFill>
                  <a:schemeClr val="tx2"/>
                </a:solidFill>
                <a:latin typeface="Calibri" pitchFamily="34" charset="0"/>
              </a:rPr>
              <a:t>Liljelund</a:t>
            </a:r>
            <a:r>
              <a:rPr lang="en-US" altLang="zh-CN" sz="2400" b="1" dirty="0" smtClean="0">
                <a:solidFill>
                  <a:schemeClr val="tx2"/>
                </a:solidFill>
                <a:latin typeface="Calibri" pitchFamily="34" charset="0"/>
              </a:rPr>
              <a:t>, </a:t>
            </a:r>
            <a:r>
              <a:rPr lang="zh-CN" altLang="en-US" sz="2400" b="1" dirty="0" smtClean="0">
                <a:solidFill>
                  <a:schemeClr val="tx2"/>
                </a:solidFill>
                <a:latin typeface="Calibri" pitchFamily="34" charset="0"/>
              </a:rPr>
              <a:t>斯德哥尔摩环境研究所 </a:t>
            </a:r>
            <a:r>
              <a:rPr lang="en-US" altLang="zh-CN" sz="2400" b="1" dirty="0">
                <a:solidFill>
                  <a:schemeClr val="tx2"/>
                </a:solidFill>
                <a:latin typeface="Calibri" pitchFamily="34" charset="0"/>
              </a:rPr>
              <a:t>Stockholm Environment Institute</a:t>
            </a:r>
          </a:p>
          <a:p>
            <a:r>
              <a:rPr lang="en-US" altLang="zh-CN" sz="2400" b="1" dirty="0" smtClean="0">
                <a:solidFill>
                  <a:schemeClr val="tx2"/>
                </a:solidFill>
                <a:latin typeface="Calibri" pitchFamily="34" charset="0"/>
              </a:rPr>
              <a:t>Michael </a:t>
            </a:r>
            <a:r>
              <a:rPr lang="en-US" altLang="zh-CN" sz="2400" b="1" dirty="0">
                <a:solidFill>
                  <a:schemeClr val="tx2"/>
                </a:solidFill>
                <a:latin typeface="Calibri" pitchFamily="34" charset="0"/>
              </a:rPr>
              <a:t>P. </a:t>
            </a:r>
            <a:r>
              <a:rPr lang="en-US" altLang="zh-CN" sz="2400" b="1" dirty="0" smtClean="0">
                <a:solidFill>
                  <a:schemeClr val="tx2"/>
                </a:solidFill>
                <a:latin typeface="Calibri" pitchFamily="34" charset="0"/>
              </a:rPr>
              <a:t>Walsh, </a:t>
            </a:r>
            <a:r>
              <a:rPr lang="zh-CN" altLang="zh-CN" sz="2400" b="1" dirty="0" smtClean="0">
                <a:solidFill>
                  <a:schemeClr val="tx2"/>
                </a:solidFill>
                <a:latin typeface="Calibri" pitchFamily="34" charset="0"/>
              </a:rPr>
              <a:t>国际</a:t>
            </a:r>
            <a:r>
              <a:rPr lang="zh-CN" altLang="zh-CN" sz="2400" b="1" dirty="0">
                <a:solidFill>
                  <a:schemeClr val="tx2"/>
                </a:solidFill>
                <a:latin typeface="Calibri" pitchFamily="34" charset="0"/>
              </a:rPr>
              <a:t>清洁交通委员会</a:t>
            </a:r>
            <a:r>
              <a:rPr lang="en-US" altLang="zh-CN" sz="2400" b="1" dirty="0">
                <a:solidFill>
                  <a:schemeClr val="tx2"/>
                </a:solidFill>
                <a:latin typeface="Calibri" pitchFamily="34" charset="0"/>
              </a:rPr>
              <a:t> International Council on Clean Transportation</a:t>
            </a:r>
            <a:endParaRPr lang="en-US" altLang="zh-CN" sz="2400" b="1" dirty="0" smtClean="0">
              <a:solidFill>
                <a:schemeClr val="tx2"/>
              </a:solidFill>
              <a:latin typeface="Calibri" pitchFamily="34" charset="0"/>
            </a:endParaRPr>
          </a:p>
          <a:p>
            <a:endParaRPr lang="en-US" altLang="zh-CN" sz="1200" b="1" dirty="0" smtClean="0">
              <a:solidFill>
                <a:schemeClr val="tx2"/>
              </a:solidFill>
              <a:latin typeface="Calibri" pitchFamily="34" charset="0"/>
            </a:endParaRPr>
          </a:p>
          <a:p>
            <a:r>
              <a:rPr lang="en-US" altLang="zh-CN" sz="2400" b="1" dirty="0" smtClean="0">
                <a:solidFill>
                  <a:schemeClr val="tx2"/>
                </a:solidFill>
                <a:latin typeface="Calibri" pitchFamily="34" charset="0"/>
              </a:rPr>
              <a:t>2015</a:t>
            </a:r>
            <a:r>
              <a:rPr lang="zh-CN" altLang="en-US" sz="2400" b="1" dirty="0" smtClean="0">
                <a:solidFill>
                  <a:schemeClr val="tx2"/>
                </a:solidFill>
                <a:latin typeface="Calibri" pitchFamily="34" charset="0"/>
              </a:rPr>
              <a:t>年</a:t>
            </a:r>
            <a:r>
              <a:rPr lang="en-US" altLang="zh-CN" sz="2400" b="1" dirty="0" smtClean="0">
                <a:solidFill>
                  <a:schemeClr val="tx2"/>
                </a:solidFill>
                <a:latin typeface="Calibri" pitchFamily="34" charset="0"/>
              </a:rPr>
              <a:t>11</a:t>
            </a:r>
            <a:r>
              <a:rPr lang="zh-CN" altLang="en-US" sz="2400" b="1" dirty="0" smtClean="0">
                <a:solidFill>
                  <a:schemeClr val="tx2"/>
                </a:solidFill>
                <a:latin typeface="Calibri" pitchFamily="34" charset="0"/>
              </a:rPr>
              <a:t>月</a:t>
            </a:r>
            <a:r>
              <a:rPr lang="en-US" altLang="zh-CN" sz="2400" b="1" dirty="0" smtClean="0">
                <a:solidFill>
                  <a:schemeClr val="tx2"/>
                </a:solidFill>
                <a:latin typeface="Calibri" pitchFamily="34" charset="0"/>
              </a:rPr>
              <a:t>9-11</a:t>
            </a:r>
            <a:r>
              <a:rPr lang="zh-CN" altLang="en-US" sz="2400" b="1" dirty="0" smtClean="0">
                <a:solidFill>
                  <a:schemeClr val="tx2"/>
                </a:solidFill>
                <a:latin typeface="Calibri" pitchFamily="34" charset="0"/>
              </a:rPr>
              <a:t>日</a:t>
            </a:r>
            <a:r>
              <a:rPr lang="en-US" altLang="zh-CN" sz="2400" b="1" dirty="0">
                <a:solidFill>
                  <a:schemeClr val="tx2"/>
                </a:solidFill>
                <a:latin typeface="Calibri" pitchFamily="34" charset="0"/>
              </a:rPr>
              <a:t>, </a:t>
            </a:r>
            <a:r>
              <a:rPr lang="zh-CN" altLang="en-US" sz="2400" b="1" dirty="0" smtClean="0">
                <a:solidFill>
                  <a:schemeClr val="tx2"/>
                </a:solidFill>
                <a:latin typeface="Calibri" pitchFamily="34" charset="0"/>
              </a:rPr>
              <a:t>北京   </a:t>
            </a:r>
            <a:r>
              <a:rPr lang="en-US" altLang="zh-CN" sz="2400" b="1" dirty="0" smtClean="0">
                <a:solidFill>
                  <a:schemeClr val="tx2"/>
                </a:solidFill>
                <a:latin typeface="Calibri" pitchFamily="34" charset="0"/>
              </a:rPr>
              <a:t>Nov 9-11, 2015, Beijing</a:t>
            </a:r>
            <a:endParaRPr lang="en-US" altLang="zh-CN" sz="2400" dirty="0">
              <a:solidFill>
                <a:schemeClr val="tx2"/>
              </a:solidFill>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263680" y="1229062"/>
            <a:ext cx="2880320" cy="1384995"/>
          </a:xfrm>
          <a:prstGeom prst="rect">
            <a:avLst/>
          </a:prstGeom>
          <a:noFill/>
        </p:spPr>
        <p:txBody>
          <a:bodyPr wrap="square" lIns="91440" tIns="45720" rIns="91440" bIns="45720">
            <a:spAutoFit/>
          </a:bodyPr>
          <a:lstStyle/>
          <a:p>
            <a:pPr algn="ctr"/>
            <a:r>
              <a:rPr lang="zh-CN" altLang="en-US" sz="2800" b="1" cap="none" spc="0" dirty="0" smtClean="0">
                <a:ln w="0"/>
                <a:solidFill>
                  <a:srgbClr val="00B0F0"/>
                </a:solidFill>
                <a:effectLst>
                  <a:outerShdw blurRad="38100" dist="19050" dir="2700000" algn="tl" rotWithShape="0">
                    <a:schemeClr val="dk1">
                      <a:alpha val="40000"/>
                    </a:schemeClr>
                  </a:outerShdw>
                </a:effectLst>
              </a:rPr>
              <a:t>对流层臭氧</a:t>
            </a:r>
            <a:endParaRPr lang="en-US" altLang="zh-CN" sz="2800" b="1" cap="none" spc="0" dirty="0" smtClean="0">
              <a:ln w="0"/>
              <a:solidFill>
                <a:srgbClr val="00B0F0"/>
              </a:solidFill>
              <a:effectLst>
                <a:outerShdw blurRad="38100" dist="19050" dir="2700000" algn="tl" rotWithShape="0">
                  <a:schemeClr val="dk1">
                    <a:alpha val="40000"/>
                  </a:schemeClr>
                </a:outerShdw>
              </a:effectLst>
            </a:endParaRPr>
          </a:p>
          <a:p>
            <a:pPr algn="ctr"/>
            <a:r>
              <a:rPr lang="en-US" altLang="zh-CN" sz="2800" b="1" cap="none" spc="0" dirty="0" smtClean="0">
                <a:ln w="0"/>
                <a:solidFill>
                  <a:srgbClr val="00B0F0"/>
                </a:solidFill>
                <a:effectLst>
                  <a:outerShdw blurRad="38100" dist="19050" dir="2700000" algn="tl" rotWithShape="0">
                    <a:schemeClr val="dk1">
                      <a:alpha val="40000"/>
                    </a:schemeClr>
                  </a:outerShdw>
                </a:effectLst>
              </a:rPr>
              <a:t>T</a:t>
            </a:r>
            <a:r>
              <a:rPr lang="en-US" altLang="zh-CN" sz="2800" b="1" dirty="0" smtClean="0">
                <a:ln w="0"/>
                <a:solidFill>
                  <a:srgbClr val="00B0F0"/>
                </a:solidFill>
                <a:effectLst>
                  <a:outerShdw blurRad="38100" dist="19050" dir="2700000" algn="tl" rotWithShape="0">
                    <a:schemeClr val="dk1">
                      <a:alpha val="40000"/>
                    </a:schemeClr>
                  </a:outerShdw>
                </a:effectLst>
              </a:rPr>
              <a:t>ropospheric </a:t>
            </a:r>
          </a:p>
          <a:p>
            <a:pPr algn="ctr"/>
            <a:r>
              <a:rPr lang="en-US" altLang="zh-CN" sz="2800" b="1" dirty="0" smtClean="0">
                <a:ln w="0"/>
                <a:solidFill>
                  <a:srgbClr val="00B0F0"/>
                </a:solidFill>
                <a:effectLst>
                  <a:outerShdw blurRad="38100" dist="19050" dir="2700000" algn="tl" rotWithShape="0">
                    <a:schemeClr val="dk1">
                      <a:alpha val="40000"/>
                    </a:schemeClr>
                  </a:outerShdw>
                </a:effectLst>
              </a:rPr>
              <a:t>Ozone</a:t>
            </a:r>
            <a:endParaRPr lang="zh-CN" altLang="en-US" sz="2800" b="1" cap="none" spc="0" dirty="0">
              <a:ln w="0"/>
              <a:solidFill>
                <a:srgbClr val="00B0F0"/>
              </a:solidFill>
              <a:effectLst>
                <a:outerShdw blurRad="38100" dist="19050" dir="2700000" algn="tl" rotWithShape="0">
                  <a:schemeClr val="dk1">
                    <a:alpha val="40000"/>
                  </a:schemeClr>
                </a:outerShdw>
              </a:effectLst>
            </a:endParaRPr>
          </a:p>
        </p:txBody>
      </p:sp>
      <p:sp>
        <p:nvSpPr>
          <p:cNvPr id="5" name="矩形 4"/>
          <p:cNvSpPr/>
          <p:nvPr/>
        </p:nvSpPr>
        <p:spPr>
          <a:xfrm>
            <a:off x="107504" y="1196752"/>
            <a:ext cx="6120680" cy="1723549"/>
          </a:xfrm>
          <a:prstGeom prst="rect">
            <a:avLst/>
          </a:prstGeom>
        </p:spPr>
        <p:txBody>
          <a:bodyPr wrap="square">
            <a:spAutoFit/>
          </a:bodyPr>
          <a:lstStyle/>
          <a:p>
            <a:r>
              <a:rPr lang="zh-CN" altLang="zh-CN" sz="20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与黑碳同时排放的</a:t>
            </a:r>
            <a:r>
              <a:rPr lang="en-US" altLang="zh-CN" sz="2000" b="1" dirty="0" smtClean="0">
                <a:solidFill>
                  <a:srgbClr val="000000"/>
                </a:solidFill>
                <a:latin typeface="黑体" panose="02010609060101010101" pitchFamily="49" charset="-122"/>
                <a:ea typeface="黑体" panose="02010609060101010101" pitchFamily="49" charset="-122"/>
              </a:rPr>
              <a:t>NO</a:t>
            </a:r>
            <a:r>
              <a:rPr lang="en-US" altLang="zh-CN" sz="2000" b="1" baseline="-25000" dirty="0" smtClean="0">
                <a:solidFill>
                  <a:srgbClr val="000000"/>
                </a:solidFill>
                <a:latin typeface="黑体" panose="02010609060101010101" pitchFamily="49" charset="-122"/>
                <a:ea typeface="黑体" panose="02010609060101010101" pitchFamily="49" charset="-122"/>
              </a:rPr>
              <a:t>X</a:t>
            </a:r>
            <a:r>
              <a:rPr lang="en-US" altLang="zh-CN" sz="2000" b="1" dirty="0" smtClean="0">
                <a:solidFill>
                  <a:srgbClr val="000000"/>
                </a:solidFill>
                <a:latin typeface="黑体" panose="02010609060101010101" pitchFamily="49" charset="-122"/>
                <a:ea typeface="黑体" panose="02010609060101010101" pitchFamily="49" charset="-122"/>
                <a:cs typeface="Times New Roman" panose="02020603050405020304" pitchFamily="18" charset="0"/>
              </a:rPr>
              <a:t>,</a:t>
            </a:r>
            <a:r>
              <a:rPr lang="en-US" altLang="zh-CN" sz="2000" b="1" dirty="0" smtClean="0">
                <a:solidFill>
                  <a:srgbClr val="000000"/>
                </a:solidFill>
                <a:latin typeface="黑体" panose="02010609060101010101" pitchFamily="49" charset="-122"/>
                <a:ea typeface="黑体" panose="02010609060101010101" pitchFamily="49" charset="-122"/>
              </a:rPr>
              <a:t>VOCs</a:t>
            </a:r>
            <a:r>
              <a:rPr lang="zh-CN" altLang="en-US" sz="2000" b="1" dirty="0" smtClean="0">
                <a:solidFill>
                  <a:srgbClr val="000000"/>
                </a:solidFill>
                <a:latin typeface="黑体" panose="02010609060101010101" pitchFamily="49" charset="-122"/>
                <a:ea typeface="黑体" panose="02010609060101010101" pitchFamily="49" charset="-122"/>
                <a:cs typeface="Times New Roman" panose="02020603050405020304" pitchFamily="18" charset="0"/>
              </a:rPr>
              <a:t>和</a:t>
            </a:r>
            <a:r>
              <a:rPr lang="en-US" altLang="zh-CN" sz="20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CO</a:t>
            </a:r>
            <a:r>
              <a:rPr lang="zh-CN" altLang="zh-CN" sz="2000" b="1" dirty="0" smtClean="0">
                <a:solidFill>
                  <a:srgbClr val="000000"/>
                </a:solidFill>
                <a:latin typeface="黑体" panose="02010609060101010101" pitchFamily="49" charset="-122"/>
                <a:ea typeface="黑体" panose="02010609060101010101" pitchFamily="49" charset="-122"/>
                <a:cs typeface="Times New Roman" panose="02020603050405020304" pitchFamily="18" charset="0"/>
              </a:rPr>
              <a:t>同时</a:t>
            </a:r>
            <a:r>
              <a:rPr lang="zh-CN" altLang="zh-CN" sz="20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也是</a:t>
            </a:r>
            <a:r>
              <a:rPr lang="en-US" altLang="zh-CN" sz="2000" b="1" dirty="0">
                <a:solidFill>
                  <a:srgbClr val="000000"/>
                </a:solidFill>
                <a:latin typeface="黑体" panose="02010609060101010101" pitchFamily="49" charset="-122"/>
                <a:ea typeface="黑体" panose="02010609060101010101" pitchFamily="49" charset="-122"/>
              </a:rPr>
              <a:t>O</a:t>
            </a:r>
            <a:r>
              <a:rPr lang="en-US" altLang="zh-CN" sz="2000" b="1" baseline="-25000" dirty="0">
                <a:solidFill>
                  <a:srgbClr val="000000"/>
                </a:solidFill>
                <a:latin typeface="黑体" panose="02010609060101010101" pitchFamily="49" charset="-122"/>
                <a:ea typeface="黑体" panose="02010609060101010101" pitchFamily="49" charset="-122"/>
              </a:rPr>
              <a:t>3</a:t>
            </a:r>
            <a:r>
              <a:rPr lang="zh-CN" altLang="zh-CN" sz="20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的前体物，对</a:t>
            </a:r>
            <a:r>
              <a:rPr lang="en-US" altLang="zh-CN" sz="2000" b="1" dirty="0">
                <a:solidFill>
                  <a:srgbClr val="000000"/>
                </a:solidFill>
                <a:latin typeface="黑体" panose="02010609060101010101" pitchFamily="49" charset="-122"/>
                <a:ea typeface="黑体" panose="02010609060101010101" pitchFamily="49" charset="-122"/>
              </a:rPr>
              <a:t>O</a:t>
            </a:r>
            <a:r>
              <a:rPr lang="en-US" altLang="zh-CN" sz="2000" b="1" baseline="-25000" dirty="0">
                <a:solidFill>
                  <a:srgbClr val="000000"/>
                </a:solidFill>
                <a:latin typeface="黑体" panose="02010609060101010101" pitchFamily="49" charset="-122"/>
                <a:ea typeface="黑体" panose="02010609060101010101" pitchFamily="49" charset="-122"/>
              </a:rPr>
              <a:t>3</a:t>
            </a:r>
            <a:r>
              <a:rPr lang="zh-CN" altLang="zh-CN" sz="20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的形成、分布也有重要的影响</a:t>
            </a:r>
            <a:r>
              <a:rPr lang="zh-CN" altLang="zh-CN" sz="2000" b="1" dirty="0" smtClean="0">
                <a:solidFill>
                  <a:srgbClr val="000000"/>
                </a:solidFill>
                <a:latin typeface="黑体" panose="02010609060101010101" pitchFamily="49" charset="-122"/>
                <a:ea typeface="黑体" panose="02010609060101010101" pitchFamily="49" charset="-122"/>
                <a:cs typeface="Times New Roman" panose="02020603050405020304" pitchFamily="18" charset="0"/>
              </a:rPr>
              <a:t>。</a:t>
            </a:r>
            <a:endParaRPr lang="en-US" altLang="zh-CN" sz="2000" b="1" dirty="0" smtClean="0">
              <a:solidFill>
                <a:srgbClr val="000000"/>
              </a:solidFill>
              <a:latin typeface="黑体" panose="02010609060101010101" pitchFamily="49" charset="-122"/>
              <a:ea typeface="黑体" panose="02010609060101010101" pitchFamily="49" charset="-122"/>
              <a:cs typeface="Times New Roman" panose="02020603050405020304" pitchFamily="18" charset="0"/>
            </a:endParaRPr>
          </a:p>
          <a:p>
            <a:r>
              <a:rPr lang="en-US" altLang="zh-CN" sz="2200" dirty="0" smtClean="0">
                <a:solidFill>
                  <a:srgbClr val="FF0000"/>
                </a:solidFill>
                <a:latin typeface="+mn-lt"/>
              </a:rPr>
              <a:t>NO</a:t>
            </a:r>
            <a:r>
              <a:rPr lang="en-US" altLang="zh-CN" sz="2200" baseline="-25000" dirty="0" smtClean="0">
                <a:solidFill>
                  <a:srgbClr val="FF0000"/>
                </a:solidFill>
                <a:latin typeface="+mn-lt"/>
              </a:rPr>
              <a:t>x</a:t>
            </a:r>
            <a:r>
              <a:rPr lang="en-US" altLang="zh-CN" sz="2200" dirty="0" smtClean="0">
                <a:solidFill>
                  <a:srgbClr val="FF0000"/>
                </a:solidFill>
                <a:latin typeface="+mn-lt"/>
              </a:rPr>
              <a:t>,</a:t>
            </a:r>
            <a:r>
              <a:rPr lang="en-US" altLang="zh-CN" sz="2200" dirty="0" smtClean="0">
                <a:solidFill>
                  <a:srgbClr val="FF0000"/>
                </a:solidFill>
                <a:latin typeface="+mn-lt"/>
              </a:rPr>
              <a:t> VOCs and CO </a:t>
            </a:r>
            <a:r>
              <a:rPr lang="en-US" altLang="zh-CN" sz="2200" dirty="0">
                <a:solidFill>
                  <a:srgbClr val="FF0000"/>
                </a:solidFill>
                <a:latin typeface="+mn-lt"/>
              </a:rPr>
              <a:t>co-emitted with BC are precursor gases with an important influence on O</a:t>
            </a:r>
            <a:r>
              <a:rPr lang="en-US" altLang="zh-CN" sz="2200" baseline="-25000" dirty="0">
                <a:solidFill>
                  <a:srgbClr val="FF0000"/>
                </a:solidFill>
                <a:latin typeface="+mn-lt"/>
              </a:rPr>
              <a:t>3</a:t>
            </a:r>
            <a:r>
              <a:rPr lang="en-US" altLang="zh-CN" sz="2200" dirty="0">
                <a:solidFill>
                  <a:srgbClr val="FF0000"/>
                </a:solidFill>
                <a:latin typeface="+mn-lt"/>
              </a:rPr>
              <a:t> formation and distribution.</a:t>
            </a:r>
            <a:endParaRPr lang="zh-CN" altLang="en-US" sz="2200" b="1" dirty="0">
              <a:solidFill>
                <a:srgbClr val="FF0000"/>
              </a:solidFill>
              <a:latin typeface="+mn-lt"/>
            </a:endParaRPr>
          </a:p>
        </p:txBody>
      </p:sp>
      <p:sp>
        <p:nvSpPr>
          <p:cNvPr id="7" name="矩形 6"/>
          <p:cNvSpPr/>
          <p:nvPr/>
        </p:nvSpPr>
        <p:spPr>
          <a:xfrm>
            <a:off x="0" y="5805264"/>
            <a:ext cx="4572000" cy="307777"/>
          </a:xfrm>
          <a:prstGeom prst="rect">
            <a:avLst/>
          </a:prstGeom>
        </p:spPr>
        <p:txBody>
          <a:bodyPr>
            <a:spAutoFit/>
          </a:bodyPr>
          <a:lstStyle/>
          <a:p>
            <a:pPr algn="ctr">
              <a:spcBef>
                <a:spcPts val="600"/>
              </a:spcBef>
              <a:spcAft>
                <a:spcPts val="600"/>
              </a:spcAft>
            </a:pPr>
            <a:r>
              <a:rPr lang="en-US" altLang="zh-CN" sz="1400" b="1" kern="100" dirty="0">
                <a:solidFill>
                  <a:srgbClr val="000000"/>
                </a:solidFill>
                <a:latin typeface="Times New Roman" panose="02020603050405020304" pitchFamily="18" charset="0"/>
                <a:cs typeface="Times New Roman" panose="02020603050405020304" pitchFamily="18" charset="0"/>
              </a:rPr>
              <a:t>China’s </a:t>
            </a:r>
            <a:r>
              <a:rPr lang="en-US" altLang="zh-CN" sz="1400" b="1" kern="100" dirty="0" err="1">
                <a:solidFill>
                  <a:srgbClr val="000000"/>
                </a:solidFill>
                <a:latin typeface="Times New Roman" panose="02020603050405020304" pitchFamily="18" charset="0"/>
                <a:cs typeface="Times New Roman" panose="02020603050405020304" pitchFamily="18" charset="0"/>
              </a:rPr>
              <a:t>NO</a:t>
            </a:r>
            <a:r>
              <a:rPr lang="en-US" altLang="zh-CN" sz="1400" b="1" kern="100" baseline="-25000" dirty="0" err="1">
                <a:solidFill>
                  <a:srgbClr val="000000"/>
                </a:solidFill>
                <a:latin typeface="Times New Roman" panose="02020603050405020304" pitchFamily="18" charset="0"/>
                <a:cs typeface="Times New Roman" panose="02020603050405020304" pitchFamily="18" charset="0"/>
              </a:rPr>
              <a:t>x</a:t>
            </a:r>
            <a:r>
              <a:rPr lang="en-US" altLang="zh-CN" sz="1400" b="1" kern="100" dirty="0">
                <a:solidFill>
                  <a:srgbClr val="000000"/>
                </a:solidFill>
                <a:latin typeface="Times New Roman" panose="02020603050405020304" pitchFamily="18" charset="0"/>
                <a:cs typeface="Times New Roman" panose="02020603050405020304" pitchFamily="18" charset="0"/>
              </a:rPr>
              <a:t> emissions sources and distribution in 2010</a:t>
            </a:r>
            <a:endParaRPr lang="zh-CN" altLang="zh-CN" sz="1400" kern="100" dirty="0">
              <a:latin typeface="Calibri" panose="020F0502020204030204" pitchFamily="34" charset="0"/>
              <a:cs typeface="Times New Roman" panose="02020603050405020304" pitchFamily="18" charset="0"/>
            </a:endParaRPr>
          </a:p>
        </p:txBody>
      </p:sp>
      <p:sp>
        <p:nvSpPr>
          <p:cNvPr id="9" name="矩形 8"/>
          <p:cNvSpPr/>
          <p:nvPr/>
        </p:nvSpPr>
        <p:spPr>
          <a:xfrm>
            <a:off x="4572000" y="5805264"/>
            <a:ext cx="4572000" cy="307777"/>
          </a:xfrm>
          <a:prstGeom prst="rect">
            <a:avLst/>
          </a:prstGeom>
        </p:spPr>
        <p:txBody>
          <a:bodyPr>
            <a:spAutoFit/>
          </a:bodyPr>
          <a:lstStyle/>
          <a:p>
            <a:pPr algn="ctr">
              <a:spcBef>
                <a:spcPts val="600"/>
              </a:spcBef>
              <a:spcAft>
                <a:spcPts val="600"/>
              </a:spcAft>
            </a:pPr>
            <a:r>
              <a:rPr lang="en-US" altLang="zh-CN" sz="1400" b="1" kern="100" dirty="0">
                <a:solidFill>
                  <a:srgbClr val="000000"/>
                </a:solidFill>
                <a:latin typeface="Times New Roman" panose="02020603050405020304" pitchFamily="18" charset="0"/>
                <a:cs typeface="Times New Roman" panose="02020603050405020304" pitchFamily="18" charset="0"/>
              </a:rPr>
              <a:t>China’s VOCs emissions sources and distribution in 2010</a:t>
            </a:r>
            <a:endParaRPr lang="zh-CN" altLang="zh-CN" sz="1400" kern="100" dirty="0">
              <a:latin typeface="Calibri" panose="020F0502020204030204" pitchFamily="34" charset="0"/>
              <a:cs typeface="Times New Roman" panose="02020603050405020304" pitchFamily="18" charset="0"/>
            </a:endParaRPr>
          </a:p>
        </p:txBody>
      </p:sp>
      <p:pic>
        <p:nvPicPr>
          <p:cNvPr id="11" name="图片 10" descr="C:\Users\HP\Desktop\图片4.png"/>
          <p:cNvPicPr/>
          <p:nvPr/>
        </p:nvPicPr>
        <p:blipFill>
          <a:blip r:embed="rId2" cstate="print"/>
          <a:srcRect/>
          <a:stretch>
            <a:fillRect/>
          </a:stretch>
        </p:blipFill>
        <p:spPr bwMode="auto">
          <a:xfrm>
            <a:off x="0" y="2924944"/>
            <a:ext cx="4716016" cy="2808312"/>
          </a:xfrm>
          <a:prstGeom prst="rect">
            <a:avLst/>
          </a:prstGeom>
          <a:noFill/>
          <a:ln w="9525">
            <a:noFill/>
            <a:miter lim="800000"/>
            <a:headEnd/>
            <a:tailEnd/>
          </a:ln>
        </p:spPr>
      </p:pic>
      <p:pic>
        <p:nvPicPr>
          <p:cNvPr id="12" name="图片 11" descr="C:\Users\HP\Desktop\图片2.png"/>
          <p:cNvPicPr/>
          <p:nvPr/>
        </p:nvPicPr>
        <p:blipFill>
          <a:blip r:embed="rId3" cstate="print"/>
          <a:srcRect/>
          <a:stretch>
            <a:fillRect/>
          </a:stretch>
        </p:blipFill>
        <p:spPr bwMode="auto">
          <a:xfrm>
            <a:off x="4860032" y="2996952"/>
            <a:ext cx="4283968" cy="2736304"/>
          </a:xfrm>
          <a:prstGeom prst="rect">
            <a:avLst/>
          </a:prstGeom>
          <a:noFill/>
          <a:ln w="9525">
            <a:noFill/>
            <a:miter lim="800000"/>
            <a:headEnd/>
            <a:tailEnd/>
          </a:ln>
        </p:spPr>
      </p:pic>
      <p:sp>
        <p:nvSpPr>
          <p:cNvPr id="13" name="矩形 12"/>
          <p:cNvSpPr/>
          <p:nvPr/>
        </p:nvSpPr>
        <p:spPr>
          <a:xfrm>
            <a:off x="35496" y="44624"/>
            <a:ext cx="8140463" cy="892552"/>
          </a:xfrm>
          <a:prstGeom prst="rect">
            <a:avLst/>
          </a:prstGeom>
        </p:spPr>
        <p:txBody>
          <a:bodyPr wrap="square">
            <a:spAutoFit/>
          </a:bodyPr>
          <a:lstStyle/>
          <a:p>
            <a:r>
              <a:rPr lang="zh-CN" altLang="en-US" sz="2800" b="1" dirty="0" smtClean="0">
                <a:solidFill>
                  <a:schemeClr val="tx2"/>
                </a:solidFill>
                <a:latin typeface="黑体" panose="02010609060101010101" pitchFamily="49" charset="-122"/>
                <a:ea typeface="黑体" panose="02010609060101010101" pitchFamily="49" charset="-122"/>
              </a:rPr>
              <a:t>中国</a:t>
            </a:r>
            <a:r>
              <a:rPr lang="zh-CN" altLang="en-US" sz="2800" b="1" dirty="0">
                <a:solidFill>
                  <a:schemeClr val="tx2"/>
                </a:solidFill>
                <a:latin typeface="黑体" panose="02010609060101010101" pitchFamily="49" charset="-122"/>
                <a:ea typeface="黑体" panose="02010609060101010101" pitchFamily="49" charset="-122"/>
              </a:rPr>
              <a:t>短寿命气候污染物排放现状及行业特征</a:t>
            </a:r>
            <a:endParaRPr lang="en-US" altLang="zh-CN" sz="2800" b="1" dirty="0">
              <a:solidFill>
                <a:schemeClr val="tx2"/>
              </a:solidFill>
              <a:latin typeface="黑体" panose="02010609060101010101" pitchFamily="49" charset="-122"/>
              <a:ea typeface="黑体" panose="02010609060101010101" pitchFamily="49" charset="-122"/>
            </a:endParaRPr>
          </a:p>
          <a:p>
            <a:r>
              <a:rPr lang="en-US" altLang="zh-CN" sz="2400" b="1" dirty="0" smtClean="0">
                <a:solidFill>
                  <a:schemeClr val="tx2"/>
                </a:solidFill>
                <a:latin typeface="Calibri" pitchFamily="34" charset="0"/>
              </a:rPr>
              <a:t>The status </a:t>
            </a:r>
            <a:r>
              <a:rPr lang="en-US" altLang="zh-CN" sz="2400" b="1" dirty="0">
                <a:solidFill>
                  <a:schemeClr val="tx2"/>
                </a:solidFill>
                <a:latin typeface="Calibri" pitchFamily="34" charset="0"/>
              </a:rPr>
              <a:t>quo and industrial characteristics of SLCPs in China</a:t>
            </a:r>
          </a:p>
        </p:txBody>
      </p:sp>
    </p:spTree>
    <p:extLst>
      <p:ext uri="{BB962C8B-B14F-4D97-AF65-F5344CB8AC3E}">
        <p14:creationId xmlns:p14="http://schemas.microsoft.com/office/powerpoint/2010/main" val="39204046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3481" y="1100361"/>
            <a:ext cx="8871007" cy="2862322"/>
          </a:xfrm>
          <a:prstGeom prst="rect">
            <a:avLst/>
          </a:prstGeom>
        </p:spPr>
        <p:txBody>
          <a:bodyPr wrap="square">
            <a:spAutoFit/>
          </a:bodyPr>
          <a:lstStyle/>
          <a:p>
            <a:pPr marL="285750" indent="-285750">
              <a:buFont typeface="Wingdings" panose="05000000000000000000" pitchFamily="2" charset="2"/>
              <a:buChar char="ü"/>
            </a:pPr>
            <a:r>
              <a:rPr lang="zh-CN" altLang="en-US" sz="2000" dirty="0">
                <a:latin typeface="黑体" panose="02010609060101010101" pitchFamily="49" charset="-122"/>
                <a:ea typeface="黑体" panose="02010609060101010101" pitchFamily="49" charset="-122"/>
              </a:rPr>
              <a:t>2005年中国甲烷(CH</a:t>
            </a:r>
            <a:r>
              <a:rPr lang="zh-CN" altLang="en-US" sz="2000" baseline="-25000" dirty="0">
                <a:latin typeface="黑体" panose="02010609060101010101" pitchFamily="49" charset="-122"/>
                <a:ea typeface="黑体" panose="02010609060101010101" pitchFamily="49" charset="-122"/>
              </a:rPr>
              <a:t>4</a:t>
            </a:r>
            <a:r>
              <a:rPr lang="zh-CN" altLang="en-US" sz="2000" dirty="0">
                <a:latin typeface="黑体" panose="02010609060101010101" pitchFamily="49" charset="-122"/>
                <a:ea typeface="黑体" panose="02010609060101010101" pitchFamily="49" charset="-122"/>
              </a:rPr>
              <a:t>)排放总量约为</a:t>
            </a:r>
            <a:r>
              <a:rPr lang="zh-CN" altLang="en-US" sz="2000" dirty="0" smtClean="0">
                <a:latin typeface="黑体" panose="02010609060101010101" pitchFamily="49" charset="-122"/>
                <a:ea typeface="黑体" panose="02010609060101010101" pitchFamily="49" charset="-122"/>
              </a:rPr>
              <a:t>93</a:t>
            </a:r>
            <a:r>
              <a:rPr lang="en-US" altLang="zh-CN" sz="2000" dirty="0" smtClean="0">
                <a:latin typeface="黑体" panose="02010609060101010101" pitchFamily="49" charset="-122"/>
                <a:ea typeface="黑体" panose="02010609060101010101" pitchFamily="49" charset="-122"/>
              </a:rPr>
              <a:t>0 </a:t>
            </a:r>
            <a:r>
              <a:rPr lang="zh-CN" altLang="en-US" sz="2000" dirty="0" smtClean="0">
                <a:latin typeface="黑体" panose="02010609060101010101" pitchFamily="49" charset="-122"/>
                <a:ea typeface="黑体" panose="02010609060101010101" pitchFamily="49" charset="-122"/>
              </a:rPr>
              <a:t>MtCO</a:t>
            </a:r>
            <a:r>
              <a:rPr lang="zh-CN" altLang="en-US" sz="2000" baseline="-25000" dirty="0" smtClean="0">
                <a:latin typeface="黑体" panose="02010609060101010101" pitchFamily="49" charset="-122"/>
                <a:ea typeface="黑体" panose="02010609060101010101" pitchFamily="49" charset="-122"/>
              </a:rPr>
              <a:t>2 </a:t>
            </a:r>
            <a:r>
              <a:rPr lang="zh-CN" altLang="en-US" sz="2000" dirty="0" smtClean="0">
                <a:latin typeface="黑体" panose="02010609060101010101" pitchFamily="49" charset="-122"/>
                <a:ea typeface="黑体" panose="02010609060101010101" pitchFamily="49" charset="-122"/>
              </a:rPr>
              <a:t>e。</a:t>
            </a:r>
            <a:r>
              <a:rPr lang="en-US" altLang="zh-CN" sz="2000" dirty="0" smtClean="0">
                <a:solidFill>
                  <a:srgbClr val="FF0000"/>
                </a:solidFill>
                <a:latin typeface="+mn-lt"/>
              </a:rPr>
              <a:t>In 2005 </a:t>
            </a:r>
            <a:r>
              <a:rPr lang="en-US" altLang="zh-CN" sz="2000" dirty="0">
                <a:solidFill>
                  <a:srgbClr val="FF0000"/>
                </a:solidFill>
                <a:latin typeface="+mn-lt"/>
              </a:rPr>
              <a:t>CH</a:t>
            </a:r>
            <a:r>
              <a:rPr lang="en-US" altLang="zh-CN" sz="2000" baseline="-25000" dirty="0">
                <a:solidFill>
                  <a:srgbClr val="FF0000"/>
                </a:solidFill>
                <a:latin typeface="+mn-lt"/>
              </a:rPr>
              <a:t>4</a:t>
            </a:r>
            <a:r>
              <a:rPr lang="en-US" altLang="zh-CN" sz="2000" dirty="0">
                <a:solidFill>
                  <a:srgbClr val="FF0000"/>
                </a:solidFill>
                <a:latin typeface="+mn-lt"/>
              </a:rPr>
              <a:t> emissions amounted to 930 MtCO</a:t>
            </a:r>
            <a:r>
              <a:rPr lang="en-US" altLang="zh-CN" sz="2000" baseline="-25000" dirty="0">
                <a:solidFill>
                  <a:srgbClr val="FF0000"/>
                </a:solidFill>
                <a:latin typeface="+mn-lt"/>
              </a:rPr>
              <a:t>2</a:t>
            </a:r>
            <a:r>
              <a:rPr lang="en-US" altLang="zh-CN" sz="2000" dirty="0">
                <a:solidFill>
                  <a:srgbClr val="FF0000"/>
                </a:solidFill>
                <a:latin typeface="+mn-lt"/>
              </a:rPr>
              <a:t>e in </a:t>
            </a:r>
            <a:r>
              <a:rPr lang="en-US" altLang="zh-CN" sz="2000" dirty="0" smtClean="0">
                <a:solidFill>
                  <a:srgbClr val="FF0000"/>
                </a:solidFill>
                <a:latin typeface="+mn-lt"/>
              </a:rPr>
              <a:t>China.</a:t>
            </a:r>
          </a:p>
          <a:p>
            <a:pPr marL="285750" indent="-285750">
              <a:buFont typeface="Wingdings" panose="05000000000000000000" pitchFamily="2" charset="2"/>
              <a:buChar char="ü"/>
            </a:pPr>
            <a:r>
              <a:rPr lang="zh-CN" altLang="en-US" sz="2000" dirty="0">
                <a:latin typeface="黑体" panose="02010609060101010101" pitchFamily="49" charset="-122"/>
                <a:ea typeface="黑体" panose="02010609060101010101" pitchFamily="49" charset="-122"/>
              </a:rPr>
              <a:t>在煤炭生产领域排放的甲烷中，瓦斯抽采过程的排放是一大来源，煤炭领域的减排潜力巨大。</a:t>
            </a:r>
            <a:r>
              <a:rPr lang="en-US" altLang="zh-CN" sz="2000" dirty="0" smtClean="0">
                <a:solidFill>
                  <a:srgbClr val="FF0000"/>
                </a:solidFill>
                <a:latin typeface="+mn-lt"/>
              </a:rPr>
              <a:t>One </a:t>
            </a:r>
            <a:r>
              <a:rPr lang="en-US" altLang="zh-CN" sz="2000" dirty="0">
                <a:solidFill>
                  <a:srgbClr val="FF0000"/>
                </a:solidFill>
                <a:latin typeface="+mn-lt"/>
              </a:rPr>
              <a:t>of the CH</a:t>
            </a:r>
            <a:r>
              <a:rPr lang="en-US" altLang="zh-CN" sz="2000" baseline="-25000" dirty="0">
                <a:solidFill>
                  <a:srgbClr val="FF0000"/>
                </a:solidFill>
                <a:latin typeface="+mn-lt"/>
              </a:rPr>
              <a:t>4</a:t>
            </a:r>
            <a:r>
              <a:rPr lang="en-US" altLang="zh-CN" sz="2000" dirty="0" smtClean="0">
                <a:solidFill>
                  <a:srgbClr val="FF0000"/>
                </a:solidFill>
                <a:latin typeface="+mn-lt"/>
              </a:rPr>
              <a:t> </a:t>
            </a:r>
            <a:r>
              <a:rPr lang="en-US" altLang="zh-CN" sz="2000" dirty="0">
                <a:solidFill>
                  <a:srgbClr val="FF0000"/>
                </a:solidFill>
                <a:latin typeface="+mn-lt"/>
              </a:rPr>
              <a:t>emission sources during coal production </a:t>
            </a:r>
            <a:r>
              <a:rPr lang="en-US" altLang="zh-CN" sz="2000" dirty="0" smtClean="0">
                <a:solidFill>
                  <a:srgbClr val="FF0000"/>
                </a:solidFill>
                <a:latin typeface="+mn-lt"/>
              </a:rPr>
              <a:t>comes </a:t>
            </a:r>
            <a:r>
              <a:rPr lang="en-US" altLang="zh-CN" sz="2000" dirty="0">
                <a:solidFill>
                  <a:srgbClr val="FF0000"/>
                </a:solidFill>
                <a:latin typeface="+mn-lt"/>
              </a:rPr>
              <a:t>from the CMM drainage </a:t>
            </a:r>
            <a:r>
              <a:rPr lang="en-US" altLang="zh-CN" sz="2000" dirty="0" smtClean="0">
                <a:solidFill>
                  <a:srgbClr val="FF0000"/>
                </a:solidFill>
                <a:latin typeface="+mn-lt"/>
              </a:rPr>
              <a:t>process, with great mitigation potentials.</a:t>
            </a:r>
          </a:p>
          <a:p>
            <a:pPr marL="285750" indent="-285750">
              <a:buFont typeface="Wingdings" panose="05000000000000000000" pitchFamily="2" charset="2"/>
              <a:buChar char="ü"/>
            </a:pPr>
            <a:r>
              <a:rPr lang="en-US" altLang="zh-CN" sz="2000" dirty="0">
                <a:latin typeface="黑体" panose="02010609060101010101" pitchFamily="49" charset="-122"/>
                <a:ea typeface="黑体" panose="02010609060101010101" pitchFamily="49" charset="-122"/>
              </a:rPr>
              <a:t>2014</a:t>
            </a:r>
            <a:r>
              <a:rPr lang="zh-CN" altLang="en-US" sz="2000" dirty="0">
                <a:latin typeface="黑体" panose="02010609060101010101" pitchFamily="49" charset="-122"/>
                <a:ea typeface="黑体" panose="02010609060101010101" pitchFamily="49" charset="-122"/>
              </a:rPr>
              <a:t>年，全国煤矿瓦斯抽采量</a:t>
            </a:r>
            <a:r>
              <a:rPr lang="en-US" altLang="zh-CN" sz="2000" dirty="0" smtClean="0">
                <a:latin typeface="黑体" panose="02010609060101010101" pitchFamily="49" charset="-122"/>
                <a:ea typeface="黑体" panose="02010609060101010101" pitchFamily="49" charset="-122"/>
              </a:rPr>
              <a:t>133</a:t>
            </a:r>
            <a:r>
              <a:rPr lang="zh-CN" altLang="en-US" sz="2000" dirty="0" smtClean="0">
                <a:latin typeface="黑体" panose="02010609060101010101" pitchFamily="49" charset="-122"/>
                <a:ea typeface="黑体" panose="02010609060101010101" pitchFamily="49" charset="-122"/>
              </a:rPr>
              <a:t>亿 </a:t>
            </a:r>
            <a:r>
              <a:rPr lang="en-US" altLang="zh-CN" sz="2000" dirty="0" smtClean="0">
                <a:latin typeface="黑体" panose="02010609060101010101" pitchFamily="49" charset="-122"/>
                <a:ea typeface="黑体" panose="02010609060101010101" pitchFamily="49" charset="-122"/>
              </a:rPr>
              <a:t>m³</a:t>
            </a:r>
            <a:r>
              <a:rPr lang="zh-CN" altLang="en-US" sz="2000" dirty="0">
                <a:latin typeface="黑体" panose="02010609060101010101" pitchFamily="49" charset="-122"/>
                <a:ea typeface="黑体" panose="02010609060101010101" pitchFamily="49" charset="-122"/>
              </a:rPr>
              <a:t>，利用量</a:t>
            </a:r>
            <a:r>
              <a:rPr lang="en-US" altLang="zh-CN" sz="2000" dirty="0">
                <a:latin typeface="黑体" panose="02010609060101010101" pitchFamily="49" charset="-122"/>
                <a:ea typeface="黑体" panose="02010609060101010101" pitchFamily="49" charset="-122"/>
              </a:rPr>
              <a:t>45.3</a:t>
            </a:r>
            <a:r>
              <a:rPr lang="zh-CN" altLang="en-US" sz="2000" dirty="0">
                <a:latin typeface="黑体" panose="02010609060101010101" pitchFamily="49" charset="-122"/>
                <a:ea typeface="黑体" panose="02010609060101010101" pitchFamily="49" charset="-122"/>
              </a:rPr>
              <a:t>亿 </a:t>
            </a:r>
            <a:r>
              <a:rPr lang="en-US" altLang="zh-CN" sz="2000" dirty="0">
                <a:latin typeface="黑体" panose="02010609060101010101" pitchFamily="49" charset="-122"/>
                <a:ea typeface="黑体" panose="02010609060101010101" pitchFamily="49" charset="-122"/>
              </a:rPr>
              <a:t>m³</a:t>
            </a:r>
            <a:r>
              <a:rPr lang="zh-CN" altLang="en-US" sz="2000" dirty="0">
                <a:latin typeface="黑体" panose="02010609060101010101" pitchFamily="49" charset="-122"/>
                <a:ea typeface="黑体" panose="02010609060101010101" pitchFamily="49" charset="-122"/>
              </a:rPr>
              <a:t>，相比</a:t>
            </a:r>
            <a:r>
              <a:rPr lang="en-US" altLang="zh-CN" sz="2000" dirty="0">
                <a:latin typeface="黑体" panose="02010609060101010101" pitchFamily="49" charset="-122"/>
                <a:ea typeface="黑体" panose="02010609060101010101" pitchFamily="49" charset="-122"/>
              </a:rPr>
              <a:t>2005</a:t>
            </a:r>
            <a:r>
              <a:rPr lang="zh-CN" altLang="en-US" sz="2000" dirty="0">
                <a:latin typeface="黑体" panose="02010609060101010101" pitchFamily="49" charset="-122"/>
                <a:ea typeface="黑体" panose="02010609060101010101" pitchFamily="49" charset="-122"/>
              </a:rPr>
              <a:t>年分别增长</a:t>
            </a:r>
            <a:r>
              <a:rPr lang="en-US" altLang="zh-CN" sz="2000" dirty="0">
                <a:latin typeface="黑体" panose="02010609060101010101" pitchFamily="49" charset="-122"/>
                <a:ea typeface="黑体" panose="02010609060101010101" pitchFamily="49" charset="-122"/>
              </a:rPr>
              <a:t>503%</a:t>
            </a:r>
            <a:r>
              <a:rPr lang="zh-CN" altLang="en-US" sz="2000" dirty="0">
                <a:latin typeface="黑体" panose="02010609060101010101" pitchFamily="49" charset="-122"/>
                <a:ea typeface="黑体" panose="02010609060101010101" pitchFamily="49" charset="-122"/>
              </a:rPr>
              <a:t>及</a:t>
            </a:r>
            <a:r>
              <a:rPr lang="en-US" altLang="zh-CN" sz="2000" dirty="0">
                <a:latin typeface="黑体" panose="02010609060101010101" pitchFamily="49" charset="-122"/>
                <a:ea typeface="黑体" panose="02010609060101010101" pitchFamily="49" charset="-122"/>
              </a:rPr>
              <a:t>466%</a:t>
            </a:r>
            <a:r>
              <a:rPr lang="zh-CN" altLang="en-US" sz="2000" dirty="0">
                <a:latin typeface="黑体" panose="02010609060101010101" pitchFamily="49" charset="-122"/>
                <a:ea typeface="黑体" panose="02010609060101010101" pitchFamily="49" charset="-122"/>
              </a:rPr>
              <a:t>。</a:t>
            </a:r>
            <a:r>
              <a:rPr lang="en-US" altLang="zh-CN" sz="2000" dirty="0">
                <a:solidFill>
                  <a:srgbClr val="FF0000"/>
                </a:solidFill>
                <a:latin typeface="+mn-lt"/>
              </a:rPr>
              <a:t>2014 the total CMM drainage volume in China was </a:t>
            </a:r>
            <a:r>
              <a:rPr lang="en-US" altLang="zh-CN" sz="2000" dirty="0" smtClean="0">
                <a:solidFill>
                  <a:srgbClr val="FF0000"/>
                </a:solidFill>
                <a:latin typeface="+mn-lt"/>
              </a:rPr>
              <a:t>13.3 </a:t>
            </a:r>
            <a:r>
              <a:rPr lang="en-US" altLang="zh-CN" sz="2000" dirty="0">
                <a:solidFill>
                  <a:srgbClr val="FF0000"/>
                </a:solidFill>
                <a:latin typeface="+mn-lt"/>
              </a:rPr>
              <a:t>billion </a:t>
            </a:r>
            <a:r>
              <a:rPr lang="en-US" altLang="zh-CN" sz="2000" dirty="0" smtClean="0">
                <a:solidFill>
                  <a:srgbClr val="FF0000"/>
                </a:solidFill>
                <a:latin typeface="+mn-lt"/>
              </a:rPr>
              <a:t>m</a:t>
            </a:r>
            <a:r>
              <a:rPr lang="en-US" altLang="zh-CN" sz="2000" baseline="30000" dirty="0" smtClean="0">
                <a:solidFill>
                  <a:srgbClr val="FF0000"/>
                </a:solidFill>
                <a:latin typeface="+mn-lt"/>
              </a:rPr>
              <a:t>3</a:t>
            </a:r>
            <a:r>
              <a:rPr lang="en-US" altLang="zh-CN" sz="2000" dirty="0" smtClean="0">
                <a:solidFill>
                  <a:srgbClr val="FF0000"/>
                </a:solidFill>
                <a:latin typeface="+mn-lt"/>
              </a:rPr>
              <a:t> with the </a:t>
            </a:r>
            <a:r>
              <a:rPr lang="en-US" altLang="zh-CN" sz="2000" dirty="0">
                <a:solidFill>
                  <a:srgbClr val="FF0000"/>
                </a:solidFill>
                <a:latin typeface="+mn-lt"/>
              </a:rPr>
              <a:t>utilization volume of </a:t>
            </a:r>
            <a:r>
              <a:rPr lang="en-US" altLang="zh-CN" sz="2000" dirty="0" smtClean="0">
                <a:solidFill>
                  <a:srgbClr val="FF0000"/>
                </a:solidFill>
                <a:latin typeface="+mn-lt"/>
              </a:rPr>
              <a:t>4.5 </a:t>
            </a:r>
            <a:r>
              <a:rPr lang="en-US" altLang="zh-CN" sz="2000" dirty="0">
                <a:solidFill>
                  <a:srgbClr val="FF0000"/>
                </a:solidFill>
                <a:latin typeface="+mn-lt"/>
              </a:rPr>
              <a:t>billion </a:t>
            </a:r>
            <a:r>
              <a:rPr lang="en-US" altLang="zh-CN" sz="2000" dirty="0" smtClean="0">
                <a:solidFill>
                  <a:srgbClr val="FF0000"/>
                </a:solidFill>
                <a:latin typeface="+mn-lt"/>
              </a:rPr>
              <a:t>m</a:t>
            </a:r>
            <a:r>
              <a:rPr lang="en-US" altLang="zh-CN" sz="2000" baseline="30000" dirty="0" smtClean="0">
                <a:solidFill>
                  <a:srgbClr val="FF0000"/>
                </a:solidFill>
                <a:latin typeface="+mn-lt"/>
              </a:rPr>
              <a:t>3</a:t>
            </a:r>
            <a:r>
              <a:rPr lang="en-US" altLang="zh-CN" sz="2000" dirty="0" smtClean="0">
                <a:solidFill>
                  <a:srgbClr val="FF0000"/>
                </a:solidFill>
                <a:latin typeface="+mn-lt"/>
              </a:rPr>
              <a:t>, </a:t>
            </a:r>
            <a:r>
              <a:rPr lang="en-US" altLang="zh-CN" sz="2000" dirty="0">
                <a:solidFill>
                  <a:srgbClr val="FF0000"/>
                </a:solidFill>
                <a:latin typeface="+mn-lt"/>
              </a:rPr>
              <a:t>respectively increased by </a:t>
            </a:r>
            <a:r>
              <a:rPr lang="en-US" altLang="zh-CN" sz="2000" dirty="0" smtClean="0">
                <a:solidFill>
                  <a:srgbClr val="FF0000"/>
                </a:solidFill>
                <a:latin typeface="+mn-lt"/>
              </a:rPr>
              <a:t>503% and </a:t>
            </a:r>
            <a:r>
              <a:rPr lang="en-US" altLang="zh-CN" sz="2000" dirty="0">
                <a:solidFill>
                  <a:srgbClr val="FF0000"/>
                </a:solidFill>
                <a:latin typeface="+mn-lt"/>
              </a:rPr>
              <a:t>466% compared with 2005.</a:t>
            </a:r>
            <a:endParaRPr lang="zh-CN" altLang="en-US" sz="2000" dirty="0">
              <a:solidFill>
                <a:srgbClr val="FF0000"/>
              </a:solidFill>
              <a:latin typeface="+mn-lt"/>
            </a:endParaRPr>
          </a:p>
        </p:txBody>
      </p:sp>
      <p:sp>
        <p:nvSpPr>
          <p:cNvPr id="5" name="矩形 4"/>
          <p:cNvSpPr/>
          <p:nvPr/>
        </p:nvSpPr>
        <p:spPr>
          <a:xfrm>
            <a:off x="6660232" y="4365104"/>
            <a:ext cx="1738361" cy="1077218"/>
          </a:xfrm>
          <a:prstGeom prst="rect">
            <a:avLst/>
          </a:prstGeom>
          <a:noFill/>
        </p:spPr>
        <p:txBody>
          <a:bodyPr wrap="none" lIns="91440" tIns="45720" rIns="91440" bIns="45720">
            <a:spAutoFit/>
          </a:bodyPr>
          <a:lstStyle/>
          <a:p>
            <a:pPr algn="ctr"/>
            <a:r>
              <a:rPr lang="zh-CN" altLang="en-US" sz="3200" b="1" dirty="0">
                <a:ln w="0"/>
                <a:solidFill>
                  <a:srgbClr val="00B0F0"/>
                </a:solidFill>
                <a:effectLst>
                  <a:outerShdw blurRad="38100" dist="19050" dir="2700000" algn="tl" rotWithShape="0">
                    <a:schemeClr val="dk1">
                      <a:alpha val="40000"/>
                    </a:schemeClr>
                  </a:outerShdw>
                </a:effectLst>
              </a:rPr>
              <a:t>甲烷</a:t>
            </a:r>
            <a:endParaRPr lang="en-US" altLang="zh-CN" sz="3200" b="1" cap="none" spc="0" dirty="0" smtClean="0">
              <a:ln w="0"/>
              <a:solidFill>
                <a:srgbClr val="00B0F0"/>
              </a:solidFill>
              <a:effectLst>
                <a:outerShdw blurRad="38100" dist="19050" dir="2700000" algn="tl" rotWithShape="0">
                  <a:schemeClr val="dk1">
                    <a:alpha val="40000"/>
                  </a:schemeClr>
                </a:outerShdw>
              </a:effectLst>
            </a:endParaRPr>
          </a:p>
          <a:p>
            <a:pPr algn="ctr"/>
            <a:r>
              <a:rPr lang="en-US" altLang="zh-CN" sz="3200" b="1" dirty="0" smtClean="0">
                <a:ln w="0"/>
                <a:solidFill>
                  <a:srgbClr val="00B0F0"/>
                </a:solidFill>
                <a:effectLst>
                  <a:outerShdw blurRad="38100" dist="19050" dir="2700000" algn="tl" rotWithShape="0">
                    <a:schemeClr val="dk1">
                      <a:alpha val="40000"/>
                    </a:schemeClr>
                  </a:outerShdw>
                </a:effectLst>
              </a:rPr>
              <a:t>Methane</a:t>
            </a:r>
          </a:p>
        </p:txBody>
      </p:sp>
      <p:pic>
        <p:nvPicPr>
          <p:cNvPr id="6" name="Picture 4"/>
          <p:cNvPicPr/>
          <p:nvPr/>
        </p:nvPicPr>
        <p:blipFill>
          <a:blip r:embed="rId2" cstate="print"/>
          <a:srcRect l="9550" t="5882" r="20877" b="2840"/>
          <a:stretch>
            <a:fillRect/>
          </a:stretch>
        </p:blipFill>
        <p:spPr bwMode="auto">
          <a:xfrm>
            <a:off x="251520" y="4188058"/>
            <a:ext cx="5040560" cy="2592288"/>
          </a:xfrm>
          <a:prstGeom prst="rect">
            <a:avLst/>
          </a:prstGeom>
          <a:noFill/>
          <a:ln w="9525">
            <a:noFill/>
            <a:miter lim="800000"/>
            <a:headEnd/>
            <a:tailEnd/>
          </a:ln>
        </p:spPr>
      </p:pic>
      <p:sp>
        <p:nvSpPr>
          <p:cNvPr id="24577" name="Rectangle 1"/>
          <p:cNvSpPr>
            <a:spLocks noChangeArrowheads="1"/>
          </p:cNvSpPr>
          <p:nvPr/>
        </p:nvSpPr>
        <p:spPr bwMode="auto">
          <a:xfrm>
            <a:off x="83956" y="3933056"/>
            <a:ext cx="627872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000000"/>
                </a:solidFill>
                <a:effectLst/>
                <a:latin typeface="Arial" pitchFamily="34" charset="0"/>
                <a:ea typeface="宋体" pitchFamily="2" charset="-122"/>
                <a:cs typeface="Times New Roman" pitchFamily="18" charset="0"/>
              </a:rPr>
              <a:t>China’s CMM drainage and utilization volume, 2005-2014</a:t>
            </a:r>
            <a:endParaRPr kumimoji="0" lang="en-US" altLang="zh-CN" sz="16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8" name="矩形 7"/>
          <p:cNvSpPr/>
          <p:nvPr/>
        </p:nvSpPr>
        <p:spPr>
          <a:xfrm>
            <a:off x="35496" y="44624"/>
            <a:ext cx="8140463" cy="892552"/>
          </a:xfrm>
          <a:prstGeom prst="rect">
            <a:avLst/>
          </a:prstGeom>
        </p:spPr>
        <p:txBody>
          <a:bodyPr wrap="square">
            <a:spAutoFit/>
          </a:bodyPr>
          <a:lstStyle/>
          <a:p>
            <a:r>
              <a:rPr lang="zh-CN" altLang="en-US" sz="2800" b="1" dirty="0" smtClean="0">
                <a:solidFill>
                  <a:schemeClr val="tx2"/>
                </a:solidFill>
                <a:latin typeface="黑体" panose="02010609060101010101" pitchFamily="49" charset="-122"/>
                <a:ea typeface="黑体" panose="02010609060101010101" pitchFamily="49" charset="-122"/>
              </a:rPr>
              <a:t>中国</a:t>
            </a:r>
            <a:r>
              <a:rPr lang="zh-CN" altLang="en-US" sz="2800" b="1" dirty="0">
                <a:solidFill>
                  <a:schemeClr val="tx2"/>
                </a:solidFill>
                <a:latin typeface="黑体" panose="02010609060101010101" pitchFamily="49" charset="-122"/>
                <a:ea typeface="黑体" panose="02010609060101010101" pitchFamily="49" charset="-122"/>
              </a:rPr>
              <a:t>短寿命气候污染物排放现状及行业特征</a:t>
            </a:r>
            <a:endParaRPr lang="en-US" altLang="zh-CN" sz="2800" b="1" dirty="0">
              <a:solidFill>
                <a:schemeClr val="tx2"/>
              </a:solidFill>
              <a:latin typeface="黑体" panose="02010609060101010101" pitchFamily="49" charset="-122"/>
              <a:ea typeface="黑体" panose="02010609060101010101" pitchFamily="49" charset="-122"/>
            </a:endParaRPr>
          </a:p>
          <a:p>
            <a:r>
              <a:rPr lang="en-US" altLang="zh-CN" sz="2400" b="1" dirty="0" smtClean="0">
                <a:solidFill>
                  <a:schemeClr val="tx2"/>
                </a:solidFill>
                <a:latin typeface="Calibri" pitchFamily="34" charset="0"/>
              </a:rPr>
              <a:t>The status </a:t>
            </a:r>
            <a:r>
              <a:rPr lang="en-US" altLang="zh-CN" sz="2400" b="1" dirty="0">
                <a:solidFill>
                  <a:schemeClr val="tx2"/>
                </a:solidFill>
                <a:latin typeface="Calibri" pitchFamily="34" charset="0"/>
              </a:rPr>
              <a:t>quo and industrial characteristics of SLCPs in China</a:t>
            </a:r>
          </a:p>
        </p:txBody>
      </p:sp>
    </p:spTree>
    <p:extLst>
      <p:ext uri="{BB962C8B-B14F-4D97-AF65-F5344CB8AC3E}">
        <p14:creationId xmlns:p14="http://schemas.microsoft.com/office/powerpoint/2010/main" val="23864442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4"/>
          <p:cNvSpPr txBox="1"/>
          <p:nvPr/>
        </p:nvSpPr>
        <p:spPr>
          <a:xfrm>
            <a:off x="143023" y="1124744"/>
            <a:ext cx="5688633" cy="2185214"/>
          </a:xfrm>
          <a:prstGeom prst="rect">
            <a:avLst/>
          </a:prstGeom>
          <a:noFill/>
        </p:spPr>
        <p:txBody>
          <a:bodyPr wrap="square" rtlCol="0">
            <a:spAutoFit/>
          </a:bodyPr>
          <a:lstStyle/>
          <a:p>
            <a:r>
              <a:rPr lang="zh-CN" altLang="zh-CN" sz="2000" dirty="0" smtClean="0">
                <a:latin typeface="黑体" panose="02010609060101010101" pitchFamily="49" charset="-122"/>
                <a:ea typeface="黑体" panose="02010609060101010101" pitchFamily="49" charset="-122"/>
              </a:rPr>
              <a:t>本报告提到的中国</a:t>
            </a:r>
            <a:r>
              <a:rPr lang="en-US" altLang="zh-CN" sz="2000" dirty="0" smtClean="0">
                <a:latin typeface="黑体" panose="02010609060101010101" pitchFamily="49" charset="-122"/>
                <a:ea typeface="黑体" panose="02010609060101010101" pitchFamily="49" charset="-122"/>
              </a:rPr>
              <a:t>HFCs</a:t>
            </a:r>
            <a:r>
              <a:rPr lang="zh-CN" altLang="zh-CN" sz="2000" dirty="0" smtClean="0">
                <a:latin typeface="黑体" panose="02010609060101010101" pitchFamily="49" charset="-122"/>
                <a:ea typeface="黑体" panose="02010609060101010101" pitchFamily="49" charset="-122"/>
              </a:rPr>
              <a:t>的排放主要包括</a:t>
            </a:r>
            <a:r>
              <a:rPr lang="zh-CN" altLang="en-US" sz="2000" dirty="0" smtClean="0">
                <a:latin typeface="黑体" panose="02010609060101010101" pitchFamily="49" charset="-122"/>
                <a:ea typeface="黑体" panose="02010609060101010101" pitchFamily="49" charset="-122"/>
              </a:rPr>
              <a:t>：</a:t>
            </a:r>
            <a:r>
              <a:rPr lang="en-US" altLang="zh-CN" sz="2000" dirty="0" smtClean="0">
                <a:latin typeface="黑体" panose="02010609060101010101" pitchFamily="49" charset="-122"/>
                <a:ea typeface="黑体" panose="02010609060101010101" pitchFamily="49" charset="-122"/>
              </a:rPr>
              <a:t>1</a:t>
            </a:r>
            <a:r>
              <a:rPr lang="zh-CN" altLang="zh-CN" sz="2000" dirty="0" smtClean="0">
                <a:latin typeface="黑体" panose="02010609060101010101" pitchFamily="49" charset="-122"/>
                <a:ea typeface="黑体" panose="02010609060101010101" pitchFamily="49" charset="-122"/>
              </a:rPr>
              <a:t>）汽车空调行业</a:t>
            </a:r>
            <a:r>
              <a:rPr lang="en-US" altLang="zh-CN" sz="2000" dirty="0" smtClean="0">
                <a:latin typeface="黑体" panose="02010609060101010101" pitchFamily="49" charset="-122"/>
                <a:ea typeface="黑体" panose="02010609060101010101" pitchFamily="49" charset="-122"/>
              </a:rPr>
              <a:t> HFC-134a</a:t>
            </a:r>
            <a:r>
              <a:rPr lang="zh-CN" altLang="zh-CN" sz="2000" dirty="0" smtClean="0">
                <a:latin typeface="黑体" panose="02010609060101010101" pitchFamily="49" charset="-122"/>
                <a:ea typeface="黑体" panose="02010609060101010101" pitchFamily="49" charset="-122"/>
              </a:rPr>
              <a:t>；</a:t>
            </a:r>
            <a:r>
              <a:rPr lang="en-US" altLang="zh-CN" sz="2000" dirty="0" smtClean="0">
                <a:latin typeface="黑体" panose="02010609060101010101" pitchFamily="49" charset="-122"/>
                <a:ea typeface="黑体" panose="02010609060101010101" pitchFamily="49" charset="-122"/>
              </a:rPr>
              <a:t>2</a:t>
            </a:r>
            <a:r>
              <a:rPr lang="zh-CN" altLang="zh-CN" sz="2000" dirty="0" smtClean="0">
                <a:latin typeface="黑体" panose="02010609060101010101" pitchFamily="49" charset="-122"/>
                <a:ea typeface="黑体" panose="02010609060101010101" pitchFamily="49" charset="-122"/>
              </a:rPr>
              <a:t>）房间空调行业</a:t>
            </a:r>
            <a:r>
              <a:rPr lang="en-US" altLang="zh-CN" sz="2000" dirty="0" smtClean="0">
                <a:latin typeface="黑体" panose="02010609060101010101" pitchFamily="49" charset="-122"/>
                <a:ea typeface="黑体" panose="02010609060101010101" pitchFamily="49" charset="-122"/>
              </a:rPr>
              <a:t> HFC-410A</a:t>
            </a:r>
            <a:r>
              <a:rPr lang="zh-CN" altLang="zh-CN" sz="2000" dirty="0" smtClean="0">
                <a:latin typeface="黑体" panose="02010609060101010101" pitchFamily="49" charset="-122"/>
                <a:ea typeface="黑体" panose="02010609060101010101" pitchFamily="49" charset="-122"/>
              </a:rPr>
              <a:t>；</a:t>
            </a:r>
            <a:r>
              <a:rPr lang="en-US" altLang="zh-CN" sz="2000" dirty="0" smtClean="0">
                <a:latin typeface="黑体" panose="02010609060101010101" pitchFamily="49" charset="-122"/>
                <a:ea typeface="黑体" panose="02010609060101010101" pitchFamily="49" charset="-122"/>
              </a:rPr>
              <a:t>3</a:t>
            </a:r>
            <a:r>
              <a:rPr lang="zh-CN" altLang="en-US" sz="2000" dirty="0" smtClean="0">
                <a:latin typeface="黑体" panose="02010609060101010101" pitchFamily="49" charset="-122"/>
                <a:ea typeface="黑体" panose="02010609060101010101" pitchFamily="49" charset="-122"/>
              </a:rPr>
              <a:t>）</a:t>
            </a:r>
            <a:r>
              <a:rPr lang="en-US" altLang="zh-CN" sz="2000" dirty="0" smtClean="0">
                <a:latin typeface="黑体" panose="02010609060101010101" pitchFamily="49" charset="-122"/>
                <a:ea typeface="黑体" panose="02010609060101010101" pitchFamily="49" charset="-122"/>
              </a:rPr>
              <a:t>HFC-23</a:t>
            </a:r>
            <a:r>
              <a:rPr lang="zh-CN" altLang="zh-CN" sz="2000" dirty="0" smtClean="0">
                <a:latin typeface="黑体" panose="02010609060101010101" pitchFamily="49" charset="-122"/>
                <a:ea typeface="黑体" panose="02010609060101010101" pitchFamily="49" charset="-122"/>
              </a:rPr>
              <a:t>。</a:t>
            </a:r>
            <a:endParaRPr lang="en-US" altLang="zh-CN" sz="2000" dirty="0" smtClean="0">
              <a:latin typeface="黑体" panose="02010609060101010101" pitchFamily="49" charset="-122"/>
              <a:ea typeface="黑体" panose="02010609060101010101" pitchFamily="49" charset="-122"/>
            </a:endParaRPr>
          </a:p>
          <a:p>
            <a:r>
              <a:rPr lang="en-US" altLang="zh-CN" sz="2000" dirty="0" smtClean="0">
                <a:solidFill>
                  <a:srgbClr val="FF0000"/>
                </a:solidFill>
                <a:latin typeface="+mn-lt"/>
              </a:rPr>
              <a:t>HFCs in China mentioned herein include: 1) HFC-134a in the automobile air conditioning industry; 2) HFC-410A  from room air conditioning systems; 3) HFC-23 .</a:t>
            </a:r>
            <a:endParaRPr lang="zh-CN" altLang="zh-CN" sz="2000" dirty="0" smtClean="0">
              <a:solidFill>
                <a:srgbClr val="FF0000"/>
              </a:solidFill>
              <a:latin typeface="+mn-lt"/>
            </a:endParaRPr>
          </a:p>
          <a:p>
            <a:endParaRPr lang="zh-CN" altLang="zh-CN" sz="1600" dirty="0"/>
          </a:p>
        </p:txBody>
      </p:sp>
      <p:sp>
        <p:nvSpPr>
          <p:cNvPr id="4" name="矩形 3"/>
          <p:cNvSpPr/>
          <p:nvPr/>
        </p:nvSpPr>
        <p:spPr>
          <a:xfrm>
            <a:off x="5978281" y="1700808"/>
            <a:ext cx="2698175" cy="954107"/>
          </a:xfrm>
          <a:prstGeom prst="rect">
            <a:avLst/>
          </a:prstGeom>
          <a:noFill/>
        </p:spPr>
        <p:txBody>
          <a:bodyPr wrap="none" lIns="91440" tIns="45720" rIns="91440" bIns="45720">
            <a:spAutoFit/>
          </a:bodyPr>
          <a:lstStyle/>
          <a:p>
            <a:pPr algn="ctr"/>
            <a:r>
              <a:rPr lang="zh-CN" altLang="en-US" sz="2800" b="1" dirty="0" smtClean="0">
                <a:ln w="0"/>
                <a:solidFill>
                  <a:srgbClr val="00B0F0"/>
                </a:solidFill>
                <a:effectLst>
                  <a:outerShdw blurRad="38100" dist="19050" dir="2700000" algn="tl" rotWithShape="0">
                    <a:schemeClr val="dk1">
                      <a:alpha val="40000"/>
                    </a:schemeClr>
                  </a:outerShdw>
                </a:effectLst>
              </a:rPr>
              <a:t>部分</a:t>
            </a:r>
            <a:r>
              <a:rPr lang="zh-CN" altLang="en-US" sz="2800" b="1" dirty="0">
                <a:ln w="0"/>
                <a:solidFill>
                  <a:srgbClr val="00B0F0"/>
                </a:solidFill>
                <a:effectLst>
                  <a:outerShdw blurRad="38100" dist="19050" dir="2700000" algn="tl" rotWithShape="0">
                    <a:schemeClr val="dk1">
                      <a:alpha val="40000"/>
                    </a:schemeClr>
                  </a:outerShdw>
                </a:effectLst>
              </a:rPr>
              <a:t>氢氟碳化物</a:t>
            </a:r>
            <a:endParaRPr lang="en-US" altLang="zh-CN" sz="2800" b="1" cap="none" spc="0" dirty="0" smtClean="0">
              <a:ln w="0"/>
              <a:solidFill>
                <a:srgbClr val="00B0F0"/>
              </a:solidFill>
              <a:effectLst>
                <a:outerShdw blurRad="38100" dist="19050" dir="2700000" algn="tl" rotWithShape="0">
                  <a:schemeClr val="dk1">
                    <a:alpha val="40000"/>
                  </a:schemeClr>
                </a:outerShdw>
              </a:effectLst>
            </a:endParaRPr>
          </a:p>
          <a:p>
            <a:pPr algn="ctr"/>
            <a:r>
              <a:rPr lang="en-US" altLang="zh-CN" sz="2800" b="1" dirty="0" smtClean="0">
                <a:ln w="0"/>
                <a:solidFill>
                  <a:srgbClr val="00B0F0"/>
                </a:solidFill>
                <a:effectLst>
                  <a:outerShdw blurRad="38100" dist="19050" dir="2700000" algn="tl" rotWithShape="0">
                    <a:schemeClr val="dk1">
                      <a:alpha val="40000"/>
                    </a:schemeClr>
                  </a:outerShdw>
                </a:effectLst>
              </a:rPr>
              <a:t>Some HFCs</a:t>
            </a:r>
          </a:p>
        </p:txBody>
      </p:sp>
      <p:sp>
        <p:nvSpPr>
          <p:cNvPr id="6" name="矩形 5"/>
          <p:cNvSpPr/>
          <p:nvPr/>
        </p:nvSpPr>
        <p:spPr>
          <a:xfrm>
            <a:off x="251520" y="5877272"/>
            <a:ext cx="3131840" cy="461665"/>
          </a:xfrm>
          <a:prstGeom prst="rect">
            <a:avLst/>
          </a:prstGeom>
        </p:spPr>
        <p:txBody>
          <a:bodyPr wrap="square">
            <a:spAutoFit/>
          </a:bodyPr>
          <a:lstStyle/>
          <a:p>
            <a:pPr algn="ctr"/>
            <a:r>
              <a:rPr lang="en-US" altLang="zh-CN" sz="1200" b="1" dirty="0" smtClean="0"/>
              <a:t>HFC-134a emissions in the lifecycle of automobile air conditioners, 1995-2010</a:t>
            </a:r>
            <a:endParaRPr lang="zh-CN" altLang="en-US" sz="1200" dirty="0"/>
          </a:p>
        </p:txBody>
      </p:sp>
      <p:sp>
        <p:nvSpPr>
          <p:cNvPr id="8" name="矩形 7"/>
          <p:cNvSpPr/>
          <p:nvPr/>
        </p:nvSpPr>
        <p:spPr>
          <a:xfrm>
            <a:off x="3275856" y="5805264"/>
            <a:ext cx="3096344" cy="461665"/>
          </a:xfrm>
          <a:prstGeom prst="rect">
            <a:avLst/>
          </a:prstGeom>
        </p:spPr>
        <p:txBody>
          <a:bodyPr wrap="square">
            <a:spAutoFit/>
          </a:bodyPr>
          <a:lstStyle/>
          <a:p>
            <a:r>
              <a:rPr lang="en-US" altLang="zh-CN" sz="1200" b="1" dirty="0" smtClean="0"/>
              <a:t>HFC-410A emissions in the life cycle of room air conditioning systems, 1995-2010 (tons)</a:t>
            </a:r>
            <a:endParaRPr lang="zh-CN" altLang="zh-CN" sz="1200" dirty="0"/>
          </a:p>
        </p:txBody>
      </p:sp>
      <p:pic>
        <p:nvPicPr>
          <p:cNvPr id="9" name="图片 8"/>
          <p:cNvPicPr/>
          <p:nvPr/>
        </p:nvPicPr>
        <p:blipFill>
          <a:blip r:embed="rId2" cstate="print">
            <a:extLst>
              <a:ext uri="{28A0092B-C50C-407E-A947-70E740481C1C}">
                <a14:useLocalDpi xmlns:a14="http://schemas.microsoft.com/office/drawing/2010/main" val="0"/>
              </a:ext>
            </a:extLst>
          </a:blip>
          <a:srcRect t="6650"/>
          <a:stretch>
            <a:fillRect/>
          </a:stretch>
        </p:blipFill>
        <p:spPr bwMode="auto">
          <a:xfrm>
            <a:off x="5940153" y="3140968"/>
            <a:ext cx="3203848" cy="2376264"/>
          </a:xfrm>
          <a:prstGeom prst="rect">
            <a:avLst/>
          </a:prstGeom>
          <a:noFill/>
          <a:ln w="9525" cmpd="sng">
            <a:solidFill>
              <a:srgbClr val="000000"/>
            </a:solidFill>
            <a:miter lim="800000"/>
            <a:headEnd/>
            <a:tailEnd/>
          </a:ln>
          <a:effectLst/>
        </p:spPr>
      </p:pic>
      <p:sp>
        <p:nvSpPr>
          <p:cNvPr id="10" name="矩形 9"/>
          <p:cNvSpPr/>
          <p:nvPr/>
        </p:nvSpPr>
        <p:spPr>
          <a:xfrm>
            <a:off x="6119664" y="5589240"/>
            <a:ext cx="3024336" cy="461665"/>
          </a:xfrm>
          <a:prstGeom prst="rect">
            <a:avLst/>
          </a:prstGeom>
        </p:spPr>
        <p:txBody>
          <a:bodyPr wrap="square">
            <a:spAutoFit/>
          </a:bodyPr>
          <a:lstStyle/>
          <a:p>
            <a:pPr algn="ctr"/>
            <a:r>
              <a:rPr lang="en-US" altLang="zh-CN" sz="1200" b="1" dirty="0" smtClean="0"/>
              <a:t>HFC-23 production, reduction and emission in China, 1980–2012</a:t>
            </a:r>
            <a:endParaRPr lang="zh-CN" altLang="en-US" sz="1200" dirty="0"/>
          </a:p>
        </p:txBody>
      </p:sp>
      <p:pic>
        <p:nvPicPr>
          <p:cNvPr id="13" name="图表 11"/>
          <p:cNvPicPr/>
          <p:nvPr/>
        </p:nvPicPr>
        <p:blipFill>
          <a:blip r:embed="rId3" cstate="print"/>
          <a:srcRect b="-24"/>
          <a:stretch>
            <a:fillRect/>
          </a:stretch>
        </p:blipFill>
        <p:spPr bwMode="auto">
          <a:xfrm>
            <a:off x="0" y="3068960"/>
            <a:ext cx="3347864" cy="2736304"/>
          </a:xfrm>
          <a:prstGeom prst="rect">
            <a:avLst/>
          </a:prstGeom>
          <a:noFill/>
          <a:ln w="9525">
            <a:noFill/>
            <a:miter lim="800000"/>
            <a:headEnd/>
            <a:tailEnd/>
          </a:ln>
        </p:spPr>
      </p:pic>
      <p:pic>
        <p:nvPicPr>
          <p:cNvPr id="14" name="图片 13"/>
          <p:cNvPicPr/>
          <p:nvPr/>
        </p:nvPicPr>
        <p:blipFill>
          <a:blip r:embed="rId4" cstate="print"/>
          <a:srcRect/>
          <a:stretch>
            <a:fillRect/>
          </a:stretch>
        </p:blipFill>
        <p:spPr bwMode="auto">
          <a:xfrm>
            <a:off x="3419872" y="2996952"/>
            <a:ext cx="2880320" cy="2736304"/>
          </a:xfrm>
          <a:prstGeom prst="rect">
            <a:avLst/>
          </a:prstGeom>
          <a:noFill/>
          <a:ln w="9525">
            <a:noFill/>
            <a:miter lim="800000"/>
            <a:headEnd/>
            <a:tailEnd/>
          </a:ln>
        </p:spPr>
      </p:pic>
      <p:sp>
        <p:nvSpPr>
          <p:cNvPr id="15" name="矩形 14"/>
          <p:cNvSpPr/>
          <p:nvPr/>
        </p:nvSpPr>
        <p:spPr>
          <a:xfrm>
            <a:off x="35496" y="44624"/>
            <a:ext cx="8140463" cy="892552"/>
          </a:xfrm>
          <a:prstGeom prst="rect">
            <a:avLst/>
          </a:prstGeom>
        </p:spPr>
        <p:txBody>
          <a:bodyPr wrap="square">
            <a:spAutoFit/>
          </a:bodyPr>
          <a:lstStyle/>
          <a:p>
            <a:r>
              <a:rPr lang="zh-CN" altLang="en-US" sz="2800" b="1" dirty="0" smtClean="0">
                <a:solidFill>
                  <a:schemeClr val="tx2"/>
                </a:solidFill>
                <a:latin typeface="黑体" panose="02010609060101010101" pitchFamily="49" charset="-122"/>
                <a:ea typeface="黑体" panose="02010609060101010101" pitchFamily="49" charset="-122"/>
              </a:rPr>
              <a:t>中国</a:t>
            </a:r>
            <a:r>
              <a:rPr lang="zh-CN" altLang="en-US" sz="2800" b="1" dirty="0">
                <a:solidFill>
                  <a:schemeClr val="tx2"/>
                </a:solidFill>
                <a:latin typeface="黑体" panose="02010609060101010101" pitchFamily="49" charset="-122"/>
                <a:ea typeface="黑体" panose="02010609060101010101" pitchFamily="49" charset="-122"/>
              </a:rPr>
              <a:t>短寿命气候污染物排放现状及行业特征</a:t>
            </a:r>
            <a:endParaRPr lang="en-US" altLang="zh-CN" sz="2800" b="1" dirty="0">
              <a:solidFill>
                <a:schemeClr val="tx2"/>
              </a:solidFill>
              <a:latin typeface="黑体" panose="02010609060101010101" pitchFamily="49" charset="-122"/>
              <a:ea typeface="黑体" panose="02010609060101010101" pitchFamily="49" charset="-122"/>
            </a:endParaRPr>
          </a:p>
          <a:p>
            <a:r>
              <a:rPr lang="en-US" altLang="zh-CN" sz="2400" b="1" dirty="0" smtClean="0">
                <a:solidFill>
                  <a:schemeClr val="tx2"/>
                </a:solidFill>
                <a:latin typeface="Calibri" pitchFamily="34" charset="0"/>
              </a:rPr>
              <a:t>The status </a:t>
            </a:r>
            <a:r>
              <a:rPr lang="en-US" altLang="zh-CN" sz="2400" b="1" dirty="0">
                <a:solidFill>
                  <a:schemeClr val="tx2"/>
                </a:solidFill>
                <a:latin typeface="Calibri" pitchFamily="34" charset="0"/>
              </a:rPr>
              <a:t>quo and industrial characteristics of SLCPs in China</a:t>
            </a:r>
          </a:p>
        </p:txBody>
      </p:sp>
    </p:spTree>
    <p:extLst>
      <p:ext uri="{BB962C8B-B14F-4D97-AF65-F5344CB8AC3E}">
        <p14:creationId xmlns:p14="http://schemas.microsoft.com/office/powerpoint/2010/main" val="24821877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99782" y="1124744"/>
            <a:ext cx="6147949" cy="2554545"/>
          </a:xfrm>
          <a:prstGeom prst="rect">
            <a:avLst/>
          </a:prstGeom>
        </p:spPr>
        <p:txBody>
          <a:bodyPr wrap="square">
            <a:spAutoFit/>
          </a:bodyPr>
          <a:lstStyle/>
          <a:p>
            <a:r>
              <a:rPr lang="zh-CN" altLang="zh-CN" sz="2000" dirty="0">
                <a:solidFill>
                  <a:srgbClr val="000000"/>
                </a:solidFill>
                <a:latin typeface="黑体" panose="02010609060101010101" pitchFamily="49" charset="-122"/>
                <a:ea typeface="黑体" panose="02010609060101010101" pitchFamily="49" charset="-122"/>
                <a:cs typeface="Times New Roman" panose="02020603050405020304" pitchFamily="18" charset="0"/>
              </a:rPr>
              <a:t>黑碳排放措施可划分为两类：一类是致力于减少化石能源使用和提高</a:t>
            </a:r>
            <a:r>
              <a:rPr lang="zh-CN" altLang="zh-CN" sz="2000" dirty="0" smtClean="0">
                <a:solidFill>
                  <a:srgbClr val="000000"/>
                </a:solidFill>
                <a:latin typeface="黑体" panose="02010609060101010101" pitchFamily="49" charset="-122"/>
                <a:ea typeface="黑体" panose="02010609060101010101" pitchFamily="49" charset="-122"/>
                <a:cs typeface="Times New Roman" panose="02020603050405020304" pitchFamily="18" charset="0"/>
              </a:rPr>
              <a:t>化石</a:t>
            </a:r>
            <a:r>
              <a:rPr lang="en-US" altLang="zh-CN" sz="2000" dirty="0" smtClean="0">
                <a:solidFill>
                  <a:srgbClr val="000000"/>
                </a:solidFill>
                <a:latin typeface="黑体" panose="02010609060101010101" pitchFamily="49" charset="-122"/>
                <a:ea typeface="黑体" panose="02010609060101010101" pitchFamily="49" charset="-122"/>
                <a:cs typeface="Times New Roman" panose="02020603050405020304" pitchFamily="18" charset="0"/>
              </a:rPr>
              <a:t>/</a:t>
            </a:r>
            <a:r>
              <a:rPr lang="zh-CN" altLang="en-US" sz="2000" dirty="0" smtClean="0">
                <a:solidFill>
                  <a:srgbClr val="000000"/>
                </a:solidFill>
                <a:latin typeface="黑体" panose="02010609060101010101" pitchFamily="49" charset="-122"/>
                <a:ea typeface="黑体" panose="02010609060101010101" pitchFamily="49" charset="-122"/>
                <a:cs typeface="Times New Roman" panose="02020603050405020304" pitchFamily="18" charset="0"/>
              </a:rPr>
              <a:t>生物质</a:t>
            </a:r>
            <a:r>
              <a:rPr lang="zh-CN" altLang="zh-CN" sz="2000" dirty="0" smtClean="0">
                <a:solidFill>
                  <a:srgbClr val="000000"/>
                </a:solidFill>
                <a:latin typeface="黑体" panose="02010609060101010101" pitchFamily="49" charset="-122"/>
                <a:ea typeface="黑体" panose="02010609060101010101" pitchFamily="49" charset="-122"/>
                <a:cs typeface="Times New Roman" panose="02020603050405020304" pitchFamily="18" charset="0"/>
              </a:rPr>
              <a:t>能源</a:t>
            </a:r>
            <a:r>
              <a:rPr lang="zh-CN" altLang="zh-CN" sz="2000" dirty="0">
                <a:solidFill>
                  <a:srgbClr val="000000"/>
                </a:solidFill>
                <a:latin typeface="黑体" panose="02010609060101010101" pitchFamily="49" charset="-122"/>
                <a:ea typeface="黑体" panose="02010609060101010101" pitchFamily="49" charset="-122"/>
                <a:cs typeface="Times New Roman" panose="02020603050405020304" pitchFamily="18" charset="0"/>
              </a:rPr>
              <a:t>使用效率，另一类则属于末端黑碳减排技术的应用措施。所有这些措施都能够通过减排黑碳提高空气质量</a:t>
            </a:r>
            <a:r>
              <a:rPr lang="zh-CN" altLang="zh-CN" sz="2000" dirty="0" smtClean="0">
                <a:solidFill>
                  <a:srgbClr val="000000"/>
                </a:solidFill>
                <a:latin typeface="黑体" panose="02010609060101010101" pitchFamily="49" charset="-122"/>
                <a:ea typeface="黑体" panose="02010609060101010101" pitchFamily="49" charset="-122"/>
                <a:cs typeface="Times New Roman" panose="02020603050405020304" pitchFamily="18" charset="0"/>
              </a:rPr>
              <a:t>。</a:t>
            </a:r>
            <a:endParaRPr lang="en-US" altLang="zh-CN" sz="2000" dirty="0" smtClean="0">
              <a:solidFill>
                <a:srgbClr val="000000"/>
              </a:solidFill>
              <a:latin typeface="黑体" panose="02010609060101010101" pitchFamily="49" charset="-122"/>
              <a:ea typeface="黑体" panose="02010609060101010101" pitchFamily="49" charset="-122"/>
              <a:cs typeface="Times New Roman" panose="02020603050405020304" pitchFamily="18" charset="0"/>
            </a:endParaRPr>
          </a:p>
          <a:p>
            <a:r>
              <a:rPr lang="en-US" altLang="zh-CN" sz="2000" dirty="0" smtClean="0">
                <a:solidFill>
                  <a:srgbClr val="FF0000"/>
                </a:solidFill>
                <a:latin typeface="+mn-lt"/>
                <a:cs typeface="Times New Roman" panose="02020603050405020304" pitchFamily="18" charset="0"/>
              </a:rPr>
              <a:t>F</a:t>
            </a:r>
            <a:r>
              <a:rPr lang="en-US" altLang="zh-CN" sz="2000" dirty="0" smtClean="0">
                <a:solidFill>
                  <a:srgbClr val="FF0000"/>
                </a:solidFill>
                <a:latin typeface="+mn-lt"/>
              </a:rPr>
              <a:t>ossil </a:t>
            </a:r>
            <a:r>
              <a:rPr lang="en-US" altLang="zh-CN" sz="2000" dirty="0">
                <a:solidFill>
                  <a:srgbClr val="FF0000"/>
                </a:solidFill>
                <a:latin typeface="+mn-lt"/>
              </a:rPr>
              <a:t>energy consumption </a:t>
            </a:r>
            <a:r>
              <a:rPr lang="en-US" altLang="zh-CN" sz="2000" dirty="0" smtClean="0">
                <a:solidFill>
                  <a:srgbClr val="FF0000"/>
                </a:solidFill>
                <a:latin typeface="+mn-lt"/>
              </a:rPr>
              <a:t>reduction, </a:t>
            </a:r>
            <a:r>
              <a:rPr lang="en-US" altLang="zh-CN" sz="2000" dirty="0" smtClean="0">
                <a:solidFill>
                  <a:srgbClr val="FF0000"/>
                </a:solidFill>
                <a:latin typeface="+mn-lt"/>
              </a:rPr>
              <a:t>and </a:t>
            </a:r>
            <a:r>
              <a:rPr lang="en-US" altLang="zh-CN" sz="2000" dirty="0" smtClean="0">
                <a:solidFill>
                  <a:srgbClr val="FF0000"/>
                </a:solidFill>
                <a:latin typeface="+mn-lt"/>
              </a:rPr>
              <a:t>fossil/biomass </a:t>
            </a:r>
            <a:r>
              <a:rPr lang="en-US" altLang="zh-CN" sz="2000" dirty="0">
                <a:solidFill>
                  <a:srgbClr val="FF0000"/>
                </a:solidFill>
                <a:latin typeface="+mn-lt"/>
              </a:rPr>
              <a:t>energy </a:t>
            </a:r>
            <a:r>
              <a:rPr lang="en-US" altLang="zh-CN" sz="2000" dirty="0" smtClean="0">
                <a:solidFill>
                  <a:srgbClr val="FF0000"/>
                </a:solidFill>
                <a:latin typeface="+mn-lt"/>
              </a:rPr>
              <a:t>efficiency increment, and after-treatment control technologies are major reduction methods for BC. </a:t>
            </a:r>
            <a:r>
              <a:rPr lang="en-US" altLang="zh-CN" sz="2000" dirty="0">
                <a:solidFill>
                  <a:srgbClr val="FF0000"/>
                </a:solidFill>
                <a:latin typeface="+mn-lt"/>
              </a:rPr>
              <a:t>All of these measures are capable of improving air </a:t>
            </a:r>
            <a:r>
              <a:rPr lang="en-US" altLang="zh-CN" sz="2000" dirty="0" smtClean="0">
                <a:solidFill>
                  <a:srgbClr val="FF0000"/>
                </a:solidFill>
                <a:latin typeface="+mn-lt"/>
              </a:rPr>
              <a:t>quality. </a:t>
            </a:r>
            <a:endParaRPr lang="zh-CN" altLang="en-US" sz="2000" dirty="0">
              <a:solidFill>
                <a:srgbClr val="FF0000"/>
              </a:solidFill>
              <a:latin typeface="+mn-lt"/>
            </a:endParaRPr>
          </a:p>
        </p:txBody>
      </p:sp>
      <p:sp>
        <p:nvSpPr>
          <p:cNvPr id="8" name="矩形 7"/>
          <p:cNvSpPr/>
          <p:nvPr/>
        </p:nvSpPr>
        <p:spPr>
          <a:xfrm>
            <a:off x="1220231" y="6637349"/>
            <a:ext cx="2279535" cy="307777"/>
          </a:xfrm>
          <a:prstGeom prst="rect">
            <a:avLst/>
          </a:prstGeom>
          <a:solidFill>
            <a:schemeClr val="accent1">
              <a:tint val="20000"/>
            </a:schemeClr>
          </a:solidFill>
        </p:spPr>
        <p:txBody>
          <a:bodyPr wrap="none">
            <a:spAutoFit/>
          </a:bodyPr>
          <a:lstStyle/>
          <a:p>
            <a:r>
              <a:rPr lang="zh-CN" altLang="zh-CN" sz="1400" b="1" dirty="0" smtClean="0">
                <a:solidFill>
                  <a:srgbClr val="000000"/>
                </a:solidFill>
                <a:latin typeface="Times New Roman" panose="02020603050405020304" pitchFamily="18" charset="0"/>
                <a:cs typeface="Times New Roman" panose="02020603050405020304" pitchFamily="18" charset="0"/>
              </a:rPr>
              <a:t>来源</a:t>
            </a:r>
            <a:r>
              <a:rPr lang="zh-CN" altLang="zh-CN" sz="1400" b="1" dirty="0">
                <a:solidFill>
                  <a:srgbClr val="000000"/>
                </a:solidFill>
                <a:latin typeface="Times New Roman" panose="02020603050405020304" pitchFamily="18" charset="0"/>
                <a:cs typeface="Times New Roman" panose="02020603050405020304" pitchFamily="18" charset="0"/>
              </a:rPr>
              <a:t>：</a:t>
            </a:r>
            <a:r>
              <a:rPr lang="en-GB" altLang="zh-CN" sz="1400" b="1" dirty="0">
                <a:solidFill>
                  <a:srgbClr val="000000"/>
                </a:solidFill>
                <a:latin typeface="Times New Roman" panose="02020603050405020304" pitchFamily="18" charset="0"/>
                <a:ea typeface="Times New Roman" panose="02020603050405020304" pitchFamily="18" charset="0"/>
              </a:rPr>
              <a:t>UNEP/WMO</a:t>
            </a:r>
            <a:r>
              <a:rPr lang="zh-CN" altLang="zh-CN" sz="1400" b="1" dirty="0">
                <a:solidFill>
                  <a:srgbClr val="000000"/>
                </a:solidFill>
                <a:cs typeface="宋体" panose="02010600030101010101" pitchFamily="2" charset="-122"/>
              </a:rPr>
              <a:t>，</a:t>
            </a:r>
            <a:r>
              <a:rPr lang="en-GB" altLang="zh-CN" sz="1400" b="1" dirty="0" smtClean="0">
                <a:solidFill>
                  <a:srgbClr val="000000"/>
                </a:solidFill>
                <a:latin typeface="Times New Roman" panose="02020603050405020304" pitchFamily="18" charset="0"/>
                <a:ea typeface="Times New Roman" panose="02020603050405020304" pitchFamily="18" charset="0"/>
              </a:rPr>
              <a:t>2011</a:t>
            </a:r>
            <a:endParaRPr lang="zh-CN" altLang="en-US" sz="1400" dirty="0"/>
          </a:p>
        </p:txBody>
      </p:sp>
      <p:sp>
        <p:nvSpPr>
          <p:cNvPr id="9" name="矩形 8"/>
          <p:cNvSpPr/>
          <p:nvPr/>
        </p:nvSpPr>
        <p:spPr>
          <a:xfrm>
            <a:off x="827584" y="3717032"/>
            <a:ext cx="3988148" cy="369332"/>
          </a:xfrm>
          <a:prstGeom prst="rect">
            <a:avLst/>
          </a:prstGeom>
        </p:spPr>
        <p:txBody>
          <a:bodyPr wrap="square">
            <a:spAutoFit/>
          </a:bodyPr>
          <a:lstStyle/>
          <a:p>
            <a:r>
              <a:rPr lang="en-US" altLang="zh-CN" b="1" dirty="0" smtClean="0">
                <a:solidFill>
                  <a:srgbClr val="000000"/>
                </a:solidFill>
                <a:cs typeface="宋体" panose="02010600030101010101" pitchFamily="2" charset="-122"/>
              </a:rPr>
              <a:t>UNEP</a:t>
            </a:r>
            <a:r>
              <a:rPr lang="zh-CN" altLang="en-US" b="1" dirty="0" smtClean="0">
                <a:solidFill>
                  <a:srgbClr val="000000"/>
                </a:solidFill>
                <a:cs typeface="宋体" panose="02010600030101010101" pitchFamily="2" charset="-122"/>
              </a:rPr>
              <a:t>推荐的</a:t>
            </a:r>
            <a:r>
              <a:rPr lang="en-US" altLang="zh-CN" b="1" dirty="0" smtClean="0">
                <a:solidFill>
                  <a:srgbClr val="000000"/>
                </a:solidFill>
                <a:cs typeface="宋体" panose="02010600030101010101" pitchFamily="2" charset="-122"/>
              </a:rPr>
              <a:t>9</a:t>
            </a:r>
            <a:r>
              <a:rPr lang="zh-CN" altLang="en-US" b="1" dirty="0" smtClean="0">
                <a:solidFill>
                  <a:srgbClr val="000000"/>
                </a:solidFill>
                <a:cs typeface="宋体" panose="02010600030101010101" pitchFamily="2" charset="-122"/>
              </a:rPr>
              <a:t>项</a:t>
            </a:r>
            <a:r>
              <a:rPr lang="zh-CN" altLang="zh-CN" b="1" dirty="0" smtClean="0">
                <a:solidFill>
                  <a:srgbClr val="000000"/>
                </a:solidFill>
                <a:cs typeface="宋体" panose="02010600030101010101" pitchFamily="2" charset="-122"/>
              </a:rPr>
              <a:t>黑</a:t>
            </a:r>
            <a:r>
              <a:rPr lang="zh-CN" altLang="zh-CN" b="1" dirty="0">
                <a:solidFill>
                  <a:srgbClr val="000000"/>
                </a:solidFill>
                <a:cs typeface="宋体" panose="02010600030101010101" pitchFamily="2" charset="-122"/>
              </a:rPr>
              <a:t>碳减排措施</a:t>
            </a:r>
            <a:endParaRPr lang="zh-CN" altLang="en-US" dirty="0"/>
          </a:p>
        </p:txBody>
      </p:sp>
      <p:sp>
        <p:nvSpPr>
          <p:cNvPr id="10" name="矩形 9"/>
          <p:cNvSpPr/>
          <p:nvPr/>
        </p:nvSpPr>
        <p:spPr>
          <a:xfrm>
            <a:off x="99782" y="112122"/>
            <a:ext cx="8136904" cy="769441"/>
          </a:xfrm>
          <a:prstGeom prst="rect">
            <a:avLst/>
          </a:prstGeom>
        </p:spPr>
        <p:txBody>
          <a:bodyPr wrap="square">
            <a:spAutoFit/>
          </a:bodyPr>
          <a:lstStyle/>
          <a:p>
            <a:r>
              <a:rPr lang="zh-CN" altLang="en-US" sz="2400" b="1" dirty="0" smtClean="0">
                <a:solidFill>
                  <a:schemeClr val="tx2"/>
                </a:solidFill>
                <a:latin typeface="黑体" panose="02010609060101010101" pitchFamily="49" charset="-122"/>
                <a:ea typeface="黑体" panose="02010609060101010101" pitchFamily="49" charset="-122"/>
              </a:rPr>
              <a:t>短</a:t>
            </a:r>
            <a:r>
              <a:rPr lang="zh-CN" altLang="en-US" sz="2400" b="1" dirty="0">
                <a:solidFill>
                  <a:schemeClr val="tx2"/>
                </a:solidFill>
                <a:latin typeface="黑体" panose="02010609060101010101" pitchFamily="49" charset="-122"/>
                <a:ea typeface="黑体" panose="02010609060101010101" pitchFamily="49" charset="-122"/>
              </a:rPr>
              <a:t>寿命气候</a:t>
            </a:r>
            <a:r>
              <a:rPr lang="zh-CN" altLang="en-US" sz="2400" b="1" dirty="0" smtClean="0">
                <a:solidFill>
                  <a:schemeClr val="tx2"/>
                </a:solidFill>
                <a:latin typeface="黑体" panose="02010609060101010101" pitchFamily="49" charset="-122"/>
                <a:ea typeface="黑体" panose="02010609060101010101" pitchFamily="49" charset="-122"/>
              </a:rPr>
              <a:t>污染物排放控制技术和减</a:t>
            </a:r>
            <a:r>
              <a:rPr lang="zh-CN" altLang="en-US" sz="2400" b="1" dirty="0">
                <a:solidFill>
                  <a:schemeClr val="tx2"/>
                </a:solidFill>
                <a:latin typeface="黑体" panose="02010609060101010101" pitchFamily="49" charset="-122"/>
                <a:ea typeface="黑体" panose="02010609060101010101" pitchFamily="49" charset="-122"/>
              </a:rPr>
              <a:t>排潜力分析</a:t>
            </a:r>
          </a:p>
          <a:p>
            <a:r>
              <a:rPr lang="en-US" altLang="zh-CN" sz="2000" b="1" dirty="0">
                <a:solidFill>
                  <a:schemeClr val="tx2"/>
                </a:solidFill>
                <a:latin typeface="Calibri" pitchFamily="34" charset="0"/>
              </a:rPr>
              <a:t>Analysis of SLCPs Control Technologies &amp; Emission Reduction Potential</a:t>
            </a: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82" y="4221088"/>
            <a:ext cx="4885858" cy="2243732"/>
          </a:xfrm>
          <a:prstGeom prst="rect">
            <a:avLst/>
          </a:prstGeom>
        </p:spPr>
      </p:pic>
      <p:sp>
        <p:nvSpPr>
          <p:cNvPr id="12" name="五角星 11"/>
          <p:cNvSpPr/>
          <p:nvPr/>
        </p:nvSpPr>
        <p:spPr>
          <a:xfrm>
            <a:off x="4427984" y="5250904"/>
            <a:ext cx="171725" cy="194320"/>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u"/>
            </a:pPr>
            <a:endParaRPr lang="zh-CN" altLang="en-US" sz="1200" dirty="0"/>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019" y="4038972"/>
            <a:ext cx="3934374" cy="171474"/>
          </a:xfrm>
          <a:prstGeom prst="rect">
            <a:avLst/>
          </a:prstGeom>
        </p:spPr>
      </p:pic>
      <p:sp>
        <p:nvSpPr>
          <p:cNvPr id="14" name="矩形 13"/>
          <p:cNvSpPr/>
          <p:nvPr/>
        </p:nvSpPr>
        <p:spPr>
          <a:xfrm>
            <a:off x="5940152" y="1621835"/>
            <a:ext cx="3384375" cy="1200329"/>
          </a:xfrm>
          <a:prstGeom prst="rect">
            <a:avLst/>
          </a:prstGeom>
          <a:noFill/>
        </p:spPr>
        <p:txBody>
          <a:bodyPr wrap="square" lIns="91440" tIns="45720" rIns="91440" bIns="45720">
            <a:spAutoFit/>
          </a:bodyPr>
          <a:lstStyle/>
          <a:p>
            <a:pPr algn="ctr"/>
            <a:r>
              <a:rPr lang="zh-CN" altLang="en-US" sz="3600" b="1" cap="none" spc="0" dirty="0" smtClean="0">
                <a:ln w="0"/>
                <a:solidFill>
                  <a:srgbClr val="00B0F0"/>
                </a:solidFill>
                <a:effectLst>
                  <a:outerShdw blurRad="38100" dist="19050" dir="2700000" algn="tl" rotWithShape="0">
                    <a:schemeClr val="dk1">
                      <a:alpha val="40000"/>
                    </a:schemeClr>
                  </a:outerShdw>
                </a:effectLst>
              </a:rPr>
              <a:t>黑碳 </a:t>
            </a:r>
            <a:endParaRPr lang="en-US" altLang="zh-CN" sz="3600" b="1" cap="none" spc="0" dirty="0" smtClean="0">
              <a:ln w="0"/>
              <a:solidFill>
                <a:srgbClr val="00B0F0"/>
              </a:solidFill>
              <a:effectLst>
                <a:outerShdw blurRad="38100" dist="19050" dir="2700000" algn="tl" rotWithShape="0">
                  <a:schemeClr val="dk1">
                    <a:alpha val="40000"/>
                  </a:schemeClr>
                </a:outerShdw>
              </a:effectLst>
            </a:endParaRPr>
          </a:p>
          <a:p>
            <a:pPr algn="ctr"/>
            <a:r>
              <a:rPr lang="en-US" altLang="zh-CN" sz="3600" b="1" cap="none" spc="0" dirty="0" smtClean="0">
                <a:ln w="0"/>
                <a:solidFill>
                  <a:srgbClr val="00B0F0"/>
                </a:solidFill>
                <a:effectLst>
                  <a:outerShdw blurRad="38100" dist="19050" dir="2700000" algn="tl" rotWithShape="0">
                    <a:schemeClr val="dk1">
                      <a:alpha val="40000"/>
                    </a:schemeClr>
                  </a:outerShdw>
                </a:effectLst>
              </a:rPr>
              <a:t>Black Carbon</a:t>
            </a:r>
            <a:endParaRPr lang="zh-CN" altLang="en-US" sz="3600" b="1" cap="none" spc="0" dirty="0">
              <a:ln w="0"/>
              <a:solidFill>
                <a:srgbClr val="00B0F0"/>
              </a:solidFill>
              <a:effectLst>
                <a:outerShdw blurRad="38100" dist="19050" dir="2700000" algn="tl" rotWithShape="0">
                  <a:schemeClr val="dk1">
                    <a:alpha val="40000"/>
                  </a:schemeClr>
                </a:outerShdw>
              </a:effectLst>
            </a:endParaRPr>
          </a:p>
        </p:txBody>
      </p:sp>
      <p:sp>
        <p:nvSpPr>
          <p:cNvPr id="6" name="矩形 5"/>
          <p:cNvSpPr/>
          <p:nvPr/>
        </p:nvSpPr>
        <p:spPr>
          <a:xfrm>
            <a:off x="4932039" y="3855771"/>
            <a:ext cx="4211961" cy="2585323"/>
          </a:xfrm>
          <a:prstGeom prst="rect">
            <a:avLst/>
          </a:prstGeom>
          <a:solidFill>
            <a:schemeClr val="bg1"/>
          </a:solidFill>
        </p:spPr>
        <p:txBody>
          <a:bodyPr wrap="square">
            <a:spAutoFit/>
          </a:bodyPr>
          <a:lstStyle/>
          <a:p>
            <a:pPr marL="285750" indent="-285750" algn="just">
              <a:spcAft>
                <a:spcPts val="0"/>
              </a:spcAft>
              <a:buFont typeface="Wingdings" panose="05000000000000000000" pitchFamily="2" charset="2"/>
              <a:buChar char="u"/>
            </a:pPr>
            <a:r>
              <a:rPr lang="zh-CN" altLang="zh-CN" sz="1600" kern="100" dirty="0" smtClean="0">
                <a:latin typeface="黑体" panose="02010609060101010101" pitchFamily="49" charset="-122"/>
                <a:ea typeface="黑体" panose="02010609060101010101" pitchFamily="49" charset="-122"/>
                <a:cs typeface="Times New Roman" panose="02020603050405020304" pitchFamily="18" charset="0"/>
              </a:rPr>
              <a:t>民用</a:t>
            </a:r>
            <a:r>
              <a:rPr lang="zh-CN" altLang="zh-CN" sz="1600" kern="100" dirty="0">
                <a:latin typeface="黑体" panose="02010609060101010101" pitchFamily="49" charset="-122"/>
                <a:ea typeface="黑体" panose="02010609060101010101" pitchFamily="49" charset="-122"/>
                <a:cs typeface="Times New Roman" panose="02020603050405020304" pitchFamily="18" charset="0"/>
              </a:rPr>
              <a:t>部门的黑碳减排技术</a:t>
            </a:r>
            <a:r>
              <a:rPr lang="zh-CN" altLang="zh-CN" sz="1600" kern="100" dirty="0" smtClean="0">
                <a:latin typeface="黑体" panose="02010609060101010101" pitchFamily="49" charset="-122"/>
                <a:ea typeface="黑体" panose="02010609060101010101" pitchFamily="49" charset="-122"/>
                <a:cs typeface="Times New Roman" panose="02020603050405020304" pitchFamily="18" charset="0"/>
              </a:rPr>
              <a:t>措施归纳</a:t>
            </a:r>
            <a:r>
              <a:rPr lang="zh-CN" altLang="zh-CN" sz="1600" kern="100" dirty="0">
                <a:latin typeface="黑体" panose="02010609060101010101" pitchFamily="49" charset="-122"/>
                <a:ea typeface="黑体" panose="02010609060101010101" pitchFamily="49" charset="-122"/>
                <a:cs typeface="Times New Roman" panose="02020603050405020304" pitchFamily="18" charset="0"/>
              </a:rPr>
              <a:t>为：炉具改进、煤型优化、尽量避免使用中等成熟度烟煤、在郊区和农村推广采取集中供暖、使用清洁能源替代农村散煤燃烧等。</a:t>
            </a:r>
          </a:p>
          <a:p>
            <a:pPr algn="just">
              <a:spcAft>
                <a:spcPts val="0"/>
              </a:spcAft>
            </a:pPr>
            <a:r>
              <a:rPr lang="en-US" altLang="zh-CN" sz="1400" b="1" kern="0" dirty="0" smtClean="0">
                <a:solidFill>
                  <a:srgbClr val="FF0000"/>
                </a:solidFill>
                <a:latin typeface="+mn-lt"/>
                <a:ea typeface="宋体" panose="02010600030101010101" pitchFamily="2" charset="-122"/>
                <a:cs typeface="Times New Roman" panose="02020603050405020304" pitchFamily="18" charset="0"/>
              </a:rPr>
              <a:t>BC</a:t>
            </a:r>
            <a:r>
              <a:rPr lang="en-US" altLang="zh-CN" sz="1400" b="1" kern="100" dirty="0" smtClean="0">
                <a:solidFill>
                  <a:srgbClr val="FF0000"/>
                </a:solidFill>
                <a:latin typeface="+mn-lt"/>
                <a:ea typeface="宋体" panose="02010600030101010101" pitchFamily="2" charset="-122"/>
                <a:cs typeface="Times New Roman" panose="02020603050405020304" pitchFamily="18" charset="0"/>
              </a:rPr>
              <a:t> </a:t>
            </a:r>
            <a:r>
              <a:rPr lang="en-US" altLang="zh-CN" sz="1400" b="1" kern="100" dirty="0">
                <a:solidFill>
                  <a:srgbClr val="FF0000"/>
                </a:solidFill>
                <a:latin typeface="+mn-lt"/>
                <a:ea typeface="宋体" panose="02010600030101010101" pitchFamily="2" charset="-122"/>
                <a:cs typeface="Times New Roman" panose="02020603050405020304" pitchFamily="18" charset="0"/>
              </a:rPr>
              <a:t>emission reduction technologies in the residential sector are </a:t>
            </a:r>
            <a:r>
              <a:rPr lang="en-US" altLang="zh-CN" sz="1400" b="1" kern="100" dirty="0" smtClean="0">
                <a:solidFill>
                  <a:srgbClr val="FF0000"/>
                </a:solidFill>
                <a:latin typeface="+mn-lt"/>
                <a:ea typeface="宋体" panose="02010600030101010101" pitchFamily="2" charset="-122"/>
                <a:cs typeface="Times New Roman" panose="02020603050405020304" pitchFamily="18" charset="0"/>
              </a:rPr>
              <a:t>identified </a:t>
            </a:r>
            <a:r>
              <a:rPr lang="en-US" altLang="zh-CN" sz="1400" b="1" kern="100" dirty="0">
                <a:solidFill>
                  <a:srgbClr val="FF0000"/>
                </a:solidFill>
                <a:latin typeface="+mn-lt"/>
                <a:ea typeface="宋体" panose="02010600030101010101" pitchFamily="2" charset="-122"/>
                <a:cs typeface="Times New Roman" panose="02020603050405020304" pitchFamily="18" charset="0"/>
              </a:rPr>
              <a:t>as follows: </a:t>
            </a:r>
            <a:r>
              <a:rPr lang="en-US" altLang="zh-CN" sz="1400" b="1" kern="100" dirty="0" smtClean="0">
                <a:solidFill>
                  <a:srgbClr val="FF0000"/>
                </a:solidFill>
                <a:latin typeface="+mn-lt"/>
                <a:ea typeface="宋体" panose="02010600030101010101" pitchFamily="2" charset="-122"/>
                <a:cs typeface="Times New Roman" panose="02020603050405020304" pitchFamily="18" charset="0"/>
              </a:rPr>
              <a:t>stove </a:t>
            </a:r>
            <a:r>
              <a:rPr lang="en-US" altLang="zh-CN" sz="1400" b="1" kern="100" dirty="0">
                <a:solidFill>
                  <a:srgbClr val="FF0000"/>
                </a:solidFill>
                <a:latin typeface="+mn-lt"/>
                <a:ea typeface="宋体" panose="02010600030101010101" pitchFamily="2" charset="-122"/>
                <a:cs typeface="Times New Roman" panose="02020603050405020304" pitchFamily="18" charset="0"/>
              </a:rPr>
              <a:t>improvement</a:t>
            </a:r>
            <a:r>
              <a:rPr lang="zh-CN" altLang="zh-CN" sz="1400" b="1" kern="100" dirty="0">
                <a:solidFill>
                  <a:srgbClr val="FF0000"/>
                </a:solidFill>
                <a:latin typeface="+mn-lt"/>
                <a:ea typeface="宋体" panose="02010600030101010101" pitchFamily="2" charset="-122"/>
                <a:cs typeface="Times New Roman" panose="02020603050405020304" pitchFamily="18" charset="0"/>
              </a:rPr>
              <a:t>，</a:t>
            </a:r>
            <a:r>
              <a:rPr lang="en-US" altLang="zh-CN" sz="1400" b="1" kern="100" dirty="0">
                <a:solidFill>
                  <a:srgbClr val="FF0000"/>
                </a:solidFill>
                <a:latin typeface="+mn-lt"/>
                <a:ea typeface="宋体" panose="02010600030101010101" pitchFamily="2" charset="-122"/>
                <a:cs typeface="Times New Roman" panose="02020603050405020304" pitchFamily="18" charset="0"/>
              </a:rPr>
              <a:t>improve coal type</a:t>
            </a:r>
            <a:r>
              <a:rPr lang="zh-CN" altLang="zh-CN" sz="1400" b="1" kern="100" dirty="0" smtClean="0">
                <a:solidFill>
                  <a:srgbClr val="FF0000"/>
                </a:solidFill>
                <a:latin typeface="+mn-lt"/>
                <a:ea typeface="宋体" panose="02010600030101010101" pitchFamily="2" charset="-122"/>
                <a:cs typeface="Times New Roman" panose="02020603050405020304" pitchFamily="18" charset="0"/>
              </a:rPr>
              <a:t>，</a:t>
            </a:r>
            <a:r>
              <a:rPr lang="en-US" altLang="zh-CN" sz="1400" b="1" kern="100" dirty="0" smtClean="0">
                <a:solidFill>
                  <a:srgbClr val="FF0000"/>
                </a:solidFill>
                <a:latin typeface="+mn-lt"/>
                <a:ea typeface="宋体" panose="02010600030101010101" pitchFamily="2" charset="-122"/>
                <a:cs typeface="Times New Roman" panose="02020603050405020304" pitchFamily="18" charset="0"/>
              </a:rPr>
              <a:t>avoid </a:t>
            </a:r>
            <a:r>
              <a:rPr lang="en-US" altLang="zh-CN" sz="1400" b="1" kern="100" dirty="0">
                <a:solidFill>
                  <a:srgbClr val="FF0000"/>
                </a:solidFill>
                <a:latin typeface="+mn-lt"/>
                <a:ea typeface="宋体" panose="02010600030101010101" pitchFamily="2" charset="-122"/>
                <a:cs typeface="Times New Roman" panose="02020603050405020304" pitchFamily="18" charset="0"/>
              </a:rPr>
              <a:t>the use of bituminous coal with medium maturity &amp; higher ash content</a:t>
            </a:r>
            <a:r>
              <a:rPr lang="zh-CN" altLang="zh-CN" sz="1400" b="1" kern="100" dirty="0">
                <a:solidFill>
                  <a:srgbClr val="FF0000"/>
                </a:solidFill>
                <a:latin typeface="+mn-lt"/>
                <a:ea typeface="宋体" panose="02010600030101010101" pitchFamily="2" charset="-122"/>
                <a:cs typeface="Times New Roman" panose="02020603050405020304" pitchFamily="18" charset="0"/>
              </a:rPr>
              <a:t>，</a:t>
            </a:r>
            <a:r>
              <a:rPr lang="en-US" altLang="zh-CN" sz="1400" b="1" kern="100" dirty="0">
                <a:solidFill>
                  <a:srgbClr val="FF0000"/>
                </a:solidFill>
                <a:latin typeface="+mn-lt"/>
                <a:ea typeface="宋体" panose="02010600030101010101" pitchFamily="2" charset="-122"/>
                <a:cs typeface="Times New Roman" panose="02020603050405020304" pitchFamily="18" charset="0"/>
              </a:rPr>
              <a:t>facilitate community central heating system in the suburbs and rural areas</a:t>
            </a:r>
            <a:r>
              <a:rPr lang="zh-CN" altLang="zh-CN" sz="1400" b="1" kern="100" dirty="0">
                <a:solidFill>
                  <a:srgbClr val="FF0000"/>
                </a:solidFill>
                <a:latin typeface="+mn-lt"/>
                <a:ea typeface="宋体" panose="02010600030101010101" pitchFamily="2" charset="-122"/>
                <a:cs typeface="Times New Roman" panose="02020603050405020304" pitchFamily="18" charset="0"/>
              </a:rPr>
              <a:t>，</a:t>
            </a:r>
            <a:r>
              <a:rPr lang="en-US" altLang="zh-CN" sz="1400" b="1" kern="100" dirty="0">
                <a:solidFill>
                  <a:srgbClr val="FF0000"/>
                </a:solidFill>
                <a:latin typeface="+mn-lt"/>
                <a:ea typeface="宋体" panose="02010600030101010101" pitchFamily="2" charset="-122"/>
                <a:cs typeface="Times New Roman" panose="02020603050405020304" pitchFamily="18" charset="0"/>
              </a:rPr>
              <a:t> substitute lump coal in the rural areas with clean </a:t>
            </a:r>
            <a:r>
              <a:rPr lang="en-US" altLang="zh-CN" sz="1400" b="1" kern="100" dirty="0" smtClean="0">
                <a:solidFill>
                  <a:srgbClr val="FF0000"/>
                </a:solidFill>
                <a:latin typeface="+mn-lt"/>
                <a:ea typeface="宋体" panose="02010600030101010101" pitchFamily="2" charset="-122"/>
                <a:cs typeface="Times New Roman" panose="02020603050405020304" pitchFamily="18" charset="0"/>
              </a:rPr>
              <a:t>energy, </a:t>
            </a:r>
            <a:r>
              <a:rPr lang="en-US" altLang="zh-CN" sz="1400" b="1" kern="100" dirty="0">
                <a:solidFill>
                  <a:srgbClr val="FF0000"/>
                </a:solidFill>
                <a:latin typeface="+mn-lt"/>
                <a:ea typeface="宋体" panose="02010600030101010101" pitchFamily="2" charset="-122"/>
                <a:cs typeface="Times New Roman" panose="02020603050405020304" pitchFamily="18" charset="0"/>
              </a:rPr>
              <a:t>etc. </a:t>
            </a:r>
            <a:endParaRPr lang="zh-CN" altLang="zh-CN" sz="1400" b="1" kern="100" dirty="0">
              <a:solidFill>
                <a:srgbClr val="FF0000"/>
              </a:solidFill>
              <a:effectLst/>
              <a:latin typeface="+mn-lt"/>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4363305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8"/>
          <p:cNvSpPr txBox="1"/>
          <p:nvPr/>
        </p:nvSpPr>
        <p:spPr>
          <a:xfrm>
            <a:off x="191721" y="1520706"/>
            <a:ext cx="3876223" cy="2400657"/>
          </a:xfrm>
          <a:prstGeom prst="rect">
            <a:avLst/>
          </a:prstGeom>
          <a:noFill/>
        </p:spPr>
        <p:txBody>
          <a:bodyPr wrap="square" rtlCol="0">
            <a:spAutoFit/>
          </a:bodyPr>
          <a:lstStyle/>
          <a:p>
            <a:r>
              <a:rPr lang="zh-CN" altLang="en-US" sz="2000" dirty="0" smtClean="0">
                <a:latin typeface="黑体" panose="02010609060101010101" pitchFamily="49" charset="-122"/>
                <a:ea typeface="黑体" panose="02010609060101010101" pitchFamily="49" charset="-122"/>
              </a:rPr>
              <a:t>能源开发和利用过程中的甲烷减排技术较为成熟，减排潜力较大。</a:t>
            </a:r>
            <a:r>
              <a:rPr lang="en-US" altLang="zh-CN" sz="2200" dirty="0" smtClean="0">
                <a:solidFill>
                  <a:srgbClr val="FF0000"/>
                </a:solidFill>
                <a:latin typeface="+mn-lt"/>
              </a:rPr>
              <a:t>Methane emissions reductions in fuel exploiting and production is relatively ready for the market, while the rate of application of which is with great potentials.</a:t>
            </a:r>
            <a:endParaRPr lang="zh-CN" altLang="en-US" sz="2200" dirty="0">
              <a:solidFill>
                <a:srgbClr val="FF0000"/>
              </a:solidFill>
              <a:latin typeface="+mn-lt"/>
            </a:endParaRPr>
          </a:p>
        </p:txBody>
      </p:sp>
      <p:graphicFrame>
        <p:nvGraphicFramePr>
          <p:cNvPr id="2" name="表格 1"/>
          <p:cNvGraphicFramePr>
            <a:graphicFrameLocks noGrp="1"/>
          </p:cNvGraphicFramePr>
          <p:nvPr>
            <p:extLst/>
          </p:nvPr>
        </p:nvGraphicFramePr>
        <p:xfrm>
          <a:off x="4211961" y="2204864"/>
          <a:ext cx="4824536" cy="3780145"/>
        </p:xfrm>
        <a:graphic>
          <a:graphicData uri="http://schemas.openxmlformats.org/drawingml/2006/table">
            <a:tbl>
              <a:tblPr>
                <a:tableStyleId>{5C22544A-7EE6-4342-B048-85BDC9FD1C3A}</a:tableStyleId>
              </a:tblPr>
              <a:tblGrid>
                <a:gridCol w="474533"/>
                <a:gridCol w="2558067"/>
                <a:gridCol w="623282"/>
                <a:gridCol w="1168654"/>
              </a:tblGrid>
              <a:tr h="207025">
                <a:tc>
                  <a:txBody>
                    <a:bodyPr/>
                    <a:lstStyle/>
                    <a:p>
                      <a:pPr algn="ctr" fontAlgn="ctr">
                        <a:spcAft>
                          <a:spcPts val="1200"/>
                        </a:spcAft>
                      </a:pPr>
                      <a:r>
                        <a:rPr lang="zh-CN" sz="800" kern="1200" dirty="0">
                          <a:effectLst/>
                        </a:rPr>
                        <a:t>技术名称</a:t>
                      </a:r>
                      <a:endParaRPr lang="zh-CN" sz="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860" marR="4860" marT="4860" marB="0" anchor="ctr"/>
                </a:tc>
                <a:tc>
                  <a:txBody>
                    <a:bodyPr/>
                    <a:lstStyle/>
                    <a:p>
                      <a:pPr algn="ctr" fontAlgn="ctr">
                        <a:spcAft>
                          <a:spcPts val="1200"/>
                        </a:spcAft>
                      </a:pPr>
                      <a:r>
                        <a:rPr lang="zh-CN" sz="800" kern="1200">
                          <a:effectLst/>
                        </a:rPr>
                        <a:t>技术描述</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860" marR="4860" marT="4860" marB="0" anchor="ctr"/>
                </a:tc>
                <a:tc>
                  <a:txBody>
                    <a:bodyPr/>
                    <a:lstStyle/>
                    <a:p>
                      <a:pPr algn="ctr" fontAlgn="ctr">
                        <a:spcAft>
                          <a:spcPts val="1200"/>
                        </a:spcAft>
                      </a:pPr>
                      <a:r>
                        <a:rPr lang="zh-CN" sz="800" kern="1200">
                          <a:effectLst/>
                        </a:rPr>
                        <a:t>技术经济参数</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860" marR="4860" marT="4860" marB="0" anchor="ctr"/>
                </a:tc>
                <a:tc>
                  <a:txBody>
                    <a:bodyPr/>
                    <a:lstStyle/>
                    <a:p>
                      <a:pPr algn="ctr" fontAlgn="ctr">
                        <a:spcAft>
                          <a:spcPts val="1200"/>
                        </a:spcAft>
                      </a:pPr>
                      <a:r>
                        <a:rPr lang="zh-CN" sz="800" kern="1200" dirty="0">
                          <a:effectLst/>
                        </a:rPr>
                        <a:t>应用情况</a:t>
                      </a:r>
                      <a:endParaRPr lang="zh-CN" sz="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860" marR="4860" marT="4860" marB="0" anchor="ctr"/>
                </a:tc>
              </a:tr>
              <a:tr h="138017">
                <a:tc>
                  <a:txBody>
                    <a:bodyPr/>
                    <a:lstStyle/>
                    <a:p>
                      <a:pPr algn="l" fontAlgn="ctr">
                        <a:spcAft>
                          <a:spcPts val="1200"/>
                        </a:spcAft>
                      </a:pPr>
                      <a:r>
                        <a:rPr lang="zh-CN" sz="800" kern="1200">
                          <a:effectLst/>
                        </a:rPr>
                        <a:t>民用燃料</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860" marR="4860" marT="4860" marB="0" anchor="ctr"/>
                </a:tc>
                <a:tc>
                  <a:txBody>
                    <a:bodyPr/>
                    <a:lstStyle/>
                    <a:p>
                      <a:pPr algn="l" fontAlgn="ctr">
                        <a:spcAft>
                          <a:spcPts val="1200"/>
                        </a:spcAft>
                      </a:pPr>
                      <a:r>
                        <a:rPr lang="zh-CN" sz="800" kern="1200">
                          <a:effectLst/>
                          <a:latin typeface="Times New Roman" panose="02020603050405020304" pitchFamily="18" charset="0"/>
                          <a:ea typeface="宋体" panose="02010600030101010101" pitchFamily="2" charset="-122"/>
                          <a:cs typeface="Times New Roman" panose="02020603050405020304" pitchFamily="18" charset="0"/>
                        </a:rPr>
                        <a:t>民用燃料技术是指将矿井中抽采浓度高于</a:t>
                      </a:r>
                      <a:r>
                        <a:rPr lang="en-US" sz="800" kern="1200">
                          <a:effectLst/>
                          <a:latin typeface="Times New Roman" panose="02020603050405020304" pitchFamily="18" charset="0"/>
                          <a:ea typeface="宋体" panose="02010600030101010101" pitchFamily="2" charset="-122"/>
                          <a:cs typeface="Times New Roman" panose="02020603050405020304" pitchFamily="18" charset="0"/>
                        </a:rPr>
                        <a:t>40%</a:t>
                      </a:r>
                      <a:r>
                        <a:rPr lang="zh-CN" sz="800" kern="1200">
                          <a:effectLst/>
                          <a:latin typeface="Times New Roman" panose="02020603050405020304" pitchFamily="18" charset="0"/>
                          <a:ea typeface="宋体" panose="02010600030101010101" pitchFamily="2" charset="-122"/>
                          <a:cs typeface="Times New Roman" panose="02020603050405020304" pitchFamily="18" charset="0"/>
                        </a:rPr>
                        <a:t>的煤矿瓦斯气收集存储、铺设管道系统、调压输送到城镇居民区，为居民生活提供燃气，用于烧水、做饭、烧锅炉、取暖等。</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7620" marR="7620" marT="7620" marB="0" anchor="ctr"/>
                </a:tc>
                <a:tc>
                  <a:txBody>
                    <a:bodyPr/>
                    <a:lstStyle/>
                    <a:p>
                      <a:pPr algn="l" fontAlgn="ctr">
                        <a:spcAft>
                          <a:spcPts val="1200"/>
                        </a:spcAft>
                      </a:pPr>
                      <a:r>
                        <a:rPr lang="zh-CN" sz="800" kern="1200">
                          <a:effectLst/>
                        </a:rPr>
                        <a:t>　</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860" marR="4860" marT="4860" marB="0" anchor="ctr"/>
                </a:tc>
                <a:tc>
                  <a:txBody>
                    <a:bodyPr/>
                    <a:lstStyle/>
                    <a:p>
                      <a:pPr algn="l" fontAlgn="ctr">
                        <a:spcAft>
                          <a:spcPts val="1200"/>
                        </a:spcAft>
                      </a:pPr>
                      <a:r>
                        <a:rPr lang="zh-CN" sz="800" kern="1200">
                          <a:effectLst/>
                        </a:rPr>
                        <a:t>在安徽、贵州、山西等许多地区有应用。</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860" marR="4860" marT="4860" marB="0" anchor="ctr"/>
                </a:tc>
              </a:tr>
              <a:tr h="138017">
                <a:tc>
                  <a:txBody>
                    <a:bodyPr/>
                    <a:lstStyle/>
                    <a:p>
                      <a:pPr algn="l" fontAlgn="ctr">
                        <a:spcAft>
                          <a:spcPts val="1200"/>
                        </a:spcAft>
                      </a:pPr>
                      <a:r>
                        <a:rPr lang="zh-CN" sz="800" kern="1200">
                          <a:effectLst/>
                        </a:rPr>
                        <a:t>工业化工 </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860" marR="4860" marT="4860" marB="0" anchor="ctr"/>
                </a:tc>
                <a:tc>
                  <a:txBody>
                    <a:bodyPr/>
                    <a:lstStyle/>
                    <a:p>
                      <a:pPr algn="l" fontAlgn="ctr">
                        <a:spcAft>
                          <a:spcPts val="1200"/>
                        </a:spcAft>
                      </a:pPr>
                      <a:r>
                        <a:rPr lang="zh-CN" sz="800" kern="1200" dirty="0">
                          <a:effectLst/>
                          <a:latin typeface="Times New Roman" panose="02020603050405020304" pitchFamily="18" charset="0"/>
                          <a:ea typeface="宋体" panose="02010600030101010101" pitchFamily="2" charset="-122"/>
                          <a:cs typeface="Times New Roman" panose="02020603050405020304" pitchFamily="18" charset="0"/>
                        </a:rPr>
                        <a:t>工业利用包括替代燃煤锅炉和生产炭黑、甲醇和甲醛等化工产品，其中浓度为</a:t>
                      </a:r>
                      <a:r>
                        <a:rPr lang="en-US" sz="800" kern="1200" dirty="0">
                          <a:effectLst/>
                          <a:latin typeface="Times New Roman" panose="02020603050405020304" pitchFamily="18" charset="0"/>
                          <a:ea typeface="宋体" panose="02010600030101010101" pitchFamily="2" charset="-122"/>
                          <a:cs typeface="Times New Roman" panose="02020603050405020304" pitchFamily="18" charset="0"/>
                        </a:rPr>
                        <a:t>40%-90%</a:t>
                      </a:r>
                      <a:r>
                        <a:rPr lang="zh-CN" sz="800" kern="1200" dirty="0">
                          <a:effectLst/>
                          <a:latin typeface="Times New Roman" panose="02020603050405020304" pitchFamily="18" charset="0"/>
                          <a:ea typeface="宋体" panose="02010600030101010101" pitchFamily="2" charset="-122"/>
                          <a:cs typeface="Times New Roman" panose="02020603050405020304" pitchFamily="18" charset="0"/>
                        </a:rPr>
                        <a:t>的煤矿瓦斯均可用做生产炭黑，且浓度越高，炭黑的产率越高；煤矿瓦斯生产甲醛的方式包括直接氧化成甲醛，或先将瓦斯制成甲醇，然后氧化成甲醛。</a:t>
                      </a:r>
                      <a:endParaRPr lang="zh-CN" sz="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0" marR="7620" marT="7620" marB="0" anchor="ctr"/>
                </a:tc>
                <a:tc>
                  <a:txBody>
                    <a:bodyPr/>
                    <a:lstStyle/>
                    <a:p>
                      <a:pPr algn="l" fontAlgn="ctr">
                        <a:spcAft>
                          <a:spcPts val="1200"/>
                        </a:spcAft>
                      </a:pPr>
                      <a:r>
                        <a:rPr lang="zh-CN" sz="800" kern="1200">
                          <a:effectLst/>
                        </a:rPr>
                        <a:t>　</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860" marR="4860" marT="4860" marB="0" anchor="ctr"/>
                </a:tc>
                <a:tc>
                  <a:txBody>
                    <a:bodyPr/>
                    <a:lstStyle/>
                    <a:p>
                      <a:pPr algn="l" fontAlgn="ctr">
                        <a:spcAft>
                          <a:spcPts val="1200"/>
                        </a:spcAft>
                      </a:pPr>
                      <a:r>
                        <a:rPr lang="zh-CN" sz="800" kern="1200">
                          <a:effectLst/>
                        </a:rPr>
                        <a:t>目前由煤矿瓦斯直接生产甲醇划入国家禁止类项目。</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860" marR="4860" marT="4860" marB="0" anchor="ctr"/>
                </a:tc>
              </a:tr>
              <a:tr h="276033">
                <a:tc>
                  <a:txBody>
                    <a:bodyPr/>
                    <a:lstStyle/>
                    <a:p>
                      <a:pPr algn="l" fontAlgn="ctr">
                        <a:spcAft>
                          <a:spcPts val="1200"/>
                        </a:spcAft>
                      </a:pPr>
                      <a:r>
                        <a:rPr lang="zh-CN" sz="800" kern="1200">
                          <a:effectLst/>
                        </a:rPr>
                        <a:t>煤矿瓦斯发电技术</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860" marR="4860" marT="4860" marB="0" anchor="ctr"/>
                </a:tc>
                <a:tc>
                  <a:txBody>
                    <a:bodyPr/>
                    <a:lstStyle/>
                    <a:p>
                      <a:pPr algn="l" fontAlgn="ctr">
                        <a:spcAft>
                          <a:spcPts val="1200"/>
                        </a:spcAft>
                      </a:pPr>
                      <a:r>
                        <a:rPr lang="zh-CN" sz="800" kern="1200">
                          <a:effectLst/>
                          <a:latin typeface="Times New Roman" panose="02020603050405020304" pitchFamily="18" charset="0"/>
                          <a:ea typeface="宋体" panose="02010600030101010101" pitchFamily="2" charset="-122"/>
                          <a:cs typeface="Times New Roman" panose="02020603050405020304" pitchFamily="18" charset="0"/>
                        </a:rPr>
                        <a:t>不同浓度的煤矿瓦斯可以通过燃气内燃机、燃气汽轮机等进行发电。其原理是将甲烷与空气混合至爆炸极限</a:t>
                      </a:r>
                      <a:r>
                        <a:rPr lang="en-US" sz="800" kern="1200">
                          <a:effectLst/>
                          <a:latin typeface="Times New Roman" panose="02020603050405020304" pitchFamily="18" charset="0"/>
                          <a:ea typeface="宋体" panose="02010600030101010101" pitchFamily="2" charset="-122"/>
                          <a:cs typeface="Times New Roman" panose="02020603050405020304" pitchFamily="18" charset="0"/>
                        </a:rPr>
                        <a:t>(5%-15%)</a:t>
                      </a:r>
                      <a:r>
                        <a:rPr lang="zh-CN" sz="800" kern="1200">
                          <a:effectLst/>
                          <a:latin typeface="Times New Roman" panose="02020603050405020304" pitchFamily="18" charset="0"/>
                          <a:ea typeface="宋体" panose="02010600030101010101" pitchFamily="2" charset="-122"/>
                          <a:cs typeface="Times New Roman" panose="02020603050405020304" pitchFamily="18" charset="0"/>
                        </a:rPr>
                        <a:t>，在防爆气缸内爆燃做功，推动活塞运动，从而带动同步发电机发电。</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7620" marR="7620" marT="7620" marB="0" anchor="ctr"/>
                </a:tc>
                <a:tc>
                  <a:txBody>
                    <a:bodyPr/>
                    <a:lstStyle/>
                    <a:p>
                      <a:pPr algn="l" fontAlgn="ctr">
                        <a:spcAft>
                          <a:spcPts val="1200"/>
                        </a:spcAft>
                      </a:pPr>
                      <a:r>
                        <a:rPr lang="zh-CN" sz="800" kern="1200">
                          <a:effectLst/>
                        </a:rPr>
                        <a:t>投资一般为</a:t>
                      </a:r>
                      <a:r>
                        <a:rPr lang="en-US" sz="800" kern="1200">
                          <a:effectLst/>
                        </a:rPr>
                        <a:t>3000-4000</a:t>
                      </a:r>
                      <a:r>
                        <a:rPr lang="zh-CN" sz="800" kern="1200">
                          <a:effectLst/>
                        </a:rPr>
                        <a:t>元</a:t>
                      </a:r>
                      <a:r>
                        <a:rPr lang="en-US" sz="800" kern="1200">
                          <a:effectLst/>
                        </a:rPr>
                        <a:t>/kWh</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860" marR="4860" marT="4860" marB="0" anchor="ctr"/>
                </a:tc>
                <a:tc>
                  <a:txBody>
                    <a:bodyPr/>
                    <a:lstStyle/>
                    <a:p>
                      <a:pPr algn="l" fontAlgn="ctr">
                        <a:spcAft>
                          <a:spcPts val="1200"/>
                        </a:spcAft>
                      </a:pPr>
                      <a:r>
                        <a:rPr lang="zh-CN" sz="800" kern="1200">
                          <a:effectLst/>
                        </a:rPr>
                        <a:t>高浓度瓦斯（浓度</a:t>
                      </a:r>
                      <a:r>
                        <a:rPr lang="en-US" sz="800" kern="1200">
                          <a:effectLst/>
                        </a:rPr>
                        <a:t>&gt;30%</a:t>
                      </a:r>
                      <a:r>
                        <a:rPr lang="zh-CN" sz="800" kern="1200">
                          <a:effectLst/>
                        </a:rPr>
                        <a:t>）及低浓度瓦斯（浓度</a:t>
                      </a:r>
                      <a:r>
                        <a:rPr lang="en-US" sz="800" kern="1200">
                          <a:effectLst/>
                        </a:rPr>
                        <a:t>&lt;30%</a:t>
                      </a:r>
                      <a:r>
                        <a:rPr lang="zh-CN" sz="800" kern="1200">
                          <a:effectLst/>
                        </a:rPr>
                        <a:t>）发电已成为煤矿瓦斯利用的主要方式。</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860" marR="4860" marT="4860" marB="0" anchor="ctr"/>
                </a:tc>
              </a:tr>
              <a:tr h="414051">
                <a:tc>
                  <a:txBody>
                    <a:bodyPr/>
                    <a:lstStyle/>
                    <a:p>
                      <a:pPr algn="l" fontAlgn="ctr">
                        <a:spcAft>
                          <a:spcPts val="1200"/>
                        </a:spcAft>
                      </a:pPr>
                      <a:r>
                        <a:rPr lang="zh-CN" sz="800" kern="1200">
                          <a:effectLst/>
                        </a:rPr>
                        <a:t>煤矿瓦斯提纯压缩技术</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860" marR="4860" marT="4860" marB="0" anchor="ctr"/>
                </a:tc>
                <a:tc>
                  <a:txBody>
                    <a:bodyPr/>
                    <a:lstStyle/>
                    <a:p>
                      <a:pPr algn="l" fontAlgn="ctr">
                        <a:spcAft>
                          <a:spcPts val="1200"/>
                        </a:spcAft>
                      </a:pPr>
                      <a:r>
                        <a:rPr lang="zh-CN" sz="800" kern="1200">
                          <a:effectLst/>
                          <a:latin typeface="Times New Roman" panose="02020603050405020304" pitchFamily="18" charset="0"/>
                          <a:ea typeface="宋体" panose="02010600030101010101" pitchFamily="2" charset="-122"/>
                          <a:cs typeface="Times New Roman" panose="02020603050405020304" pitchFamily="18" charset="0"/>
                        </a:rPr>
                        <a:t>高浓度及低浓度煤矿瓦斯经过提纯、压缩可制成压缩天然气</a:t>
                      </a:r>
                      <a:r>
                        <a:rPr lang="en-US" sz="800" kern="1200">
                          <a:effectLst/>
                          <a:latin typeface="Times New Roman" panose="02020603050405020304" pitchFamily="18" charset="0"/>
                          <a:ea typeface="宋体" panose="02010600030101010101" pitchFamily="2" charset="-122"/>
                          <a:cs typeface="Times New Roman" panose="02020603050405020304" pitchFamily="18" charset="0"/>
                        </a:rPr>
                        <a:t>(CNG)</a:t>
                      </a:r>
                      <a:r>
                        <a:rPr lang="zh-CN" sz="800" kern="1200">
                          <a:effectLst/>
                          <a:latin typeface="Times New Roman" panose="02020603050405020304" pitchFamily="18" charset="0"/>
                          <a:ea typeface="宋体" panose="02010600030101010101" pitchFamily="2" charset="-122"/>
                          <a:cs typeface="Times New Roman" panose="02020603050405020304" pitchFamily="18" charset="0"/>
                        </a:rPr>
                        <a:t>产品，这样扩大了煤矿瓦斯应用范围。目前煤矿瓦斯加工提纯方法主要有吸附与解析分离、渗透分离和低温分离。</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7620" marR="7620" marT="7620" marB="0" anchor="ctr"/>
                </a:tc>
                <a:tc>
                  <a:txBody>
                    <a:bodyPr/>
                    <a:lstStyle/>
                    <a:p>
                      <a:pPr algn="l" fontAlgn="ctr">
                        <a:spcAft>
                          <a:spcPts val="1200"/>
                        </a:spcAft>
                      </a:pPr>
                      <a:r>
                        <a:rPr lang="zh-CN" sz="800" kern="1200">
                          <a:effectLst/>
                        </a:rPr>
                        <a:t>对于</a:t>
                      </a:r>
                      <a:r>
                        <a:rPr lang="en-US" sz="800" kern="1200">
                          <a:effectLst/>
                        </a:rPr>
                        <a:t>2000</a:t>
                      </a:r>
                      <a:r>
                        <a:rPr lang="zh-CN" sz="800" kern="1200">
                          <a:effectLst/>
                        </a:rPr>
                        <a:t>万</a:t>
                      </a:r>
                      <a:r>
                        <a:rPr lang="en-US" sz="800" kern="1200">
                          <a:effectLst/>
                        </a:rPr>
                        <a:t>m</a:t>
                      </a:r>
                      <a:r>
                        <a:rPr lang="en-US" sz="800" kern="1200" baseline="30000">
                          <a:effectLst/>
                        </a:rPr>
                        <a:t>3</a:t>
                      </a:r>
                      <a:r>
                        <a:rPr lang="zh-CN" sz="800" kern="1200">
                          <a:effectLst/>
                        </a:rPr>
                        <a:t>纯瓦斯的压缩气厂，投资成本约为</a:t>
                      </a:r>
                      <a:r>
                        <a:rPr lang="en-US" sz="800" kern="1200">
                          <a:effectLst/>
                        </a:rPr>
                        <a:t>2200</a:t>
                      </a:r>
                      <a:r>
                        <a:rPr lang="zh-CN" sz="800" kern="1200">
                          <a:effectLst/>
                        </a:rPr>
                        <a:t>万元。</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860" marR="4860" marT="4860" marB="0" anchor="ctr"/>
                </a:tc>
                <a:tc>
                  <a:txBody>
                    <a:bodyPr/>
                    <a:lstStyle/>
                    <a:p>
                      <a:pPr algn="l" fontAlgn="ctr">
                        <a:spcAft>
                          <a:spcPts val="1200"/>
                        </a:spcAft>
                      </a:pPr>
                      <a:r>
                        <a:rPr lang="en-US" sz="800" kern="0">
                          <a:effectLst/>
                        </a:rPr>
                        <a:t> </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860" marR="4860" marT="4860" marB="0" anchor="ctr"/>
                </a:tc>
              </a:tr>
              <a:tr h="419435">
                <a:tc>
                  <a:txBody>
                    <a:bodyPr/>
                    <a:lstStyle/>
                    <a:p>
                      <a:pPr algn="l" fontAlgn="ctr">
                        <a:spcAft>
                          <a:spcPts val="1200"/>
                        </a:spcAft>
                      </a:pPr>
                      <a:r>
                        <a:rPr lang="zh-CN" sz="800" kern="1200">
                          <a:effectLst/>
                        </a:rPr>
                        <a:t>煤矿瓦斯提纯液化技术</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860" marR="4860" marT="4860" marB="0" anchor="ctr"/>
                </a:tc>
                <a:tc>
                  <a:txBody>
                    <a:bodyPr/>
                    <a:lstStyle/>
                    <a:p>
                      <a:pPr algn="l" fontAlgn="ctr">
                        <a:spcAft>
                          <a:spcPts val="1200"/>
                        </a:spcAft>
                      </a:pPr>
                      <a:r>
                        <a:rPr lang="zh-CN" sz="800" kern="1200">
                          <a:effectLst/>
                          <a:latin typeface="Times New Roman" panose="02020603050405020304" pitchFamily="18" charset="0"/>
                          <a:ea typeface="宋体" panose="02010600030101010101" pitchFamily="2" charset="-122"/>
                          <a:cs typeface="Times New Roman" panose="02020603050405020304" pitchFamily="18" charset="0"/>
                        </a:rPr>
                        <a:t>煤矿瓦斯一般采用吸附与解析分离、渗透分离和低温分离等技术加工分离后进行液化及</a:t>
                      </a:r>
                      <a:r>
                        <a:rPr lang="en-US" sz="800" kern="1200">
                          <a:effectLst/>
                          <a:latin typeface="Times New Roman" panose="02020603050405020304" pitchFamily="18" charset="0"/>
                          <a:ea typeface="宋体" panose="02010600030101010101" pitchFamily="2" charset="-122"/>
                          <a:cs typeface="Times New Roman" panose="02020603050405020304" pitchFamily="18" charset="0"/>
                        </a:rPr>
                        <a:t>LNG</a:t>
                      </a:r>
                      <a:r>
                        <a:rPr lang="zh-CN" sz="800" kern="1200">
                          <a:effectLst/>
                          <a:latin typeface="Times New Roman" panose="02020603050405020304" pitchFamily="18" charset="0"/>
                          <a:ea typeface="宋体" panose="02010600030101010101" pitchFamily="2" charset="-122"/>
                          <a:cs typeface="Times New Roman" panose="02020603050405020304" pitchFamily="18" charset="0"/>
                        </a:rPr>
                        <a:t>产品生产，</a:t>
                      </a:r>
                      <a:r>
                        <a:rPr lang="en-US" sz="800" kern="1200">
                          <a:effectLst/>
                          <a:latin typeface="Times New Roman" panose="02020603050405020304" pitchFamily="18" charset="0"/>
                          <a:ea typeface="宋体" panose="02010600030101010101" pitchFamily="2" charset="-122"/>
                          <a:cs typeface="Times New Roman" panose="02020603050405020304" pitchFamily="18" charset="0"/>
                        </a:rPr>
                        <a:t>LNG</a:t>
                      </a:r>
                      <a:r>
                        <a:rPr lang="zh-CN" sz="800" kern="1200">
                          <a:effectLst/>
                          <a:latin typeface="Times New Roman" panose="02020603050405020304" pitchFamily="18" charset="0"/>
                          <a:ea typeface="宋体" panose="02010600030101010101" pitchFamily="2" charset="-122"/>
                          <a:cs typeface="Times New Roman" panose="02020603050405020304" pitchFamily="18" charset="0"/>
                        </a:rPr>
                        <a:t>大大降低了运输成本，且可随气源和用户不同需求改变运输路线，甚至可用现有的天然气管道作调峰资源使用。</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7620" marR="7620" marT="7620" marB="0" anchor="ctr"/>
                </a:tc>
                <a:tc>
                  <a:txBody>
                    <a:bodyPr/>
                    <a:lstStyle/>
                    <a:p>
                      <a:pPr algn="l" fontAlgn="ctr">
                        <a:spcAft>
                          <a:spcPts val="1200"/>
                        </a:spcAft>
                      </a:pPr>
                      <a:r>
                        <a:rPr lang="zh-CN" sz="800" kern="1200" dirty="0">
                          <a:effectLst/>
                        </a:rPr>
                        <a:t>对于年产量为</a:t>
                      </a:r>
                      <a:r>
                        <a:rPr lang="en-US" sz="800" kern="1200" dirty="0">
                          <a:effectLst/>
                        </a:rPr>
                        <a:t>2</a:t>
                      </a:r>
                      <a:r>
                        <a:rPr lang="zh-CN" sz="800" kern="1200" dirty="0">
                          <a:effectLst/>
                        </a:rPr>
                        <a:t>万吨的液化煤矿瓦斯厂，大约年消耗</a:t>
                      </a:r>
                      <a:r>
                        <a:rPr lang="en-US" sz="800" kern="1200" dirty="0">
                          <a:effectLst/>
                        </a:rPr>
                        <a:t>3200</a:t>
                      </a:r>
                      <a:r>
                        <a:rPr lang="zh-CN" sz="800" kern="1200" dirty="0">
                          <a:effectLst/>
                        </a:rPr>
                        <a:t>万</a:t>
                      </a:r>
                      <a:r>
                        <a:rPr lang="en-US" sz="800" kern="1200" dirty="0">
                          <a:effectLst/>
                        </a:rPr>
                        <a:t>m</a:t>
                      </a:r>
                      <a:r>
                        <a:rPr lang="en-US" sz="800" kern="1200" baseline="30000" dirty="0">
                          <a:effectLst/>
                        </a:rPr>
                        <a:t>3</a:t>
                      </a:r>
                      <a:r>
                        <a:rPr lang="zh-CN" sz="800" kern="1200" dirty="0">
                          <a:effectLst/>
                        </a:rPr>
                        <a:t>纯瓦斯，大约投资</a:t>
                      </a:r>
                      <a:r>
                        <a:rPr lang="en-US" sz="800" kern="1200" dirty="0">
                          <a:effectLst/>
                        </a:rPr>
                        <a:t>9000</a:t>
                      </a:r>
                      <a:r>
                        <a:rPr lang="zh-CN" sz="800" kern="1200" dirty="0">
                          <a:effectLst/>
                        </a:rPr>
                        <a:t>万元。</a:t>
                      </a:r>
                      <a:endParaRPr lang="zh-CN" sz="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860" marR="4860" marT="4860" marB="0" anchor="ctr"/>
                </a:tc>
                <a:tc>
                  <a:txBody>
                    <a:bodyPr/>
                    <a:lstStyle/>
                    <a:p>
                      <a:pPr algn="l" fontAlgn="ctr">
                        <a:spcAft>
                          <a:spcPts val="1200"/>
                        </a:spcAft>
                      </a:pPr>
                      <a:r>
                        <a:rPr lang="en-US" sz="800" kern="0">
                          <a:effectLst/>
                        </a:rPr>
                        <a:t> </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860" marR="4860" marT="4860" marB="0" anchor="ctr"/>
                </a:tc>
              </a:tr>
              <a:tr h="351638">
                <a:tc>
                  <a:txBody>
                    <a:bodyPr/>
                    <a:lstStyle/>
                    <a:p>
                      <a:pPr algn="l" fontAlgn="ctr">
                        <a:spcAft>
                          <a:spcPts val="1200"/>
                        </a:spcAft>
                      </a:pPr>
                      <a:r>
                        <a:rPr lang="zh-CN" sz="800" kern="1200">
                          <a:effectLst/>
                        </a:rPr>
                        <a:t>风排瓦斯利用技术</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860" marR="4860" marT="4860" marB="0" anchor="ctr"/>
                </a:tc>
                <a:tc>
                  <a:txBody>
                    <a:bodyPr/>
                    <a:lstStyle/>
                    <a:p>
                      <a:pPr algn="l" fontAlgn="ctr">
                        <a:spcAft>
                          <a:spcPts val="1200"/>
                        </a:spcAft>
                      </a:pPr>
                      <a:r>
                        <a:rPr lang="zh-CN" sz="800" kern="1200" dirty="0">
                          <a:effectLst/>
                          <a:latin typeface="Times New Roman" panose="02020603050405020304" pitchFamily="18" charset="0"/>
                          <a:ea typeface="宋体" panose="02010600030101010101" pitchFamily="2" charset="-122"/>
                          <a:cs typeface="Times New Roman" panose="02020603050405020304" pitchFamily="18" charset="0"/>
                        </a:rPr>
                        <a:t>甲烷浓度小于</a:t>
                      </a:r>
                      <a:r>
                        <a:rPr lang="en-US" sz="800" kern="1200" dirty="0">
                          <a:effectLst/>
                          <a:latin typeface="Times New Roman" panose="02020603050405020304" pitchFamily="18" charset="0"/>
                          <a:ea typeface="宋体" panose="02010600030101010101" pitchFamily="2" charset="-122"/>
                          <a:cs typeface="Times New Roman" panose="02020603050405020304" pitchFamily="18" charset="0"/>
                        </a:rPr>
                        <a:t>1%</a:t>
                      </a:r>
                      <a:r>
                        <a:rPr lang="zh-CN" sz="800" kern="1200" dirty="0">
                          <a:effectLst/>
                          <a:latin typeface="Times New Roman" panose="02020603050405020304" pitchFamily="18" charset="0"/>
                          <a:ea typeface="宋体" panose="02010600030101010101" pitchFamily="2" charset="-122"/>
                          <a:cs typeface="Times New Roman" panose="02020603050405020304" pitchFamily="18" charset="0"/>
                        </a:rPr>
                        <a:t>的风排瓦斯目前采取的措施以排空为主，现有可利用技术主要有热氧化、催化氧化和作为辅助燃料三种利用方式。其中热氧化技术较为成熟且已实现工业化运行。</a:t>
                      </a:r>
                      <a:endParaRPr lang="zh-CN" sz="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0" marR="7620" marT="7620" marB="0" anchor="ctr"/>
                </a:tc>
                <a:tc>
                  <a:txBody>
                    <a:bodyPr/>
                    <a:lstStyle/>
                    <a:p>
                      <a:pPr algn="l" fontAlgn="ctr">
                        <a:spcAft>
                          <a:spcPts val="1200"/>
                        </a:spcAft>
                      </a:pPr>
                      <a:r>
                        <a:rPr lang="zh-CN" sz="800" kern="1200">
                          <a:effectLst/>
                        </a:rPr>
                        <a:t>　</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45814" marR="4860" marT="4860" marB="0" anchor="ctr"/>
                </a:tc>
                <a:tc>
                  <a:txBody>
                    <a:bodyPr/>
                    <a:lstStyle/>
                    <a:p>
                      <a:pPr algn="l" fontAlgn="ctr">
                        <a:spcAft>
                          <a:spcPts val="1200"/>
                        </a:spcAft>
                      </a:pPr>
                      <a:r>
                        <a:rPr lang="zh-CN" sz="800" kern="1200" dirty="0">
                          <a:effectLst/>
                        </a:rPr>
                        <a:t>中国胜利动力机械集团公司、美国</a:t>
                      </a:r>
                      <a:r>
                        <a:rPr lang="en-US" sz="800" kern="1200" dirty="0" err="1">
                          <a:effectLst/>
                        </a:rPr>
                        <a:t>Megtec</a:t>
                      </a:r>
                      <a:r>
                        <a:rPr lang="zh-CN" sz="800" kern="1200" dirty="0">
                          <a:effectLst/>
                        </a:rPr>
                        <a:t>公司、英国</a:t>
                      </a:r>
                      <a:r>
                        <a:rPr lang="en-US" sz="800" kern="1200" dirty="0" err="1">
                          <a:effectLst/>
                        </a:rPr>
                        <a:t>Harworth</a:t>
                      </a:r>
                      <a:r>
                        <a:rPr lang="zh-CN" sz="800" kern="1200" dirty="0">
                          <a:effectLst/>
                        </a:rPr>
                        <a:t>公司等设备厂商的风排瓦斯热氧化技术均已成功建设示范项目。</a:t>
                      </a:r>
                      <a:endParaRPr lang="zh-CN" sz="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860" marR="4860" marT="4860" marB="0" anchor="ctr"/>
                </a:tc>
              </a:tr>
            </a:tbl>
          </a:graphicData>
        </a:graphic>
      </p:graphicFrame>
      <p:sp>
        <p:nvSpPr>
          <p:cNvPr id="8" name="矩形 7"/>
          <p:cNvSpPr/>
          <p:nvPr/>
        </p:nvSpPr>
        <p:spPr>
          <a:xfrm>
            <a:off x="3923928" y="1373867"/>
            <a:ext cx="5004048" cy="830997"/>
          </a:xfrm>
          <a:prstGeom prst="rect">
            <a:avLst/>
          </a:prstGeom>
        </p:spPr>
        <p:txBody>
          <a:bodyPr wrap="square">
            <a:spAutoFit/>
          </a:bodyPr>
          <a:lstStyle/>
          <a:p>
            <a:pPr algn="ctr">
              <a:spcAft>
                <a:spcPts val="0"/>
              </a:spcAft>
            </a:pPr>
            <a:r>
              <a:rPr lang="zh-CN" altLang="zh-CN" sz="1600" b="1" kern="100" dirty="0">
                <a:latin typeface="Times New Roman" panose="02020603050405020304" pitchFamily="18" charset="0"/>
                <a:cs typeface="Times New Roman" panose="02020603050405020304" pitchFamily="18" charset="0"/>
              </a:rPr>
              <a:t>中国煤矿瓦斯主要减排技术</a:t>
            </a:r>
            <a:endParaRPr lang="zh-CN" altLang="zh-CN" sz="1600" kern="100" dirty="0">
              <a:latin typeface="Times New Roman" panose="02020603050405020304" pitchFamily="18" charset="0"/>
              <a:cs typeface="Times New Roman" panose="02020603050405020304" pitchFamily="18" charset="0"/>
            </a:endParaRPr>
          </a:p>
          <a:p>
            <a:pPr algn="ctr">
              <a:spcAft>
                <a:spcPts val="0"/>
              </a:spcAft>
            </a:pPr>
            <a:r>
              <a:rPr lang="en-US" altLang="zh-CN" sz="1600" b="1" kern="100" dirty="0">
                <a:solidFill>
                  <a:srgbClr val="000000"/>
                </a:solidFill>
                <a:latin typeface="Times New Roman" panose="02020603050405020304" pitchFamily="18" charset="0"/>
                <a:cs typeface="Times New Roman" panose="02020603050405020304" pitchFamily="18" charset="0"/>
              </a:rPr>
              <a:t>China’s major technologies of reducing coal mine methane (CMM) </a:t>
            </a:r>
            <a:r>
              <a:rPr lang="en-US" altLang="zh-CN" sz="1600" b="1" kern="100" dirty="0" smtClean="0">
                <a:solidFill>
                  <a:srgbClr val="000000"/>
                </a:solidFill>
                <a:latin typeface="Times New Roman" panose="02020603050405020304" pitchFamily="18" charset="0"/>
                <a:cs typeface="Times New Roman" panose="02020603050405020304" pitchFamily="18" charset="0"/>
              </a:rPr>
              <a:t>emissions</a:t>
            </a:r>
            <a:endParaRPr lang="zh-CN" altLang="zh-CN" sz="1600" kern="100" dirty="0">
              <a:latin typeface="Times New Roman" panose="02020603050405020304" pitchFamily="18" charset="0"/>
              <a:cs typeface="Times New Roman" panose="02020603050405020304" pitchFamily="18" charset="0"/>
            </a:endParaRPr>
          </a:p>
        </p:txBody>
      </p:sp>
      <p:sp>
        <p:nvSpPr>
          <p:cNvPr id="9" name="矩形 8"/>
          <p:cNvSpPr/>
          <p:nvPr/>
        </p:nvSpPr>
        <p:spPr>
          <a:xfrm>
            <a:off x="99782" y="112122"/>
            <a:ext cx="8136904" cy="769441"/>
          </a:xfrm>
          <a:prstGeom prst="rect">
            <a:avLst/>
          </a:prstGeom>
        </p:spPr>
        <p:txBody>
          <a:bodyPr wrap="square">
            <a:spAutoFit/>
          </a:bodyPr>
          <a:lstStyle/>
          <a:p>
            <a:r>
              <a:rPr lang="zh-CN" altLang="en-US" sz="2400" b="1" dirty="0" smtClean="0">
                <a:solidFill>
                  <a:schemeClr val="tx2"/>
                </a:solidFill>
                <a:latin typeface="黑体" panose="02010609060101010101" pitchFamily="49" charset="-122"/>
                <a:ea typeface="黑体" panose="02010609060101010101" pitchFamily="49" charset="-122"/>
              </a:rPr>
              <a:t>短</a:t>
            </a:r>
            <a:r>
              <a:rPr lang="zh-CN" altLang="en-US" sz="2400" b="1" dirty="0">
                <a:solidFill>
                  <a:schemeClr val="tx2"/>
                </a:solidFill>
                <a:latin typeface="黑体" panose="02010609060101010101" pitchFamily="49" charset="-122"/>
                <a:ea typeface="黑体" panose="02010609060101010101" pitchFamily="49" charset="-122"/>
              </a:rPr>
              <a:t>寿命气候</a:t>
            </a:r>
            <a:r>
              <a:rPr lang="zh-CN" altLang="en-US" sz="2400" b="1" dirty="0" smtClean="0">
                <a:solidFill>
                  <a:schemeClr val="tx2"/>
                </a:solidFill>
                <a:latin typeface="黑体" panose="02010609060101010101" pitchFamily="49" charset="-122"/>
                <a:ea typeface="黑体" panose="02010609060101010101" pitchFamily="49" charset="-122"/>
              </a:rPr>
              <a:t>污染物排放控制技术和减</a:t>
            </a:r>
            <a:r>
              <a:rPr lang="zh-CN" altLang="en-US" sz="2400" b="1" dirty="0">
                <a:solidFill>
                  <a:schemeClr val="tx2"/>
                </a:solidFill>
                <a:latin typeface="黑体" panose="02010609060101010101" pitchFamily="49" charset="-122"/>
                <a:ea typeface="黑体" panose="02010609060101010101" pitchFamily="49" charset="-122"/>
              </a:rPr>
              <a:t>排潜力分析</a:t>
            </a:r>
          </a:p>
          <a:p>
            <a:r>
              <a:rPr lang="en-US" altLang="zh-CN" sz="2000" b="1" dirty="0">
                <a:solidFill>
                  <a:schemeClr val="tx2"/>
                </a:solidFill>
                <a:latin typeface="Calibri" pitchFamily="34" charset="0"/>
              </a:rPr>
              <a:t>Analysis of SLCPs Control Technologies &amp; Emission Reduction Potential</a:t>
            </a:r>
          </a:p>
        </p:txBody>
      </p:sp>
      <p:sp>
        <p:nvSpPr>
          <p:cNvPr id="10" name="矩形 9"/>
          <p:cNvSpPr/>
          <p:nvPr/>
        </p:nvSpPr>
        <p:spPr>
          <a:xfrm>
            <a:off x="1043608" y="4560506"/>
            <a:ext cx="1738361" cy="1077218"/>
          </a:xfrm>
          <a:prstGeom prst="rect">
            <a:avLst/>
          </a:prstGeom>
          <a:noFill/>
        </p:spPr>
        <p:txBody>
          <a:bodyPr wrap="none" lIns="91440" tIns="45720" rIns="91440" bIns="45720">
            <a:spAutoFit/>
          </a:bodyPr>
          <a:lstStyle/>
          <a:p>
            <a:pPr algn="ctr"/>
            <a:r>
              <a:rPr lang="zh-CN" altLang="en-US" sz="3200" b="1" dirty="0">
                <a:ln w="0"/>
                <a:solidFill>
                  <a:srgbClr val="00B0F0"/>
                </a:solidFill>
                <a:effectLst>
                  <a:outerShdw blurRad="38100" dist="19050" dir="2700000" algn="tl" rotWithShape="0">
                    <a:schemeClr val="dk1">
                      <a:alpha val="40000"/>
                    </a:schemeClr>
                  </a:outerShdw>
                </a:effectLst>
              </a:rPr>
              <a:t>甲烷</a:t>
            </a:r>
            <a:endParaRPr lang="en-US" altLang="zh-CN" sz="3200" b="1" cap="none" spc="0" dirty="0" smtClean="0">
              <a:ln w="0"/>
              <a:solidFill>
                <a:srgbClr val="00B0F0"/>
              </a:solidFill>
              <a:effectLst>
                <a:outerShdw blurRad="38100" dist="19050" dir="2700000" algn="tl" rotWithShape="0">
                  <a:schemeClr val="dk1">
                    <a:alpha val="40000"/>
                  </a:schemeClr>
                </a:outerShdw>
              </a:effectLst>
            </a:endParaRPr>
          </a:p>
          <a:p>
            <a:pPr algn="ctr"/>
            <a:r>
              <a:rPr lang="en-US" altLang="zh-CN" sz="3200" b="1" dirty="0" smtClean="0">
                <a:ln w="0"/>
                <a:solidFill>
                  <a:srgbClr val="00B0F0"/>
                </a:solidFill>
                <a:effectLst>
                  <a:outerShdw blurRad="38100" dist="19050" dir="2700000" algn="tl" rotWithShape="0">
                    <a:schemeClr val="dk1">
                      <a:alpha val="40000"/>
                    </a:schemeClr>
                  </a:outerShdw>
                </a:effectLst>
              </a:rPr>
              <a:t>Methane</a:t>
            </a:r>
          </a:p>
        </p:txBody>
      </p:sp>
    </p:spTree>
    <p:extLst>
      <p:ext uri="{BB962C8B-B14F-4D97-AF65-F5344CB8AC3E}">
        <p14:creationId xmlns:p14="http://schemas.microsoft.com/office/powerpoint/2010/main" val="25619418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18"/>
          <p:cNvSpPr txBox="1"/>
          <p:nvPr/>
        </p:nvSpPr>
        <p:spPr>
          <a:xfrm>
            <a:off x="99782" y="1016441"/>
            <a:ext cx="8602831" cy="3139321"/>
          </a:xfrm>
          <a:prstGeom prst="rect">
            <a:avLst/>
          </a:prstGeom>
          <a:noFill/>
        </p:spPr>
        <p:txBody>
          <a:bodyPr wrap="square" rtlCol="0">
            <a:spAutoFit/>
          </a:bodyPr>
          <a:lstStyle/>
          <a:p>
            <a:pPr marL="285750" indent="-285750">
              <a:buFont typeface="Wingdings" panose="05000000000000000000" pitchFamily="2" charset="2"/>
              <a:buChar char="ü"/>
            </a:pPr>
            <a:r>
              <a:rPr lang="zh-CN" altLang="en-US" sz="2000" dirty="0" smtClean="0">
                <a:latin typeface="黑体" panose="02010609060101010101" pitchFamily="49" charset="-122"/>
                <a:ea typeface="黑体" panose="02010609060101010101" pitchFamily="49" charset="-122"/>
              </a:rPr>
              <a:t>目前</a:t>
            </a:r>
            <a:r>
              <a:rPr lang="en-US" altLang="zh-CN" sz="2000" dirty="0" smtClean="0">
                <a:latin typeface="黑体" panose="02010609060101010101" pitchFamily="49" charset="-122"/>
                <a:ea typeface="黑体" panose="02010609060101010101" pitchFamily="49" charset="-122"/>
              </a:rPr>
              <a:t>HFC-134a</a:t>
            </a:r>
            <a:r>
              <a:rPr lang="zh-CN" altLang="en-US" sz="2000" dirty="0" smtClean="0">
                <a:latin typeface="黑体" panose="02010609060101010101" pitchFamily="49" charset="-122"/>
                <a:ea typeface="黑体" panose="02010609060101010101" pitchFamily="49" charset="-122"/>
              </a:rPr>
              <a:t>和</a:t>
            </a:r>
            <a:r>
              <a:rPr lang="en-US" altLang="zh-CN" sz="2000" dirty="0" smtClean="0">
                <a:latin typeface="黑体" panose="02010609060101010101" pitchFamily="49" charset="-122"/>
                <a:ea typeface="黑体" panose="02010609060101010101" pitchFamily="49" charset="-122"/>
              </a:rPr>
              <a:t>HFC-410a</a:t>
            </a:r>
            <a:r>
              <a:rPr lang="zh-CN" altLang="en-US" sz="2000" dirty="0" smtClean="0">
                <a:latin typeface="黑体" panose="02010609060101010101" pitchFamily="49" charset="-122"/>
                <a:ea typeface="黑体" panose="02010609060101010101" pitchFamily="49" charset="-122"/>
              </a:rPr>
              <a:t>的减排技术路径较为清晰。</a:t>
            </a:r>
            <a:endParaRPr lang="en-US" altLang="zh-CN" sz="2000" dirty="0" smtClean="0">
              <a:latin typeface="黑体" panose="02010609060101010101" pitchFamily="49" charset="-122"/>
              <a:ea typeface="黑体" panose="02010609060101010101" pitchFamily="49" charset="-122"/>
            </a:endParaRPr>
          </a:p>
          <a:p>
            <a:pPr marL="266700"/>
            <a:r>
              <a:rPr lang="en-US" altLang="zh-CN" sz="2000" dirty="0" smtClean="0">
                <a:solidFill>
                  <a:srgbClr val="FF0000"/>
                </a:solidFill>
                <a:latin typeface="+mn-lt"/>
              </a:rPr>
              <a:t>The technical mitigation roadmaps of HFC-134a and HFC-410a are relatively clear now.</a:t>
            </a:r>
          </a:p>
          <a:p>
            <a:pPr marL="285750" indent="-285750">
              <a:buFont typeface="Wingdings" panose="05000000000000000000" pitchFamily="2" charset="2"/>
              <a:buChar char="ü"/>
            </a:pPr>
            <a:r>
              <a:rPr lang="en-US" altLang="zh-CN" sz="2000" dirty="0">
                <a:latin typeface="黑体" panose="02010609060101010101" pitchFamily="49" charset="-122"/>
                <a:ea typeface="黑体" panose="02010609060101010101" pitchFamily="49" charset="-122"/>
              </a:rPr>
              <a:t>HFC-23</a:t>
            </a:r>
            <a:r>
              <a:rPr lang="zh-CN" altLang="zh-CN" sz="2000" dirty="0">
                <a:latin typeface="黑体" panose="02010609060101010101" pitchFamily="49" charset="-122"/>
                <a:ea typeface="黑体" panose="02010609060101010101" pitchFamily="49" charset="-122"/>
              </a:rPr>
              <a:t>的减排技术主要包括高温分解和转化利用两大类。高温分解法已经有成熟的技术和实际应用，而转化利用方法尚在探索阶段</a:t>
            </a:r>
            <a:r>
              <a:rPr lang="zh-CN" altLang="zh-CN" sz="2000" dirty="0" smtClean="0">
                <a:latin typeface="黑体" panose="02010609060101010101" pitchFamily="49" charset="-122"/>
                <a:ea typeface="黑体" panose="02010609060101010101" pitchFamily="49" charset="-122"/>
              </a:rPr>
              <a:t>。</a:t>
            </a:r>
            <a:endParaRPr lang="en-US" altLang="zh-CN" sz="2000" dirty="0" smtClean="0">
              <a:latin typeface="黑体" panose="02010609060101010101" pitchFamily="49" charset="-122"/>
              <a:ea typeface="黑体" panose="02010609060101010101" pitchFamily="49" charset="-122"/>
            </a:endParaRPr>
          </a:p>
          <a:p>
            <a:pPr marL="266700"/>
            <a:r>
              <a:rPr lang="en-US" altLang="zh-CN" sz="2000" dirty="0" smtClean="0">
                <a:solidFill>
                  <a:srgbClr val="FF0000"/>
                </a:solidFill>
                <a:latin typeface="+mn-lt"/>
              </a:rPr>
              <a:t>HFC-23 </a:t>
            </a:r>
            <a:r>
              <a:rPr lang="en-US" altLang="zh-CN" sz="2000" dirty="0">
                <a:solidFill>
                  <a:srgbClr val="FF0000"/>
                </a:solidFill>
                <a:latin typeface="+mn-lt"/>
              </a:rPr>
              <a:t>emission reduction technology is divided into high-temperature decomposition and trans-utilization. Regarding high-temperature decomposition, mature technology and practical application have been realized. Trans-utilization remains in the exploratory stage.</a:t>
            </a:r>
            <a:endParaRPr lang="zh-CN" altLang="zh-CN" sz="2000" dirty="0">
              <a:solidFill>
                <a:srgbClr val="FF0000"/>
              </a:solidFill>
              <a:latin typeface="+mn-lt"/>
            </a:endParaRPr>
          </a:p>
          <a:p>
            <a:pPr marL="285750" indent="-285750">
              <a:buFont typeface="Wingdings" panose="05000000000000000000" pitchFamily="2" charset="2"/>
              <a:buChar char="ü"/>
            </a:pPr>
            <a:endParaRPr lang="en-US" altLang="zh-CN" dirty="0" smtClean="0"/>
          </a:p>
        </p:txBody>
      </p:sp>
      <p:graphicFrame>
        <p:nvGraphicFramePr>
          <p:cNvPr id="14" name="图表 13"/>
          <p:cNvGraphicFramePr/>
          <p:nvPr>
            <p:extLst>
              <p:ext uri="{D42A27DB-BD31-4B8C-83A1-F6EECF244321}">
                <p14:modId xmlns:p14="http://schemas.microsoft.com/office/powerpoint/2010/main" val="1812347215"/>
              </p:ext>
            </p:extLst>
          </p:nvPr>
        </p:nvGraphicFramePr>
        <p:xfrm>
          <a:off x="328180" y="4289628"/>
          <a:ext cx="4104456" cy="2568372"/>
        </p:xfrm>
        <a:graphic>
          <a:graphicData uri="http://schemas.openxmlformats.org/drawingml/2006/chart">
            <c:chart xmlns:c="http://schemas.openxmlformats.org/drawingml/2006/chart" xmlns:r="http://schemas.openxmlformats.org/officeDocument/2006/relationships" r:id="rId2"/>
          </a:graphicData>
        </a:graphic>
      </p:graphicFrame>
      <p:sp>
        <p:nvSpPr>
          <p:cNvPr id="7169" name="Rectangle 1"/>
          <p:cNvSpPr>
            <a:spLocks noChangeArrowheads="1"/>
          </p:cNvSpPr>
          <p:nvPr/>
        </p:nvSpPr>
        <p:spPr bwMode="auto">
          <a:xfrm>
            <a:off x="436192" y="3808005"/>
            <a:ext cx="3888432"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rgbClr val="000000"/>
                </a:solidFill>
                <a:effectLst/>
                <a:latin typeface="Arial" pitchFamily="34" charset="0"/>
                <a:ea typeface="宋体" pitchFamily="2" charset="-122"/>
                <a:cs typeface="Times New Roman" pitchFamily="18" charset="0"/>
              </a:rPr>
              <a:t>HFC-134a emission reduction potential for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rgbClr val="000000"/>
                </a:solidFill>
                <a:effectLst/>
                <a:latin typeface="Arial" pitchFamily="34" charset="0"/>
                <a:ea typeface="宋体" pitchFamily="2" charset="-122"/>
                <a:cs typeface="Times New Roman" pitchFamily="18" charset="0"/>
              </a:rPr>
              <a:t> </a:t>
            </a:r>
            <a:r>
              <a:rPr kumimoji="0" lang="en-US" altLang="zh-CN" sz="1100" b="1" i="0" u="none" strike="noStrike" cap="none" normalizeH="0" baseline="0" dirty="0" smtClean="0">
                <a:ln>
                  <a:noFill/>
                </a:ln>
                <a:solidFill>
                  <a:schemeClr val="tx1"/>
                </a:solidFill>
                <a:effectLst/>
                <a:latin typeface="Arial" pitchFamily="34" charset="0"/>
                <a:ea typeface="宋体" pitchFamily="2" charset="-122"/>
                <a:cs typeface="Times New Roman" pitchFamily="18" charset="0"/>
              </a:rPr>
              <a:t>automotive air conditioning </a:t>
            </a:r>
            <a:r>
              <a:rPr kumimoji="0" lang="en-US" altLang="zh-CN" sz="1100" b="1" i="0" u="none" strike="noStrike" cap="none" normalizeH="0" baseline="0" dirty="0" smtClean="0">
                <a:ln>
                  <a:noFill/>
                </a:ln>
                <a:solidFill>
                  <a:srgbClr val="000000"/>
                </a:solidFill>
                <a:effectLst/>
                <a:latin typeface="Arial" pitchFamily="34" charset="0"/>
                <a:ea typeface="宋体" pitchFamily="2" charset="-122"/>
                <a:cs typeface="Times New Roman" pitchFamily="18" charset="0"/>
              </a:rPr>
              <a:t>in China, 2016-2050 </a:t>
            </a:r>
            <a:endParaRPr kumimoji="0" lang="en-US"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pic>
        <p:nvPicPr>
          <p:cNvPr id="16" name="图片 1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7536" y="4291538"/>
            <a:ext cx="4176464" cy="2556052"/>
          </a:xfrm>
          <a:prstGeom prst="rect">
            <a:avLst/>
          </a:prstGeom>
          <a:noFill/>
        </p:spPr>
      </p:pic>
      <p:sp>
        <p:nvSpPr>
          <p:cNvPr id="7170" name="Rectangle 2"/>
          <p:cNvSpPr>
            <a:spLocks noChangeArrowheads="1"/>
          </p:cNvSpPr>
          <p:nvPr/>
        </p:nvSpPr>
        <p:spPr bwMode="auto">
          <a:xfrm>
            <a:off x="5724128" y="3817530"/>
            <a:ext cx="3157017"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rgbClr val="000000"/>
                </a:solidFill>
                <a:effectLst/>
                <a:latin typeface="Arial" pitchFamily="34" charset="0"/>
                <a:ea typeface="宋体" pitchFamily="2" charset="-122"/>
                <a:cs typeface="Times New Roman" pitchFamily="18" charset="0"/>
              </a:rPr>
              <a:t>HFCs emission reduction potential for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rgbClr val="000000"/>
                </a:solidFill>
                <a:effectLst/>
                <a:latin typeface="Arial" pitchFamily="34" charset="0"/>
                <a:ea typeface="宋体" pitchFamily="2" charset="-122"/>
                <a:cs typeface="Times New Roman" pitchFamily="18" charset="0"/>
              </a:rPr>
              <a:t>room air conditioners in China, 2016-2050</a:t>
            </a:r>
            <a:endParaRPr kumimoji="0" lang="en-US"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3" name="矩形 12"/>
          <p:cNvSpPr/>
          <p:nvPr/>
        </p:nvSpPr>
        <p:spPr>
          <a:xfrm>
            <a:off x="99782" y="112122"/>
            <a:ext cx="8136904" cy="769441"/>
          </a:xfrm>
          <a:prstGeom prst="rect">
            <a:avLst/>
          </a:prstGeom>
        </p:spPr>
        <p:txBody>
          <a:bodyPr wrap="square">
            <a:spAutoFit/>
          </a:bodyPr>
          <a:lstStyle/>
          <a:p>
            <a:r>
              <a:rPr lang="zh-CN" altLang="en-US" sz="2400" b="1" dirty="0" smtClean="0">
                <a:solidFill>
                  <a:schemeClr val="tx2"/>
                </a:solidFill>
                <a:latin typeface="黑体" panose="02010609060101010101" pitchFamily="49" charset="-122"/>
                <a:ea typeface="黑体" panose="02010609060101010101" pitchFamily="49" charset="-122"/>
              </a:rPr>
              <a:t>短</a:t>
            </a:r>
            <a:r>
              <a:rPr lang="zh-CN" altLang="en-US" sz="2400" b="1" dirty="0">
                <a:solidFill>
                  <a:schemeClr val="tx2"/>
                </a:solidFill>
                <a:latin typeface="黑体" panose="02010609060101010101" pitchFamily="49" charset="-122"/>
                <a:ea typeface="黑体" panose="02010609060101010101" pitchFamily="49" charset="-122"/>
              </a:rPr>
              <a:t>寿命气候</a:t>
            </a:r>
            <a:r>
              <a:rPr lang="zh-CN" altLang="en-US" sz="2400" b="1" dirty="0" smtClean="0">
                <a:solidFill>
                  <a:schemeClr val="tx2"/>
                </a:solidFill>
                <a:latin typeface="黑体" panose="02010609060101010101" pitchFamily="49" charset="-122"/>
                <a:ea typeface="黑体" panose="02010609060101010101" pitchFamily="49" charset="-122"/>
              </a:rPr>
              <a:t>污染物排放控制技术和减</a:t>
            </a:r>
            <a:r>
              <a:rPr lang="zh-CN" altLang="en-US" sz="2400" b="1" dirty="0">
                <a:solidFill>
                  <a:schemeClr val="tx2"/>
                </a:solidFill>
                <a:latin typeface="黑体" panose="02010609060101010101" pitchFamily="49" charset="-122"/>
                <a:ea typeface="黑体" panose="02010609060101010101" pitchFamily="49" charset="-122"/>
              </a:rPr>
              <a:t>排潜力分析</a:t>
            </a:r>
          </a:p>
          <a:p>
            <a:r>
              <a:rPr lang="en-US" altLang="zh-CN" sz="2000" b="1" dirty="0">
                <a:solidFill>
                  <a:schemeClr val="tx2"/>
                </a:solidFill>
                <a:latin typeface="Calibri" pitchFamily="34" charset="0"/>
              </a:rPr>
              <a:t>Analysis of SLCPs Control Technologies &amp; Emission Reduction Potential</a:t>
            </a:r>
          </a:p>
        </p:txBody>
      </p:sp>
      <p:sp>
        <p:nvSpPr>
          <p:cNvPr id="15" name="矩形 14"/>
          <p:cNvSpPr/>
          <p:nvPr/>
        </p:nvSpPr>
        <p:spPr>
          <a:xfrm>
            <a:off x="3419872" y="5107468"/>
            <a:ext cx="2698175" cy="954107"/>
          </a:xfrm>
          <a:prstGeom prst="rect">
            <a:avLst/>
          </a:prstGeom>
          <a:noFill/>
        </p:spPr>
        <p:txBody>
          <a:bodyPr wrap="none" lIns="91440" tIns="45720" rIns="91440" bIns="45720">
            <a:spAutoFit/>
          </a:bodyPr>
          <a:lstStyle/>
          <a:p>
            <a:pPr algn="ctr"/>
            <a:r>
              <a:rPr lang="zh-CN" altLang="en-US" sz="2800" b="1" dirty="0" smtClean="0">
                <a:ln w="0"/>
                <a:solidFill>
                  <a:srgbClr val="00B0F0"/>
                </a:solidFill>
                <a:effectLst>
                  <a:outerShdw blurRad="38100" dist="19050" dir="2700000" algn="tl" rotWithShape="0">
                    <a:schemeClr val="dk1">
                      <a:alpha val="40000"/>
                    </a:schemeClr>
                  </a:outerShdw>
                </a:effectLst>
              </a:rPr>
              <a:t>部分</a:t>
            </a:r>
            <a:r>
              <a:rPr lang="zh-CN" altLang="en-US" sz="2800" b="1" dirty="0">
                <a:ln w="0"/>
                <a:solidFill>
                  <a:srgbClr val="00B0F0"/>
                </a:solidFill>
                <a:effectLst>
                  <a:outerShdw blurRad="38100" dist="19050" dir="2700000" algn="tl" rotWithShape="0">
                    <a:schemeClr val="dk1">
                      <a:alpha val="40000"/>
                    </a:schemeClr>
                  </a:outerShdw>
                </a:effectLst>
              </a:rPr>
              <a:t>氢氟碳化物</a:t>
            </a:r>
            <a:endParaRPr lang="en-US" altLang="zh-CN" sz="2800" b="1" cap="none" spc="0" dirty="0" smtClean="0">
              <a:ln w="0"/>
              <a:solidFill>
                <a:srgbClr val="00B0F0"/>
              </a:solidFill>
              <a:effectLst>
                <a:outerShdw blurRad="38100" dist="19050" dir="2700000" algn="tl" rotWithShape="0">
                  <a:schemeClr val="dk1">
                    <a:alpha val="40000"/>
                  </a:schemeClr>
                </a:outerShdw>
              </a:effectLst>
            </a:endParaRPr>
          </a:p>
          <a:p>
            <a:pPr algn="ctr"/>
            <a:r>
              <a:rPr lang="en-US" altLang="zh-CN" sz="2800" b="1" dirty="0" smtClean="0">
                <a:ln w="0"/>
                <a:solidFill>
                  <a:srgbClr val="00B0F0"/>
                </a:solidFill>
                <a:effectLst>
                  <a:outerShdw blurRad="38100" dist="19050" dir="2700000" algn="tl" rotWithShape="0">
                    <a:schemeClr val="dk1">
                      <a:alpha val="40000"/>
                    </a:schemeClr>
                  </a:outerShdw>
                </a:effectLst>
              </a:rPr>
              <a:t>Some HFCs</a:t>
            </a:r>
          </a:p>
        </p:txBody>
      </p:sp>
    </p:spTree>
    <p:extLst>
      <p:ext uri="{BB962C8B-B14F-4D97-AF65-F5344CB8AC3E}">
        <p14:creationId xmlns:p14="http://schemas.microsoft.com/office/powerpoint/2010/main" val="18500003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2"/>
          <p:cNvSpPr txBox="1">
            <a:spLocks noChangeArrowheads="1"/>
          </p:cNvSpPr>
          <p:nvPr/>
        </p:nvSpPr>
        <p:spPr bwMode="auto">
          <a:xfrm>
            <a:off x="107950" y="6350"/>
            <a:ext cx="878522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01700">
              <a:defRPr>
                <a:solidFill>
                  <a:schemeClr val="tx1"/>
                </a:solidFill>
                <a:latin typeface="Arial" panose="020B0604020202020204" pitchFamily="34" charset="0"/>
                <a:ea typeface="宋体" panose="02010600030101010101" pitchFamily="2" charset="-122"/>
              </a:defRPr>
            </a:lvl1pPr>
            <a:lvl2pPr marL="742950" indent="-285750" defTabSz="901700">
              <a:defRPr>
                <a:solidFill>
                  <a:schemeClr val="tx1"/>
                </a:solidFill>
                <a:latin typeface="Arial" panose="020B0604020202020204" pitchFamily="34" charset="0"/>
                <a:ea typeface="宋体" panose="02010600030101010101" pitchFamily="2" charset="-122"/>
              </a:defRPr>
            </a:lvl2pPr>
            <a:lvl3pPr marL="1143000" indent="-228600" defTabSz="901700">
              <a:defRPr>
                <a:solidFill>
                  <a:schemeClr val="tx1"/>
                </a:solidFill>
                <a:latin typeface="Arial" panose="020B0604020202020204" pitchFamily="34" charset="0"/>
                <a:ea typeface="宋体" panose="02010600030101010101" pitchFamily="2" charset="-122"/>
              </a:defRPr>
            </a:lvl3pPr>
            <a:lvl4pPr marL="1600200" indent="-228600" defTabSz="901700">
              <a:defRPr>
                <a:solidFill>
                  <a:schemeClr val="tx1"/>
                </a:solidFill>
                <a:latin typeface="Arial" panose="020B0604020202020204" pitchFamily="34" charset="0"/>
                <a:ea typeface="宋体" panose="02010600030101010101" pitchFamily="2" charset="-122"/>
              </a:defRPr>
            </a:lvl4pPr>
            <a:lvl5pPr marL="2057400" indent="-228600" defTabSz="901700">
              <a:defRPr>
                <a:solidFill>
                  <a:schemeClr val="tx1"/>
                </a:solidFill>
                <a:latin typeface="Arial" panose="020B0604020202020204" pitchFamily="34" charset="0"/>
                <a:ea typeface="宋体" panose="02010600030101010101" pitchFamily="2" charset="-122"/>
              </a:defRPr>
            </a:lvl5pPr>
            <a:lvl6pPr marL="2514600" indent="-228600" defTabSz="9017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017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017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017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800" b="1" dirty="0" smtClean="0">
                <a:solidFill>
                  <a:schemeClr val="tx2"/>
                </a:solidFill>
                <a:latin typeface="黑体" panose="02010609060101010101" pitchFamily="49" charset="-122"/>
                <a:ea typeface="黑体" panose="02010609060101010101" pitchFamily="49" charset="-122"/>
              </a:rPr>
              <a:t>短寿命气候污染物减</a:t>
            </a:r>
            <a:r>
              <a:rPr lang="zh-CN" altLang="en-US" sz="2800" b="1" dirty="0">
                <a:solidFill>
                  <a:schemeClr val="tx2"/>
                </a:solidFill>
                <a:latin typeface="黑体" panose="02010609060101010101" pitchFamily="49" charset="-122"/>
                <a:ea typeface="黑体" panose="02010609060101010101" pitchFamily="49" charset="-122"/>
              </a:rPr>
              <a:t>排的多部门协调机制</a:t>
            </a:r>
            <a:endParaRPr lang="en-US" altLang="zh-CN" sz="2800" b="1" dirty="0">
              <a:solidFill>
                <a:schemeClr val="tx2"/>
              </a:solidFill>
              <a:latin typeface="黑体" panose="02010609060101010101" pitchFamily="49" charset="-122"/>
              <a:ea typeface="黑体" panose="02010609060101010101" pitchFamily="49" charset="-122"/>
            </a:endParaRPr>
          </a:p>
          <a:p>
            <a:r>
              <a:rPr lang="en-US" altLang="zh-CN" sz="2400" b="1" dirty="0" smtClean="0">
                <a:solidFill>
                  <a:schemeClr val="tx2"/>
                </a:solidFill>
                <a:latin typeface="Calibri" panose="020F0502020204030204" pitchFamily="34" charset="0"/>
              </a:rPr>
              <a:t>Inter-agencies </a:t>
            </a:r>
            <a:r>
              <a:rPr lang="en-US" altLang="zh-CN" sz="2400" b="1" dirty="0">
                <a:solidFill>
                  <a:schemeClr val="tx2"/>
                </a:solidFill>
                <a:latin typeface="Calibri" panose="020F0502020204030204" pitchFamily="34" charset="0"/>
              </a:rPr>
              <a:t>coordination mechanism </a:t>
            </a:r>
            <a:r>
              <a:rPr lang="en-US" altLang="zh-CN" sz="2400" b="1" dirty="0" smtClean="0">
                <a:solidFill>
                  <a:schemeClr val="tx2"/>
                </a:solidFill>
                <a:latin typeface="Calibri" panose="020F0502020204030204" pitchFamily="34" charset="0"/>
              </a:rPr>
              <a:t>for SLCPs</a:t>
            </a:r>
            <a:endParaRPr lang="zh-CN" altLang="en-US" sz="2400" b="1" dirty="0">
              <a:solidFill>
                <a:schemeClr val="tx2"/>
              </a:solidFill>
              <a:latin typeface="Calibri" panose="020F0502020204030204" pitchFamily="34" charset="0"/>
            </a:endParaRPr>
          </a:p>
        </p:txBody>
      </p:sp>
      <p:sp>
        <p:nvSpPr>
          <p:cNvPr id="10" name="Content Placeholder 2"/>
          <p:cNvSpPr txBox="1">
            <a:spLocks/>
          </p:cNvSpPr>
          <p:nvPr/>
        </p:nvSpPr>
        <p:spPr bwMode="auto">
          <a:xfrm>
            <a:off x="179512" y="1124744"/>
            <a:ext cx="8713663" cy="5616624"/>
          </a:xfrm>
          <a:prstGeom prst="rect">
            <a:avLst/>
          </a:prstGeom>
          <a:solidFill>
            <a:schemeClr val="bg1"/>
          </a:solidFill>
          <a:ln>
            <a:noFill/>
          </a:ln>
        </p:spPr>
        <p:txBody>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spcBef>
                <a:spcPct val="20000"/>
              </a:spcBef>
            </a:pPr>
            <a:r>
              <a:rPr lang="zh-CN" altLang="zh-CN" sz="2000" dirty="0">
                <a:latin typeface="黑体" panose="02010609060101010101" pitchFamily="49" charset="-122"/>
                <a:ea typeface="黑体" panose="02010609060101010101" pitchFamily="49" charset="-122"/>
              </a:rPr>
              <a:t>针对不同的污染物，根据其主要来源确定主要监管部门和协作部门</a:t>
            </a:r>
            <a:r>
              <a:rPr lang="zh-CN" altLang="zh-CN" sz="2000" dirty="0" smtClean="0">
                <a:latin typeface="黑体" panose="02010609060101010101" pitchFamily="49" charset="-122"/>
                <a:ea typeface="黑体" panose="02010609060101010101" pitchFamily="49" charset="-122"/>
              </a:rPr>
              <a:t>。</a:t>
            </a:r>
            <a:r>
              <a:rPr lang="zh-CN" altLang="en-US" sz="2000" dirty="0" smtClean="0">
                <a:latin typeface="黑体" panose="02010609060101010101" pitchFamily="49" charset="-122"/>
                <a:ea typeface="黑体" panose="02010609060101010101" pitchFamily="49" charset="-122"/>
              </a:rPr>
              <a:t>    </a:t>
            </a:r>
            <a:endParaRPr lang="en-US" altLang="zh-CN" sz="2000" dirty="0" smtClean="0">
              <a:latin typeface="黑体" panose="02010609060101010101" pitchFamily="49" charset="-122"/>
              <a:ea typeface="黑体" panose="02010609060101010101" pitchFamily="49" charset="-122"/>
            </a:endParaRPr>
          </a:p>
          <a:p>
            <a:pPr marL="0" indent="0">
              <a:spcBef>
                <a:spcPct val="20000"/>
              </a:spcBef>
            </a:pPr>
            <a:r>
              <a:rPr lang="en-US" altLang="zh-CN" sz="2000" dirty="0">
                <a:solidFill>
                  <a:srgbClr val="FF0000"/>
                </a:solidFill>
                <a:latin typeface="Calibri" panose="020F0502020204030204" pitchFamily="34" charset="0"/>
              </a:rPr>
              <a:t>Regulatory departments and supporting departments are identified according to the SLCP sources</a:t>
            </a:r>
            <a:r>
              <a:rPr lang="en-US" altLang="zh-CN" sz="2000" dirty="0" smtClean="0">
                <a:solidFill>
                  <a:srgbClr val="FF0000"/>
                </a:solidFill>
                <a:latin typeface="Calibri" panose="020F0502020204030204" pitchFamily="34" charset="0"/>
              </a:rPr>
              <a:t>.</a:t>
            </a:r>
          </a:p>
          <a:p>
            <a:pPr marL="0" indent="0">
              <a:spcBef>
                <a:spcPct val="20000"/>
              </a:spcBef>
            </a:pPr>
            <a:r>
              <a:rPr lang="en-US" altLang="zh-CN" dirty="0">
                <a:latin typeface="黑体" panose="02010609060101010101" pitchFamily="49" charset="-122"/>
                <a:ea typeface="黑体" panose="02010609060101010101" pitchFamily="49" charset="-122"/>
              </a:rPr>
              <a:t>1</a:t>
            </a:r>
            <a:r>
              <a:rPr lang="zh-CN" altLang="en-US" dirty="0">
                <a:latin typeface="黑体" panose="02010609060101010101" pitchFamily="49" charset="-122"/>
                <a:ea typeface="黑体" panose="02010609060101010101" pitchFamily="49" charset="-122"/>
              </a:rPr>
              <a:t>）</a:t>
            </a:r>
            <a:r>
              <a:rPr lang="zh-CN" altLang="zh-CN" dirty="0">
                <a:latin typeface="黑体" panose="02010609060101010101" pitchFamily="49" charset="-122"/>
                <a:ea typeface="黑体" panose="02010609060101010101" pitchFamily="49" charset="-122"/>
              </a:rPr>
              <a:t>对于黑碳，进一步明确能源、环保、农业、交通、城建等部门的职责，重点减少</a:t>
            </a:r>
            <a:r>
              <a:rPr lang="zh-CN" altLang="zh-CN" dirty="0" smtClean="0">
                <a:latin typeface="黑体" panose="02010609060101010101" pitchFamily="49" charset="-122"/>
                <a:ea typeface="黑体" panose="02010609060101010101" pitchFamily="49" charset="-122"/>
              </a:rPr>
              <a:t>煤炭的</a:t>
            </a:r>
            <a:r>
              <a:rPr lang="zh-CN" altLang="zh-CN" dirty="0">
                <a:latin typeface="黑体" panose="02010609060101010101" pitchFamily="49" charset="-122"/>
                <a:ea typeface="黑体" panose="02010609060101010101" pitchFamily="49" charset="-122"/>
              </a:rPr>
              <a:t>终端</a:t>
            </a:r>
            <a:r>
              <a:rPr lang="zh-CN" altLang="zh-CN" dirty="0" smtClean="0">
                <a:latin typeface="黑体" panose="02010609060101010101" pitchFamily="49" charset="-122"/>
                <a:ea typeface="黑体" panose="02010609060101010101" pitchFamily="49" charset="-122"/>
              </a:rPr>
              <a:t>使用</a:t>
            </a:r>
            <a:r>
              <a:rPr lang="zh-CN" altLang="en-US" dirty="0">
                <a:latin typeface="黑体" panose="02010609060101010101" pitchFamily="49" charset="-122"/>
                <a:ea typeface="黑体" panose="02010609060101010101" pitchFamily="49" charset="-122"/>
              </a:rPr>
              <a:t>和</a:t>
            </a:r>
            <a:r>
              <a:rPr lang="zh-CN" altLang="en-US" dirty="0" smtClean="0">
                <a:latin typeface="黑体" panose="02010609060101010101" pitchFamily="49" charset="-122"/>
                <a:ea typeface="黑体" panose="02010609060101010101" pitchFamily="49" charset="-122"/>
              </a:rPr>
              <a:t>生物质</a:t>
            </a:r>
            <a:r>
              <a:rPr lang="zh-CN" altLang="en-US" dirty="0" smtClean="0">
                <a:latin typeface="黑体" panose="02010609060101010101" pitchFamily="49" charset="-122"/>
                <a:ea typeface="黑体" panose="02010609060101010101" pitchFamily="49" charset="-122"/>
              </a:rPr>
              <a:t>露天焚烧</a:t>
            </a:r>
            <a:r>
              <a:rPr lang="zh-CN" altLang="zh-CN" dirty="0">
                <a:latin typeface="黑体" panose="02010609060101010101" pitchFamily="49" charset="-122"/>
                <a:ea typeface="黑体" panose="02010609060101010101" pitchFamily="49" charset="-122"/>
              </a:rPr>
              <a:t>、减少</a:t>
            </a:r>
            <a:r>
              <a:rPr lang="zh-CN" altLang="zh-CN" dirty="0">
                <a:latin typeface="黑体" panose="02010609060101010101" pitchFamily="49" charset="-122"/>
                <a:ea typeface="黑体" panose="02010609060101010101" pitchFamily="49" charset="-122"/>
              </a:rPr>
              <a:t>柴油发动机的</a:t>
            </a:r>
            <a:r>
              <a:rPr lang="zh-CN" altLang="zh-CN" dirty="0" smtClean="0">
                <a:latin typeface="黑体" panose="02010609060101010101" pitchFamily="49" charset="-122"/>
                <a:ea typeface="黑体" panose="02010609060101010101" pitchFamily="49" charset="-122"/>
              </a:rPr>
              <a:t>排放</a:t>
            </a:r>
            <a:r>
              <a:rPr lang="zh-CN" altLang="en-US" dirty="0" smtClean="0">
                <a:latin typeface="黑体" panose="02010609060101010101" pitchFamily="49" charset="-122"/>
                <a:ea typeface="黑体" panose="02010609060101010101" pitchFamily="49" charset="-122"/>
              </a:rPr>
              <a:t>等。</a:t>
            </a:r>
            <a:r>
              <a:rPr lang="en-US" altLang="zh-CN" dirty="0">
                <a:solidFill>
                  <a:srgbClr val="FF0000"/>
                </a:solidFill>
                <a:latin typeface="Calibri" panose="020F0502020204030204" pitchFamily="34" charset="0"/>
              </a:rPr>
              <a:t>To address BC, a coordination group comprised of energy, environment, agriculture, transportation, and construction departments should be identified, </a:t>
            </a:r>
            <a:r>
              <a:rPr lang="en-US" altLang="zh-CN" dirty="0" smtClean="0">
                <a:solidFill>
                  <a:srgbClr val="FF0000"/>
                </a:solidFill>
                <a:latin typeface="Calibri" panose="020F0502020204030204" pitchFamily="34" charset="0"/>
              </a:rPr>
              <a:t>reducing </a:t>
            </a:r>
            <a:r>
              <a:rPr lang="en-US" altLang="zh-CN" dirty="0">
                <a:solidFill>
                  <a:srgbClr val="FF0000"/>
                </a:solidFill>
                <a:latin typeface="Calibri" panose="020F0502020204030204" pitchFamily="34" charset="0"/>
              </a:rPr>
              <a:t>end use of </a:t>
            </a:r>
            <a:r>
              <a:rPr lang="en-US" altLang="zh-CN" dirty="0" smtClean="0">
                <a:solidFill>
                  <a:srgbClr val="FF0000"/>
                </a:solidFill>
                <a:latin typeface="Calibri" panose="020F0502020204030204" pitchFamily="34" charset="0"/>
              </a:rPr>
              <a:t>coal</a:t>
            </a:r>
            <a:r>
              <a:rPr lang="en-US" altLang="zh-CN" dirty="0" smtClean="0">
                <a:solidFill>
                  <a:srgbClr val="FF0000"/>
                </a:solidFill>
                <a:latin typeface="Calibri" panose="020F0502020204030204" pitchFamily="34" charset="0"/>
              </a:rPr>
              <a:t> and </a:t>
            </a:r>
            <a:r>
              <a:rPr lang="en-US" altLang="zh-CN" dirty="0">
                <a:solidFill>
                  <a:srgbClr val="FF0000"/>
                </a:solidFill>
                <a:latin typeface="Calibri" panose="020F0502020204030204" pitchFamily="34" charset="0"/>
              </a:rPr>
              <a:t>biomass </a:t>
            </a:r>
            <a:r>
              <a:rPr lang="en-US" altLang="zh-CN" dirty="0" smtClean="0">
                <a:solidFill>
                  <a:srgbClr val="FF0000"/>
                </a:solidFill>
                <a:latin typeface="Calibri" panose="020F0502020204030204" pitchFamily="34" charset="0"/>
              </a:rPr>
              <a:t>open burning</a:t>
            </a:r>
            <a:r>
              <a:rPr lang="en-US" altLang="zh-CN" dirty="0">
                <a:solidFill>
                  <a:srgbClr val="FF0000"/>
                </a:solidFill>
                <a:latin typeface="Calibri" panose="020F0502020204030204" pitchFamily="34" charset="0"/>
              </a:rPr>
              <a:t>,</a:t>
            </a:r>
            <a:r>
              <a:rPr lang="en-US" altLang="zh-CN" dirty="0" smtClean="0">
                <a:solidFill>
                  <a:srgbClr val="FF0000"/>
                </a:solidFill>
                <a:latin typeface="Calibri" panose="020F0502020204030204" pitchFamily="34" charset="0"/>
              </a:rPr>
              <a:t> and reducing </a:t>
            </a:r>
            <a:r>
              <a:rPr lang="en-US" altLang="zh-CN" dirty="0" smtClean="0">
                <a:solidFill>
                  <a:srgbClr val="FF0000"/>
                </a:solidFill>
                <a:latin typeface="Calibri" panose="020F0502020204030204" pitchFamily="34" charset="0"/>
              </a:rPr>
              <a:t>diesel </a:t>
            </a:r>
            <a:r>
              <a:rPr lang="en-US" altLang="zh-CN" dirty="0" smtClean="0">
                <a:solidFill>
                  <a:srgbClr val="FF0000"/>
                </a:solidFill>
                <a:latin typeface="Calibri" panose="020F0502020204030204" pitchFamily="34" charset="0"/>
              </a:rPr>
              <a:t>engines emissions </a:t>
            </a:r>
            <a:r>
              <a:rPr lang="en-US" altLang="zh-CN" dirty="0" smtClean="0">
                <a:solidFill>
                  <a:srgbClr val="FF0000"/>
                </a:solidFill>
                <a:latin typeface="Calibri" panose="020F0502020204030204" pitchFamily="34" charset="0"/>
              </a:rPr>
              <a:t>should </a:t>
            </a:r>
            <a:r>
              <a:rPr lang="en-US" altLang="zh-CN" dirty="0" smtClean="0">
                <a:solidFill>
                  <a:srgbClr val="FF0000"/>
                </a:solidFill>
                <a:latin typeface="Calibri" panose="020F0502020204030204" pitchFamily="34" charset="0"/>
              </a:rPr>
              <a:t>be major focus. </a:t>
            </a:r>
          </a:p>
          <a:p>
            <a:pPr marL="0" indent="0">
              <a:spcBef>
                <a:spcPct val="20000"/>
              </a:spcBef>
            </a:pPr>
            <a:r>
              <a:rPr lang="en-US" altLang="zh-CN" dirty="0" smtClean="0">
                <a:latin typeface="黑体" panose="02010609060101010101" pitchFamily="49" charset="-122"/>
                <a:ea typeface="黑体" panose="02010609060101010101" pitchFamily="49" charset="-122"/>
              </a:rPr>
              <a:t>2</a:t>
            </a:r>
            <a:r>
              <a:rPr lang="zh-CN" altLang="en-US" dirty="0">
                <a:latin typeface="黑体" panose="02010609060101010101" pitchFamily="49" charset="-122"/>
                <a:ea typeface="黑体" panose="02010609060101010101" pitchFamily="49" charset="-122"/>
              </a:rPr>
              <a:t>）</a:t>
            </a:r>
            <a:r>
              <a:rPr lang="zh-CN" altLang="zh-CN" dirty="0">
                <a:latin typeface="黑体" panose="02010609060101010101" pitchFamily="49" charset="-122"/>
                <a:ea typeface="黑体" panose="02010609060101010101" pitchFamily="49" charset="-122"/>
              </a:rPr>
              <a:t>对于甲烷，进一步完善现有体制机制，充分发挥各相关部门的作用，着重从减少能源开采过程和废物处置过程中的甲烷释放量入手进行</a:t>
            </a:r>
            <a:r>
              <a:rPr lang="zh-CN" altLang="zh-CN" dirty="0" smtClean="0">
                <a:latin typeface="黑体" panose="02010609060101010101" pitchFamily="49" charset="-122"/>
                <a:ea typeface="黑体" panose="02010609060101010101" pitchFamily="49" charset="-122"/>
              </a:rPr>
              <a:t>控制</a:t>
            </a:r>
            <a:r>
              <a:rPr lang="zh-CN" altLang="en-US" dirty="0" smtClean="0">
                <a:latin typeface="黑体" panose="02010609060101010101" pitchFamily="49" charset="-122"/>
                <a:ea typeface="黑体" panose="02010609060101010101" pitchFamily="49" charset="-122"/>
              </a:rPr>
              <a:t>。</a:t>
            </a:r>
            <a:r>
              <a:rPr lang="en-US" altLang="zh-CN" dirty="0">
                <a:solidFill>
                  <a:srgbClr val="FF0000"/>
                </a:solidFill>
                <a:latin typeface="Calibri" panose="020F0502020204030204" pitchFamily="34" charset="0"/>
              </a:rPr>
              <a:t>To reduce CH4 emissions in </a:t>
            </a:r>
            <a:r>
              <a:rPr lang="en-US" altLang="zh-CN" dirty="0" smtClean="0">
                <a:solidFill>
                  <a:srgbClr val="FF0000"/>
                </a:solidFill>
                <a:latin typeface="Calibri" panose="020F0502020204030204" pitchFamily="34" charset="0"/>
              </a:rPr>
              <a:t>fuel </a:t>
            </a:r>
            <a:r>
              <a:rPr lang="en-US" altLang="zh-CN" dirty="0">
                <a:solidFill>
                  <a:srgbClr val="FF0000"/>
                </a:solidFill>
                <a:latin typeface="Calibri" panose="020F0502020204030204" pitchFamily="34" charset="0"/>
              </a:rPr>
              <a:t>extraction, storage and transmission </a:t>
            </a:r>
            <a:r>
              <a:rPr lang="en-US" altLang="zh-CN" dirty="0" smtClean="0">
                <a:solidFill>
                  <a:srgbClr val="FF0000"/>
                </a:solidFill>
                <a:latin typeface="Calibri" panose="020F0502020204030204" pitchFamily="34" charset="0"/>
              </a:rPr>
              <a:t>and </a:t>
            </a:r>
            <a:r>
              <a:rPr lang="en-US" altLang="zh-CN" dirty="0">
                <a:solidFill>
                  <a:srgbClr val="FF0000"/>
                </a:solidFill>
                <a:latin typeface="Calibri" panose="020F0502020204030204" pitchFamily="34" charset="0"/>
              </a:rPr>
              <a:t>in waste disposal, a working group </a:t>
            </a:r>
            <a:r>
              <a:rPr lang="en-US" altLang="zh-CN" dirty="0" smtClean="0">
                <a:solidFill>
                  <a:srgbClr val="FF0000"/>
                </a:solidFill>
                <a:latin typeface="Calibri" panose="020F0502020204030204" pitchFamily="34" charset="0"/>
              </a:rPr>
              <a:t>to </a:t>
            </a:r>
            <a:r>
              <a:rPr lang="en-US" altLang="zh-CN" dirty="0">
                <a:solidFill>
                  <a:srgbClr val="FF0000"/>
                </a:solidFill>
                <a:latin typeface="Calibri" panose="020F0502020204030204" pitchFamily="34" charset="0"/>
              </a:rPr>
              <a:t>coordinate coal, petrochemical, municipal, and environmental </a:t>
            </a:r>
            <a:r>
              <a:rPr lang="en-US" altLang="zh-CN" dirty="0" smtClean="0">
                <a:solidFill>
                  <a:srgbClr val="FF0000"/>
                </a:solidFill>
                <a:latin typeface="Calibri" panose="020F0502020204030204" pitchFamily="34" charset="0"/>
              </a:rPr>
              <a:t>departments is needed. </a:t>
            </a:r>
            <a:endParaRPr lang="en-US" altLang="zh-CN" dirty="0">
              <a:solidFill>
                <a:srgbClr val="FF0000"/>
              </a:solidFill>
              <a:latin typeface="Calibri" panose="020F0502020204030204" pitchFamily="34" charset="0"/>
            </a:endParaRPr>
          </a:p>
          <a:p>
            <a:pPr marL="0" indent="0">
              <a:spcBef>
                <a:spcPct val="20000"/>
              </a:spcBef>
            </a:pPr>
            <a:r>
              <a:rPr lang="en-US" altLang="zh-CN" dirty="0" smtClean="0">
                <a:latin typeface="黑体" panose="02010609060101010101" pitchFamily="49" charset="-122"/>
                <a:ea typeface="黑体" panose="02010609060101010101" pitchFamily="49" charset="-122"/>
              </a:rPr>
              <a:t>3</a:t>
            </a:r>
            <a:r>
              <a:rPr lang="zh-CN" altLang="en-US" dirty="0">
                <a:latin typeface="黑体" panose="02010609060101010101" pitchFamily="49" charset="-122"/>
                <a:ea typeface="黑体" panose="02010609060101010101" pitchFamily="49" charset="-122"/>
              </a:rPr>
              <a:t>）</a:t>
            </a:r>
            <a:r>
              <a:rPr lang="zh-CN" altLang="zh-CN" dirty="0">
                <a:latin typeface="黑体" panose="02010609060101010101" pitchFamily="49" charset="-122"/>
                <a:ea typeface="黑体" panose="02010609060101010101" pitchFamily="49" charset="-122"/>
              </a:rPr>
              <a:t>对于氢氟碳化物，在现有的联合履约机制</a:t>
            </a:r>
            <a:r>
              <a:rPr lang="zh-CN" altLang="zh-CN" dirty="0" smtClean="0">
                <a:latin typeface="黑体" panose="02010609060101010101" pitchFamily="49" charset="-122"/>
                <a:ea typeface="黑体" panose="02010609060101010101" pitchFamily="49" charset="-122"/>
              </a:rPr>
              <a:t>下开展工作</a:t>
            </a:r>
            <a:r>
              <a:rPr lang="zh-CN" altLang="zh-CN" dirty="0">
                <a:latin typeface="黑体" panose="02010609060101010101" pitchFamily="49" charset="-122"/>
                <a:ea typeface="黑体" panose="02010609060101010101" pitchFamily="49" charset="-122"/>
              </a:rPr>
              <a:t>，加强其排放管理，加快氢氟碳化物销毁和替代，推动有关企业全面开展</a:t>
            </a:r>
            <a:r>
              <a:rPr lang="en-US" altLang="zh-CN" dirty="0">
                <a:latin typeface="黑体" panose="02010609060101010101" pitchFamily="49" charset="-122"/>
                <a:ea typeface="黑体" panose="02010609060101010101" pitchFamily="49" charset="-122"/>
              </a:rPr>
              <a:t>HFC-23</a:t>
            </a:r>
            <a:r>
              <a:rPr lang="zh-CN" altLang="zh-CN" dirty="0">
                <a:latin typeface="黑体" panose="02010609060101010101" pitchFamily="49" charset="-122"/>
                <a:ea typeface="黑体" panose="02010609060101010101" pitchFamily="49" charset="-122"/>
              </a:rPr>
              <a:t>控排行</a:t>
            </a:r>
            <a:r>
              <a:rPr lang="zh-CN" altLang="zh-CN" dirty="0" smtClean="0">
                <a:latin typeface="黑体" panose="02010609060101010101" pitchFamily="49" charset="-122"/>
                <a:ea typeface="黑体" panose="02010609060101010101" pitchFamily="49" charset="-122"/>
              </a:rPr>
              <a:t>动</a:t>
            </a:r>
            <a:r>
              <a:rPr lang="zh-CN" altLang="en-US" dirty="0" smtClean="0">
                <a:latin typeface="黑体" panose="02010609060101010101" pitchFamily="49" charset="-122"/>
                <a:ea typeface="黑体" panose="02010609060101010101" pitchFamily="49" charset="-122"/>
              </a:rPr>
              <a:t>。</a:t>
            </a:r>
            <a:r>
              <a:rPr lang="en-US" altLang="zh-CN" dirty="0">
                <a:solidFill>
                  <a:srgbClr val="FF0000"/>
                </a:solidFill>
                <a:latin typeface="Calibri" panose="020F0502020204030204" pitchFamily="34" charset="0"/>
              </a:rPr>
              <a:t>HFCs should be aggressively controlled under the current joint compliance mechanism with increased efforts to reduce HFCs in industrial and commercial air conditioning and refrigeration to augment ongoing progress in residential and mobile air conditioning, strengthen HFCs emission management, accelerate HFCs destruction and replacement, and promote the enterprises to carry out comprehensive control actions of HFC-23 abatement. </a:t>
            </a:r>
            <a:endParaRPr lang="en-US" altLang="zh-CN" dirty="0">
              <a:latin typeface="黑体" panose="02010609060101010101" pitchFamily="49" charset="-122"/>
              <a:ea typeface="黑体" panose="02010609060101010101" pitchFamily="49" charset="-122"/>
            </a:endParaRPr>
          </a:p>
          <a:p>
            <a:pPr marL="0" indent="0">
              <a:spcBef>
                <a:spcPct val="20000"/>
              </a:spcBef>
            </a:pPr>
            <a:endParaRPr lang="en-US" altLang="zh-CN" dirty="0">
              <a:latin typeface="黑体" panose="02010609060101010101" pitchFamily="49" charset="-122"/>
              <a:ea typeface="黑体" panose="02010609060101010101" pitchFamily="49" charset="-122"/>
            </a:endParaRPr>
          </a:p>
          <a:p>
            <a:pPr marL="0" indent="0">
              <a:spcBef>
                <a:spcPct val="20000"/>
              </a:spcBef>
            </a:pPr>
            <a:endParaRPr lang="en-US" altLang="zh-CN" sz="1000" dirty="0">
              <a:solidFill>
                <a:srgbClr val="FF0000"/>
              </a:solidFill>
              <a:latin typeface="Calibri" panose="020F0502020204030204" pitchFamily="34" charset="0"/>
            </a:endParaRPr>
          </a:p>
        </p:txBody>
      </p:sp>
    </p:spTree>
    <p:extLst>
      <p:ext uri="{BB962C8B-B14F-4D97-AF65-F5344CB8AC3E}">
        <p14:creationId xmlns:p14="http://schemas.microsoft.com/office/powerpoint/2010/main" val="40836110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txBox="1">
            <a:spLocks noChangeArrowheads="1"/>
          </p:cNvSpPr>
          <p:nvPr/>
        </p:nvSpPr>
        <p:spPr bwMode="gray">
          <a:xfrm>
            <a:off x="216024" y="273150"/>
            <a:ext cx="8028384" cy="563562"/>
          </a:xfrm>
          <a:prstGeom prst="rect">
            <a:avLst/>
          </a:prstGeom>
          <a:noFill/>
          <a:ln w="9525">
            <a:noFill/>
            <a:miter lim="800000"/>
            <a:headEnd/>
            <a:tailEnd/>
          </a:ln>
        </p:spPr>
        <p:txBody>
          <a:bodyPr anchor="ctr"/>
          <a:lstStyle/>
          <a:p>
            <a:r>
              <a:rPr lang="zh-CN" altLang="en-US" sz="3200" b="1" dirty="0" smtClean="0">
                <a:solidFill>
                  <a:schemeClr val="tx2"/>
                </a:solidFill>
                <a:latin typeface="Calibri" pitchFamily="34" charset="0"/>
              </a:rPr>
              <a:t>汇报内容   </a:t>
            </a:r>
            <a:r>
              <a:rPr lang="en-US" altLang="zh-CN" sz="3200" b="1" dirty="0" smtClean="0">
                <a:solidFill>
                  <a:schemeClr val="tx2"/>
                </a:solidFill>
                <a:latin typeface="Calibri" pitchFamily="34" charset="0"/>
              </a:rPr>
              <a:t>Outline </a:t>
            </a:r>
            <a:endParaRPr lang="en-US" altLang="zh-CN" sz="3200" b="1" dirty="0">
              <a:solidFill>
                <a:schemeClr val="tx2"/>
              </a:solidFill>
              <a:latin typeface="Calibri" pitchFamily="34" charset="0"/>
            </a:endParaRPr>
          </a:p>
        </p:txBody>
      </p:sp>
      <p:sp>
        <p:nvSpPr>
          <p:cNvPr id="6" name="Rectangle 20"/>
          <p:cNvSpPr>
            <a:spLocks noChangeArrowheads="1"/>
          </p:cNvSpPr>
          <p:nvPr/>
        </p:nvSpPr>
        <p:spPr bwMode="auto">
          <a:xfrm>
            <a:off x="179512" y="1327113"/>
            <a:ext cx="8820472" cy="4550159"/>
          </a:xfrm>
          <a:prstGeom prst="rect">
            <a:avLst/>
          </a:prstGeom>
          <a:solidFill>
            <a:schemeClr val="bg1"/>
          </a:solidFill>
          <a:ln>
            <a:noFill/>
          </a:ln>
        </p:spPr>
        <p:txBody>
          <a:bodyPr/>
          <a:lstStyle>
            <a:lvl1pPr marL="609600" indent="-609600" eaLnBrk="0" hangingPunct="0">
              <a:defRPr sz="2800" b="1">
                <a:solidFill>
                  <a:schemeClr val="tx1"/>
                </a:solidFill>
                <a:latin typeface="Arial" panose="020B0604020202020204" pitchFamily="34" charset="0"/>
                <a:ea typeface="华文细黑" panose="02010600040101010101" pitchFamily="2" charset="-122"/>
              </a:defRPr>
            </a:lvl1pPr>
            <a:lvl2pPr marL="742950" indent="-285750" eaLnBrk="0" hangingPunct="0">
              <a:defRPr sz="2800" b="1">
                <a:solidFill>
                  <a:schemeClr val="tx1"/>
                </a:solidFill>
                <a:latin typeface="Arial" panose="020B0604020202020204" pitchFamily="34" charset="0"/>
                <a:ea typeface="华文细黑" panose="02010600040101010101" pitchFamily="2" charset="-122"/>
              </a:defRPr>
            </a:lvl2pPr>
            <a:lvl3pPr marL="1143000" indent="-228600" eaLnBrk="0" hangingPunct="0">
              <a:defRPr sz="2800" b="1">
                <a:solidFill>
                  <a:schemeClr val="tx1"/>
                </a:solidFill>
                <a:latin typeface="Arial" panose="020B0604020202020204" pitchFamily="34" charset="0"/>
                <a:ea typeface="华文细黑" panose="02010600040101010101" pitchFamily="2" charset="-122"/>
              </a:defRPr>
            </a:lvl3pPr>
            <a:lvl4pPr marL="1600200" indent="-228600" eaLnBrk="0" hangingPunct="0">
              <a:defRPr sz="2800" b="1">
                <a:solidFill>
                  <a:schemeClr val="tx1"/>
                </a:solidFill>
                <a:latin typeface="Arial" panose="020B0604020202020204" pitchFamily="34" charset="0"/>
                <a:ea typeface="华文细黑" panose="02010600040101010101" pitchFamily="2" charset="-122"/>
              </a:defRPr>
            </a:lvl4pPr>
            <a:lvl5pPr marL="2057400" indent="-228600" eaLnBrk="0" hangingPunct="0">
              <a:defRPr sz="28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华文细黑" panose="02010600040101010101" pitchFamily="2" charset="-122"/>
              </a:defRPr>
            </a:lvl9pPr>
          </a:lstStyle>
          <a:p>
            <a:pPr eaLnBrk="1" hangingPunct="1">
              <a:lnSpc>
                <a:spcPct val="130000"/>
              </a:lnSpc>
              <a:spcBef>
                <a:spcPct val="20000"/>
              </a:spcBef>
              <a:buClr>
                <a:schemeClr val="hlink"/>
              </a:buClr>
              <a:buFontTx/>
              <a:buBlip>
                <a:blip r:embed="rId3"/>
              </a:buBlip>
            </a:pPr>
            <a:r>
              <a:rPr kumimoji="1" lang="zh-CN" altLang="en-US" sz="2400" dirty="0">
                <a:solidFill>
                  <a:schemeClr val="tx2"/>
                </a:solidFill>
                <a:latin typeface="黑体" panose="02010609060101010101" pitchFamily="49" charset="-122"/>
                <a:ea typeface="黑体" panose="02010609060101010101" pitchFamily="49" charset="-122"/>
              </a:rPr>
              <a:t>项目背景和主要实施</a:t>
            </a:r>
            <a:r>
              <a:rPr kumimoji="1" lang="zh-CN" altLang="en-US" sz="2400" dirty="0" smtClean="0">
                <a:solidFill>
                  <a:schemeClr val="tx2"/>
                </a:solidFill>
                <a:latin typeface="黑体" panose="02010609060101010101" pitchFamily="49" charset="-122"/>
                <a:ea typeface="黑体" panose="02010609060101010101" pitchFamily="49" charset="-122"/>
              </a:rPr>
              <a:t>过程</a:t>
            </a:r>
            <a:endParaRPr kumimoji="1" lang="en-US" altLang="zh-CN" sz="2400" dirty="0" smtClean="0">
              <a:solidFill>
                <a:schemeClr val="tx2"/>
              </a:solidFill>
              <a:latin typeface="黑体" panose="02010609060101010101" pitchFamily="49" charset="-122"/>
              <a:ea typeface="黑体" panose="02010609060101010101" pitchFamily="49" charset="-122"/>
            </a:endParaRPr>
          </a:p>
          <a:p>
            <a:pPr marL="0" indent="536575" eaLnBrk="1" hangingPunct="1">
              <a:lnSpc>
                <a:spcPct val="130000"/>
              </a:lnSpc>
              <a:spcBef>
                <a:spcPts val="0"/>
              </a:spcBef>
              <a:buClr>
                <a:schemeClr val="hlink"/>
              </a:buClr>
            </a:pPr>
            <a:r>
              <a:rPr lang="en-US" altLang="zh-CN" sz="1400" dirty="0" smtClean="0">
                <a:solidFill>
                  <a:schemeClr val="tx2"/>
                </a:solidFill>
              </a:rPr>
              <a:t>  </a:t>
            </a:r>
            <a:r>
              <a:rPr lang="en-US" altLang="zh-CN" sz="2000" dirty="0" smtClean="0">
                <a:solidFill>
                  <a:schemeClr val="tx2"/>
                </a:solidFill>
              </a:rPr>
              <a:t>Project Storyline </a:t>
            </a:r>
            <a:r>
              <a:rPr lang="en-US" altLang="zh-CN" sz="2000" dirty="0">
                <a:solidFill>
                  <a:schemeClr val="tx2"/>
                </a:solidFill>
              </a:rPr>
              <a:t>and Implementation Process</a:t>
            </a:r>
            <a:endParaRPr lang="zh-CN" altLang="en-US" sz="2000" dirty="0">
              <a:solidFill>
                <a:schemeClr val="tx2"/>
              </a:solidFill>
            </a:endParaRPr>
          </a:p>
          <a:p>
            <a:pPr eaLnBrk="1" hangingPunct="1">
              <a:lnSpc>
                <a:spcPct val="130000"/>
              </a:lnSpc>
              <a:spcBef>
                <a:spcPct val="20000"/>
              </a:spcBef>
              <a:buClr>
                <a:schemeClr val="hlink"/>
              </a:buClr>
              <a:buFontTx/>
              <a:buBlip>
                <a:blip r:embed="rId3"/>
              </a:buBlip>
            </a:pPr>
            <a:r>
              <a:rPr kumimoji="1" lang="zh-CN" altLang="en-US" sz="2400" dirty="0" smtClean="0">
                <a:solidFill>
                  <a:schemeClr val="tx2"/>
                </a:solidFill>
                <a:latin typeface="黑体" panose="02010609060101010101" pitchFamily="49" charset="-122"/>
                <a:ea typeface="黑体" panose="02010609060101010101" pitchFamily="49" charset="-122"/>
              </a:rPr>
              <a:t>短寿命</a:t>
            </a:r>
            <a:r>
              <a:rPr kumimoji="1" lang="zh-CN" altLang="en-US" sz="2400" dirty="0">
                <a:solidFill>
                  <a:schemeClr val="tx2"/>
                </a:solidFill>
                <a:latin typeface="黑体" panose="02010609060101010101" pitchFamily="49" charset="-122"/>
                <a:ea typeface="黑体" panose="02010609060101010101" pitchFamily="49" charset="-122"/>
              </a:rPr>
              <a:t>气候</a:t>
            </a:r>
            <a:r>
              <a:rPr kumimoji="1" lang="zh-CN" altLang="en-US" sz="2400" dirty="0" smtClean="0">
                <a:solidFill>
                  <a:schemeClr val="tx2"/>
                </a:solidFill>
                <a:latin typeface="黑体" panose="02010609060101010101" pitchFamily="49" charset="-122"/>
                <a:ea typeface="黑体" panose="02010609060101010101" pitchFamily="49" charset="-122"/>
              </a:rPr>
              <a:t>污染物防</a:t>
            </a:r>
            <a:r>
              <a:rPr kumimoji="1" lang="zh-CN" altLang="en-US" sz="2400" dirty="0">
                <a:solidFill>
                  <a:schemeClr val="tx2"/>
                </a:solidFill>
                <a:latin typeface="黑体" panose="02010609060101010101" pitchFamily="49" charset="-122"/>
                <a:ea typeface="黑体" panose="02010609060101010101" pitchFamily="49" charset="-122"/>
              </a:rPr>
              <a:t>控</a:t>
            </a:r>
            <a:r>
              <a:rPr kumimoji="1" lang="zh-CN" altLang="en-US" sz="2400" dirty="0" smtClean="0">
                <a:solidFill>
                  <a:schemeClr val="tx2"/>
                </a:solidFill>
                <a:latin typeface="黑体" panose="02010609060101010101" pitchFamily="49" charset="-122"/>
                <a:ea typeface="黑体" panose="02010609060101010101" pitchFamily="49" charset="-122"/>
              </a:rPr>
              <a:t>现状</a:t>
            </a:r>
            <a:r>
              <a:rPr kumimoji="1" lang="zh-CN" altLang="en-US" sz="2400" dirty="0">
                <a:solidFill>
                  <a:schemeClr val="tx2"/>
                </a:solidFill>
                <a:latin typeface="黑体" panose="02010609060101010101" pitchFamily="49" charset="-122"/>
                <a:ea typeface="黑体" panose="02010609060101010101" pitchFamily="49" charset="-122"/>
              </a:rPr>
              <a:t>、</a:t>
            </a:r>
            <a:r>
              <a:rPr kumimoji="1" lang="zh-CN" altLang="en-US" sz="2400" dirty="0" smtClean="0">
                <a:solidFill>
                  <a:schemeClr val="tx2"/>
                </a:solidFill>
                <a:latin typeface="黑体" panose="02010609060101010101" pitchFamily="49" charset="-122"/>
                <a:ea typeface="黑体" panose="02010609060101010101" pitchFamily="49" charset="-122"/>
              </a:rPr>
              <a:t>国际经验和多部门协调机制</a:t>
            </a:r>
            <a:endParaRPr kumimoji="1" lang="en-US" altLang="zh-CN" sz="2400" dirty="0" smtClean="0">
              <a:solidFill>
                <a:schemeClr val="tx2"/>
              </a:solidFill>
              <a:latin typeface="黑体" panose="02010609060101010101" pitchFamily="49" charset="-122"/>
              <a:ea typeface="黑体" panose="02010609060101010101" pitchFamily="49" charset="-122"/>
            </a:endParaRPr>
          </a:p>
          <a:p>
            <a:pPr marL="630238" indent="0" eaLnBrk="1" hangingPunct="1">
              <a:lnSpc>
                <a:spcPct val="130000"/>
              </a:lnSpc>
              <a:spcBef>
                <a:spcPts val="0"/>
              </a:spcBef>
              <a:buClr>
                <a:schemeClr val="hlink"/>
              </a:buClr>
            </a:pPr>
            <a:r>
              <a:rPr lang="en-US" altLang="zh-CN" sz="2000" dirty="0">
                <a:solidFill>
                  <a:schemeClr val="tx2"/>
                </a:solidFill>
              </a:rPr>
              <a:t>Current </a:t>
            </a:r>
            <a:r>
              <a:rPr lang="en-US" altLang="zh-CN" sz="2000" dirty="0" smtClean="0">
                <a:solidFill>
                  <a:schemeClr val="tx2"/>
                </a:solidFill>
              </a:rPr>
              <a:t>Status, </a:t>
            </a:r>
            <a:r>
              <a:rPr lang="en-US" altLang="zh-CN" sz="2000" dirty="0">
                <a:solidFill>
                  <a:schemeClr val="tx2"/>
                </a:solidFill>
              </a:rPr>
              <a:t>International Experience on Short-Lived Climate Pollutants and their Inter-agencies Coordination Mechanism</a:t>
            </a:r>
            <a:endParaRPr lang="zh-CN" altLang="en-US" sz="2000" dirty="0">
              <a:solidFill>
                <a:schemeClr val="tx2"/>
              </a:solidFill>
            </a:endParaRPr>
          </a:p>
          <a:p>
            <a:pPr eaLnBrk="1" hangingPunct="1">
              <a:lnSpc>
                <a:spcPct val="130000"/>
              </a:lnSpc>
              <a:spcBef>
                <a:spcPct val="20000"/>
              </a:spcBef>
              <a:buClr>
                <a:schemeClr val="hlink"/>
              </a:buClr>
              <a:buFontTx/>
              <a:buBlip>
                <a:blip r:embed="rId3"/>
              </a:buBlip>
            </a:pPr>
            <a:r>
              <a:rPr kumimoji="1" lang="zh-CN" altLang="en-US" sz="2400" dirty="0" smtClean="0">
                <a:solidFill>
                  <a:srgbClr val="FF0000"/>
                </a:solidFill>
                <a:latin typeface="黑体" panose="02010609060101010101" pitchFamily="49" charset="-122"/>
                <a:ea typeface="黑体" panose="02010609060101010101" pitchFamily="49" charset="-122"/>
              </a:rPr>
              <a:t>非道路移动源防</a:t>
            </a:r>
            <a:r>
              <a:rPr kumimoji="1" lang="zh-CN" altLang="en-US" sz="2400" dirty="0">
                <a:solidFill>
                  <a:srgbClr val="FF0000"/>
                </a:solidFill>
                <a:latin typeface="黑体" panose="02010609060101010101" pitchFamily="49" charset="-122"/>
                <a:ea typeface="黑体" panose="02010609060101010101" pitchFamily="49" charset="-122"/>
              </a:rPr>
              <a:t>控现状、国际经验和</a:t>
            </a:r>
            <a:r>
              <a:rPr kumimoji="1" lang="zh-CN" altLang="en-US" sz="2400" dirty="0" smtClean="0">
                <a:solidFill>
                  <a:srgbClr val="FF0000"/>
                </a:solidFill>
                <a:latin typeface="黑体" panose="02010609060101010101" pitchFamily="49" charset="-122"/>
                <a:ea typeface="黑体" panose="02010609060101010101" pitchFamily="49" charset="-122"/>
              </a:rPr>
              <a:t>多部门协调机制</a:t>
            </a:r>
            <a:endParaRPr kumimoji="1" lang="en-US" altLang="zh-CN" sz="2400" dirty="0" smtClean="0">
              <a:solidFill>
                <a:srgbClr val="FF0000"/>
              </a:solidFill>
              <a:latin typeface="黑体" panose="02010609060101010101" pitchFamily="49" charset="-122"/>
              <a:ea typeface="黑体" panose="02010609060101010101" pitchFamily="49" charset="-122"/>
            </a:endParaRPr>
          </a:p>
          <a:p>
            <a:pPr marL="630238" indent="0" eaLnBrk="1" hangingPunct="1">
              <a:lnSpc>
                <a:spcPct val="130000"/>
              </a:lnSpc>
              <a:spcBef>
                <a:spcPts val="0"/>
              </a:spcBef>
              <a:buClr>
                <a:schemeClr val="hlink"/>
              </a:buClr>
            </a:pPr>
            <a:r>
              <a:rPr lang="en-US" altLang="zh-CN" sz="2000" dirty="0">
                <a:solidFill>
                  <a:srgbClr val="FF0000"/>
                </a:solidFill>
              </a:rPr>
              <a:t>Current Status, International Experience on </a:t>
            </a:r>
            <a:r>
              <a:rPr lang="en-US" altLang="zh-CN" sz="2000" dirty="0" smtClean="0">
                <a:solidFill>
                  <a:srgbClr val="FF0000"/>
                </a:solidFill>
              </a:rPr>
              <a:t>Non-Road Mobile Sources </a:t>
            </a:r>
            <a:r>
              <a:rPr lang="en-US" altLang="zh-CN" sz="2000" dirty="0">
                <a:solidFill>
                  <a:srgbClr val="FF0000"/>
                </a:solidFill>
              </a:rPr>
              <a:t>and their Inter-agencies Coordination Mechanism</a:t>
            </a:r>
            <a:endParaRPr lang="zh-CN" altLang="en-US" sz="2000" dirty="0">
              <a:solidFill>
                <a:srgbClr val="FF0000"/>
              </a:solidFill>
            </a:endParaRPr>
          </a:p>
          <a:p>
            <a:pPr eaLnBrk="1" hangingPunct="1">
              <a:lnSpc>
                <a:spcPct val="130000"/>
              </a:lnSpc>
              <a:spcBef>
                <a:spcPct val="20000"/>
              </a:spcBef>
              <a:buClr>
                <a:schemeClr val="hlink"/>
              </a:buClr>
              <a:buFontTx/>
              <a:buBlip>
                <a:blip r:embed="rId3"/>
              </a:buBlip>
            </a:pPr>
            <a:r>
              <a:rPr kumimoji="1" lang="zh-CN" altLang="en-US" sz="2400" dirty="0" smtClean="0">
                <a:solidFill>
                  <a:schemeClr val="tx2"/>
                </a:solidFill>
                <a:latin typeface="黑体" panose="02010609060101010101" pitchFamily="49" charset="-122"/>
                <a:ea typeface="黑体" panose="02010609060101010101" pitchFamily="49" charset="-122"/>
              </a:rPr>
              <a:t>主要</a:t>
            </a:r>
            <a:r>
              <a:rPr kumimoji="1" lang="zh-CN" altLang="en-US" sz="2400" dirty="0">
                <a:solidFill>
                  <a:schemeClr val="tx2"/>
                </a:solidFill>
                <a:latin typeface="黑体" panose="02010609060101010101" pitchFamily="49" charset="-122"/>
                <a:ea typeface="黑体" panose="02010609060101010101" pitchFamily="49" charset="-122"/>
              </a:rPr>
              <a:t>研究结论与政策</a:t>
            </a:r>
            <a:r>
              <a:rPr kumimoji="1" lang="zh-CN" altLang="en-US" sz="2400" dirty="0" smtClean="0">
                <a:solidFill>
                  <a:schemeClr val="tx2"/>
                </a:solidFill>
                <a:latin typeface="黑体" panose="02010609060101010101" pitchFamily="49" charset="-122"/>
                <a:ea typeface="黑体" panose="02010609060101010101" pitchFamily="49" charset="-122"/>
              </a:rPr>
              <a:t>建议</a:t>
            </a:r>
            <a:endParaRPr kumimoji="1" lang="en-US" altLang="zh-CN" sz="2400" dirty="0" smtClean="0">
              <a:solidFill>
                <a:schemeClr val="tx2"/>
              </a:solidFill>
              <a:latin typeface="黑体" panose="02010609060101010101" pitchFamily="49" charset="-122"/>
              <a:ea typeface="黑体" panose="02010609060101010101" pitchFamily="49" charset="-122"/>
            </a:endParaRPr>
          </a:p>
          <a:p>
            <a:pPr marL="630238" indent="0" eaLnBrk="1" hangingPunct="1">
              <a:lnSpc>
                <a:spcPct val="130000"/>
              </a:lnSpc>
              <a:spcBef>
                <a:spcPts val="0"/>
              </a:spcBef>
              <a:buClr>
                <a:schemeClr val="hlink"/>
              </a:buClr>
            </a:pPr>
            <a:r>
              <a:rPr lang="en-US" altLang="zh-CN" sz="2000" dirty="0">
                <a:solidFill>
                  <a:schemeClr val="tx2"/>
                </a:solidFill>
              </a:rPr>
              <a:t>Major Research Conclusions and Policy </a:t>
            </a:r>
            <a:r>
              <a:rPr lang="en-US" altLang="zh-CN" sz="2000" dirty="0" smtClean="0">
                <a:solidFill>
                  <a:schemeClr val="tx2"/>
                </a:solidFill>
              </a:rPr>
              <a:t>Recommendations</a:t>
            </a:r>
            <a:endParaRPr lang="zh-CN" altLang="en-US" sz="2000" dirty="0">
              <a:solidFill>
                <a:schemeClr val="tx2"/>
              </a:solidFill>
            </a:endParaRPr>
          </a:p>
        </p:txBody>
      </p:sp>
    </p:spTree>
    <p:extLst>
      <p:ext uri="{BB962C8B-B14F-4D97-AF65-F5344CB8AC3E}">
        <p14:creationId xmlns:p14="http://schemas.microsoft.com/office/powerpoint/2010/main" val="33858277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文本框 1"/>
          <p:cNvSpPr txBox="1">
            <a:spLocks noChangeArrowheads="1"/>
          </p:cNvSpPr>
          <p:nvPr/>
        </p:nvSpPr>
        <p:spPr bwMode="auto">
          <a:xfrm>
            <a:off x="35496" y="0"/>
            <a:ext cx="87852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800" b="1" dirty="0">
                <a:solidFill>
                  <a:schemeClr val="tx2"/>
                </a:solidFill>
                <a:latin typeface="黑体" panose="02010609060101010101" pitchFamily="49" charset="-122"/>
                <a:ea typeface="黑体" panose="02010609060101010101" pitchFamily="49" charset="-122"/>
              </a:rPr>
              <a:t>非道路移动源种类众多，数量巨大，但是防控薄弱</a:t>
            </a:r>
          </a:p>
          <a:p>
            <a:r>
              <a:rPr lang="en-US" altLang="zh-CN" sz="2400" b="1" dirty="0">
                <a:solidFill>
                  <a:schemeClr val="tx2"/>
                </a:solidFill>
                <a:latin typeface="Calibri" panose="020F0502020204030204" pitchFamily="34" charset="0"/>
              </a:rPr>
              <a:t>Non-road transport market increases fast but lack of control</a:t>
            </a:r>
          </a:p>
        </p:txBody>
      </p:sp>
      <p:sp>
        <p:nvSpPr>
          <p:cNvPr id="64" name="内容占位符 2"/>
          <p:cNvSpPr txBox="1">
            <a:spLocks/>
          </p:cNvSpPr>
          <p:nvPr/>
        </p:nvSpPr>
        <p:spPr>
          <a:xfrm>
            <a:off x="35496" y="917575"/>
            <a:ext cx="9100567" cy="1575321"/>
          </a:xfrm>
          <a:prstGeom prst="rect">
            <a:avLst/>
          </a:prstGeom>
          <a:noFill/>
          <a:ln w="9525">
            <a:noFill/>
            <a:miter lim="800000"/>
            <a:headEnd/>
            <a:tailEnd/>
          </a:ln>
        </p:spPr>
        <p:txBody>
          <a:bodyPr anchor="ctr"/>
          <a:lstStyle>
            <a:defPPr>
              <a:defRPr lang="zh-CN"/>
            </a:defPPr>
            <a:lvl1pPr>
              <a:defRPr sz="2400" b="1">
                <a:solidFill>
                  <a:schemeClr val="tx2"/>
                </a:solidFill>
                <a:latin typeface="Arial" pitchFamily="34" charset="0"/>
                <a:ea typeface="黑体" pitchFamily="49" charset="-122"/>
                <a:cs typeface="Arial" pitchFamily="34" charset="0"/>
              </a:defRPr>
            </a:lvl1pPr>
          </a:lstStyle>
          <a:p>
            <a:r>
              <a:rPr lang="zh-CN" altLang="en-US" b="0" dirty="0">
                <a:solidFill>
                  <a:schemeClr val="tx1"/>
                </a:solidFill>
              </a:rPr>
              <a:t>非道路移动源：包括建筑工程机械、农业机械、船舶等</a:t>
            </a:r>
            <a:endParaRPr lang="en-US" altLang="zh-CN" b="0" dirty="0">
              <a:solidFill>
                <a:schemeClr val="tx1"/>
              </a:solidFill>
            </a:endParaRPr>
          </a:p>
          <a:p>
            <a:r>
              <a:rPr lang="en-US" altLang="zh-CN" sz="2200" b="0" dirty="0">
                <a:solidFill>
                  <a:srgbClr val="FF0000"/>
                </a:solidFill>
                <a:latin typeface="+mn-lt"/>
                <a:cs typeface="Times New Roman" panose="02020603050405020304" pitchFamily="18" charset="0"/>
              </a:rPr>
              <a:t>Non-road mobile sources (NRMS) include construction machinery, agriculture machinery, </a:t>
            </a:r>
            <a:r>
              <a:rPr lang="en-US" altLang="zh-CN" sz="2200" b="0" dirty="0" smtClean="0">
                <a:solidFill>
                  <a:srgbClr val="FF0000"/>
                </a:solidFill>
                <a:latin typeface="+mn-lt"/>
                <a:cs typeface="Times New Roman" panose="02020603050405020304" pitchFamily="18" charset="0"/>
              </a:rPr>
              <a:t>vessels </a:t>
            </a:r>
            <a:r>
              <a:rPr lang="en-US" altLang="zh-CN" sz="2200" b="0" dirty="0">
                <a:solidFill>
                  <a:srgbClr val="FF0000"/>
                </a:solidFill>
                <a:latin typeface="+mn-lt"/>
                <a:cs typeface="Times New Roman" panose="02020603050405020304" pitchFamily="18" charset="0"/>
              </a:rPr>
              <a:t>and aviation.</a:t>
            </a:r>
          </a:p>
        </p:txBody>
      </p:sp>
      <p:pic>
        <p:nvPicPr>
          <p:cNvPr id="6148" name="图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26" y="2636912"/>
            <a:ext cx="4878847"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图片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6290" y="2420938"/>
            <a:ext cx="4239773" cy="1944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图片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7750" y="4365104"/>
            <a:ext cx="4286250" cy="258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11855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txBox="1">
            <a:spLocks noChangeArrowheads="1"/>
          </p:cNvSpPr>
          <p:nvPr/>
        </p:nvSpPr>
        <p:spPr bwMode="gray">
          <a:xfrm>
            <a:off x="0" y="188913"/>
            <a:ext cx="8748713"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chemeClr val="tx2"/>
                </a:solidFill>
                <a:latin typeface="黑体" panose="02010609060101010101" pitchFamily="49" charset="-122"/>
                <a:ea typeface="黑体" panose="02010609060101010101" pitchFamily="49" charset="-122"/>
              </a:rPr>
              <a:t>非道路移动源排放控制水平较低</a:t>
            </a:r>
            <a:endParaRPr lang="en-US" altLang="zh-CN" sz="2800" b="1" dirty="0">
              <a:solidFill>
                <a:schemeClr val="tx2"/>
              </a:solidFill>
              <a:latin typeface="黑体" panose="02010609060101010101" pitchFamily="49" charset="-122"/>
              <a:ea typeface="黑体" panose="02010609060101010101" pitchFamily="49" charset="-122"/>
            </a:endParaRPr>
          </a:p>
          <a:p>
            <a:pPr eaLnBrk="1" hangingPunct="1"/>
            <a:r>
              <a:rPr lang="en-US" altLang="zh-CN" sz="2400" b="1" dirty="0">
                <a:solidFill>
                  <a:schemeClr val="tx2"/>
                </a:solidFill>
                <a:latin typeface="Calibri" panose="020F0502020204030204" pitchFamily="34" charset="0"/>
              </a:rPr>
              <a:t>Emission control of non-road mobile </a:t>
            </a:r>
            <a:r>
              <a:rPr lang="en-US" altLang="zh-CN" sz="2400" b="1" dirty="0" smtClean="0">
                <a:solidFill>
                  <a:schemeClr val="tx2"/>
                </a:solidFill>
                <a:latin typeface="Calibri" panose="020F0502020204030204" pitchFamily="34" charset="0"/>
              </a:rPr>
              <a:t>sources </a:t>
            </a:r>
            <a:r>
              <a:rPr lang="en-US" altLang="zh-CN" sz="2400" b="1" dirty="0">
                <a:solidFill>
                  <a:schemeClr val="tx2"/>
                </a:solidFill>
                <a:latin typeface="Calibri" panose="020F0502020204030204" pitchFamily="34" charset="0"/>
              </a:rPr>
              <a:t>is poor in China</a:t>
            </a:r>
          </a:p>
        </p:txBody>
      </p:sp>
      <p:sp>
        <p:nvSpPr>
          <p:cNvPr id="4" name="内容占位符 1"/>
          <p:cNvSpPr txBox="1">
            <a:spLocks noChangeArrowheads="1"/>
          </p:cNvSpPr>
          <p:nvPr/>
        </p:nvSpPr>
        <p:spPr bwMode="auto">
          <a:xfrm>
            <a:off x="179512" y="1078867"/>
            <a:ext cx="8672314"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0">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ea typeface="华文楷体" panose="02010600040101010101" pitchFamily="2" charset="-122"/>
                <a:sym typeface="Candara" panose="020E0502030303020204" pitchFamily="34" charset="0"/>
              </a:defRPr>
            </a:lvl1pPr>
            <a:lvl2pPr marL="742950" indent="-285750" defTabSz="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ea typeface="华文楷体" panose="02010600040101010101" pitchFamily="2" charset="-122"/>
                <a:sym typeface="Candara" panose="020E0502030303020204" pitchFamily="34" charset="0"/>
              </a:defRPr>
            </a:lvl2pPr>
            <a:lvl3pPr marL="1143000" indent="-228600" defTabSz="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ea typeface="华文楷体" panose="02010600040101010101" pitchFamily="2" charset="-122"/>
                <a:sym typeface="Candara" panose="020E0502030303020204" pitchFamily="34" charset="0"/>
              </a:defRPr>
            </a:lvl3pPr>
            <a:lvl4pPr marL="1600200" indent="-228600" defTabSz="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ea typeface="华文楷体" panose="02010600040101010101" pitchFamily="2" charset="-122"/>
                <a:sym typeface="Candara" panose="020E0502030303020204" pitchFamily="34" charset="0"/>
              </a:defRPr>
            </a:lvl4pPr>
            <a:lvl5pPr marL="2057400" indent="-228600" defTabSz="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ea typeface="华文楷体" panose="02010600040101010101" pitchFamily="2" charset="-122"/>
                <a:sym typeface="Candara" panose="020E0502030303020204" pitchFamily="34" charset="0"/>
              </a:defRPr>
            </a:lvl5pPr>
            <a:lvl6pPr marL="2514600" indent="-228600" defTabSz="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ea typeface="华文楷体" panose="02010600040101010101" pitchFamily="2" charset="-122"/>
                <a:sym typeface="Candara" panose="020E0502030303020204" pitchFamily="34" charset="0"/>
              </a:defRPr>
            </a:lvl6pPr>
            <a:lvl7pPr marL="2971800" indent="-228600" defTabSz="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ea typeface="华文楷体" panose="02010600040101010101" pitchFamily="2" charset="-122"/>
                <a:sym typeface="Candara" panose="020E0502030303020204" pitchFamily="34" charset="0"/>
              </a:defRPr>
            </a:lvl7pPr>
            <a:lvl8pPr marL="3429000" indent="-228600" defTabSz="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ea typeface="华文楷体" panose="02010600040101010101" pitchFamily="2" charset="-122"/>
                <a:sym typeface="Candara" panose="020E0502030303020204" pitchFamily="34" charset="0"/>
              </a:defRPr>
            </a:lvl8pPr>
            <a:lvl9pPr marL="3886200" indent="-228600" defTabSz="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ea typeface="华文楷体" panose="02010600040101010101" pitchFamily="2" charset="-122"/>
                <a:sym typeface="Candara" panose="020E0502030303020204" pitchFamily="34" charset="0"/>
              </a:defRPr>
            </a:lvl9pPr>
          </a:lstStyle>
          <a:p>
            <a:pPr eaLnBrk="1" hangingPunct="1">
              <a:buFont typeface="Symbol" panose="05050102010706020507" pitchFamily="18" charset="2"/>
              <a:buNone/>
              <a:defRPr/>
            </a:pPr>
            <a:r>
              <a:rPr lang="zh-CN" altLang="en-US" dirty="0">
                <a:solidFill>
                  <a:schemeClr val="tx1"/>
                </a:solidFill>
                <a:latin typeface="Arial" pitchFamily="34" charset="0"/>
                <a:ea typeface="黑体" pitchFamily="49" charset="-122"/>
                <a:cs typeface="Arial" pitchFamily="34" charset="0"/>
              </a:rPr>
              <a:t>相对</a:t>
            </a:r>
            <a:r>
              <a:rPr lang="zh-CN" altLang="en-US" dirty="0" smtClean="0">
                <a:solidFill>
                  <a:schemeClr val="tx1"/>
                </a:solidFill>
                <a:latin typeface="Arial" pitchFamily="34" charset="0"/>
                <a:ea typeface="黑体" pitchFamily="49" charset="-122"/>
                <a:cs typeface="Arial" pitchFamily="34" charset="0"/>
              </a:rPr>
              <a:t>于</a:t>
            </a:r>
            <a:r>
              <a:rPr lang="zh-CN" altLang="en-US" dirty="0">
                <a:solidFill>
                  <a:schemeClr val="tx1"/>
                </a:solidFill>
                <a:latin typeface="Arial" pitchFamily="34" charset="0"/>
                <a:ea typeface="黑体" pitchFamily="49" charset="-122"/>
                <a:cs typeface="Arial" pitchFamily="34" charset="0"/>
              </a:rPr>
              <a:t>道路</a:t>
            </a:r>
            <a:r>
              <a:rPr lang="zh-CN" altLang="en-US" dirty="0" smtClean="0">
                <a:solidFill>
                  <a:schemeClr val="tx1"/>
                </a:solidFill>
                <a:latin typeface="Arial" pitchFamily="34" charset="0"/>
                <a:ea typeface="黑体" pitchFamily="49" charset="-122"/>
                <a:cs typeface="Arial" pitchFamily="34" charset="0"/>
              </a:rPr>
              <a:t>机动车</a:t>
            </a:r>
            <a:r>
              <a:rPr lang="zh-CN" altLang="en-US" dirty="0">
                <a:solidFill>
                  <a:schemeClr val="tx1"/>
                </a:solidFill>
                <a:latin typeface="Arial" pitchFamily="34" charset="0"/>
                <a:ea typeface="黑体" pitchFamily="49" charset="-122"/>
                <a:cs typeface="Arial" pitchFamily="34" charset="0"/>
              </a:rPr>
              <a:t>，非道路移动源排放管理相对滞后，长期以来缺乏有效</a:t>
            </a:r>
            <a:r>
              <a:rPr lang="zh-CN" altLang="en-US" dirty="0" smtClean="0">
                <a:solidFill>
                  <a:schemeClr val="tx1"/>
                </a:solidFill>
                <a:latin typeface="Arial" pitchFamily="34" charset="0"/>
                <a:ea typeface="黑体" pitchFamily="49" charset="-122"/>
                <a:cs typeface="Arial" pitchFamily="34" charset="0"/>
              </a:rPr>
              <a:t>监管。</a:t>
            </a:r>
            <a:r>
              <a:rPr lang="en-US" altLang="zh-CN" sz="2000" dirty="0" smtClean="0">
                <a:solidFill>
                  <a:srgbClr val="FF0000"/>
                </a:solidFill>
              </a:rPr>
              <a:t>Compared with  on-road motor vehicles, emissions management for NRMS is lagging behind and has long been lack of supervision. </a:t>
            </a:r>
          </a:p>
          <a:p>
            <a:pPr marL="285750" indent="-285750">
              <a:spcBef>
                <a:spcPts val="0"/>
              </a:spcBef>
              <a:spcAft>
                <a:spcPts val="600"/>
              </a:spcAft>
              <a:buFont typeface="微软雅黑" panose="020B0503020204020204" pitchFamily="34" charset="-122"/>
              <a:buChar char="−"/>
              <a:defRPr/>
            </a:pPr>
            <a:r>
              <a:rPr lang="zh-CN" altLang="en-US" sz="2200" dirty="0" smtClean="0">
                <a:solidFill>
                  <a:schemeClr val="tx1"/>
                </a:solidFill>
                <a:latin typeface="Arial" pitchFamily="34" charset="0"/>
                <a:ea typeface="黑体" pitchFamily="49" charset="-122"/>
                <a:cs typeface="Arial" pitchFamily="34" charset="0"/>
              </a:rPr>
              <a:t>排放标准严重滞后</a:t>
            </a:r>
            <a:r>
              <a:rPr lang="zh-CN" altLang="zh-CN" sz="2200" dirty="0" smtClean="0">
                <a:solidFill>
                  <a:schemeClr val="tx1"/>
                </a:solidFill>
                <a:latin typeface="Arial" pitchFamily="34" charset="0"/>
                <a:ea typeface="黑体" pitchFamily="49" charset="-122"/>
                <a:cs typeface="Arial" pitchFamily="34" charset="0"/>
              </a:rPr>
              <a:t>。</a:t>
            </a:r>
            <a:r>
              <a:rPr lang="en-US" altLang="zh-CN" sz="2000" dirty="0">
                <a:solidFill>
                  <a:srgbClr val="FF0000"/>
                </a:solidFill>
              </a:rPr>
              <a:t>Far lag behind with emission standards.</a:t>
            </a:r>
          </a:p>
          <a:p>
            <a:pPr marL="285750" indent="-285750">
              <a:spcBef>
                <a:spcPts val="0"/>
              </a:spcBef>
              <a:spcAft>
                <a:spcPts val="600"/>
              </a:spcAft>
              <a:buFont typeface="微软雅黑" panose="020B0503020204020204" pitchFamily="34" charset="-122"/>
              <a:buChar char="−"/>
              <a:defRPr/>
            </a:pPr>
            <a:r>
              <a:rPr lang="zh-CN" altLang="en-US" sz="2200" dirty="0" smtClean="0">
                <a:solidFill>
                  <a:schemeClr val="tx1"/>
                </a:solidFill>
                <a:latin typeface="Arial" pitchFamily="34" charset="0"/>
                <a:ea typeface="黑体" pitchFamily="49" charset="-122"/>
                <a:cs typeface="Arial" pitchFamily="34" charset="0"/>
              </a:rPr>
              <a:t>非道路油品质量很差</a:t>
            </a:r>
            <a:r>
              <a:rPr lang="zh-CN" altLang="en-US" sz="2200" dirty="0">
                <a:solidFill>
                  <a:schemeClr val="tx1"/>
                </a:solidFill>
                <a:latin typeface="Arial" pitchFamily="34" charset="0"/>
                <a:ea typeface="黑体" pitchFamily="49" charset="-122"/>
                <a:cs typeface="Arial" pitchFamily="34" charset="0"/>
              </a:rPr>
              <a:t>。</a:t>
            </a:r>
            <a:r>
              <a:rPr lang="en-US" altLang="zh-CN" sz="2000" dirty="0">
                <a:solidFill>
                  <a:srgbClr val="FF0000"/>
                </a:solidFill>
              </a:rPr>
              <a:t>In reality sulfur was &gt;400 ppm for majority of the construction </a:t>
            </a:r>
            <a:r>
              <a:rPr lang="en-US" altLang="zh-CN" sz="2000" dirty="0" smtClean="0">
                <a:solidFill>
                  <a:srgbClr val="FF0000"/>
                </a:solidFill>
              </a:rPr>
              <a:t>machinery; and even worse</a:t>
            </a:r>
            <a:r>
              <a:rPr lang="en-US" altLang="zh-CN" sz="2000" dirty="0">
                <a:solidFill>
                  <a:srgbClr val="FF0000"/>
                </a:solidFill>
              </a:rPr>
              <a:t>, international vessels use as high as 3.5% sulfur content fuel in China.</a:t>
            </a:r>
          </a:p>
          <a:p>
            <a:pPr>
              <a:buNone/>
              <a:defRPr/>
            </a:pPr>
            <a:endParaRPr lang="en-US" altLang="zh-CN" sz="2000" dirty="0" smtClean="0">
              <a:solidFill>
                <a:schemeClr val="tx1"/>
              </a:solidFill>
            </a:endParaRPr>
          </a:p>
        </p:txBody>
      </p:sp>
      <p:pic>
        <p:nvPicPr>
          <p:cNvPr id="8196"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020011"/>
            <a:ext cx="6111255" cy="2793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a:blip r:embed="rId3"/>
          <a:stretch>
            <a:fillRect/>
          </a:stretch>
        </p:blipFill>
        <p:spPr>
          <a:xfrm>
            <a:off x="6516465" y="3861048"/>
            <a:ext cx="2273026" cy="2746574"/>
          </a:xfrm>
          <a:prstGeom prst="rect">
            <a:avLst/>
          </a:prstGeom>
        </p:spPr>
      </p:pic>
      <p:sp>
        <p:nvSpPr>
          <p:cNvPr id="9" name="文本框 8"/>
          <p:cNvSpPr txBox="1"/>
          <p:nvPr/>
        </p:nvSpPr>
        <p:spPr>
          <a:xfrm>
            <a:off x="179512" y="3635732"/>
            <a:ext cx="5904656" cy="400110"/>
          </a:xfrm>
          <a:prstGeom prst="rect">
            <a:avLst/>
          </a:prstGeom>
          <a:solidFill>
            <a:schemeClr val="tx2">
              <a:lumMod val="40000"/>
              <a:lumOff val="60000"/>
            </a:schemeClr>
          </a:solidFill>
        </p:spPr>
        <p:txBody>
          <a:bodyPr wrap="square">
            <a:spAutoFit/>
          </a:bodyPr>
          <a:lstStyle/>
          <a:p>
            <a:pPr algn="ctr">
              <a:defRPr/>
            </a:pPr>
            <a:r>
              <a:rPr lang="zh-CN" altLang="en-US" sz="2000" dirty="0" smtClean="0">
                <a:latin typeface="+mn-lt"/>
              </a:rPr>
              <a:t>非道路排放标准 </a:t>
            </a:r>
            <a:r>
              <a:rPr lang="en-US" altLang="zh-CN" sz="2000" dirty="0" smtClean="0">
                <a:latin typeface="+mn-lt"/>
              </a:rPr>
              <a:t>NRMS emission standards</a:t>
            </a:r>
            <a:endParaRPr lang="zh-CN" altLang="en-US" sz="2000" dirty="0">
              <a:latin typeface="+mn-lt"/>
            </a:endParaRPr>
          </a:p>
        </p:txBody>
      </p:sp>
      <p:sp>
        <p:nvSpPr>
          <p:cNvPr id="10" name="文本框 9"/>
          <p:cNvSpPr txBox="1"/>
          <p:nvPr/>
        </p:nvSpPr>
        <p:spPr>
          <a:xfrm>
            <a:off x="6156176" y="3636764"/>
            <a:ext cx="2925241" cy="707886"/>
          </a:xfrm>
          <a:prstGeom prst="rect">
            <a:avLst/>
          </a:prstGeom>
          <a:solidFill>
            <a:schemeClr val="tx2">
              <a:lumMod val="40000"/>
              <a:lumOff val="60000"/>
            </a:schemeClr>
          </a:solidFill>
        </p:spPr>
        <p:txBody>
          <a:bodyPr wrap="square">
            <a:spAutoFit/>
          </a:bodyPr>
          <a:lstStyle>
            <a:defPPr>
              <a:defRPr lang="zh-CN"/>
            </a:defPPr>
            <a:lvl1pPr algn="ctr">
              <a:defRPr sz="2000">
                <a:latin typeface="+mn-lt"/>
              </a:defRPr>
            </a:lvl1pPr>
          </a:lstStyle>
          <a:p>
            <a:r>
              <a:rPr lang="zh-CN" altLang="en-US" dirty="0" smtClean="0"/>
              <a:t>实际非道路油品        </a:t>
            </a:r>
            <a:r>
              <a:rPr lang="en-US" altLang="zh-CN" dirty="0" smtClean="0"/>
              <a:t>Real-world </a:t>
            </a:r>
            <a:r>
              <a:rPr lang="en-US" altLang="zh-CN" dirty="0"/>
              <a:t>fuels for NRMS</a:t>
            </a:r>
            <a:endParaRPr lang="zh-CN" altLang="en-US" dirty="0"/>
          </a:p>
        </p:txBody>
      </p:sp>
    </p:spTree>
    <p:extLst>
      <p:ext uri="{BB962C8B-B14F-4D97-AF65-F5344CB8AC3E}">
        <p14:creationId xmlns:p14="http://schemas.microsoft.com/office/powerpoint/2010/main" val="5680048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txBox="1">
            <a:spLocks noChangeArrowheads="1"/>
          </p:cNvSpPr>
          <p:nvPr/>
        </p:nvSpPr>
        <p:spPr bwMode="gray">
          <a:xfrm>
            <a:off x="216024" y="273150"/>
            <a:ext cx="8028384" cy="563562"/>
          </a:xfrm>
          <a:prstGeom prst="rect">
            <a:avLst/>
          </a:prstGeom>
          <a:noFill/>
          <a:ln w="9525">
            <a:noFill/>
            <a:miter lim="800000"/>
            <a:headEnd/>
            <a:tailEnd/>
          </a:ln>
        </p:spPr>
        <p:txBody>
          <a:bodyPr anchor="ctr"/>
          <a:lstStyle/>
          <a:p>
            <a:r>
              <a:rPr lang="zh-CN" altLang="en-US" sz="3200" b="1" dirty="0" smtClean="0">
                <a:solidFill>
                  <a:schemeClr val="tx2"/>
                </a:solidFill>
                <a:latin typeface="Calibri" pitchFamily="34" charset="0"/>
              </a:rPr>
              <a:t>汇报内容   </a:t>
            </a:r>
            <a:r>
              <a:rPr lang="en-US" altLang="zh-CN" sz="3200" b="1" dirty="0" smtClean="0">
                <a:solidFill>
                  <a:schemeClr val="tx2"/>
                </a:solidFill>
                <a:latin typeface="Calibri" pitchFamily="34" charset="0"/>
              </a:rPr>
              <a:t>Outline </a:t>
            </a:r>
            <a:endParaRPr lang="en-US" altLang="zh-CN" sz="3200" b="1" dirty="0">
              <a:solidFill>
                <a:schemeClr val="tx2"/>
              </a:solidFill>
              <a:latin typeface="Calibri" pitchFamily="34" charset="0"/>
            </a:endParaRPr>
          </a:p>
        </p:txBody>
      </p:sp>
      <p:sp>
        <p:nvSpPr>
          <p:cNvPr id="6" name="Rectangle 20"/>
          <p:cNvSpPr>
            <a:spLocks noChangeArrowheads="1"/>
          </p:cNvSpPr>
          <p:nvPr/>
        </p:nvSpPr>
        <p:spPr bwMode="auto">
          <a:xfrm>
            <a:off x="179512" y="1327113"/>
            <a:ext cx="8820472" cy="4550159"/>
          </a:xfrm>
          <a:prstGeom prst="rect">
            <a:avLst/>
          </a:prstGeom>
          <a:solidFill>
            <a:schemeClr val="bg1"/>
          </a:solidFill>
          <a:ln>
            <a:noFill/>
          </a:ln>
        </p:spPr>
        <p:txBody>
          <a:bodyPr/>
          <a:lstStyle>
            <a:lvl1pPr marL="609600" indent="-609600" eaLnBrk="0" hangingPunct="0">
              <a:defRPr sz="2800" b="1">
                <a:solidFill>
                  <a:schemeClr val="tx1"/>
                </a:solidFill>
                <a:latin typeface="Arial" panose="020B0604020202020204" pitchFamily="34" charset="0"/>
                <a:ea typeface="华文细黑" panose="02010600040101010101" pitchFamily="2" charset="-122"/>
              </a:defRPr>
            </a:lvl1pPr>
            <a:lvl2pPr marL="742950" indent="-285750" eaLnBrk="0" hangingPunct="0">
              <a:defRPr sz="2800" b="1">
                <a:solidFill>
                  <a:schemeClr val="tx1"/>
                </a:solidFill>
                <a:latin typeface="Arial" panose="020B0604020202020204" pitchFamily="34" charset="0"/>
                <a:ea typeface="华文细黑" panose="02010600040101010101" pitchFamily="2" charset="-122"/>
              </a:defRPr>
            </a:lvl2pPr>
            <a:lvl3pPr marL="1143000" indent="-228600" eaLnBrk="0" hangingPunct="0">
              <a:defRPr sz="2800" b="1">
                <a:solidFill>
                  <a:schemeClr val="tx1"/>
                </a:solidFill>
                <a:latin typeface="Arial" panose="020B0604020202020204" pitchFamily="34" charset="0"/>
                <a:ea typeface="华文细黑" panose="02010600040101010101" pitchFamily="2" charset="-122"/>
              </a:defRPr>
            </a:lvl3pPr>
            <a:lvl4pPr marL="1600200" indent="-228600" eaLnBrk="0" hangingPunct="0">
              <a:defRPr sz="2800" b="1">
                <a:solidFill>
                  <a:schemeClr val="tx1"/>
                </a:solidFill>
                <a:latin typeface="Arial" panose="020B0604020202020204" pitchFamily="34" charset="0"/>
                <a:ea typeface="华文细黑" panose="02010600040101010101" pitchFamily="2" charset="-122"/>
              </a:defRPr>
            </a:lvl4pPr>
            <a:lvl5pPr marL="2057400" indent="-228600" eaLnBrk="0" hangingPunct="0">
              <a:defRPr sz="28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华文细黑" panose="02010600040101010101" pitchFamily="2" charset="-122"/>
              </a:defRPr>
            </a:lvl9pPr>
          </a:lstStyle>
          <a:p>
            <a:pPr eaLnBrk="1" hangingPunct="1">
              <a:lnSpc>
                <a:spcPct val="130000"/>
              </a:lnSpc>
              <a:spcBef>
                <a:spcPct val="20000"/>
              </a:spcBef>
              <a:buClr>
                <a:schemeClr val="hlink"/>
              </a:buClr>
              <a:buFontTx/>
              <a:buBlip>
                <a:blip r:embed="rId3"/>
              </a:buBlip>
            </a:pPr>
            <a:r>
              <a:rPr kumimoji="1" lang="zh-CN" altLang="en-US" sz="2400" dirty="0">
                <a:solidFill>
                  <a:srgbClr val="FF0000"/>
                </a:solidFill>
                <a:latin typeface="黑体" panose="02010609060101010101" pitchFamily="49" charset="-122"/>
                <a:ea typeface="黑体" panose="02010609060101010101" pitchFamily="49" charset="-122"/>
              </a:rPr>
              <a:t>项目背景和主要实施</a:t>
            </a:r>
            <a:r>
              <a:rPr kumimoji="1" lang="zh-CN" altLang="en-US" sz="2400" dirty="0" smtClean="0">
                <a:solidFill>
                  <a:srgbClr val="FF0000"/>
                </a:solidFill>
                <a:latin typeface="黑体" panose="02010609060101010101" pitchFamily="49" charset="-122"/>
                <a:ea typeface="黑体" panose="02010609060101010101" pitchFamily="49" charset="-122"/>
              </a:rPr>
              <a:t>过程</a:t>
            </a:r>
            <a:endParaRPr kumimoji="1" lang="en-US" altLang="zh-CN" sz="2400" dirty="0" smtClean="0">
              <a:solidFill>
                <a:srgbClr val="FF0000"/>
              </a:solidFill>
              <a:latin typeface="黑体" panose="02010609060101010101" pitchFamily="49" charset="-122"/>
              <a:ea typeface="黑体" panose="02010609060101010101" pitchFamily="49" charset="-122"/>
            </a:endParaRPr>
          </a:p>
          <a:p>
            <a:pPr marL="0" indent="536575" eaLnBrk="1" hangingPunct="1">
              <a:lnSpc>
                <a:spcPct val="130000"/>
              </a:lnSpc>
              <a:spcBef>
                <a:spcPts val="0"/>
              </a:spcBef>
              <a:buClr>
                <a:schemeClr val="hlink"/>
              </a:buClr>
            </a:pPr>
            <a:r>
              <a:rPr lang="en-US" altLang="zh-CN" sz="1400" dirty="0" smtClean="0">
                <a:solidFill>
                  <a:srgbClr val="FF0000"/>
                </a:solidFill>
              </a:rPr>
              <a:t>  </a:t>
            </a:r>
            <a:r>
              <a:rPr lang="en-US" altLang="zh-CN" sz="2000" dirty="0" smtClean="0">
                <a:solidFill>
                  <a:srgbClr val="FF0000"/>
                </a:solidFill>
              </a:rPr>
              <a:t>Project Storyline </a:t>
            </a:r>
            <a:r>
              <a:rPr lang="en-US" altLang="zh-CN" sz="2000" dirty="0">
                <a:solidFill>
                  <a:srgbClr val="FF0000"/>
                </a:solidFill>
              </a:rPr>
              <a:t>and Implementation Process</a:t>
            </a:r>
            <a:endParaRPr lang="zh-CN" altLang="en-US" sz="2000" dirty="0">
              <a:solidFill>
                <a:srgbClr val="FF0000"/>
              </a:solidFill>
            </a:endParaRPr>
          </a:p>
          <a:p>
            <a:pPr eaLnBrk="1" hangingPunct="1">
              <a:lnSpc>
                <a:spcPct val="130000"/>
              </a:lnSpc>
              <a:spcBef>
                <a:spcPct val="20000"/>
              </a:spcBef>
              <a:buClr>
                <a:schemeClr val="hlink"/>
              </a:buClr>
              <a:buFontTx/>
              <a:buBlip>
                <a:blip r:embed="rId3"/>
              </a:buBlip>
            </a:pPr>
            <a:r>
              <a:rPr kumimoji="1" lang="zh-CN" altLang="en-US" sz="2400" dirty="0" smtClean="0">
                <a:solidFill>
                  <a:schemeClr val="tx2"/>
                </a:solidFill>
                <a:latin typeface="黑体" panose="02010609060101010101" pitchFamily="49" charset="-122"/>
                <a:ea typeface="黑体" panose="02010609060101010101" pitchFamily="49" charset="-122"/>
              </a:rPr>
              <a:t>短寿命</a:t>
            </a:r>
            <a:r>
              <a:rPr kumimoji="1" lang="zh-CN" altLang="en-US" sz="2400" dirty="0">
                <a:solidFill>
                  <a:schemeClr val="tx2"/>
                </a:solidFill>
                <a:latin typeface="黑体" panose="02010609060101010101" pitchFamily="49" charset="-122"/>
                <a:ea typeface="黑体" panose="02010609060101010101" pitchFamily="49" charset="-122"/>
              </a:rPr>
              <a:t>气候</a:t>
            </a:r>
            <a:r>
              <a:rPr kumimoji="1" lang="zh-CN" altLang="en-US" sz="2400" dirty="0" smtClean="0">
                <a:solidFill>
                  <a:schemeClr val="tx2"/>
                </a:solidFill>
                <a:latin typeface="黑体" panose="02010609060101010101" pitchFamily="49" charset="-122"/>
                <a:ea typeface="黑体" panose="02010609060101010101" pitchFamily="49" charset="-122"/>
              </a:rPr>
              <a:t>污染物防</a:t>
            </a:r>
            <a:r>
              <a:rPr kumimoji="1" lang="zh-CN" altLang="en-US" sz="2400" dirty="0">
                <a:solidFill>
                  <a:schemeClr val="tx2"/>
                </a:solidFill>
                <a:latin typeface="黑体" panose="02010609060101010101" pitchFamily="49" charset="-122"/>
                <a:ea typeface="黑体" panose="02010609060101010101" pitchFamily="49" charset="-122"/>
              </a:rPr>
              <a:t>控</a:t>
            </a:r>
            <a:r>
              <a:rPr kumimoji="1" lang="zh-CN" altLang="en-US" sz="2400" dirty="0" smtClean="0">
                <a:solidFill>
                  <a:schemeClr val="tx2"/>
                </a:solidFill>
                <a:latin typeface="黑体" panose="02010609060101010101" pitchFamily="49" charset="-122"/>
                <a:ea typeface="黑体" panose="02010609060101010101" pitchFamily="49" charset="-122"/>
              </a:rPr>
              <a:t>现状</a:t>
            </a:r>
            <a:r>
              <a:rPr kumimoji="1" lang="zh-CN" altLang="en-US" sz="2400" dirty="0">
                <a:solidFill>
                  <a:schemeClr val="tx2"/>
                </a:solidFill>
                <a:latin typeface="黑体" panose="02010609060101010101" pitchFamily="49" charset="-122"/>
                <a:ea typeface="黑体" panose="02010609060101010101" pitchFamily="49" charset="-122"/>
              </a:rPr>
              <a:t>、</a:t>
            </a:r>
            <a:r>
              <a:rPr kumimoji="1" lang="zh-CN" altLang="en-US" sz="2400" dirty="0" smtClean="0">
                <a:solidFill>
                  <a:schemeClr val="tx2"/>
                </a:solidFill>
                <a:latin typeface="黑体" panose="02010609060101010101" pitchFamily="49" charset="-122"/>
                <a:ea typeface="黑体" panose="02010609060101010101" pitchFamily="49" charset="-122"/>
              </a:rPr>
              <a:t>国际经验和多部门协调机制</a:t>
            </a:r>
            <a:endParaRPr kumimoji="1" lang="en-US" altLang="zh-CN" sz="2400" dirty="0" smtClean="0">
              <a:solidFill>
                <a:schemeClr val="tx2"/>
              </a:solidFill>
              <a:latin typeface="黑体" panose="02010609060101010101" pitchFamily="49" charset="-122"/>
              <a:ea typeface="黑体" panose="02010609060101010101" pitchFamily="49" charset="-122"/>
            </a:endParaRPr>
          </a:p>
          <a:p>
            <a:pPr marL="630238" indent="0" eaLnBrk="1" hangingPunct="1">
              <a:lnSpc>
                <a:spcPct val="130000"/>
              </a:lnSpc>
              <a:spcBef>
                <a:spcPts val="0"/>
              </a:spcBef>
              <a:buClr>
                <a:schemeClr val="hlink"/>
              </a:buClr>
            </a:pPr>
            <a:r>
              <a:rPr lang="en-US" altLang="zh-CN" sz="2000" dirty="0">
                <a:solidFill>
                  <a:schemeClr val="tx2"/>
                </a:solidFill>
              </a:rPr>
              <a:t>Current </a:t>
            </a:r>
            <a:r>
              <a:rPr lang="en-US" altLang="zh-CN" sz="2000" dirty="0" smtClean="0">
                <a:solidFill>
                  <a:schemeClr val="tx2"/>
                </a:solidFill>
              </a:rPr>
              <a:t>Status, </a:t>
            </a:r>
            <a:r>
              <a:rPr lang="en-US" altLang="zh-CN" sz="2000" dirty="0">
                <a:solidFill>
                  <a:schemeClr val="tx2"/>
                </a:solidFill>
              </a:rPr>
              <a:t>International Experience on Short-Lived Climate Pollutants and their Inter-agencies Coordination Mechanism</a:t>
            </a:r>
            <a:endParaRPr lang="zh-CN" altLang="en-US" sz="2000" dirty="0">
              <a:solidFill>
                <a:schemeClr val="tx2"/>
              </a:solidFill>
            </a:endParaRPr>
          </a:p>
          <a:p>
            <a:pPr eaLnBrk="1" hangingPunct="1">
              <a:lnSpc>
                <a:spcPct val="130000"/>
              </a:lnSpc>
              <a:spcBef>
                <a:spcPct val="20000"/>
              </a:spcBef>
              <a:buClr>
                <a:schemeClr val="hlink"/>
              </a:buClr>
              <a:buFontTx/>
              <a:buBlip>
                <a:blip r:embed="rId3"/>
              </a:buBlip>
            </a:pPr>
            <a:r>
              <a:rPr kumimoji="1" lang="zh-CN" altLang="en-US" sz="2400" dirty="0" smtClean="0">
                <a:solidFill>
                  <a:schemeClr val="tx2"/>
                </a:solidFill>
                <a:latin typeface="黑体" panose="02010609060101010101" pitchFamily="49" charset="-122"/>
                <a:ea typeface="黑体" panose="02010609060101010101" pitchFamily="49" charset="-122"/>
              </a:rPr>
              <a:t>非道路移动源防</a:t>
            </a:r>
            <a:r>
              <a:rPr kumimoji="1" lang="zh-CN" altLang="en-US" sz="2400" dirty="0">
                <a:solidFill>
                  <a:schemeClr val="tx2"/>
                </a:solidFill>
                <a:latin typeface="黑体" panose="02010609060101010101" pitchFamily="49" charset="-122"/>
                <a:ea typeface="黑体" panose="02010609060101010101" pitchFamily="49" charset="-122"/>
              </a:rPr>
              <a:t>控现状、国际经验和</a:t>
            </a:r>
            <a:r>
              <a:rPr kumimoji="1" lang="zh-CN" altLang="en-US" sz="2400" dirty="0" smtClean="0">
                <a:solidFill>
                  <a:schemeClr val="tx2"/>
                </a:solidFill>
                <a:latin typeface="黑体" panose="02010609060101010101" pitchFamily="49" charset="-122"/>
                <a:ea typeface="黑体" panose="02010609060101010101" pitchFamily="49" charset="-122"/>
              </a:rPr>
              <a:t>多部门协调机制</a:t>
            </a:r>
            <a:endParaRPr kumimoji="1" lang="en-US" altLang="zh-CN" sz="2400" dirty="0" smtClean="0">
              <a:solidFill>
                <a:schemeClr val="tx2"/>
              </a:solidFill>
              <a:latin typeface="黑体" panose="02010609060101010101" pitchFamily="49" charset="-122"/>
              <a:ea typeface="黑体" panose="02010609060101010101" pitchFamily="49" charset="-122"/>
            </a:endParaRPr>
          </a:p>
          <a:p>
            <a:pPr marL="630238" indent="0" eaLnBrk="1" hangingPunct="1">
              <a:lnSpc>
                <a:spcPct val="130000"/>
              </a:lnSpc>
              <a:spcBef>
                <a:spcPts val="0"/>
              </a:spcBef>
              <a:buClr>
                <a:schemeClr val="hlink"/>
              </a:buClr>
            </a:pPr>
            <a:r>
              <a:rPr lang="en-US" altLang="zh-CN" sz="2000" dirty="0">
                <a:solidFill>
                  <a:schemeClr val="tx2"/>
                </a:solidFill>
              </a:rPr>
              <a:t>Current Status, International Experience on </a:t>
            </a:r>
            <a:r>
              <a:rPr lang="en-US" altLang="zh-CN" sz="2000" dirty="0" smtClean="0">
                <a:solidFill>
                  <a:schemeClr val="tx2"/>
                </a:solidFill>
              </a:rPr>
              <a:t>Non-Road Mobile Sources </a:t>
            </a:r>
            <a:r>
              <a:rPr lang="en-US" altLang="zh-CN" sz="2000" dirty="0">
                <a:solidFill>
                  <a:schemeClr val="tx2"/>
                </a:solidFill>
              </a:rPr>
              <a:t>and their Inter-agencies Coordination Mechanism</a:t>
            </a:r>
            <a:endParaRPr lang="zh-CN" altLang="en-US" sz="2000" dirty="0">
              <a:solidFill>
                <a:schemeClr val="tx2"/>
              </a:solidFill>
            </a:endParaRPr>
          </a:p>
          <a:p>
            <a:pPr eaLnBrk="1" hangingPunct="1">
              <a:lnSpc>
                <a:spcPct val="130000"/>
              </a:lnSpc>
              <a:spcBef>
                <a:spcPct val="20000"/>
              </a:spcBef>
              <a:buClr>
                <a:schemeClr val="hlink"/>
              </a:buClr>
              <a:buFontTx/>
              <a:buBlip>
                <a:blip r:embed="rId3"/>
              </a:buBlip>
            </a:pPr>
            <a:r>
              <a:rPr kumimoji="1" lang="zh-CN" altLang="en-US" sz="2400" dirty="0" smtClean="0">
                <a:solidFill>
                  <a:schemeClr val="tx2"/>
                </a:solidFill>
                <a:latin typeface="黑体" panose="02010609060101010101" pitchFamily="49" charset="-122"/>
                <a:ea typeface="黑体" panose="02010609060101010101" pitchFamily="49" charset="-122"/>
              </a:rPr>
              <a:t>主要</a:t>
            </a:r>
            <a:r>
              <a:rPr kumimoji="1" lang="zh-CN" altLang="en-US" sz="2400" dirty="0">
                <a:solidFill>
                  <a:schemeClr val="tx2"/>
                </a:solidFill>
                <a:latin typeface="黑体" panose="02010609060101010101" pitchFamily="49" charset="-122"/>
                <a:ea typeface="黑体" panose="02010609060101010101" pitchFamily="49" charset="-122"/>
              </a:rPr>
              <a:t>研究结论与政策</a:t>
            </a:r>
            <a:r>
              <a:rPr kumimoji="1" lang="zh-CN" altLang="en-US" sz="2400" dirty="0" smtClean="0">
                <a:solidFill>
                  <a:schemeClr val="tx2"/>
                </a:solidFill>
                <a:latin typeface="黑体" panose="02010609060101010101" pitchFamily="49" charset="-122"/>
                <a:ea typeface="黑体" panose="02010609060101010101" pitchFamily="49" charset="-122"/>
              </a:rPr>
              <a:t>建议</a:t>
            </a:r>
            <a:endParaRPr kumimoji="1" lang="en-US" altLang="zh-CN" sz="2400" dirty="0" smtClean="0">
              <a:solidFill>
                <a:schemeClr val="tx2"/>
              </a:solidFill>
              <a:latin typeface="黑体" panose="02010609060101010101" pitchFamily="49" charset="-122"/>
              <a:ea typeface="黑体" panose="02010609060101010101" pitchFamily="49" charset="-122"/>
            </a:endParaRPr>
          </a:p>
          <a:p>
            <a:pPr marL="630238" indent="0" eaLnBrk="1" hangingPunct="1">
              <a:lnSpc>
                <a:spcPct val="130000"/>
              </a:lnSpc>
              <a:spcBef>
                <a:spcPts val="0"/>
              </a:spcBef>
              <a:buClr>
                <a:schemeClr val="hlink"/>
              </a:buClr>
            </a:pPr>
            <a:r>
              <a:rPr lang="en-US" altLang="zh-CN" sz="2000" dirty="0">
                <a:solidFill>
                  <a:schemeClr val="tx2"/>
                </a:solidFill>
              </a:rPr>
              <a:t>Major Research Conclusions and Policy </a:t>
            </a:r>
            <a:r>
              <a:rPr lang="en-US" altLang="zh-CN" sz="2000" dirty="0" smtClean="0">
                <a:solidFill>
                  <a:schemeClr val="tx2"/>
                </a:solidFill>
              </a:rPr>
              <a:t>Recommendations</a:t>
            </a:r>
            <a:endParaRPr lang="zh-CN" altLang="en-US" sz="2000" dirty="0">
              <a:solidFill>
                <a:schemeClr val="tx2"/>
              </a:solidFill>
            </a:endParaRPr>
          </a:p>
        </p:txBody>
      </p:sp>
    </p:spTree>
    <p:extLst>
      <p:ext uri="{BB962C8B-B14F-4D97-AF65-F5344CB8AC3E}">
        <p14:creationId xmlns:p14="http://schemas.microsoft.com/office/powerpoint/2010/main" val="40706227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txBox="1">
            <a:spLocks noChangeArrowheads="1"/>
          </p:cNvSpPr>
          <p:nvPr/>
        </p:nvSpPr>
        <p:spPr bwMode="gray">
          <a:xfrm>
            <a:off x="-36512" y="25400"/>
            <a:ext cx="892810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01700">
              <a:defRPr>
                <a:solidFill>
                  <a:schemeClr val="tx1"/>
                </a:solidFill>
                <a:latin typeface="Arial" panose="020B0604020202020204" pitchFamily="34" charset="0"/>
                <a:ea typeface="宋体" panose="02010600030101010101" pitchFamily="2" charset="-122"/>
              </a:defRPr>
            </a:lvl1pPr>
            <a:lvl2pPr marL="742950" indent="-285750" defTabSz="901700">
              <a:defRPr>
                <a:solidFill>
                  <a:schemeClr val="tx1"/>
                </a:solidFill>
                <a:latin typeface="Arial" panose="020B0604020202020204" pitchFamily="34" charset="0"/>
                <a:ea typeface="宋体" panose="02010600030101010101" pitchFamily="2" charset="-122"/>
              </a:defRPr>
            </a:lvl2pPr>
            <a:lvl3pPr marL="1143000" indent="-228600" defTabSz="901700">
              <a:defRPr>
                <a:solidFill>
                  <a:schemeClr val="tx1"/>
                </a:solidFill>
                <a:latin typeface="Arial" panose="020B0604020202020204" pitchFamily="34" charset="0"/>
                <a:ea typeface="宋体" panose="02010600030101010101" pitchFamily="2" charset="-122"/>
              </a:defRPr>
            </a:lvl3pPr>
            <a:lvl4pPr marL="1600200" indent="-228600" defTabSz="901700">
              <a:defRPr>
                <a:solidFill>
                  <a:schemeClr val="tx1"/>
                </a:solidFill>
                <a:latin typeface="Arial" panose="020B0604020202020204" pitchFamily="34" charset="0"/>
                <a:ea typeface="宋体" panose="02010600030101010101" pitchFamily="2" charset="-122"/>
              </a:defRPr>
            </a:lvl4pPr>
            <a:lvl5pPr marL="2057400" indent="-228600" defTabSz="901700">
              <a:defRPr>
                <a:solidFill>
                  <a:schemeClr val="tx1"/>
                </a:solidFill>
                <a:latin typeface="Arial" panose="020B0604020202020204" pitchFamily="34" charset="0"/>
                <a:ea typeface="宋体" panose="02010600030101010101" pitchFamily="2" charset="-122"/>
              </a:defRPr>
            </a:lvl5pPr>
            <a:lvl6pPr marL="2514600" indent="-228600" defTabSz="9017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017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017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017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600" b="1" dirty="0">
                <a:solidFill>
                  <a:schemeClr val="tx2"/>
                </a:solidFill>
                <a:latin typeface="黑体" panose="02010609060101010101" pitchFamily="49" charset="-122"/>
                <a:ea typeface="黑体" panose="02010609060101010101" pitchFamily="49" charset="-122"/>
              </a:rPr>
              <a:t>初步开展了非道路移动源排放测试，总体排放水平偏高</a:t>
            </a:r>
            <a:endParaRPr lang="en-US" altLang="zh-CN" sz="2600" b="1" dirty="0">
              <a:solidFill>
                <a:schemeClr val="tx2"/>
              </a:solidFill>
              <a:latin typeface="黑体" panose="02010609060101010101" pitchFamily="49" charset="-122"/>
              <a:ea typeface="黑体" panose="02010609060101010101" pitchFamily="49" charset="-122"/>
            </a:endParaRPr>
          </a:p>
          <a:p>
            <a:r>
              <a:rPr lang="en-US" altLang="zh-CN" sz="2000" b="1" dirty="0" smtClean="0">
                <a:solidFill>
                  <a:schemeClr val="tx2"/>
                </a:solidFill>
                <a:latin typeface="Calibri" panose="020F0502020204030204" pitchFamily="34" charset="0"/>
              </a:rPr>
              <a:t>NRMS emission measurements </a:t>
            </a:r>
            <a:r>
              <a:rPr lang="en-US" altLang="zh-CN" sz="2000" b="1" dirty="0">
                <a:solidFill>
                  <a:schemeClr val="tx2"/>
                </a:solidFill>
                <a:latin typeface="Calibri" panose="020F0502020204030204" pitchFamily="34" charset="0"/>
              </a:rPr>
              <a:t>started in China, and preliminary results </a:t>
            </a:r>
            <a:r>
              <a:rPr lang="en-US" altLang="zh-CN" sz="2000" b="1" dirty="0" smtClean="0">
                <a:solidFill>
                  <a:schemeClr val="tx2"/>
                </a:solidFill>
                <a:latin typeface="Calibri" panose="020F0502020204030204" pitchFamily="34" charset="0"/>
              </a:rPr>
              <a:t>show </a:t>
            </a:r>
            <a:r>
              <a:rPr lang="en-US" altLang="zh-CN" sz="2000" b="1" dirty="0">
                <a:solidFill>
                  <a:schemeClr val="tx2"/>
                </a:solidFill>
                <a:latin typeface="Calibri" panose="020F0502020204030204" pitchFamily="34" charset="0"/>
              </a:rPr>
              <a:t>relatively </a:t>
            </a:r>
            <a:r>
              <a:rPr lang="en-US" altLang="zh-CN" sz="2000" b="1" dirty="0" smtClean="0">
                <a:solidFill>
                  <a:schemeClr val="tx2"/>
                </a:solidFill>
                <a:latin typeface="Calibri" panose="020F0502020204030204" pitchFamily="34" charset="0"/>
              </a:rPr>
              <a:t>higher emissions </a:t>
            </a:r>
            <a:r>
              <a:rPr lang="en-US" altLang="zh-CN" sz="2000" b="1" dirty="0">
                <a:solidFill>
                  <a:schemeClr val="tx2"/>
                </a:solidFill>
                <a:latin typeface="Calibri" panose="020F0502020204030204" pitchFamily="34" charset="0"/>
              </a:rPr>
              <a:t>than those from international studies</a:t>
            </a:r>
            <a:endParaRPr lang="zh-CN" altLang="en-US" sz="2000" b="1" dirty="0">
              <a:solidFill>
                <a:schemeClr val="tx2"/>
              </a:solidFill>
              <a:latin typeface="Calibri" panose="020F0502020204030204" pitchFamily="34" charset="0"/>
            </a:endParaRPr>
          </a:p>
        </p:txBody>
      </p:sp>
      <p:sp>
        <p:nvSpPr>
          <p:cNvPr id="7" name="文本框 6"/>
          <p:cNvSpPr txBox="1"/>
          <p:nvPr/>
        </p:nvSpPr>
        <p:spPr>
          <a:xfrm>
            <a:off x="2339752" y="1239143"/>
            <a:ext cx="4608512" cy="461665"/>
          </a:xfrm>
          <a:prstGeom prst="rect">
            <a:avLst/>
          </a:prstGeom>
          <a:solidFill>
            <a:schemeClr val="tx2">
              <a:lumMod val="40000"/>
              <a:lumOff val="60000"/>
            </a:schemeClr>
          </a:solidFill>
        </p:spPr>
        <p:txBody>
          <a:bodyPr wrap="square">
            <a:spAutoFit/>
          </a:bodyPr>
          <a:lstStyle/>
          <a:p>
            <a:pPr algn="ctr">
              <a:defRPr/>
            </a:pPr>
            <a:r>
              <a:rPr lang="zh-CN" altLang="en-US" sz="2400" b="1" dirty="0" smtClean="0">
                <a:latin typeface="+mn-lt"/>
              </a:rPr>
              <a:t>工程机械 </a:t>
            </a:r>
            <a:r>
              <a:rPr lang="en-US" altLang="zh-CN" sz="2400" dirty="0" smtClean="0">
                <a:latin typeface="+mn-lt"/>
              </a:rPr>
              <a:t>Construction </a:t>
            </a:r>
            <a:r>
              <a:rPr lang="en-US" altLang="zh-CN" sz="2400" dirty="0">
                <a:latin typeface="+mn-lt"/>
              </a:rPr>
              <a:t>machinery</a:t>
            </a:r>
            <a:endParaRPr lang="zh-CN" altLang="en-US" sz="2400" dirty="0">
              <a:latin typeface="+mn-lt"/>
            </a:endParaRPr>
          </a:p>
        </p:txBody>
      </p:sp>
      <p:pic>
        <p:nvPicPr>
          <p:cNvPr id="2" name="图片 1"/>
          <p:cNvPicPr>
            <a:picLocks noChangeAspect="1"/>
          </p:cNvPicPr>
          <p:nvPr/>
        </p:nvPicPr>
        <p:blipFill>
          <a:blip r:embed="rId3"/>
          <a:stretch>
            <a:fillRect/>
          </a:stretch>
        </p:blipFill>
        <p:spPr>
          <a:xfrm>
            <a:off x="395536" y="1628800"/>
            <a:ext cx="8128867" cy="5112568"/>
          </a:xfrm>
          <a:prstGeom prst="rect">
            <a:avLst/>
          </a:prstGeom>
        </p:spPr>
      </p:pic>
    </p:spTree>
    <p:extLst>
      <p:ext uri="{BB962C8B-B14F-4D97-AF65-F5344CB8AC3E}">
        <p14:creationId xmlns:p14="http://schemas.microsoft.com/office/powerpoint/2010/main" val="14999640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3995936" y="1340768"/>
            <a:ext cx="5148064" cy="2160240"/>
          </a:xfrm>
          <a:prstGeom prst="rect">
            <a:avLst/>
          </a:prstGeom>
        </p:spPr>
      </p:pic>
      <p:pic>
        <p:nvPicPr>
          <p:cNvPr id="3" name="图片 2"/>
          <p:cNvPicPr>
            <a:picLocks noChangeAspect="1"/>
          </p:cNvPicPr>
          <p:nvPr/>
        </p:nvPicPr>
        <p:blipFill>
          <a:blip r:embed="rId4"/>
          <a:stretch>
            <a:fillRect/>
          </a:stretch>
        </p:blipFill>
        <p:spPr>
          <a:xfrm>
            <a:off x="3995936" y="4005064"/>
            <a:ext cx="5071864" cy="2162896"/>
          </a:xfrm>
          <a:prstGeom prst="rect">
            <a:avLst/>
          </a:prstGeom>
        </p:spPr>
      </p:pic>
      <p:sp>
        <p:nvSpPr>
          <p:cNvPr id="12292" name="Rectangle 2"/>
          <p:cNvSpPr txBox="1">
            <a:spLocks noChangeArrowheads="1"/>
          </p:cNvSpPr>
          <p:nvPr/>
        </p:nvSpPr>
        <p:spPr bwMode="gray">
          <a:xfrm>
            <a:off x="117475" y="44450"/>
            <a:ext cx="892810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01700">
              <a:defRPr>
                <a:solidFill>
                  <a:schemeClr val="tx1"/>
                </a:solidFill>
                <a:latin typeface="Arial" panose="020B0604020202020204" pitchFamily="34" charset="0"/>
                <a:ea typeface="宋体" panose="02010600030101010101" pitchFamily="2" charset="-122"/>
              </a:defRPr>
            </a:lvl1pPr>
            <a:lvl2pPr marL="742950" indent="-285750" defTabSz="901700">
              <a:defRPr>
                <a:solidFill>
                  <a:schemeClr val="tx1"/>
                </a:solidFill>
                <a:latin typeface="Arial" panose="020B0604020202020204" pitchFamily="34" charset="0"/>
                <a:ea typeface="宋体" panose="02010600030101010101" pitchFamily="2" charset="-122"/>
              </a:defRPr>
            </a:lvl2pPr>
            <a:lvl3pPr marL="1143000" indent="-228600" defTabSz="901700">
              <a:defRPr>
                <a:solidFill>
                  <a:schemeClr val="tx1"/>
                </a:solidFill>
                <a:latin typeface="Arial" panose="020B0604020202020204" pitchFamily="34" charset="0"/>
                <a:ea typeface="宋体" panose="02010600030101010101" pitchFamily="2" charset="-122"/>
              </a:defRPr>
            </a:lvl3pPr>
            <a:lvl4pPr marL="1600200" indent="-228600" defTabSz="901700">
              <a:defRPr>
                <a:solidFill>
                  <a:schemeClr val="tx1"/>
                </a:solidFill>
                <a:latin typeface="Arial" panose="020B0604020202020204" pitchFamily="34" charset="0"/>
                <a:ea typeface="宋体" panose="02010600030101010101" pitchFamily="2" charset="-122"/>
              </a:defRPr>
            </a:lvl4pPr>
            <a:lvl5pPr marL="2057400" indent="-228600" defTabSz="901700">
              <a:defRPr>
                <a:solidFill>
                  <a:schemeClr val="tx1"/>
                </a:solidFill>
                <a:latin typeface="Arial" panose="020B0604020202020204" pitchFamily="34" charset="0"/>
                <a:ea typeface="宋体" panose="02010600030101010101" pitchFamily="2" charset="-122"/>
              </a:defRPr>
            </a:lvl5pPr>
            <a:lvl6pPr marL="2514600" indent="-228600" defTabSz="9017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017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017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017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800" b="1" dirty="0">
                <a:solidFill>
                  <a:schemeClr val="tx2"/>
                </a:solidFill>
                <a:latin typeface="黑体" panose="02010609060101010101" pitchFamily="49" charset="-122"/>
                <a:ea typeface="黑体" panose="02010609060101010101" pitchFamily="49" charset="-122"/>
              </a:rPr>
              <a:t>初步估计中国非道路机械污染物排放总量巨大</a:t>
            </a:r>
            <a:endParaRPr lang="en-US" altLang="zh-CN" sz="2800" b="1" dirty="0">
              <a:solidFill>
                <a:schemeClr val="tx2"/>
              </a:solidFill>
              <a:latin typeface="黑体" panose="02010609060101010101" pitchFamily="49" charset="-122"/>
              <a:ea typeface="黑体" panose="02010609060101010101" pitchFamily="49" charset="-122"/>
            </a:endParaRPr>
          </a:p>
          <a:p>
            <a:r>
              <a:rPr lang="en-US" altLang="zh-CN" sz="2400" b="1" dirty="0" smtClean="0">
                <a:solidFill>
                  <a:schemeClr val="tx2"/>
                </a:solidFill>
                <a:latin typeface="Calibri" panose="020F0502020204030204" pitchFamily="34" charset="0"/>
              </a:rPr>
              <a:t>Results show that NRMS contributes </a:t>
            </a:r>
            <a:r>
              <a:rPr lang="en-US" altLang="zh-CN" sz="2400" b="1" dirty="0">
                <a:solidFill>
                  <a:schemeClr val="tx2"/>
                </a:solidFill>
                <a:latin typeface="Calibri" panose="020F0502020204030204" pitchFamily="34" charset="0"/>
              </a:rPr>
              <a:t>large emissions in China</a:t>
            </a:r>
            <a:endParaRPr lang="zh-CN" altLang="en-US" sz="2400" b="1" dirty="0">
              <a:solidFill>
                <a:schemeClr val="tx2"/>
              </a:solidFill>
              <a:latin typeface="Calibri" panose="020F0502020204030204" pitchFamily="34" charset="0"/>
            </a:endParaRPr>
          </a:p>
        </p:txBody>
      </p:sp>
      <p:sp>
        <p:nvSpPr>
          <p:cNvPr id="4" name="TextBox 4"/>
          <p:cNvSpPr txBox="1">
            <a:spLocks noChangeArrowheads="1"/>
          </p:cNvSpPr>
          <p:nvPr/>
        </p:nvSpPr>
        <p:spPr bwMode="auto">
          <a:xfrm>
            <a:off x="117476" y="1036638"/>
            <a:ext cx="3950468" cy="5016758"/>
          </a:xfrm>
          <a:prstGeom prst="rect">
            <a:avLst/>
          </a:prstGeom>
          <a:solidFill>
            <a:schemeClr val="bg1"/>
          </a:solidFill>
          <a:ln w="9525">
            <a:noFill/>
            <a:miter lim="800000"/>
            <a:headEnd/>
            <a:tailEnd/>
          </a:ln>
        </p:spPr>
        <p:txBody>
          <a:bodyPr wrap="square">
            <a:spAutoFit/>
          </a:bodyPr>
          <a:lstStyle/>
          <a:p>
            <a:pPr eaLnBrk="1" hangingPunct="1">
              <a:defRPr/>
            </a:pPr>
            <a:r>
              <a:rPr lang="en-US" altLang="zh-CN" sz="2000" dirty="0" smtClean="0">
                <a:latin typeface="黑体" panose="02010609060101010101" pitchFamily="49" charset="-122"/>
                <a:ea typeface="黑体" panose="02010609060101010101" pitchFamily="49" charset="-122"/>
              </a:rPr>
              <a:t>1)</a:t>
            </a:r>
            <a:r>
              <a:rPr lang="zh-CN" altLang="zh-CN" sz="2000" dirty="0" smtClean="0">
                <a:latin typeface="黑体" panose="02010609060101010101" pitchFamily="49" charset="-122"/>
                <a:ea typeface="黑体" panose="02010609060101010101" pitchFamily="49" charset="-122"/>
              </a:rPr>
              <a:t>道路</a:t>
            </a:r>
            <a:r>
              <a:rPr lang="zh-CN" altLang="zh-CN" sz="2000" dirty="0">
                <a:latin typeface="黑体" panose="02010609060101010101" pitchFamily="49" charset="-122"/>
                <a:ea typeface="黑体" panose="02010609060101010101" pitchFamily="49" charset="-122"/>
              </a:rPr>
              <a:t>和非道路移动源</a:t>
            </a:r>
            <a:r>
              <a:rPr lang="en-US" altLang="zh-CN" sz="2000" dirty="0">
                <a:latin typeface="黑体" panose="02010609060101010101" pitchFamily="49" charset="-122"/>
                <a:ea typeface="黑体" panose="02010609060101010101" pitchFamily="49" charset="-122"/>
              </a:rPr>
              <a:t>NOx</a:t>
            </a:r>
            <a:r>
              <a:rPr lang="zh-CN" altLang="zh-CN" sz="2000" dirty="0">
                <a:latin typeface="黑体" panose="02010609060101010101" pitchFamily="49" charset="-122"/>
                <a:ea typeface="黑体" panose="02010609060101010101" pitchFamily="49" charset="-122"/>
              </a:rPr>
              <a:t>的分担比例已达</a:t>
            </a:r>
            <a:r>
              <a:rPr lang="en-US" altLang="zh-CN" sz="2000" dirty="0">
                <a:latin typeface="黑体" panose="02010609060101010101" pitchFamily="49" charset="-122"/>
                <a:ea typeface="黑体" panose="02010609060101010101" pitchFamily="49" charset="-122"/>
              </a:rPr>
              <a:t>6:4</a:t>
            </a:r>
            <a:r>
              <a:rPr lang="zh-CN" altLang="zh-CN" sz="2000" dirty="0">
                <a:latin typeface="黑体" panose="02010609060101010101" pitchFamily="49" charset="-122"/>
                <a:ea typeface="黑体" panose="02010609060101010101" pitchFamily="49" charset="-122"/>
              </a:rPr>
              <a:t>；而非道路移动源排放的一次</a:t>
            </a:r>
            <a:r>
              <a:rPr lang="en-US" altLang="zh-CN" sz="2000" dirty="0">
                <a:latin typeface="黑体" panose="02010609060101010101" pitchFamily="49" charset="-122"/>
                <a:ea typeface="黑体" panose="02010609060101010101" pitchFamily="49" charset="-122"/>
              </a:rPr>
              <a:t>PM</a:t>
            </a:r>
            <a:r>
              <a:rPr lang="en-US" altLang="zh-CN" sz="2000" baseline="-25000" dirty="0">
                <a:latin typeface="黑体" panose="02010609060101010101" pitchFamily="49" charset="-122"/>
                <a:ea typeface="黑体" panose="02010609060101010101" pitchFamily="49" charset="-122"/>
              </a:rPr>
              <a:t>2.5</a:t>
            </a:r>
            <a:r>
              <a:rPr lang="zh-CN" altLang="zh-CN" sz="2000" dirty="0">
                <a:latin typeface="黑体" panose="02010609060101010101" pitchFamily="49" charset="-122"/>
                <a:ea typeface="黑体" panose="02010609060101010101" pitchFamily="49" charset="-122"/>
              </a:rPr>
              <a:t>甚至超过了道路移动源。</a:t>
            </a:r>
            <a:endParaRPr lang="en-US" altLang="zh-CN" sz="2000" dirty="0">
              <a:latin typeface="黑体" panose="02010609060101010101" pitchFamily="49" charset="-122"/>
              <a:ea typeface="黑体" panose="02010609060101010101" pitchFamily="49" charset="-122"/>
            </a:endParaRPr>
          </a:p>
          <a:p>
            <a:pPr eaLnBrk="1" hangingPunct="1">
              <a:defRPr/>
            </a:pPr>
            <a:r>
              <a:rPr lang="en-US" altLang="zh-CN" sz="2000" dirty="0">
                <a:solidFill>
                  <a:srgbClr val="FF0000"/>
                </a:solidFill>
                <a:latin typeface="+mn-lt"/>
                <a:ea typeface="宋体" charset="-122"/>
              </a:rPr>
              <a:t>On-road and non-road mobile sources account for 60% and 40% of NOx emissions, while the latter has a larger role in the primary PM2.5 emissions.</a:t>
            </a:r>
          </a:p>
          <a:p>
            <a:pPr eaLnBrk="1" hangingPunct="1">
              <a:defRPr/>
            </a:pPr>
            <a:endParaRPr lang="en-US" altLang="zh-CN" sz="2000" dirty="0">
              <a:latin typeface="+mn-lt"/>
              <a:ea typeface="宋体" charset="-122"/>
            </a:endParaRPr>
          </a:p>
          <a:p>
            <a:pPr eaLnBrk="1" hangingPunct="1">
              <a:defRPr/>
            </a:pPr>
            <a:r>
              <a:rPr lang="en-US" altLang="zh-CN" sz="2000" dirty="0" smtClean="0">
                <a:latin typeface="黑体" panose="02010609060101010101" pitchFamily="49" charset="-122"/>
                <a:ea typeface="黑体" panose="02010609060101010101" pitchFamily="49" charset="-122"/>
              </a:rPr>
              <a:t>2)</a:t>
            </a:r>
            <a:r>
              <a:rPr lang="zh-CN" altLang="zh-CN" sz="2000" dirty="0" smtClean="0">
                <a:latin typeface="黑体" panose="02010609060101010101" pitchFamily="49" charset="-122"/>
                <a:ea typeface="黑体" panose="02010609060101010101" pitchFamily="49" charset="-122"/>
              </a:rPr>
              <a:t>在</a:t>
            </a:r>
            <a:r>
              <a:rPr lang="zh-CN" altLang="zh-CN" sz="2000" dirty="0">
                <a:latin typeface="黑体" panose="02010609060101010101" pitchFamily="49" charset="-122"/>
                <a:ea typeface="黑体" panose="02010609060101010101" pitchFamily="49" charset="-122"/>
              </a:rPr>
              <a:t>非道路移动源中，工程机械、农业机械和船舶是三类最重要的排放源</a:t>
            </a:r>
            <a:endParaRPr lang="en-US" altLang="zh-CN" sz="2000" dirty="0">
              <a:latin typeface="黑体" panose="02010609060101010101" pitchFamily="49" charset="-122"/>
              <a:ea typeface="黑体" panose="02010609060101010101" pitchFamily="49" charset="-122"/>
            </a:endParaRPr>
          </a:p>
          <a:p>
            <a:pPr eaLnBrk="1" hangingPunct="1">
              <a:defRPr/>
            </a:pPr>
            <a:r>
              <a:rPr lang="en-US" altLang="zh-CN" sz="2000" dirty="0">
                <a:solidFill>
                  <a:srgbClr val="FF0000"/>
                </a:solidFill>
                <a:latin typeface="+mn-lt"/>
                <a:ea typeface="宋体" charset="-122"/>
              </a:rPr>
              <a:t>Construction machinery, agricultural machinery and </a:t>
            </a:r>
            <a:r>
              <a:rPr lang="en-US" altLang="zh-CN" sz="2000" dirty="0" smtClean="0">
                <a:solidFill>
                  <a:srgbClr val="FF0000"/>
                </a:solidFill>
                <a:latin typeface="+mn-lt"/>
              </a:rPr>
              <a:t>ships</a:t>
            </a:r>
            <a:r>
              <a:rPr lang="en-US" altLang="zh-CN" sz="2000" dirty="0" smtClean="0">
                <a:solidFill>
                  <a:srgbClr val="FF0000"/>
                </a:solidFill>
                <a:latin typeface="+mn-lt"/>
                <a:ea typeface="宋体" charset="-122"/>
              </a:rPr>
              <a:t> </a:t>
            </a:r>
            <a:r>
              <a:rPr lang="en-US" altLang="zh-CN" sz="2000" dirty="0">
                <a:solidFill>
                  <a:srgbClr val="FF0000"/>
                </a:solidFill>
                <a:latin typeface="+mn-lt"/>
                <a:ea typeface="宋体" charset="-122"/>
              </a:rPr>
              <a:t>are among the three major contributors in China. </a:t>
            </a:r>
            <a:endParaRPr lang="zh-CN" altLang="en-US" sz="2000" dirty="0">
              <a:solidFill>
                <a:srgbClr val="FF0000"/>
              </a:solidFill>
              <a:latin typeface="+mn-lt"/>
              <a:ea typeface="宋体" charset="-122"/>
            </a:endParaRPr>
          </a:p>
        </p:txBody>
      </p:sp>
      <p:sp>
        <p:nvSpPr>
          <p:cNvPr id="12294" name="矩形 1"/>
          <p:cNvSpPr>
            <a:spLocks noChangeArrowheads="1"/>
          </p:cNvSpPr>
          <p:nvPr/>
        </p:nvSpPr>
        <p:spPr bwMode="auto">
          <a:xfrm>
            <a:off x="4758704" y="2633539"/>
            <a:ext cx="3341688" cy="579437"/>
          </a:xfrm>
          <a:prstGeom prst="rect">
            <a:avLst/>
          </a:prstGeom>
          <a:solidFill>
            <a:srgbClr val="CC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defTabSz="901700">
              <a:defRPr>
                <a:solidFill>
                  <a:schemeClr val="tx1"/>
                </a:solidFill>
                <a:latin typeface="Arial" panose="020B0604020202020204" pitchFamily="34" charset="0"/>
                <a:ea typeface="宋体" panose="02010600030101010101" pitchFamily="2" charset="-122"/>
              </a:defRPr>
            </a:lvl1pPr>
            <a:lvl2pPr marL="742950" indent="-285750" defTabSz="901700">
              <a:defRPr>
                <a:solidFill>
                  <a:schemeClr val="tx1"/>
                </a:solidFill>
                <a:latin typeface="Arial" panose="020B0604020202020204" pitchFamily="34" charset="0"/>
                <a:ea typeface="宋体" panose="02010600030101010101" pitchFamily="2" charset="-122"/>
              </a:defRPr>
            </a:lvl2pPr>
            <a:lvl3pPr marL="1143000" indent="-228600" defTabSz="901700">
              <a:defRPr>
                <a:solidFill>
                  <a:schemeClr val="tx1"/>
                </a:solidFill>
                <a:latin typeface="Arial" panose="020B0604020202020204" pitchFamily="34" charset="0"/>
                <a:ea typeface="宋体" panose="02010600030101010101" pitchFamily="2" charset="-122"/>
              </a:defRPr>
            </a:lvl3pPr>
            <a:lvl4pPr marL="1600200" indent="-228600" defTabSz="901700">
              <a:defRPr>
                <a:solidFill>
                  <a:schemeClr val="tx1"/>
                </a:solidFill>
                <a:latin typeface="Arial" panose="020B0604020202020204" pitchFamily="34" charset="0"/>
                <a:ea typeface="宋体" panose="02010600030101010101" pitchFamily="2" charset="-122"/>
              </a:defRPr>
            </a:lvl4pPr>
            <a:lvl5pPr marL="2057400" indent="-228600" defTabSz="901700">
              <a:defRPr>
                <a:solidFill>
                  <a:schemeClr val="tx1"/>
                </a:solidFill>
                <a:latin typeface="Arial" panose="020B0604020202020204" pitchFamily="34" charset="0"/>
                <a:ea typeface="宋体" panose="02010600030101010101" pitchFamily="2" charset="-122"/>
              </a:defRPr>
            </a:lvl5pPr>
            <a:lvl6pPr marL="2514600" indent="-228600" defTabSz="9017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017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017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017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buClr>
                <a:srgbClr val="AA0027"/>
              </a:buClr>
              <a:buFont typeface="Wingdings" panose="05000000000000000000" pitchFamily="2" charset="2"/>
              <a:buNone/>
            </a:pPr>
            <a:r>
              <a:rPr lang="zh-CN" altLang="en-US" sz="1400" dirty="0" smtClean="0">
                <a:ea typeface="黑体" panose="02010609060101010101" pitchFamily="49" charset="-122"/>
              </a:rPr>
              <a:t>历年道路和非道路</a:t>
            </a:r>
            <a:r>
              <a:rPr lang="zh-CN" altLang="en-US" sz="1400" dirty="0">
                <a:ea typeface="黑体" panose="02010609060101010101" pitchFamily="49" charset="-122"/>
              </a:rPr>
              <a:t>移动源</a:t>
            </a:r>
            <a:r>
              <a:rPr lang="en-US" altLang="zh-CN" sz="1400" dirty="0" smtClean="0">
                <a:ea typeface="黑体" panose="02010609060101010101" pitchFamily="49" charset="-122"/>
              </a:rPr>
              <a:t>NOx</a:t>
            </a:r>
            <a:r>
              <a:rPr lang="zh-CN" altLang="en-US" sz="1400" dirty="0">
                <a:ea typeface="黑体" panose="02010609060101010101" pitchFamily="49" charset="-122"/>
              </a:rPr>
              <a:t>排放量</a:t>
            </a:r>
            <a:endParaRPr lang="en-US" altLang="zh-CN" sz="1400" dirty="0">
              <a:ea typeface="黑体" panose="02010609060101010101" pitchFamily="49" charset="-122"/>
            </a:endParaRPr>
          </a:p>
          <a:p>
            <a:pPr>
              <a:spcBef>
                <a:spcPct val="20000"/>
              </a:spcBef>
              <a:buClr>
                <a:srgbClr val="AA0027"/>
              </a:buClr>
            </a:pPr>
            <a:r>
              <a:rPr lang="en-US" altLang="zh-CN" sz="1400" dirty="0">
                <a:ea typeface="黑体" panose="02010609060101010101" pitchFamily="49" charset="-122"/>
              </a:rPr>
              <a:t>NOx emission </a:t>
            </a:r>
            <a:r>
              <a:rPr lang="en-US" altLang="zh-CN" sz="1400" dirty="0" smtClean="0">
                <a:ea typeface="黑体" panose="02010609060101010101" pitchFamily="49" charset="-122"/>
              </a:rPr>
              <a:t>from vehicles and NRMS</a:t>
            </a:r>
            <a:endParaRPr lang="en-US" altLang="zh-CN" sz="1400" dirty="0">
              <a:ea typeface="黑体" panose="02010609060101010101" pitchFamily="49" charset="-122"/>
            </a:endParaRPr>
          </a:p>
          <a:p>
            <a:pPr>
              <a:spcBef>
                <a:spcPct val="20000"/>
              </a:spcBef>
              <a:buClr>
                <a:srgbClr val="AA0027"/>
              </a:buClr>
              <a:buFont typeface="Wingdings" panose="05000000000000000000" pitchFamily="2" charset="2"/>
              <a:buNone/>
            </a:pPr>
            <a:endParaRPr lang="zh-CN" altLang="en-US" sz="1400" dirty="0">
              <a:solidFill>
                <a:srgbClr val="FF3300"/>
              </a:solidFill>
              <a:ea typeface="黑体" panose="02010609060101010101" pitchFamily="49" charset="-122"/>
            </a:endParaRPr>
          </a:p>
        </p:txBody>
      </p:sp>
      <p:sp>
        <p:nvSpPr>
          <p:cNvPr id="12295" name="矩形 1"/>
          <p:cNvSpPr>
            <a:spLocks noChangeArrowheads="1"/>
          </p:cNvSpPr>
          <p:nvPr/>
        </p:nvSpPr>
        <p:spPr bwMode="auto">
          <a:xfrm>
            <a:off x="4692029" y="5238725"/>
            <a:ext cx="3455988" cy="590550"/>
          </a:xfrm>
          <a:prstGeom prst="rect">
            <a:avLst/>
          </a:prstGeom>
          <a:solidFill>
            <a:srgbClr val="CC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defTabSz="901700">
              <a:defRPr>
                <a:solidFill>
                  <a:schemeClr val="tx1"/>
                </a:solidFill>
                <a:latin typeface="Arial" panose="020B0604020202020204" pitchFamily="34" charset="0"/>
                <a:ea typeface="宋体" panose="02010600030101010101" pitchFamily="2" charset="-122"/>
              </a:defRPr>
            </a:lvl1pPr>
            <a:lvl2pPr marL="742950" indent="-285750" defTabSz="901700">
              <a:defRPr>
                <a:solidFill>
                  <a:schemeClr val="tx1"/>
                </a:solidFill>
                <a:latin typeface="Arial" panose="020B0604020202020204" pitchFamily="34" charset="0"/>
                <a:ea typeface="宋体" panose="02010600030101010101" pitchFamily="2" charset="-122"/>
              </a:defRPr>
            </a:lvl2pPr>
            <a:lvl3pPr marL="1143000" indent="-228600" defTabSz="901700">
              <a:defRPr>
                <a:solidFill>
                  <a:schemeClr val="tx1"/>
                </a:solidFill>
                <a:latin typeface="Arial" panose="020B0604020202020204" pitchFamily="34" charset="0"/>
                <a:ea typeface="宋体" panose="02010600030101010101" pitchFamily="2" charset="-122"/>
              </a:defRPr>
            </a:lvl3pPr>
            <a:lvl4pPr marL="1600200" indent="-228600" defTabSz="901700">
              <a:defRPr>
                <a:solidFill>
                  <a:schemeClr val="tx1"/>
                </a:solidFill>
                <a:latin typeface="Arial" panose="020B0604020202020204" pitchFamily="34" charset="0"/>
                <a:ea typeface="宋体" panose="02010600030101010101" pitchFamily="2" charset="-122"/>
              </a:defRPr>
            </a:lvl4pPr>
            <a:lvl5pPr marL="2057400" indent="-228600" defTabSz="901700">
              <a:defRPr>
                <a:solidFill>
                  <a:schemeClr val="tx1"/>
                </a:solidFill>
                <a:latin typeface="Arial" panose="020B0604020202020204" pitchFamily="34" charset="0"/>
                <a:ea typeface="宋体" panose="02010600030101010101" pitchFamily="2" charset="-122"/>
              </a:defRPr>
            </a:lvl5pPr>
            <a:lvl6pPr marL="2514600" indent="-228600" defTabSz="9017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017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017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017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buClr>
                <a:srgbClr val="AA0027"/>
              </a:buClr>
              <a:buFont typeface="Wingdings" panose="05000000000000000000" pitchFamily="2" charset="2"/>
              <a:buNone/>
            </a:pPr>
            <a:r>
              <a:rPr lang="zh-CN" altLang="en-US" sz="1400" dirty="0" smtClean="0">
                <a:ea typeface="黑体" panose="02010609060101010101" pitchFamily="49" charset="-122"/>
              </a:rPr>
              <a:t>历年道路和非道路移动源</a:t>
            </a:r>
            <a:r>
              <a:rPr lang="en-US" altLang="zh-CN" sz="1400" dirty="0" smtClean="0">
                <a:ea typeface="黑体" panose="02010609060101010101" pitchFamily="49" charset="-122"/>
              </a:rPr>
              <a:t>PM</a:t>
            </a:r>
            <a:r>
              <a:rPr lang="en-US" altLang="zh-CN" sz="1400" baseline="-25000" dirty="0" smtClean="0">
                <a:ea typeface="黑体" panose="02010609060101010101" pitchFamily="49" charset="-122"/>
              </a:rPr>
              <a:t>2.5</a:t>
            </a:r>
            <a:r>
              <a:rPr lang="zh-CN" altLang="en-US" sz="1400" dirty="0">
                <a:ea typeface="黑体" panose="02010609060101010101" pitchFamily="49" charset="-122"/>
              </a:rPr>
              <a:t>排放量</a:t>
            </a:r>
            <a:endParaRPr lang="en-US" altLang="zh-CN" sz="1400" dirty="0">
              <a:ea typeface="黑体" panose="02010609060101010101" pitchFamily="49" charset="-122"/>
            </a:endParaRPr>
          </a:p>
          <a:p>
            <a:pPr>
              <a:spcBef>
                <a:spcPct val="20000"/>
              </a:spcBef>
              <a:buClr>
                <a:srgbClr val="AA0027"/>
              </a:buClr>
            </a:pPr>
            <a:r>
              <a:rPr lang="en-US" altLang="zh-CN" sz="1400" dirty="0">
                <a:ea typeface="黑体" panose="02010609060101010101" pitchFamily="49" charset="-122"/>
              </a:rPr>
              <a:t>PM</a:t>
            </a:r>
            <a:r>
              <a:rPr lang="en-US" altLang="zh-CN" sz="1400" baseline="-25000" dirty="0">
                <a:ea typeface="黑体" panose="02010609060101010101" pitchFamily="49" charset="-122"/>
              </a:rPr>
              <a:t>2.5</a:t>
            </a:r>
            <a:r>
              <a:rPr lang="en-US" altLang="zh-CN" sz="1400" dirty="0">
                <a:ea typeface="黑体" panose="02010609060101010101" pitchFamily="49" charset="-122"/>
              </a:rPr>
              <a:t> emission from </a:t>
            </a:r>
            <a:r>
              <a:rPr lang="en-US" altLang="zh-CN" sz="1400" dirty="0" smtClean="0">
                <a:ea typeface="黑体" panose="02010609060101010101" pitchFamily="49" charset="-122"/>
              </a:rPr>
              <a:t>vehicles and NRMS</a:t>
            </a:r>
            <a:endParaRPr lang="en-US" altLang="zh-CN" sz="1400" dirty="0">
              <a:ea typeface="黑体" panose="02010609060101010101" pitchFamily="49" charset="-122"/>
            </a:endParaRPr>
          </a:p>
          <a:p>
            <a:pPr>
              <a:spcBef>
                <a:spcPct val="20000"/>
              </a:spcBef>
              <a:buClr>
                <a:srgbClr val="AA0027"/>
              </a:buClr>
              <a:buFont typeface="Wingdings" panose="05000000000000000000" pitchFamily="2" charset="2"/>
              <a:buNone/>
            </a:pPr>
            <a:endParaRPr lang="zh-CN" altLang="en-US" sz="1400" dirty="0">
              <a:solidFill>
                <a:srgbClr val="FF3300"/>
              </a:solidFill>
              <a:ea typeface="黑体" panose="02010609060101010101" pitchFamily="49" charset="-122"/>
            </a:endParaRPr>
          </a:p>
        </p:txBody>
      </p:sp>
    </p:spTree>
    <p:extLst>
      <p:ext uri="{BB962C8B-B14F-4D97-AF65-F5344CB8AC3E}">
        <p14:creationId xmlns:p14="http://schemas.microsoft.com/office/powerpoint/2010/main" val="15451359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5" descr="D:\长三角.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373" y="1001514"/>
            <a:ext cx="4334619" cy="293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矩形 6"/>
          <p:cNvSpPr>
            <a:spLocks noChangeArrowheads="1"/>
          </p:cNvSpPr>
          <p:nvPr/>
        </p:nvSpPr>
        <p:spPr bwMode="auto">
          <a:xfrm>
            <a:off x="611560" y="3140968"/>
            <a:ext cx="3298363" cy="1015663"/>
          </a:xfrm>
          <a:prstGeom prst="rect">
            <a:avLst/>
          </a:prstGeom>
          <a:solidFill>
            <a:schemeClr val="tx2">
              <a:lumMod val="40000"/>
              <a:lumOff val="60000"/>
            </a:schemeClr>
          </a:solidFill>
        </p:spPr>
        <p:txBody>
          <a:bodyPr wrap="square">
            <a:spAutoFit/>
          </a:bodyPr>
          <a:lstStyle/>
          <a:p>
            <a:pPr algn="ctr"/>
            <a:r>
              <a:rPr lang="zh-CN" altLang="en-US" sz="2000" dirty="0" smtClean="0">
                <a:latin typeface="+mn-lt"/>
              </a:rPr>
              <a:t>上海的</a:t>
            </a:r>
            <a:r>
              <a:rPr lang="en-US" altLang="zh-CN" sz="2000" dirty="0" smtClean="0">
                <a:latin typeface="+mn-lt"/>
              </a:rPr>
              <a:t>PM2.5</a:t>
            </a:r>
            <a:r>
              <a:rPr lang="zh-CN" altLang="en-US" sz="2000" dirty="0" smtClean="0">
                <a:latin typeface="+mn-lt"/>
              </a:rPr>
              <a:t>源解析结果</a:t>
            </a:r>
            <a:endParaRPr lang="en-US" altLang="zh-CN" sz="2000" dirty="0" smtClean="0">
              <a:latin typeface="+mn-lt"/>
            </a:endParaRPr>
          </a:p>
          <a:p>
            <a:pPr algn="ctr"/>
            <a:r>
              <a:rPr lang="en-US" altLang="zh-CN" sz="2000" dirty="0" smtClean="0">
                <a:latin typeface="+mn-lt"/>
              </a:rPr>
              <a:t>PM2.5 </a:t>
            </a:r>
            <a:r>
              <a:rPr lang="en-US" altLang="zh-CN" sz="2000" dirty="0">
                <a:latin typeface="+mn-lt"/>
              </a:rPr>
              <a:t>source apportionment </a:t>
            </a:r>
            <a:r>
              <a:rPr lang="en-US" altLang="zh-CN" sz="2000" dirty="0" smtClean="0">
                <a:latin typeface="+mn-lt"/>
              </a:rPr>
              <a:t>in Shanghai</a:t>
            </a:r>
            <a:endParaRPr lang="zh-CN" altLang="en-US" sz="2000" dirty="0">
              <a:latin typeface="+mn-lt"/>
            </a:endParaRPr>
          </a:p>
        </p:txBody>
      </p:sp>
      <p:sp>
        <p:nvSpPr>
          <p:cNvPr id="14351" name="文本框 4"/>
          <p:cNvSpPr txBox="1">
            <a:spLocks noChangeArrowheads="1"/>
          </p:cNvSpPr>
          <p:nvPr/>
        </p:nvSpPr>
        <p:spPr bwMode="auto">
          <a:xfrm>
            <a:off x="60325" y="19050"/>
            <a:ext cx="903605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01700">
              <a:defRPr>
                <a:solidFill>
                  <a:schemeClr val="tx1"/>
                </a:solidFill>
                <a:latin typeface="Arial" panose="020B0604020202020204" pitchFamily="34" charset="0"/>
                <a:ea typeface="宋体" panose="02010600030101010101" pitchFamily="2" charset="-122"/>
              </a:defRPr>
            </a:lvl1pPr>
            <a:lvl2pPr marL="742950" indent="-285750" defTabSz="901700">
              <a:defRPr>
                <a:solidFill>
                  <a:schemeClr val="tx1"/>
                </a:solidFill>
                <a:latin typeface="Arial" panose="020B0604020202020204" pitchFamily="34" charset="0"/>
                <a:ea typeface="宋体" panose="02010600030101010101" pitchFamily="2" charset="-122"/>
              </a:defRPr>
            </a:lvl2pPr>
            <a:lvl3pPr marL="1143000" indent="-228600" defTabSz="901700">
              <a:defRPr>
                <a:solidFill>
                  <a:schemeClr val="tx1"/>
                </a:solidFill>
                <a:latin typeface="Arial" panose="020B0604020202020204" pitchFamily="34" charset="0"/>
                <a:ea typeface="宋体" panose="02010600030101010101" pitchFamily="2" charset="-122"/>
              </a:defRPr>
            </a:lvl3pPr>
            <a:lvl4pPr marL="1600200" indent="-228600" defTabSz="901700">
              <a:defRPr>
                <a:solidFill>
                  <a:schemeClr val="tx1"/>
                </a:solidFill>
                <a:latin typeface="Arial" panose="020B0604020202020204" pitchFamily="34" charset="0"/>
                <a:ea typeface="宋体" panose="02010600030101010101" pitchFamily="2" charset="-122"/>
              </a:defRPr>
            </a:lvl4pPr>
            <a:lvl5pPr marL="2057400" indent="-228600" defTabSz="901700">
              <a:defRPr>
                <a:solidFill>
                  <a:schemeClr val="tx1"/>
                </a:solidFill>
                <a:latin typeface="Arial" panose="020B0604020202020204" pitchFamily="34" charset="0"/>
                <a:ea typeface="宋体" panose="02010600030101010101" pitchFamily="2" charset="-122"/>
              </a:defRPr>
            </a:lvl5pPr>
            <a:lvl6pPr marL="2514600" indent="-228600" defTabSz="9017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017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017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017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800" b="1" dirty="0">
                <a:solidFill>
                  <a:schemeClr val="tx2"/>
                </a:solidFill>
                <a:latin typeface="黑体" panose="02010609060101010101" pitchFamily="49" charset="-122"/>
                <a:ea typeface="黑体" panose="02010609060101010101" pitchFamily="49" charset="-122"/>
              </a:rPr>
              <a:t>船舶成为</a:t>
            </a:r>
            <a:r>
              <a:rPr lang="zh-CN" altLang="en-US" sz="2800" b="1" dirty="0" smtClean="0">
                <a:solidFill>
                  <a:schemeClr val="tx2"/>
                </a:solidFill>
                <a:latin typeface="黑体" panose="02010609060101010101" pitchFamily="49" charset="-122"/>
                <a:ea typeface="黑体" panose="02010609060101010101" pitchFamily="49" charset="-122"/>
              </a:rPr>
              <a:t>上海</a:t>
            </a:r>
            <a:r>
              <a:rPr lang="en-US" altLang="zh-CN" sz="2800" b="1" dirty="0" smtClean="0">
                <a:solidFill>
                  <a:schemeClr val="tx2"/>
                </a:solidFill>
                <a:latin typeface="黑体" panose="02010609060101010101" pitchFamily="49" charset="-122"/>
                <a:ea typeface="黑体" panose="02010609060101010101" pitchFamily="49" charset="-122"/>
              </a:rPr>
              <a:t>/</a:t>
            </a:r>
            <a:r>
              <a:rPr lang="zh-CN" altLang="en-US" sz="2800" b="1" dirty="0" smtClean="0">
                <a:solidFill>
                  <a:schemeClr val="tx2"/>
                </a:solidFill>
                <a:latin typeface="黑体" panose="02010609060101010101" pitchFamily="49" charset="-122"/>
                <a:ea typeface="黑体" panose="02010609060101010101" pitchFamily="49" charset="-122"/>
              </a:rPr>
              <a:t>深圳等城市</a:t>
            </a:r>
            <a:r>
              <a:rPr lang="en-US" altLang="zh-CN" sz="2800" b="1" dirty="0" smtClean="0">
                <a:solidFill>
                  <a:schemeClr val="tx2"/>
                </a:solidFill>
                <a:latin typeface="黑体" panose="02010609060101010101" pitchFamily="49" charset="-122"/>
                <a:ea typeface="黑体" panose="02010609060101010101" pitchFamily="49" charset="-122"/>
              </a:rPr>
              <a:t>PM2.5</a:t>
            </a:r>
            <a:r>
              <a:rPr lang="zh-CN" altLang="en-US" sz="2800" b="1" dirty="0" smtClean="0">
                <a:solidFill>
                  <a:schemeClr val="tx2"/>
                </a:solidFill>
                <a:latin typeface="黑体" panose="02010609060101010101" pitchFamily="49" charset="-122"/>
                <a:ea typeface="黑体" panose="02010609060101010101" pitchFamily="49" charset="-122"/>
              </a:rPr>
              <a:t>污染的</a:t>
            </a:r>
            <a:r>
              <a:rPr lang="zh-CN" altLang="en-US" sz="2800" b="1" dirty="0">
                <a:solidFill>
                  <a:schemeClr val="tx2"/>
                </a:solidFill>
                <a:latin typeface="黑体" panose="02010609060101010101" pitchFamily="49" charset="-122"/>
                <a:ea typeface="黑体" panose="02010609060101010101" pitchFamily="49" charset="-122"/>
              </a:rPr>
              <a:t>重要贡献源</a:t>
            </a:r>
            <a:endParaRPr lang="en-US" altLang="zh-CN" sz="2800" b="1" dirty="0">
              <a:solidFill>
                <a:schemeClr val="tx2"/>
              </a:solidFill>
              <a:latin typeface="黑体" panose="02010609060101010101" pitchFamily="49" charset="-122"/>
              <a:ea typeface="黑体" panose="02010609060101010101" pitchFamily="49" charset="-122"/>
            </a:endParaRPr>
          </a:p>
          <a:p>
            <a:r>
              <a:rPr lang="en-US" altLang="zh-CN" sz="2200" b="1" dirty="0" smtClean="0">
                <a:solidFill>
                  <a:schemeClr val="tx2"/>
                </a:solidFill>
                <a:latin typeface="Calibri" panose="020F0502020204030204" pitchFamily="34" charset="0"/>
              </a:rPr>
              <a:t>Ship becomes </a:t>
            </a:r>
            <a:r>
              <a:rPr lang="en-US" altLang="zh-CN" sz="2200" b="1" dirty="0">
                <a:solidFill>
                  <a:schemeClr val="tx2"/>
                </a:solidFill>
                <a:latin typeface="Calibri" panose="020F0502020204030204" pitchFamily="34" charset="0"/>
              </a:rPr>
              <a:t>a major contributor to </a:t>
            </a:r>
            <a:r>
              <a:rPr lang="en-US" altLang="zh-CN" sz="2200" b="1" dirty="0" smtClean="0">
                <a:solidFill>
                  <a:schemeClr val="tx2"/>
                </a:solidFill>
                <a:latin typeface="Calibri" panose="020F0502020204030204" pitchFamily="34" charset="0"/>
              </a:rPr>
              <a:t>PM2.5 </a:t>
            </a:r>
            <a:r>
              <a:rPr lang="en-US" altLang="zh-CN" sz="2200" b="1" dirty="0">
                <a:solidFill>
                  <a:schemeClr val="tx2"/>
                </a:solidFill>
                <a:latin typeface="Calibri" panose="020F0502020204030204" pitchFamily="34" charset="0"/>
              </a:rPr>
              <a:t>pollution in </a:t>
            </a:r>
            <a:r>
              <a:rPr lang="en-US" altLang="zh-CN" sz="2200" b="1" dirty="0" smtClean="0">
                <a:solidFill>
                  <a:schemeClr val="tx2"/>
                </a:solidFill>
                <a:latin typeface="Calibri" panose="020F0502020204030204" pitchFamily="34" charset="0"/>
              </a:rPr>
              <a:t>Shanghai/Shenzhen</a:t>
            </a:r>
            <a:endParaRPr lang="en-US" altLang="zh-CN" sz="2200" b="1" dirty="0">
              <a:solidFill>
                <a:schemeClr val="tx2"/>
              </a:solidFill>
              <a:latin typeface="Calibri" panose="020F0502020204030204" pitchFamily="34" charset="0"/>
            </a:endParaRPr>
          </a:p>
        </p:txBody>
      </p:sp>
      <p:pic>
        <p:nvPicPr>
          <p:cNvPr id="2" name="图片 1"/>
          <p:cNvPicPr>
            <a:picLocks noChangeAspect="1"/>
          </p:cNvPicPr>
          <p:nvPr/>
        </p:nvPicPr>
        <p:blipFill>
          <a:blip r:embed="rId3"/>
          <a:stretch>
            <a:fillRect/>
          </a:stretch>
        </p:blipFill>
        <p:spPr>
          <a:xfrm>
            <a:off x="19076" y="4144804"/>
            <a:ext cx="4575422" cy="2524443"/>
          </a:xfrm>
          <a:prstGeom prst="rect">
            <a:avLst/>
          </a:prstGeom>
        </p:spPr>
      </p:pic>
      <p:pic>
        <p:nvPicPr>
          <p:cNvPr id="3" name="图片 2"/>
          <p:cNvPicPr>
            <a:picLocks noChangeAspect="1"/>
          </p:cNvPicPr>
          <p:nvPr/>
        </p:nvPicPr>
        <p:blipFill>
          <a:blip r:embed="rId4"/>
          <a:stretch>
            <a:fillRect/>
          </a:stretch>
        </p:blipFill>
        <p:spPr>
          <a:xfrm>
            <a:off x="4572000" y="1093713"/>
            <a:ext cx="4529281" cy="2983359"/>
          </a:xfrm>
          <a:prstGeom prst="rect">
            <a:avLst/>
          </a:prstGeom>
        </p:spPr>
      </p:pic>
      <p:sp>
        <p:nvSpPr>
          <p:cNvPr id="24" name="矩形 6"/>
          <p:cNvSpPr>
            <a:spLocks noChangeArrowheads="1"/>
          </p:cNvSpPr>
          <p:nvPr/>
        </p:nvSpPr>
        <p:spPr bwMode="auto">
          <a:xfrm>
            <a:off x="5508104" y="3140968"/>
            <a:ext cx="3298363" cy="1015663"/>
          </a:xfrm>
          <a:prstGeom prst="rect">
            <a:avLst/>
          </a:prstGeom>
          <a:solidFill>
            <a:schemeClr val="tx2">
              <a:lumMod val="40000"/>
              <a:lumOff val="60000"/>
            </a:schemeClr>
          </a:solidFill>
        </p:spPr>
        <p:txBody>
          <a:bodyPr wrap="square">
            <a:spAutoFit/>
          </a:bodyPr>
          <a:lstStyle/>
          <a:p>
            <a:pPr algn="ctr"/>
            <a:r>
              <a:rPr lang="zh-CN" altLang="en-US" sz="2000" dirty="0">
                <a:latin typeface="+mn-lt"/>
              </a:rPr>
              <a:t>深圳</a:t>
            </a:r>
            <a:r>
              <a:rPr lang="zh-CN" altLang="en-US" sz="2000" dirty="0" smtClean="0">
                <a:latin typeface="+mn-lt"/>
              </a:rPr>
              <a:t>的</a:t>
            </a:r>
            <a:r>
              <a:rPr lang="en-US" altLang="zh-CN" sz="2000" dirty="0" smtClean="0">
                <a:latin typeface="+mn-lt"/>
              </a:rPr>
              <a:t>PM2.5</a:t>
            </a:r>
            <a:r>
              <a:rPr lang="zh-CN" altLang="en-US" sz="2000" dirty="0" smtClean="0">
                <a:latin typeface="+mn-lt"/>
              </a:rPr>
              <a:t>源解析结果</a:t>
            </a:r>
            <a:endParaRPr lang="en-US" altLang="zh-CN" sz="2000" dirty="0" smtClean="0">
              <a:latin typeface="+mn-lt"/>
            </a:endParaRPr>
          </a:p>
          <a:p>
            <a:pPr algn="ctr"/>
            <a:r>
              <a:rPr lang="en-US" altLang="zh-CN" sz="2000" dirty="0" smtClean="0">
                <a:latin typeface="+mn-lt"/>
              </a:rPr>
              <a:t>PM2.5 </a:t>
            </a:r>
            <a:r>
              <a:rPr lang="en-US" altLang="zh-CN" sz="2000" dirty="0">
                <a:latin typeface="+mn-lt"/>
              </a:rPr>
              <a:t>source apportionment </a:t>
            </a:r>
            <a:r>
              <a:rPr lang="en-US" altLang="zh-CN" sz="2000" dirty="0" smtClean="0">
                <a:latin typeface="+mn-lt"/>
              </a:rPr>
              <a:t>in Shenzhen</a:t>
            </a:r>
            <a:endParaRPr lang="zh-CN" altLang="en-US" sz="2000" dirty="0">
              <a:latin typeface="+mn-lt"/>
            </a:endParaRPr>
          </a:p>
        </p:txBody>
      </p:sp>
      <p:sp>
        <p:nvSpPr>
          <p:cNvPr id="25" name="TextBox 4"/>
          <p:cNvSpPr txBox="1">
            <a:spLocks noChangeArrowheads="1"/>
          </p:cNvSpPr>
          <p:nvPr/>
        </p:nvSpPr>
        <p:spPr bwMode="auto">
          <a:xfrm>
            <a:off x="5004048" y="4171489"/>
            <a:ext cx="3950468" cy="2246769"/>
          </a:xfrm>
          <a:prstGeom prst="rect">
            <a:avLst/>
          </a:prstGeom>
          <a:solidFill>
            <a:schemeClr val="bg1"/>
          </a:solidFill>
          <a:ln w="9525">
            <a:noFill/>
            <a:miter lim="800000"/>
            <a:headEnd/>
            <a:tailEnd/>
          </a:ln>
        </p:spPr>
        <p:txBody>
          <a:bodyPr wrap="square">
            <a:spAutoFit/>
          </a:bodyPr>
          <a:lstStyle/>
          <a:p>
            <a:pPr eaLnBrk="1" hangingPunct="1">
              <a:defRPr/>
            </a:pPr>
            <a:r>
              <a:rPr lang="zh-CN" altLang="zh-CN" sz="2000" dirty="0">
                <a:latin typeface="黑体" panose="02010609060101010101" pitchFamily="49" charset="-122"/>
                <a:ea typeface="黑体" panose="02010609060101010101" pitchFamily="49" charset="-122"/>
              </a:rPr>
              <a:t>据深圳</a:t>
            </a:r>
            <a:r>
              <a:rPr lang="en-US" altLang="zh-CN" sz="2000" dirty="0">
                <a:latin typeface="黑体" panose="02010609060101010101" pitchFamily="49" charset="-122"/>
                <a:ea typeface="黑体" panose="02010609060101010101" pitchFamily="49" charset="-122"/>
              </a:rPr>
              <a:t>PM2.5</a:t>
            </a:r>
            <a:r>
              <a:rPr lang="zh-CN" altLang="zh-CN" sz="2000" dirty="0">
                <a:latin typeface="黑体" panose="02010609060101010101" pitchFamily="49" charset="-122"/>
                <a:ea typeface="黑体" panose="02010609060101010101" pitchFamily="49" charset="-122"/>
              </a:rPr>
              <a:t>源解析结果，全年船舶平均贡献约占</a:t>
            </a:r>
            <a:r>
              <a:rPr lang="en-US" altLang="zh-CN" sz="2000" dirty="0" smtClean="0">
                <a:latin typeface="黑体" panose="02010609060101010101" pitchFamily="49" charset="-122"/>
                <a:ea typeface="黑体" panose="02010609060101010101" pitchFamily="49" charset="-122"/>
              </a:rPr>
              <a:t>PM2.5</a:t>
            </a:r>
            <a:r>
              <a:rPr lang="zh-CN" altLang="en-US" sz="2000" dirty="0" smtClean="0">
                <a:latin typeface="黑体" panose="02010609060101010101" pitchFamily="49" charset="-122"/>
                <a:ea typeface="黑体" panose="02010609060101010101" pitchFamily="49" charset="-122"/>
              </a:rPr>
              <a:t>浓度</a:t>
            </a:r>
            <a:r>
              <a:rPr lang="zh-CN" altLang="zh-CN" sz="2000" dirty="0" smtClean="0">
                <a:latin typeface="黑体" panose="02010609060101010101" pitchFamily="49" charset="-122"/>
                <a:ea typeface="黑体" panose="02010609060101010101" pitchFamily="49" charset="-122"/>
              </a:rPr>
              <a:t>的</a:t>
            </a:r>
            <a:r>
              <a:rPr lang="en-US" altLang="zh-CN" sz="2000" dirty="0">
                <a:latin typeface="黑体" panose="02010609060101010101" pitchFamily="49" charset="-122"/>
                <a:ea typeface="黑体" panose="02010609060101010101" pitchFamily="49" charset="-122"/>
              </a:rPr>
              <a:t>13%</a:t>
            </a:r>
            <a:r>
              <a:rPr lang="zh-CN" altLang="zh-CN" sz="2000" dirty="0">
                <a:latin typeface="黑体" panose="02010609060101010101" pitchFamily="49" charset="-122"/>
                <a:ea typeface="黑体" panose="02010609060101010101" pitchFamily="49" charset="-122"/>
              </a:rPr>
              <a:t>（</a:t>
            </a:r>
            <a:r>
              <a:rPr lang="en-US" altLang="zh-CN" sz="2000" dirty="0">
                <a:latin typeface="黑体" panose="02010609060101010101" pitchFamily="49" charset="-122"/>
                <a:ea typeface="黑体" panose="02010609060101010101" pitchFamily="49" charset="-122"/>
              </a:rPr>
              <a:t>5 µg/m</a:t>
            </a:r>
            <a:r>
              <a:rPr lang="en-US" altLang="zh-CN" sz="2000" baseline="30000" dirty="0">
                <a:latin typeface="黑体" panose="02010609060101010101" pitchFamily="49" charset="-122"/>
                <a:ea typeface="黑体" panose="02010609060101010101" pitchFamily="49" charset="-122"/>
              </a:rPr>
              <a:t>3</a:t>
            </a:r>
            <a:r>
              <a:rPr lang="zh-CN" altLang="zh-CN" sz="2000" dirty="0">
                <a:latin typeface="黑体" panose="02010609060101010101" pitchFamily="49" charset="-122"/>
                <a:ea typeface="黑体" panose="02010609060101010101" pitchFamily="49" charset="-122"/>
              </a:rPr>
              <a:t>）</a:t>
            </a:r>
            <a:r>
              <a:rPr lang="zh-CN" altLang="zh-CN" sz="2000" dirty="0" smtClean="0">
                <a:latin typeface="黑体" panose="02010609060101010101" pitchFamily="49" charset="-122"/>
                <a:ea typeface="黑体" panose="02010609060101010101" pitchFamily="49" charset="-122"/>
              </a:rPr>
              <a:t>。</a:t>
            </a:r>
            <a:endParaRPr lang="en-US" altLang="zh-CN" sz="2000" dirty="0">
              <a:latin typeface="黑体" panose="02010609060101010101" pitchFamily="49" charset="-122"/>
              <a:ea typeface="黑体" panose="02010609060101010101" pitchFamily="49" charset="-122"/>
            </a:endParaRPr>
          </a:p>
          <a:p>
            <a:pPr eaLnBrk="1" hangingPunct="1">
              <a:defRPr/>
            </a:pPr>
            <a:r>
              <a:rPr lang="en-US" altLang="zh-CN" sz="2000" dirty="0">
                <a:solidFill>
                  <a:srgbClr val="FF0000"/>
                </a:solidFill>
                <a:latin typeface="+mn-lt"/>
              </a:rPr>
              <a:t>According to </a:t>
            </a:r>
            <a:r>
              <a:rPr lang="en-US" altLang="zh-CN" sz="2000" dirty="0" smtClean="0">
                <a:solidFill>
                  <a:srgbClr val="FF0000"/>
                </a:solidFill>
                <a:latin typeface="+mn-lt"/>
              </a:rPr>
              <a:t>PM2.5 </a:t>
            </a:r>
            <a:r>
              <a:rPr lang="en-US" altLang="zh-CN" sz="2000" dirty="0">
                <a:solidFill>
                  <a:srgbClr val="FF0000"/>
                </a:solidFill>
                <a:latin typeface="+mn-lt"/>
              </a:rPr>
              <a:t>source apportionment </a:t>
            </a:r>
            <a:r>
              <a:rPr lang="en-US" altLang="zh-CN" sz="2000" dirty="0" smtClean="0">
                <a:solidFill>
                  <a:srgbClr val="FF0000"/>
                </a:solidFill>
                <a:latin typeface="+mn-lt"/>
              </a:rPr>
              <a:t>results, ships contributes 13</a:t>
            </a:r>
            <a:r>
              <a:rPr lang="en-US" altLang="zh-CN" sz="2000" dirty="0">
                <a:solidFill>
                  <a:srgbClr val="FF0000"/>
                </a:solidFill>
                <a:latin typeface="+mn-lt"/>
              </a:rPr>
              <a:t>% (5 </a:t>
            </a:r>
            <a:r>
              <a:rPr lang="en-US" altLang="zh-CN" sz="2000" dirty="0" err="1">
                <a:solidFill>
                  <a:srgbClr val="FF0000"/>
                </a:solidFill>
                <a:latin typeface="+mn-lt"/>
              </a:rPr>
              <a:t>μg</a:t>
            </a:r>
            <a:r>
              <a:rPr lang="en-US" altLang="zh-CN" sz="2000" dirty="0">
                <a:solidFill>
                  <a:srgbClr val="FF0000"/>
                </a:solidFill>
                <a:latin typeface="+mn-lt"/>
              </a:rPr>
              <a:t>/m</a:t>
            </a:r>
            <a:r>
              <a:rPr lang="en-US" altLang="zh-CN" sz="2000" baseline="30000" dirty="0">
                <a:solidFill>
                  <a:srgbClr val="FF0000"/>
                </a:solidFill>
                <a:latin typeface="+mn-lt"/>
              </a:rPr>
              <a:t>3</a:t>
            </a:r>
            <a:r>
              <a:rPr lang="en-US" altLang="zh-CN" sz="2000" dirty="0">
                <a:solidFill>
                  <a:srgbClr val="FF0000"/>
                </a:solidFill>
                <a:latin typeface="+mn-lt"/>
              </a:rPr>
              <a:t>)</a:t>
            </a:r>
            <a:r>
              <a:rPr lang="en-US" altLang="zh-CN" sz="2000" dirty="0" smtClean="0">
                <a:solidFill>
                  <a:srgbClr val="FF0000"/>
                </a:solidFill>
                <a:latin typeface="+mn-lt"/>
              </a:rPr>
              <a:t> of PM2.5 concentrations in </a:t>
            </a:r>
            <a:r>
              <a:rPr lang="en-US" altLang="zh-CN" sz="2000" dirty="0">
                <a:solidFill>
                  <a:srgbClr val="FF0000"/>
                </a:solidFill>
                <a:latin typeface="+mn-lt"/>
              </a:rPr>
              <a:t>Shenzhen</a:t>
            </a:r>
            <a:r>
              <a:rPr lang="en-US" altLang="zh-CN" sz="2000" dirty="0" smtClean="0">
                <a:solidFill>
                  <a:srgbClr val="FF0000"/>
                </a:solidFill>
                <a:latin typeface="+mn-lt"/>
                <a:ea typeface="宋体" charset="-122"/>
              </a:rPr>
              <a:t>.</a:t>
            </a:r>
            <a:endParaRPr lang="en-US" altLang="zh-CN" sz="2000" dirty="0">
              <a:latin typeface="+mn-lt"/>
              <a:ea typeface="宋体" charset="-122"/>
            </a:endParaRPr>
          </a:p>
        </p:txBody>
      </p:sp>
    </p:spTree>
    <p:extLst>
      <p:ext uri="{BB962C8B-B14F-4D97-AF65-F5344CB8AC3E}">
        <p14:creationId xmlns:p14="http://schemas.microsoft.com/office/powerpoint/2010/main" val="16401439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文本框 2"/>
          <p:cNvSpPr txBox="1">
            <a:spLocks noChangeArrowheads="1"/>
          </p:cNvSpPr>
          <p:nvPr/>
        </p:nvSpPr>
        <p:spPr bwMode="auto">
          <a:xfrm>
            <a:off x="107950" y="-17463"/>
            <a:ext cx="878522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defTabSz="901700">
              <a:defRPr sz="2800" b="1">
                <a:solidFill>
                  <a:schemeClr val="tx2"/>
                </a:solidFill>
                <a:latin typeface="黑体" panose="02010609060101010101" pitchFamily="49" charset="-122"/>
                <a:ea typeface="黑体" panose="02010609060101010101" pitchFamily="49" charset="-122"/>
              </a:defRPr>
            </a:lvl1pPr>
            <a:lvl2pPr marL="742950" indent="-285750" defTabSz="901700">
              <a:defRPr>
                <a:latin typeface="Arial" panose="020B0604020202020204" pitchFamily="34" charset="0"/>
                <a:ea typeface="宋体" panose="02010600030101010101" pitchFamily="2" charset="-122"/>
              </a:defRPr>
            </a:lvl2pPr>
            <a:lvl3pPr marL="1143000" indent="-228600" defTabSz="901700">
              <a:defRPr>
                <a:latin typeface="Arial" panose="020B0604020202020204" pitchFamily="34" charset="0"/>
                <a:ea typeface="宋体" panose="02010600030101010101" pitchFamily="2" charset="-122"/>
              </a:defRPr>
            </a:lvl3pPr>
            <a:lvl4pPr marL="1600200" indent="-228600" defTabSz="901700">
              <a:defRPr>
                <a:latin typeface="Arial" panose="020B0604020202020204" pitchFamily="34" charset="0"/>
                <a:ea typeface="宋体" panose="02010600030101010101" pitchFamily="2" charset="-122"/>
              </a:defRPr>
            </a:lvl4pPr>
            <a:lvl5pPr marL="2057400" indent="-228600" defTabSz="901700">
              <a:defRPr>
                <a:latin typeface="Arial" panose="020B0604020202020204" pitchFamily="34" charset="0"/>
                <a:ea typeface="宋体" panose="02010600030101010101" pitchFamily="2" charset="-122"/>
              </a:defRPr>
            </a:lvl5pPr>
            <a:lvl6pPr marL="2514600" indent="-228600" defTabSz="9017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defTabSz="9017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defTabSz="9017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defTabSz="9017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dirty="0"/>
              <a:t>非道路移动源的国际经验分析</a:t>
            </a:r>
            <a:endParaRPr lang="en-US" altLang="zh-CN" dirty="0"/>
          </a:p>
          <a:p>
            <a:r>
              <a:rPr lang="en-US" altLang="zh-CN" sz="2400" dirty="0" smtClean="0">
                <a:latin typeface="+mn-lt"/>
              </a:rPr>
              <a:t>Key </a:t>
            </a:r>
            <a:r>
              <a:rPr lang="en-US" altLang="zh-CN" sz="2400" dirty="0">
                <a:latin typeface="+mn-lt"/>
              </a:rPr>
              <a:t>lessons learned from the international experience</a:t>
            </a:r>
            <a:endParaRPr lang="zh-CN" altLang="en-US" sz="2400" dirty="0">
              <a:latin typeface="+mn-lt"/>
            </a:endParaRPr>
          </a:p>
        </p:txBody>
      </p:sp>
      <p:sp>
        <p:nvSpPr>
          <p:cNvPr id="16387" name="Content Placeholder 2"/>
          <p:cNvSpPr txBox="1">
            <a:spLocks/>
          </p:cNvSpPr>
          <p:nvPr/>
        </p:nvSpPr>
        <p:spPr bwMode="auto">
          <a:xfrm>
            <a:off x="276225" y="1220787"/>
            <a:ext cx="8229600" cy="4896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buFont typeface="Wingdings" panose="05000000000000000000" pitchFamily="2" charset="2"/>
              <a:buChar char="ü"/>
            </a:pPr>
            <a:r>
              <a:rPr lang="zh-CN" altLang="en-US" sz="2000" dirty="0">
                <a:latin typeface="黑体" panose="02010609060101010101" pitchFamily="49" charset="-122"/>
                <a:ea typeface="黑体" panose="02010609060101010101" pitchFamily="49" charset="-122"/>
              </a:rPr>
              <a:t>非道路移动源是空气污染物和温室气体（尤其是黑碳）的重要贡献源，且趋势在增加 </a:t>
            </a:r>
            <a:r>
              <a:rPr lang="en-US" altLang="zh-CN" sz="2000" dirty="0">
                <a:solidFill>
                  <a:srgbClr val="FF0000"/>
                </a:solidFill>
                <a:latin typeface="Calibri" panose="020F0502020204030204" pitchFamily="34" charset="0"/>
              </a:rPr>
              <a:t>Non Road vehicles and engines are an increasingly important contributor to air pollution and GHGs, especially </a:t>
            </a:r>
            <a:r>
              <a:rPr lang="en-US" altLang="zh-CN" sz="2000" dirty="0" smtClean="0">
                <a:solidFill>
                  <a:srgbClr val="FF0000"/>
                </a:solidFill>
                <a:latin typeface="Calibri" panose="020F0502020204030204" pitchFamily="34" charset="0"/>
              </a:rPr>
              <a:t>BC.</a:t>
            </a:r>
            <a:endParaRPr lang="en-US" altLang="zh-CN" sz="2000" dirty="0">
              <a:solidFill>
                <a:srgbClr val="FF0000"/>
              </a:solidFill>
              <a:latin typeface="Calibri" panose="020F0502020204030204" pitchFamily="34" charset="0"/>
            </a:endParaRPr>
          </a:p>
          <a:p>
            <a:pPr>
              <a:spcBef>
                <a:spcPct val="20000"/>
              </a:spcBef>
              <a:buFont typeface="Wingdings" panose="05000000000000000000" pitchFamily="2" charset="2"/>
              <a:buChar char="ü"/>
            </a:pPr>
            <a:r>
              <a:rPr lang="zh-CN" altLang="en-US" sz="2000" dirty="0">
                <a:latin typeface="黑体" panose="02010609060101010101" pitchFamily="49" charset="-122"/>
                <a:ea typeface="黑体" panose="02010609060101010101" pitchFamily="49" charset="-122"/>
              </a:rPr>
              <a:t>当前已有的技术储备已具备很好的排放削减潜力 </a:t>
            </a:r>
            <a:r>
              <a:rPr lang="en-US" altLang="zh-CN" sz="2000" dirty="0">
                <a:solidFill>
                  <a:srgbClr val="FF0000"/>
                </a:solidFill>
                <a:latin typeface="Calibri" panose="020F0502020204030204" pitchFamily="34" charset="0"/>
              </a:rPr>
              <a:t>Technologies currently exist which can substantially reduce the emissions which contribute to these </a:t>
            </a:r>
            <a:r>
              <a:rPr lang="en-US" altLang="zh-CN" sz="2000" dirty="0" smtClean="0">
                <a:solidFill>
                  <a:srgbClr val="FF0000"/>
                </a:solidFill>
                <a:latin typeface="Calibri" panose="020F0502020204030204" pitchFamily="34" charset="0"/>
              </a:rPr>
              <a:t>problems.</a:t>
            </a:r>
            <a:endParaRPr lang="en-US" altLang="zh-CN" sz="2000" dirty="0">
              <a:solidFill>
                <a:srgbClr val="FF0000"/>
              </a:solidFill>
              <a:latin typeface="Calibri" panose="020F0502020204030204" pitchFamily="34" charset="0"/>
            </a:endParaRPr>
          </a:p>
          <a:p>
            <a:pPr>
              <a:spcBef>
                <a:spcPct val="20000"/>
              </a:spcBef>
              <a:buFont typeface="Wingdings" panose="05000000000000000000" pitchFamily="2" charset="2"/>
              <a:buChar char="ü"/>
            </a:pPr>
            <a:r>
              <a:rPr lang="zh-CN" altLang="en-US" sz="2000" dirty="0">
                <a:latin typeface="黑体" panose="02010609060101010101" pitchFamily="49" charset="-122"/>
                <a:ea typeface="黑体" panose="02010609060101010101" pitchFamily="49" charset="-122"/>
              </a:rPr>
              <a:t>油品质量的逐步提升为上述技术的大规模推广扫清了障碍 </a:t>
            </a:r>
            <a:r>
              <a:rPr lang="en-US" altLang="zh-CN" sz="2000" dirty="0">
                <a:solidFill>
                  <a:srgbClr val="FF0000"/>
                </a:solidFill>
                <a:latin typeface="Calibri" panose="020F0502020204030204" pitchFamily="34" charset="0"/>
              </a:rPr>
              <a:t>Cleaner low sulfur fuels for this sector are gradually being phased in around the world, removing the major impediment to the use of advanced </a:t>
            </a:r>
            <a:r>
              <a:rPr lang="en-US" altLang="zh-CN" sz="2000" dirty="0" smtClean="0">
                <a:solidFill>
                  <a:srgbClr val="FF0000"/>
                </a:solidFill>
                <a:latin typeface="Calibri" panose="020F0502020204030204" pitchFamily="34" charset="0"/>
              </a:rPr>
              <a:t>technologies.</a:t>
            </a:r>
            <a:endParaRPr lang="en-US" altLang="zh-CN" sz="2000" dirty="0">
              <a:solidFill>
                <a:srgbClr val="FF0000"/>
              </a:solidFill>
              <a:latin typeface="Calibri" panose="020F0502020204030204" pitchFamily="34" charset="0"/>
            </a:endParaRPr>
          </a:p>
          <a:p>
            <a:pPr>
              <a:spcBef>
                <a:spcPct val="20000"/>
              </a:spcBef>
              <a:buFont typeface="Wingdings" panose="05000000000000000000" pitchFamily="2" charset="2"/>
              <a:buChar char="ü"/>
            </a:pPr>
            <a:r>
              <a:rPr lang="zh-CN" altLang="en-US" sz="2000" dirty="0">
                <a:latin typeface="黑体" panose="02010609060101010101" pitchFamily="49" charset="-122"/>
                <a:ea typeface="黑体" panose="02010609060101010101" pitchFamily="49" charset="-122"/>
              </a:rPr>
              <a:t>欧美的在用符合性监管能力显著提升 </a:t>
            </a:r>
            <a:r>
              <a:rPr lang="en-US" altLang="zh-CN" sz="2000" dirty="0">
                <a:solidFill>
                  <a:srgbClr val="FF0000"/>
                </a:solidFill>
                <a:latin typeface="Calibri" panose="020F0502020204030204" pitchFamily="34" charset="0"/>
              </a:rPr>
              <a:t>Tools to help assure in use compliance have improved significantly, especially in </a:t>
            </a:r>
            <a:r>
              <a:rPr lang="en-US" altLang="zh-CN" sz="2000" dirty="0" smtClean="0">
                <a:solidFill>
                  <a:srgbClr val="FF0000"/>
                </a:solidFill>
                <a:latin typeface="Calibri" panose="020F0502020204030204" pitchFamily="34" charset="0"/>
              </a:rPr>
              <a:t>Europe.</a:t>
            </a:r>
            <a:endParaRPr lang="en-US" altLang="zh-CN" sz="2000" dirty="0">
              <a:solidFill>
                <a:srgbClr val="FF0000"/>
              </a:solidFill>
              <a:latin typeface="Calibri" panose="020F0502020204030204" pitchFamily="34" charset="0"/>
            </a:endParaRPr>
          </a:p>
          <a:p>
            <a:pPr>
              <a:spcBef>
                <a:spcPct val="20000"/>
              </a:spcBef>
              <a:buFont typeface="Wingdings" panose="05000000000000000000" pitchFamily="2" charset="2"/>
              <a:buChar char="ü"/>
            </a:pPr>
            <a:r>
              <a:rPr lang="zh-CN" altLang="en-US" sz="2000" dirty="0">
                <a:latin typeface="黑体" panose="02010609060101010101" pitchFamily="49" charset="-122"/>
                <a:ea typeface="黑体" panose="02010609060101010101" pitchFamily="49" charset="-122"/>
              </a:rPr>
              <a:t>在用车改造技术在欧美有成功的经验，但是其有效推广需要严格的认证和监管相匹配 </a:t>
            </a:r>
            <a:r>
              <a:rPr lang="en-US" altLang="zh-CN" sz="2000" dirty="0">
                <a:solidFill>
                  <a:srgbClr val="FF0000"/>
                </a:solidFill>
                <a:latin typeface="Calibri" panose="020F0502020204030204" pitchFamily="34" charset="0"/>
              </a:rPr>
              <a:t>Retrofit technologies which can dramatically reduce PM and BC from the existing fleet are widely used, especially in California and Switzerland, but their use depends on a strong verification </a:t>
            </a:r>
            <a:r>
              <a:rPr lang="en-US" altLang="zh-CN" sz="2000" dirty="0" smtClean="0">
                <a:solidFill>
                  <a:srgbClr val="FF0000"/>
                </a:solidFill>
                <a:latin typeface="Calibri" panose="020F0502020204030204" pitchFamily="34" charset="0"/>
              </a:rPr>
              <a:t>program.</a:t>
            </a:r>
            <a:endParaRPr lang="en-US" altLang="zh-CN" sz="2000" dirty="0">
              <a:solidFill>
                <a:srgbClr val="FF0000"/>
              </a:solidFill>
              <a:latin typeface="Calibri" panose="020F0502020204030204" pitchFamily="34" charset="0"/>
            </a:endParaRPr>
          </a:p>
        </p:txBody>
      </p:sp>
    </p:spTree>
    <p:extLst>
      <p:ext uri="{BB962C8B-B14F-4D97-AF65-F5344CB8AC3E}">
        <p14:creationId xmlns:p14="http://schemas.microsoft.com/office/powerpoint/2010/main" val="24354792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2"/>
          <p:cNvSpPr txBox="1">
            <a:spLocks/>
          </p:cNvSpPr>
          <p:nvPr/>
        </p:nvSpPr>
        <p:spPr bwMode="auto">
          <a:xfrm>
            <a:off x="251520" y="1124744"/>
            <a:ext cx="8352928" cy="5183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buFont typeface="Wingdings" panose="05000000000000000000" pitchFamily="2" charset="2"/>
              <a:buChar char="ü"/>
            </a:pPr>
            <a:r>
              <a:rPr lang="zh-CN" altLang="en-US" sz="2000" dirty="0">
                <a:latin typeface="黑体" panose="02010609060101010101" pitchFamily="49" charset="-122"/>
                <a:ea typeface="黑体" panose="02010609060101010101" pitchFamily="49" charset="-122"/>
              </a:rPr>
              <a:t>控制船舶等非道路移动源需要准确测量和评估其空气污染和健康影响的关系，并推动公众支持 </a:t>
            </a:r>
            <a:r>
              <a:rPr lang="en-US" altLang="zh-CN" sz="2000" dirty="0">
                <a:solidFill>
                  <a:srgbClr val="FF0000"/>
                </a:solidFill>
                <a:latin typeface="Calibri" panose="020F0502020204030204" pitchFamily="34" charset="0"/>
              </a:rPr>
              <a:t>It is essential to measure and communicate the air pollution and health impacts from shipping and port-related activities to create public support for controlling shipping and port </a:t>
            </a:r>
            <a:r>
              <a:rPr lang="en-US" altLang="zh-CN" sz="2000" dirty="0" smtClean="0">
                <a:solidFill>
                  <a:srgbClr val="FF0000"/>
                </a:solidFill>
                <a:latin typeface="Calibri" panose="020F0502020204030204" pitchFamily="34" charset="0"/>
              </a:rPr>
              <a:t>emissions.</a:t>
            </a:r>
            <a:endParaRPr lang="en-US" altLang="zh-CN" sz="2000" dirty="0">
              <a:solidFill>
                <a:srgbClr val="FF0000"/>
              </a:solidFill>
              <a:latin typeface="Calibri" panose="020F0502020204030204" pitchFamily="34" charset="0"/>
            </a:endParaRPr>
          </a:p>
          <a:p>
            <a:pPr>
              <a:spcBef>
                <a:spcPct val="20000"/>
              </a:spcBef>
              <a:buFont typeface="Wingdings" panose="05000000000000000000" pitchFamily="2" charset="2"/>
              <a:buChar char="ü"/>
            </a:pPr>
            <a:r>
              <a:rPr lang="zh-CN" altLang="en-US" sz="2000" dirty="0">
                <a:latin typeface="黑体" panose="02010609060101010101" pitchFamily="49" charset="-122"/>
                <a:ea typeface="黑体" panose="02010609060101010101" pitchFamily="49" charset="-122"/>
              </a:rPr>
              <a:t>强制和经济激励等手段需要综合应用以更好的推动船舶排放控制技术和措施的实施 </a:t>
            </a:r>
            <a:r>
              <a:rPr lang="en-US" altLang="zh-CN" sz="2000" dirty="0">
                <a:solidFill>
                  <a:srgbClr val="FF0000"/>
                </a:solidFill>
                <a:latin typeface="Calibri" panose="020F0502020204030204" pitchFamily="34" charset="0"/>
              </a:rPr>
              <a:t>A wide range of mitigation options exist to reduce SLCPs and air pollution from ships, but mandatory and incentive programs are needed to spur the deployment of such </a:t>
            </a:r>
            <a:r>
              <a:rPr lang="en-US" altLang="zh-CN" sz="2000" dirty="0" smtClean="0">
                <a:solidFill>
                  <a:srgbClr val="FF0000"/>
                </a:solidFill>
                <a:latin typeface="Calibri" panose="020F0502020204030204" pitchFamily="34" charset="0"/>
              </a:rPr>
              <a:t>measures.</a:t>
            </a:r>
            <a:endParaRPr lang="en-US" altLang="zh-CN" sz="2000" dirty="0">
              <a:solidFill>
                <a:srgbClr val="FF0000"/>
              </a:solidFill>
              <a:latin typeface="Calibri" panose="020F0502020204030204" pitchFamily="34" charset="0"/>
            </a:endParaRPr>
          </a:p>
          <a:p>
            <a:pPr>
              <a:spcBef>
                <a:spcPct val="20000"/>
              </a:spcBef>
              <a:buFont typeface="Wingdings" panose="05000000000000000000" pitchFamily="2" charset="2"/>
              <a:buChar char="ü"/>
            </a:pPr>
            <a:r>
              <a:rPr lang="zh-CN" altLang="en-US" sz="2000" dirty="0">
                <a:latin typeface="黑体" panose="02010609060101010101" pitchFamily="49" charset="-122"/>
                <a:ea typeface="黑体" panose="02010609060101010101" pitchFamily="49" charset="-122"/>
              </a:rPr>
              <a:t>区域的联防联控是最佳的控制途径 </a:t>
            </a:r>
            <a:r>
              <a:rPr lang="en-US" altLang="zh-CN" sz="2000" dirty="0">
                <a:solidFill>
                  <a:srgbClr val="FF0000"/>
                </a:solidFill>
                <a:latin typeface="Calibri" panose="020F0502020204030204" pitchFamily="34" charset="0"/>
              </a:rPr>
              <a:t>Regional emission control efforts are best for addressing concerns over </a:t>
            </a:r>
            <a:r>
              <a:rPr lang="en-US" altLang="zh-CN" sz="2000" dirty="0" smtClean="0">
                <a:solidFill>
                  <a:srgbClr val="FF0000"/>
                </a:solidFill>
                <a:latin typeface="Calibri" panose="020F0502020204030204" pitchFamily="34" charset="0"/>
              </a:rPr>
              <a:t>competitiveness.</a:t>
            </a:r>
            <a:endParaRPr lang="en-US" altLang="zh-CN" sz="2000" dirty="0">
              <a:solidFill>
                <a:srgbClr val="FF0000"/>
              </a:solidFill>
              <a:latin typeface="Calibri" panose="020F0502020204030204" pitchFamily="34" charset="0"/>
            </a:endParaRPr>
          </a:p>
          <a:p>
            <a:pPr>
              <a:spcBef>
                <a:spcPct val="20000"/>
              </a:spcBef>
              <a:buFont typeface="Wingdings" panose="05000000000000000000" pitchFamily="2" charset="2"/>
              <a:buChar char="ü"/>
            </a:pPr>
            <a:r>
              <a:rPr lang="zh-CN" altLang="en-US" sz="2000" dirty="0">
                <a:latin typeface="黑体" panose="02010609060101010101" pitchFamily="49" charset="-122"/>
                <a:ea typeface="黑体" panose="02010609060101010101" pitchFamily="49" charset="-122"/>
              </a:rPr>
              <a:t>标准和法规的有效实施需要依靠强有力的监管 </a:t>
            </a:r>
            <a:r>
              <a:rPr lang="en-US" altLang="zh-CN" sz="2000" dirty="0">
                <a:solidFill>
                  <a:srgbClr val="FF0000"/>
                </a:solidFill>
                <a:latin typeface="Calibri" panose="020F0502020204030204" pitchFamily="34" charset="0"/>
              </a:rPr>
              <a:t>Robust enforcement is a key to success for any regulatory </a:t>
            </a:r>
            <a:r>
              <a:rPr lang="en-US" altLang="zh-CN" sz="2000" dirty="0" smtClean="0">
                <a:solidFill>
                  <a:srgbClr val="FF0000"/>
                </a:solidFill>
                <a:latin typeface="Calibri" panose="020F0502020204030204" pitchFamily="34" charset="0"/>
              </a:rPr>
              <a:t>program.</a:t>
            </a:r>
            <a:endParaRPr lang="en-US" altLang="zh-CN" sz="2000" dirty="0">
              <a:solidFill>
                <a:srgbClr val="FF0000"/>
              </a:solidFill>
              <a:latin typeface="Calibri" panose="020F0502020204030204" pitchFamily="34" charset="0"/>
            </a:endParaRPr>
          </a:p>
          <a:p>
            <a:pPr>
              <a:spcBef>
                <a:spcPct val="20000"/>
              </a:spcBef>
              <a:buFont typeface="Wingdings" panose="05000000000000000000" pitchFamily="2" charset="2"/>
              <a:buChar char="ü"/>
            </a:pPr>
            <a:r>
              <a:rPr lang="zh-CN" altLang="en-US" sz="2000" dirty="0">
                <a:latin typeface="黑体" panose="02010609060101010101" pitchFamily="49" charset="-122"/>
                <a:ea typeface="黑体" panose="02010609060101010101" pitchFamily="49" charset="-122"/>
              </a:rPr>
              <a:t>内河和远洋船舶可以考虑同步并行控制以达到最佳控制效果 </a:t>
            </a:r>
            <a:r>
              <a:rPr lang="en-US" altLang="zh-CN" sz="2000" dirty="0">
                <a:solidFill>
                  <a:srgbClr val="FF0000"/>
                </a:solidFill>
                <a:latin typeface="Calibri" panose="020F0502020204030204" pitchFamily="34" charset="0"/>
              </a:rPr>
              <a:t>Pollution from domestic vessels and OGVs can be targeted in parallel to achieve maximum emissions </a:t>
            </a:r>
            <a:r>
              <a:rPr lang="en-US" altLang="zh-CN" sz="2000" dirty="0" smtClean="0">
                <a:solidFill>
                  <a:srgbClr val="FF0000"/>
                </a:solidFill>
                <a:latin typeface="Calibri" panose="020F0502020204030204" pitchFamily="34" charset="0"/>
              </a:rPr>
              <a:t>reductions.</a:t>
            </a:r>
            <a:endParaRPr lang="en-US" altLang="zh-CN" sz="2000" dirty="0">
              <a:solidFill>
                <a:srgbClr val="FF0000"/>
              </a:solidFill>
              <a:latin typeface="Calibri" panose="020F0502020204030204" pitchFamily="34" charset="0"/>
            </a:endParaRPr>
          </a:p>
          <a:p>
            <a:pPr lvl="1">
              <a:spcBef>
                <a:spcPct val="20000"/>
              </a:spcBef>
              <a:buFont typeface="Arial" panose="020B0604020202020204" pitchFamily="34" charset="0"/>
              <a:buChar char="–"/>
            </a:pPr>
            <a:endParaRPr lang="en-US" altLang="zh-CN" sz="2000" dirty="0">
              <a:latin typeface="Calibri" panose="020F0502020204030204" pitchFamily="34" charset="0"/>
            </a:endParaRPr>
          </a:p>
          <a:p>
            <a:pPr lvl="1">
              <a:spcBef>
                <a:spcPct val="20000"/>
              </a:spcBef>
              <a:buFont typeface="Arial" panose="020B0604020202020204" pitchFamily="34" charset="0"/>
              <a:buChar char="–"/>
            </a:pPr>
            <a:endParaRPr lang="en-US" altLang="zh-CN" sz="2000" dirty="0">
              <a:latin typeface="Calibri" panose="020F0502020204030204" pitchFamily="34" charset="0"/>
            </a:endParaRPr>
          </a:p>
          <a:p>
            <a:pPr lvl="1">
              <a:spcBef>
                <a:spcPct val="20000"/>
              </a:spcBef>
              <a:buFont typeface="Arial" panose="020B0604020202020204" pitchFamily="34" charset="0"/>
              <a:buChar char="–"/>
            </a:pPr>
            <a:endParaRPr lang="en-US" altLang="zh-CN" sz="2000" dirty="0">
              <a:latin typeface="Calibri" panose="020F0502020204030204" pitchFamily="34" charset="0"/>
            </a:endParaRPr>
          </a:p>
          <a:p>
            <a:pPr>
              <a:spcBef>
                <a:spcPct val="20000"/>
              </a:spcBef>
              <a:buFont typeface="Arial" panose="020B0604020202020204" pitchFamily="34" charset="0"/>
              <a:buChar char="•"/>
            </a:pPr>
            <a:endParaRPr lang="en-US" altLang="zh-CN" sz="3200" dirty="0">
              <a:latin typeface="Calibri" panose="020F0502020204030204" pitchFamily="34" charset="0"/>
            </a:endParaRPr>
          </a:p>
        </p:txBody>
      </p:sp>
      <p:sp>
        <p:nvSpPr>
          <p:cNvPr id="4" name="文本框 2"/>
          <p:cNvSpPr txBox="1">
            <a:spLocks noChangeArrowheads="1"/>
          </p:cNvSpPr>
          <p:nvPr/>
        </p:nvSpPr>
        <p:spPr bwMode="auto">
          <a:xfrm>
            <a:off x="107950" y="-17463"/>
            <a:ext cx="878522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defTabSz="901700">
              <a:defRPr sz="2800" b="1">
                <a:solidFill>
                  <a:schemeClr val="tx2"/>
                </a:solidFill>
                <a:latin typeface="黑体" panose="02010609060101010101" pitchFamily="49" charset="-122"/>
                <a:ea typeface="黑体" panose="02010609060101010101" pitchFamily="49" charset="-122"/>
              </a:defRPr>
            </a:lvl1pPr>
            <a:lvl2pPr marL="742950" indent="-285750" defTabSz="901700">
              <a:defRPr>
                <a:latin typeface="Arial" panose="020B0604020202020204" pitchFamily="34" charset="0"/>
                <a:ea typeface="宋体" panose="02010600030101010101" pitchFamily="2" charset="-122"/>
              </a:defRPr>
            </a:lvl2pPr>
            <a:lvl3pPr marL="1143000" indent="-228600" defTabSz="901700">
              <a:defRPr>
                <a:latin typeface="Arial" panose="020B0604020202020204" pitchFamily="34" charset="0"/>
                <a:ea typeface="宋体" panose="02010600030101010101" pitchFamily="2" charset="-122"/>
              </a:defRPr>
            </a:lvl3pPr>
            <a:lvl4pPr marL="1600200" indent="-228600" defTabSz="901700">
              <a:defRPr>
                <a:latin typeface="Arial" panose="020B0604020202020204" pitchFamily="34" charset="0"/>
                <a:ea typeface="宋体" panose="02010600030101010101" pitchFamily="2" charset="-122"/>
              </a:defRPr>
            </a:lvl4pPr>
            <a:lvl5pPr marL="2057400" indent="-228600" defTabSz="901700">
              <a:defRPr>
                <a:latin typeface="Arial" panose="020B0604020202020204" pitchFamily="34" charset="0"/>
                <a:ea typeface="宋体" panose="02010600030101010101" pitchFamily="2" charset="-122"/>
              </a:defRPr>
            </a:lvl5pPr>
            <a:lvl6pPr marL="2514600" indent="-228600" defTabSz="9017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defTabSz="9017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defTabSz="9017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defTabSz="9017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dirty="0"/>
              <a:t>非道路移动源的国际经验</a:t>
            </a:r>
            <a:r>
              <a:rPr lang="zh-CN" altLang="en-US" dirty="0" smtClean="0"/>
              <a:t>分析（续）</a:t>
            </a:r>
            <a:endParaRPr lang="en-US" altLang="zh-CN" dirty="0"/>
          </a:p>
          <a:p>
            <a:r>
              <a:rPr lang="en-US" altLang="zh-CN" sz="2400" dirty="0" smtClean="0">
                <a:latin typeface="+mn-lt"/>
              </a:rPr>
              <a:t>Key </a:t>
            </a:r>
            <a:r>
              <a:rPr lang="en-US" altLang="zh-CN" sz="2400" dirty="0">
                <a:latin typeface="+mn-lt"/>
              </a:rPr>
              <a:t>lessons learned from the international </a:t>
            </a:r>
            <a:r>
              <a:rPr lang="en-US" altLang="zh-CN" sz="2400" dirty="0" smtClean="0">
                <a:latin typeface="+mn-lt"/>
              </a:rPr>
              <a:t>experience (cont’d)</a:t>
            </a:r>
            <a:endParaRPr lang="zh-CN" altLang="en-US" sz="2400" dirty="0">
              <a:latin typeface="+mn-lt"/>
            </a:endParaRPr>
          </a:p>
        </p:txBody>
      </p:sp>
    </p:spTree>
    <p:extLst>
      <p:ext uri="{BB962C8B-B14F-4D97-AF65-F5344CB8AC3E}">
        <p14:creationId xmlns:p14="http://schemas.microsoft.com/office/powerpoint/2010/main" val="23620888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文本框 2"/>
          <p:cNvSpPr txBox="1">
            <a:spLocks noChangeArrowheads="1"/>
          </p:cNvSpPr>
          <p:nvPr/>
        </p:nvSpPr>
        <p:spPr bwMode="auto">
          <a:xfrm>
            <a:off x="79375" y="34925"/>
            <a:ext cx="878522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01700">
              <a:defRPr>
                <a:solidFill>
                  <a:schemeClr val="tx1"/>
                </a:solidFill>
                <a:latin typeface="Arial" panose="020B0604020202020204" pitchFamily="34" charset="0"/>
                <a:ea typeface="宋体" panose="02010600030101010101" pitchFamily="2" charset="-122"/>
              </a:defRPr>
            </a:lvl1pPr>
            <a:lvl2pPr marL="742950" indent="-285750" defTabSz="901700">
              <a:defRPr>
                <a:solidFill>
                  <a:schemeClr val="tx1"/>
                </a:solidFill>
                <a:latin typeface="Arial" panose="020B0604020202020204" pitchFamily="34" charset="0"/>
                <a:ea typeface="宋体" panose="02010600030101010101" pitchFamily="2" charset="-122"/>
              </a:defRPr>
            </a:lvl2pPr>
            <a:lvl3pPr marL="1143000" indent="-228600" defTabSz="901700">
              <a:defRPr>
                <a:solidFill>
                  <a:schemeClr val="tx1"/>
                </a:solidFill>
                <a:latin typeface="Arial" panose="020B0604020202020204" pitchFamily="34" charset="0"/>
                <a:ea typeface="宋体" panose="02010600030101010101" pitchFamily="2" charset="-122"/>
              </a:defRPr>
            </a:lvl3pPr>
            <a:lvl4pPr marL="1600200" indent="-228600" defTabSz="901700">
              <a:defRPr>
                <a:solidFill>
                  <a:schemeClr val="tx1"/>
                </a:solidFill>
                <a:latin typeface="Arial" panose="020B0604020202020204" pitchFamily="34" charset="0"/>
                <a:ea typeface="宋体" panose="02010600030101010101" pitchFamily="2" charset="-122"/>
              </a:defRPr>
            </a:lvl4pPr>
            <a:lvl5pPr marL="2057400" indent="-228600" defTabSz="901700">
              <a:defRPr>
                <a:solidFill>
                  <a:schemeClr val="tx1"/>
                </a:solidFill>
                <a:latin typeface="Arial" panose="020B0604020202020204" pitchFamily="34" charset="0"/>
                <a:ea typeface="宋体" panose="02010600030101010101" pitchFamily="2" charset="-122"/>
              </a:defRPr>
            </a:lvl5pPr>
            <a:lvl6pPr marL="2514600" indent="-228600" defTabSz="9017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017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017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017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800" b="1" dirty="0">
                <a:solidFill>
                  <a:schemeClr val="tx2"/>
                </a:solidFill>
                <a:latin typeface="黑体" panose="02010609060101010101" pitchFamily="49" charset="-122"/>
                <a:ea typeface="黑体" panose="02010609060101010101" pitchFamily="49" charset="-122"/>
              </a:rPr>
              <a:t>非道路移动源排放控制技术评估和应用</a:t>
            </a:r>
            <a:endParaRPr lang="en-US" altLang="zh-CN" sz="2800" b="1" dirty="0">
              <a:solidFill>
                <a:schemeClr val="tx2"/>
              </a:solidFill>
              <a:latin typeface="黑体" panose="02010609060101010101" pitchFamily="49" charset="-122"/>
              <a:ea typeface="黑体" panose="02010609060101010101" pitchFamily="49" charset="-122"/>
            </a:endParaRPr>
          </a:p>
          <a:p>
            <a:r>
              <a:rPr lang="en-US" altLang="zh-CN" sz="2400" b="1" dirty="0">
                <a:solidFill>
                  <a:schemeClr val="tx2"/>
                </a:solidFill>
                <a:latin typeface="Calibri" panose="020F0502020204030204" pitchFamily="34" charset="0"/>
              </a:rPr>
              <a:t>Advanced technologies and measures for non-road sector</a:t>
            </a:r>
            <a:endParaRPr lang="zh-CN" altLang="en-US" sz="2400" b="1" dirty="0">
              <a:solidFill>
                <a:schemeClr val="tx2"/>
              </a:solidFill>
              <a:latin typeface="Calibri" panose="020F0502020204030204" pitchFamily="34" charset="0"/>
            </a:endParaRPr>
          </a:p>
        </p:txBody>
      </p:sp>
      <p:sp>
        <p:nvSpPr>
          <p:cNvPr id="12" name="Rectangle 2"/>
          <p:cNvSpPr txBox="1">
            <a:spLocks noChangeArrowheads="1"/>
          </p:cNvSpPr>
          <p:nvPr/>
        </p:nvSpPr>
        <p:spPr>
          <a:xfrm>
            <a:off x="79375" y="1124744"/>
            <a:ext cx="8610600" cy="3323698"/>
          </a:xfrm>
          <a:prstGeom prst="rect">
            <a:avLst/>
          </a:prstGeom>
        </p:spPr>
        <p:txBody>
          <a:bodyPr anchor="ct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marL="342900" indent="-342900">
              <a:buFont typeface="Wingdings" panose="05000000000000000000" pitchFamily="2" charset="2"/>
              <a:buChar char="ü"/>
              <a:defRPr/>
            </a:pPr>
            <a:r>
              <a:rPr lang="zh-CN" altLang="en-US" sz="2000" b="1" dirty="0" smtClean="0">
                <a:solidFill>
                  <a:schemeClr val="tx1"/>
                </a:solidFill>
                <a:latin typeface="黑体" panose="02010609060101010101" pitchFamily="49" charset="-122"/>
                <a:ea typeface="黑体" panose="02010609060101010101" pitchFamily="49" charset="-122"/>
              </a:rPr>
              <a:t>全球范围内有效控制非道路排放源的技术广泛存在，中国可以有效借鉴 </a:t>
            </a:r>
            <a:r>
              <a:rPr lang="en-US" altLang="zh-CN" sz="2000" dirty="0">
                <a:solidFill>
                  <a:srgbClr val="FF0000"/>
                </a:solidFill>
                <a:latin typeface="Calibri" panose="020F0502020204030204" pitchFamily="34" charset="0"/>
                <a:ea typeface="宋体" panose="02010600030101010101" pitchFamily="2" charset="-122"/>
                <a:cs typeface="+mn-cs"/>
              </a:rPr>
              <a:t>Affordable and feasible </a:t>
            </a:r>
            <a:r>
              <a:rPr lang="en-US" altLang="zh-CN" sz="2000" dirty="0" smtClean="0">
                <a:solidFill>
                  <a:srgbClr val="FF0000"/>
                </a:solidFill>
                <a:latin typeface="Calibri" panose="020F0502020204030204" pitchFamily="34" charset="0"/>
                <a:ea typeface="宋体" panose="02010600030101010101" pitchFamily="2" charset="-122"/>
                <a:cs typeface="+mn-cs"/>
              </a:rPr>
              <a:t>technologies </a:t>
            </a:r>
            <a:r>
              <a:rPr lang="en-US" altLang="zh-CN" sz="2000" dirty="0">
                <a:solidFill>
                  <a:srgbClr val="FF0000"/>
                </a:solidFill>
                <a:latin typeface="Calibri" panose="020F0502020204030204" pitchFamily="34" charset="0"/>
                <a:ea typeface="宋体" panose="02010600030101010101" pitchFamily="2" charset="-122"/>
                <a:cs typeface="+mn-cs"/>
              </a:rPr>
              <a:t>exist </a:t>
            </a:r>
            <a:r>
              <a:rPr lang="en-US" altLang="zh-CN" sz="2000" dirty="0" smtClean="0">
                <a:solidFill>
                  <a:srgbClr val="FF0000"/>
                </a:solidFill>
                <a:latin typeface="Calibri" panose="020F0502020204030204" pitchFamily="34" charset="0"/>
                <a:ea typeface="宋体" panose="02010600030101010101" pitchFamily="2" charset="-122"/>
                <a:cs typeface="+mn-cs"/>
              </a:rPr>
              <a:t>for </a:t>
            </a:r>
            <a:r>
              <a:rPr lang="en-US" altLang="zh-CN" sz="2000" dirty="0">
                <a:solidFill>
                  <a:srgbClr val="FF0000"/>
                </a:solidFill>
                <a:latin typeface="Calibri" panose="020F0502020204030204" pitchFamily="34" charset="0"/>
                <a:ea typeface="宋体" panose="02010600030101010101" pitchFamily="2" charset="-122"/>
                <a:cs typeface="+mn-cs"/>
              </a:rPr>
              <a:t>the effective control of </a:t>
            </a:r>
            <a:r>
              <a:rPr lang="en-US" altLang="zh-CN" sz="2000" dirty="0" smtClean="0">
                <a:solidFill>
                  <a:srgbClr val="FF0000"/>
                </a:solidFill>
                <a:latin typeface="Calibri" panose="020F0502020204030204" pitchFamily="34" charset="0"/>
                <a:ea typeface="宋体" panose="02010600030101010101" pitchFamily="2" charset="-122"/>
                <a:cs typeface="+mn-cs"/>
              </a:rPr>
              <a:t>off-road </a:t>
            </a:r>
            <a:r>
              <a:rPr lang="en-US" altLang="zh-CN" sz="2000" dirty="0">
                <a:solidFill>
                  <a:srgbClr val="FF0000"/>
                </a:solidFill>
                <a:latin typeface="Calibri" panose="020F0502020204030204" pitchFamily="34" charset="0"/>
                <a:ea typeface="宋体" panose="02010600030101010101" pitchFamily="2" charset="-122"/>
                <a:cs typeface="+mn-cs"/>
              </a:rPr>
              <a:t>emissions and China can easily leapfrog in its pollution control policy development for </a:t>
            </a:r>
            <a:r>
              <a:rPr lang="en-US" altLang="zh-CN" sz="2000" dirty="0" smtClean="0">
                <a:solidFill>
                  <a:srgbClr val="FF0000"/>
                </a:solidFill>
                <a:latin typeface="Calibri" panose="020F0502020204030204" pitchFamily="34" charset="0"/>
                <a:ea typeface="宋体" panose="02010600030101010101" pitchFamily="2" charset="-122"/>
                <a:cs typeface="+mn-cs"/>
              </a:rPr>
              <a:t>NRMS.</a:t>
            </a:r>
            <a:endParaRPr lang="en-US" altLang="zh-CN" sz="2000" dirty="0">
              <a:solidFill>
                <a:srgbClr val="FF0000"/>
              </a:solidFill>
              <a:latin typeface="Calibri" panose="020F0502020204030204" pitchFamily="34" charset="0"/>
              <a:ea typeface="宋体" panose="02010600030101010101" pitchFamily="2" charset="-122"/>
              <a:cs typeface="+mn-cs"/>
            </a:endParaRPr>
          </a:p>
          <a:p>
            <a:pPr marL="342900" indent="-342900">
              <a:buFont typeface="Wingdings" panose="05000000000000000000" pitchFamily="2" charset="2"/>
              <a:buChar char="ü"/>
              <a:defRPr/>
            </a:pPr>
            <a:r>
              <a:rPr lang="zh-CN" altLang="en-US" sz="2000" b="1" dirty="0">
                <a:solidFill>
                  <a:schemeClr val="tx1"/>
                </a:solidFill>
                <a:latin typeface="黑体" panose="02010609060101010101" pitchFamily="49" charset="-122"/>
                <a:ea typeface="黑体" panose="02010609060101010101" pitchFamily="49" charset="-122"/>
              </a:rPr>
              <a:t>广泛应用在道路移动源上的</a:t>
            </a:r>
            <a:r>
              <a:rPr lang="en-US" altLang="zh-CN" sz="2000" b="1" dirty="0">
                <a:solidFill>
                  <a:schemeClr val="tx1"/>
                </a:solidFill>
                <a:latin typeface="黑体" panose="02010609060101010101" pitchFamily="49" charset="-122"/>
                <a:ea typeface="黑体" panose="02010609060101010101" pitchFamily="49" charset="-122"/>
              </a:rPr>
              <a:t>SCR/DPF</a:t>
            </a:r>
            <a:r>
              <a:rPr lang="zh-CN" altLang="en-US" sz="2000" b="1" dirty="0">
                <a:solidFill>
                  <a:schemeClr val="tx1"/>
                </a:solidFill>
                <a:latin typeface="黑体" panose="02010609060101010101" pitchFamily="49" charset="-122"/>
                <a:ea typeface="黑体" panose="02010609060101010101" pitchFamily="49" charset="-122"/>
              </a:rPr>
              <a:t>等先进</a:t>
            </a:r>
            <a:r>
              <a:rPr lang="zh-CN" altLang="en-US" sz="2000" b="1" dirty="0" smtClean="0">
                <a:solidFill>
                  <a:schemeClr val="tx1"/>
                </a:solidFill>
                <a:latin typeface="黑体" panose="02010609060101010101" pitchFamily="49" charset="-122"/>
                <a:ea typeface="黑体" panose="02010609060101010101" pitchFamily="49" charset="-122"/>
              </a:rPr>
              <a:t>技术</a:t>
            </a:r>
            <a:r>
              <a:rPr lang="zh-CN" altLang="en-US" sz="2000" b="1" dirty="0">
                <a:solidFill>
                  <a:schemeClr val="tx1"/>
                </a:solidFill>
                <a:latin typeface="黑体" panose="02010609060101010101" pitchFamily="49" charset="-122"/>
                <a:ea typeface="黑体" panose="02010609060101010101" pitchFamily="49" charset="-122"/>
              </a:rPr>
              <a:t>，</a:t>
            </a:r>
            <a:r>
              <a:rPr lang="zh-CN" altLang="en-US" sz="2000" b="1" dirty="0" smtClean="0">
                <a:solidFill>
                  <a:schemeClr val="tx1"/>
                </a:solidFill>
                <a:latin typeface="黑体" panose="02010609060101010101" pitchFamily="49" charset="-122"/>
                <a:ea typeface="黑体" panose="02010609060101010101" pitchFamily="49" charset="-122"/>
              </a:rPr>
              <a:t>可移植</a:t>
            </a:r>
            <a:r>
              <a:rPr lang="zh-CN" altLang="en-US" sz="2000" b="1" dirty="0">
                <a:solidFill>
                  <a:schemeClr val="tx1"/>
                </a:solidFill>
                <a:latin typeface="黑体" panose="02010609060101010101" pitchFamily="49" charset="-122"/>
                <a:ea typeface="黑体" panose="02010609060101010101" pitchFamily="49" charset="-122"/>
              </a:rPr>
              <a:t>到非道路移动源上  </a:t>
            </a:r>
            <a:r>
              <a:rPr lang="en-US" altLang="zh-CN" sz="2000" dirty="0">
                <a:solidFill>
                  <a:srgbClr val="FF0000"/>
                </a:solidFill>
                <a:latin typeface="Calibri" panose="020F0502020204030204" pitchFamily="34" charset="0"/>
                <a:ea typeface="宋体" panose="02010600030101010101" pitchFamily="2" charset="-122"/>
                <a:cs typeface="+mn-cs"/>
              </a:rPr>
              <a:t>The learnings from controlling pollution from </a:t>
            </a:r>
            <a:r>
              <a:rPr lang="en-US" altLang="zh-CN" sz="2000" dirty="0" smtClean="0">
                <a:solidFill>
                  <a:srgbClr val="FF0000"/>
                </a:solidFill>
                <a:latin typeface="Calibri" panose="020F0502020204030204" pitchFamily="34" charset="0"/>
                <a:ea typeface="宋体" panose="02010600030101010101" pitchFamily="2" charset="-122"/>
                <a:cs typeface="+mn-cs"/>
              </a:rPr>
              <a:t>trucks </a:t>
            </a:r>
            <a:r>
              <a:rPr lang="en-US" altLang="zh-CN" sz="2000" dirty="0">
                <a:solidFill>
                  <a:srgbClr val="FF0000"/>
                </a:solidFill>
                <a:latin typeface="Calibri" panose="020F0502020204030204" pitchFamily="34" charset="0"/>
                <a:ea typeface="宋体" panose="02010600030101010101" pitchFamily="2" charset="-122"/>
                <a:cs typeface="+mn-cs"/>
              </a:rPr>
              <a:t>are readily applicable to the off-road sector.  These include advanced engine design </a:t>
            </a:r>
            <a:r>
              <a:rPr lang="en-US" altLang="zh-CN" sz="2000" dirty="0" smtClean="0">
                <a:solidFill>
                  <a:srgbClr val="FF0000"/>
                </a:solidFill>
                <a:latin typeface="Calibri" panose="020F0502020204030204" pitchFamily="34" charset="0"/>
                <a:ea typeface="宋体" panose="02010600030101010101" pitchFamily="2" charset="-122"/>
                <a:cs typeface="+mn-cs"/>
              </a:rPr>
              <a:t>optimization, SCR </a:t>
            </a:r>
            <a:r>
              <a:rPr lang="en-US" altLang="zh-CN" sz="2000" dirty="0">
                <a:solidFill>
                  <a:srgbClr val="FF0000"/>
                </a:solidFill>
                <a:latin typeface="Calibri" panose="020F0502020204030204" pitchFamily="34" charset="0"/>
                <a:ea typeface="宋体" panose="02010600030101010101" pitchFamily="2" charset="-122"/>
                <a:cs typeface="+mn-cs"/>
              </a:rPr>
              <a:t>and DPF, </a:t>
            </a:r>
            <a:r>
              <a:rPr lang="en-US" altLang="zh-CN" sz="2000" dirty="0" smtClean="0">
                <a:solidFill>
                  <a:srgbClr val="FF0000"/>
                </a:solidFill>
                <a:latin typeface="Calibri" panose="020F0502020204030204" pitchFamily="34" charset="0"/>
                <a:ea typeface="宋体" panose="02010600030101010101" pitchFamily="2" charset="-122"/>
                <a:cs typeface="+mn-cs"/>
              </a:rPr>
              <a:t>respectively.</a:t>
            </a:r>
            <a:endParaRPr lang="en-US" altLang="zh-CN" sz="2000" dirty="0">
              <a:solidFill>
                <a:srgbClr val="FF0000"/>
              </a:solidFill>
              <a:latin typeface="Calibri" panose="020F0502020204030204" pitchFamily="34" charset="0"/>
              <a:ea typeface="宋体" panose="02010600030101010101" pitchFamily="2" charset="-122"/>
              <a:cs typeface="+mn-cs"/>
            </a:endParaRPr>
          </a:p>
          <a:p>
            <a:pPr marL="342900" indent="-342900">
              <a:buFont typeface="Wingdings" panose="05000000000000000000" pitchFamily="2" charset="2"/>
              <a:buChar char="ü"/>
              <a:defRPr/>
            </a:pPr>
            <a:r>
              <a:rPr lang="zh-CN" altLang="en-US" sz="2000" b="1" dirty="0">
                <a:solidFill>
                  <a:schemeClr val="tx1"/>
                </a:solidFill>
                <a:latin typeface="黑体" panose="02010609060101010101" pitchFamily="49" charset="-122"/>
                <a:ea typeface="黑体" panose="02010609060101010101" pitchFamily="49" charset="-122"/>
              </a:rPr>
              <a:t>相比无控情况</a:t>
            </a:r>
            <a:r>
              <a:rPr lang="zh-CN" altLang="en-US" sz="2000" b="1" dirty="0" smtClean="0">
                <a:solidFill>
                  <a:schemeClr val="tx1"/>
                </a:solidFill>
                <a:latin typeface="黑体" panose="02010609060101010101" pitchFamily="49" charset="-122"/>
                <a:ea typeface="黑体" panose="02010609060101010101" pitchFamily="49" charset="-122"/>
              </a:rPr>
              <a:t>，国际</a:t>
            </a:r>
            <a:r>
              <a:rPr lang="zh-CN" altLang="en-US" sz="2000" b="1" dirty="0">
                <a:solidFill>
                  <a:schemeClr val="tx1"/>
                </a:solidFill>
                <a:latin typeface="黑体" panose="02010609060101010101" pitchFamily="49" charset="-122"/>
                <a:ea typeface="黑体" panose="02010609060101010101" pitchFamily="49" charset="-122"/>
              </a:rPr>
              <a:t>先进的非道路机械排放污染物减排幅度可达到</a:t>
            </a:r>
            <a:r>
              <a:rPr lang="en-US" altLang="zh-CN" sz="2000" b="1" dirty="0">
                <a:solidFill>
                  <a:schemeClr val="tx1"/>
                </a:solidFill>
                <a:latin typeface="黑体" panose="02010609060101010101" pitchFamily="49" charset="-122"/>
                <a:ea typeface="黑体" panose="02010609060101010101" pitchFamily="49" charset="-122"/>
              </a:rPr>
              <a:t>50-90% </a:t>
            </a:r>
            <a:r>
              <a:rPr lang="en-US" altLang="zh-CN" sz="2000" dirty="0">
                <a:solidFill>
                  <a:srgbClr val="FF0000"/>
                </a:solidFill>
                <a:latin typeface="Calibri" panose="020F0502020204030204" pitchFamily="34" charset="0"/>
                <a:ea typeface="宋体" panose="02010600030101010101" pitchFamily="2" charset="-122"/>
                <a:cs typeface="+mn-cs"/>
              </a:rPr>
              <a:t>Today’s most advanced off-road engines emit 50 – 90% less pollution than early uncontrolled </a:t>
            </a:r>
            <a:r>
              <a:rPr lang="en-US" altLang="zh-CN" sz="2000" dirty="0" smtClean="0">
                <a:solidFill>
                  <a:srgbClr val="FF0000"/>
                </a:solidFill>
                <a:latin typeface="Calibri" panose="020F0502020204030204" pitchFamily="34" charset="0"/>
                <a:ea typeface="宋体" panose="02010600030101010101" pitchFamily="2" charset="-122"/>
                <a:cs typeface="+mn-cs"/>
              </a:rPr>
              <a:t>engines.</a:t>
            </a:r>
            <a:endParaRPr lang="en-US" altLang="en-US" sz="2000" dirty="0">
              <a:solidFill>
                <a:srgbClr val="FF0000"/>
              </a:solidFill>
              <a:latin typeface="Calibri" panose="020F0502020204030204" pitchFamily="34" charset="0"/>
              <a:ea typeface="宋体" panose="02010600030101010101" pitchFamily="2" charset="-122"/>
              <a:cs typeface="+mn-cs"/>
            </a:endParaRPr>
          </a:p>
          <a:p>
            <a:pPr marL="342900" indent="-342900">
              <a:buFont typeface="Wingdings" panose="05000000000000000000" pitchFamily="2" charset="2"/>
              <a:buChar char="ü"/>
              <a:defRPr/>
            </a:pPr>
            <a:endParaRPr lang="en-US" altLang="zh-CN" sz="2000" dirty="0" smtClean="0">
              <a:solidFill>
                <a:schemeClr val="tx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defRPr/>
            </a:pPr>
            <a:endParaRPr lang="en-US" altLang="en-US" sz="2000" dirty="0">
              <a:solidFill>
                <a:schemeClr val="tx1"/>
              </a:solidFill>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3532820" y="3695604"/>
            <a:ext cx="5503676" cy="3189779"/>
          </a:xfrm>
          <a:prstGeom prst="rect">
            <a:avLst/>
          </a:prstGeom>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736" y="4005064"/>
            <a:ext cx="1584814" cy="2084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l="9142" t="4623" r="6480" b="38895"/>
          <a:stretch>
            <a:fillRect/>
          </a:stretch>
        </p:blipFill>
        <p:spPr bwMode="auto">
          <a:xfrm>
            <a:off x="522710" y="4139432"/>
            <a:ext cx="1491506" cy="1415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17"/>
          <p:cNvGrpSpPr>
            <a:grpSpLocks/>
          </p:cNvGrpSpPr>
          <p:nvPr/>
        </p:nvGrpSpPr>
        <p:grpSpPr bwMode="auto">
          <a:xfrm>
            <a:off x="148953" y="5554675"/>
            <a:ext cx="2437755" cy="1258701"/>
            <a:chOff x="545307" y="3886200"/>
            <a:chExt cx="3887785" cy="2008575"/>
          </a:xfrm>
        </p:grpSpPr>
        <p:pic>
          <p:nvPicPr>
            <p:cNvPr id="1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5307" y="3886200"/>
              <a:ext cx="3887785" cy="200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9"/>
            <p:cNvSpPr txBox="1">
              <a:spLocks noChangeArrowheads="1"/>
            </p:cNvSpPr>
            <p:nvPr/>
          </p:nvSpPr>
          <p:spPr bwMode="auto">
            <a:xfrm>
              <a:off x="636596" y="5141499"/>
              <a:ext cx="227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700">
                  <a:solidFill>
                    <a:srgbClr val="000000"/>
                  </a:solidFill>
                </a:rPr>
                <a:t>x</a:t>
              </a:r>
            </a:p>
          </p:txBody>
        </p:sp>
        <p:sp>
          <p:nvSpPr>
            <p:cNvPr id="13" name="TextBox 20"/>
            <p:cNvSpPr txBox="1">
              <a:spLocks noChangeArrowheads="1"/>
            </p:cNvSpPr>
            <p:nvPr/>
          </p:nvSpPr>
          <p:spPr bwMode="auto">
            <a:xfrm>
              <a:off x="4134176" y="5141499"/>
              <a:ext cx="227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700">
                  <a:solidFill>
                    <a:srgbClr val="000000"/>
                  </a:solidFill>
                </a:rPr>
                <a:t>x</a:t>
              </a:r>
            </a:p>
          </p:txBody>
        </p:sp>
      </p:grpSp>
    </p:spTree>
    <p:extLst>
      <p:ext uri="{BB962C8B-B14F-4D97-AF65-F5344CB8AC3E}">
        <p14:creationId xmlns:p14="http://schemas.microsoft.com/office/powerpoint/2010/main" val="3053337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竖卷形 14"/>
          <p:cNvSpPr/>
          <p:nvPr/>
        </p:nvSpPr>
        <p:spPr>
          <a:xfrm>
            <a:off x="-134937" y="1279525"/>
            <a:ext cx="2359025" cy="5149850"/>
          </a:xfrm>
          <a:prstGeom prst="verticalScroll">
            <a:avLst>
              <a:gd name="adj" fmla="val 20138"/>
            </a:avLst>
          </a:prstGeom>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vert="eaVert" anchor="ctr"/>
          <a:lstStyle/>
          <a:p>
            <a:pPr algn="ctr">
              <a:defRPr/>
            </a:pPr>
            <a:endParaRPr lang="zh-CN" altLang="en-US" sz="2600" spc="300" dirty="0">
              <a:latin typeface="黑体" panose="02010609060101010101" pitchFamily="49" charset="-122"/>
              <a:ea typeface="黑体" panose="02010609060101010101" pitchFamily="49" charset="-122"/>
            </a:endParaRPr>
          </a:p>
        </p:txBody>
      </p:sp>
      <p:sp>
        <p:nvSpPr>
          <p:cNvPr id="16" name="标题 1"/>
          <p:cNvSpPr txBox="1">
            <a:spLocks/>
          </p:cNvSpPr>
          <p:nvPr/>
        </p:nvSpPr>
        <p:spPr>
          <a:xfrm>
            <a:off x="2284413" y="1457325"/>
            <a:ext cx="2187575" cy="630238"/>
          </a:xfrm>
          <a:prstGeom prst="rect">
            <a:avLst/>
          </a:prstGeom>
          <a:solidFill>
            <a:schemeClr val="accent4">
              <a:lumMod val="20000"/>
              <a:lumOff val="80000"/>
            </a:schemeClr>
          </a:solidFill>
          <a:ln w="19050">
            <a:solidFill>
              <a:schemeClr val="accent4"/>
            </a:solidFill>
            <a:prstDash val="sysDash"/>
          </a:ln>
          <a:effectLst/>
        </p:spPr>
        <p:style>
          <a:lnRef idx="3">
            <a:schemeClr val="lt1"/>
          </a:lnRef>
          <a:fillRef idx="1">
            <a:schemeClr val="accent2"/>
          </a:fillRef>
          <a:effectRef idx="1">
            <a:schemeClr val="accent2"/>
          </a:effectRef>
          <a:fontRef idx="minor">
            <a:schemeClr val="lt1"/>
          </a:fontRef>
        </p:style>
        <p:txBody>
          <a:bodyPr rIns="0" anchor="ctr"/>
          <a:lstStyle/>
          <a:p>
            <a:pPr>
              <a:lnSpc>
                <a:spcPct val="120000"/>
              </a:lnSpc>
              <a:buSzPct val="60000"/>
              <a:defRPr/>
            </a:pPr>
            <a:r>
              <a:rPr lang="zh-CN" altLang="en-US" sz="2000" dirty="0">
                <a:solidFill>
                  <a:schemeClr val="tx1"/>
                </a:solidFill>
                <a:latin typeface="黑体" panose="02010609060101010101" pitchFamily="49" charset="-122"/>
                <a:ea typeface="黑体" panose="02010609060101010101" pitchFamily="49" charset="-122"/>
              </a:rPr>
              <a:t>低硫燃油 </a:t>
            </a:r>
            <a:endParaRPr lang="en-US" altLang="zh-CN" sz="2000" dirty="0">
              <a:solidFill>
                <a:schemeClr val="tx1"/>
              </a:solidFill>
              <a:latin typeface="黑体" panose="02010609060101010101" pitchFamily="49" charset="-122"/>
              <a:ea typeface="黑体" panose="02010609060101010101" pitchFamily="49" charset="-122"/>
            </a:endParaRPr>
          </a:p>
          <a:p>
            <a:pPr>
              <a:lnSpc>
                <a:spcPct val="120000"/>
              </a:lnSpc>
              <a:buSzPct val="60000"/>
              <a:defRPr/>
            </a:pPr>
            <a:r>
              <a:rPr lang="en-US" altLang="zh-CN" dirty="0">
                <a:solidFill>
                  <a:schemeClr val="bg1">
                    <a:lumMod val="50000"/>
                  </a:schemeClr>
                </a:solidFill>
                <a:latin typeface="Times New Roman" panose="02020603050405020304" pitchFamily="18" charset="0"/>
                <a:ea typeface="黑体" panose="02010609060101010101" pitchFamily="49" charset="-122"/>
                <a:cs typeface="Times New Roman" panose="02020603050405020304" pitchFamily="18" charset="0"/>
              </a:rPr>
              <a:t>Low Sulfur Fuel</a:t>
            </a:r>
            <a:r>
              <a:rPr lang="zh-CN" altLang="en-US" dirty="0">
                <a:solidFill>
                  <a:schemeClr val="bg1">
                    <a:lumMod val="50000"/>
                  </a:schemeClr>
                </a:solidFill>
                <a:latin typeface="黑体" panose="02010609060101010101" pitchFamily="49" charset="-122"/>
                <a:ea typeface="黑体" panose="02010609060101010101" pitchFamily="49" charset="-122"/>
              </a:rPr>
              <a:t> </a:t>
            </a:r>
          </a:p>
        </p:txBody>
      </p:sp>
      <p:sp>
        <p:nvSpPr>
          <p:cNvPr id="17" name="矩形 16"/>
          <p:cNvSpPr/>
          <p:nvPr/>
        </p:nvSpPr>
        <p:spPr>
          <a:xfrm>
            <a:off x="2135188" y="1412875"/>
            <a:ext cx="2449512" cy="5084763"/>
          </a:xfrm>
          <a:prstGeom prst="rect">
            <a:avLst/>
          </a:prstGeom>
          <a:noFill/>
          <a:ln w="31750">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黑体"/>
            </a:endParaRPr>
          </a:p>
        </p:txBody>
      </p:sp>
      <p:sp>
        <p:nvSpPr>
          <p:cNvPr id="18" name="标题 1"/>
          <p:cNvSpPr txBox="1">
            <a:spLocks/>
          </p:cNvSpPr>
          <p:nvPr/>
        </p:nvSpPr>
        <p:spPr>
          <a:xfrm>
            <a:off x="2281238" y="2192338"/>
            <a:ext cx="2206625" cy="684212"/>
          </a:xfrm>
          <a:prstGeom prst="rect">
            <a:avLst/>
          </a:prstGeom>
          <a:solidFill>
            <a:schemeClr val="accent4">
              <a:lumMod val="20000"/>
              <a:lumOff val="80000"/>
            </a:schemeClr>
          </a:solidFill>
          <a:ln w="19050">
            <a:solidFill>
              <a:schemeClr val="accent4"/>
            </a:solidFill>
            <a:prstDash val="sysDash"/>
          </a:ln>
          <a:effectLst/>
        </p:spPr>
        <p:style>
          <a:lnRef idx="3">
            <a:schemeClr val="lt1"/>
          </a:lnRef>
          <a:fillRef idx="1">
            <a:schemeClr val="accent2"/>
          </a:fillRef>
          <a:effectRef idx="1">
            <a:schemeClr val="accent2"/>
          </a:effectRef>
          <a:fontRef idx="minor">
            <a:schemeClr val="lt1"/>
          </a:fontRef>
        </p:style>
        <p:txBody>
          <a:bodyPr rIns="0" anchor="ctr">
            <a:normAutofit fontScale="92500" lnSpcReduction="10000"/>
          </a:bodyPr>
          <a:lstStyle/>
          <a:p>
            <a:pPr>
              <a:lnSpc>
                <a:spcPct val="110000"/>
              </a:lnSpc>
              <a:buSzPct val="60000"/>
              <a:defRPr/>
            </a:pPr>
            <a:r>
              <a:rPr lang="zh-CN" altLang="zh-CN" sz="2200" dirty="0">
                <a:solidFill>
                  <a:schemeClr val="tx1"/>
                </a:solidFill>
                <a:latin typeface="黑体" panose="02010609060101010101" pitchFamily="49" charset="-122"/>
                <a:ea typeface="黑体" panose="02010609060101010101" pitchFamily="49" charset="-122"/>
              </a:rPr>
              <a:t>岸电技术</a:t>
            </a:r>
            <a:r>
              <a:rPr lang="en-US" altLang="zh-CN" sz="2200" dirty="0">
                <a:solidFill>
                  <a:schemeClr val="tx1"/>
                </a:solidFill>
                <a:latin typeface="黑体" panose="02010609060101010101" pitchFamily="49" charset="-122"/>
                <a:ea typeface="黑体" panose="02010609060101010101" pitchFamily="49" charset="-122"/>
              </a:rPr>
              <a:t> </a:t>
            </a:r>
            <a:r>
              <a:rPr lang="en-US" altLang="zh-CN" sz="1900" dirty="0" smtClean="0">
                <a:solidFill>
                  <a:schemeClr val="bg1">
                    <a:lumMod val="50000"/>
                  </a:schemeClr>
                </a:solidFill>
                <a:latin typeface="Times New Roman" panose="02020603050405020304" pitchFamily="18" charset="0"/>
                <a:ea typeface="黑体" panose="02010609060101010101" pitchFamily="49" charset="-122"/>
                <a:cs typeface="Times New Roman" panose="02020603050405020304" pitchFamily="18" charset="0"/>
              </a:rPr>
              <a:t>Shore </a:t>
            </a:r>
            <a:r>
              <a:rPr lang="en-US" altLang="zh-CN" sz="1900" dirty="0">
                <a:solidFill>
                  <a:schemeClr val="bg1">
                    <a:lumMod val="50000"/>
                  </a:schemeClr>
                </a:solidFill>
                <a:latin typeface="Times New Roman" panose="02020603050405020304" pitchFamily="18" charset="0"/>
                <a:ea typeface="黑体" panose="02010609060101010101" pitchFamily="49" charset="-122"/>
                <a:cs typeface="Times New Roman" panose="02020603050405020304" pitchFamily="18" charset="0"/>
              </a:rPr>
              <a:t>Power </a:t>
            </a:r>
            <a:r>
              <a:rPr lang="en-US" altLang="zh-CN" sz="1900" dirty="0" smtClean="0">
                <a:solidFill>
                  <a:schemeClr val="bg1">
                    <a:lumMod val="50000"/>
                  </a:schemeClr>
                </a:solidFill>
                <a:latin typeface="Times New Roman" panose="02020603050405020304" pitchFamily="18" charset="0"/>
                <a:ea typeface="黑体" panose="02010609060101010101" pitchFamily="49" charset="-122"/>
                <a:cs typeface="Times New Roman" panose="02020603050405020304" pitchFamily="18" charset="0"/>
              </a:rPr>
              <a:t>at Berth</a:t>
            </a:r>
            <a:endParaRPr lang="zh-CN" altLang="en-US" sz="1900" dirty="0">
              <a:solidFill>
                <a:schemeClr val="bg1">
                  <a:lumMod val="50000"/>
                </a:schemeClr>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9" name="标题 1"/>
          <p:cNvSpPr txBox="1">
            <a:spLocks/>
          </p:cNvSpPr>
          <p:nvPr/>
        </p:nvSpPr>
        <p:spPr>
          <a:xfrm>
            <a:off x="2281238" y="2997200"/>
            <a:ext cx="2187575" cy="1068388"/>
          </a:xfrm>
          <a:prstGeom prst="rect">
            <a:avLst/>
          </a:prstGeom>
          <a:solidFill>
            <a:schemeClr val="accent4">
              <a:lumMod val="20000"/>
              <a:lumOff val="80000"/>
            </a:schemeClr>
          </a:solidFill>
          <a:ln w="19050">
            <a:solidFill>
              <a:schemeClr val="accent4"/>
            </a:solidFill>
            <a:prstDash val="sysDash"/>
          </a:ln>
          <a:effectLst/>
        </p:spPr>
        <p:style>
          <a:lnRef idx="3">
            <a:schemeClr val="lt1"/>
          </a:lnRef>
          <a:fillRef idx="1">
            <a:schemeClr val="accent2"/>
          </a:fillRef>
          <a:effectRef idx="1">
            <a:schemeClr val="accent2"/>
          </a:effectRef>
          <a:fontRef idx="minor">
            <a:schemeClr val="lt1"/>
          </a:fontRef>
        </p:style>
        <p:txBody>
          <a:bodyPr rIns="0" anchor="ctr"/>
          <a:lstStyle/>
          <a:p>
            <a:pPr>
              <a:lnSpc>
                <a:spcPts val="1900"/>
              </a:lnSpc>
              <a:buSzPct val="60000"/>
              <a:defRPr/>
            </a:pPr>
            <a:r>
              <a:rPr lang="zh-CN" altLang="en-US" sz="2000" dirty="0">
                <a:solidFill>
                  <a:schemeClr val="tx1"/>
                </a:solidFill>
                <a:latin typeface="黑体" panose="02010609060101010101" pitchFamily="49" charset="-122"/>
                <a:ea typeface="黑体" panose="02010609060101010101" pitchFamily="49" charset="-122"/>
              </a:rPr>
              <a:t>清洁能源动力船舶（</a:t>
            </a:r>
            <a:r>
              <a:rPr lang="en-US" altLang="zh-CN" sz="2000" dirty="0">
                <a:solidFill>
                  <a:schemeClr val="tx1"/>
                </a:solidFill>
                <a:latin typeface="黑体" panose="02010609060101010101" pitchFamily="49" charset="-122"/>
                <a:ea typeface="黑体" panose="02010609060101010101" pitchFamily="49" charset="-122"/>
              </a:rPr>
              <a:t>LNG</a:t>
            </a:r>
            <a:r>
              <a:rPr lang="zh-CN" altLang="en-US" sz="2000" dirty="0">
                <a:solidFill>
                  <a:schemeClr val="tx1"/>
                </a:solidFill>
                <a:latin typeface="黑体" panose="02010609060101010101" pitchFamily="49" charset="-122"/>
                <a:ea typeface="黑体" panose="02010609060101010101" pitchFamily="49" charset="-122"/>
              </a:rPr>
              <a:t>动力船）</a:t>
            </a:r>
            <a:endParaRPr lang="en-US" altLang="zh-CN" sz="2000" dirty="0">
              <a:solidFill>
                <a:schemeClr val="tx1"/>
              </a:solidFill>
              <a:latin typeface="黑体" panose="02010609060101010101" pitchFamily="49" charset="-122"/>
              <a:ea typeface="黑体" panose="02010609060101010101" pitchFamily="49" charset="-122"/>
            </a:endParaRPr>
          </a:p>
          <a:p>
            <a:pPr>
              <a:lnSpc>
                <a:spcPts val="1900"/>
              </a:lnSpc>
              <a:buSzPct val="60000"/>
              <a:defRPr/>
            </a:pPr>
            <a:r>
              <a:rPr lang="en-US" altLang="zh-CN" dirty="0">
                <a:solidFill>
                  <a:schemeClr val="bg1">
                    <a:lumMod val="50000"/>
                  </a:schemeClr>
                </a:solidFill>
                <a:latin typeface="Times New Roman" panose="02020603050405020304" pitchFamily="18" charset="0"/>
                <a:ea typeface="黑体" panose="02010609060101010101" pitchFamily="49" charset="-122"/>
                <a:cs typeface="Times New Roman" panose="02020603050405020304" pitchFamily="18" charset="0"/>
              </a:rPr>
              <a:t>Alternative Fuels (LNG fueled ship)</a:t>
            </a:r>
            <a:endParaRPr lang="zh-CN" altLang="en-US" dirty="0">
              <a:solidFill>
                <a:schemeClr val="bg1">
                  <a:lumMod val="50000"/>
                </a:schemeClr>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0" name="标题 1"/>
          <p:cNvSpPr txBox="1">
            <a:spLocks/>
          </p:cNvSpPr>
          <p:nvPr/>
        </p:nvSpPr>
        <p:spPr>
          <a:xfrm>
            <a:off x="2279650" y="4187825"/>
            <a:ext cx="2189163" cy="654050"/>
          </a:xfrm>
          <a:prstGeom prst="rect">
            <a:avLst/>
          </a:prstGeom>
          <a:solidFill>
            <a:schemeClr val="accent4">
              <a:lumMod val="20000"/>
              <a:lumOff val="80000"/>
            </a:schemeClr>
          </a:solidFill>
          <a:ln w="19050">
            <a:solidFill>
              <a:schemeClr val="accent4"/>
            </a:solidFill>
            <a:prstDash val="sysDash"/>
          </a:ln>
          <a:effectLst/>
        </p:spPr>
        <p:style>
          <a:lnRef idx="3">
            <a:schemeClr val="lt1"/>
          </a:lnRef>
          <a:fillRef idx="1">
            <a:schemeClr val="accent2"/>
          </a:fillRef>
          <a:effectRef idx="1">
            <a:schemeClr val="accent2"/>
          </a:effectRef>
          <a:fontRef idx="minor">
            <a:schemeClr val="lt1"/>
          </a:fontRef>
        </p:style>
        <p:txBody>
          <a:bodyPr rIns="0" anchor="ctr">
            <a:normAutofit fontScale="92500" lnSpcReduction="10000"/>
          </a:bodyPr>
          <a:lstStyle/>
          <a:p>
            <a:pPr>
              <a:buSzPct val="60000"/>
              <a:defRPr/>
            </a:pPr>
            <a:r>
              <a:rPr lang="zh-CN" altLang="en-US" sz="2200" dirty="0">
                <a:solidFill>
                  <a:schemeClr val="tx1"/>
                </a:solidFill>
                <a:latin typeface="黑体" panose="02010609060101010101" pitchFamily="49" charset="-122"/>
                <a:ea typeface="黑体" panose="02010609060101010101" pitchFamily="49" charset="-122"/>
              </a:rPr>
              <a:t>船速控制 </a:t>
            </a:r>
            <a:endParaRPr lang="en-US" altLang="zh-CN" sz="2200" dirty="0">
              <a:solidFill>
                <a:schemeClr val="tx1"/>
              </a:solidFill>
              <a:latin typeface="黑体" panose="02010609060101010101" pitchFamily="49" charset="-122"/>
              <a:ea typeface="黑体" panose="02010609060101010101" pitchFamily="49" charset="-122"/>
            </a:endParaRPr>
          </a:p>
          <a:p>
            <a:pPr>
              <a:buSzPct val="60000"/>
              <a:defRPr/>
            </a:pPr>
            <a:r>
              <a:rPr lang="en-US" altLang="zh-CN" sz="1900" dirty="0">
                <a:solidFill>
                  <a:schemeClr val="bg1">
                    <a:lumMod val="50000"/>
                  </a:schemeClr>
                </a:solidFill>
                <a:latin typeface="Times New Roman" panose="02020603050405020304" pitchFamily="18" charset="0"/>
                <a:ea typeface="黑体" panose="02010609060101010101" pitchFamily="49" charset="-122"/>
                <a:cs typeface="Times New Roman" panose="02020603050405020304" pitchFamily="18" charset="0"/>
              </a:rPr>
              <a:t>Vessel Speed Control</a:t>
            </a:r>
            <a:endParaRPr lang="zh-CN" altLang="en-US" sz="1900" dirty="0">
              <a:solidFill>
                <a:schemeClr val="bg1">
                  <a:lumMod val="50000"/>
                </a:schemeClr>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1" name="标题 1"/>
          <p:cNvSpPr txBox="1">
            <a:spLocks/>
          </p:cNvSpPr>
          <p:nvPr/>
        </p:nvSpPr>
        <p:spPr>
          <a:xfrm>
            <a:off x="2279650" y="5849938"/>
            <a:ext cx="2189163" cy="576262"/>
          </a:xfrm>
          <a:prstGeom prst="rect">
            <a:avLst/>
          </a:prstGeom>
          <a:solidFill>
            <a:schemeClr val="accent4">
              <a:lumMod val="20000"/>
              <a:lumOff val="80000"/>
            </a:schemeClr>
          </a:solidFill>
          <a:ln w="19050">
            <a:solidFill>
              <a:schemeClr val="accent4"/>
            </a:solidFill>
            <a:prstDash val="sysDash"/>
          </a:ln>
          <a:effectLst/>
        </p:spPr>
        <p:style>
          <a:lnRef idx="3">
            <a:schemeClr val="lt1"/>
          </a:lnRef>
          <a:fillRef idx="1">
            <a:schemeClr val="accent2"/>
          </a:fillRef>
          <a:effectRef idx="1">
            <a:schemeClr val="accent2"/>
          </a:effectRef>
          <a:fontRef idx="minor">
            <a:schemeClr val="lt1"/>
          </a:fontRef>
        </p:style>
        <p:txBody>
          <a:bodyPr rIns="0" anchor="ctr"/>
          <a:lstStyle/>
          <a:p>
            <a:pPr>
              <a:lnSpc>
                <a:spcPts val="1800"/>
              </a:lnSpc>
              <a:buSzPct val="60000"/>
              <a:defRPr/>
            </a:pPr>
            <a:r>
              <a:rPr lang="zh-CN" altLang="en-US" sz="2000" dirty="0">
                <a:solidFill>
                  <a:schemeClr val="tx1"/>
                </a:solidFill>
                <a:latin typeface="黑体" panose="02010609060101010101" pitchFamily="49" charset="-122"/>
                <a:ea typeface="黑体" panose="02010609060101010101" pitchFamily="49" charset="-122"/>
              </a:rPr>
              <a:t>油气回收 </a:t>
            </a:r>
            <a:endParaRPr lang="en-US" altLang="zh-CN" sz="2000" dirty="0">
              <a:solidFill>
                <a:schemeClr val="tx1"/>
              </a:solidFill>
              <a:latin typeface="黑体" panose="02010609060101010101" pitchFamily="49" charset="-122"/>
              <a:ea typeface="黑体" panose="02010609060101010101" pitchFamily="49" charset="-122"/>
            </a:endParaRPr>
          </a:p>
          <a:p>
            <a:pPr>
              <a:lnSpc>
                <a:spcPts val="1800"/>
              </a:lnSpc>
              <a:buSzPct val="60000"/>
              <a:defRPr/>
            </a:pPr>
            <a:r>
              <a:rPr lang="en-US" altLang="zh-CN" dirty="0">
                <a:solidFill>
                  <a:schemeClr val="bg1">
                    <a:lumMod val="50000"/>
                  </a:schemeClr>
                </a:solidFill>
                <a:latin typeface="Times New Roman" panose="02020603050405020304" pitchFamily="18" charset="0"/>
                <a:ea typeface="黑体" panose="02010609060101010101" pitchFamily="49" charset="-122"/>
                <a:cs typeface="Times New Roman" panose="02020603050405020304" pitchFamily="18" charset="0"/>
              </a:rPr>
              <a:t>Oil &amp; Gas Recovery</a:t>
            </a:r>
            <a:endParaRPr lang="zh-CN" altLang="en-US" dirty="0">
              <a:solidFill>
                <a:schemeClr val="bg1">
                  <a:lumMod val="50000"/>
                </a:schemeClr>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4586" name="文本框 21"/>
          <p:cNvSpPr txBox="1">
            <a:spLocks noChangeArrowheads="1"/>
          </p:cNvSpPr>
          <p:nvPr/>
        </p:nvSpPr>
        <p:spPr bwMode="auto">
          <a:xfrm>
            <a:off x="309563" y="2727325"/>
            <a:ext cx="1449387"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2000" b="1" dirty="0">
                <a:solidFill>
                  <a:schemeClr val="bg1"/>
                </a:solidFill>
                <a:latin typeface="微软雅黑" panose="020B0503020204020204" pitchFamily="34" charset="-122"/>
                <a:ea typeface="微软雅黑" panose="020B0503020204020204" pitchFamily="34" charset="-122"/>
              </a:rPr>
              <a:t>控制</a:t>
            </a:r>
            <a:endParaRPr lang="en-US" altLang="zh-CN" sz="2000" b="1" dirty="0">
              <a:solidFill>
                <a:schemeClr val="bg1"/>
              </a:solidFill>
              <a:latin typeface="微软雅黑" panose="020B0503020204020204" pitchFamily="34" charset="-122"/>
              <a:ea typeface="微软雅黑" panose="020B0503020204020204" pitchFamily="34" charset="-122"/>
            </a:endParaRPr>
          </a:p>
          <a:p>
            <a:pPr algn="ctr"/>
            <a:r>
              <a:rPr lang="zh-CN" altLang="en-US" sz="2000" b="1" dirty="0">
                <a:solidFill>
                  <a:schemeClr val="bg1"/>
                </a:solidFill>
                <a:latin typeface="微软雅黑" panose="020B0503020204020204" pitchFamily="34" charset="-122"/>
                <a:ea typeface="微软雅黑" panose="020B0503020204020204" pitchFamily="34" charset="-122"/>
              </a:rPr>
              <a:t>措施</a:t>
            </a:r>
            <a:endParaRPr lang="en-US" altLang="zh-CN" sz="2000" b="1" dirty="0">
              <a:solidFill>
                <a:schemeClr val="bg1"/>
              </a:solidFill>
              <a:latin typeface="微软雅黑" panose="020B0503020204020204" pitchFamily="34" charset="-122"/>
              <a:ea typeface="微软雅黑" panose="020B0503020204020204" pitchFamily="34" charset="-122"/>
            </a:endParaRPr>
          </a:p>
          <a:p>
            <a:pPr algn="ctr"/>
            <a:endParaRPr lang="en-US" altLang="zh-CN" sz="2000" b="1" dirty="0">
              <a:solidFill>
                <a:schemeClr val="bg1"/>
              </a:solidFill>
              <a:latin typeface="微软雅黑" panose="020B0503020204020204" pitchFamily="34" charset="-122"/>
              <a:ea typeface="微软雅黑" panose="020B0503020204020204" pitchFamily="34" charset="-122"/>
            </a:endParaRPr>
          </a:p>
          <a:p>
            <a:pPr algn="ctr"/>
            <a:r>
              <a:rPr lang="en-US" altLang="zh-CN"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Emission </a:t>
            </a:r>
          </a:p>
          <a:p>
            <a:pPr algn="ctr"/>
            <a:r>
              <a:rPr lang="en-US" altLang="zh-CN"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Control</a:t>
            </a:r>
          </a:p>
          <a:p>
            <a:pPr algn="ctr"/>
            <a:r>
              <a:rPr lang="en-US" altLang="zh-CN"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Technologies</a:t>
            </a: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31" name="KSO_Shape"/>
          <p:cNvSpPr/>
          <p:nvPr/>
        </p:nvSpPr>
        <p:spPr bwMode="auto">
          <a:xfrm rot="5400000">
            <a:off x="5823374" y="2205983"/>
            <a:ext cx="1396801" cy="656922"/>
          </a:xfrm>
          <a:custGeom>
            <a:avLst/>
            <a:gdLst>
              <a:gd name="connsiteX0" fmla="*/ 0 w 703218"/>
              <a:gd name="connsiteY0" fmla="*/ 162036 h 648072"/>
              <a:gd name="connsiteX1" fmla="*/ 139505 w 703218"/>
              <a:gd name="connsiteY1" fmla="*/ 162036 h 648072"/>
              <a:gd name="connsiteX2" fmla="*/ 139505 w 703218"/>
              <a:gd name="connsiteY2" fmla="*/ 486036 h 648072"/>
              <a:gd name="connsiteX3" fmla="*/ 0 w 703218"/>
              <a:gd name="connsiteY3" fmla="*/ 486036 h 648072"/>
              <a:gd name="connsiteX4" fmla="*/ 379182 w 703218"/>
              <a:gd name="connsiteY4" fmla="*/ 0 h 648072"/>
              <a:gd name="connsiteX5" fmla="*/ 703218 w 703218"/>
              <a:gd name="connsiteY5" fmla="*/ 324036 h 648072"/>
              <a:gd name="connsiteX6" fmla="*/ 379182 w 703218"/>
              <a:gd name="connsiteY6" fmla="*/ 648072 h 648072"/>
              <a:gd name="connsiteX7" fmla="*/ 379182 w 703218"/>
              <a:gd name="connsiteY7" fmla="*/ 486054 h 648072"/>
              <a:gd name="connsiteX8" fmla="*/ 182373 w 703218"/>
              <a:gd name="connsiteY8" fmla="*/ 486054 h 648072"/>
              <a:gd name="connsiteX9" fmla="*/ 182373 w 703218"/>
              <a:gd name="connsiteY9" fmla="*/ 162018 h 648072"/>
              <a:gd name="connsiteX10" fmla="*/ 379182 w 703218"/>
              <a:gd name="connsiteY10" fmla="*/ 162018 h 64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3218" h="648072">
                <a:moveTo>
                  <a:pt x="0" y="162036"/>
                </a:moveTo>
                <a:lnTo>
                  <a:pt x="139505" y="162036"/>
                </a:lnTo>
                <a:lnTo>
                  <a:pt x="139505" y="486036"/>
                </a:lnTo>
                <a:lnTo>
                  <a:pt x="0" y="486036"/>
                </a:lnTo>
                <a:close/>
                <a:moveTo>
                  <a:pt x="379182" y="0"/>
                </a:moveTo>
                <a:lnTo>
                  <a:pt x="703218" y="324036"/>
                </a:lnTo>
                <a:lnTo>
                  <a:pt x="379182" y="648072"/>
                </a:lnTo>
                <a:lnTo>
                  <a:pt x="379182" y="486054"/>
                </a:lnTo>
                <a:lnTo>
                  <a:pt x="182373" y="486054"/>
                </a:lnTo>
                <a:lnTo>
                  <a:pt x="182373" y="162018"/>
                </a:lnTo>
                <a:lnTo>
                  <a:pt x="379182" y="162018"/>
                </a:lnTo>
                <a:close/>
              </a:path>
            </a:pathLst>
          </a:custGeom>
          <a:gradFill>
            <a:gsLst>
              <a:gs pos="0">
                <a:schemeClr val="accent3">
                  <a:shade val="51000"/>
                  <a:satMod val="130000"/>
                </a:schemeClr>
              </a:gs>
              <a:gs pos="100000">
                <a:schemeClr val="accent3">
                  <a:shade val="93000"/>
                  <a:satMod val="130000"/>
                </a:schemeClr>
              </a:gs>
              <a:gs pos="100000">
                <a:schemeClr val="accent3">
                  <a:shade val="94000"/>
                  <a:satMod val="135000"/>
                </a:schemeClr>
              </a:gs>
            </a:gsLst>
          </a:gradFill>
          <a:ln/>
        </p:spPr>
        <p:style>
          <a:lnRef idx="0">
            <a:schemeClr val="accent3"/>
          </a:lnRef>
          <a:fillRef idx="3">
            <a:schemeClr val="accent3"/>
          </a:fillRef>
          <a:effectRef idx="3">
            <a:schemeClr val="accent3"/>
          </a:effectRef>
          <a:fontRef idx="minor">
            <a:schemeClr val="lt1"/>
          </a:fontRef>
        </p:style>
        <p:txBody>
          <a:bodyPr anchor="ctr">
            <a:scene3d>
              <a:camera prst="orthographicFront"/>
              <a:lightRig rig="threePt" dir="t"/>
            </a:scene3d>
            <a:sp3d contourW="12700">
              <a:contourClr>
                <a:srgbClr val="FFFFFF"/>
              </a:contourClr>
            </a:sp3d>
          </a:bodyPr>
          <a:lstStyle/>
          <a:p>
            <a:pPr algn="ctr" eaLnBrk="1" fontAlgn="auto" hangingPunct="1">
              <a:spcBef>
                <a:spcPts val="0"/>
              </a:spcBef>
              <a:spcAft>
                <a:spcPts val="0"/>
              </a:spcAft>
              <a:defRPr/>
            </a:pPr>
            <a:endParaRPr lang="zh-CN" altLang="en-US">
              <a:solidFill>
                <a:srgbClr val="FFFFFF"/>
              </a:solidFill>
            </a:endParaRPr>
          </a:p>
        </p:txBody>
      </p:sp>
      <p:sp>
        <p:nvSpPr>
          <p:cNvPr id="42" name="标题 1"/>
          <p:cNvSpPr txBox="1">
            <a:spLocks/>
          </p:cNvSpPr>
          <p:nvPr/>
        </p:nvSpPr>
        <p:spPr>
          <a:xfrm>
            <a:off x="2268538" y="4987925"/>
            <a:ext cx="2227262" cy="744538"/>
          </a:xfrm>
          <a:prstGeom prst="rect">
            <a:avLst/>
          </a:prstGeom>
          <a:solidFill>
            <a:schemeClr val="accent4">
              <a:lumMod val="20000"/>
              <a:lumOff val="80000"/>
            </a:schemeClr>
          </a:solidFill>
          <a:ln w="19050">
            <a:solidFill>
              <a:schemeClr val="accent4"/>
            </a:solidFill>
            <a:prstDash val="sysDash"/>
          </a:ln>
          <a:effectLst/>
        </p:spPr>
        <p:style>
          <a:lnRef idx="3">
            <a:schemeClr val="lt1"/>
          </a:lnRef>
          <a:fillRef idx="1">
            <a:schemeClr val="accent2"/>
          </a:fillRef>
          <a:effectRef idx="1">
            <a:schemeClr val="accent2"/>
          </a:effectRef>
          <a:fontRef idx="minor">
            <a:schemeClr val="lt1"/>
          </a:fontRef>
        </p:style>
        <p:txBody>
          <a:bodyPr rIns="0" anchor="ctr">
            <a:normAutofit/>
          </a:bodyPr>
          <a:lstStyle/>
          <a:p>
            <a:pPr>
              <a:lnSpc>
                <a:spcPts val="1800"/>
              </a:lnSpc>
              <a:buSzPct val="60000"/>
              <a:defRPr/>
            </a:pPr>
            <a:r>
              <a:rPr lang="zh-CN" altLang="en-US" sz="2000" dirty="0">
                <a:solidFill>
                  <a:schemeClr val="tx1"/>
                </a:solidFill>
                <a:latin typeface="黑体" panose="02010609060101010101" pitchFamily="49" charset="-122"/>
                <a:ea typeface="黑体" panose="02010609060101010101" pitchFamily="49" charset="-122"/>
              </a:rPr>
              <a:t>污染物末端处理</a:t>
            </a:r>
            <a:endParaRPr lang="en-US" altLang="zh-CN" sz="2000" dirty="0">
              <a:solidFill>
                <a:schemeClr val="tx1"/>
              </a:solidFill>
              <a:latin typeface="黑体" panose="02010609060101010101" pitchFamily="49" charset="-122"/>
              <a:ea typeface="黑体" panose="02010609060101010101" pitchFamily="49" charset="-122"/>
            </a:endParaRPr>
          </a:p>
          <a:p>
            <a:pPr>
              <a:lnSpc>
                <a:spcPts val="1800"/>
              </a:lnSpc>
              <a:buSzPct val="60000"/>
              <a:defRPr/>
            </a:pPr>
            <a:r>
              <a:rPr lang="en-US" altLang="zh-CN" dirty="0">
                <a:solidFill>
                  <a:schemeClr val="bg1">
                    <a:lumMod val="50000"/>
                  </a:schemeClr>
                </a:solidFill>
                <a:latin typeface="Times New Roman" panose="02020603050405020304" pitchFamily="18" charset="0"/>
                <a:ea typeface="黑体" panose="02010609060101010101" pitchFamily="49" charset="-122"/>
                <a:cs typeface="Times New Roman" panose="02020603050405020304" pitchFamily="18" charset="0"/>
              </a:rPr>
              <a:t>Exhaust Gas Treatment</a:t>
            </a:r>
          </a:p>
        </p:txBody>
      </p:sp>
      <p:sp>
        <p:nvSpPr>
          <p:cNvPr id="36" name="文本框 2"/>
          <p:cNvSpPr txBox="1">
            <a:spLocks noChangeArrowheads="1"/>
          </p:cNvSpPr>
          <p:nvPr/>
        </p:nvSpPr>
        <p:spPr bwMode="auto">
          <a:xfrm>
            <a:off x="79375" y="34925"/>
            <a:ext cx="878522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01700">
              <a:defRPr>
                <a:solidFill>
                  <a:schemeClr val="tx1"/>
                </a:solidFill>
                <a:latin typeface="Arial" panose="020B0604020202020204" pitchFamily="34" charset="0"/>
                <a:ea typeface="宋体" panose="02010600030101010101" pitchFamily="2" charset="-122"/>
              </a:defRPr>
            </a:lvl1pPr>
            <a:lvl2pPr marL="742950" indent="-285750" defTabSz="901700">
              <a:defRPr>
                <a:solidFill>
                  <a:schemeClr val="tx1"/>
                </a:solidFill>
                <a:latin typeface="Arial" panose="020B0604020202020204" pitchFamily="34" charset="0"/>
                <a:ea typeface="宋体" panose="02010600030101010101" pitchFamily="2" charset="-122"/>
              </a:defRPr>
            </a:lvl2pPr>
            <a:lvl3pPr marL="1143000" indent="-228600" defTabSz="901700">
              <a:defRPr>
                <a:solidFill>
                  <a:schemeClr val="tx1"/>
                </a:solidFill>
                <a:latin typeface="Arial" panose="020B0604020202020204" pitchFamily="34" charset="0"/>
                <a:ea typeface="宋体" panose="02010600030101010101" pitchFamily="2" charset="-122"/>
              </a:defRPr>
            </a:lvl3pPr>
            <a:lvl4pPr marL="1600200" indent="-228600" defTabSz="901700">
              <a:defRPr>
                <a:solidFill>
                  <a:schemeClr val="tx1"/>
                </a:solidFill>
                <a:latin typeface="Arial" panose="020B0604020202020204" pitchFamily="34" charset="0"/>
                <a:ea typeface="宋体" panose="02010600030101010101" pitchFamily="2" charset="-122"/>
              </a:defRPr>
            </a:lvl4pPr>
            <a:lvl5pPr marL="2057400" indent="-228600" defTabSz="901700">
              <a:defRPr>
                <a:solidFill>
                  <a:schemeClr val="tx1"/>
                </a:solidFill>
                <a:latin typeface="Arial" panose="020B0604020202020204" pitchFamily="34" charset="0"/>
                <a:ea typeface="宋体" panose="02010600030101010101" pitchFamily="2" charset="-122"/>
              </a:defRPr>
            </a:lvl5pPr>
            <a:lvl6pPr marL="2514600" indent="-228600" defTabSz="9017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017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017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017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800" b="1" dirty="0">
                <a:solidFill>
                  <a:schemeClr val="tx2"/>
                </a:solidFill>
                <a:latin typeface="黑体" panose="02010609060101010101" pitchFamily="49" charset="-122"/>
                <a:ea typeface="黑体" panose="02010609060101010101" pitchFamily="49" charset="-122"/>
              </a:rPr>
              <a:t>非道路移动源排放控制技术评估和</a:t>
            </a:r>
            <a:r>
              <a:rPr lang="zh-CN" altLang="en-US" sz="2800" b="1" dirty="0" smtClean="0">
                <a:solidFill>
                  <a:schemeClr val="tx2"/>
                </a:solidFill>
                <a:latin typeface="黑体" panose="02010609060101010101" pitchFamily="49" charset="-122"/>
                <a:ea typeface="黑体" panose="02010609060101010101" pitchFamily="49" charset="-122"/>
              </a:rPr>
              <a:t>应用（续）</a:t>
            </a:r>
            <a:endParaRPr lang="en-US" altLang="zh-CN" sz="2800" b="1" dirty="0">
              <a:solidFill>
                <a:schemeClr val="tx2"/>
              </a:solidFill>
              <a:latin typeface="黑体" panose="02010609060101010101" pitchFamily="49" charset="-122"/>
              <a:ea typeface="黑体" panose="02010609060101010101" pitchFamily="49" charset="-122"/>
            </a:endParaRPr>
          </a:p>
          <a:p>
            <a:r>
              <a:rPr lang="en-US" altLang="zh-CN" sz="2400" b="1" dirty="0">
                <a:solidFill>
                  <a:schemeClr val="tx2"/>
                </a:solidFill>
                <a:latin typeface="Calibri" panose="020F0502020204030204" pitchFamily="34" charset="0"/>
              </a:rPr>
              <a:t>Advanced technologies and measures for non-road </a:t>
            </a:r>
            <a:r>
              <a:rPr lang="en-US" altLang="zh-CN" sz="2400" b="1" dirty="0" smtClean="0">
                <a:solidFill>
                  <a:schemeClr val="tx2"/>
                </a:solidFill>
                <a:latin typeface="Calibri" panose="020F0502020204030204" pitchFamily="34" charset="0"/>
              </a:rPr>
              <a:t>sector (cont’d)</a:t>
            </a:r>
            <a:endParaRPr lang="zh-CN" altLang="en-US" sz="2400" b="1" dirty="0">
              <a:solidFill>
                <a:schemeClr val="tx2"/>
              </a:solidFill>
              <a:latin typeface="Calibri" panose="020F0502020204030204" pitchFamily="34" charset="0"/>
            </a:endParaRPr>
          </a:p>
        </p:txBody>
      </p:sp>
      <p:sp>
        <p:nvSpPr>
          <p:cNvPr id="37" name="KSO_Shape"/>
          <p:cNvSpPr/>
          <p:nvPr/>
        </p:nvSpPr>
        <p:spPr bwMode="auto">
          <a:xfrm>
            <a:off x="4716016" y="1484784"/>
            <a:ext cx="1554921" cy="656922"/>
          </a:xfrm>
          <a:custGeom>
            <a:avLst/>
            <a:gdLst>
              <a:gd name="connsiteX0" fmla="*/ 0 w 703218"/>
              <a:gd name="connsiteY0" fmla="*/ 162036 h 648072"/>
              <a:gd name="connsiteX1" fmla="*/ 139505 w 703218"/>
              <a:gd name="connsiteY1" fmla="*/ 162036 h 648072"/>
              <a:gd name="connsiteX2" fmla="*/ 139505 w 703218"/>
              <a:gd name="connsiteY2" fmla="*/ 486036 h 648072"/>
              <a:gd name="connsiteX3" fmla="*/ 0 w 703218"/>
              <a:gd name="connsiteY3" fmla="*/ 486036 h 648072"/>
              <a:gd name="connsiteX4" fmla="*/ 379182 w 703218"/>
              <a:gd name="connsiteY4" fmla="*/ 0 h 648072"/>
              <a:gd name="connsiteX5" fmla="*/ 703218 w 703218"/>
              <a:gd name="connsiteY5" fmla="*/ 324036 h 648072"/>
              <a:gd name="connsiteX6" fmla="*/ 379182 w 703218"/>
              <a:gd name="connsiteY6" fmla="*/ 648072 h 648072"/>
              <a:gd name="connsiteX7" fmla="*/ 379182 w 703218"/>
              <a:gd name="connsiteY7" fmla="*/ 486054 h 648072"/>
              <a:gd name="connsiteX8" fmla="*/ 182373 w 703218"/>
              <a:gd name="connsiteY8" fmla="*/ 486054 h 648072"/>
              <a:gd name="connsiteX9" fmla="*/ 182373 w 703218"/>
              <a:gd name="connsiteY9" fmla="*/ 162018 h 648072"/>
              <a:gd name="connsiteX10" fmla="*/ 379182 w 703218"/>
              <a:gd name="connsiteY10" fmla="*/ 162018 h 64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3218" h="648072">
                <a:moveTo>
                  <a:pt x="0" y="162036"/>
                </a:moveTo>
                <a:lnTo>
                  <a:pt x="139505" y="162036"/>
                </a:lnTo>
                <a:lnTo>
                  <a:pt x="139505" y="486036"/>
                </a:lnTo>
                <a:lnTo>
                  <a:pt x="0" y="486036"/>
                </a:lnTo>
                <a:close/>
                <a:moveTo>
                  <a:pt x="379182" y="0"/>
                </a:moveTo>
                <a:lnTo>
                  <a:pt x="703218" y="324036"/>
                </a:lnTo>
                <a:lnTo>
                  <a:pt x="379182" y="648072"/>
                </a:lnTo>
                <a:lnTo>
                  <a:pt x="379182" y="486054"/>
                </a:lnTo>
                <a:lnTo>
                  <a:pt x="182373" y="486054"/>
                </a:lnTo>
                <a:lnTo>
                  <a:pt x="182373" y="162018"/>
                </a:lnTo>
                <a:lnTo>
                  <a:pt x="379182" y="162018"/>
                </a:lnTo>
                <a:close/>
              </a:path>
            </a:pathLst>
          </a:custGeom>
          <a:ln/>
        </p:spPr>
        <p:style>
          <a:lnRef idx="0">
            <a:schemeClr val="accent3"/>
          </a:lnRef>
          <a:fillRef idx="3">
            <a:schemeClr val="accent3"/>
          </a:fillRef>
          <a:effectRef idx="3">
            <a:schemeClr val="accent3"/>
          </a:effectRef>
          <a:fontRef idx="minor">
            <a:schemeClr val="lt1"/>
          </a:fontRef>
        </p:style>
        <p:txBody>
          <a:bodyPr anchor="ctr">
            <a:scene3d>
              <a:camera prst="orthographicFront"/>
              <a:lightRig rig="threePt" dir="t"/>
            </a:scene3d>
            <a:sp3d contourW="12700">
              <a:contourClr>
                <a:srgbClr val="FFFFFF"/>
              </a:contourClr>
            </a:sp3d>
          </a:bodyPr>
          <a:lstStyle/>
          <a:p>
            <a:pPr algn="ctr" eaLnBrk="1" fontAlgn="auto" hangingPunct="1">
              <a:spcBef>
                <a:spcPts val="0"/>
              </a:spcBef>
              <a:spcAft>
                <a:spcPts val="0"/>
              </a:spcAft>
              <a:defRPr/>
            </a:pPr>
            <a:endParaRPr lang="zh-CN" altLang="en-US">
              <a:solidFill>
                <a:srgbClr val="FFFFFF"/>
              </a:solidFill>
            </a:endParaRPr>
          </a:p>
        </p:txBody>
      </p:sp>
      <p:pic>
        <p:nvPicPr>
          <p:cNvPr id="7" name="图片 6"/>
          <p:cNvPicPr>
            <a:picLocks noChangeAspect="1"/>
          </p:cNvPicPr>
          <p:nvPr/>
        </p:nvPicPr>
        <p:blipFill>
          <a:blip r:embed="rId3"/>
          <a:stretch>
            <a:fillRect/>
          </a:stretch>
        </p:blipFill>
        <p:spPr>
          <a:xfrm>
            <a:off x="4745271" y="3284984"/>
            <a:ext cx="4395405" cy="3115821"/>
          </a:xfrm>
          <a:prstGeom prst="rect">
            <a:avLst/>
          </a:prstGeom>
        </p:spPr>
      </p:pic>
    </p:spTree>
    <p:extLst>
      <p:ext uri="{BB962C8B-B14F-4D97-AF65-F5344CB8AC3E}">
        <p14:creationId xmlns:p14="http://schemas.microsoft.com/office/powerpoint/2010/main" val="278473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文本框 2"/>
          <p:cNvSpPr txBox="1">
            <a:spLocks noChangeArrowheads="1"/>
          </p:cNvSpPr>
          <p:nvPr/>
        </p:nvSpPr>
        <p:spPr bwMode="auto">
          <a:xfrm>
            <a:off x="107950" y="6350"/>
            <a:ext cx="878522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01700">
              <a:defRPr>
                <a:solidFill>
                  <a:schemeClr val="tx1"/>
                </a:solidFill>
                <a:latin typeface="Arial" panose="020B0604020202020204" pitchFamily="34" charset="0"/>
                <a:ea typeface="宋体" panose="02010600030101010101" pitchFamily="2" charset="-122"/>
              </a:defRPr>
            </a:lvl1pPr>
            <a:lvl2pPr marL="742950" indent="-285750" defTabSz="901700">
              <a:defRPr>
                <a:solidFill>
                  <a:schemeClr val="tx1"/>
                </a:solidFill>
                <a:latin typeface="Arial" panose="020B0604020202020204" pitchFamily="34" charset="0"/>
                <a:ea typeface="宋体" panose="02010600030101010101" pitchFamily="2" charset="-122"/>
              </a:defRPr>
            </a:lvl2pPr>
            <a:lvl3pPr marL="1143000" indent="-228600" defTabSz="901700">
              <a:defRPr>
                <a:solidFill>
                  <a:schemeClr val="tx1"/>
                </a:solidFill>
                <a:latin typeface="Arial" panose="020B0604020202020204" pitchFamily="34" charset="0"/>
                <a:ea typeface="宋体" panose="02010600030101010101" pitchFamily="2" charset="-122"/>
              </a:defRPr>
            </a:lvl3pPr>
            <a:lvl4pPr marL="1600200" indent="-228600" defTabSz="901700">
              <a:defRPr>
                <a:solidFill>
                  <a:schemeClr val="tx1"/>
                </a:solidFill>
                <a:latin typeface="Arial" panose="020B0604020202020204" pitchFamily="34" charset="0"/>
                <a:ea typeface="宋体" panose="02010600030101010101" pitchFamily="2" charset="-122"/>
              </a:defRPr>
            </a:lvl4pPr>
            <a:lvl5pPr marL="2057400" indent="-228600" defTabSz="901700">
              <a:defRPr>
                <a:solidFill>
                  <a:schemeClr val="tx1"/>
                </a:solidFill>
                <a:latin typeface="Arial" panose="020B0604020202020204" pitchFamily="34" charset="0"/>
                <a:ea typeface="宋体" panose="02010600030101010101" pitchFamily="2" charset="-122"/>
              </a:defRPr>
            </a:lvl5pPr>
            <a:lvl6pPr marL="2514600" indent="-228600" defTabSz="9017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017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017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017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800" b="1" dirty="0">
                <a:solidFill>
                  <a:schemeClr val="tx2"/>
                </a:solidFill>
                <a:latin typeface="黑体" panose="02010609060101010101" pitchFamily="49" charset="-122"/>
                <a:ea typeface="黑体" panose="02010609060101010101" pitchFamily="49" charset="-122"/>
              </a:rPr>
              <a:t>非道路移动源减排的多部门协调机制</a:t>
            </a:r>
            <a:endParaRPr lang="en-US" altLang="zh-CN" sz="2800" b="1" dirty="0">
              <a:solidFill>
                <a:schemeClr val="tx2"/>
              </a:solidFill>
              <a:latin typeface="黑体" panose="02010609060101010101" pitchFamily="49" charset="-122"/>
              <a:ea typeface="黑体" panose="02010609060101010101" pitchFamily="49" charset="-122"/>
            </a:endParaRPr>
          </a:p>
          <a:p>
            <a:r>
              <a:rPr lang="en-US" altLang="zh-CN" sz="2400" b="1" dirty="0" smtClean="0">
                <a:solidFill>
                  <a:schemeClr val="tx2"/>
                </a:solidFill>
                <a:latin typeface="Calibri" panose="020F0502020204030204" pitchFamily="34" charset="0"/>
              </a:rPr>
              <a:t>Inter-agencies </a:t>
            </a:r>
            <a:r>
              <a:rPr lang="en-US" altLang="zh-CN" sz="2400" b="1" dirty="0">
                <a:solidFill>
                  <a:schemeClr val="tx2"/>
                </a:solidFill>
                <a:latin typeface="Calibri" panose="020F0502020204030204" pitchFamily="34" charset="0"/>
              </a:rPr>
              <a:t>coordination mechanism </a:t>
            </a:r>
            <a:r>
              <a:rPr lang="en-US" altLang="zh-CN" sz="2400" b="1" dirty="0" smtClean="0">
                <a:solidFill>
                  <a:schemeClr val="tx2"/>
                </a:solidFill>
                <a:latin typeface="Calibri" panose="020F0502020204030204" pitchFamily="34" charset="0"/>
              </a:rPr>
              <a:t>for </a:t>
            </a:r>
            <a:r>
              <a:rPr lang="en-US" altLang="zh-CN" sz="2400" b="1" dirty="0">
                <a:solidFill>
                  <a:schemeClr val="tx2"/>
                </a:solidFill>
                <a:latin typeface="Calibri" panose="020F0502020204030204" pitchFamily="34" charset="0"/>
              </a:rPr>
              <a:t>non-road sector</a:t>
            </a:r>
            <a:endParaRPr lang="zh-CN" altLang="en-US" sz="2400" b="1" dirty="0">
              <a:solidFill>
                <a:schemeClr val="tx2"/>
              </a:solidFill>
              <a:latin typeface="Calibri" panose="020F0502020204030204" pitchFamily="34" charset="0"/>
            </a:endParaRPr>
          </a:p>
        </p:txBody>
      </p:sp>
      <p:sp>
        <p:nvSpPr>
          <p:cNvPr id="7" name="Content Placeholder 2"/>
          <p:cNvSpPr txBox="1">
            <a:spLocks/>
          </p:cNvSpPr>
          <p:nvPr/>
        </p:nvSpPr>
        <p:spPr bwMode="auto">
          <a:xfrm>
            <a:off x="179512" y="1124744"/>
            <a:ext cx="8713663" cy="5616624"/>
          </a:xfrm>
          <a:prstGeom prst="rect">
            <a:avLst/>
          </a:prstGeom>
          <a:solidFill>
            <a:schemeClr val="bg1"/>
          </a:solidFill>
          <a:ln>
            <a:noFill/>
          </a:ln>
        </p:spPr>
        <p:txBody>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spcBef>
                <a:spcPct val="20000"/>
              </a:spcBef>
            </a:pPr>
            <a:r>
              <a:rPr lang="en-US" altLang="zh-CN" sz="2000" dirty="0">
                <a:latin typeface="黑体" panose="02010609060101010101" pitchFamily="49" charset="-122"/>
                <a:ea typeface="黑体" panose="02010609060101010101" pitchFamily="49" charset="-122"/>
              </a:rPr>
              <a:t>1</a:t>
            </a:r>
            <a:r>
              <a:rPr lang="zh-CN" altLang="en-US" sz="2000" dirty="0">
                <a:latin typeface="黑体" panose="02010609060101010101" pitchFamily="49" charset="-122"/>
                <a:ea typeface="黑体" panose="02010609060101010101" pitchFamily="49" charset="-122"/>
              </a:rPr>
              <a:t>）</a:t>
            </a:r>
            <a:r>
              <a:rPr lang="zh-CN" altLang="zh-CN" sz="2000" dirty="0">
                <a:latin typeface="黑体" panose="02010609060101010101" pitchFamily="49" charset="-122"/>
                <a:ea typeface="黑体" panose="02010609060101010101" pitchFamily="49" charset="-122"/>
              </a:rPr>
              <a:t>“新大气法”明确规定了非道路移动机械和船舶污染防治相关的部门责任和职责分工，并强化了环境保护主管部门对非道路移动源的环保监管职能，进一步明确生产企业应承担移动源大气污染控制的主体责任。</a:t>
            </a:r>
            <a:r>
              <a:rPr lang="zh-CN" altLang="en-US" sz="2000" dirty="0">
                <a:latin typeface="黑体" panose="02010609060101010101" pitchFamily="49" charset="-122"/>
                <a:ea typeface="黑体" panose="02010609060101010101" pitchFamily="49" charset="-122"/>
              </a:rPr>
              <a:t> </a:t>
            </a:r>
            <a:r>
              <a:rPr lang="zh-CN" altLang="en-US" sz="2000" dirty="0" smtClean="0">
                <a:latin typeface="黑体" panose="02010609060101010101" pitchFamily="49" charset="-122"/>
                <a:ea typeface="黑体" panose="02010609060101010101" pitchFamily="49" charset="-122"/>
              </a:rPr>
              <a:t>   </a:t>
            </a:r>
            <a:endParaRPr lang="en-US" altLang="zh-CN" sz="2000" dirty="0" smtClean="0">
              <a:latin typeface="黑体" panose="02010609060101010101" pitchFamily="49" charset="-122"/>
              <a:ea typeface="黑体" panose="02010609060101010101" pitchFamily="49" charset="-122"/>
            </a:endParaRPr>
          </a:p>
          <a:p>
            <a:pPr marL="0" indent="0">
              <a:spcBef>
                <a:spcPct val="20000"/>
              </a:spcBef>
            </a:pPr>
            <a:r>
              <a:rPr lang="en-US" altLang="zh-CN" sz="2000" dirty="0" smtClean="0">
                <a:solidFill>
                  <a:srgbClr val="FF0000"/>
                </a:solidFill>
                <a:latin typeface="Calibri" panose="020F0502020204030204" pitchFamily="34" charset="0"/>
              </a:rPr>
              <a:t>The </a:t>
            </a:r>
            <a:r>
              <a:rPr lang="en-US" altLang="zh-CN" sz="2000" dirty="0">
                <a:solidFill>
                  <a:srgbClr val="FF0000"/>
                </a:solidFill>
                <a:latin typeface="Calibri" panose="020F0502020204030204" pitchFamily="34" charset="0"/>
              </a:rPr>
              <a:t>new Air Law has specified the departments responsible for addressing NRMS </a:t>
            </a:r>
            <a:r>
              <a:rPr lang="en-US" altLang="zh-CN" sz="2000" dirty="0" smtClean="0">
                <a:solidFill>
                  <a:srgbClr val="FF0000"/>
                </a:solidFill>
                <a:latin typeface="Calibri" panose="020F0502020204030204" pitchFamily="34" charset="0"/>
              </a:rPr>
              <a:t>pollution </a:t>
            </a:r>
            <a:r>
              <a:rPr lang="en-US" altLang="zh-CN" sz="2000" dirty="0">
                <a:solidFill>
                  <a:srgbClr val="FF0000"/>
                </a:solidFill>
                <a:latin typeface="Calibri" panose="020F0502020204030204" pitchFamily="34" charset="0"/>
              </a:rPr>
              <a:t>and specified their responsibilities. The environmental protection authorities under the State Council now have the authority to strengthen NRMS regulation and enterprises must bear the main responsibility for the control of mobile source air </a:t>
            </a:r>
            <a:r>
              <a:rPr lang="en-US" altLang="zh-CN" sz="2000" dirty="0" smtClean="0">
                <a:solidFill>
                  <a:srgbClr val="FF0000"/>
                </a:solidFill>
                <a:latin typeface="Calibri" panose="020F0502020204030204" pitchFamily="34" charset="0"/>
              </a:rPr>
              <a:t>pollution.</a:t>
            </a:r>
            <a:endParaRPr lang="en-US" altLang="zh-CN" sz="2000" dirty="0">
              <a:solidFill>
                <a:srgbClr val="FF0000"/>
              </a:solidFill>
              <a:latin typeface="Calibri" panose="020F0502020204030204" pitchFamily="34" charset="0"/>
            </a:endParaRPr>
          </a:p>
          <a:p>
            <a:pPr marL="0" indent="0">
              <a:spcBef>
                <a:spcPct val="20000"/>
              </a:spcBef>
            </a:pPr>
            <a:endParaRPr lang="en-US" altLang="zh-CN" sz="1000" dirty="0">
              <a:solidFill>
                <a:srgbClr val="FF0000"/>
              </a:solidFill>
              <a:latin typeface="Calibri" panose="020F0502020204030204" pitchFamily="34" charset="0"/>
            </a:endParaRPr>
          </a:p>
          <a:p>
            <a:pPr marL="0" indent="0">
              <a:spcBef>
                <a:spcPct val="20000"/>
              </a:spcBef>
            </a:pPr>
            <a:r>
              <a:rPr lang="en-US" altLang="zh-CN" sz="2000" dirty="0">
                <a:latin typeface="黑体" panose="02010609060101010101" pitchFamily="49" charset="-122"/>
                <a:ea typeface="黑体" panose="02010609060101010101" pitchFamily="49" charset="-122"/>
              </a:rPr>
              <a:t>2</a:t>
            </a:r>
            <a:r>
              <a:rPr lang="zh-CN" altLang="en-US" sz="2000" dirty="0" smtClean="0">
                <a:latin typeface="黑体" panose="02010609060101010101" pitchFamily="49" charset="-122"/>
                <a:ea typeface="黑体" panose="02010609060101010101" pitchFamily="49" charset="-122"/>
              </a:rPr>
              <a:t>）</a:t>
            </a:r>
            <a:r>
              <a:rPr lang="zh-CN" altLang="zh-CN" sz="2000" dirty="0" smtClean="0">
                <a:latin typeface="黑体" panose="02010609060101010101" pitchFamily="49" charset="-122"/>
                <a:ea typeface="黑体" panose="02010609060101010101" pitchFamily="49" charset="-122"/>
              </a:rPr>
              <a:t>交通部与</a:t>
            </a:r>
            <a:r>
              <a:rPr lang="zh-CN" altLang="zh-CN" sz="2000" dirty="0">
                <a:latin typeface="黑体" panose="02010609060101010101" pitchFamily="49" charset="-122"/>
                <a:ea typeface="黑体" panose="02010609060101010101" pitchFamily="49" charset="-122"/>
              </a:rPr>
              <a:t>环保部</a:t>
            </a:r>
            <a:r>
              <a:rPr lang="zh-CN" altLang="zh-CN" sz="2000" dirty="0" smtClean="0">
                <a:latin typeface="黑体" panose="02010609060101010101" pitchFamily="49" charset="-122"/>
                <a:ea typeface="黑体" panose="02010609060101010101" pitchFamily="49" charset="-122"/>
              </a:rPr>
              <a:t>应</a:t>
            </a:r>
            <a:r>
              <a:rPr lang="zh-CN" altLang="zh-CN" sz="2000" dirty="0">
                <a:latin typeface="黑体" panose="02010609060101010101" pitchFamily="49" charset="-122"/>
                <a:ea typeface="黑体" panose="02010609060101010101" pitchFamily="49" charset="-122"/>
              </a:rPr>
              <a:t>进一步加强合作，在国家和地方层面加强沟通，联合制定计划，有效执行</a:t>
            </a:r>
            <a:r>
              <a:rPr lang="zh-CN" altLang="zh-CN" sz="2000" dirty="0" smtClean="0">
                <a:latin typeface="黑体" panose="02010609060101010101" pitchFamily="49" charset="-122"/>
                <a:ea typeface="黑体" panose="02010609060101010101" pitchFamily="49" charset="-122"/>
              </a:rPr>
              <a:t>更严格</a:t>
            </a:r>
            <a:r>
              <a:rPr lang="zh-CN" altLang="zh-CN" sz="2000" dirty="0">
                <a:latin typeface="黑体" panose="02010609060101010101" pitchFamily="49" charset="-122"/>
                <a:ea typeface="黑体" panose="02010609060101010101" pitchFamily="49" charset="-122"/>
              </a:rPr>
              <a:t>的船用燃料和发动机标准</a:t>
            </a:r>
            <a:r>
              <a:rPr lang="zh-CN" altLang="zh-CN" sz="2000" dirty="0" smtClean="0">
                <a:latin typeface="黑体" panose="02010609060101010101" pitchFamily="49" charset="-122"/>
                <a:ea typeface="黑体" panose="02010609060101010101" pitchFamily="49" charset="-122"/>
              </a:rPr>
              <a:t>。交通部</a:t>
            </a:r>
            <a:r>
              <a:rPr lang="zh-CN" altLang="zh-CN" sz="2000" dirty="0">
                <a:latin typeface="黑体" panose="02010609060101010101" pitchFamily="49" charset="-122"/>
                <a:ea typeface="黑体" panose="02010609060101010101" pitchFamily="49" charset="-122"/>
              </a:rPr>
              <a:t>加快研究和推进排放控制区域，当船舶在中国水域运行时，</a:t>
            </a:r>
            <a:r>
              <a:rPr lang="zh-CN" altLang="zh-CN" sz="2000" dirty="0" smtClean="0">
                <a:latin typeface="黑体" panose="02010609060101010101" pitchFamily="49" charset="-122"/>
                <a:ea typeface="黑体" panose="02010609060101010101" pitchFamily="49" charset="-122"/>
              </a:rPr>
              <a:t>需使用</a:t>
            </a:r>
            <a:r>
              <a:rPr lang="zh-CN" altLang="zh-CN" sz="2000" dirty="0">
                <a:latin typeface="黑体" panose="02010609060101010101" pitchFamily="49" charset="-122"/>
                <a:ea typeface="黑体" panose="02010609060101010101" pitchFamily="49" charset="-122"/>
              </a:rPr>
              <a:t>含硫量更</a:t>
            </a:r>
            <a:r>
              <a:rPr lang="zh-CN" altLang="zh-CN" sz="2000" dirty="0" smtClean="0">
                <a:latin typeface="黑体" panose="02010609060101010101" pitchFamily="49" charset="-122"/>
                <a:ea typeface="黑体" panose="02010609060101010101" pitchFamily="49" charset="-122"/>
              </a:rPr>
              <a:t>低</a:t>
            </a:r>
            <a:r>
              <a:rPr lang="en-US" altLang="zh-CN" sz="2000" dirty="0" smtClean="0">
                <a:latin typeface="黑体" panose="02010609060101010101" pitchFamily="49" charset="-122"/>
                <a:ea typeface="黑体" panose="02010609060101010101" pitchFamily="49" charset="-122"/>
              </a:rPr>
              <a:t>(</a:t>
            </a:r>
            <a:r>
              <a:rPr lang="zh-CN" altLang="en-US" sz="2000" dirty="0" smtClean="0">
                <a:latin typeface="黑体" panose="02010609060101010101" pitchFamily="49" charset="-122"/>
                <a:ea typeface="黑体" panose="02010609060101010101" pitchFamily="49" charset="-122"/>
              </a:rPr>
              <a:t>如</a:t>
            </a:r>
            <a:r>
              <a:rPr lang="en-US" altLang="zh-CN" sz="2000" dirty="0" smtClean="0">
                <a:latin typeface="黑体" panose="02010609060101010101" pitchFamily="49" charset="-122"/>
                <a:ea typeface="黑体" panose="02010609060101010101" pitchFamily="49" charset="-122"/>
              </a:rPr>
              <a:t>0.1% S)</a:t>
            </a:r>
            <a:r>
              <a:rPr lang="zh-CN" altLang="zh-CN" sz="2000" dirty="0" smtClean="0">
                <a:latin typeface="黑体" panose="02010609060101010101" pitchFamily="49" charset="-122"/>
                <a:ea typeface="黑体" panose="02010609060101010101" pitchFamily="49" charset="-122"/>
              </a:rPr>
              <a:t>的</a:t>
            </a:r>
            <a:r>
              <a:rPr lang="zh-CN" altLang="zh-CN" sz="2000" dirty="0">
                <a:latin typeface="黑体" panose="02010609060101010101" pitchFamily="49" charset="-122"/>
                <a:ea typeface="黑体" panose="02010609060101010101" pitchFamily="49" charset="-122"/>
              </a:rPr>
              <a:t>油</a:t>
            </a:r>
            <a:r>
              <a:rPr lang="zh-CN" altLang="zh-CN" sz="2000" dirty="0" smtClean="0">
                <a:latin typeface="黑体" panose="02010609060101010101" pitchFamily="49" charset="-122"/>
                <a:ea typeface="黑体" panose="02010609060101010101" pitchFamily="49" charset="-122"/>
              </a:rPr>
              <a:t>品</a:t>
            </a:r>
            <a:r>
              <a:rPr lang="zh-CN" altLang="en-US" sz="2000" dirty="0" smtClean="0">
                <a:latin typeface="黑体" panose="02010609060101010101" pitchFamily="49" charset="-122"/>
                <a:ea typeface="黑体" panose="02010609060101010101" pitchFamily="49" charset="-122"/>
              </a:rPr>
              <a:t>。</a:t>
            </a:r>
            <a:endParaRPr lang="en-US" altLang="zh-CN" sz="2000" dirty="0">
              <a:latin typeface="黑体" panose="02010609060101010101" pitchFamily="49" charset="-122"/>
              <a:ea typeface="黑体" panose="02010609060101010101" pitchFamily="49" charset="-122"/>
            </a:endParaRPr>
          </a:p>
          <a:p>
            <a:pPr marL="0" indent="0">
              <a:spcBef>
                <a:spcPct val="20000"/>
              </a:spcBef>
            </a:pPr>
            <a:r>
              <a:rPr lang="en-US" altLang="zh-CN" sz="2000" dirty="0">
                <a:solidFill>
                  <a:srgbClr val="FF0000"/>
                </a:solidFill>
                <a:latin typeface="Calibri" panose="020F0502020204030204" pitchFamily="34" charset="0"/>
              </a:rPr>
              <a:t>MOT, in collaboration with MEP and the transport and environmental agencies at the national and local levels, should jointly develop plans for adopting and effectively enforcing stricter standards for marine fuel and engines. MOT is encouraged to set strong ECAs that require use of lower-</a:t>
            </a:r>
            <a:r>
              <a:rPr lang="en-US" altLang="zh-CN" sz="2000" dirty="0" err="1">
                <a:solidFill>
                  <a:srgbClr val="FF0000"/>
                </a:solidFill>
                <a:latin typeface="Calibri" panose="020F0502020204030204" pitchFamily="34" charset="0"/>
              </a:rPr>
              <a:t>sulphur</a:t>
            </a:r>
            <a:r>
              <a:rPr lang="en-US" altLang="zh-CN" sz="2000" dirty="0">
                <a:solidFill>
                  <a:srgbClr val="FF0000"/>
                </a:solidFill>
                <a:latin typeface="Calibri" panose="020F0502020204030204" pitchFamily="34" charset="0"/>
              </a:rPr>
              <a:t> fuel </a:t>
            </a:r>
            <a:r>
              <a:rPr lang="en-US" altLang="zh-CN" sz="2000" dirty="0" smtClean="0">
                <a:solidFill>
                  <a:srgbClr val="FF0000"/>
                </a:solidFill>
                <a:latin typeface="Calibri" panose="020F0502020204030204" pitchFamily="34" charset="0"/>
              </a:rPr>
              <a:t>oil (e.g., lower to 0.1% S) </a:t>
            </a:r>
            <a:r>
              <a:rPr lang="en-US" altLang="zh-CN" sz="2000" dirty="0">
                <a:solidFill>
                  <a:srgbClr val="FF0000"/>
                </a:solidFill>
                <a:latin typeface="Calibri" panose="020F0502020204030204" pitchFamily="34" charset="0"/>
              </a:rPr>
              <a:t>when vessels operate in Chinese </a:t>
            </a:r>
            <a:r>
              <a:rPr lang="en-US" altLang="zh-CN" sz="2000" dirty="0" smtClean="0">
                <a:solidFill>
                  <a:srgbClr val="FF0000"/>
                </a:solidFill>
                <a:latin typeface="Calibri" panose="020F0502020204030204" pitchFamily="34" charset="0"/>
              </a:rPr>
              <a:t>waters.</a:t>
            </a:r>
            <a:endParaRPr lang="en-US" altLang="zh-CN" sz="2000" dirty="0">
              <a:solidFill>
                <a:srgbClr val="FF0000"/>
              </a:solidFill>
              <a:latin typeface="Calibri" panose="020F0502020204030204" pitchFamily="34" charset="0"/>
            </a:endParaRPr>
          </a:p>
          <a:p>
            <a:pPr marL="0" indent="0">
              <a:spcBef>
                <a:spcPct val="20000"/>
              </a:spcBef>
            </a:pPr>
            <a:endParaRPr lang="en-US" altLang="zh-CN" sz="3200" dirty="0">
              <a:latin typeface="Calibri" panose="020F0502020204030204" pitchFamily="34" charset="0"/>
            </a:endParaRPr>
          </a:p>
        </p:txBody>
      </p:sp>
    </p:spTree>
    <p:extLst>
      <p:ext uri="{BB962C8B-B14F-4D97-AF65-F5344CB8AC3E}">
        <p14:creationId xmlns:p14="http://schemas.microsoft.com/office/powerpoint/2010/main" val="16314901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txBox="1">
            <a:spLocks noChangeArrowheads="1"/>
          </p:cNvSpPr>
          <p:nvPr/>
        </p:nvSpPr>
        <p:spPr bwMode="gray">
          <a:xfrm>
            <a:off x="216024" y="273150"/>
            <a:ext cx="8028384" cy="563562"/>
          </a:xfrm>
          <a:prstGeom prst="rect">
            <a:avLst/>
          </a:prstGeom>
          <a:noFill/>
          <a:ln w="9525">
            <a:noFill/>
            <a:miter lim="800000"/>
            <a:headEnd/>
            <a:tailEnd/>
          </a:ln>
        </p:spPr>
        <p:txBody>
          <a:bodyPr anchor="ctr"/>
          <a:lstStyle/>
          <a:p>
            <a:r>
              <a:rPr lang="zh-CN" altLang="en-US" sz="3200" b="1" dirty="0" smtClean="0">
                <a:solidFill>
                  <a:schemeClr val="tx2"/>
                </a:solidFill>
                <a:latin typeface="Calibri" pitchFamily="34" charset="0"/>
              </a:rPr>
              <a:t>汇报内容   </a:t>
            </a:r>
            <a:r>
              <a:rPr lang="en-US" altLang="zh-CN" sz="3200" b="1" dirty="0" smtClean="0">
                <a:solidFill>
                  <a:schemeClr val="tx2"/>
                </a:solidFill>
                <a:latin typeface="Calibri" pitchFamily="34" charset="0"/>
              </a:rPr>
              <a:t>Outline </a:t>
            </a:r>
            <a:endParaRPr lang="en-US" altLang="zh-CN" sz="3200" b="1" dirty="0">
              <a:solidFill>
                <a:schemeClr val="tx2"/>
              </a:solidFill>
              <a:latin typeface="Calibri" pitchFamily="34" charset="0"/>
            </a:endParaRPr>
          </a:p>
        </p:txBody>
      </p:sp>
      <p:sp>
        <p:nvSpPr>
          <p:cNvPr id="6" name="Rectangle 20"/>
          <p:cNvSpPr>
            <a:spLocks noChangeArrowheads="1"/>
          </p:cNvSpPr>
          <p:nvPr/>
        </p:nvSpPr>
        <p:spPr bwMode="auto">
          <a:xfrm>
            <a:off x="179512" y="1327113"/>
            <a:ext cx="8820472" cy="4550159"/>
          </a:xfrm>
          <a:prstGeom prst="rect">
            <a:avLst/>
          </a:prstGeom>
          <a:solidFill>
            <a:schemeClr val="bg1"/>
          </a:solidFill>
          <a:ln>
            <a:noFill/>
          </a:ln>
        </p:spPr>
        <p:txBody>
          <a:bodyPr/>
          <a:lstStyle>
            <a:lvl1pPr marL="609600" indent="-609600" eaLnBrk="0" hangingPunct="0">
              <a:defRPr sz="2800" b="1">
                <a:solidFill>
                  <a:schemeClr val="tx1"/>
                </a:solidFill>
                <a:latin typeface="Arial" panose="020B0604020202020204" pitchFamily="34" charset="0"/>
                <a:ea typeface="华文细黑" panose="02010600040101010101" pitchFamily="2" charset="-122"/>
              </a:defRPr>
            </a:lvl1pPr>
            <a:lvl2pPr marL="742950" indent="-285750" eaLnBrk="0" hangingPunct="0">
              <a:defRPr sz="2800" b="1">
                <a:solidFill>
                  <a:schemeClr val="tx1"/>
                </a:solidFill>
                <a:latin typeface="Arial" panose="020B0604020202020204" pitchFamily="34" charset="0"/>
                <a:ea typeface="华文细黑" panose="02010600040101010101" pitchFamily="2" charset="-122"/>
              </a:defRPr>
            </a:lvl2pPr>
            <a:lvl3pPr marL="1143000" indent="-228600" eaLnBrk="0" hangingPunct="0">
              <a:defRPr sz="2800" b="1">
                <a:solidFill>
                  <a:schemeClr val="tx1"/>
                </a:solidFill>
                <a:latin typeface="Arial" panose="020B0604020202020204" pitchFamily="34" charset="0"/>
                <a:ea typeface="华文细黑" panose="02010600040101010101" pitchFamily="2" charset="-122"/>
              </a:defRPr>
            </a:lvl3pPr>
            <a:lvl4pPr marL="1600200" indent="-228600" eaLnBrk="0" hangingPunct="0">
              <a:defRPr sz="2800" b="1">
                <a:solidFill>
                  <a:schemeClr val="tx1"/>
                </a:solidFill>
                <a:latin typeface="Arial" panose="020B0604020202020204" pitchFamily="34" charset="0"/>
                <a:ea typeface="华文细黑" panose="02010600040101010101" pitchFamily="2" charset="-122"/>
              </a:defRPr>
            </a:lvl4pPr>
            <a:lvl5pPr marL="2057400" indent="-228600" eaLnBrk="0" hangingPunct="0">
              <a:defRPr sz="28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华文细黑" panose="02010600040101010101" pitchFamily="2" charset="-122"/>
              </a:defRPr>
            </a:lvl9pPr>
          </a:lstStyle>
          <a:p>
            <a:pPr eaLnBrk="1" hangingPunct="1">
              <a:lnSpc>
                <a:spcPct val="130000"/>
              </a:lnSpc>
              <a:spcBef>
                <a:spcPct val="20000"/>
              </a:spcBef>
              <a:buClr>
                <a:schemeClr val="hlink"/>
              </a:buClr>
              <a:buFontTx/>
              <a:buBlip>
                <a:blip r:embed="rId3"/>
              </a:buBlip>
            </a:pPr>
            <a:r>
              <a:rPr kumimoji="1" lang="zh-CN" altLang="en-US" sz="2400" dirty="0">
                <a:solidFill>
                  <a:schemeClr val="tx2"/>
                </a:solidFill>
                <a:latin typeface="黑体" panose="02010609060101010101" pitchFamily="49" charset="-122"/>
                <a:ea typeface="黑体" panose="02010609060101010101" pitchFamily="49" charset="-122"/>
              </a:rPr>
              <a:t>项目背景和主要实施</a:t>
            </a:r>
            <a:r>
              <a:rPr kumimoji="1" lang="zh-CN" altLang="en-US" sz="2400" dirty="0" smtClean="0">
                <a:solidFill>
                  <a:schemeClr val="tx2"/>
                </a:solidFill>
                <a:latin typeface="黑体" panose="02010609060101010101" pitchFamily="49" charset="-122"/>
                <a:ea typeface="黑体" panose="02010609060101010101" pitchFamily="49" charset="-122"/>
              </a:rPr>
              <a:t>过程</a:t>
            </a:r>
            <a:endParaRPr kumimoji="1" lang="en-US" altLang="zh-CN" sz="2400" dirty="0" smtClean="0">
              <a:solidFill>
                <a:schemeClr val="tx2"/>
              </a:solidFill>
              <a:latin typeface="黑体" panose="02010609060101010101" pitchFamily="49" charset="-122"/>
              <a:ea typeface="黑体" panose="02010609060101010101" pitchFamily="49" charset="-122"/>
            </a:endParaRPr>
          </a:p>
          <a:p>
            <a:pPr marL="0" indent="536575" eaLnBrk="1" hangingPunct="1">
              <a:lnSpc>
                <a:spcPct val="130000"/>
              </a:lnSpc>
              <a:spcBef>
                <a:spcPts val="0"/>
              </a:spcBef>
              <a:buClr>
                <a:schemeClr val="hlink"/>
              </a:buClr>
            </a:pPr>
            <a:r>
              <a:rPr lang="en-US" altLang="zh-CN" sz="1400" dirty="0" smtClean="0">
                <a:solidFill>
                  <a:schemeClr val="tx2"/>
                </a:solidFill>
              </a:rPr>
              <a:t>  </a:t>
            </a:r>
            <a:r>
              <a:rPr lang="en-US" altLang="zh-CN" sz="2000" dirty="0" smtClean="0">
                <a:solidFill>
                  <a:schemeClr val="tx2"/>
                </a:solidFill>
              </a:rPr>
              <a:t>Project Storyline </a:t>
            </a:r>
            <a:r>
              <a:rPr lang="en-US" altLang="zh-CN" sz="2000" dirty="0">
                <a:solidFill>
                  <a:schemeClr val="tx2"/>
                </a:solidFill>
              </a:rPr>
              <a:t>and Implementation Process</a:t>
            </a:r>
            <a:endParaRPr lang="zh-CN" altLang="en-US" sz="2000" dirty="0">
              <a:solidFill>
                <a:schemeClr val="tx2"/>
              </a:solidFill>
            </a:endParaRPr>
          </a:p>
          <a:p>
            <a:pPr eaLnBrk="1" hangingPunct="1">
              <a:lnSpc>
                <a:spcPct val="130000"/>
              </a:lnSpc>
              <a:spcBef>
                <a:spcPct val="20000"/>
              </a:spcBef>
              <a:buClr>
                <a:schemeClr val="hlink"/>
              </a:buClr>
              <a:buFontTx/>
              <a:buBlip>
                <a:blip r:embed="rId3"/>
              </a:buBlip>
            </a:pPr>
            <a:r>
              <a:rPr kumimoji="1" lang="zh-CN" altLang="en-US" sz="2400" dirty="0" smtClean="0">
                <a:solidFill>
                  <a:schemeClr val="tx2"/>
                </a:solidFill>
                <a:latin typeface="黑体" panose="02010609060101010101" pitchFamily="49" charset="-122"/>
                <a:ea typeface="黑体" panose="02010609060101010101" pitchFamily="49" charset="-122"/>
              </a:rPr>
              <a:t>短寿命</a:t>
            </a:r>
            <a:r>
              <a:rPr kumimoji="1" lang="zh-CN" altLang="en-US" sz="2400" dirty="0">
                <a:solidFill>
                  <a:schemeClr val="tx2"/>
                </a:solidFill>
                <a:latin typeface="黑体" panose="02010609060101010101" pitchFamily="49" charset="-122"/>
                <a:ea typeface="黑体" panose="02010609060101010101" pitchFamily="49" charset="-122"/>
              </a:rPr>
              <a:t>气候</a:t>
            </a:r>
            <a:r>
              <a:rPr kumimoji="1" lang="zh-CN" altLang="en-US" sz="2400" dirty="0" smtClean="0">
                <a:solidFill>
                  <a:schemeClr val="tx2"/>
                </a:solidFill>
                <a:latin typeface="黑体" panose="02010609060101010101" pitchFamily="49" charset="-122"/>
                <a:ea typeface="黑体" panose="02010609060101010101" pitchFamily="49" charset="-122"/>
              </a:rPr>
              <a:t>污染物防</a:t>
            </a:r>
            <a:r>
              <a:rPr kumimoji="1" lang="zh-CN" altLang="en-US" sz="2400" dirty="0">
                <a:solidFill>
                  <a:schemeClr val="tx2"/>
                </a:solidFill>
                <a:latin typeface="黑体" panose="02010609060101010101" pitchFamily="49" charset="-122"/>
                <a:ea typeface="黑体" panose="02010609060101010101" pitchFamily="49" charset="-122"/>
              </a:rPr>
              <a:t>控</a:t>
            </a:r>
            <a:r>
              <a:rPr kumimoji="1" lang="zh-CN" altLang="en-US" sz="2400" dirty="0" smtClean="0">
                <a:solidFill>
                  <a:schemeClr val="tx2"/>
                </a:solidFill>
                <a:latin typeface="黑体" panose="02010609060101010101" pitchFamily="49" charset="-122"/>
                <a:ea typeface="黑体" panose="02010609060101010101" pitchFamily="49" charset="-122"/>
              </a:rPr>
              <a:t>现状</a:t>
            </a:r>
            <a:r>
              <a:rPr kumimoji="1" lang="zh-CN" altLang="en-US" sz="2400" dirty="0">
                <a:solidFill>
                  <a:schemeClr val="tx2"/>
                </a:solidFill>
                <a:latin typeface="黑体" panose="02010609060101010101" pitchFamily="49" charset="-122"/>
                <a:ea typeface="黑体" panose="02010609060101010101" pitchFamily="49" charset="-122"/>
              </a:rPr>
              <a:t>、</a:t>
            </a:r>
            <a:r>
              <a:rPr kumimoji="1" lang="zh-CN" altLang="en-US" sz="2400" dirty="0" smtClean="0">
                <a:solidFill>
                  <a:schemeClr val="tx2"/>
                </a:solidFill>
                <a:latin typeface="黑体" panose="02010609060101010101" pitchFamily="49" charset="-122"/>
                <a:ea typeface="黑体" panose="02010609060101010101" pitchFamily="49" charset="-122"/>
              </a:rPr>
              <a:t>国际经验和多部门协调机制</a:t>
            </a:r>
            <a:endParaRPr kumimoji="1" lang="en-US" altLang="zh-CN" sz="2400" dirty="0" smtClean="0">
              <a:solidFill>
                <a:schemeClr val="tx2"/>
              </a:solidFill>
              <a:latin typeface="黑体" panose="02010609060101010101" pitchFamily="49" charset="-122"/>
              <a:ea typeface="黑体" panose="02010609060101010101" pitchFamily="49" charset="-122"/>
            </a:endParaRPr>
          </a:p>
          <a:p>
            <a:pPr marL="630238" indent="0" eaLnBrk="1" hangingPunct="1">
              <a:lnSpc>
                <a:spcPct val="130000"/>
              </a:lnSpc>
              <a:spcBef>
                <a:spcPts val="0"/>
              </a:spcBef>
              <a:buClr>
                <a:schemeClr val="hlink"/>
              </a:buClr>
            </a:pPr>
            <a:r>
              <a:rPr lang="en-US" altLang="zh-CN" sz="2000" dirty="0">
                <a:solidFill>
                  <a:schemeClr val="tx2"/>
                </a:solidFill>
              </a:rPr>
              <a:t>Current </a:t>
            </a:r>
            <a:r>
              <a:rPr lang="en-US" altLang="zh-CN" sz="2000" dirty="0" smtClean="0">
                <a:solidFill>
                  <a:schemeClr val="tx2"/>
                </a:solidFill>
              </a:rPr>
              <a:t>Status, </a:t>
            </a:r>
            <a:r>
              <a:rPr lang="en-US" altLang="zh-CN" sz="2000" dirty="0">
                <a:solidFill>
                  <a:schemeClr val="tx2"/>
                </a:solidFill>
              </a:rPr>
              <a:t>International Experience on Short-Lived Climate Pollutants and their Inter-agencies Coordination Mechanism</a:t>
            </a:r>
            <a:endParaRPr lang="zh-CN" altLang="en-US" sz="2000" dirty="0">
              <a:solidFill>
                <a:schemeClr val="tx2"/>
              </a:solidFill>
            </a:endParaRPr>
          </a:p>
          <a:p>
            <a:pPr eaLnBrk="1" hangingPunct="1">
              <a:lnSpc>
                <a:spcPct val="130000"/>
              </a:lnSpc>
              <a:spcBef>
                <a:spcPct val="20000"/>
              </a:spcBef>
              <a:buClr>
                <a:schemeClr val="hlink"/>
              </a:buClr>
              <a:buFontTx/>
              <a:buBlip>
                <a:blip r:embed="rId3"/>
              </a:buBlip>
            </a:pPr>
            <a:r>
              <a:rPr kumimoji="1" lang="zh-CN" altLang="en-US" sz="2400" dirty="0" smtClean="0">
                <a:solidFill>
                  <a:schemeClr val="tx2"/>
                </a:solidFill>
                <a:latin typeface="黑体" panose="02010609060101010101" pitchFamily="49" charset="-122"/>
                <a:ea typeface="黑体" panose="02010609060101010101" pitchFamily="49" charset="-122"/>
              </a:rPr>
              <a:t>非道路移动源防</a:t>
            </a:r>
            <a:r>
              <a:rPr kumimoji="1" lang="zh-CN" altLang="en-US" sz="2400" dirty="0">
                <a:solidFill>
                  <a:schemeClr val="tx2"/>
                </a:solidFill>
                <a:latin typeface="黑体" panose="02010609060101010101" pitchFamily="49" charset="-122"/>
                <a:ea typeface="黑体" panose="02010609060101010101" pitchFamily="49" charset="-122"/>
              </a:rPr>
              <a:t>控现状、国际经验和</a:t>
            </a:r>
            <a:r>
              <a:rPr kumimoji="1" lang="zh-CN" altLang="en-US" sz="2400" dirty="0" smtClean="0">
                <a:solidFill>
                  <a:schemeClr val="tx2"/>
                </a:solidFill>
                <a:latin typeface="黑体" panose="02010609060101010101" pitchFamily="49" charset="-122"/>
                <a:ea typeface="黑体" panose="02010609060101010101" pitchFamily="49" charset="-122"/>
              </a:rPr>
              <a:t>多部门协调机制</a:t>
            </a:r>
            <a:endParaRPr kumimoji="1" lang="en-US" altLang="zh-CN" sz="2400" dirty="0" smtClean="0">
              <a:solidFill>
                <a:schemeClr val="tx2"/>
              </a:solidFill>
              <a:latin typeface="黑体" panose="02010609060101010101" pitchFamily="49" charset="-122"/>
              <a:ea typeface="黑体" panose="02010609060101010101" pitchFamily="49" charset="-122"/>
            </a:endParaRPr>
          </a:p>
          <a:p>
            <a:pPr marL="630238" indent="0" eaLnBrk="1" hangingPunct="1">
              <a:lnSpc>
                <a:spcPct val="130000"/>
              </a:lnSpc>
              <a:spcBef>
                <a:spcPts val="0"/>
              </a:spcBef>
              <a:buClr>
                <a:schemeClr val="hlink"/>
              </a:buClr>
            </a:pPr>
            <a:r>
              <a:rPr lang="en-US" altLang="zh-CN" sz="2000" dirty="0">
                <a:solidFill>
                  <a:schemeClr val="tx2"/>
                </a:solidFill>
              </a:rPr>
              <a:t>Current Status, International Experience on </a:t>
            </a:r>
            <a:r>
              <a:rPr lang="en-US" altLang="zh-CN" sz="2000" dirty="0" smtClean="0">
                <a:solidFill>
                  <a:schemeClr val="tx2"/>
                </a:solidFill>
              </a:rPr>
              <a:t>Non-Road Mobile Sources </a:t>
            </a:r>
            <a:r>
              <a:rPr lang="en-US" altLang="zh-CN" sz="2000" dirty="0">
                <a:solidFill>
                  <a:schemeClr val="tx2"/>
                </a:solidFill>
              </a:rPr>
              <a:t>and their Inter-agencies Coordination Mechanism</a:t>
            </a:r>
            <a:endParaRPr lang="zh-CN" altLang="en-US" sz="2000" dirty="0">
              <a:solidFill>
                <a:schemeClr val="tx2"/>
              </a:solidFill>
            </a:endParaRPr>
          </a:p>
          <a:p>
            <a:pPr eaLnBrk="1" hangingPunct="1">
              <a:lnSpc>
                <a:spcPct val="130000"/>
              </a:lnSpc>
              <a:spcBef>
                <a:spcPct val="20000"/>
              </a:spcBef>
              <a:buClr>
                <a:schemeClr val="hlink"/>
              </a:buClr>
              <a:buFontTx/>
              <a:buBlip>
                <a:blip r:embed="rId3"/>
              </a:buBlip>
            </a:pPr>
            <a:r>
              <a:rPr kumimoji="1" lang="zh-CN" altLang="en-US" sz="2400" dirty="0" smtClean="0">
                <a:solidFill>
                  <a:srgbClr val="FF0000"/>
                </a:solidFill>
                <a:latin typeface="黑体" panose="02010609060101010101" pitchFamily="49" charset="-122"/>
                <a:ea typeface="黑体" panose="02010609060101010101" pitchFamily="49" charset="-122"/>
              </a:rPr>
              <a:t>主要</a:t>
            </a:r>
            <a:r>
              <a:rPr kumimoji="1" lang="zh-CN" altLang="en-US" sz="2400" dirty="0">
                <a:solidFill>
                  <a:srgbClr val="FF0000"/>
                </a:solidFill>
                <a:latin typeface="黑体" panose="02010609060101010101" pitchFamily="49" charset="-122"/>
                <a:ea typeface="黑体" panose="02010609060101010101" pitchFamily="49" charset="-122"/>
              </a:rPr>
              <a:t>研究结论与政策</a:t>
            </a:r>
            <a:r>
              <a:rPr kumimoji="1" lang="zh-CN" altLang="en-US" sz="2400" dirty="0" smtClean="0">
                <a:solidFill>
                  <a:srgbClr val="FF0000"/>
                </a:solidFill>
                <a:latin typeface="黑体" panose="02010609060101010101" pitchFamily="49" charset="-122"/>
                <a:ea typeface="黑体" panose="02010609060101010101" pitchFamily="49" charset="-122"/>
              </a:rPr>
              <a:t>建议</a:t>
            </a:r>
            <a:endParaRPr kumimoji="1" lang="en-US" altLang="zh-CN" sz="2400" dirty="0" smtClean="0">
              <a:solidFill>
                <a:srgbClr val="FF0000"/>
              </a:solidFill>
              <a:latin typeface="黑体" panose="02010609060101010101" pitchFamily="49" charset="-122"/>
              <a:ea typeface="黑体" panose="02010609060101010101" pitchFamily="49" charset="-122"/>
            </a:endParaRPr>
          </a:p>
          <a:p>
            <a:pPr marL="630238" indent="0" eaLnBrk="1" hangingPunct="1">
              <a:lnSpc>
                <a:spcPct val="130000"/>
              </a:lnSpc>
              <a:spcBef>
                <a:spcPts val="0"/>
              </a:spcBef>
              <a:buClr>
                <a:schemeClr val="hlink"/>
              </a:buClr>
            </a:pPr>
            <a:r>
              <a:rPr lang="en-US" altLang="zh-CN" sz="2000" dirty="0">
                <a:solidFill>
                  <a:srgbClr val="FF0000"/>
                </a:solidFill>
              </a:rPr>
              <a:t>Major Research Conclusions and Policy </a:t>
            </a:r>
            <a:r>
              <a:rPr lang="en-US" altLang="zh-CN" sz="2000" dirty="0" smtClean="0">
                <a:solidFill>
                  <a:srgbClr val="FF0000"/>
                </a:solidFill>
              </a:rPr>
              <a:t>Recommendations</a:t>
            </a:r>
            <a:endParaRPr lang="zh-CN" altLang="en-US" sz="2000" dirty="0">
              <a:solidFill>
                <a:srgbClr val="FF0000"/>
              </a:solidFill>
            </a:endParaRPr>
          </a:p>
        </p:txBody>
      </p:sp>
    </p:spTree>
    <p:extLst>
      <p:ext uri="{BB962C8B-B14F-4D97-AF65-F5344CB8AC3E}">
        <p14:creationId xmlns:p14="http://schemas.microsoft.com/office/powerpoint/2010/main" val="30602415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txBox="1">
            <a:spLocks noChangeArrowheads="1"/>
          </p:cNvSpPr>
          <p:nvPr/>
        </p:nvSpPr>
        <p:spPr bwMode="gray">
          <a:xfrm>
            <a:off x="72008" y="273150"/>
            <a:ext cx="8244408" cy="563562"/>
          </a:xfrm>
          <a:prstGeom prst="rect">
            <a:avLst/>
          </a:prstGeom>
          <a:noFill/>
          <a:ln w="9525">
            <a:noFill/>
            <a:miter lim="800000"/>
            <a:headEnd/>
            <a:tailEnd/>
          </a:ln>
        </p:spPr>
        <p:txBody>
          <a:bodyPr anchor="ctr"/>
          <a:lstStyle/>
          <a:p>
            <a:r>
              <a:rPr lang="zh-CN" altLang="en-US" sz="3200" b="1" dirty="0" smtClean="0">
                <a:solidFill>
                  <a:schemeClr val="tx2"/>
                </a:solidFill>
                <a:latin typeface="黑体" panose="02010609060101010101" pitchFamily="49" charset="-122"/>
                <a:ea typeface="黑体" panose="02010609060101010101" pitchFamily="49" charset="-122"/>
              </a:rPr>
              <a:t>主要研究结论 </a:t>
            </a:r>
            <a:r>
              <a:rPr lang="en-US" altLang="zh-CN" sz="3200" b="1" dirty="0" smtClean="0">
                <a:solidFill>
                  <a:schemeClr val="tx2"/>
                </a:solidFill>
                <a:latin typeface="Calibri" pitchFamily="34" charset="0"/>
              </a:rPr>
              <a:t>Major </a:t>
            </a:r>
            <a:r>
              <a:rPr lang="en-US" altLang="zh-CN" sz="3200" b="1" dirty="0">
                <a:solidFill>
                  <a:schemeClr val="tx2"/>
                </a:solidFill>
                <a:latin typeface="Calibri" pitchFamily="34" charset="0"/>
              </a:rPr>
              <a:t>Research Conclusions </a:t>
            </a:r>
            <a:r>
              <a:rPr lang="zh-CN" altLang="en-US" sz="3200" b="1" dirty="0" smtClean="0">
                <a:solidFill>
                  <a:schemeClr val="tx2"/>
                </a:solidFill>
                <a:latin typeface="Calibri" pitchFamily="34" charset="0"/>
              </a:rPr>
              <a:t> </a:t>
            </a:r>
            <a:r>
              <a:rPr lang="en-US" altLang="zh-CN" sz="3200" b="1" dirty="0" smtClean="0">
                <a:solidFill>
                  <a:schemeClr val="tx2"/>
                </a:solidFill>
                <a:latin typeface="Calibri" pitchFamily="34" charset="0"/>
              </a:rPr>
              <a:t>(1)</a:t>
            </a:r>
            <a:endParaRPr lang="en-US" altLang="zh-CN" sz="3200" b="1" dirty="0">
              <a:solidFill>
                <a:schemeClr val="tx2"/>
              </a:solidFill>
              <a:latin typeface="Calibri" pitchFamily="34" charset="0"/>
            </a:endParaRPr>
          </a:p>
        </p:txBody>
      </p:sp>
      <p:sp>
        <p:nvSpPr>
          <p:cNvPr id="4" name="TextBox 2"/>
          <p:cNvSpPr txBox="1"/>
          <p:nvPr/>
        </p:nvSpPr>
        <p:spPr>
          <a:xfrm>
            <a:off x="107504" y="2204864"/>
            <a:ext cx="8856984" cy="4608512"/>
          </a:xfrm>
          <a:prstGeom prst="rect">
            <a:avLst/>
          </a:prstGeom>
          <a:solidFill>
            <a:schemeClr val="bg1"/>
          </a:solidFill>
        </p:spPr>
        <p:txBody>
          <a:bodyPr wrap="square" rtlCol="0">
            <a:spAutoFit/>
          </a:bodyPr>
          <a:lstStyle/>
          <a:p>
            <a:pPr>
              <a:spcBef>
                <a:spcPts val="600"/>
              </a:spcBef>
              <a:spcAft>
                <a:spcPts val="600"/>
              </a:spcAft>
            </a:pPr>
            <a:r>
              <a:rPr lang="en-US" altLang="zh-CN" dirty="0" smtClean="0">
                <a:latin typeface="Times New Roman" pitchFamily="18" charset="0"/>
                <a:ea typeface="微软雅黑" pitchFamily="34" charset="-122"/>
                <a:cs typeface="Times New Roman" pitchFamily="18" charset="0"/>
              </a:rPr>
              <a:t>1) </a:t>
            </a:r>
            <a:r>
              <a:rPr lang="zh-CN" altLang="zh-CN" dirty="0" smtClean="0">
                <a:latin typeface="Times New Roman" pitchFamily="18" charset="0"/>
                <a:ea typeface="微软雅黑" pitchFamily="34" charset="-122"/>
                <a:cs typeface="Times New Roman" pitchFamily="18" charset="0"/>
              </a:rPr>
              <a:t>随着复合型大气污染日益</a:t>
            </a:r>
            <a:r>
              <a:rPr lang="zh-CN" altLang="zh-CN" dirty="0">
                <a:latin typeface="Times New Roman" pitchFamily="18" charset="0"/>
                <a:ea typeface="微软雅黑" pitchFamily="34" charset="-122"/>
                <a:cs typeface="Times New Roman" pitchFamily="18" charset="0"/>
              </a:rPr>
              <a:t>突出，中国的管理资源和研究资源都大幅向常规大气污染防治</a:t>
            </a:r>
            <a:r>
              <a:rPr lang="zh-CN" altLang="zh-CN" dirty="0" smtClean="0">
                <a:latin typeface="Times New Roman" pitchFamily="18" charset="0"/>
                <a:ea typeface="微软雅黑" pitchFamily="34" charset="-122"/>
                <a:cs typeface="Times New Roman" pitchFamily="18" charset="0"/>
              </a:rPr>
              <a:t>倾斜</a:t>
            </a:r>
            <a:r>
              <a:rPr lang="zh-CN" altLang="en-US" dirty="0" smtClean="0">
                <a:latin typeface="Times New Roman" pitchFamily="18" charset="0"/>
                <a:ea typeface="微软雅黑" pitchFamily="34" charset="-122"/>
                <a:cs typeface="Times New Roman" pitchFamily="18" charset="0"/>
              </a:rPr>
              <a:t>，</a:t>
            </a:r>
            <a:r>
              <a:rPr lang="zh-CN" altLang="zh-CN" dirty="0" smtClean="0">
                <a:latin typeface="Times New Roman" pitchFamily="18" charset="0"/>
                <a:ea typeface="微软雅黑" pitchFamily="34" charset="-122"/>
                <a:cs typeface="Times New Roman" pitchFamily="18" charset="0"/>
              </a:rPr>
              <a:t>但</a:t>
            </a:r>
            <a:r>
              <a:rPr lang="zh-CN" altLang="en-US" dirty="0" smtClean="0">
                <a:latin typeface="Times New Roman" pitchFamily="18" charset="0"/>
                <a:ea typeface="微软雅黑" pitchFamily="34" charset="-122"/>
                <a:cs typeface="Times New Roman" pitchFamily="18" charset="0"/>
              </a:rPr>
              <a:t>导致</a:t>
            </a:r>
            <a:r>
              <a:rPr lang="zh-CN" altLang="zh-CN" dirty="0" smtClean="0">
                <a:latin typeface="Times New Roman" pitchFamily="18" charset="0"/>
                <a:ea typeface="微软雅黑" pitchFamily="34" charset="-122"/>
                <a:cs typeface="Times New Roman" pitchFamily="18" charset="0"/>
              </a:rPr>
              <a:t>对</a:t>
            </a:r>
            <a:r>
              <a:rPr lang="zh-CN" altLang="zh-CN" dirty="0">
                <a:latin typeface="Times New Roman" pitchFamily="18" charset="0"/>
                <a:ea typeface="微软雅黑" pitchFamily="34" charset="-122"/>
                <a:cs typeface="Times New Roman" pitchFamily="18" charset="0"/>
              </a:rPr>
              <a:t>短寿命气候污染物的关注</a:t>
            </a:r>
            <a:r>
              <a:rPr lang="zh-CN" altLang="zh-CN" dirty="0" smtClean="0">
                <a:latin typeface="Times New Roman" pitchFamily="18" charset="0"/>
                <a:ea typeface="微软雅黑" pitchFamily="34" charset="-122"/>
                <a:cs typeface="Times New Roman" pitchFamily="18" charset="0"/>
              </a:rPr>
              <a:t>远低于</a:t>
            </a:r>
            <a:r>
              <a:rPr lang="zh-CN" altLang="zh-CN" dirty="0">
                <a:latin typeface="Times New Roman" pitchFamily="18" charset="0"/>
                <a:ea typeface="微软雅黑" pitchFamily="34" charset="-122"/>
                <a:cs typeface="Times New Roman" pitchFamily="18" charset="0"/>
              </a:rPr>
              <a:t>对常规大气污染物的关注</a:t>
            </a:r>
            <a:r>
              <a:rPr lang="zh-CN" altLang="en-US" dirty="0" smtClean="0">
                <a:latin typeface="微软雅黑" panose="020B0503020204020204" pitchFamily="34" charset="-122"/>
                <a:ea typeface="微软雅黑" panose="020B0503020204020204" pitchFamily="34" charset="-122"/>
                <a:cs typeface="Times New Roman" pitchFamily="18" charset="0"/>
              </a:rPr>
              <a:t>。</a:t>
            </a:r>
            <a:endParaRPr lang="en-US" altLang="zh-CN" dirty="0" smtClean="0">
              <a:latin typeface="微软雅黑" panose="020B0503020204020204" pitchFamily="34" charset="-122"/>
              <a:ea typeface="微软雅黑" panose="020B0503020204020204" pitchFamily="34" charset="-122"/>
              <a:cs typeface="Times New Roman" pitchFamily="18" charset="0"/>
            </a:endParaRPr>
          </a:p>
          <a:p>
            <a:pPr>
              <a:spcBef>
                <a:spcPts val="0"/>
              </a:spcBef>
              <a:spcAft>
                <a:spcPts val="600"/>
              </a:spcAft>
            </a:pPr>
            <a:r>
              <a:rPr lang="en-US" altLang="zh-CN" dirty="0">
                <a:solidFill>
                  <a:srgbClr val="FF0000"/>
                </a:solidFill>
                <a:latin typeface="微软雅黑" pitchFamily="34" charset="-122"/>
                <a:ea typeface="微软雅黑" pitchFamily="34" charset="-122"/>
              </a:rPr>
              <a:t>As composite air pollution worsened in recent years, </a:t>
            </a:r>
            <a:r>
              <a:rPr lang="en-US" altLang="zh-CN" dirty="0" smtClean="0">
                <a:solidFill>
                  <a:srgbClr val="FF0000"/>
                </a:solidFill>
                <a:latin typeface="微软雅黑" pitchFamily="34" charset="-122"/>
                <a:ea typeface="微软雅黑" pitchFamily="34" charset="-122"/>
              </a:rPr>
              <a:t>more </a:t>
            </a:r>
            <a:r>
              <a:rPr lang="en-US" altLang="zh-CN" dirty="0">
                <a:solidFill>
                  <a:srgbClr val="FF0000"/>
                </a:solidFill>
                <a:latin typeface="微软雅黑" pitchFamily="34" charset="-122"/>
                <a:ea typeface="微软雅黑" pitchFamily="34" charset="-122"/>
              </a:rPr>
              <a:t>management and research resources have been delivered to air pollution prevention and control while SLCPs attracted </a:t>
            </a:r>
            <a:r>
              <a:rPr lang="en-US" altLang="zh-CN" dirty="0" smtClean="0">
                <a:solidFill>
                  <a:srgbClr val="FF0000"/>
                </a:solidFill>
                <a:latin typeface="微软雅黑" pitchFamily="34" charset="-122"/>
                <a:ea typeface="微软雅黑" pitchFamily="34" charset="-122"/>
              </a:rPr>
              <a:t>less </a:t>
            </a:r>
            <a:r>
              <a:rPr lang="en-US" altLang="zh-CN" dirty="0">
                <a:solidFill>
                  <a:srgbClr val="FF0000"/>
                </a:solidFill>
                <a:latin typeface="微软雅黑" pitchFamily="34" charset="-122"/>
                <a:ea typeface="微软雅黑" pitchFamily="34" charset="-122"/>
              </a:rPr>
              <a:t>attention compared with conventional air pollutants</a:t>
            </a:r>
            <a:r>
              <a:rPr lang="en-US" altLang="zh-CN" dirty="0" smtClean="0">
                <a:solidFill>
                  <a:srgbClr val="FF0000"/>
                </a:solidFill>
                <a:latin typeface="微软雅黑" pitchFamily="34" charset="-122"/>
                <a:ea typeface="微软雅黑" pitchFamily="34" charset="-122"/>
              </a:rPr>
              <a:t>.</a:t>
            </a:r>
            <a:endParaRPr lang="en-US" altLang="zh-CN" dirty="0">
              <a:solidFill>
                <a:srgbClr val="FF0000"/>
              </a:solidFill>
              <a:latin typeface="微软雅黑" pitchFamily="34" charset="-122"/>
              <a:ea typeface="微软雅黑" pitchFamily="34" charset="-122"/>
            </a:endParaRPr>
          </a:p>
          <a:p>
            <a:pPr>
              <a:spcBef>
                <a:spcPts val="600"/>
              </a:spcBef>
              <a:spcAft>
                <a:spcPts val="600"/>
              </a:spcAft>
            </a:pPr>
            <a:r>
              <a:rPr lang="en-US" altLang="zh-CN" dirty="0" smtClean="0">
                <a:latin typeface="Times New Roman" pitchFamily="18" charset="0"/>
                <a:ea typeface="微软雅黑" pitchFamily="34" charset="-122"/>
                <a:cs typeface="Times New Roman" pitchFamily="18" charset="0"/>
              </a:rPr>
              <a:t>2) </a:t>
            </a:r>
            <a:r>
              <a:rPr lang="zh-CN" altLang="en-US" dirty="0" smtClean="0">
                <a:latin typeface="Times New Roman" pitchFamily="18" charset="0"/>
                <a:ea typeface="微软雅黑" pitchFamily="34" charset="-122"/>
                <a:cs typeface="Times New Roman" pitchFamily="18" charset="0"/>
              </a:rPr>
              <a:t>当前，</a:t>
            </a:r>
            <a:r>
              <a:rPr lang="zh-CN" altLang="zh-CN" dirty="0" smtClean="0">
                <a:latin typeface="Times New Roman" pitchFamily="18" charset="0"/>
                <a:ea typeface="微软雅黑" pitchFamily="34" charset="-122"/>
                <a:cs typeface="Times New Roman" pitchFamily="18" charset="0"/>
              </a:rPr>
              <a:t>道路</a:t>
            </a:r>
            <a:r>
              <a:rPr lang="zh-CN" altLang="zh-CN" dirty="0">
                <a:latin typeface="Times New Roman" pitchFamily="18" charset="0"/>
                <a:ea typeface="微软雅黑" pitchFamily="34" charset="-122"/>
                <a:cs typeface="Times New Roman" pitchFamily="18" charset="0"/>
              </a:rPr>
              <a:t>和非道路移动</a:t>
            </a:r>
            <a:r>
              <a:rPr lang="zh-CN" altLang="zh-CN" dirty="0" smtClean="0">
                <a:latin typeface="Times New Roman" pitchFamily="18" charset="0"/>
                <a:ea typeface="微软雅黑" pitchFamily="34" charset="-122"/>
                <a:cs typeface="Times New Roman" pitchFamily="18" charset="0"/>
              </a:rPr>
              <a:t>源</a:t>
            </a:r>
            <a:r>
              <a:rPr lang="en-US" altLang="zh-CN" dirty="0" smtClean="0">
                <a:latin typeface="Times New Roman" pitchFamily="18" charset="0"/>
                <a:ea typeface="微软雅黑" pitchFamily="34" charset="-122"/>
                <a:cs typeface="Times New Roman" pitchFamily="18" charset="0"/>
              </a:rPr>
              <a:t>NOX </a:t>
            </a:r>
            <a:r>
              <a:rPr lang="zh-CN" altLang="zh-CN" dirty="0" smtClean="0">
                <a:latin typeface="Times New Roman" pitchFamily="18" charset="0"/>
                <a:ea typeface="微软雅黑" pitchFamily="34" charset="-122"/>
                <a:cs typeface="Times New Roman" pitchFamily="18" charset="0"/>
              </a:rPr>
              <a:t>排放</a:t>
            </a:r>
            <a:r>
              <a:rPr lang="zh-CN" altLang="zh-CN" dirty="0">
                <a:latin typeface="Times New Roman" pitchFamily="18" charset="0"/>
                <a:ea typeface="微软雅黑" pitchFamily="34" charset="-122"/>
                <a:cs typeface="Times New Roman" pitchFamily="18" charset="0"/>
              </a:rPr>
              <a:t>的分担比例已经达到了</a:t>
            </a:r>
            <a:r>
              <a:rPr lang="en-US" altLang="zh-CN" dirty="0">
                <a:latin typeface="Times New Roman" pitchFamily="18" charset="0"/>
                <a:ea typeface="微软雅黑" pitchFamily="34" charset="-122"/>
                <a:cs typeface="Times New Roman" pitchFamily="18" charset="0"/>
              </a:rPr>
              <a:t>6</a:t>
            </a:r>
            <a:r>
              <a:rPr lang="zh-CN" altLang="zh-CN" dirty="0">
                <a:latin typeface="Times New Roman" pitchFamily="18" charset="0"/>
                <a:ea typeface="微软雅黑" pitchFamily="34" charset="-122"/>
                <a:cs typeface="Times New Roman" pitchFamily="18" charset="0"/>
              </a:rPr>
              <a:t>：</a:t>
            </a:r>
            <a:r>
              <a:rPr lang="en-US" altLang="zh-CN" dirty="0">
                <a:latin typeface="Times New Roman" pitchFamily="18" charset="0"/>
                <a:ea typeface="微软雅黑" pitchFamily="34" charset="-122"/>
                <a:cs typeface="Times New Roman" pitchFamily="18" charset="0"/>
              </a:rPr>
              <a:t>4</a:t>
            </a:r>
            <a:r>
              <a:rPr lang="zh-CN" altLang="zh-CN" dirty="0">
                <a:latin typeface="Times New Roman" pitchFamily="18" charset="0"/>
                <a:ea typeface="微软雅黑" pitchFamily="34" charset="-122"/>
                <a:cs typeface="Times New Roman" pitchFamily="18" charset="0"/>
              </a:rPr>
              <a:t>，而非道路移动源排放的一</a:t>
            </a:r>
            <a:r>
              <a:rPr lang="zh-CN" altLang="zh-CN" dirty="0" smtClean="0">
                <a:latin typeface="Times New Roman" pitchFamily="18" charset="0"/>
                <a:ea typeface="微软雅黑" pitchFamily="34" charset="-122"/>
                <a:cs typeface="Times New Roman" pitchFamily="18" charset="0"/>
              </a:rPr>
              <a:t>次</a:t>
            </a:r>
            <a:r>
              <a:rPr lang="en-US" altLang="zh-CN" dirty="0" smtClean="0">
                <a:latin typeface="Times New Roman" pitchFamily="18" charset="0"/>
                <a:ea typeface="微软雅黑" pitchFamily="34" charset="-122"/>
                <a:cs typeface="Times New Roman" pitchFamily="18" charset="0"/>
              </a:rPr>
              <a:t>PM2.5 </a:t>
            </a:r>
            <a:r>
              <a:rPr lang="zh-CN" altLang="zh-CN" dirty="0" smtClean="0">
                <a:latin typeface="Times New Roman" pitchFamily="18" charset="0"/>
                <a:ea typeface="微软雅黑" pitchFamily="34" charset="-122"/>
                <a:cs typeface="Times New Roman" pitchFamily="18" charset="0"/>
              </a:rPr>
              <a:t>甚至</a:t>
            </a:r>
            <a:r>
              <a:rPr lang="zh-CN" altLang="zh-CN" dirty="0">
                <a:latin typeface="Times New Roman" pitchFamily="18" charset="0"/>
                <a:ea typeface="微软雅黑" pitchFamily="34" charset="-122"/>
                <a:cs typeface="Times New Roman" pitchFamily="18" charset="0"/>
              </a:rPr>
              <a:t>超过了道路移动</a:t>
            </a:r>
            <a:r>
              <a:rPr lang="zh-CN" altLang="zh-CN" dirty="0" smtClean="0">
                <a:latin typeface="Times New Roman" pitchFamily="18" charset="0"/>
                <a:ea typeface="微软雅黑" pitchFamily="34" charset="-122"/>
                <a:cs typeface="Times New Roman" pitchFamily="18" charset="0"/>
              </a:rPr>
              <a:t>源</a:t>
            </a:r>
            <a:r>
              <a:rPr lang="zh-CN" altLang="en-US" dirty="0" smtClean="0">
                <a:latin typeface="Times New Roman" pitchFamily="18" charset="0"/>
                <a:ea typeface="微软雅黑" pitchFamily="34" charset="-122"/>
                <a:cs typeface="Times New Roman" pitchFamily="18" charset="0"/>
              </a:rPr>
              <a:t>。</a:t>
            </a:r>
            <a:endParaRPr lang="en-US" altLang="zh-CN" dirty="0" smtClean="0">
              <a:latin typeface="Times New Roman" pitchFamily="18" charset="0"/>
              <a:ea typeface="微软雅黑" pitchFamily="34" charset="-122"/>
              <a:cs typeface="Times New Roman" pitchFamily="18" charset="0"/>
            </a:endParaRPr>
          </a:p>
          <a:p>
            <a:pPr>
              <a:spcBef>
                <a:spcPts val="0"/>
              </a:spcBef>
              <a:spcAft>
                <a:spcPts val="600"/>
              </a:spcAft>
            </a:pPr>
            <a:r>
              <a:rPr lang="en-US" altLang="zh-CN" dirty="0">
                <a:solidFill>
                  <a:srgbClr val="FF0000"/>
                </a:solidFill>
                <a:latin typeface="微软雅黑" pitchFamily="34" charset="-122"/>
                <a:ea typeface="微软雅黑" pitchFamily="34" charset="-122"/>
              </a:rPr>
              <a:t>O</a:t>
            </a:r>
            <a:r>
              <a:rPr lang="en-US" altLang="zh-CN" dirty="0" smtClean="0">
                <a:solidFill>
                  <a:srgbClr val="FF0000"/>
                </a:solidFill>
                <a:latin typeface="微软雅黑" pitchFamily="34" charset="-122"/>
                <a:ea typeface="微软雅黑" pitchFamily="34" charset="-122"/>
              </a:rPr>
              <a:t>n-road </a:t>
            </a:r>
            <a:r>
              <a:rPr lang="en-US" altLang="zh-CN" dirty="0">
                <a:solidFill>
                  <a:srgbClr val="FF0000"/>
                </a:solidFill>
                <a:latin typeface="微软雅黑" pitchFamily="34" charset="-122"/>
                <a:ea typeface="微软雅黑" pitchFamily="34" charset="-122"/>
              </a:rPr>
              <a:t>and NRMS account for 60% and 40% of NOx emissions respectively, while the latter has a larger role in the primary </a:t>
            </a:r>
            <a:r>
              <a:rPr lang="en-US" altLang="zh-CN" dirty="0" smtClean="0">
                <a:solidFill>
                  <a:srgbClr val="FF0000"/>
                </a:solidFill>
                <a:latin typeface="微软雅黑" pitchFamily="34" charset="-122"/>
                <a:ea typeface="微软雅黑" pitchFamily="34" charset="-122"/>
              </a:rPr>
              <a:t>PM2.5 </a:t>
            </a:r>
            <a:r>
              <a:rPr lang="en-US" altLang="zh-CN" dirty="0">
                <a:solidFill>
                  <a:srgbClr val="FF0000"/>
                </a:solidFill>
                <a:latin typeface="微软雅黑" pitchFamily="34" charset="-122"/>
                <a:ea typeface="微软雅黑" pitchFamily="34" charset="-122"/>
              </a:rPr>
              <a:t>emissions</a:t>
            </a:r>
            <a:r>
              <a:rPr lang="en-US" altLang="zh-CN" dirty="0" smtClean="0">
                <a:solidFill>
                  <a:srgbClr val="FF0000"/>
                </a:solidFill>
                <a:latin typeface="微软雅黑" pitchFamily="34" charset="-122"/>
                <a:ea typeface="微软雅黑" pitchFamily="34" charset="-122"/>
              </a:rPr>
              <a:t>.</a:t>
            </a:r>
            <a:endParaRPr lang="en-US" altLang="zh-CN" dirty="0">
              <a:solidFill>
                <a:srgbClr val="FF0000"/>
              </a:solidFill>
              <a:latin typeface="微软雅黑" pitchFamily="34" charset="-122"/>
              <a:ea typeface="微软雅黑" pitchFamily="34" charset="-122"/>
            </a:endParaRPr>
          </a:p>
          <a:p>
            <a:pPr>
              <a:spcBef>
                <a:spcPts val="600"/>
              </a:spcBef>
              <a:spcAft>
                <a:spcPts val="600"/>
              </a:spcAft>
            </a:pPr>
            <a:r>
              <a:rPr lang="en-US" altLang="zh-CN" dirty="0" smtClean="0">
                <a:latin typeface="Times New Roman" pitchFamily="18" charset="0"/>
                <a:ea typeface="微软雅黑" pitchFamily="34" charset="-122"/>
                <a:cs typeface="Times New Roman" pitchFamily="18" charset="0"/>
              </a:rPr>
              <a:t>3) </a:t>
            </a:r>
            <a:r>
              <a:rPr lang="zh-CN" altLang="zh-CN" dirty="0" smtClean="0">
                <a:latin typeface="Times New Roman" pitchFamily="18" charset="0"/>
                <a:ea typeface="微软雅黑" pitchFamily="34" charset="-122"/>
                <a:cs typeface="Times New Roman" pitchFamily="18" charset="0"/>
              </a:rPr>
              <a:t>目前</a:t>
            </a:r>
            <a:r>
              <a:rPr lang="zh-CN" altLang="zh-CN" dirty="0">
                <a:latin typeface="Times New Roman" pitchFamily="18" charset="0"/>
                <a:ea typeface="微软雅黑" pitchFamily="34" charset="-122"/>
                <a:cs typeface="Times New Roman" pitchFamily="18" charset="0"/>
              </a:rPr>
              <a:t>进入我国的远洋船舶仍以重油为主要燃料，重油中的硫含量一般在</a:t>
            </a:r>
            <a:r>
              <a:rPr lang="en-US" altLang="zh-CN" dirty="0">
                <a:latin typeface="Times New Roman" pitchFamily="18" charset="0"/>
                <a:ea typeface="微软雅黑" pitchFamily="34" charset="-122"/>
                <a:cs typeface="Times New Roman" pitchFamily="18" charset="0"/>
              </a:rPr>
              <a:t>1%~3.5%</a:t>
            </a:r>
            <a:r>
              <a:rPr lang="zh-CN" altLang="zh-CN" dirty="0">
                <a:latin typeface="Times New Roman" pitchFamily="18" charset="0"/>
                <a:ea typeface="微软雅黑" pitchFamily="34" charset="-122"/>
                <a:cs typeface="Times New Roman" pitchFamily="18" charset="0"/>
              </a:rPr>
              <a:t>，较高的硫含量使得船舶</a:t>
            </a:r>
            <a:r>
              <a:rPr lang="zh-CN" altLang="zh-CN" dirty="0" smtClean="0">
                <a:latin typeface="Times New Roman" pitchFamily="18" charset="0"/>
                <a:ea typeface="微软雅黑" pitchFamily="34" charset="-122"/>
                <a:cs typeface="Times New Roman" pitchFamily="18" charset="0"/>
              </a:rPr>
              <a:t>的</a:t>
            </a:r>
            <a:r>
              <a:rPr lang="en-US" altLang="zh-CN" dirty="0" smtClean="0">
                <a:latin typeface="Times New Roman" pitchFamily="18" charset="0"/>
                <a:ea typeface="微软雅黑" pitchFamily="34" charset="-122"/>
                <a:cs typeface="Times New Roman" pitchFamily="18" charset="0"/>
              </a:rPr>
              <a:t>SO2 </a:t>
            </a:r>
            <a:r>
              <a:rPr lang="zh-CN" altLang="zh-CN" dirty="0" smtClean="0">
                <a:latin typeface="Times New Roman" pitchFamily="18" charset="0"/>
                <a:ea typeface="微软雅黑" pitchFamily="34" charset="-122"/>
                <a:cs typeface="Times New Roman" pitchFamily="18" charset="0"/>
              </a:rPr>
              <a:t>和</a:t>
            </a:r>
            <a:r>
              <a:rPr lang="en-US" altLang="zh-CN" dirty="0" smtClean="0">
                <a:latin typeface="Times New Roman" pitchFamily="18" charset="0"/>
                <a:ea typeface="微软雅黑" pitchFamily="34" charset="-122"/>
                <a:cs typeface="Times New Roman" pitchFamily="18" charset="0"/>
              </a:rPr>
              <a:t>PM2.5 </a:t>
            </a:r>
            <a:r>
              <a:rPr lang="zh-CN" altLang="zh-CN" dirty="0" smtClean="0">
                <a:latin typeface="Times New Roman" pitchFamily="18" charset="0"/>
                <a:ea typeface="微软雅黑" pitchFamily="34" charset="-122"/>
                <a:cs typeface="Times New Roman" pitchFamily="18" charset="0"/>
              </a:rPr>
              <a:t>排放量</a:t>
            </a:r>
            <a:r>
              <a:rPr lang="zh-CN" altLang="zh-CN" dirty="0">
                <a:latin typeface="Times New Roman" pitchFamily="18" charset="0"/>
                <a:ea typeface="微软雅黑" pitchFamily="34" charset="-122"/>
                <a:cs typeface="Times New Roman" pitchFamily="18" charset="0"/>
              </a:rPr>
              <a:t>均十分巨大</a:t>
            </a:r>
            <a:r>
              <a:rPr lang="zh-CN" altLang="en-US" dirty="0" smtClean="0">
                <a:latin typeface="Times New Roman" pitchFamily="18" charset="0"/>
                <a:ea typeface="微软雅黑" pitchFamily="34" charset="-122"/>
                <a:cs typeface="Times New Roman" pitchFamily="18" charset="0"/>
              </a:rPr>
              <a:t>。</a:t>
            </a:r>
            <a:endParaRPr lang="en-US" altLang="zh-CN" dirty="0" smtClean="0">
              <a:latin typeface="Times New Roman" pitchFamily="18" charset="0"/>
              <a:ea typeface="微软雅黑" pitchFamily="34" charset="-122"/>
              <a:cs typeface="Times New Roman" pitchFamily="18" charset="0"/>
            </a:endParaRPr>
          </a:p>
          <a:p>
            <a:pPr>
              <a:spcBef>
                <a:spcPts val="0"/>
              </a:spcBef>
              <a:spcAft>
                <a:spcPts val="600"/>
              </a:spcAft>
            </a:pPr>
            <a:r>
              <a:rPr lang="en-US" altLang="zh-CN" dirty="0">
                <a:solidFill>
                  <a:srgbClr val="FF0000"/>
                </a:solidFill>
                <a:latin typeface="微软雅黑" pitchFamily="34" charset="-122"/>
                <a:ea typeface="微软雅黑" pitchFamily="34" charset="-122"/>
              </a:rPr>
              <a:t>Currently, the ocean-going vessels entering the country mainly rely on heavy oil which has sulfur content as high as 3.5%. This results in huge SO2 and PM2.5 emissions from marine vessels.</a:t>
            </a:r>
          </a:p>
        </p:txBody>
      </p:sp>
      <p:sp>
        <p:nvSpPr>
          <p:cNvPr id="5" name="TextBox 2"/>
          <p:cNvSpPr txBox="1"/>
          <p:nvPr/>
        </p:nvSpPr>
        <p:spPr>
          <a:xfrm>
            <a:off x="84312" y="1052736"/>
            <a:ext cx="8880176" cy="1092607"/>
          </a:xfrm>
          <a:prstGeom prst="rect">
            <a:avLst/>
          </a:prstGeom>
          <a:solidFill>
            <a:schemeClr val="bg1"/>
          </a:solidFill>
        </p:spPr>
        <p:txBody>
          <a:bodyPr wrap="square" rtlCol="0">
            <a:spAutoFit/>
          </a:bodyPr>
          <a:lstStyle/>
          <a:p>
            <a:pPr>
              <a:spcBef>
                <a:spcPts val="600"/>
              </a:spcBef>
              <a:spcAft>
                <a:spcPts val="600"/>
              </a:spcAft>
            </a:pPr>
            <a:r>
              <a:rPr lang="zh-CN" altLang="en-US" sz="2000" b="1" dirty="0">
                <a:latin typeface="微软雅黑" pitchFamily="34" charset="-122"/>
                <a:ea typeface="微软雅黑" pitchFamily="34" charset="-122"/>
              </a:rPr>
              <a:t>一</a:t>
            </a:r>
            <a:r>
              <a:rPr lang="zh-CN" altLang="en-US" sz="2000" b="1" dirty="0" smtClean="0">
                <a:latin typeface="微软雅黑" pitchFamily="34" charset="-122"/>
                <a:ea typeface="微软雅黑" pitchFamily="34" charset="-122"/>
              </a:rPr>
              <a:t>、</a:t>
            </a:r>
            <a:r>
              <a:rPr lang="zh-CN" altLang="zh-CN" sz="2000" b="1" dirty="0">
                <a:latin typeface="微软雅黑" pitchFamily="34" charset="-122"/>
                <a:ea typeface="微软雅黑" pitchFamily="34" charset="-122"/>
              </a:rPr>
              <a:t>在大气污染防治工作中对短寿命气候污染物和非道路移动源关注程度</a:t>
            </a:r>
            <a:r>
              <a:rPr lang="zh-CN" altLang="zh-CN" sz="2000" b="1" dirty="0" smtClean="0">
                <a:latin typeface="微软雅黑" pitchFamily="34" charset="-122"/>
                <a:ea typeface="微软雅黑" pitchFamily="34" charset="-122"/>
              </a:rPr>
              <a:t>不够</a:t>
            </a:r>
            <a:endParaRPr lang="en-US" altLang="zh-CN" sz="2000" b="1" dirty="0">
              <a:latin typeface="微软雅黑" pitchFamily="34" charset="-122"/>
              <a:ea typeface="微软雅黑" pitchFamily="34" charset="-122"/>
            </a:endParaRPr>
          </a:p>
          <a:p>
            <a:pPr>
              <a:spcBef>
                <a:spcPts val="0"/>
              </a:spcBef>
              <a:spcAft>
                <a:spcPts val="600"/>
              </a:spcAft>
            </a:pPr>
            <a:r>
              <a:rPr lang="en-US" altLang="zh-CN" sz="2000" b="1" dirty="0" smtClean="0">
                <a:solidFill>
                  <a:srgbClr val="FF0000"/>
                </a:solidFill>
                <a:latin typeface="微软雅黑" pitchFamily="34" charset="-122"/>
                <a:ea typeface="微软雅黑" pitchFamily="34" charset="-122"/>
              </a:rPr>
              <a:t>Current </a:t>
            </a:r>
            <a:r>
              <a:rPr lang="en-US" altLang="zh-CN" sz="2000" b="1" dirty="0">
                <a:solidFill>
                  <a:srgbClr val="FF0000"/>
                </a:solidFill>
                <a:latin typeface="微软雅黑" pitchFamily="34" charset="-122"/>
                <a:ea typeface="微软雅黑" pitchFamily="34" charset="-122"/>
              </a:rPr>
              <a:t>policies regarding air pollution prevention and control have not adequately </a:t>
            </a:r>
            <a:r>
              <a:rPr lang="en-US" altLang="zh-CN" sz="2000" b="1" dirty="0" smtClean="0">
                <a:solidFill>
                  <a:srgbClr val="FF0000"/>
                </a:solidFill>
                <a:latin typeface="微软雅黑" pitchFamily="34" charset="-122"/>
                <a:ea typeface="微软雅黑" pitchFamily="34" charset="-122"/>
              </a:rPr>
              <a:t>taken SLCPs </a:t>
            </a:r>
            <a:r>
              <a:rPr lang="en-US" altLang="zh-CN" sz="2000" b="1" dirty="0">
                <a:solidFill>
                  <a:srgbClr val="FF0000"/>
                </a:solidFill>
                <a:latin typeface="微软雅黑" pitchFamily="34" charset="-122"/>
                <a:ea typeface="微软雅黑" pitchFamily="34" charset="-122"/>
              </a:rPr>
              <a:t>and NRMS </a:t>
            </a:r>
            <a:r>
              <a:rPr lang="en-US" altLang="zh-CN" sz="2000" b="1" dirty="0" smtClean="0">
                <a:solidFill>
                  <a:srgbClr val="FF0000"/>
                </a:solidFill>
                <a:latin typeface="微软雅黑" pitchFamily="34" charset="-122"/>
                <a:ea typeface="微软雅黑" pitchFamily="34" charset="-122"/>
              </a:rPr>
              <a:t>emissions </a:t>
            </a:r>
            <a:r>
              <a:rPr lang="en-US" altLang="zh-CN" sz="2000" b="1" dirty="0">
                <a:solidFill>
                  <a:srgbClr val="FF0000"/>
                </a:solidFill>
                <a:latin typeface="微软雅黑" pitchFamily="34" charset="-122"/>
                <a:ea typeface="微软雅黑" pitchFamily="34" charset="-122"/>
              </a:rPr>
              <a:t>into </a:t>
            </a:r>
            <a:r>
              <a:rPr lang="en-US" altLang="zh-CN" sz="2000" b="1" dirty="0" smtClean="0">
                <a:solidFill>
                  <a:srgbClr val="FF0000"/>
                </a:solidFill>
                <a:latin typeface="微软雅黑" pitchFamily="34" charset="-122"/>
                <a:ea typeface="微软雅黑" pitchFamily="34" charset="-122"/>
              </a:rPr>
              <a:t>account</a:t>
            </a:r>
            <a:r>
              <a:rPr lang="en-US" altLang="zh-CN" sz="2000" b="1" dirty="0">
                <a:solidFill>
                  <a:srgbClr val="FF0000"/>
                </a:solidFill>
                <a:latin typeface="微软雅黑" pitchFamily="34" charset="-122"/>
                <a:ea typeface="微软雅黑" pitchFamily="34" charset="-122"/>
              </a:rPr>
              <a:t>.</a:t>
            </a:r>
            <a:endParaRPr lang="en-US" altLang="zh-CN" sz="2000" b="1" dirty="0" smtClean="0">
              <a:solidFill>
                <a:srgbClr val="FF0000"/>
              </a:solidFill>
              <a:latin typeface="微软雅黑" pitchFamily="34" charset="-122"/>
              <a:ea typeface="微软雅黑" pitchFamily="34" charset="-122"/>
            </a:endParaRPr>
          </a:p>
        </p:txBody>
      </p:sp>
    </p:spTree>
    <p:extLst>
      <p:ext uri="{BB962C8B-B14F-4D97-AF65-F5344CB8AC3E}">
        <p14:creationId xmlns:p14="http://schemas.microsoft.com/office/powerpoint/2010/main" val="34433122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gray">
          <a:xfrm>
            <a:off x="107504" y="27856"/>
            <a:ext cx="756084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defTabSz="901700">
              <a:defRPr sz="2800" b="1">
                <a:solidFill>
                  <a:schemeClr val="tx2"/>
                </a:solidFill>
                <a:latin typeface="黑体" panose="02010609060101010101" pitchFamily="49" charset="-122"/>
                <a:ea typeface="黑体" panose="02010609060101010101" pitchFamily="49" charset="-122"/>
              </a:defRPr>
            </a:lvl1pPr>
            <a:lvl2pPr marL="742950" indent="-285750" defTabSz="901700">
              <a:defRPr>
                <a:latin typeface="Arial" panose="020B0604020202020204" pitchFamily="34" charset="0"/>
                <a:ea typeface="宋体" panose="02010600030101010101" pitchFamily="2" charset="-122"/>
              </a:defRPr>
            </a:lvl2pPr>
            <a:lvl3pPr marL="1143000" indent="-228600" defTabSz="901700">
              <a:defRPr>
                <a:latin typeface="Arial" panose="020B0604020202020204" pitchFamily="34" charset="0"/>
                <a:ea typeface="宋体" panose="02010600030101010101" pitchFamily="2" charset="-122"/>
              </a:defRPr>
            </a:lvl3pPr>
            <a:lvl4pPr marL="1600200" indent="-228600" defTabSz="901700">
              <a:defRPr>
                <a:latin typeface="Arial" panose="020B0604020202020204" pitchFamily="34" charset="0"/>
                <a:ea typeface="宋体" panose="02010600030101010101" pitchFamily="2" charset="-122"/>
              </a:defRPr>
            </a:lvl4pPr>
            <a:lvl5pPr marL="2057400" indent="-228600" defTabSz="901700">
              <a:defRPr>
                <a:latin typeface="Arial" panose="020B0604020202020204" pitchFamily="34" charset="0"/>
                <a:ea typeface="宋体" panose="02010600030101010101" pitchFamily="2" charset="-122"/>
              </a:defRPr>
            </a:lvl5pPr>
            <a:lvl6pPr marL="2514600" indent="-228600" defTabSz="9017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defTabSz="9017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defTabSz="9017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defTabSz="9017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dirty="0"/>
              <a:t>项目</a:t>
            </a:r>
            <a:r>
              <a:rPr lang="zh-CN" altLang="en-US" dirty="0" smtClean="0"/>
              <a:t>背景</a:t>
            </a:r>
            <a:endParaRPr lang="en-US" altLang="zh-CN" dirty="0" smtClean="0"/>
          </a:p>
          <a:p>
            <a:r>
              <a:rPr lang="en-US" altLang="zh-CN" sz="2400" dirty="0" smtClean="0">
                <a:latin typeface="+mn-lt"/>
              </a:rPr>
              <a:t>The rationale: Why this Special Policy Study?</a:t>
            </a:r>
            <a:endParaRPr lang="en-US" altLang="zh-CN" sz="2400" dirty="0">
              <a:latin typeface="+mn-lt"/>
            </a:endParaRPr>
          </a:p>
        </p:txBody>
      </p:sp>
      <p:sp>
        <p:nvSpPr>
          <p:cNvPr id="2" name="矩形 1"/>
          <p:cNvSpPr/>
          <p:nvPr/>
        </p:nvSpPr>
        <p:spPr>
          <a:xfrm>
            <a:off x="323528" y="1052736"/>
            <a:ext cx="8280920" cy="563231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altLang="zh-CN" sz="2000" dirty="0" smtClean="0">
                <a:latin typeface="黑体" panose="02010609060101010101" pitchFamily="49" charset="-122"/>
                <a:ea typeface="黑体" panose="02010609060101010101" pitchFamily="49" charset="-122"/>
              </a:rPr>
              <a:t>1) </a:t>
            </a:r>
            <a:r>
              <a:rPr lang="zh-CN" altLang="zh-CN" sz="2000" dirty="0" smtClean="0">
                <a:latin typeface="黑体" panose="02010609060101010101" pitchFamily="49" charset="-122"/>
                <a:ea typeface="黑体" panose="02010609060101010101" pitchFamily="49" charset="-122"/>
              </a:rPr>
              <a:t>短</a:t>
            </a:r>
            <a:r>
              <a:rPr lang="zh-CN" altLang="zh-CN" sz="2000" dirty="0">
                <a:latin typeface="黑体" panose="02010609060101010101" pitchFamily="49" charset="-122"/>
                <a:ea typeface="黑体" panose="02010609060101010101" pitchFamily="49" charset="-122"/>
              </a:rPr>
              <a:t>寿命气候污染物（</a:t>
            </a:r>
            <a:r>
              <a:rPr lang="en-US" altLang="zh-CN" sz="2000" dirty="0">
                <a:latin typeface="黑体" panose="02010609060101010101" pitchFamily="49" charset="-122"/>
                <a:ea typeface="黑体" panose="02010609060101010101" pitchFamily="49" charset="-122"/>
              </a:rPr>
              <a:t>SLCPs</a:t>
            </a:r>
            <a:r>
              <a:rPr lang="zh-CN" altLang="zh-CN" sz="2000" dirty="0">
                <a:latin typeface="黑体" panose="02010609060101010101" pitchFamily="49" charset="-122"/>
                <a:ea typeface="黑体" panose="02010609060101010101" pitchFamily="49" charset="-122"/>
              </a:rPr>
              <a:t>）主要是指黑碳（</a:t>
            </a:r>
            <a:r>
              <a:rPr lang="en-US" altLang="zh-CN" sz="2000" dirty="0">
                <a:latin typeface="黑体" panose="02010609060101010101" pitchFamily="49" charset="-122"/>
                <a:ea typeface="黑体" panose="02010609060101010101" pitchFamily="49" charset="-122"/>
              </a:rPr>
              <a:t>BC</a:t>
            </a:r>
            <a:r>
              <a:rPr lang="zh-CN" altLang="zh-CN" sz="2000" dirty="0">
                <a:latin typeface="黑体" panose="02010609060101010101" pitchFamily="49" charset="-122"/>
                <a:ea typeface="黑体" panose="02010609060101010101" pitchFamily="49" charset="-122"/>
              </a:rPr>
              <a:t>）、甲烷（</a:t>
            </a:r>
            <a:r>
              <a:rPr lang="en-US" altLang="zh-CN" sz="2000" dirty="0">
                <a:latin typeface="黑体" panose="02010609060101010101" pitchFamily="49" charset="-122"/>
                <a:ea typeface="黑体" panose="02010609060101010101" pitchFamily="49" charset="-122"/>
              </a:rPr>
              <a:t>CH</a:t>
            </a:r>
            <a:r>
              <a:rPr lang="en-US" altLang="zh-CN" sz="2000" baseline="-25000" dirty="0">
                <a:latin typeface="黑体" panose="02010609060101010101" pitchFamily="49" charset="-122"/>
                <a:ea typeface="黑体" panose="02010609060101010101" pitchFamily="49" charset="-122"/>
              </a:rPr>
              <a:t>4</a:t>
            </a:r>
            <a:r>
              <a:rPr lang="zh-CN" altLang="zh-CN" sz="2000" dirty="0">
                <a:latin typeface="黑体" panose="02010609060101010101" pitchFamily="49" charset="-122"/>
                <a:ea typeface="黑体" panose="02010609060101010101" pitchFamily="49" charset="-122"/>
              </a:rPr>
              <a:t>）、对流层臭氧（</a:t>
            </a:r>
            <a:r>
              <a:rPr lang="en-US" altLang="zh-CN" sz="2000" dirty="0">
                <a:latin typeface="黑体" panose="02010609060101010101" pitchFamily="49" charset="-122"/>
                <a:ea typeface="黑体" panose="02010609060101010101" pitchFamily="49" charset="-122"/>
              </a:rPr>
              <a:t>O</a:t>
            </a:r>
            <a:r>
              <a:rPr lang="en-US" altLang="zh-CN" sz="2000" baseline="-25000" dirty="0">
                <a:latin typeface="黑体" panose="02010609060101010101" pitchFamily="49" charset="-122"/>
                <a:ea typeface="黑体" panose="02010609060101010101" pitchFamily="49" charset="-122"/>
              </a:rPr>
              <a:t>3</a:t>
            </a:r>
            <a:r>
              <a:rPr lang="zh-CN" altLang="zh-CN" sz="2000" dirty="0">
                <a:latin typeface="黑体" panose="02010609060101010101" pitchFamily="49" charset="-122"/>
                <a:ea typeface="黑体" panose="02010609060101010101" pitchFamily="49" charset="-122"/>
              </a:rPr>
              <a:t>）和部分氢氟碳化物（</a:t>
            </a:r>
            <a:r>
              <a:rPr lang="en-US" altLang="zh-CN" sz="2000" dirty="0">
                <a:latin typeface="黑体" panose="02010609060101010101" pitchFamily="49" charset="-122"/>
                <a:ea typeface="黑体" panose="02010609060101010101" pitchFamily="49" charset="-122"/>
              </a:rPr>
              <a:t>HFCs</a:t>
            </a:r>
            <a:r>
              <a:rPr lang="zh-CN" altLang="zh-CN" sz="2000" dirty="0">
                <a:latin typeface="黑体" panose="02010609060101010101" pitchFamily="49" charset="-122"/>
                <a:ea typeface="黑体" panose="02010609060101010101" pitchFamily="49" charset="-122"/>
              </a:rPr>
              <a:t>）。减少短寿命气候</a:t>
            </a:r>
            <a:r>
              <a:rPr lang="zh-CN" altLang="zh-CN" sz="2000" dirty="0" smtClean="0">
                <a:latin typeface="黑体" panose="02010609060101010101" pitchFamily="49" charset="-122"/>
                <a:ea typeface="黑体" panose="02010609060101010101" pitchFamily="49" charset="-122"/>
              </a:rPr>
              <a:t>污染物</a:t>
            </a:r>
            <a:r>
              <a:rPr lang="en-US" altLang="zh-CN" sz="2000" dirty="0" smtClean="0">
                <a:latin typeface="黑体" panose="02010609060101010101" pitchFamily="49" charset="-122"/>
                <a:ea typeface="黑体" panose="02010609060101010101" pitchFamily="49" charset="-122"/>
              </a:rPr>
              <a:t>(</a:t>
            </a:r>
            <a:r>
              <a:rPr lang="zh-CN" altLang="zh-CN" sz="2000" dirty="0" smtClean="0">
                <a:latin typeface="黑体" panose="02010609060101010101" pitchFamily="49" charset="-122"/>
                <a:ea typeface="黑体" panose="02010609060101010101" pitchFamily="49" charset="-122"/>
              </a:rPr>
              <a:t>特别是</a:t>
            </a:r>
            <a:r>
              <a:rPr lang="zh-CN" altLang="zh-CN" sz="2000" dirty="0">
                <a:latin typeface="黑体" panose="02010609060101010101" pitchFamily="49" charset="-122"/>
                <a:ea typeface="黑体" panose="02010609060101010101" pitchFamily="49" charset="-122"/>
              </a:rPr>
              <a:t>甲烷和黑</a:t>
            </a:r>
            <a:r>
              <a:rPr lang="zh-CN" altLang="zh-CN" sz="2000" dirty="0" smtClean="0">
                <a:latin typeface="黑体" panose="02010609060101010101" pitchFamily="49" charset="-122"/>
                <a:ea typeface="黑体" panose="02010609060101010101" pitchFamily="49" charset="-122"/>
              </a:rPr>
              <a:t>碳</a:t>
            </a:r>
            <a:r>
              <a:rPr lang="en-US" altLang="zh-CN" sz="2000" dirty="0" smtClean="0">
                <a:latin typeface="黑体" panose="02010609060101010101" pitchFamily="49" charset="-122"/>
                <a:ea typeface="黑体" panose="02010609060101010101" pitchFamily="49" charset="-122"/>
              </a:rPr>
              <a:t>)</a:t>
            </a:r>
            <a:r>
              <a:rPr lang="zh-CN" altLang="zh-CN" sz="2000" dirty="0" smtClean="0">
                <a:latin typeface="黑体" panose="02010609060101010101" pitchFamily="49" charset="-122"/>
                <a:ea typeface="黑体" panose="02010609060101010101" pitchFamily="49" charset="-122"/>
              </a:rPr>
              <a:t>的</a:t>
            </a:r>
            <a:r>
              <a:rPr lang="zh-CN" altLang="zh-CN" sz="2000" dirty="0">
                <a:latin typeface="黑体" panose="02010609060101010101" pitchFamily="49" charset="-122"/>
                <a:ea typeface="黑体" panose="02010609060101010101" pitchFamily="49" charset="-122"/>
              </a:rPr>
              <a:t>排放能够在减少空气污染的同时减缓短期气候变暖</a:t>
            </a:r>
            <a:r>
              <a:rPr lang="zh-CN" altLang="zh-CN" sz="2000" dirty="0" smtClean="0">
                <a:latin typeface="黑体" panose="02010609060101010101" pitchFamily="49" charset="-122"/>
                <a:ea typeface="黑体" panose="02010609060101010101" pitchFamily="49" charset="-122"/>
              </a:rPr>
              <a:t>。实施</a:t>
            </a:r>
            <a:r>
              <a:rPr lang="zh-CN" altLang="zh-CN" sz="2000" dirty="0">
                <a:latin typeface="黑体" panose="02010609060101010101" pitchFamily="49" charset="-122"/>
                <a:ea typeface="黑体" panose="02010609060101010101" pitchFamily="49" charset="-122"/>
              </a:rPr>
              <a:t>短寿命气候污染物减排战略会带来多重收益，如改善</a:t>
            </a:r>
            <a:r>
              <a:rPr lang="zh-CN" altLang="zh-CN" sz="2000" dirty="0" smtClean="0">
                <a:latin typeface="黑体" panose="02010609060101010101" pitchFamily="49" charset="-122"/>
                <a:ea typeface="黑体" panose="02010609060101010101" pitchFamily="49" charset="-122"/>
              </a:rPr>
              <a:t>公众</a:t>
            </a:r>
            <a:r>
              <a:rPr lang="zh-CN" altLang="en-US" sz="2000" dirty="0" smtClean="0">
                <a:latin typeface="黑体" panose="02010609060101010101" pitchFamily="49" charset="-122"/>
                <a:ea typeface="黑体" panose="02010609060101010101" pitchFamily="49" charset="-122"/>
              </a:rPr>
              <a:t>生活质量</a:t>
            </a:r>
            <a:r>
              <a:rPr lang="zh-CN" altLang="zh-CN" sz="2000" dirty="0" smtClean="0">
                <a:latin typeface="黑体" panose="02010609060101010101" pitchFamily="49" charset="-122"/>
                <a:ea typeface="黑体" panose="02010609060101010101" pitchFamily="49" charset="-122"/>
              </a:rPr>
              <a:t>、</a:t>
            </a:r>
            <a:r>
              <a:rPr lang="zh-CN" altLang="zh-CN" sz="2000" dirty="0">
                <a:latin typeface="黑体" panose="02010609060101010101" pitchFamily="49" charset="-122"/>
                <a:ea typeface="黑体" panose="02010609060101010101" pitchFamily="49" charset="-122"/>
              </a:rPr>
              <a:t>避免粮食产量损失及应对短期气候变化等</a:t>
            </a:r>
            <a:r>
              <a:rPr lang="zh-CN" altLang="zh-CN" sz="2000" dirty="0" smtClean="0">
                <a:latin typeface="黑体" panose="02010609060101010101" pitchFamily="49" charset="-122"/>
                <a:ea typeface="黑体" panose="02010609060101010101" pitchFamily="49" charset="-122"/>
              </a:rPr>
              <a:t>。</a:t>
            </a:r>
            <a:endParaRPr lang="en-US" altLang="zh-CN" sz="2000" dirty="0" smtClean="0">
              <a:latin typeface="黑体" panose="02010609060101010101" pitchFamily="49" charset="-122"/>
              <a:ea typeface="黑体" panose="02010609060101010101" pitchFamily="49" charset="-122"/>
            </a:endParaRPr>
          </a:p>
          <a:p>
            <a:r>
              <a:rPr lang="en-US" altLang="zh-CN" sz="2000" dirty="0" smtClean="0">
                <a:solidFill>
                  <a:srgbClr val="FF0000"/>
                </a:solidFill>
              </a:rPr>
              <a:t>Short-Lived </a:t>
            </a:r>
            <a:r>
              <a:rPr lang="en-US" altLang="zh-CN" sz="2000" dirty="0">
                <a:solidFill>
                  <a:srgbClr val="FF0000"/>
                </a:solidFill>
              </a:rPr>
              <a:t>Climate Pollutants (SLCPs) include black carbon (BC), methane (CH</a:t>
            </a:r>
            <a:r>
              <a:rPr lang="en-US" altLang="zh-CN" sz="2000" baseline="-25000" dirty="0">
                <a:solidFill>
                  <a:srgbClr val="FF0000"/>
                </a:solidFill>
              </a:rPr>
              <a:t>4</a:t>
            </a:r>
            <a:r>
              <a:rPr lang="en-US" altLang="zh-CN" sz="2000" dirty="0">
                <a:solidFill>
                  <a:srgbClr val="FF0000"/>
                </a:solidFill>
              </a:rPr>
              <a:t>), ozone in the troposphere, and some hydrofluorocarbons (HFCs). Of particular interest, is the fact that strategies to reduce BC and CH</a:t>
            </a:r>
            <a:r>
              <a:rPr lang="en-US" altLang="zh-CN" sz="2000" baseline="-25000" dirty="0">
                <a:solidFill>
                  <a:srgbClr val="FF0000"/>
                </a:solidFill>
              </a:rPr>
              <a:t>4</a:t>
            </a:r>
            <a:r>
              <a:rPr lang="en-US" altLang="zh-CN" sz="2000" dirty="0">
                <a:solidFill>
                  <a:srgbClr val="FF0000"/>
                </a:solidFill>
              </a:rPr>
              <a:t> will reduce both air pollution and near-term warming. Thus, implementing strategies to address SLCPs will improve </a:t>
            </a:r>
            <a:r>
              <a:rPr lang="en-US" altLang="zh-CN" sz="2000" dirty="0" smtClean="0">
                <a:solidFill>
                  <a:srgbClr val="FF0000"/>
                </a:solidFill>
              </a:rPr>
              <a:t>quality of life for humans and </a:t>
            </a:r>
            <a:r>
              <a:rPr lang="en-US" altLang="zh-CN" sz="2000" dirty="0">
                <a:solidFill>
                  <a:srgbClr val="FF0000"/>
                </a:solidFill>
              </a:rPr>
              <a:t>crop yields and also contribute to addressing climate change, especially in the near term. </a:t>
            </a:r>
            <a:endParaRPr lang="en-US" altLang="zh-CN" sz="2000" dirty="0" smtClean="0">
              <a:solidFill>
                <a:srgbClr val="FF0000"/>
              </a:solidFill>
            </a:endParaRPr>
          </a:p>
          <a:p>
            <a:r>
              <a:rPr lang="en-US" altLang="zh-CN" sz="2000" dirty="0">
                <a:latin typeface="黑体" panose="02010609060101010101" pitchFamily="49" charset="-122"/>
                <a:ea typeface="黑体" panose="02010609060101010101" pitchFamily="49" charset="-122"/>
              </a:rPr>
              <a:t>2) </a:t>
            </a:r>
            <a:r>
              <a:rPr lang="zh-CN" altLang="zh-CN" sz="2000" dirty="0" smtClean="0">
                <a:latin typeface="黑体" panose="02010609060101010101" pitchFamily="49" charset="-122"/>
                <a:ea typeface="黑体" panose="02010609060101010101" pitchFamily="49" charset="-122"/>
              </a:rPr>
              <a:t>短</a:t>
            </a:r>
            <a:r>
              <a:rPr lang="zh-CN" altLang="zh-CN" sz="2000" dirty="0">
                <a:latin typeface="黑体" panose="02010609060101010101" pitchFamily="49" charset="-122"/>
                <a:ea typeface="黑体" panose="02010609060101010101" pitchFamily="49" charset="-122"/>
              </a:rPr>
              <a:t>寿命气候污染物减排与非道路源污染物控制关联紧密，但目前的相关政策框架中往往将其忽略。通过短寿命气候污染物和非道路移动源污染物的协同控制，可以协同治理空气污染和应对</a:t>
            </a:r>
            <a:r>
              <a:rPr lang="zh-CN" altLang="zh-CN" sz="2000" dirty="0" smtClean="0">
                <a:latin typeface="黑体" panose="02010609060101010101" pitchFamily="49" charset="-122"/>
                <a:ea typeface="黑体" panose="02010609060101010101" pitchFamily="49" charset="-122"/>
              </a:rPr>
              <a:t>气候变化</a:t>
            </a:r>
            <a:endParaRPr lang="en-US" altLang="zh-CN" sz="2000" dirty="0" smtClean="0">
              <a:latin typeface="黑体" panose="02010609060101010101" pitchFamily="49" charset="-122"/>
              <a:ea typeface="黑体" panose="02010609060101010101" pitchFamily="49" charset="-122"/>
            </a:endParaRPr>
          </a:p>
          <a:p>
            <a:r>
              <a:rPr lang="en-US" altLang="zh-CN" sz="2000" dirty="0">
                <a:solidFill>
                  <a:srgbClr val="FF0000"/>
                </a:solidFill>
              </a:rPr>
              <a:t>There are many linkages between SLCPs reduction strategies and action to prevent emissions from non-road mobile sources (NRMS), which is an area neglected by current policy. Coordinated actions in this report address air pollution and climate change, with a focus on SLCPs and NRMS</a:t>
            </a:r>
            <a:r>
              <a:rPr lang="en-US" altLang="zh-CN" sz="2000" dirty="0" smtClean="0">
                <a:solidFill>
                  <a:srgbClr val="FF0000"/>
                </a:solidFill>
              </a:rPr>
              <a:t>.</a:t>
            </a:r>
            <a:endParaRPr lang="en-US" altLang="zh-CN" sz="2000" dirty="0" smtClean="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5284930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txBox="1">
            <a:spLocks noChangeArrowheads="1"/>
          </p:cNvSpPr>
          <p:nvPr/>
        </p:nvSpPr>
        <p:spPr bwMode="gray">
          <a:xfrm>
            <a:off x="72008" y="273150"/>
            <a:ext cx="8316416" cy="563562"/>
          </a:xfrm>
          <a:prstGeom prst="rect">
            <a:avLst/>
          </a:prstGeom>
          <a:noFill/>
          <a:ln w="9525">
            <a:noFill/>
            <a:miter lim="800000"/>
            <a:headEnd/>
            <a:tailEnd/>
          </a:ln>
        </p:spPr>
        <p:txBody>
          <a:bodyPr anchor="ctr"/>
          <a:lstStyle/>
          <a:p>
            <a:r>
              <a:rPr lang="zh-CN" altLang="en-US" sz="3200" b="1" dirty="0">
                <a:solidFill>
                  <a:schemeClr val="tx2"/>
                </a:solidFill>
                <a:latin typeface="黑体" panose="02010609060101010101" pitchFamily="49" charset="-122"/>
                <a:ea typeface="黑体" panose="02010609060101010101" pitchFamily="49" charset="-122"/>
              </a:rPr>
              <a:t>主要研究结论 </a:t>
            </a:r>
            <a:r>
              <a:rPr lang="en-US" altLang="zh-CN" sz="3200" b="1" dirty="0" smtClean="0">
                <a:solidFill>
                  <a:schemeClr val="tx2"/>
                </a:solidFill>
                <a:latin typeface="Calibri" pitchFamily="34" charset="0"/>
              </a:rPr>
              <a:t>Major Research Conclusions (2)</a:t>
            </a:r>
            <a:endParaRPr lang="en-US" altLang="zh-CN" sz="3200" b="1" dirty="0">
              <a:solidFill>
                <a:schemeClr val="tx2"/>
              </a:solidFill>
              <a:latin typeface="Calibri" pitchFamily="34" charset="0"/>
            </a:endParaRPr>
          </a:p>
        </p:txBody>
      </p:sp>
      <p:sp>
        <p:nvSpPr>
          <p:cNvPr id="4" name="TextBox 2"/>
          <p:cNvSpPr txBox="1"/>
          <p:nvPr/>
        </p:nvSpPr>
        <p:spPr>
          <a:xfrm>
            <a:off x="97979" y="2670820"/>
            <a:ext cx="8928992" cy="4201150"/>
          </a:xfrm>
          <a:prstGeom prst="rect">
            <a:avLst/>
          </a:prstGeom>
          <a:solidFill>
            <a:schemeClr val="bg1"/>
          </a:solidFill>
        </p:spPr>
        <p:txBody>
          <a:bodyPr wrap="square" rtlCol="0">
            <a:spAutoFit/>
          </a:bodyPr>
          <a:lstStyle/>
          <a:p>
            <a:pPr>
              <a:spcBef>
                <a:spcPts val="600"/>
              </a:spcBef>
              <a:spcAft>
                <a:spcPts val="600"/>
              </a:spcAft>
            </a:pPr>
            <a:r>
              <a:rPr lang="en-US" altLang="zh-CN" dirty="0" smtClean="0">
                <a:latin typeface="Times New Roman" pitchFamily="18" charset="0"/>
                <a:ea typeface="微软雅黑" pitchFamily="34" charset="-122"/>
                <a:cs typeface="Times New Roman" pitchFamily="18" charset="0"/>
              </a:rPr>
              <a:t>1) </a:t>
            </a:r>
            <a:r>
              <a:rPr lang="zh-CN" altLang="zh-CN" dirty="0">
                <a:latin typeface="Times New Roman" pitchFamily="18" charset="0"/>
                <a:ea typeface="微软雅黑" pitchFamily="34" charset="-122"/>
                <a:cs typeface="Times New Roman" pitchFamily="18" charset="0"/>
              </a:rPr>
              <a:t>在控制非道路移动源空气排放方面，中国现有的管理系统还缺乏统一的监控和监管要求，较难确定非道路机械排放的实际水平。在燃料质量管理方面，</a:t>
            </a:r>
            <a:r>
              <a:rPr lang="zh-CN" altLang="en-US" dirty="0">
                <a:latin typeface="Times New Roman" pitchFamily="18" charset="0"/>
                <a:ea typeface="微软雅黑" pitchFamily="34" charset="-122"/>
                <a:cs typeface="Times New Roman" pitchFamily="18" charset="0"/>
              </a:rPr>
              <a:t>非道路移动源</a:t>
            </a:r>
            <a:r>
              <a:rPr lang="zh-CN" altLang="zh-CN" dirty="0">
                <a:latin typeface="Times New Roman" pitchFamily="18" charset="0"/>
                <a:ea typeface="微软雅黑" pitchFamily="34" charset="-122"/>
                <a:cs typeface="Times New Roman" pitchFamily="18" charset="0"/>
              </a:rPr>
              <a:t>所使用的燃料质量</a:t>
            </a:r>
            <a:r>
              <a:rPr lang="zh-CN" altLang="en-US" dirty="0">
                <a:latin typeface="Times New Roman" pitchFamily="18" charset="0"/>
                <a:ea typeface="微软雅黑" pitchFamily="34" charset="-122"/>
                <a:cs typeface="Times New Roman" pitchFamily="18" charset="0"/>
              </a:rPr>
              <a:t>普遍</a:t>
            </a:r>
            <a:r>
              <a:rPr lang="zh-CN" altLang="zh-CN" dirty="0">
                <a:latin typeface="Times New Roman" pitchFamily="18" charset="0"/>
                <a:ea typeface="微软雅黑" pitchFamily="34" charset="-122"/>
                <a:cs typeface="Times New Roman" pitchFamily="18" charset="0"/>
              </a:rPr>
              <a:t>很差</a:t>
            </a:r>
            <a:r>
              <a:rPr lang="zh-CN" altLang="en-US" dirty="0" smtClean="0">
                <a:latin typeface="Times New Roman" pitchFamily="18" charset="0"/>
                <a:ea typeface="微软雅黑" pitchFamily="34" charset="-122"/>
                <a:cs typeface="Times New Roman" pitchFamily="18" charset="0"/>
              </a:rPr>
              <a:t>。</a:t>
            </a:r>
            <a:endParaRPr lang="en-US" altLang="zh-CN" dirty="0">
              <a:latin typeface="Times New Roman" pitchFamily="18" charset="0"/>
              <a:ea typeface="微软雅黑" pitchFamily="34" charset="-122"/>
              <a:cs typeface="Times New Roman" pitchFamily="18" charset="0"/>
            </a:endParaRPr>
          </a:p>
          <a:p>
            <a:pPr>
              <a:spcBef>
                <a:spcPts val="0"/>
              </a:spcBef>
              <a:spcAft>
                <a:spcPts val="600"/>
              </a:spcAft>
            </a:pPr>
            <a:r>
              <a:rPr lang="en-US" altLang="zh-CN" dirty="0">
                <a:solidFill>
                  <a:srgbClr val="FF0000"/>
                </a:solidFill>
                <a:latin typeface="微软雅黑" panose="020B0503020204020204" pitchFamily="34" charset="-122"/>
                <a:ea typeface="微软雅黑" panose="020B0503020204020204" pitchFamily="34" charset="-122"/>
              </a:rPr>
              <a:t>On controlling air emissions from NRMS, the ongoing management system lacks unified monitoring and regulatory requirements, making it impossible to identify the actual level of </a:t>
            </a:r>
            <a:r>
              <a:rPr lang="en-US" altLang="zh-CN" dirty="0" smtClean="0">
                <a:solidFill>
                  <a:srgbClr val="FF0000"/>
                </a:solidFill>
                <a:latin typeface="微软雅黑" panose="020B0503020204020204" pitchFamily="34" charset="-122"/>
                <a:ea typeface="微软雅黑" panose="020B0503020204020204" pitchFamily="34" charset="-122"/>
              </a:rPr>
              <a:t>emissions. </a:t>
            </a:r>
            <a:r>
              <a:rPr lang="en-US" altLang="zh-CN" dirty="0">
                <a:solidFill>
                  <a:srgbClr val="FF0000"/>
                </a:solidFill>
                <a:latin typeface="微软雅黑" panose="020B0503020204020204" pitchFamily="34" charset="-122"/>
                <a:ea typeface="微软雅黑" panose="020B0503020204020204" pitchFamily="34" charset="-122"/>
              </a:rPr>
              <a:t>In terms of fuel quality management, the quality of fuel used by </a:t>
            </a:r>
            <a:r>
              <a:rPr lang="en-US" altLang="zh-CN" dirty="0" smtClean="0">
                <a:solidFill>
                  <a:srgbClr val="FF0000"/>
                </a:solidFill>
                <a:latin typeface="微软雅黑" panose="020B0503020204020204" pitchFamily="34" charset="-122"/>
                <a:ea typeface="微软雅黑" panose="020B0503020204020204" pitchFamily="34" charset="-122"/>
              </a:rPr>
              <a:t>NRMS is poor.</a:t>
            </a:r>
          </a:p>
          <a:p>
            <a:pPr>
              <a:spcBef>
                <a:spcPts val="0"/>
              </a:spcBef>
              <a:spcAft>
                <a:spcPts val="600"/>
              </a:spcAft>
            </a:pPr>
            <a:r>
              <a:rPr lang="en-US" altLang="zh-CN" dirty="0" smtClean="0">
                <a:latin typeface="Times New Roman" pitchFamily="18" charset="0"/>
                <a:ea typeface="微软雅黑" pitchFamily="34" charset="-122"/>
                <a:cs typeface="Times New Roman" pitchFamily="18" charset="0"/>
              </a:rPr>
              <a:t>2) </a:t>
            </a:r>
            <a:r>
              <a:rPr lang="zh-CN" altLang="zh-CN" dirty="0">
                <a:latin typeface="Times New Roman" pitchFamily="18" charset="0"/>
                <a:ea typeface="微软雅黑" pitchFamily="34" charset="-122"/>
                <a:cs typeface="Times New Roman" pitchFamily="18" charset="0"/>
              </a:rPr>
              <a:t>“新大气法”为环保等部门在国家和地方水平控制来自非道路机械和船舶的大气污染以及燃料质量的改善方面提供了法律基础，为在国家水平和大气污染严重的关键区域改善现有短寿命气候污染物和非道路移动源的管理体系提供了机会</a:t>
            </a:r>
            <a:r>
              <a:rPr lang="zh-CN" altLang="en-US" dirty="0" smtClean="0">
                <a:latin typeface="Times New Roman" pitchFamily="18" charset="0"/>
                <a:ea typeface="微软雅黑" pitchFamily="34" charset="-122"/>
                <a:cs typeface="Times New Roman" pitchFamily="18" charset="0"/>
              </a:rPr>
              <a:t>。</a:t>
            </a:r>
            <a:endParaRPr lang="en-US" altLang="zh-CN" dirty="0" smtClean="0">
              <a:latin typeface="Times New Roman" pitchFamily="18" charset="0"/>
              <a:ea typeface="微软雅黑" pitchFamily="34" charset="-122"/>
              <a:cs typeface="Times New Roman" pitchFamily="18" charset="0"/>
            </a:endParaRPr>
          </a:p>
          <a:p>
            <a:pPr>
              <a:spcBef>
                <a:spcPts val="0"/>
              </a:spcBef>
              <a:spcAft>
                <a:spcPts val="600"/>
              </a:spcAft>
            </a:pPr>
            <a:r>
              <a:rPr lang="en-US" altLang="zh-CN" dirty="0">
                <a:solidFill>
                  <a:srgbClr val="FF0000"/>
                </a:solidFill>
                <a:latin typeface="微软雅黑" panose="020B0503020204020204" pitchFamily="34" charset="-122"/>
                <a:ea typeface="微软雅黑" panose="020B0503020204020204" pitchFamily="34" charset="-122"/>
              </a:rPr>
              <a:t>The new Clean Air Law </a:t>
            </a:r>
            <a:r>
              <a:rPr lang="en-US" altLang="zh-CN" dirty="0" smtClean="0">
                <a:solidFill>
                  <a:srgbClr val="FF0000"/>
                </a:solidFill>
                <a:latin typeface="微软雅黑" panose="020B0503020204020204" pitchFamily="34" charset="-122"/>
                <a:ea typeface="微软雅黑" panose="020B0503020204020204" pitchFamily="34" charset="-122"/>
              </a:rPr>
              <a:t>provides </a:t>
            </a:r>
            <a:r>
              <a:rPr lang="en-US" altLang="zh-CN" dirty="0">
                <a:solidFill>
                  <a:srgbClr val="FF0000"/>
                </a:solidFill>
                <a:latin typeface="微软雅黑" panose="020B0503020204020204" pitchFamily="34" charset="-122"/>
                <a:ea typeface="微软雅黑" panose="020B0503020204020204" pitchFamily="34" charset="-122"/>
              </a:rPr>
              <a:t>the legal foundation for the environmental agencies at the national and local levels to control air pollution from </a:t>
            </a:r>
            <a:r>
              <a:rPr lang="en-US" altLang="zh-CN" dirty="0" smtClean="0">
                <a:solidFill>
                  <a:srgbClr val="FF0000"/>
                </a:solidFill>
                <a:latin typeface="微软雅黑" panose="020B0503020204020204" pitchFamily="34" charset="-122"/>
                <a:ea typeface="微软雅黑" panose="020B0503020204020204" pitchFamily="34" charset="-122"/>
              </a:rPr>
              <a:t>NRMS, </a:t>
            </a:r>
            <a:r>
              <a:rPr lang="en-US" altLang="zh-CN" dirty="0">
                <a:solidFill>
                  <a:srgbClr val="FF0000"/>
                </a:solidFill>
                <a:latin typeface="微软雅黑" panose="020B0503020204020204" pitchFamily="34" charset="-122"/>
                <a:ea typeface="微软雅黑" panose="020B0503020204020204" pitchFamily="34" charset="-122"/>
              </a:rPr>
              <a:t>and mandates improvements in fuel quality. This </a:t>
            </a:r>
            <a:r>
              <a:rPr lang="en-US" altLang="zh-CN" dirty="0" smtClean="0">
                <a:solidFill>
                  <a:srgbClr val="FF0000"/>
                </a:solidFill>
                <a:latin typeface="微软雅黑" panose="020B0503020204020204" pitchFamily="34" charset="-122"/>
                <a:ea typeface="微软雅黑" panose="020B0503020204020204" pitchFamily="34" charset="-122"/>
              </a:rPr>
              <a:t>also offers </a:t>
            </a:r>
            <a:r>
              <a:rPr lang="en-US" altLang="zh-CN" dirty="0">
                <a:solidFill>
                  <a:srgbClr val="FF0000"/>
                </a:solidFill>
                <a:latin typeface="微软雅黑" panose="020B0503020204020204" pitchFamily="34" charset="-122"/>
                <a:ea typeface="微软雅黑" panose="020B0503020204020204" pitchFamily="34" charset="-122"/>
              </a:rPr>
              <a:t>an opportunity for improving the existing management system for SLCPs and </a:t>
            </a:r>
            <a:r>
              <a:rPr lang="en-US" altLang="zh-CN" dirty="0" smtClean="0">
                <a:solidFill>
                  <a:srgbClr val="FF0000"/>
                </a:solidFill>
                <a:latin typeface="微软雅黑" panose="020B0503020204020204" pitchFamily="34" charset="-122"/>
                <a:ea typeface="微软雅黑" panose="020B0503020204020204" pitchFamily="34" charset="-122"/>
              </a:rPr>
              <a:t>NRMS.  </a:t>
            </a:r>
            <a:endParaRPr lang="en-US" altLang="zh-CN" dirty="0">
              <a:solidFill>
                <a:srgbClr val="FF0000"/>
              </a:solidFill>
              <a:latin typeface="微软雅黑" panose="020B0503020204020204" pitchFamily="34" charset="-122"/>
              <a:ea typeface="微软雅黑" panose="020B0503020204020204" pitchFamily="34" charset="-122"/>
            </a:endParaRPr>
          </a:p>
        </p:txBody>
      </p:sp>
      <p:sp>
        <p:nvSpPr>
          <p:cNvPr id="5" name="TextBox 2"/>
          <p:cNvSpPr txBox="1"/>
          <p:nvPr/>
        </p:nvSpPr>
        <p:spPr>
          <a:xfrm>
            <a:off x="84312" y="1052736"/>
            <a:ext cx="8952184" cy="1615827"/>
          </a:xfrm>
          <a:prstGeom prst="rect">
            <a:avLst/>
          </a:prstGeom>
          <a:solidFill>
            <a:schemeClr val="bg1"/>
          </a:solidFill>
        </p:spPr>
        <p:txBody>
          <a:bodyPr wrap="square" rtlCol="0">
            <a:spAutoFit/>
          </a:bodyPr>
          <a:lstStyle/>
          <a:p>
            <a:pPr>
              <a:spcBef>
                <a:spcPts val="600"/>
              </a:spcBef>
              <a:spcAft>
                <a:spcPts val="600"/>
              </a:spcAft>
            </a:pPr>
            <a:r>
              <a:rPr lang="zh-CN" altLang="en-US" sz="2000" b="1" dirty="0">
                <a:latin typeface="微软雅黑" pitchFamily="34" charset="-122"/>
                <a:ea typeface="微软雅黑" pitchFamily="34" charset="-122"/>
              </a:rPr>
              <a:t>二</a:t>
            </a:r>
            <a:r>
              <a:rPr lang="zh-CN" altLang="en-US" sz="2000" b="1" dirty="0" smtClean="0">
                <a:latin typeface="微软雅黑" pitchFamily="34" charset="-122"/>
                <a:ea typeface="微软雅黑" pitchFamily="34" charset="-122"/>
              </a:rPr>
              <a:t>、</a:t>
            </a:r>
            <a:r>
              <a:rPr lang="zh-CN" altLang="zh-CN" sz="2000" b="1" dirty="0">
                <a:latin typeface="微软雅黑" pitchFamily="34" charset="-122"/>
                <a:ea typeface="微软雅黑" pitchFamily="34" charset="-122"/>
              </a:rPr>
              <a:t>当前短寿命气候污染物和非道路移动源的管理系统不足以确保非道路部分短寿命气候污染物的有效控制，“新大气法”为改善此系统</a:t>
            </a:r>
            <a:r>
              <a:rPr lang="zh-CN" altLang="zh-CN" sz="2000" b="1" dirty="0" smtClean="0">
                <a:latin typeface="微软雅黑" pitchFamily="34" charset="-122"/>
                <a:ea typeface="微软雅黑" pitchFamily="34" charset="-122"/>
              </a:rPr>
              <a:t>提供</a:t>
            </a:r>
            <a:r>
              <a:rPr lang="zh-CN" altLang="en-US" sz="2000" b="1" dirty="0">
                <a:latin typeface="微软雅黑" pitchFamily="34" charset="-122"/>
                <a:ea typeface="微软雅黑" pitchFamily="34" charset="-122"/>
              </a:rPr>
              <a:t>了</a:t>
            </a:r>
            <a:r>
              <a:rPr lang="zh-CN" altLang="zh-CN" sz="2000" b="1" dirty="0" smtClean="0">
                <a:latin typeface="微软雅黑" pitchFamily="34" charset="-122"/>
                <a:ea typeface="微软雅黑" pitchFamily="34" charset="-122"/>
              </a:rPr>
              <a:t>机会</a:t>
            </a:r>
            <a:endParaRPr lang="en-US" altLang="zh-CN" sz="2000" b="1" dirty="0">
              <a:latin typeface="微软雅黑" pitchFamily="34" charset="-122"/>
              <a:ea typeface="微软雅黑" pitchFamily="34" charset="-122"/>
            </a:endParaRPr>
          </a:p>
          <a:p>
            <a:pPr>
              <a:spcBef>
                <a:spcPts val="0"/>
              </a:spcBef>
              <a:spcAft>
                <a:spcPts val="600"/>
              </a:spcAft>
            </a:pPr>
            <a:r>
              <a:rPr lang="en-US" altLang="zh-CN" b="1" dirty="0">
                <a:solidFill>
                  <a:srgbClr val="FF0000"/>
                </a:solidFill>
                <a:latin typeface="微软雅黑" pitchFamily="34" charset="-122"/>
                <a:ea typeface="微软雅黑" pitchFamily="34" charset="-122"/>
              </a:rPr>
              <a:t>The current management systems for SLCPs and NRMS are insufficient to ensure effective control of SLCPs from the non-road sector; the new Clean Air Law offers an opportunity to improve such </a:t>
            </a:r>
            <a:r>
              <a:rPr lang="en-US" altLang="zh-CN" b="1" dirty="0" smtClean="0">
                <a:solidFill>
                  <a:srgbClr val="FF0000"/>
                </a:solidFill>
                <a:latin typeface="微软雅黑" pitchFamily="34" charset="-122"/>
                <a:ea typeface="微软雅黑" pitchFamily="34" charset="-122"/>
              </a:rPr>
              <a:t>systems. </a:t>
            </a:r>
            <a:endParaRPr lang="en-US" altLang="zh-CN" b="1" dirty="0">
              <a:solidFill>
                <a:srgbClr val="FF0000"/>
              </a:solidFill>
              <a:latin typeface="微软雅黑" pitchFamily="34" charset="-122"/>
              <a:ea typeface="微软雅黑" pitchFamily="34" charset="-122"/>
            </a:endParaRPr>
          </a:p>
        </p:txBody>
      </p:sp>
    </p:spTree>
    <p:extLst>
      <p:ext uri="{BB962C8B-B14F-4D97-AF65-F5344CB8AC3E}">
        <p14:creationId xmlns:p14="http://schemas.microsoft.com/office/powerpoint/2010/main" val="19691224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txBox="1">
            <a:spLocks noChangeArrowheads="1"/>
          </p:cNvSpPr>
          <p:nvPr/>
        </p:nvSpPr>
        <p:spPr bwMode="gray">
          <a:xfrm>
            <a:off x="72008" y="273150"/>
            <a:ext cx="8388424" cy="563562"/>
          </a:xfrm>
          <a:prstGeom prst="rect">
            <a:avLst/>
          </a:prstGeom>
          <a:noFill/>
          <a:ln w="9525">
            <a:noFill/>
            <a:miter lim="800000"/>
            <a:headEnd/>
            <a:tailEnd/>
          </a:ln>
        </p:spPr>
        <p:txBody>
          <a:bodyPr anchor="ctr"/>
          <a:lstStyle/>
          <a:p>
            <a:r>
              <a:rPr lang="zh-CN" altLang="en-US" sz="3200" b="1" dirty="0">
                <a:solidFill>
                  <a:schemeClr val="tx2"/>
                </a:solidFill>
                <a:latin typeface="黑体" panose="02010609060101010101" pitchFamily="49" charset="-122"/>
                <a:ea typeface="黑体" panose="02010609060101010101" pitchFamily="49" charset="-122"/>
              </a:rPr>
              <a:t>主要研究</a:t>
            </a:r>
            <a:r>
              <a:rPr lang="zh-CN" altLang="en-US" sz="3200" b="1" dirty="0" smtClean="0">
                <a:solidFill>
                  <a:schemeClr val="tx2"/>
                </a:solidFill>
                <a:latin typeface="黑体" panose="02010609060101010101" pitchFamily="49" charset="-122"/>
                <a:ea typeface="黑体" panose="02010609060101010101" pitchFamily="49" charset="-122"/>
              </a:rPr>
              <a:t>结论 </a:t>
            </a:r>
            <a:r>
              <a:rPr lang="en-US" altLang="zh-CN" sz="3200" b="1" dirty="0" smtClean="0">
                <a:solidFill>
                  <a:schemeClr val="tx2"/>
                </a:solidFill>
                <a:latin typeface="Calibri" pitchFamily="34" charset="0"/>
              </a:rPr>
              <a:t>Major Research Conclusions (3)</a:t>
            </a:r>
            <a:endParaRPr lang="en-US" altLang="zh-CN" sz="3200" b="1" dirty="0">
              <a:solidFill>
                <a:schemeClr val="tx2"/>
              </a:solidFill>
              <a:latin typeface="Calibri" pitchFamily="34" charset="0"/>
            </a:endParaRPr>
          </a:p>
        </p:txBody>
      </p:sp>
      <p:sp>
        <p:nvSpPr>
          <p:cNvPr id="4" name="TextBox 2"/>
          <p:cNvSpPr txBox="1"/>
          <p:nvPr/>
        </p:nvSpPr>
        <p:spPr>
          <a:xfrm>
            <a:off x="68006" y="2546251"/>
            <a:ext cx="9055481" cy="4308872"/>
          </a:xfrm>
          <a:prstGeom prst="rect">
            <a:avLst/>
          </a:prstGeom>
          <a:solidFill>
            <a:schemeClr val="bg1"/>
          </a:solidFill>
        </p:spPr>
        <p:txBody>
          <a:bodyPr wrap="square" rtlCol="0">
            <a:spAutoFit/>
          </a:bodyPr>
          <a:lstStyle/>
          <a:p>
            <a:pPr>
              <a:spcBef>
                <a:spcPts val="600"/>
              </a:spcBef>
              <a:spcAft>
                <a:spcPts val="600"/>
              </a:spcAft>
            </a:pPr>
            <a:r>
              <a:rPr lang="en-US" altLang="zh-CN" dirty="0" smtClean="0">
                <a:latin typeface="Times New Roman" pitchFamily="18" charset="0"/>
                <a:ea typeface="微软雅黑" pitchFamily="34" charset="-122"/>
                <a:cs typeface="Times New Roman" pitchFamily="18" charset="0"/>
              </a:rPr>
              <a:t>1) </a:t>
            </a:r>
            <a:r>
              <a:rPr lang="zh-CN" altLang="zh-CN" dirty="0" smtClean="0">
                <a:latin typeface="Times New Roman" pitchFamily="18" charset="0"/>
                <a:ea typeface="微软雅黑" pitchFamily="34" charset="-122"/>
                <a:cs typeface="Times New Roman" pitchFamily="18" charset="0"/>
              </a:rPr>
              <a:t>在</a:t>
            </a:r>
            <a:r>
              <a:rPr lang="zh-CN" altLang="zh-CN" dirty="0">
                <a:latin typeface="Times New Roman" pitchFamily="18" charset="0"/>
                <a:ea typeface="微软雅黑" pitchFamily="34" charset="-122"/>
                <a:cs typeface="Times New Roman" pitchFamily="18" charset="0"/>
              </a:rPr>
              <a:t>大气污染物排放标准中，</a:t>
            </a:r>
            <a:r>
              <a:rPr lang="zh-CN" altLang="zh-CN" dirty="0" smtClean="0">
                <a:latin typeface="Times New Roman" pitchFamily="18" charset="0"/>
                <a:ea typeface="微软雅黑" pitchFamily="34" charset="-122"/>
                <a:cs typeface="Times New Roman" pitchFamily="18" charset="0"/>
              </a:rPr>
              <a:t>除了《煤层气（煤矿瓦斯）排放标准（暂行）》</a:t>
            </a:r>
            <a:r>
              <a:rPr lang="zh-CN" altLang="en-US" dirty="0" smtClean="0">
                <a:latin typeface="Times New Roman" pitchFamily="18" charset="0"/>
                <a:ea typeface="微软雅黑" pitchFamily="34" charset="-122"/>
                <a:cs typeface="Times New Roman" pitchFamily="18" charset="0"/>
              </a:rPr>
              <a:t>等极个别标准</a:t>
            </a:r>
            <a:r>
              <a:rPr lang="zh-CN" altLang="zh-CN" dirty="0" smtClean="0">
                <a:latin typeface="Times New Roman" pitchFamily="18" charset="0"/>
                <a:ea typeface="微软雅黑" pitchFamily="34" charset="-122"/>
                <a:cs typeface="Times New Roman" pitchFamily="18" charset="0"/>
              </a:rPr>
              <a:t>提出</a:t>
            </a:r>
            <a:r>
              <a:rPr lang="zh-CN" altLang="zh-CN" dirty="0">
                <a:latin typeface="Times New Roman" pitchFamily="18" charset="0"/>
                <a:ea typeface="微软雅黑" pitchFamily="34" charset="-122"/>
                <a:cs typeface="Times New Roman" pitchFamily="18" charset="0"/>
              </a:rPr>
              <a:t>了对甲烷</a:t>
            </a:r>
            <a:r>
              <a:rPr lang="zh-CN" altLang="zh-CN" dirty="0" smtClean="0">
                <a:latin typeface="Times New Roman" pitchFamily="18" charset="0"/>
                <a:ea typeface="微软雅黑" pitchFamily="34" charset="-122"/>
                <a:cs typeface="Times New Roman" pitchFamily="18" charset="0"/>
              </a:rPr>
              <a:t>排放控制外</a:t>
            </a:r>
            <a:r>
              <a:rPr lang="zh-CN" altLang="zh-CN" dirty="0">
                <a:latin typeface="Times New Roman" pitchFamily="18" charset="0"/>
                <a:ea typeface="微软雅黑" pitchFamily="34" charset="-122"/>
                <a:cs typeface="Times New Roman" pitchFamily="18" charset="0"/>
              </a:rPr>
              <a:t>，</a:t>
            </a:r>
            <a:r>
              <a:rPr lang="zh-CN" altLang="zh-CN" dirty="0" smtClean="0">
                <a:latin typeface="Times New Roman" pitchFamily="18" charset="0"/>
                <a:ea typeface="微软雅黑" pitchFamily="34" charset="-122"/>
                <a:cs typeface="Times New Roman" pitchFamily="18" charset="0"/>
              </a:rPr>
              <a:t>对油气开采和农业等领域的</a:t>
            </a:r>
            <a:r>
              <a:rPr lang="zh-CN" altLang="zh-CN" dirty="0">
                <a:latin typeface="Times New Roman" pitchFamily="18" charset="0"/>
                <a:ea typeface="微软雅黑" pitchFamily="34" charset="-122"/>
                <a:cs typeface="Times New Roman" pitchFamily="18" charset="0"/>
              </a:rPr>
              <a:t>甲烷</a:t>
            </a:r>
            <a:r>
              <a:rPr lang="zh-CN" altLang="zh-CN" dirty="0" smtClean="0">
                <a:latin typeface="Times New Roman" pitchFamily="18" charset="0"/>
                <a:ea typeface="微软雅黑" pitchFamily="34" charset="-122"/>
                <a:cs typeface="Times New Roman" pitchFamily="18" charset="0"/>
              </a:rPr>
              <a:t>排放</a:t>
            </a:r>
            <a:r>
              <a:rPr lang="zh-CN" altLang="en-US" dirty="0" smtClean="0">
                <a:latin typeface="Times New Roman" pitchFamily="18" charset="0"/>
                <a:ea typeface="微软雅黑" pitchFamily="34" charset="-122"/>
                <a:cs typeface="Times New Roman" pitchFamily="18" charset="0"/>
              </a:rPr>
              <a:t>均</a:t>
            </a:r>
            <a:r>
              <a:rPr lang="zh-CN" altLang="zh-CN" dirty="0" smtClean="0">
                <a:latin typeface="Times New Roman" pitchFamily="18" charset="0"/>
                <a:ea typeface="微软雅黑" pitchFamily="34" charset="-122"/>
                <a:cs typeface="Times New Roman" pitchFamily="18" charset="0"/>
              </a:rPr>
              <a:t>没有</a:t>
            </a:r>
            <a:r>
              <a:rPr lang="zh-CN" altLang="zh-CN" dirty="0">
                <a:latin typeface="Times New Roman" pitchFamily="18" charset="0"/>
                <a:ea typeface="微软雅黑" pitchFamily="34" charset="-122"/>
                <a:cs typeface="Times New Roman" pitchFamily="18" charset="0"/>
              </a:rPr>
              <a:t>控制</a:t>
            </a:r>
            <a:r>
              <a:rPr lang="zh-CN" altLang="zh-CN" dirty="0" smtClean="0">
                <a:latin typeface="Times New Roman" pitchFamily="18" charset="0"/>
                <a:ea typeface="微软雅黑" pitchFamily="34" charset="-122"/>
                <a:cs typeface="Times New Roman" pitchFamily="18" charset="0"/>
              </a:rPr>
              <a:t>要求</a:t>
            </a:r>
            <a:r>
              <a:rPr lang="zh-CN" altLang="en-US" dirty="0" smtClean="0">
                <a:latin typeface="Times New Roman" pitchFamily="18" charset="0"/>
                <a:ea typeface="微软雅黑" pitchFamily="34" charset="-122"/>
                <a:cs typeface="Times New Roman" pitchFamily="18" charset="0"/>
              </a:rPr>
              <a:t>；</a:t>
            </a:r>
            <a:r>
              <a:rPr lang="zh-CN" altLang="zh-CN" dirty="0" smtClean="0">
                <a:latin typeface="Times New Roman" pitchFamily="18" charset="0"/>
                <a:ea typeface="微软雅黑" pitchFamily="34" charset="-122"/>
                <a:cs typeface="Times New Roman" pitchFamily="18" charset="0"/>
              </a:rPr>
              <a:t>对</a:t>
            </a:r>
            <a:r>
              <a:rPr lang="zh-CN" altLang="zh-CN" dirty="0">
                <a:latin typeface="Times New Roman" pitchFamily="18" charset="0"/>
                <a:ea typeface="微软雅黑" pitchFamily="34" charset="-122"/>
                <a:cs typeface="Times New Roman" pitchFamily="18" charset="0"/>
              </a:rPr>
              <a:t>黑碳和氢氟碳化物排放的主要污染源也未提出控制要求</a:t>
            </a:r>
            <a:r>
              <a:rPr lang="zh-CN" altLang="en-US" dirty="0" smtClean="0">
                <a:latin typeface="Times New Roman" pitchFamily="18" charset="0"/>
                <a:ea typeface="微软雅黑" pitchFamily="34" charset="-122"/>
                <a:cs typeface="Times New Roman" pitchFamily="18" charset="0"/>
              </a:rPr>
              <a:t>。</a:t>
            </a:r>
            <a:endParaRPr lang="en-US" altLang="zh-CN" dirty="0">
              <a:latin typeface="Times New Roman" pitchFamily="18" charset="0"/>
              <a:ea typeface="微软雅黑" pitchFamily="34" charset="-122"/>
              <a:cs typeface="Times New Roman" pitchFamily="18" charset="0"/>
            </a:endParaRPr>
          </a:p>
          <a:p>
            <a:pPr>
              <a:spcBef>
                <a:spcPts val="0"/>
              </a:spcBef>
              <a:spcAft>
                <a:spcPts val="600"/>
              </a:spcAft>
            </a:pPr>
            <a:r>
              <a:rPr lang="en-US" altLang="zh-CN" sz="1600" dirty="0" smtClean="0">
                <a:solidFill>
                  <a:srgbClr val="FF0000"/>
                </a:solidFill>
                <a:latin typeface="微软雅黑" pitchFamily="34" charset="-122"/>
                <a:ea typeface="微软雅黑" pitchFamily="34" charset="-122"/>
              </a:rPr>
              <a:t>In </a:t>
            </a:r>
            <a:r>
              <a:rPr lang="en-US" altLang="zh-CN" sz="1600" dirty="0">
                <a:solidFill>
                  <a:srgbClr val="FF0000"/>
                </a:solidFill>
                <a:latin typeface="微软雅黑" pitchFamily="34" charset="-122"/>
                <a:ea typeface="微软雅黑" pitchFamily="34" charset="-122"/>
              </a:rPr>
              <a:t>China, only </a:t>
            </a:r>
            <a:r>
              <a:rPr lang="en-US" altLang="zh-CN" sz="1600" dirty="0" smtClean="0">
                <a:solidFill>
                  <a:srgbClr val="FF0000"/>
                </a:solidFill>
                <a:latin typeface="微软雅黑" pitchFamily="34" charset="-122"/>
                <a:ea typeface="微软雅黑" pitchFamily="34" charset="-122"/>
              </a:rPr>
              <a:t>very few (e.g., Coal-Bed </a:t>
            </a:r>
            <a:r>
              <a:rPr lang="en-US" altLang="zh-CN" sz="1600" dirty="0">
                <a:solidFill>
                  <a:srgbClr val="FF0000"/>
                </a:solidFill>
                <a:latin typeface="微软雅黑" pitchFamily="34" charset="-122"/>
                <a:ea typeface="微软雅黑" pitchFamily="34" charset="-122"/>
              </a:rPr>
              <a:t>CH4 </a:t>
            </a:r>
            <a:r>
              <a:rPr lang="en-US" altLang="zh-CN" sz="1600" dirty="0" smtClean="0">
                <a:solidFill>
                  <a:srgbClr val="FF0000"/>
                </a:solidFill>
                <a:latin typeface="微软雅黑" pitchFamily="34" charset="-122"/>
                <a:ea typeface="微软雅黑" pitchFamily="34" charset="-122"/>
              </a:rPr>
              <a:t>Emissions Standards) </a:t>
            </a:r>
            <a:r>
              <a:rPr lang="en-US" altLang="zh-CN" sz="1600" dirty="0">
                <a:solidFill>
                  <a:srgbClr val="FF0000"/>
                </a:solidFill>
                <a:latin typeface="微软雅黑" pitchFamily="34" charset="-122"/>
                <a:ea typeface="微软雅黑" pitchFamily="34" charset="-122"/>
              </a:rPr>
              <a:t>set requirements for CH4 emissions </a:t>
            </a:r>
            <a:r>
              <a:rPr lang="en-US" altLang="zh-CN" sz="1600" dirty="0" smtClean="0">
                <a:solidFill>
                  <a:srgbClr val="FF0000"/>
                </a:solidFill>
                <a:latin typeface="微软雅黑" pitchFamily="34" charset="-122"/>
                <a:ea typeface="微软雅黑" pitchFamily="34" charset="-122"/>
              </a:rPr>
              <a:t>control; </a:t>
            </a:r>
            <a:r>
              <a:rPr lang="en-US" altLang="zh-CN" sz="1600" dirty="0">
                <a:solidFill>
                  <a:srgbClr val="FF0000"/>
                </a:solidFill>
                <a:latin typeface="微软雅黑" pitchFamily="34" charset="-122"/>
                <a:ea typeface="微软雅黑" pitchFamily="34" charset="-122"/>
              </a:rPr>
              <a:t>but there is no </a:t>
            </a:r>
            <a:r>
              <a:rPr lang="en-US" altLang="zh-CN" sz="1600" dirty="0" smtClean="0">
                <a:solidFill>
                  <a:srgbClr val="FF0000"/>
                </a:solidFill>
                <a:latin typeface="微软雅黑" pitchFamily="34" charset="-122"/>
                <a:ea typeface="微软雅黑" pitchFamily="34" charset="-122"/>
              </a:rPr>
              <a:t>standard </a:t>
            </a:r>
            <a:r>
              <a:rPr lang="en-US" altLang="zh-CN" sz="1600" dirty="0">
                <a:solidFill>
                  <a:srgbClr val="FF0000"/>
                </a:solidFill>
                <a:latin typeface="微软雅黑" pitchFamily="34" charset="-122"/>
                <a:ea typeface="微软雅黑" pitchFamily="34" charset="-122"/>
              </a:rPr>
              <a:t>towards BC and HFCs </a:t>
            </a:r>
            <a:r>
              <a:rPr lang="en-US" altLang="zh-CN" sz="1600" dirty="0" smtClean="0">
                <a:solidFill>
                  <a:srgbClr val="FF0000"/>
                </a:solidFill>
                <a:latin typeface="微软雅黑" pitchFamily="34" charset="-122"/>
                <a:ea typeface="微软雅黑" pitchFamily="34" charset="-122"/>
              </a:rPr>
              <a:t>control, </a:t>
            </a:r>
            <a:r>
              <a:rPr lang="en-US" altLang="zh-CN" sz="1600" dirty="0">
                <a:solidFill>
                  <a:srgbClr val="FF0000"/>
                </a:solidFill>
                <a:latin typeface="微软雅黑" pitchFamily="34" charset="-122"/>
                <a:ea typeface="微软雅黑" pitchFamily="34" charset="-122"/>
              </a:rPr>
              <a:t>and </a:t>
            </a:r>
            <a:r>
              <a:rPr lang="en-US" altLang="zh-CN" sz="1600" dirty="0" smtClean="0">
                <a:solidFill>
                  <a:srgbClr val="FF0000"/>
                </a:solidFill>
                <a:latin typeface="微软雅黑" pitchFamily="34" charset="-122"/>
                <a:ea typeface="微软雅黑" pitchFamily="34" charset="-122"/>
              </a:rPr>
              <a:t>CH4 control </a:t>
            </a:r>
            <a:r>
              <a:rPr lang="en-US" altLang="zh-CN" sz="1600" dirty="0">
                <a:solidFill>
                  <a:srgbClr val="FF0000"/>
                </a:solidFill>
                <a:latin typeface="微软雅黑" pitchFamily="34" charset="-122"/>
                <a:ea typeface="微软雅黑" pitchFamily="34" charset="-122"/>
              </a:rPr>
              <a:t>from other sources </a:t>
            </a:r>
            <a:r>
              <a:rPr lang="en-US" altLang="zh-CN" sz="1600" dirty="0" smtClean="0">
                <a:solidFill>
                  <a:srgbClr val="FF0000"/>
                </a:solidFill>
                <a:latin typeface="微软雅黑" pitchFamily="34" charset="-122"/>
                <a:ea typeface="微软雅黑" pitchFamily="34" charset="-122"/>
              </a:rPr>
              <a:t>(e.g., oil/gas extraction).</a:t>
            </a:r>
            <a:endParaRPr lang="en-US" altLang="zh-CN" sz="1600" dirty="0">
              <a:solidFill>
                <a:srgbClr val="FF0000"/>
              </a:solidFill>
              <a:latin typeface="微软雅黑" pitchFamily="34" charset="-122"/>
              <a:ea typeface="微软雅黑" pitchFamily="34" charset="-122"/>
            </a:endParaRPr>
          </a:p>
          <a:p>
            <a:pPr>
              <a:spcBef>
                <a:spcPts val="0"/>
              </a:spcBef>
              <a:spcAft>
                <a:spcPts val="600"/>
              </a:spcAft>
            </a:pPr>
            <a:r>
              <a:rPr lang="en-US" altLang="zh-CN" dirty="0" smtClean="0">
                <a:latin typeface="Times New Roman" pitchFamily="18" charset="0"/>
                <a:ea typeface="微软雅黑" pitchFamily="34" charset="-122"/>
                <a:cs typeface="Times New Roman" pitchFamily="18" charset="0"/>
              </a:rPr>
              <a:t>2) </a:t>
            </a:r>
            <a:r>
              <a:rPr lang="zh-CN" altLang="zh-CN" dirty="0" smtClean="0">
                <a:latin typeface="Times New Roman" pitchFamily="18" charset="0"/>
                <a:ea typeface="微软雅黑" pitchFamily="34" charset="-122"/>
                <a:cs typeface="Times New Roman" pitchFamily="18" charset="0"/>
              </a:rPr>
              <a:t>我国尚未对非</a:t>
            </a:r>
            <a:r>
              <a:rPr lang="zh-CN" altLang="zh-CN" dirty="0">
                <a:latin typeface="Times New Roman" pitchFamily="18" charset="0"/>
                <a:ea typeface="微软雅黑" pitchFamily="34" charset="-122"/>
                <a:cs typeface="Times New Roman" pitchFamily="18" charset="0"/>
              </a:rPr>
              <a:t>道路</a:t>
            </a:r>
            <a:r>
              <a:rPr lang="zh-CN" altLang="zh-CN" dirty="0" smtClean="0">
                <a:latin typeface="Times New Roman" pitchFamily="18" charset="0"/>
                <a:ea typeface="微软雅黑" pitchFamily="34" charset="-122"/>
                <a:cs typeface="Times New Roman" pitchFamily="18" charset="0"/>
              </a:rPr>
              <a:t>移动</a:t>
            </a:r>
            <a:r>
              <a:rPr lang="zh-CN" altLang="en-US" dirty="0" smtClean="0">
                <a:latin typeface="Times New Roman" pitchFamily="18" charset="0"/>
                <a:ea typeface="微软雅黑" pitchFamily="34" charset="-122"/>
                <a:cs typeface="Times New Roman" pitchFamily="18" charset="0"/>
              </a:rPr>
              <a:t>源</a:t>
            </a:r>
            <a:r>
              <a:rPr lang="zh-CN" altLang="zh-CN" dirty="0" smtClean="0">
                <a:latin typeface="Times New Roman" pitchFamily="18" charset="0"/>
                <a:ea typeface="微软雅黑" pitchFamily="34" charset="-122"/>
                <a:cs typeface="Times New Roman" pitchFamily="18" charset="0"/>
              </a:rPr>
              <a:t>排放</a:t>
            </a:r>
            <a:r>
              <a:rPr lang="zh-CN" altLang="zh-CN" dirty="0">
                <a:latin typeface="Times New Roman" pitchFamily="18" charset="0"/>
                <a:ea typeface="微软雅黑" pitchFamily="34" charset="-122"/>
                <a:cs typeface="Times New Roman" pitchFamily="18" charset="0"/>
              </a:rPr>
              <a:t>进行有效管理</a:t>
            </a:r>
            <a:r>
              <a:rPr lang="zh-CN" altLang="zh-CN" dirty="0" smtClean="0">
                <a:latin typeface="Times New Roman" pitchFamily="18" charset="0"/>
                <a:ea typeface="微软雅黑" pitchFamily="34" charset="-122"/>
                <a:cs typeface="Times New Roman" pitchFamily="18" charset="0"/>
              </a:rPr>
              <a:t>。“新大气法”</a:t>
            </a:r>
            <a:r>
              <a:rPr lang="zh-CN" altLang="zh-CN" dirty="0">
                <a:latin typeface="Times New Roman" pitchFamily="18" charset="0"/>
                <a:ea typeface="微软雅黑" pitchFamily="34" charset="-122"/>
                <a:cs typeface="Times New Roman" pitchFamily="18" charset="0"/>
              </a:rPr>
              <a:t>规定所有国内船舶使用的新发动机</a:t>
            </a:r>
            <a:r>
              <a:rPr lang="zh-CN" altLang="zh-CN" dirty="0" smtClean="0">
                <a:latin typeface="Times New Roman" pitchFamily="18" charset="0"/>
                <a:ea typeface="微软雅黑" pitchFamily="34" charset="-122"/>
                <a:cs typeface="Times New Roman" pitchFamily="18" charset="0"/>
              </a:rPr>
              <a:t>必须</a:t>
            </a:r>
            <a:r>
              <a:rPr lang="zh-CN" altLang="en-US" dirty="0" smtClean="0">
                <a:latin typeface="Times New Roman" pitchFamily="18" charset="0"/>
                <a:ea typeface="微软雅黑" pitchFamily="34" charset="-122"/>
                <a:cs typeface="Times New Roman" pitchFamily="18" charset="0"/>
              </a:rPr>
              <a:t>符合国家排放标准</a:t>
            </a:r>
            <a:r>
              <a:rPr lang="zh-CN" altLang="zh-CN" dirty="0" smtClean="0">
                <a:latin typeface="Times New Roman" pitchFamily="18" charset="0"/>
                <a:ea typeface="微软雅黑" pitchFamily="34" charset="-122"/>
                <a:cs typeface="Times New Roman" pitchFamily="18" charset="0"/>
              </a:rPr>
              <a:t>，</a:t>
            </a:r>
            <a:r>
              <a:rPr lang="zh-CN" altLang="zh-CN" dirty="0">
                <a:latin typeface="Times New Roman" pitchFamily="18" charset="0"/>
                <a:ea typeface="微软雅黑" pitchFamily="34" charset="-122"/>
                <a:cs typeface="Times New Roman" pitchFamily="18" charset="0"/>
              </a:rPr>
              <a:t>同时在关键区域设立排放控制</a:t>
            </a:r>
            <a:r>
              <a:rPr lang="zh-CN" altLang="zh-CN" dirty="0" smtClean="0">
                <a:latin typeface="Times New Roman" pitchFamily="18" charset="0"/>
                <a:ea typeface="微软雅黑" pitchFamily="34" charset="-122"/>
                <a:cs typeface="Times New Roman" pitchFamily="18" charset="0"/>
              </a:rPr>
              <a:t>区域</a:t>
            </a:r>
            <a:r>
              <a:rPr lang="zh-CN" altLang="en-US" dirty="0" smtClean="0">
                <a:latin typeface="Times New Roman" pitchFamily="18" charset="0"/>
                <a:ea typeface="微软雅黑" pitchFamily="34" charset="-122"/>
                <a:cs typeface="Times New Roman" pitchFamily="18" charset="0"/>
              </a:rPr>
              <a:t>；</a:t>
            </a:r>
            <a:r>
              <a:rPr lang="zh-CN" altLang="zh-CN" dirty="0" smtClean="0">
                <a:latin typeface="Times New Roman" pitchFamily="18" charset="0"/>
                <a:ea typeface="微软雅黑" pitchFamily="34" charset="-122"/>
                <a:cs typeface="Times New Roman" pitchFamily="18" charset="0"/>
              </a:rPr>
              <a:t>针对</a:t>
            </a:r>
            <a:r>
              <a:rPr lang="zh-CN" altLang="en-US" dirty="0" smtClean="0">
                <a:latin typeface="Times New Roman" pitchFamily="18" charset="0"/>
                <a:ea typeface="微软雅黑" pitchFamily="34" charset="-122"/>
                <a:cs typeface="Times New Roman" pitchFamily="18" charset="0"/>
              </a:rPr>
              <a:t>非道路移动源</a:t>
            </a:r>
            <a:r>
              <a:rPr lang="zh-CN" altLang="zh-CN" dirty="0" smtClean="0">
                <a:latin typeface="Times New Roman" pitchFamily="18" charset="0"/>
                <a:ea typeface="微软雅黑" pitchFamily="34" charset="-122"/>
                <a:cs typeface="Times New Roman" pitchFamily="18" charset="0"/>
              </a:rPr>
              <a:t>的</a:t>
            </a:r>
            <a:r>
              <a:rPr lang="zh-CN" altLang="zh-CN" dirty="0">
                <a:latin typeface="Times New Roman" pitchFamily="18" charset="0"/>
                <a:ea typeface="微软雅黑" pitchFamily="34" charset="-122"/>
                <a:cs typeface="Times New Roman" pitchFamily="18" charset="0"/>
              </a:rPr>
              <a:t>排放标准正在制定，燃油质量也正在进一步</a:t>
            </a:r>
            <a:r>
              <a:rPr lang="zh-CN" altLang="zh-CN" dirty="0" smtClean="0">
                <a:latin typeface="Times New Roman" pitchFamily="18" charset="0"/>
                <a:ea typeface="微软雅黑" pitchFamily="34" charset="-122"/>
                <a:cs typeface="Times New Roman" pitchFamily="18" charset="0"/>
              </a:rPr>
              <a:t>提升</a:t>
            </a:r>
            <a:r>
              <a:rPr lang="zh-CN" altLang="en-US" dirty="0" smtClean="0">
                <a:latin typeface="Times New Roman" pitchFamily="18" charset="0"/>
                <a:ea typeface="微软雅黑" pitchFamily="34" charset="-122"/>
                <a:cs typeface="Times New Roman" pitchFamily="18" charset="0"/>
              </a:rPr>
              <a:t>；</a:t>
            </a:r>
            <a:r>
              <a:rPr lang="zh-CN" altLang="zh-CN" dirty="0" smtClean="0">
                <a:latin typeface="Times New Roman" pitchFamily="18" charset="0"/>
                <a:ea typeface="微软雅黑" pitchFamily="34" charset="-122"/>
                <a:cs typeface="Times New Roman" pitchFamily="18" charset="0"/>
              </a:rPr>
              <a:t>这些</a:t>
            </a:r>
            <a:r>
              <a:rPr lang="zh-CN" altLang="zh-CN" dirty="0">
                <a:latin typeface="Times New Roman" pitchFamily="18" charset="0"/>
                <a:ea typeface="微软雅黑" pitchFamily="34" charset="-122"/>
                <a:cs typeface="Times New Roman" pitchFamily="18" charset="0"/>
              </a:rPr>
              <a:t>新立法和监管的发展为非道路部门的加强控制提供了一个难得的</a:t>
            </a:r>
            <a:r>
              <a:rPr lang="zh-CN" altLang="zh-CN" dirty="0" smtClean="0">
                <a:latin typeface="Times New Roman" pitchFamily="18" charset="0"/>
                <a:ea typeface="微软雅黑" pitchFamily="34" charset="-122"/>
                <a:cs typeface="Times New Roman" pitchFamily="18" charset="0"/>
              </a:rPr>
              <a:t>机会</a:t>
            </a:r>
            <a:r>
              <a:rPr lang="zh-CN" altLang="en-US" dirty="0" smtClean="0">
                <a:latin typeface="Times New Roman" pitchFamily="18" charset="0"/>
                <a:ea typeface="微软雅黑" pitchFamily="34" charset="-122"/>
                <a:cs typeface="Times New Roman" pitchFamily="18" charset="0"/>
              </a:rPr>
              <a:t>。</a:t>
            </a:r>
            <a:endParaRPr lang="en-US" altLang="zh-CN" dirty="0" smtClean="0">
              <a:latin typeface="Times New Roman" pitchFamily="18" charset="0"/>
              <a:ea typeface="微软雅黑" pitchFamily="34" charset="-122"/>
              <a:cs typeface="Times New Roman" pitchFamily="18" charset="0"/>
            </a:endParaRPr>
          </a:p>
          <a:p>
            <a:pPr>
              <a:spcBef>
                <a:spcPts val="0"/>
              </a:spcBef>
              <a:spcAft>
                <a:spcPts val="600"/>
              </a:spcAft>
            </a:pPr>
            <a:r>
              <a:rPr lang="en-US" altLang="zh-CN" sz="1600" dirty="0">
                <a:solidFill>
                  <a:srgbClr val="FF0000"/>
                </a:solidFill>
                <a:latin typeface="微软雅黑" pitchFamily="34" charset="-122"/>
                <a:ea typeface="微软雅黑" pitchFamily="34" charset="-122"/>
              </a:rPr>
              <a:t>China has not effectively regulated </a:t>
            </a:r>
            <a:r>
              <a:rPr lang="en-US" altLang="zh-CN" sz="1600" dirty="0" smtClean="0">
                <a:solidFill>
                  <a:srgbClr val="FF0000"/>
                </a:solidFill>
                <a:latin typeface="微软雅黑" pitchFamily="34" charset="-122"/>
                <a:ea typeface="微软雅黑" pitchFamily="34" charset="-122"/>
              </a:rPr>
              <a:t>control for NRMS emissions.</a:t>
            </a:r>
            <a:r>
              <a:rPr lang="en-US" altLang="zh-CN" sz="1600" dirty="0">
                <a:solidFill>
                  <a:srgbClr val="FF0000"/>
                </a:solidFill>
                <a:latin typeface="微软雅黑" pitchFamily="34" charset="-122"/>
                <a:ea typeface="微软雅黑" pitchFamily="34" charset="-122"/>
              </a:rPr>
              <a:t> </a:t>
            </a:r>
            <a:r>
              <a:rPr lang="en-US" altLang="zh-CN" sz="1600" dirty="0">
                <a:solidFill>
                  <a:srgbClr val="FF0000"/>
                </a:solidFill>
                <a:latin typeface="微软雅黑" pitchFamily="34" charset="-122"/>
                <a:ea typeface="微软雅黑" pitchFamily="34" charset="-122"/>
              </a:rPr>
              <a:t>The new Air Law stipulates that new engines for use on domestic vessels must meet national emission standards and ECAs be established in key regions. </a:t>
            </a:r>
            <a:r>
              <a:rPr lang="en-US" altLang="zh-CN" sz="1600" dirty="0">
                <a:solidFill>
                  <a:srgbClr val="FF0000"/>
                </a:solidFill>
                <a:latin typeface="微软雅黑" pitchFamily="34" charset="-122"/>
                <a:ea typeface="微软雅黑" pitchFamily="34" charset="-122"/>
              </a:rPr>
              <a:t>Also, standards for NRMS and non-road </a:t>
            </a:r>
            <a:r>
              <a:rPr lang="en-US" altLang="zh-CN" sz="1600" dirty="0" smtClean="0">
                <a:solidFill>
                  <a:srgbClr val="FF0000"/>
                </a:solidFill>
                <a:latin typeface="微软雅黑" pitchFamily="34" charset="-122"/>
                <a:ea typeface="微软雅黑" pitchFamily="34" charset="-122"/>
              </a:rPr>
              <a:t>fuels are being developed</a:t>
            </a:r>
            <a:r>
              <a:rPr lang="en-US" altLang="zh-CN" sz="1600" dirty="0">
                <a:solidFill>
                  <a:srgbClr val="FF0000"/>
                </a:solidFill>
                <a:latin typeface="微软雅黑" pitchFamily="34" charset="-122"/>
                <a:ea typeface="微软雅黑" pitchFamily="34" charset="-122"/>
              </a:rPr>
              <a:t>. These new legislative </a:t>
            </a:r>
            <a:r>
              <a:rPr lang="en-US" altLang="zh-CN" sz="1600" dirty="0" smtClean="0">
                <a:solidFill>
                  <a:srgbClr val="FF0000"/>
                </a:solidFill>
                <a:latin typeface="微软雅黑" pitchFamily="34" charset="-122"/>
                <a:ea typeface="微软雅黑" pitchFamily="34" charset="-122"/>
              </a:rPr>
              <a:t>developments </a:t>
            </a:r>
            <a:r>
              <a:rPr lang="en-US" altLang="zh-CN" sz="1600" dirty="0">
                <a:solidFill>
                  <a:srgbClr val="FF0000"/>
                </a:solidFill>
                <a:latin typeface="微软雅黑" pitchFamily="34" charset="-122"/>
                <a:ea typeface="微软雅黑" pitchFamily="34" charset="-122"/>
              </a:rPr>
              <a:t>present a unique opportunity for strengthening control of </a:t>
            </a:r>
            <a:r>
              <a:rPr lang="en-US" altLang="zh-CN" sz="1600" dirty="0" smtClean="0">
                <a:solidFill>
                  <a:srgbClr val="FF0000"/>
                </a:solidFill>
                <a:latin typeface="微软雅黑" pitchFamily="34" charset="-122"/>
                <a:ea typeface="微软雅黑" pitchFamily="34" charset="-122"/>
              </a:rPr>
              <a:t>NRMS.</a:t>
            </a:r>
            <a:endParaRPr lang="en-US" altLang="zh-CN" sz="1600" dirty="0">
              <a:solidFill>
                <a:srgbClr val="FF0000"/>
              </a:solidFill>
              <a:latin typeface="微软雅黑" pitchFamily="34" charset="-122"/>
              <a:ea typeface="微软雅黑" pitchFamily="34" charset="-122"/>
            </a:endParaRPr>
          </a:p>
        </p:txBody>
      </p:sp>
      <p:sp>
        <p:nvSpPr>
          <p:cNvPr id="5" name="TextBox 2"/>
          <p:cNvSpPr txBox="1"/>
          <p:nvPr/>
        </p:nvSpPr>
        <p:spPr>
          <a:xfrm>
            <a:off x="84312" y="994817"/>
            <a:ext cx="8952184" cy="1615827"/>
          </a:xfrm>
          <a:prstGeom prst="rect">
            <a:avLst/>
          </a:prstGeom>
          <a:solidFill>
            <a:schemeClr val="bg1"/>
          </a:solidFill>
        </p:spPr>
        <p:txBody>
          <a:bodyPr wrap="square" rtlCol="0">
            <a:spAutoFit/>
          </a:bodyPr>
          <a:lstStyle/>
          <a:p>
            <a:pPr>
              <a:spcBef>
                <a:spcPts val="600"/>
              </a:spcBef>
              <a:spcAft>
                <a:spcPts val="600"/>
              </a:spcAft>
            </a:pPr>
            <a:r>
              <a:rPr lang="zh-CN" altLang="en-US" sz="2000" b="1" dirty="0">
                <a:latin typeface="微软雅黑" pitchFamily="34" charset="-122"/>
                <a:ea typeface="微软雅黑" pitchFamily="34" charset="-122"/>
              </a:rPr>
              <a:t>三</a:t>
            </a:r>
            <a:r>
              <a:rPr lang="zh-CN" altLang="en-US" sz="2000" b="1" dirty="0" smtClean="0">
                <a:latin typeface="微软雅黑" pitchFamily="34" charset="-122"/>
                <a:ea typeface="微软雅黑" pitchFamily="34" charset="-122"/>
              </a:rPr>
              <a:t>、</a:t>
            </a:r>
            <a:r>
              <a:rPr lang="zh-CN" altLang="zh-CN" sz="2000" b="1" dirty="0">
                <a:latin typeface="微软雅黑" pitchFamily="34" charset="-122"/>
                <a:ea typeface="微软雅黑" pitchFamily="34" charset="-122"/>
              </a:rPr>
              <a:t>短寿命气候污染物和非道路移动源的排放法规标准及政策相对滞后，“新大气法”为监管体系的完善提供了</a:t>
            </a:r>
            <a:r>
              <a:rPr lang="zh-CN" altLang="zh-CN" sz="2000" b="1" dirty="0" smtClean="0">
                <a:latin typeface="微软雅黑" pitchFamily="34" charset="-122"/>
                <a:ea typeface="微软雅黑" pitchFamily="34" charset="-122"/>
              </a:rPr>
              <a:t>可能</a:t>
            </a:r>
            <a:endParaRPr lang="en-US" altLang="zh-CN" sz="2000" b="1" dirty="0" smtClean="0">
              <a:latin typeface="微软雅黑" pitchFamily="34" charset="-122"/>
              <a:ea typeface="微软雅黑" pitchFamily="34" charset="-122"/>
            </a:endParaRPr>
          </a:p>
          <a:p>
            <a:pPr>
              <a:spcBef>
                <a:spcPts val="0"/>
              </a:spcBef>
              <a:spcAft>
                <a:spcPts val="600"/>
              </a:spcAft>
            </a:pPr>
            <a:r>
              <a:rPr lang="en-US" altLang="zh-CN" b="1" dirty="0">
                <a:solidFill>
                  <a:srgbClr val="FF0000"/>
                </a:solidFill>
                <a:latin typeface="微软雅黑" pitchFamily="34" charset="-122"/>
                <a:ea typeface="微软雅黑" pitchFamily="34" charset="-122"/>
              </a:rPr>
              <a:t>Emission standards and policies for SLCPs and NRMS emissions lag behind international best practices, and the new Air Law </a:t>
            </a:r>
            <a:r>
              <a:rPr lang="en-US" altLang="zh-CN" b="1" dirty="0" smtClean="0">
                <a:solidFill>
                  <a:srgbClr val="FF0000"/>
                </a:solidFill>
                <a:latin typeface="微软雅黑" pitchFamily="34" charset="-122"/>
                <a:ea typeface="微软雅黑" pitchFamily="34" charset="-122"/>
              </a:rPr>
              <a:t>present </a:t>
            </a:r>
            <a:r>
              <a:rPr lang="en-US" altLang="zh-CN" b="1" dirty="0">
                <a:solidFill>
                  <a:srgbClr val="FF0000"/>
                </a:solidFill>
                <a:latin typeface="微软雅黑" pitchFamily="34" charset="-122"/>
                <a:ea typeface="微软雅黑" pitchFamily="34" charset="-122"/>
              </a:rPr>
              <a:t>an opportunity for improving the regulatory </a:t>
            </a:r>
            <a:r>
              <a:rPr lang="en-US" altLang="zh-CN" b="1" dirty="0" smtClean="0">
                <a:solidFill>
                  <a:srgbClr val="FF0000"/>
                </a:solidFill>
                <a:latin typeface="微软雅黑" pitchFamily="34" charset="-122"/>
                <a:ea typeface="微软雅黑" pitchFamily="34" charset="-122"/>
              </a:rPr>
              <a:t>system</a:t>
            </a:r>
            <a:r>
              <a:rPr lang="en-US" altLang="zh-CN" b="1" dirty="0">
                <a:solidFill>
                  <a:srgbClr val="FF0000"/>
                </a:solidFill>
                <a:latin typeface="微软雅黑" pitchFamily="34" charset="-122"/>
                <a:ea typeface="微软雅黑" pitchFamily="34" charset="-122"/>
              </a:rPr>
              <a:t>.</a:t>
            </a:r>
            <a:r>
              <a:rPr lang="en-US" altLang="zh-CN" b="1" dirty="0" smtClean="0">
                <a:solidFill>
                  <a:srgbClr val="FF0000"/>
                </a:solidFill>
                <a:latin typeface="微软雅黑" pitchFamily="34" charset="-122"/>
                <a:ea typeface="微软雅黑" pitchFamily="34" charset="-122"/>
              </a:rPr>
              <a:t>  </a:t>
            </a:r>
            <a:endParaRPr lang="en-US" altLang="zh-CN" b="1" dirty="0">
              <a:solidFill>
                <a:srgbClr val="FF0000"/>
              </a:solidFill>
              <a:latin typeface="微软雅黑" pitchFamily="34" charset="-122"/>
              <a:ea typeface="微软雅黑" pitchFamily="34" charset="-122"/>
            </a:endParaRPr>
          </a:p>
        </p:txBody>
      </p:sp>
    </p:spTree>
    <p:extLst>
      <p:ext uri="{BB962C8B-B14F-4D97-AF65-F5344CB8AC3E}">
        <p14:creationId xmlns:p14="http://schemas.microsoft.com/office/powerpoint/2010/main" val="23123608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txBox="1">
            <a:spLocks noChangeArrowheads="1"/>
          </p:cNvSpPr>
          <p:nvPr/>
        </p:nvSpPr>
        <p:spPr bwMode="gray">
          <a:xfrm>
            <a:off x="72008" y="273150"/>
            <a:ext cx="8316416" cy="563562"/>
          </a:xfrm>
          <a:prstGeom prst="rect">
            <a:avLst/>
          </a:prstGeom>
          <a:noFill/>
          <a:ln w="9525">
            <a:noFill/>
            <a:miter lim="800000"/>
            <a:headEnd/>
            <a:tailEnd/>
          </a:ln>
        </p:spPr>
        <p:txBody>
          <a:bodyPr anchor="ctr"/>
          <a:lstStyle/>
          <a:p>
            <a:r>
              <a:rPr lang="zh-CN" altLang="en-US" sz="3200" b="1" dirty="0">
                <a:solidFill>
                  <a:schemeClr val="tx2"/>
                </a:solidFill>
                <a:latin typeface="黑体" panose="02010609060101010101" pitchFamily="49" charset="-122"/>
                <a:ea typeface="黑体" panose="02010609060101010101" pitchFamily="49" charset="-122"/>
              </a:rPr>
              <a:t>主要研究结论 </a:t>
            </a:r>
            <a:r>
              <a:rPr lang="en-US" altLang="zh-CN" sz="3200" b="1" dirty="0" smtClean="0">
                <a:solidFill>
                  <a:schemeClr val="tx2"/>
                </a:solidFill>
                <a:latin typeface="Calibri" pitchFamily="34" charset="0"/>
              </a:rPr>
              <a:t>Major Research Conclusions (4)</a:t>
            </a:r>
            <a:endParaRPr lang="en-US" altLang="zh-CN" sz="3200" b="1" dirty="0">
              <a:solidFill>
                <a:schemeClr val="tx2"/>
              </a:solidFill>
              <a:latin typeface="Calibri" pitchFamily="34" charset="0"/>
            </a:endParaRPr>
          </a:p>
        </p:txBody>
      </p:sp>
      <p:sp>
        <p:nvSpPr>
          <p:cNvPr id="4" name="TextBox 2"/>
          <p:cNvSpPr txBox="1"/>
          <p:nvPr/>
        </p:nvSpPr>
        <p:spPr>
          <a:xfrm>
            <a:off x="111424" y="2637026"/>
            <a:ext cx="8856984" cy="4201150"/>
          </a:xfrm>
          <a:prstGeom prst="rect">
            <a:avLst/>
          </a:prstGeom>
          <a:solidFill>
            <a:schemeClr val="bg1"/>
          </a:solidFill>
        </p:spPr>
        <p:txBody>
          <a:bodyPr wrap="square" rtlCol="0">
            <a:spAutoFit/>
          </a:bodyPr>
          <a:lstStyle/>
          <a:p>
            <a:pPr>
              <a:spcBef>
                <a:spcPts val="600"/>
              </a:spcBef>
              <a:spcAft>
                <a:spcPts val="600"/>
              </a:spcAft>
            </a:pPr>
            <a:r>
              <a:rPr lang="en-US" altLang="zh-CN" dirty="0" smtClean="0">
                <a:latin typeface="Times New Roman" pitchFamily="18" charset="0"/>
                <a:ea typeface="微软雅黑" pitchFamily="34" charset="-122"/>
                <a:cs typeface="Times New Roman" pitchFamily="18" charset="0"/>
              </a:rPr>
              <a:t>1) </a:t>
            </a:r>
            <a:r>
              <a:rPr lang="zh-CN" altLang="zh-CN" dirty="0">
                <a:latin typeface="Times New Roman" pitchFamily="18" charset="0"/>
                <a:ea typeface="微软雅黑" pitchFamily="34" charset="-122"/>
                <a:cs typeface="Times New Roman" pitchFamily="18" charset="0"/>
              </a:rPr>
              <a:t>在非道路机械方面，国际上先进的减排技术主要包括选择性催化还原技术（</a:t>
            </a:r>
            <a:r>
              <a:rPr lang="en-US" altLang="zh-CN" dirty="0">
                <a:latin typeface="Times New Roman" pitchFamily="18" charset="0"/>
                <a:ea typeface="微软雅黑" pitchFamily="34" charset="-122"/>
                <a:cs typeface="Times New Roman" pitchFamily="18" charset="0"/>
              </a:rPr>
              <a:t>SCR</a:t>
            </a:r>
            <a:r>
              <a:rPr lang="zh-CN" altLang="zh-CN" dirty="0">
                <a:latin typeface="Times New Roman" pitchFamily="18" charset="0"/>
                <a:ea typeface="微软雅黑" pitchFamily="34" charset="-122"/>
                <a:cs typeface="Times New Roman" pitchFamily="18" charset="0"/>
              </a:rPr>
              <a:t>）、颗粒物捕集器技术（</a:t>
            </a:r>
            <a:r>
              <a:rPr lang="en-US" altLang="zh-CN" dirty="0">
                <a:latin typeface="Times New Roman" pitchFamily="18" charset="0"/>
                <a:ea typeface="微软雅黑" pitchFamily="34" charset="-122"/>
                <a:cs typeface="Times New Roman" pitchFamily="18" charset="0"/>
              </a:rPr>
              <a:t>DPF</a:t>
            </a:r>
            <a:r>
              <a:rPr lang="zh-CN" altLang="zh-CN" dirty="0">
                <a:latin typeface="Times New Roman" pitchFamily="18" charset="0"/>
                <a:ea typeface="微软雅黑" pitchFamily="34" charset="-122"/>
                <a:cs typeface="Times New Roman" pitchFamily="18" charset="0"/>
              </a:rPr>
              <a:t>）等。这些技术可有效地</a:t>
            </a:r>
            <a:r>
              <a:rPr lang="zh-CN" altLang="zh-CN" dirty="0" smtClean="0">
                <a:latin typeface="Times New Roman" pitchFamily="18" charset="0"/>
                <a:ea typeface="微软雅黑" pitchFamily="34" charset="-122"/>
                <a:cs typeface="Times New Roman" pitchFamily="18" charset="0"/>
              </a:rPr>
              <a:t>降低</a:t>
            </a:r>
            <a:r>
              <a:rPr lang="en-US" altLang="zh-CN" dirty="0" smtClean="0">
                <a:latin typeface="Times New Roman" pitchFamily="18" charset="0"/>
                <a:ea typeface="微软雅黑" pitchFamily="34" charset="-122"/>
                <a:cs typeface="Times New Roman" pitchFamily="18" charset="0"/>
              </a:rPr>
              <a:t>NOX </a:t>
            </a:r>
            <a:r>
              <a:rPr lang="zh-CN" altLang="zh-CN" dirty="0" smtClean="0">
                <a:latin typeface="Times New Roman" pitchFamily="18" charset="0"/>
                <a:ea typeface="微软雅黑" pitchFamily="34" charset="-122"/>
                <a:cs typeface="Times New Roman" pitchFamily="18" charset="0"/>
              </a:rPr>
              <a:t>和</a:t>
            </a:r>
            <a:r>
              <a:rPr lang="en-US" altLang="zh-CN" dirty="0" smtClean="0">
                <a:latin typeface="Times New Roman" pitchFamily="18" charset="0"/>
                <a:ea typeface="微软雅黑" pitchFamily="34" charset="-122"/>
                <a:cs typeface="Times New Roman" pitchFamily="18" charset="0"/>
              </a:rPr>
              <a:t>PM2.5 </a:t>
            </a:r>
            <a:r>
              <a:rPr lang="zh-CN" altLang="zh-CN" dirty="0" smtClean="0">
                <a:latin typeface="Times New Roman" pitchFamily="18" charset="0"/>
                <a:ea typeface="微软雅黑" pitchFamily="34" charset="-122"/>
                <a:cs typeface="Times New Roman" pitchFamily="18" charset="0"/>
              </a:rPr>
              <a:t>的</a:t>
            </a:r>
            <a:r>
              <a:rPr lang="zh-CN" altLang="zh-CN" dirty="0">
                <a:latin typeface="Times New Roman" pitchFamily="18" charset="0"/>
                <a:ea typeface="微软雅黑" pitchFamily="34" charset="-122"/>
                <a:cs typeface="Times New Roman" pitchFamily="18" charset="0"/>
              </a:rPr>
              <a:t>排放，但受到燃油品质、工程机械尿素存储能力</a:t>
            </a:r>
            <a:r>
              <a:rPr lang="zh-CN" altLang="zh-CN" dirty="0" smtClean="0">
                <a:latin typeface="Times New Roman" pitchFamily="18" charset="0"/>
                <a:ea typeface="微软雅黑" pitchFamily="34" charset="-122"/>
                <a:cs typeface="Times New Roman" pitchFamily="18" charset="0"/>
              </a:rPr>
              <a:t>等因素</a:t>
            </a:r>
            <a:r>
              <a:rPr lang="zh-CN" altLang="en-US" dirty="0" smtClean="0">
                <a:latin typeface="Times New Roman" pitchFamily="18" charset="0"/>
                <a:ea typeface="微软雅黑" pitchFamily="34" charset="-122"/>
                <a:cs typeface="Times New Roman" pitchFamily="18" charset="0"/>
              </a:rPr>
              <a:t>限制</a:t>
            </a:r>
            <a:r>
              <a:rPr lang="zh-CN" altLang="zh-CN" dirty="0" smtClean="0">
                <a:latin typeface="Times New Roman" pitchFamily="18" charset="0"/>
                <a:ea typeface="微软雅黑" pitchFamily="34" charset="-122"/>
                <a:cs typeface="Times New Roman" pitchFamily="18" charset="0"/>
              </a:rPr>
              <a:t>，尚未</a:t>
            </a:r>
            <a:r>
              <a:rPr lang="zh-CN" altLang="zh-CN" dirty="0">
                <a:latin typeface="Times New Roman" pitchFamily="18" charset="0"/>
                <a:ea typeface="微软雅黑" pitchFamily="34" charset="-122"/>
                <a:cs typeface="Times New Roman" pitchFamily="18" charset="0"/>
              </a:rPr>
              <a:t>应用于国内的非道路机械上</a:t>
            </a:r>
            <a:r>
              <a:rPr lang="zh-CN" altLang="en-US" dirty="0" smtClean="0">
                <a:latin typeface="Times New Roman" pitchFamily="18" charset="0"/>
                <a:ea typeface="微软雅黑" pitchFamily="34" charset="-122"/>
                <a:cs typeface="Times New Roman" pitchFamily="18" charset="0"/>
              </a:rPr>
              <a:t>。</a:t>
            </a:r>
            <a:endParaRPr lang="en-US" altLang="zh-CN" dirty="0">
              <a:latin typeface="Times New Roman" pitchFamily="18" charset="0"/>
              <a:ea typeface="微软雅黑" pitchFamily="34" charset="-122"/>
              <a:cs typeface="Times New Roman" pitchFamily="18" charset="0"/>
            </a:endParaRPr>
          </a:p>
          <a:p>
            <a:pPr>
              <a:spcBef>
                <a:spcPts val="0"/>
              </a:spcBef>
              <a:spcAft>
                <a:spcPts val="600"/>
              </a:spcAft>
            </a:pPr>
            <a:r>
              <a:rPr lang="en-US" altLang="zh-CN" dirty="0">
                <a:solidFill>
                  <a:srgbClr val="FF0000"/>
                </a:solidFill>
                <a:latin typeface="微软雅黑" pitchFamily="34" charset="-122"/>
                <a:ea typeface="微软雅黑" pitchFamily="34" charset="-122"/>
              </a:rPr>
              <a:t>Advanced technologies to reduce emission from non-road machinery include </a:t>
            </a:r>
            <a:r>
              <a:rPr lang="en-US" altLang="zh-CN" dirty="0" smtClean="0">
                <a:solidFill>
                  <a:srgbClr val="FF0000"/>
                </a:solidFill>
                <a:latin typeface="微软雅黑" pitchFamily="34" charset="-122"/>
                <a:ea typeface="微软雅黑" pitchFamily="34" charset="-122"/>
              </a:rPr>
              <a:t>SCR </a:t>
            </a:r>
            <a:r>
              <a:rPr lang="en-US" altLang="zh-CN" dirty="0">
                <a:solidFill>
                  <a:srgbClr val="FF0000"/>
                </a:solidFill>
                <a:latin typeface="微软雅黑" pitchFamily="34" charset="-122"/>
                <a:ea typeface="微软雅黑" pitchFamily="34" charset="-122"/>
              </a:rPr>
              <a:t>and </a:t>
            </a:r>
            <a:r>
              <a:rPr lang="en-US" altLang="zh-CN" dirty="0" smtClean="0">
                <a:solidFill>
                  <a:srgbClr val="FF0000"/>
                </a:solidFill>
                <a:latin typeface="微软雅黑" pitchFamily="34" charset="-122"/>
                <a:ea typeface="微软雅黑" pitchFamily="34" charset="-122"/>
              </a:rPr>
              <a:t>DPF. </a:t>
            </a:r>
            <a:r>
              <a:rPr lang="en-US" altLang="zh-CN" dirty="0">
                <a:solidFill>
                  <a:srgbClr val="FF0000"/>
                </a:solidFill>
                <a:latin typeface="微软雅黑" pitchFamily="34" charset="-122"/>
                <a:ea typeface="微软雅黑" pitchFamily="34" charset="-122"/>
              </a:rPr>
              <a:t>They can effectively reduce </a:t>
            </a:r>
            <a:r>
              <a:rPr lang="en-US" altLang="zh-CN" dirty="0" smtClean="0">
                <a:solidFill>
                  <a:srgbClr val="FF0000"/>
                </a:solidFill>
                <a:latin typeface="微软雅黑" pitchFamily="34" charset="-122"/>
                <a:ea typeface="微软雅黑" pitchFamily="34" charset="-122"/>
              </a:rPr>
              <a:t>NOX </a:t>
            </a:r>
            <a:r>
              <a:rPr lang="en-US" altLang="zh-CN" dirty="0">
                <a:solidFill>
                  <a:srgbClr val="FF0000"/>
                </a:solidFill>
                <a:latin typeface="微软雅黑" pitchFamily="34" charset="-122"/>
                <a:ea typeface="微软雅黑" pitchFamily="34" charset="-122"/>
              </a:rPr>
              <a:t>and </a:t>
            </a:r>
            <a:r>
              <a:rPr lang="en-US" altLang="zh-CN" dirty="0" smtClean="0">
                <a:solidFill>
                  <a:srgbClr val="FF0000"/>
                </a:solidFill>
                <a:latin typeface="微软雅黑" pitchFamily="34" charset="-122"/>
                <a:ea typeface="微软雅黑" pitchFamily="34" charset="-122"/>
              </a:rPr>
              <a:t>PM2.5 </a:t>
            </a:r>
            <a:r>
              <a:rPr lang="en-US" altLang="zh-CN" dirty="0">
                <a:solidFill>
                  <a:srgbClr val="FF0000"/>
                </a:solidFill>
                <a:latin typeface="微软雅黑" pitchFamily="34" charset="-122"/>
                <a:ea typeface="微软雅黑" pitchFamily="34" charset="-122"/>
              </a:rPr>
              <a:t>emissions, but have not yet been </a:t>
            </a:r>
            <a:r>
              <a:rPr lang="en-US" altLang="zh-CN" dirty="0" smtClean="0">
                <a:solidFill>
                  <a:srgbClr val="FF0000"/>
                </a:solidFill>
                <a:latin typeface="微软雅黑" pitchFamily="34" charset="-122"/>
                <a:ea typeface="微软雅黑" pitchFamily="34" charset="-122"/>
              </a:rPr>
              <a:t>used </a:t>
            </a:r>
            <a:r>
              <a:rPr lang="en-US" altLang="zh-CN" dirty="0">
                <a:solidFill>
                  <a:srgbClr val="FF0000"/>
                </a:solidFill>
                <a:latin typeface="微软雅黑" pitchFamily="34" charset="-122"/>
                <a:ea typeface="微软雅黑" pitchFamily="34" charset="-122"/>
              </a:rPr>
              <a:t>on non-road machinery, due to poor fuel quality and a lack of urea storage capacity</a:t>
            </a:r>
            <a:r>
              <a:rPr lang="en-US" altLang="zh-CN" dirty="0" smtClean="0">
                <a:solidFill>
                  <a:srgbClr val="FF0000"/>
                </a:solidFill>
                <a:latin typeface="微软雅黑" pitchFamily="34" charset="-122"/>
                <a:ea typeface="微软雅黑" pitchFamily="34" charset="-122"/>
              </a:rPr>
              <a:t>.</a:t>
            </a:r>
            <a:endParaRPr lang="en-US" altLang="zh-CN" dirty="0">
              <a:solidFill>
                <a:srgbClr val="FF0000"/>
              </a:solidFill>
              <a:latin typeface="微软雅黑" pitchFamily="34" charset="-122"/>
              <a:ea typeface="微软雅黑" pitchFamily="34" charset="-122"/>
            </a:endParaRPr>
          </a:p>
          <a:p>
            <a:pPr>
              <a:spcBef>
                <a:spcPts val="0"/>
              </a:spcBef>
              <a:spcAft>
                <a:spcPts val="600"/>
              </a:spcAft>
            </a:pPr>
            <a:r>
              <a:rPr lang="en-US" altLang="zh-CN" dirty="0" smtClean="0">
                <a:latin typeface="Times New Roman" pitchFamily="18" charset="0"/>
                <a:ea typeface="微软雅黑" pitchFamily="34" charset="-122"/>
                <a:cs typeface="Times New Roman" pitchFamily="18" charset="0"/>
              </a:rPr>
              <a:t>2) </a:t>
            </a:r>
            <a:r>
              <a:rPr lang="zh-CN" altLang="zh-CN" dirty="0" smtClean="0">
                <a:latin typeface="Times New Roman" pitchFamily="18" charset="0"/>
                <a:ea typeface="微软雅黑" pitchFamily="34" charset="-122"/>
                <a:cs typeface="Times New Roman" pitchFamily="18" charset="0"/>
              </a:rPr>
              <a:t>在</a:t>
            </a:r>
            <a:r>
              <a:rPr lang="zh-CN" altLang="zh-CN" dirty="0">
                <a:latin typeface="Times New Roman" pitchFamily="18" charset="0"/>
                <a:ea typeface="微软雅黑" pitchFamily="34" charset="-122"/>
                <a:cs typeface="Times New Roman" pitchFamily="18" charset="0"/>
              </a:rPr>
              <a:t>船舶方面，先进的减排技术包括靠港船舶使用岸电技术、发动机换低硫燃油等</a:t>
            </a:r>
            <a:r>
              <a:rPr lang="zh-CN" altLang="zh-CN" dirty="0" smtClean="0">
                <a:latin typeface="Times New Roman" pitchFamily="18" charset="0"/>
                <a:ea typeface="微软雅黑" pitchFamily="34" charset="-122"/>
                <a:cs typeface="Times New Roman" pitchFamily="18" charset="0"/>
              </a:rPr>
              <a:t>。目前</a:t>
            </a:r>
            <a:r>
              <a:rPr lang="zh-CN" altLang="zh-CN" dirty="0">
                <a:latin typeface="Times New Roman" pitchFamily="18" charset="0"/>
                <a:ea typeface="微软雅黑" pitchFamily="34" charset="-122"/>
                <a:cs typeface="Times New Roman" pitchFamily="18" charset="0"/>
              </a:rPr>
              <a:t>岸电</a:t>
            </a:r>
            <a:r>
              <a:rPr lang="zh-CN" altLang="zh-CN" dirty="0" smtClean="0">
                <a:latin typeface="Times New Roman" pitchFamily="18" charset="0"/>
                <a:ea typeface="微软雅黑" pitchFamily="34" charset="-122"/>
                <a:cs typeface="Times New Roman" pitchFamily="18" charset="0"/>
              </a:rPr>
              <a:t>技术</a:t>
            </a:r>
            <a:r>
              <a:rPr lang="zh-CN" altLang="en-US" dirty="0" smtClean="0">
                <a:latin typeface="Times New Roman" pitchFamily="18" charset="0"/>
                <a:ea typeface="微软雅黑" pitchFamily="34" charset="-122"/>
                <a:cs typeface="Times New Roman" pitchFamily="18" charset="0"/>
              </a:rPr>
              <a:t>在</a:t>
            </a:r>
            <a:r>
              <a:rPr lang="zh-CN" altLang="zh-CN" dirty="0" smtClean="0">
                <a:latin typeface="Times New Roman" pitchFamily="18" charset="0"/>
                <a:ea typeface="微软雅黑" pitchFamily="34" charset="-122"/>
                <a:cs typeface="Times New Roman" pitchFamily="18" charset="0"/>
              </a:rPr>
              <a:t>上海港</a:t>
            </a:r>
            <a:r>
              <a:rPr lang="zh-CN" altLang="zh-CN" dirty="0">
                <a:latin typeface="Times New Roman" pitchFamily="18" charset="0"/>
                <a:ea typeface="微软雅黑" pitchFamily="34" charset="-122"/>
                <a:cs typeface="Times New Roman" pitchFamily="18" charset="0"/>
              </a:rPr>
              <a:t>、</a:t>
            </a:r>
            <a:r>
              <a:rPr lang="zh-CN" altLang="zh-CN" dirty="0" smtClean="0">
                <a:latin typeface="Times New Roman" pitchFamily="18" charset="0"/>
                <a:ea typeface="微软雅黑" pitchFamily="34" charset="-122"/>
                <a:cs typeface="Times New Roman" pitchFamily="18" charset="0"/>
              </a:rPr>
              <a:t>深圳港等港口</a:t>
            </a:r>
            <a:r>
              <a:rPr lang="zh-CN" altLang="en-US" dirty="0" smtClean="0">
                <a:latin typeface="Times New Roman" pitchFamily="18" charset="0"/>
                <a:ea typeface="微软雅黑" pitchFamily="34" charset="-122"/>
                <a:cs typeface="Times New Roman" pitchFamily="18" charset="0"/>
              </a:rPr>
              <a:t>开始开展</a:t>
            </a:r>
            <a:r>
              <a:rPr lang="zh-CN" altLang="zh-CN" dirty="0" smtClean="0">
                <a:latin typeface="Times New Roman" pitchFamily="18" charset="0"/>
                <a:ea typeface="微软雅黑" pitchFamily="34" charset="-122"/>
                <a:cs typeface="Times New Roman" pitchFamily="18" charset="0"/>
              </a:rPr>
              <a:t>试点研究</a:t>
            </a:r>
            <a:r>
              <a:rPr lang="zh-CN" altLang="en-US" dirty="0" smtClean="0">
                <a:latin typeface="Times New Roman" pitchFamily="18" charset="0"/>
                <a:ea typeface="微软雅黑" pitchFamily="34" charset="-122"/>
                <a:cs typeface="Times New Roman" pitchFamily="18" charset="0"/>
              </a:rPr>
              <a:t>。</a:t>
            </a:r>
            <a:endParaRPr lang="en-US" altLang="zh-CN" dirty="0" smtClean="0">
              <a:latin typeface="Times New Roman" pitchFamily="18" charset="0"/>
              <a:ea typeface="微软雅黑" pitchFamily="34" charset="-122"/>
              <a:cs typeface="Times New Roman" pitchFamily="18" charset="0"/>
            </a:endParaRPr>
          </a:p>
          <a:p>
            <a:pPr>
              <a:spcBef>
                <a:spcPts val="0"/>
              </a:spcBef>
              <a:spcAft>
                <a:spcPts val="600"/>
              </a:spcAft>
            </a:pPr>
            <a:r>
              <a:rPr lang="en-US" altLang="zh-CN" dirty="0">
                <a:solidFill>
                  <a:srgbClr val="FF0000"/>
                </a:solidFill>
                <a:latin typeface="微软雅黑" pitchFamily="34" charset="-122"/>
                <a:ea typeface="微软雅黑" pitchFamily="34" charset="-122"/>
              </a:rPr>
              <a:t>Advanced technologies for the control of shipping emissions include using shore power at berth and switching to low-sulfur marine fuel. </a:t>
            </a:r>
            <a:r>
              <a:rPr lang="en-US" altLang="zh-CN" dirty="0" smtClean="0">
                <a:solidFill>
                  <a:srgbClr val="FF0000"/>
                </a:solidFill>
                <a:latin typeface="微软雅黑" pitchFamily="34" charset="-122"/>
                <a:ea typeface="微软雅黑" pitchFamily="34" charset="-122"/>
              </a:rPr>
              <a:t>Now, shore </a:t>
            </a:r>
            <a:r>
              <a:rPr lang="en-US" altLang="zh-CN" dirty="0">
                <a:solidFill>
                  <a:srgbClr val="FF0000"/>
                </a:solidFill>
                <a:latin typeface="微软雅黑" pitchFamily="34" charset="-122"/>
                <a:ea typeface="微软雅黑" pitchFamily="34" charset="-122"/>
              </a:rPr>
              <a:t>power has not yet been widely used, except for pilots in a few ports, such as </a:t>
            </a:r>
            <a:r>
              <a:rPr lang="en-US" altLang="zh-CN" dirty="0" smtClean="0">
                <a:solidFill>
                  <a:srgbClr val="FF0000"/>
                </a:solidFill>
                <a:latin typeface="微软雅黑" pitchFamily="34" charset="-122"/>
                <a:ea typeface="微软雅黑" pitchFamily="34" charset="-122"/>
              </a:rPr>
              <a:t>Shanghai and Shenzhen</a:t>
            </a:r>
            <a:r>
              <a:rPr lang="en-US" altLang="zh-CN" dirty="0" smtClean="0">
                <a:solidFill>
                  <a:srgbClr val="FF0000"/>
                </a:solidFill>
                <a:latin typeface="微软雅黑" pitchFamily="34" charset="-122"/>
                <a:ea typeface="微软雅黑" pitchFamily="34" charset="-122"/>
              </a:rPr>
              <a:t>. </a:t>
            </a:r>
            <a:endParaRPr lang="en-US" altLang="zh-CN" sz="800" dirty="0" smtClean="0">
              <a:solidFill>
                <a:srgbClr val="FF0000"/>
              </a:solidFill>
              <a:latin typeface="微软雅黑" pitchFamily="34" charset="-122"/>
              <a:ea typeface="微软雅黑" pitchFamily="34" charset="-122"/>
            </a:endParaRPr>
          </a:p>
        </p:txBody>
      </p:sp>
      <p:sp>
        <p:nvSpPr>
          <p:cNvPr id="5" name="TextBox 2"/>
          <p:cNvSpPr txBox="1"/>
          <p:nvPr/>
        </p:nvSpPr>
        <p:spPr>
          <a:xfrm>
            <a:off x="84312" y="1040249"/>
            <a:ext cx="8808168" cy="1615827"/>
          </a:xfrm>
          <a:prstGeom prst="rect">
            <a:avLst/>
          </a:prstGeom>
          <a:solidFill>
            <a:schemeClr val="bg1"/>
          </a:solidFill>
        </p:spPr>
        <p:txBody>
          <a:bodyPr wrap="square" rtlCol="0">
            <a:spAutoFit/>
          </a:bodyPr>
          <a:lstStyle/>
          <a:p>
            <a:pPr>
              <a:spcBef>
                <a:spcPts val="600"/>
              </a:spcBef>
              <a:spcAft>
                <a:spcPts val="600"/>
              </a:spcAft>
            </a:pPr>
            <a:r>
              <a:rPr lang="zh-CN" altLang="en-US" sz="2000" b="1" dirty="0" smtClean="0">
                <a:latin typeface="微软雅黑" pitchFamily="34" charset="-122"/>
                <a:ea typeface="微软雅黑" pitchFamily="34" charset="-122"/>
              </a:rPr>
              <a:t>四、</a:t>
            </a:r>
            <a:r>
              <a:rPr lang="zh-CN" altLang="zh-CN" sz="2000" b="1" dirty="0">
                <a:latin typeface="微软雅黑" pitchFamily="34" charset="-122"/>
                <a:ea typeface="微软雅黑" pitchFamily="34" charset="-122"/>
              </a:rPr>
              <a:t>短寿命气候污染物和非道路移动源的某些先进控制技术已在世界范围内应用，这为加快其在中国的应用提供了重要的国际</a:t>
            </a:r>
            <a:r>
              <a:rPr lang="zh-CN" altLang="zh-CN" sz="2000" b="1" dirty="0" smtClean="0">
                <a:latin typeface="微软雅黑" pitchFamily="34" charset="-122"/>
                <a:ea typeface="微软雅黑" pitchFamily="34" charset="-122"/>
              </a:rPr>
              <a:t>经验</a:t>
            </a:r>
            <a:endParaRPr lang="en-US" altLang="zh-CN" sz="2000" b="1" dirty="0" smtClean="0">
              <a:latin typeface="微软雅黑" pitchFamily="34" charset="-122"/>
              <a:ea typeface="微软雅黑" pitchFamily="34" charset="-122"/>
            </a:endParaRPr>
          </a:p>
          <a:p>
            <a:pPr>
              <a:spcBef>
                <a:spcPts val="0"/>
              </a:spcBef>
              <a:spcAft>
                <a:spcPts val="600"/>
              </a:spcAft>
            </a:pPr>
            <a:r>
              <a:rPr lang="en-US" altLang="zh-CN" b="1" dirty="0">
                <a:solidFill>
                  <a:srgbClr val="FF0000"/>
                </a:solidFill>
                <a:latin typeface="微软雅黑" pitchFamily="34" charset="-122"/>
                <a:ea typeface="微软雅黑" pitchFamily="34" charset="-122"/>
              </a:rPr>
              <a:t>Some of the advanced technologies to control SLCPs and NRMS emissions are available and used around the world; international experience offers opportunities for rapidly enhancing their application in </a:t>
            </a:r>
            <a:r>
              <a:rPr lang="en-US" altLang="zh-CN" b="1" dirty="0" smtClean="0">
                <a:solidFill>
                  <a:srgbClr val="FF0000"/>
                </a:solidFill>
                <a:latin typeface="微软雅黑" pitchFamily="34" charset="-122"/>
                <a:ea typeface="微软雅黑" pitchFamily="34" charset="-122"/>
              </a:rPr>
              <a:t>China.</a:t>
            </a:r>
            <a:endParaRPr lang="en-US" altLang="zh-CN" b="1" dirty="0">
              <a:solidFill>
                <a:srgbClr val="FF0000"/>
              </a:solidFill>
              <a:latin typeface="微软雅黑" pitchFamily="34" charset="-122"/>
              <a:ea typeface="微软雅黑" pitchFamily="34" charset="-122"/>
            </a:endParaRPr>
          </a:p>
        </p:txBody>
      </p:sp>
    </p:spTree>
    <p:extLst>
      <p:ext uri="{BB962C8B-B14F-4D97-AF65-F5344CB8AC3E}">
        <p14:creationId xmlns:p14="http://schemas.microsoft.com/office/powerpoint/2010/main" val="21044285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txBox="1">
            <a:spLocks noChangeArrowheads="1"/>
          </p:cNvSpPr>
          <p:nvPr/>
        </p:nvSpPr>
        <p:spPr bwMode="gray">
          <a:xfrm>
            <a:off x="72008" y="273150"/>
            <a:ext cx="8316416" cy="563562"/>
          </a:xfrm>
          <a:prstGeom prst="rect">
            <a:avLst/>
          </a:prstGeom>
          <a:noFill/>
          <a:ln w="9525">
            <a:noFill/>
            <a:miter lim="800000"/>
            <a:headEnd/>
            <a:tailEnd/>
          </a:ln>
        </p:spPr>
        <p:txBody>
          <a:bodyPr anchor="ctr"/>
          <a:lstStyle/>
          <a:p>
            <a:r>
              <a:rPr lang="zh-CN" altLang="en-US" sz="3200" b="1" dirty="0">
                <a:solidFill>
                  <a:schemeClr val="tx2"/>
                </a:solidFill>
                <a:latin typeface="黑体" panose="02010609060101010101" pitchFamily="49" charset="-122"/>
                <a:ea typeface="黑体" panose="02010609060101010101" pitchFamily="49" charset="-122"/>
              </a:rPr>
              <a:t>主要研究结论 </a:t>
            </a:r>
            <a:r>
              <a:rPr lang="en-US" altLang="zh-CN" sz="3200" b="1" dirty="0" smtClean="0">
                <a:solidFill>
                  <a:schemeClr val="tx2"/>
                </a:solidFill>
                <a:latin typeface="Calibri" pitchFamily="34" charset="0"/>
              </a:rPr>
              <a:t>Major Research Conclusions (5)</a:t>
            </a:r>
            <a:endParaRPr lang="en-US" altLang="zh-CN" sz="3200" b="1" dirty="0">
              <a:solidFill>
                <a:schemeClr val="tx2"/>
              </a:solidFill>
              <a:latin typeface="Calibri" pitchFamily="34" charset="0"/>
            </a:endParaRPr>
          </a:p>
        </p:txBody>
      </p:sp>
      <p:sp>
        <p:nvSpPr>
          <p:cNvPr id="4" name="TextBox 2"/>
          <p:cNvSpPr txBox="1"/>
          <p:nvPr/>
        </p:nvSpPr>
        <p:spPr>
          <a:xfrm>
            <a:off x="107504" y="2492896"/>
            <a:ext cx="8856984" cy="3647152"/>
          </a:xfrm>
          <a:prstGeom prst="rect">
            <a:avLst/>
          </a:prstGeom>
          <a:solidFill>
            <a:schemeClr val="bg1"/>
          </a:solidFill>
        </p:spPr>
        <p:txBody>
          <a:bodyPr wrap="square" rtlCol="0">
            <a:spAutoFit/>
          </a:bodyPr>
          <a:lstStyle/>
          <a:p>
            <a:pPr>
              <a:spcBef>
                <a:spcPts val="600"/>
              </a:spcBef>
              <a:spcAft>
                <a:spcPts val="600"/>
              </a:spcAft>
            </a:pPr>
            <a:r>
              <a:rPr lang="en-US" altLang="zh-CN" dirty="0" smtClean="0">
                <a:latin typeface="Times New Roman" pitchFamily="18" charset="0"/>
                <a:ea typeface="微软雅黑" pitchFamily="34" charset="-122"/>
                <a:cs typeface="Times New Roman" pitchFamily="18" charset="0"/>
              </a:rPr>
              <a:t>1) </a:t>
            </a:r>
            <a:r>
              <a:rPr lang="zh-CN" altLang="zh-CN" dirty="0" smtClean="0">
                <a:latin typeface="Times New Roman" pitchFamily="18" charset="0"/>
                <a:ea typeface="微软雅黑" pitchFamily="34" charset="-122"/>
                <a:cs typeface="Times New Roman" pitchFamily="18" charset="0"/>
              </a:rPr>
              <a:t>在</a:t>
            </a:r>
            <a:r>
              <a:rPr lang="zh-CN" altLang="zh-CN" dirty="0">
                <a:latin typeface="Times New Roman" pitchFamily="18" charset="0"/>
                <a:ea typeface="微软雅黑" pitchFamily="34" charset="-122"/>
                <a:cs typeface="Times New Roman" pitchFamily="18" charset="0"/>
              </a:rPr>
              <a:t>短寿命气候污染物方面，中国现有的统计体系并未把其纳入污染物排放量的统计范围</a:t>
            </a:r>
            <a:r>
              <a:rPr lang="zh-CN" altLang="zh-CN" dirty="0" smtClean="0">
                <a:latin typeface="Times New Roman" pitchFamily="18" charset="0"/>
                <a:ea typeface="微软雅黑" pitchFamily="34" charset="-122"/>
                <a:cs typeface="Times New Roman" pitchFamily="18" charset="0"/>
              </a:rPr>
              <a:t>。</a:t>
            </a:r>
            <a:r>
              <a:rPr lang="zh-CN" altLang="en-US" dirty="0">
                <a:latin typeface="Times New Roman" pitchFamily="18" charset="0"/>
                <a:ea typeface="微软雅黑" pitchFamily="34" charset="-122"/>
                <a:cs typeface="Times New Roman" pitchFamily="18" charset="0"/>
              </a:rPr>
              <a:t>仅</a:t>
            </a:r>
            <a:r>
              <a:rPr lang="zh-CN" altLang="zh-CN" dirty="0" smtClean="0">
                <a:latin typeface="Times New Roman" pitchFamily="18" charset="0"/>
                <a:ea typeface="微软雅黑" pitchFamily="34" charset="-122"/>
                <a:cs typeface="Times New Roman" pitchFamily="18" charset="0"/>
              </a:rPr>
              <a:t>在</a:t>
            </a:r>
            <a:r>
              <a:rPr lang="zh-CN" altLang="zh-CN" dirty="0">
                <a:latin typeface="Times New Roman" pitchFamily="18" charset="0"/>
                <a:ea typeface="微软雅黑" pitchFamily="34" charset="-122"/>
                <a:cs typeface="Times New Roman" pitchFamily="18" charset="0"/>
              </a:rPr>
              <a:t>《气候变化国家信息通报》</a:t>
            </a:r>
            <a:r>
              <a:rPr lang="zh-CN" altLang="zh-CN" dirty="0" smtClean="0">
                <a:latin typeface="Times New Roman" pitchFamily="18" charset="0"/>
                <a:ea typeface="微软雅黑" pitchFamily="34" charset="-122"/>
                <a:cs typeface="Times New Roman" pitchFamily="18" charset="0"/>
              </a:rPr>
              <a:t>等</a:t>
            </a:r>
            <a:r>
              <a:rPr lang="zh-CN" altLang="en-US" dirty="0" smtClean="0">
                <a:latin typeface="Times New Roman" pitchFamily="18" charset="0"/>
                <a:ea typeface="微软雅黑" pitchFamily="34" charset="-122"/>
                <a:cs typeface="Times New Roman" pitchFamily="18" charset="0"/>
              </a:rPr>
              <a:t>极个别</a:t>
            </a:r>
            <a:r>
              <a:rPr lang="zh-CN" altLang="zh-CN" dirty="0" smtClean="0">
                <a:latin typeface="Times New Roman" pitchFamily="18" charset="0"/>
                <a:ea typeface="微软雅黑" pitchFamily="34" charset="-122"/>
                <a:cs typeface="Times New Roman" pitchFamily="18" charset="0"/>
              </a:rPr>
              <a:t>政府</a:t>
            </a:r>
            <a:r>
              <a:rPr lang="zh-CN" altLang="zh-CN" dirty="0">
                <a:latin typeface="Times New Roman" pitchFamily="18" charset="0"/>
                <a:ea typeface="微软雅黑" pitchFamily="34" charset="-122"/>
                <a:cs typeface="Times New Roman" pitchFamily="18" charset="0"/>
              </a:rPr>
              <a:t>文件中，报告了</a:t>
            </a:r>
            <a:r>
              <a:rPr lang="zh-CN" altLang="zh-CN" dirty="0" smtClean="0">
                <a:latin typeface="Times New Roman" pitchFamily="18" charset="0"/>
                <a:ea typeface="微软雅黑" pitchFamily="34" charset="-122"/>
                <a:cs typeface="Times New Roman" pitchFamily="18" charset="0"/>
              </a:rPr>
              <a:t>甲烷</a:t>
            </a:r>
            <a:r>
              <a:rPr lang="zh-CN" altLang="en-US" dirty="0" smtClean="0">
                <a:latin typeface="Times New Roman" pitchFamily="18" charset="0"/>
                <a:ea typeface="微软雅黑" pitchFamily="34" charset="-122"/>
                <a:cs typeface="Times New Roman" pitchFamily="18" charset="0"/>
              </a:rPr>
              <a:t>和少部分</a:t>
            </a:r>
            <a:r>
              <a:rPr lang="en-US" altLang="zh-CN" dirty="0" smtClean="0">
                <a:latin typeface="Times New Roman" pitchFamily="18" charset="0"/>
                <a:ea typeface="微软雅黑" pitchFamily="34" charset="-122"/>
                <a:cs typeface="Times New Roman" pitchFamily="18" charset="0"/>
              </a:rPr>
              <a:t>HFC</a:t>
            </a:r>
            <a:r>
              <a:rPr lang="zh-CN" altLang="zh-CN" dirty="0" smtClean="0">
                <a:latin typeface="Times New Roman" pitchFamily="18" charset="0"/>
                <a:ea typeface="微软雅黑" pitchFamily="34" charset="-122"/>
                <a:cs typeface="Times New Roman" pitchFamily="18" charset="0"/>
              </a:rPr>
              <a:t>的</a:t>
            </a:r>
            <a:r>
              <a:rPr lang="zh-CN" altLang="zh-CN" dirty="0">
                <a:latin typeface="Times New Roman" pitchFamily="18" charset="0"/>
                <a:ea typeface="微软雅黑" pitchFamily="34" charset="-122"/>
                <a:cs typeface="Times New Roman" pitchFamily="18" charset="0"/>
              </a:rPr>
              <a:t>排放量</a:t>
            </a:r>
            <a:r>
              <a:rPr lang="zh-CN" altLang="zh-CN" dirty="0" smtClean="0">
                <a:latin typeface="Times New Roman" pitchFamily="18" charset="0"/>
                <a:ea typeface="微软雅黑" pitchFamily="34" charset="-122"/>
                <a:cs typeface="Times New Roman" pitchFamily="18" charset="0"/>
              </a:rPr>
              <a:t>，对于</a:t>
            </a:r>
            <a:r>
              <a:rPr lang="zh-CN" altLang="zh-CN" dirty="0">
                <a:latin typeface="Times New Roman" pitchFamily="18" charset="0"/>
                <a:ea typeface="微软雅黑" pitchFamily="34" charset="-122"/>
                <a:cs typeface="Times New Roman" pitchFamily="18" charset="0"/>
              </a:rPr>
              <a:t>其他短寿命气候污染物，甚至没有国家层面的排放量报告</a:t>
            </a:r>
            <a:r>
              <a:rPr lang="zh-CN" altLang="en-US" dirty="0" smtClean="0">
                <a:latin typeface="Times New Roman" pitchFamily="18" charset="0"/>
                <a:ea typeface="微软雅黑" pitchFamily="34" charset="-122"/>
                <a:cs typeface="Times New Roman" pitchFamily="18" charset="0"/>
              </a:rPr>
              <a:t>。</a:t>
            </a:r>
            <a:endParaRPr lang="en-US" altLang="zh-CN" dirty="0">
              <a:latin typeface="Times New Roman" pitchFamily="18" charset="0"/>
              <a:ea typeface="微软雅黑" pitchFamily="34" charset="-122"/>
              <a:cs typeface="Times New Roman" pitchFamily="18" charset="0"/>
            </a:endParaRPr>
          </a:p>
          <a:p>
            <a:pPr>
              <a:spcBef>
                <a:spcPts val="0"/>
              </a:spcBef>
              <a:spcAft>
                <a:spcPts val="600"/>
              </a:spcAft>
            </a:pPr>
            <a:r>
              <a:rPr lang="en-US" altLang="zh-CN" dirty="0">
                <a:solidFill>
                  <a:srgbClr val="FF0000"/>
                </a:solidFill>
                <a:latin typeface="微软雅黑" pitchFamily="34" charset="-122"/>
                <a:ea typeface="微软雅黑" pitchFamily="34" charset="-122"/>
              </a:rPr>
              <a:t>SLCPs are not covered as pollutants specified in </a:t>
            </a:r>
            <a:r>
              <a:rPr lang="en-US" altLang="zh-CN" dirty="0" smtClean="0">
                <a:solidFill>
                  <a:srgbClr val="FF0000"/>
                </a:solidFill>
                <a:latin typeface="微软雅黑" pitchFamily="34" charset="-122"/>
                <a:ea typeface="微软雅黑" pitchFamily="34" charset="-122"/>
              </a:rPr>
              <a:t>existing </a:t>
            </a:r>
            <a:r>
              <a:rPr lang="en-US" altLang="zh-CN" dirty="0">
                <a:solidFill>
                  <a:srgbClr val="FF0000"/>
                </a:solidFill>
                <a:latin typeface="微软雅黑" pitchFamily="34" charset="-122"/>
                <a:ea typeface="微软雅黑" pitchFamily="34" charset="-122"/>
              </a:rPr>
              <a:t>statistical reporting system. </a:t>
            </a:r>
            <a:r>
              <a:rPr lang="en-US" altLang="zh-CN" dirty="0" smtClean="0">
                <a:solidFill>
                  <a:srgbClr val="FF0000"/>
                </a:solidFill>
                <a:latin typeface="微软雅黑" pitchFamily="34" charset="-122"/>
                <a:ea typeface="微软雅黑" pitchFamily="34" charset="-122"/>
              </a:rPr>
              <a:t>Only emissions </a:t>
            </a:r>
            <a:r>
              <a:rPr lang="en-US" altLang="zh-CN" dirty="0">
                <a:solidFill>
                  <a:srgbClr val="FF0000"/>
                </a:solidFill>
                <a:latin typeface="微软雅黑" pitchFamily="34" charset="-122"/>
                <a:ea typeface="微软雅黑" pitchFamily="34" charset="-122"/>
              </a:rPr>
              <a:t>of CH4 </a:t>
            </a:r>
            <a:r>
              <a:rPr lang="en-US" altLang="zh-CN" dirty="0" smtClean="0">
                <a:solidFill>
                  <a:srgbClr val="FF0000"/>
                </a:solidFill>
                <a:latin typeface="微软雅黑" pitchFamily="34" charset="-122"/>
                <a:ea typeface="微软雅黑" pitchFamily="34" charset="-122"/>
              </a:rPr>
              <a:t>and some HFCs are </a:t>
            </a:r>
            <a:r>
              <a:rPr lang="en-US" altLang="zh-CN" dirty="0">
                <a:solidFill>
                  <a:srgbClr val="FF0000"/>
                </a:solidFill>
                <a:latin typeface="微软雅黑" pitchFamily="34" charset="-122"/>
                <a:ea typeface="微软雅黑" pitchFamily="34" charset="-122"/>
              </a:rPr>
              <a:t>reported in National Communications on Climate Change and relevant </a:t>
            </a:r>
            <a:r>
              <a:rPr lang="en-US" altLang="zh-CN" dirty="0" smtClean="0">
                <a:solidFill>
                  <a:srgbClr val="FF0000"/>
                </a:solidFill>
                <a:latin typeface="微软雅黑" pitchFamily="34" charset="-122"/>
                <a:ea typeface="微软雅黑" pitchFamily="34" charset="-122"/>
              </a:rPr>
              <a:t>government documents. </a:t>
            </a:r>
            <a:r>
              <a:rPr lang="en-US" altLang="zh-CN" dirty="0">
                <a:solidFill>
                  <a:srgbClr val="FF0000"/>
                </a:solidFill>
                <a:latin typeface="微软雅黑" pitchFamily="34" charset="-122"/>
                <a:ea typeface="微软雅黑" pitchFamily="34" charset="-122"/>
              </a:rPr>
              <a:t>As to other SLCPs, there are no emission reports at the national </a:t>
            </a:r>
            <a:r>
              <a:rPr lang="en-US" altLang="zh-CN" dirty="0" smtClean="0">
                <a:solidFill>
                  <a:srgbClr val="FF0000"/>
                </a:solidFill>
                <a:latin typeface="微软雅黑" pitchFamily="34" charset="-122"/>
                <a:ea typeface="微软雅黑" pitchFamily="34" charset="-122"/>
              </a:rPr>
              <a:t>level.</a:t>
            </a:r>
            <a:endParaRPr lang="en-US" altLang="zh-CN" dirty="0">
              <a:solidFill>
                <a:srgbClr val="FF0000"/>
              </a:solidFill>
              <a:latin typeface="微软雅黑" pitchFamily="34" charset="-122"/>
              <a:ea typeface="微软雅黑" pitchFamily="34" charset="-122"/>
            </a:endParaRPr>
          </a:p>
          <a:p>
            <a:pPr>
              <a:spcBef>
                <a:spcPts val="0"/>
              </a:spcBef>
              <a:spcAft>
                <a:spcPts val="600"/>
              </a:spcAft>
            </a:pPr>
            <a:r>
              <a:rPr lang="en-US" altLang="zh-CN" dirty="0" smtClean="0">
                <a:latin typeface="Times New Roman" pitchFamily="18" charset="0"/>
                <a:ea typeface="微软雅黑" pitchFamily="34" charset="-122"/>
                <a:cs typeface="Times New Roman" pitchFamily="18" charset="0"/>
              </a:rPr>
              <a:t>2) </a:t>
            </a:r>
            <a:r>
              <a:rPr lang="zh-CN" altLang="zh-CN" dirty="0" smtClean="0">
                <a:latin typeface="Times New Roman" pitchFamily="18" charset="0"/>
                <a:ea typeface="微软雅黑" pitchFamily="34" charset="-122"/>
                <a:cs typeface="Times New Roman" pitchFamily="18" charset="0"/>
              </a:rPr>
              <a:t>在</a:t>
            </a:r>
            <a:r>
              <a:rPr lang="zh-CN" altLang="zh-CN" dirty="0">
                <a:latin typeface="Times New Roman" pitchFamily="18" charset="0"/>
                <a:ea typeface="微软雅黑" pitchFamily="34" charset="-122"/>
                <a:cs typeface="Times New Roman" pitchFamily="18" charset="0"/>
              </a:rPr>
              <a:t>非道路移动源方面，由于缺乏系统全面的统计数据及排放基础数据，我国尚未建立非道路移动源国家排放清单</a:t>
            </a:r>
            <a:r>
              <a:rPr lang="zh-CN" altLang="zh-CN" dirty="0" smtClean="0">
                <a:latin typeface="Times New Roman" pitchFamily="18" charset="0"/>
                <a:ea typeface="微软雅黑" pitchFamily="34" charset="-122"/>
                <a:cs typeface="Times New Roman" pitchFamily="18" charset="0"/>
              </a:rPr>
              <a:t>。</a:t>
            </a:r>
            <a:endParaRPr lang="en-US" altLang="zh-CN" dirty="0" smtClean="0">
              <a:latin typeface="Times New Roman" pitchFamily="18" charset="0"/>
              <a:ea typeface="微软雅黑" pitchFamily="34" charset="-122"/>
              <a:cs typeface="Times New Roman" pitchFamily="18" charset="0"/>
            </a:endParaRPr>
          </a:p>
          <a:p>
            <a:pPr>
              <a:spcBef>
                <a:spcPts val="0"/>
              </a:spcBef>
              <a:spcAft>
                <a:spcPts val="600"/>
              </a:spcAft>
            </a:pPr>
            <a:r>
              <a:rPr lang="en-US" altLang="zh-CN" dirty="0">
                <a:solidFill>
                  <a:srgbClr val="FF0000"/>
                </a:solidFill>
                <a:latin typeface="微软雅黑" pitchFamily="34" charset="-122"/>
                <a:ea typeface="微软雅黑" pitchFamily="34" charset="-122"/>
              </a:rPr>
              <a:t>There has not yet been a comprehensive </a:t>
            </a:r>
            <a:r>
              <a:rPr lang="en-US" altLang="zh-CN" dirty="0" smtClean="0">
                <a:solidFill>
                  <a:srgbClr val="FF0000"/>
                </a:solidFill>
                <a:latin typeface="微软雅黑" pitchFamily="34" charset="-122"/>
                <a:ea typeface="微软雅黑" pitchFamily="34" charset="-122"/>
              </a:rPr>
              <a:t>emission inventory </a:t>
            </a:r>
            <a:r>
              <a:rPr lang="en-US" altLang="zh-CN" dirty="0">
                <a:solidFill>
                  <a:srgbClr val="FF0000"/>
                </a:solidFill>
                <a:latin typeface="微软雅黑" pitchFamily="34" charset="-122"/>
                <a:ea typeface="微软雅黑" pitchFamily="34" charset="-122"/>
              </a:rPr>
              <a:t>on NRMS and the research findings to date provide only test results about certain kinds of machinery. T</a:t>
            </a:r>
            <a:r>
              <a:rPr lang="en-US" altLang="zh-CN" dirty="0" smtClean="0">
                <a:solidFill>
                  <a:srgbClr val="FF0000"/>
                </a:solidFill>
                <a:latin typeface="微软雅黑" pitchFamily="34" charset="-122"/>
                <a:ea typeface="微软雅黑" pitchFamily="34" charset="-122"/>
              </a:rPr>
              <a:t>he </a:t>
            </a:r>
            <a:r>
              <a:rPr lang="en-US" altLang="zh-CN" dirty="0">
                <a:solidFill>
                  <a:srgbClr val="FF0000"/>
                </a:solidFill>
                <a:latin typeface="微软雅黑" pitchFamily="34" charset="-122"/>
                <a:ea typeface="微软雅黑" pitchFamily="34" charset="-122"/>
              </a:rPr>
              <a:t>basic data about emission </a:t>
            </a:r>
            <a:r>
              <a:rPr lang="en-US" altLang="zh-CN" dirty="0" smtClean="0">
                <a:solidFill>
                  <a:srgbClr val="FF0000"/>
                </a:solidFill>
                <a:latin typeface="微软雅黑" pitchFamily="34" charset="-122"/>
                <a:ea typeface="微软雅黑" pitchFamily="34" charset="-122"/>
              </a:rPr>
              <a:t>factors and activity data are </a:t>
            </a:r>
            <a:r>
              <a:rPr lang="en-US" altLang="zh-CN" dirty="0">
                <a:solidFill>
                  <a:srgbClr val="FF0000"/>
                </a:solidFill>
                <a:latin typeface="微软雅黑" pitchFamily="34" charset="-122"/>
                <a:ea typeface="微软雅黑" pitchFamily="34" charset="-122"/>
              </a:rPr>
              <a:t>limited</a:t>
            </a:r>
            <a:r>
              <a:rPr lang="en-US" altLang="zh-CN" dirty="0" smtClean="0">
                <a:solidFill>
                  <a:srgbClr val="FF0000"/>
                </a:solidFill>
                <a:latin typeface="微软雅黑" pitchFamily="34" charset="-122"/>
                <a:ea typeface="微软雅黑" pitchFamily="34" charset="-122"/>
              </a:rPr>
              <a:t>. </a:t>
            </a:r>
          </a:p>
        </p:txBody>
      </p:sp>
      <p:sp>
        <p:nvSpPr>
          <p:cNvPr id="5" name="TextBox 2"/>
          <p:cNvSpPr txBox="1"/>
          <p:nvPr/>
        </p:nvSpPr>
        <p:spPr>
          <a:xfrm>
            <a:off x="84312" y="1040249"/>
            <a:ext cx="8808168" cy="1338828"/>
          </a:xfrm>
          <a:prstGeom prst="rect">
            <a:avLst/>
          </a:prstGeom>
          <a:solidFill>
            <a:schemeClr val="bg1"/>
          </a:solidFill>
        </p:spPr>
        <p:txBody>
          <a:bodyPr wrap="square" rtlCol="0">
            <a:spAutoFit/>
          </a:bodyPr>
          <a:lstStyle/>
          <a:p>
            <a:pPr>
              <a:spcBef>
                <a:spcPts val="600"/>
              </a:spcBef>
              <a:spcAft>
                <a:spcPts val="600"/>
              </a:spcAft>
            </a:pPr>
            <a:r>
              <a:rPr lang="zh-CN" altLang="en-US" sz="2000" b="1" dirty="0">
                <a:latin typeface="微软雅黑" pitchFamily="34" charset="-122"/>
                <a:ea typeface="微软雅黑" pitchFamily="34" charset="-122"/>
              </a:rPr>
              <a:t>五</a:t>
            </a:r>
            <a:r>
              <a:rPr lang="zh-CN" altLang="en-US" sz="2000" b="1" dirty="0" smtClean="0">
                <a:latin typeface="微软雅黑" pitchFamily="34" charset="-122"/>
                <a:ea typeface="微软雅黑" pitchFamily="34" charset="-122"/>
              </a:rPr>
              <a:t>、</a:t>
            </a:r>
            <a:r>
              <a:rPr lang="zh-CN" altLang="zh-CN" sz="2000" b="1" dirty="0">
                <a:latin typeface="微软雅黑" pitchFamily="34" charset="-122"/>
                <a:ea typeface="微软雅黑" pitchFamily="34" charset="-122"/>
              </a:rPr>
              <a:t>进一步系统研究和更全面的数据将提高对短寿命气候污染物和非道路移动源有效控制的</a:t>
            </a:r>
            <a:r>
              <a:rPr lang="zh-CN" altLang="zh-CN" sz="2000" b="1" dirty="0" smtClean="0">
                <a:latin typeface="微软雅黑" pitchFamily="34" charset="-122"/>
                <a:ea typeface="微软雅黑" pitchFamily="34" charset="-122"/>
              </a:rPr>
              <a:t>能力</a:t>
            </a:r>
            <a:endParaRPr lang="en-US" altLang="zh-CN" sz="2000" b="1" dirty="0" smtClean="0">
              <a:latin typeface="微软雅黑" pitchFamily="34" charset="-122"/>
              <a:ea typeface="微软雅黑" pitchFamily="34" charset="-122"/>
            </a:endParaRPr>
          </a:p>
          <a:p>
            <a:pPr>
              <a:spcBef>
                <a:spcPts val="0"/>
              </a:spcBef>
              <a:spcAft>
                <a:spcPts val="600"/>
              </a:spcAft>
            </a:pPr>
            <a:r>
              <a:rPr lang="en-US" altLang="zh-CN" b="1" dirty="0">
                <a:solidFill>
                  <a:srgbClr val="FF0000"/>
                </a:solidFill>
                <a:latin typeface="微软雅黑" pitchFamily="34" charset="-122"/>
                <a:ea typeface="微软雅黑" pitchFamily="34" charset="-122"/>
              </a:rPr>
              <a:t>Further research and more comprehensive data will improve the ability to target action on SLCPs and NRMS</a:t>
            </a:r>
            <a:r>
              <a:rPr lang="en-US" altLang="zh-CN" b="1" dirty="0" smtClean="0">
                <a:solidFill>
                  <a:srgbClr val="FF0000"/>
                </a:solidFill>
                <a:latin typeface="微软雅黑" pitchFamily="34" charset="-122"/>
                <a:ea typeface="微软雅黑" pitchFamily="34" charset="-122"/>
              </a:rPr>
              <a:t>.</a:t>
            </a:r>
            <a:endParaRPr lang="en-US" altLang="zh-CN" b="1" dirty="0">
              <a:solidFill>
                <a:srgbClr val="FF0000"/>
              </a:solidFill>
              <a:latin typeface="微软雅黑" pitchFamily="34" charset="-122"/>
              <a:ea typeface="微软雅黑" pitchFamily="34" charset="-122"/>
            </a:endParaRPr>
          </a:p>
        </p:txBody>
      </p:sp>
    </p:spTree>
    <p:extLst>
      <p:ext uri="{BB962C8B-B14F-4D97-AF65-F5344CB8AC3E}">
        <p14:creationId xmlns:p14="http://schemas.microsoft.com/office/powerpoint/2010/main" val="14967961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txBox="1">
            <a:spLocks noChangeArrowheads="1"/>
          </p:cNvSpPr>
          <p:nvPr/>
        </p:nvSpPr>
        <p:spPr bwMode="gray">
          <a:xfrm>
            <a:off x="72008" y="273150"/>
            <a:ext cx="9071992" cy="563562"/>
          </a:xfrm>
          <a:prstGeom prst="rect">
            <a:avLst/>
          </a:prstGeom>
          <a:noFill/>
          <a:ln w="9525">
            <a:noFill/>
            <a:miter lim="800000"/>
            <a:headEnd/>
            <a:tailEnd/>
          </a:ln>
        </p:spPr>
        <p:txBody>
          <a:bodyPr anchor="ctr"/>
          <a:lstStyle/>
          <a:p>
            <a:r>
              <a:rPr lang="zh-CN" altLang="en-US" sz="3200" b="1" dirty="0">
                <a:solidFill>
                  <a:schemeClr val="tx2"/>
                </a:solidFill>
                <a:latin typeface="黑体" panose="02010609060101010101" pitchFamily="49" charset="-122"/>
                <a:ea typeface="黑体" panose="02010609060101010101" pitchFamily="49" charset="-122"/>
              </a:rPr>
              <a:t>主要政策建议 </a:t>
            </a:r>
            <a:r>
              <a:rPr lang="en-US" altLang="zh-CN" sz="3200" b="1" dirty="0" smtClean="0">
                <a:solidFill>
                  <a:schemeClr val="tx2"/>
                </a:solidFill>
                <a:latin typeface="Calibri" pitchFamily="34" charset="0"/>
              </a:rPr>
              <a:t>Major Policy Recommendations (1)</a:t>
            </a:r>
            <a:endParaRPr lang="en-US" altLang="zh-CN" sz="3200" b="1" dirty="0">
              <a:solidFill>
                <a:schemeClr val="tx2"/>
              </a:solidFill>
              <a:latin typeface="Calibri" pitchFamily="34" charset="0"/>
            </a:endParaRPr>
          </a:p>
        </p:txBody>
      </p:sp>
      <p:sp>
        <p:nvSpPr>
          <p:cNvPr id="4" name="TextBox 2"/>
          <p:cNvSpPr txBox="1"/>
          <p:nvPr/>
        </p:nvSpPr>
        <p:spPr>
          <a:xfrm>
            <a:off x="107504" y="2012062"/>
            <a:ext cx="8784976" cy="4801314"/>
          </a:xfrm>
          <a:prstGeom prst="rect">
            <a:avLst/>
          </a:prstGeom>
          <a:solidFill>
            <a:schemeClr val="bg1"/>
          </a:solidFill>
        </p:spPr>
        <p:txBody>
          <a:bodyPr wrap="square" rtlCol="0">
            <a:spAutoFit/>
          </a:bodyPr>
          <a:lstStyle/>
          <a:p>
            <a:pPr>
              <a:spcBef>
                <a:spcPts val="600"/>
              </a:spcBef>
              <a:spcAft>
                <a:spcPts val="600"/>
              </a:spcAft>
              <a:buAutoNum type="arabicParenR"/>
            </a:pPr>
            <a:r>
              <a:rPr lang="en-US" altLang="zh-CN" b="1" dirty="0" smtClean="0">
                <a:latin typeface="Times New Roman" pitchFamily="18" charset="0"/>
                <a:ea typeface="微软雅黑" pitchFamily="34" charset="-122"/>
                <a:cs typeface="Times New Roman" pitchFamily="18" charset="0"/>
              </a:rPr>
              <a:t> </a:t>
            </a:r>
            <a:r>
              <a:rPr lang="zh-CN" altLang="zh-CN" b="1" dirty="0" smtClean="0">
                <a:latin typeface="Times New Roman" pitchFamily="18" charset="0"/>
                <a:ea typeface="微软雅黑" pitchFamily="34" charset="-122"/>
                <a:cs typeface="Times New Roman" pitchFamily="18" charset="0"/>
              </a:rPr>
              <a:t>完善</a:t>
            </a:r>
            <a:r>
              <a:rPr lang="zh-CN" altLang="zh-CN" b="1" dirty="0">
                <a:latin typeface="Times New Roman" pitchFamily="18" charset="0"/>
                <a:ea typeface="微软雅黑" pitchFamily="34" charset="-122"/>
                <a:cs typeface="Times New Roman" pitchFamily="18" charset="0"/>
              </a:rPr>
              <a:t>排放标准体系，并基于减排的最佳实用技术</a:t>
            </a:r>
            <a:r>
              <a:rPr lang="zh-CN" altLang="zh-CN" b="1" dirty="0" smtClean="0">
                <a:latin typeface="Times New Roman" pitchFamily="18" charset="0"/>
                <a:ea typeface="微软雅黑" pitchFamily="34" charset="-122"/>
                <a:cs typeface="Times New Roman" pitchFamily="18" charset="0"/>
              </a:rPr>
              <a:t>规定</a:t>
            </a:r>
            <a:r>
              <a:rPr lang="zh-CN" altLang="zh-CN" b="1" dirty="0">
                <a:latin typeface="Times New Roman" pitchFamily="18" charset="0"/>
                <a:ea typeface="微软雅黑" pitchFamily="34" charset="-122"/>
                <a:cs typeface="Times New Roman" pitchFamily="18" charset="0"/>
              </a:rPr>
              <a:t>短寿命气候</a:t>
            </a:r>
            <a:r>
              <a:rPr lang="zh-CN" altLang="zh-CN" b="1" dirty="0" smtClean="0">
                <a:latin typeface="Times New Roman" pitchFamily="18" charset="0"/>
                <a:ea typeface="微软雅黑" pitchFamily="34" charset="-122"/>
                <a:cs typeface="Times New Roman" pitchFamily="18" charset="0"/>
              </a:rPr>
              <a:t>污染物的</a:t>
            </a:r>
            <a:r>
              <a:rPr lang="zh-CN" altLang="zh-CN" b="1" dirty="0">
                <a:latin typeface="Times New Roman" pitchFamily="18" charset="0"/>
                <a:ea typeface="微软雅黑" pitchFamily="34" charset="-122"/>
                <a:cs typeface="Times New Roman" pitchFamily="18" charset="0"/>
              </a:rPr>
              <a:t>排放</a:t>
            </a:r>
            <a:r>
              <a:rPr lang="zh-CN" altLang="zh-CN" b="1" dirty="0" smtClean="0">
                <a:latin typeface="Times New Roman" pitchFamily="18" charset="0"/>
                <a:ea typeface="微软雅黑" pitchFamily="34" charset="-122"/>
                <a:cs typeface="Times New Roman" pitchFamily="18" charset="0"/>
              </a:rPr>
              <a:t>限值</a:t>
            </a:r>
            <a:r>
              <a:rPr lang="zh-CN" altLang="en-US" b="1" dirty="0" smtClean="0">
                <a:latin typeface="Times New Roman" pitchFamily="18" charset="0"/>
                <a:ea typeface="微软雅黑" pitchFamily="34" charset="-122"/>
                <a:cs typeface="Times New Roman" pitchFamily="18" charset="0"/>
              </a:rPr>
              <a:t>。</a:t>
            </a:r>
            <a:r>
              <a:rPr lang="en-US" altLang="zh-CN" b="1" dirty="0" smtClean="0">
                <a:latin typeface="Times New Roman" pitchFamily="18" charset="0"/>
                <a:ea typeface="微软雅黑" pitchFamily="34" charset="-122"/>
                <a:cs typeface="Times New Roman" pitchFamily="18" charset="0"/>
              </a:rPr>
              <a:t> </a:t>
            </a:r>
            <a:r>
              <a:rPr lang="en-US" altLang="zh-CN" sz="1600" b="1" dirty="0" smtClean="0">
                <a:solidFill>
                  <a:srgbClr val="FF0000"/>
                </a:solidFill>
                <a:latin typeface="微软雅黑" pitchFamily="34" charset="-122"/>
                <a:ea typeface="微软雅黑" pitchFamily="34" charset="-122"/>
              </a:rPr>
              <a:t>SLCPs standards </a:t>
            </a:r>
            <a:r>
              <a:rPr lang="en-US" altLang="zh-CN" sz="1600" b="1" dirty="0">
                <a:solidFill>
                  <a:srgbClr val="FF0000"/>
                </a:solidFill>
                <a:latin typeface="微软雅黑" pitchFamily="34" charset="-122"/>
                <a:ea typeface="微软雅黑" pitchFamily="34" charset="-122"/>
              </a:rPr>
              <a:t>and caps </a:t>
            </a:r>
            <a:r>
              <a:rPr lang="en-US" altLang="zh-CN" sz="1600" b="1" dirty="0" smtClean="0">
                <a:solidFill>
                  <a:srgbClr val="FF0000"/>
                </a:solidFill>
                <a:latin typeface="微软雅黑" pitchFamily="34" charset="-122"/>
                <a:ea typeface="微软雅黑" pitchFamily="34" charset="-122"/>
              </a:rPr>
              <a:t>based </a:t>
            </a:r>
            <a:r>
              <a:rPr lang="en-US" altLang="zh-CN" sz="1600" b="1" dirty="0">
                <a:solidFill>
                  <a:srgbClr val="FF0000"/>
                </a:solidFill>
                <a:latin typeface="微软雅黑" pitchFamily="34" charset="-122"/>
                <a:ea typeface="微软雅黑" pitchFamily="34" charset="-122"/>
              </a:rPr>
              <a:t>on the best available technology (BAT</a:t>
            </a:r>
            <a:r>
              <a:rPr lang="en-US" altLang="zh-CN" sz="1600" b="1" dirty="0" smtClean="0">
                <a:solidFill>
                  <a:srgbClr val="FF0000"/>
                </a:solidFill>
                <a:latin typeface="微软雅黑" pitchFamily="34" charset="-122"/>
                <a:ea typeface="微软雅黑" pitchFamily="34" charset="-122"/>
              </a:rPr>
              <a:t>).</a:t>
            </a:r>
            <a:endParaRPr lang="en-US" altLang="zh-CN" sz="1600" b="1" dirty="0" smtClean="0">
              <a:latin typeface="Times New Roman" pitchFamily="18" charset="0"/>
              <a:ea typeface="微软雅黑" pitchFamily="34" charset="-122"/>
              <a:cs typeface="Times New Roman" pitchFamily="18" charset="0"/>
            </a:endParaRPr>
          </a:p>
          <a:p>
            <a:pPr marL="285750" indent="-285750">
              <a:spcBef>
                <a:spcPts val="0"/>
              </a:spcBef>
              <a:spcAft>
                <a:spcPts val="600"/>
              </a:spcAft>
              <a:buFont typeface="微软雅黑" panose="020B0503020204020204" pitchFamily="34" charset="-122"/>
              <a:buChar char="−"/>
            </a:pPr>
            <a:r>
              <a:rPr lang="zh-CN" altLang="zh-CN" dirty="0">
                <a:latin typeface="Times New Roman" pitchFamily="18" charset="0"/>
                <a:ea typeface="微软雅黑" pitchFamily="34" charset="-122"/>
                <a:cs typeface="Times New Roman" pitchFamily="18" charset="0"/>
              </a:rPr>
              <a:t>黑碳</a:t>
            </a:r>
            <a:r>
              <a:rPr lang="zh-CN" altLang="zh-CN" dirty="0" smtClean="0">
                <a:latin typeface="Times New Roman" pitchFamily="18" charset="0"/>
                <a:ea typeface="微软雅黑" pitchFamily="34" charset="-122"/>
                <a:cs typeface="Times New Roman" pitchFamily="18" charset="0"/>
              </a:rPr>
              <a:t>，</a:t>
            </a:r>
            <a:r>
              <a:rPr lang="zh-CN" altLang="zh-CN" dirty="0">
                <a:latin typeface="Times New Roman" pitchFamily="18" charset="0"/>
                <a:ea typeface="微软雅黑" pitchFamily="34" charset="-122"/>
                <a:cs typeface="Times New Roman" pitchFamily="18" charset="0"/>
              </a:rPr>
              <a:t>加快</a:t>
            </a:r>
            <a:r>
              <a:rPr lang="zh-CN" altLang="zh-CN" dirty="0" smtClean="0">
                <a:latin typeface="Times New Roman" pitchFamily="18" charset="0"/>
                <a:ea typeface="微软雅黑" pitchFamily="34" charset="-122"/>
                <a:cs typeface="Times New Roman" pitchFamily="18" charset="0"/>
              </a:rPr>
              <a:t>能源</a:t>
            </a:r>
            <a:r>
              <a:rPr lang="zh-CN" altLang="zh-CN" dirty="0">
                <a:latin typeface="Times New Roman" pitchFamily="18" charset="0"/>
                <a:ea typeface="微软雅黑" pitchFamily="34" charset="-122"/>
                <a:cs typeface="Times New Roman" pitchFamily="18" charset="0"/>
              </a:rPr>
              <a:t>使用政策</a:t>
            </a:r>
            <a:r>
              <a:rPr lang="zh-CN" altLang="zh-CN" dirty="0" smtClean="0">
                <a:latin typeface="Times New Roman" pitchFamily="18" charset="0"/>
                <a:ea typeface="微软雅黑" pitchFamily="34" charset="-122"/>
                <a:cs typeface="Times New Roman" pitchFamily="18" charset="0"/>
              </a:rPr>
              <a:t>转换速度</a:t>
            </a:r>
            <a:r>
              <a:rPr lang="zh-CN" altLang="en-US" dirty="0" smtClean="0">
                <a:latin typeface="Times New Roman" pitchFamily="18" charset="0"/>
                <a:ea typeface="微软雅黑" pitchFamily="34" charset="-122"/>
                <a:cs typeface="Times New Roman" pitchFamily="18" charset="0"/>
              </a:rPr>
              <a:t>；</a:t>
            </a:r>
            <a:r>
              <a:rPr lang="zh-CN" altLang="zh-CN" dirty="0" smtClean="0">
                <a:latin typeface="Times New Roman" pitchFamily="18" charset="0"/>
                <a:ea typeface="微软雅黑" pitchFamily="34" charset="-122"/>
                <a:cs typeface="Times New Roman" pitchFamily="18" charset="0"/>
              </a:rPr>
              <a:t>柴油</a:t>
            </a:r>
            <a:r>
              <a:rPr lang="zh-CN" altLang="zh-CN" dirty="0">
                <a:latin typeface="Times New Roman" pitchFamily="18" charset="0"/>
                <a:ea typeface="微软雅黑" pitchFamily="34" charset="-122"/>
                <a:cs typeface="Times New Roman" pitchFamily="18" charset="0"/>
              </a:rPr>
              <a:t>车、炼焦炉</a:t>
            </a:r>
            <a:r>
              <a:rPr lang="zh-CN" altLang="en-US" dirty="0">
                <a:latin typeface="Times New Roman" pitchFamily="18" charset="0"/>
                <a:ea typeface="微软雅黑" pitchFamily="34" charset="-122"/>
                <a:cs typeface="Times New Roman" pitchFamily="18" charset="0"/>
              </a:rPr>
              <a:t>等</a:t>
            </a:r>
            <a:r>
              <a:rPr lang="zh-CN" altLang="zh-CN" dirty="0">
                <a:latin typeface="Times New Roman" pitchFamily="18" charset="0"/>
                <a:ea typeface="微软雅黑" pitchFamily="34" charset="-122"/>
                <a:cs typeface="Times New Roman" pitchFamily="18" charset="0"/>
              </a:rPr>
              <a:t>应达到最佳实用技术要求</a:t>
            </a:r>
            <a:r>
              <a:rPr lang="zh-CN" altLang="zh-CN" dirty="0" smtClean="0">
                <a:latin typeface="Times New Roman" pitchFamily="18" charset="0"/>
                <a:ea typeface="微软雅黑" pitchFamily="34" charset="-122"/>
                <a:cs typeface="Times New Roman" pitchFamily="18" charset="0"/>
              </a:rPr>
              <a:t>。</a:t>
            </a:r>
            <a:r>
              <a:rPr lang="en-US" altLang="zh-CN" sz="1600" dirty="0">
                <a:solidFill>
                  <a:srgbClr val="FF0000"/>
                </a:solidFill>
                <a:latin typeface="微软雅黑" pitchFamily="34" charset="-122"/>
                <a:ea typeface="微软雅黑" pitchFamily="34" charset="-122"/>
              </a:rPr>
              <a:t>energy use policies accelerate the transition away from solid fuels. Regulations for on-road diesel vehicles, coke ovens achieve BAT for reducing BC </a:t>
            </a:r>
            <a:r>
              <a:rPr lang="en-US" altLang="zh-CN" sz="1600" dirty="0" smtClean="0">
                <a:solidFill>
                  <a:srgbClr val="FF0000"/>
                </a:solidFill>
                <a:latin typeface="微软雅黑" pitchFamily="34" charset="-122"/>
                <a:ea typeface="微软雅黑" pitchFamily="34" charset="-122"/>
              </a:rPr>
              <a:t>emissions.</a:t>
            </a:r>
            <a:endParaRPr lang="en-US" altLang="zh-CN" sz="1600" dirty="0">
              <a:latin typeface="Times New Roman" pitchFamily="18" charset="0"/>
              <a:ea typeface="微软雅黑" pitchFamily="34" charset="-122"/>
              <a:cs typeface="Times New Roman" pitchFamily="18" charset="0"/>
            </a:endParaRPr>
          </a:p>
          <a:p>
            <a:pPr marL="285750" indent="-285750">
              <a:spcBef>
                <a:spcPts val="0"/>
              </a:spcBef>
              <a:spcAft>
                <a:spcPts val="600"/>
              </a:spcAft>
              <a:buFont typeface="微软雅黑" panose="020B0503020204020204" pitchFamily="34" charset="-122"/>
              <a:buChar char="−"/>
            </a:pPr>
            <a:r>
              <a:rPr lang="zh-CN" altLang="zh-CN" dirty="0" smtClean="0">
                <a:latin typeface="Times New Roman" pitchFamily="18" charset="0"/>
                <a:ea typeface="微软雅黑" pitchFamily="34" charset="-122"/>
                <a:cs typeface="Times New Roman" pitchFamily="18" charset="0"/>
              </a:rPr>
              <a:t>煤矿</a:t>
            </a:r>
            <a:r>
              <a:rPr lang="zh-CN" altLang="zh-CN" dirty="0">
                <a:latin typeface="Times New Roman" pitchFamily="18" charset="0"/>
                <a:ea typeface="微软雅黑" pitchFamily="34" charset="-122"/>
                <a:cs typeface="Times New Roman" pitchFamily="18" charset="0"/>
              </a:rPr>
              <a:t>瓦斯，提高</a:t>
            </a:r>
            <a:r>
              <a:rPr lang="zh-CN" altLang="en-US" dirty="0">
                <a:latin typeface="Times New Roman" pitchFamily="18" charset="0"/>
                <a:ea typeface="微软雅黑" pitchFamily="34" charset="-122"/>
                <a:cs typeface="Times New Roman" pitchFamily="18" charset="0"/>
              </a:rPr>
              <a:t>财政</a:t>
            </a:r>
            <a:r>
              <a:rPr lang="zh-CN" altLang="zh-CN" dirty="0">
                <a:latin typeface="Times New Roman" pitchFamily="18" charset="0"/>
                <a:ea typeface="微软雅黑" pitchFamily="34" charset="-122"/>
                <a:cs typeface="Times New Roman" pitchFamily="18" charset="0"/>
              </a:rPr>
              <a:t>补贴标准，完善税收优惠</a:t>
            </a:r>
            <a:r>
              <a:rPr lang="zh-CN" altLang="en-US" dirty="0">
                <a:latin typeface="Times New Roman" pitchFamily="18" charset="0"/>
                <a:ea typeface="微软雅黑" pitchFamily="34" charset="-122"/>
                <a:cs typeface="Times New Roman" pitchFamily="18" charset="0"/>
              </a:rPr>
              <a:t>等</a:t>
            </a:r>
            <a:r>
              <a:rPr lang="zh-CN" altLang="zh-CN" dirty="0">
                <a:latin typeface="Times New Roman" pitchFamily="18" charset="0"/>
                <a:ea typeface="微软雅黑" pitchFamily="34" charset="-122"/>
                <a:cs typeface="Times New Roman" pitchFamily="18" charset="0"/>
              </a:rPr>
              <a:t>政策</a:t>
            </a:r>
            <a:r>
              <a:rPr lang="zh-CN" altLang="en-US" dirty="0" smtClean="0">
                <a:latin typeface="Times New Roman" pitchFamily="18" charset="0"/>
                <a:ea typeface="微软雅黑" pitchFamily="34" charset="-122"/>
                <a:cs typeface="Times New Roman" pitchFamily="18" charset="0"/>
              </a:rPr>
              <a:t>。</a:t>
            </a:r>
            <a:r>
              <a:rPr lang="en-US" altLang="zh-CN" sz="1600" dirty="0">
                <a:solidFill>
                  <a:srgbClr val="FF0000"/>
                </a:solidFill>
                <a:latin typeface="微软雅黑" pitchFamily="34" charset="-122"/>
                <a:ea typeface="微软雅黑" pitchFamily="34" charset="-122"/>
              </a:rPr>
              <a:t>The </a:t>
            </a:r>
            <a:r>
              <a:rPr lang="en-US" altLang="zh-CN" sz="1600" dirty="0" smtClean="0">
                <a:solidFill>
                  <a:srgbClr val="FF0000"/>
                </a:solidFill>
                <a:latin typeface="微软雅黑" pitchFamily="34" charset="-122"/>
                <a:ea typeface="微软雅黑" pitchFamily="34" charset="-122"/>
              </a:rPr>
              <a:t>CH4 </a:t>
            </a:r>
            <a:r>
              <a:rPr lang="en-US" altLang="zh-CN" sz="1600" dirty="0">
                <a:solidFill>
                  <a:srgbClr val="FF0000"/>
                </a:solidFill>
                <a:latin typeface="微软雅黑" pitchFamily="34" charset="-122"/>
                <a:ea typeface="微软雅黑" pitchFamily="34" charset="-122"/>
              </a:rPr>
              <a:t>emission standards for coal mine gas allowances and subsidies, as well as tax </a:t>
            </a:r>
            <a:r>
              <a:rPr lang="en-US" altLang="zh-CN" sz="1600" dirty="0" smtClean="0">
                <a:solidFill>
                  <a:srgbClr val="FF0000"/>
                </a:solidFill>
                <a:latin typeface="微软雅黑" pitchFamily="34" charset="-122"/>
                <a:ea typeface="微软雅黑" pitchFamily="34" charset="-122"/>
              </a:rPr>
              <a:t>incentives.</a:t>
            </a:r>
            <a:endParaRPr lang="en-US" altLang="zh-CN" sz="1600" dirty="0">
              <a:solidFill>
                <a:srgbClr val="FF0000"/>
              </a:solidFill>
              <a:latin typeface="微软雅黑" pitchFamily="34" charset="-122"/>
              <a:ea typeface="微软雅黑" pitchFamily="34" charset="-122"/>
            </a:endParaRPr>
          </a:p>
          <a:p>
            <a:pPr>
              <a:spcBef>
                <a:spcPts val="0"/>
              </a:spcBef>
              <a:spcAft>
                <a:spcPts val="600"/>
              </a:spcAft>
            </a:pPr>
            <a:r>
              <a:rPr lang="en-US" altLang="zh-CN" dirty="0" smtClean="0">
                <a:latin typeface="Times New Roman" pitchFamily="18" charset="0"/>
                <a:ea typeface="微软雅黑" pitchFamily="34" charset="-122"/>
                <a:cs typeface="Times New Roman" pitchFamily="18" charset="0"/>
              </a:rPr>
              <a:t>2) </a:t>
            </a:r>
            <a:r>
              <a:rPr lang="zh-CN" altLang="zh-CN" b="1" dirty="0" smtClean="0">
                <a:latin typeface="Times New Roman" pitchFamily="18" charset="0"/>
                <a:ea typeface="微软雅黑" pitchFamily="34" charset="-122"/>
                <a:cs typeface="Times New Roman" pitchFamily="18" charset="0"/>
              </a:rPr>
              <a:t>尽快</a:t>
            </a:r>
            <a:r>
              <a:rPr lang="zh-CN" altLang="zh-CN" b="1" dirty="0">
                <a:latin typeface="Times New Roman" pitchFamily="18" charset="0"/>
                <a:ea typeface="微软雅黑" pitchFamily="34" charset="-122"/>
                <a:cs typeface="Times New Roman" pitchFamily="18" charset="0"/>
              </a:rPr>
              <a:t>制定针对新的和在用的工程机械、农业机械和海洋船舶排放削减的法规，以力争</a:t>
            </a:r>
            <a:r>
              <a:rPr lang="en-US" altLang="zh-CN" b="1" dirty="0">
                <a:latin typeface="Times New Roman" pitchFamily="18" charset="0"/>
                <a:ea typeface="微软雅黑" pitchFamily="34" charset="-122"/>
                <a:cs typeface="Times New Roman" pitchFamily="18" charset="0"/>
              </a:rPr>
              <a:t>2020</a:t>
            </a:r>
            <a:r>
              <a:rPr lang="zh-CN" altLang="zh-CN" b="1" dirty="0">
                <a:latin typeface="Times New Roman" pitchFamily="18" charset="0"/>
                <a:ea typeface="微软雅黑" pitchFamily="34" charset="-122"/>
                <a:cs typeface="Times New Roman" pitchFamily="18" charset="0"/>
              </a:rPr>
              <a:t>年达到国际最佳实践水平的</a:t>
            </a:r>
            <a:r>
              <a:rPr lang="zh-CN" altLang="zh-CN" b="1" dirty="0" smtClean="0">
                <a:latin typeface="Times New Roman" pitchFamily="18" charset="0"/>
                <a:ea typeface="微软雅黑" pitchFamily="34" charset="-122"/>
                <a:cs typeface="Times New Roman" pitchFamily="18" charset="0"/>
              </a:rPr>
              <a:t>目标</a:t>
            </a:r>
            <a:r>
              <a:rPr lang="zh-CN" altLang="en-US" b="1" dirty="0" smtClean="0">
                <a:latin typeface="Times New Roman" pitchFamily="18" charset="0"/>
                <a:ea typeface="微软雅黑" pitchFamily="34" charset="-122"/>
                <a:cs typeface="Times New Roman" pitchFamily="18" charset="0"/>
              </a:rPr>
              <a:t>。</a:t>
            </a:r>
            <a:r>
              <a:rPr lang="en-US" altLang="zh-CN" sz="1600" b="1" dirty="0">
                <a:solidFill>
                  <a:srgbClr val="FF0000"/>
                </a:solidFill>
                <a:latin typeface="微软雅黑" pitchFamily="34" charset="-122"/>
                <a:ea typeface="微软雅黑" pitchFamily="34" charset="-122"/>
              </a:rPr>
              <a:t>Regulations </a:t>
            </a:r>
            <a:r>
              <a:rPr lang="en-US" altLang="zh-CN" sz="1600" b="1" dirty="0" smtClean="0">
                <a:solidFill>
                  <a:srgbClr val="FF0000"/>
                </a:solidFill>
                <a:latin typeface="微软雅黑" pitchFamily="34" charset="-122"/>
                <a:ea typeface="微软雅黑" pitchFamily="34" charset="-122"/>
              </a:rPr>
              <a:t>for NRMS accelerated </a:t>
            </a:r>
            <a:r>
              <a:rPr lang="en-US" altLang="zh-CN" sz="1600" b="1" dirty="0">
                <a:solidFill>
                  <a:srgbClr val="FF0000"/>
                </a:solidFill>
                <a:latin typeface="微软雅黑" pitchFamily="34" charset="-122"/>
                <a:ea typeface="微软雅黑" pitchFamily="34" charset="-122"/>
              </a:rPr>
              <a:t>with the goal of achieving international best practice norms during the 13th Five Year Plan.</a:t>
            </a:r>
          </a:p>
          <a:p>
            <a:pPr marL="285750" indent="-285750">
              <a:spcBef>
                <a:spcPts val="0"/>
              </a:spcBef>
              <a:spcAft>
                <a:spcPts val="600"/>
              </a:spcAft>
              <a:buFont typeface="微软雅黑" panose="020B0503020204020204" pitchFamily="34" charset="-122"/>
              <a:buChar char="−"/>
            </a:pPr>
            <a:r>
              <a:rPr lang="zh-CN" altLang="en-US" dirty="0">
                <a:latin typeface="Times New Roman" pitchFamily="18" charset="0"/>
                <a:ea typeface="微软雅黑" pitchFamily="34" charset="-122"/>
                <a:cs typeface="Times New Roman" pitchFamily="18" charset="0"/>
              </a:rPr>
              <a:t>对非道路机械，考虑</a:t>
            </a:r>
            <a:r>
              <a:rPr lang="zh-CN" altLang="zh-CN" dirty="0">
                <a:latin typeface="Times New Roman" pitchFamily="18" charset="0"/>
                <a:ea typeface="微软雅黑" pitchFamily="34" charset="-122"/>
                <a:cs typeface="Times New Roman" pitchFamily="18" charset="0"/>
              </a:rPr>
              <a:t>在</a:t>
            </a:r>
            <a:r>
              <a:rPr lang="en-US" altLang="zh-CN" dirty="0">
                <a:latin typeface="Times New Roman" pitchFamily="18" charset="0"/>
                <a:ea typeface="微软雅黑" pitchFamily="34" charset="-122"/>
                <a:cs typeface="Times New Roman" pitchFamily="18" charset="0"/>
              </a:rPr>
              <a:t>“</a:t>
            </a:r>
            <a:r>
              <a:rPr lang="zh-CN" altLang="zh-CN" dirty="0">
                <a:latin typeface="Times New Roman" pitchFamily="18" charset="0"/>
                <a:ea typeface="微软雅黑" pitchFamily="34" charset="-122"/>
                <a:cs typeface="Times New Roman" pitchFamily="18" charset="0"/>
              </a:rPr>
              <a:t>十三五</a:t>
            </a:r>
            <a:r>
              <a:rPr lang="en-US" altLang="zh-CN" dirty="0">
                <a:latin typeface="Times New Roman" pitchFamily="18" charset="0"/>
                <a:ea typeface="微软雅黑" pitchFamily="34" charset="-122"/>
                <a:cs typeface="Times New Roman" pitchFamily="18" charset="0"/>
              </a:rPr>
              <a:t>”</a:t>
            </a:r>
            <a:r>
              <a:rPr lang="zh-CN" altLang="zh-CN" dirty="0">
                <a:latin typeface="Times New Roman" pitchFamily="18" charset="0"/>
                <a:ea typeface="微软雅黑" pitchFamily="34" charset="-122"/>
                <a:cs typeface="Times New Roman" pitchFamily="18" charset="0"/>
              </a:rPr>
              <a:t>期间跨越到欧</a:t>
            </a:r>
            <a:r>
              <a:rPr lang="en-US" altLang="zh-CN" dirty="0">
                <a:latin typeface="Times New Roman" pitchFamily="18" charset="0"/>
                <a:ea typeface="微软雅黑" pitchFamily="34" charset="-122"/>
                <a:cs typeface="Times New Roman" pitchFamily="18" charset="0"/>
              </a:rPr>
              <a:t>IV</a:t>
            </a:r>
            <a:r>
              <a:rPr lang="zh-CN" altLang="zh-CN" dirty="0">
                <a:latin typeface="Times New Roman" pitchFamily="18" charset="0"/>
                <a:ea typeface="微软雅黑" pitchFamily="34" charset="-122"/>
                <a:cs typeface="Times New Roman" pitchFamily="18" charset="0"/>
              </a:rPr>
              <a:t>阶段非道路排放</a:t>
            </a:r>
            <a:r>
              <a:rPr lang="zh-CN" altLang="zh-CN" dirty="0" smtClean="0">
                <a:latin typeface="Times New Roman" pitchFamily="18" charset="0"/>
                <a:ea typeface="微软雅黑" pitchFamily="34" charset="-122"/>
                <a:cs typeface="Times New Roman" pitchFamily="18" charset="0"/>
              </a:rPr>
              <a:t>标准</a:t>
            </a:r>
            <a:r>
              <a:rPr lang="zh-CN" altLang="en-US" dirty="0" smtClean="0">
                <a:latin typeface="Times New Roman" pitchFamily="18" charset="0"/>
                <a:ea typeface="微软雅黑" pitchFamily="34" charset="-122"/>
                <a:cs typeface="Times New Roman" pitchFamily="18" charset="0"/>
              </a:rPr>
              <a:t>。</a:t>
            </a:r>
            <a:r>
              <a:rPr lang="en-US" altLang="zh-CN" sz="1600" dirty="0">
                <a:solidFill>
                  <a:srgbClr val="FF0000"/>
                </a:solidFill>
                <a:latin typeface="微软雅黑" pitchFamily="34" charset="-122"/>
                <a:ea typeface="微软雅黑" pitchFamily="34" charset="-122"/>
              </a:rPr>
              <a:t>Leapfrog to Euro IV non-road machinery </a:t>
            </a:r>
            <a:r>
              <a:rPr lang="en-US" altLang="zh-CN" sz="1600" dirty="0" smtClean="0">
                <a:solidFill>
                  <a:srgbClr val="FF0000"/>
                </a:solidFill>
                <a:latin typeface="微软雅黑" pitchFamily="34" charset="-122"/>
                <a:ea typeface="微软雅黑" pitchFamily="34" charset="-122"/>
              </a:rPr>
              <a:t>standards.</a:t>
            </a:r>
            <a:endParaRPr lang="en-US" altLang="zh-CN" sz="1600" dirty="0">
              <a:solidFill>
                <a:srgbClr val="FF0000"/>
              </a:solidFill>
              <a:latin typeface="微软雅黑" pitchFamily="34" charset="-122"/>
              <a:ea typeface="微软雅黑" pitchFamily="34" charset="-122"/>
            </a:endParaRPr>
          </a:p>
          <a:p>
            <a:pPr marL="285750" indent="-285750">
              <a:spcBef>
                <a:spcPts val="0"/>
              </a:spcBef>
              <a:spcAft>
                <a:spcPts val="600"/>
              </a:spcAft>
              <a:buFont typeface="微软雅黑" panose="020B0503020204020204" pitchFamily="34" charset="-122"/>
              <a:buChar char="−"/>
            </a:pPr>
            <a:r>
              <a:rPr lang="zh-CN" altLang="zh-CN" dirty="0">
                <a:latin typeface="Times New Roman" pitchFamily="18" charset="0"/>
                <a:ea typeface="微软雅黑" pitchFamily="34" charset="-122"/>
                <a:cs typeface="Times New Roman" pitchFamily="18" charset="0"/>
              </a:rPr>
              <a:t>对于内河、沿海船舶，中国应考虑跨越到美标</a:t>
            </a:r>
            <a:r>
              <a:rPr lang="en-US" altLang="zh-CN" dirty="0">
                <a:latin typeface="Times New Roman" pitchFamily="18" charset="0"/>
                <a:ea typeface="微软雅黑" pitchFamily="34" charset="-122"/>
                <a:cs typeface="Times New Roman" pitchFamily="18" charset="0"/>
              </a:rPr>
              <a:t>Tier 4</a:t>
            </a:r>
            <a:r>
              <a:rPr lang="zh-CN" altLang="zh-CN" dirty="0">
                <a:latin typeface="Times New Roman" pitchFamily="18" charset="0"/>
                <a:ea typeface="微软雅黑" pitchFamily="34" charset="-122"/>
                <a:cs typeface="Times New Roman" pitchFamily="18" charset="0"/>
              </a:rPr>
              <a:t>或同等</a:t>
            </a:r>
            <a:r>
              <a:rPr lang="zh-CN" altLang="zh-CN" dirty="0" smtClean="0">
                <a:latin typeface="Times New Roman" pitchFamily="18" charset="0"/>
                <a:ea typeface="微软雅黑" pitchFamily="34" charset="-122"/>
                <a:cs typeface="Times New Roman" pitchFamily="18" charset="0"/>
              </a:rPr>
              <a:t>标准</a:t>
            </a:r>
            <a:r>
              <a:rPr lang="zh-CN" altLang="en-US" dirty="0" smtClean="0">
                <a:latin typeface="Times New Roman" pitchFamily="18" charset="0"/>
                <a:ea typeface="微软雅黑" pitchFamily="34" charset="-122"/>
                <a:cs typeface="Times New Roman" pitchFamily="18" charset="0"/>
              </a:rPr>
              <a:t>。</a:t>
            </a:r>
            <a:r>
              <a:rPr lang="en-US" altLang="zh-CN" sz="1600" dirty="0">
                <a:solidFill>
                  <a:srgbClr val="FF0000"/>
                </a:solidFill>
                <a:latin typeface="微软雅黑" pitchFamily="34" charset="-122"/>
                <a:ea typeface="微软雅黑" pitchFamily="34" charset="-122"/>
              </a:rPr>
              <a:t>Leapfrog to US Tier 4 or equivalent standards for inland waterway and coastal vessels.</a:t>
            </a:r>
          </a:p>
          <a:p>
            <a:pPr marL="285750" indent="-285750">
              <a:spcBef>
                <a:spcPts val="0"/>
              </a:spcBef>
              <a:spcAft>
                <a:spcPts val="600"/>
              </a:spcAft>
              <a:buFont typeface="微软雅黑" panose="020B0503020204020204" pitchFamily="34" charset="-122"/>
              <a:buChar char="−"/>
            </a:pPr>
            <a:r>
              <a:rPr lang="zh-CN" altLang="zh-CN" dirty="0">
                <a:latin typeface="Times New Roman" pitchFamily="18" charset="0"/>
                <a:ea typeface="微软雅黑" pitchFamily="34" charset="-122"/>
                <a:cs typeface="Times New Roman" pitchFamily="18" charset="0"/>
              </a:rPr>
              <a:t>建立</a:t>
            </a:r>
            <a:r>
              <a:rPr lang="zh-CN" altLang="zh-CN" dirty="0" smtClean="0">
                <a:latin typeface="Times New Roman" pitchFamily="18" charset="0"/>
                <a:ea typeface="微软雅黑" pitchFamily="34" charset="-122"/>
                <a:cs typeface="Times New Roman" pitchFamily="18" charset="0"/>
              </a:rPr>
              <a:t>严格</a:t>
            </a:r>
            <a:r>
              <a:rPr lang="zh-CN" altLang="zh-CN" dirty="0">
                <a:latin typeface="Times New Roman" pitchFamily="18" charset="0"/>
                <a:ea typeface="微软雅黑" pitchFamily="34" charset="-122"/>
                <a:cs typeface="Times New Roman" pitchFamily="18" charset="0"/>
              </a:rPr>
              <a:t>的船用燃油</a:t>
            </a:r>
            <a:r>
              <a:rPr lang="zh-CN" altLang="zh-CN" dirty="0" smtClean="0">
                <a:latin typeface="Times New Roman" pitchFamily="18" charset="0"/>
                <a:ea typeface="微软雅黑" pitchFamily="34" charset="-122"/>
                <a:cs typeface="Times New Roman" pitchFamily="18" charset="0"/>
              </a:rPr>
              <a:t>标准</a:t>
            </a:r>
            <a:r>
              <a:rPr lang="zh-CN" altLang="en-US" dirty="0" smtClean="0">
                <a:latin typeface="Times New Roman" pitchFamily="18" charset="0"/>
                <a:ea typeface="微软雅黑" pitchFamily="34" charset="-122"/>
                <a:cs typeface="Times New Roman" pitchFamily="18" charset="0"/>
              </a:rPr>
              <a:t>，</a:t>
            </a:r>
            <a:r>
              <a:rPr lang="zh-CN" altLang="zh-CN" dirty="0">
                <a:latin typeface="Times New Roman" pitchFamily="18" charset="0"/>
                <a:ea typeface="微软雅黑" pitchFamily="34" charset="-122"/>
                <a:cs typeface="Times New Roman" pitchFamily="18" charset="0"/>
              </a:rPr>
              <a:t>尽早将燃料硫含量限值降低到</a:t>
            </a:r>
            <a:r>
              <a:rPr lang="en-US" altLang="zh-CN" dirty="0">
                <a:latin typeface="Times New Roman" pitchFamily="18" charset="0"/>
                <a:ea typeface="微软雅黑" pitchFamily="34" charset="-122"/>
                <a:cs typeface="Times New Roman" pitchFamily="18" charset="0"/>
              </a:rPr>
              <a:t>0.1</a:t>
            </a:r>
            <a:r>
              <a:rPr lang="en-US" altLang="zh-CN" dirty="0" smtClean="0">
                <a:latin typeface="Times New Roman" pitchFamily="18" charset="0"/>
                <a:ea typeface="微软雅黑" pitchFamily="34" charset="-122"/>
                <a:cs typeface="Times New Roman" pitchFamily="18" charset="0"/>
              </a:rPr>
              <a:t>%</a:t>
            </a:r>
            <a:r>
              <a:rPr lang="zh-CN" altLang="en-US" dirty="0" smtClean="0">
                <a:latin typeface="Times New Roman" pitchFamily="18" charset="0"/>
                <a:ea typeface="微软雅黑" pitchFamily="34" charset="-122"/>
                <a:cs typeface="Times New Roman" pitchFamily="18" charset="0"/>
              </a:rPr>
              <a:t>。</a:t>
            </a:r>
            <a:r>
              <a:rPr lang="en-US" altLang="zh-CN" sz="1600" dirty="0" smtClean="0">
                <a:solidFill>
                  <a:srgbClr val="FF0000"/>
                </a:solidFill>
                <a:latin typeface="微软雅黑" pitchFamily="34" charset="-122"/>
                <a:ea typeface="微软雅黑" pitchFamily="34" charset="-122"/>
              </a:rPr>
              <a:t>Require </a:t>
            </a:r>
            <a:r>
              <a:rPr lang="en-US" altLang="zh-CN" sz="1600" dirty="0">
                <a:solidFill>
                  <a:srgbClr val="FF0000"/>
                </a:solidFill>
                <a:latin typeface="微软雅黑" pitchFamily="34" charset="-122"/>
                <a:ea typeface="微软雅黑" pitchFamily="34" charset="-122"/>
              </a:rPr>
              <a:t>the use of lower-sulfur fuel, striving to achieve 0.1% </a:t>
            </a:r>
            <a:r>
              <a:rPr lang="en-US" altLang="zh-CN" sz="1600" dirty="0" smtClean="0">
                <a:solidFill>
                  <a:srgbClr val="FF0000"/>
                </a:solidFill>
                <a:latin typeface="微软雅黑" pitchFamily="34" charset="-122"/>
                <a:ea typeface="微软雅黑" pitchFamily="34" charset="-122"/>
              </a:rPr>
              <a:t>limits ASAP.</a:t>
            </a:r>
            <a:endParaRPr lang="en-US" altLang="zh-CN" sz="1600" dirty="0">
              <a:solidFill>
                <a:srgbClr val="FF0000"/>
              </a:solidFill>
              <a:latin typeface="微软雅黑" pitchFamily="34" charset="-122"/>
              <a:ea typeface="微软雅黑" pitchFamily="34" charset="-122"/>
            </a:endParaRPr>
          </a:p>
        </p:txBody>
      </p:sp>
      <p:sp>
        <p:nvSpPr>
          <p:cNvPr id="5" name="TextBox 2"/>
          <p:cNvSpPr txBox="1"/>
          <p:nvPr/>
        </p:nvSpPr>
        <p:spPr>
          <a:xfrm>
            <a:off x="84312" y="1059994"/>
            <a:ext cx="8952184" cy="846386"/>
          </a:xfrm>
          <a:prstGeom prst="rect">
            <a:avLst/>
          </a:prstGeom>
          <a:solidFill>
            <a:schemeClr val="bg1"/>
          </a:solidFill>
        </p:spPr>
        <p:txBody>
          <a:bodyPr wrap="square" rtlCol="0">
            <a:spAutoFit/>
          </a:bodyPr>
          <a:lstStyle/>
          <a:p>
            <a:pPr>
              <a:spcBef>
                <a:spcPts val="600"/>
              </a:spcBef>
              <a:spcAft>
                <a:spcPts val="600"/>
              </a:spcAft>
            </a:pPr>
            <a:r>
              <a:rPr lang="zh-CN" altLang="en-US" sz="2400" b="1" dirty="0">
                <a:latin typeface="微软雅黑" pitchFamily="34" charset="-122"/>
                <a:ea typeface="微软雅黑" pitchFamily="34" charset="-122"/>
              </a:rPr>
              <a:t>一</a:t>
            </a:r>
            <a:r>
              <a:rPr lang="zh-CN" altLang="en-US" sz="2400" b="1" dirty="0" smtClean="0">
                <a:latin typeface="微软雅黑" pitchFamily="34" charset="-122"/>
                <a:ea typeface="微软雅黑" pitchFamily="34" charset="-122"/>
              </a:rPr>
              <a:t>、</a:t>
            </a:r>
            <a:r>
              <a:rPr lang="zh-CN" altLang="zh-CN" sz="2400" b="1" dirty="0">
                <a:latin typeface="微软雅黑" pitchFamily="34" charset="-122"/>
                <a:ea typeface="微软雅黑" pitchFamily="34" charset="-122"/>
              </a:rPr>
              <a:t>制定并完善相关的排放法规标准及</a:t>
            </a:r>
            <a:r>
              <a:rPr lang="zh-CN" altLang="zh-CN" sz="2400" b="1" dirty="0" smtClean="0">
                <a:latin typeface="微软雅黑" pitchFamily="34" charset="-122"/>
                <a:ea typeface="微软雅黑" pitchFamily="34" charset="-122"/>
              </a:rPr>
              <a:t>政策</a:t>
            </a:r>
            <a:endParaRPr lang="en-US" altLang="zh-CN" sz="2400" b="1" dirty="0" smtClean="0">
              <a:latin typeface="微软雅黑" pitchFamily="34" charset="-122"/>
              <a:ea typeface="微软雅黑" pitchFamily="34" charset="-122"/>
            </a:endParaRPr>
          </a:p>
          <a:p>
            <a:pPr>
              <a:spcBef>
                <a:spcPts val="0"/>
              </a:spcBef>
              <a:spcAft>
                <a:spcPts val="600"/>
              </a:spcAft>
            </a:pPr>
            <a:r>
              <a:rPr lang="en-US" altLang="zh-CN" sz="2000" b="1" dirty="0">
                <a:solidFill>
                  <a:srgbClr val="FF0000"/>
                </a:solidFill>
                <a:latin typeface="微软雅黑" pitchFamily="34" charset="-122"/>
                <a:ea typeface="微软雅黑" pitchFamily="34" charset="-122"/>
              </a:rPr>
              <a:t>Accelerating </a:t>
            </a:r>
            <a:r>
              <a:rPr lang="en-US" altLang="zh-CN" sz="2000" b="1" dirty="0" smtClean="0">
                <a:solidFill>
                  <a:srgbClr val="FF0000"/>
                </a:solidFill>
                <a:latin typeface="微软雅黑" pitchFamily="34" charset="-122"/>
                <a:ea typeface="微软雅黑" pitchFamily="34" charset="-122"/>
              </a:rPr>
              <a:t>sound </a:t>
            </a:r>
            <a:r>
              <a:rPr lang="en-US" altLang="zh-CN" sz="2000" b="1" dirty="0">
                <a:solidFill>
                  <a:srgbClr val="FF0000"/>
                </a:solidFill>
                <a:latin typeface="微软雅黑" pitchFamily="34" charset="-122"/>
                <a:ea typeface="微软雅黑" pitchFamily="34" charset="-122"/>
              </a:rPr>
              <a:t>emission regulations, standards, and </a:t>
            </a:r>
            <a:r>
              <a:rPr lang="en-US" altLang="zh-CN" sz="2000" b="1" dirty="0" smtClean="0">
                <a:solidFill>
                  <a:srgbClr val="FF0000"/>
                </a:solidFill>
                <a:latin typeface="微软雅黑" pitchFamily="34" charset="-122"/>
                <a:ea typeface="微软雅黑" pitchFamily="34" charset="-122"/>
              </a:rPr>
              <a:t>policies</a:t>
            </a:r>
          </a:p>
        </p:txBody>
      </p:sp>
    </p:spTree>
    <p:extLst>
      <p:ext uri="{BB962C8B-B14F-4D97-AF65-F5344CB8AC3E}">
        <p14:creationId xmlns:p14="http://schemas.microsoft.com/office/powerpoint/2010/main" val="27354789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txBox="1">
            <a:spLocks noChangeArrowheads="1"/>
          </p:cNvSpPr>
          <p:nvPr/>
        </p:nvSpPr>
        <p:spPr bwMode="gray">
          <a:xfrm>
            <a:off x="72008" y="273150"/>
            <a:ext cx="9828584" cy="563562"/>
          </a:xfrm>
          <a:prstGeom prst="rect">
            <a:avLst/>
          </a:prstGeom>
          <a:noFill/>
          <a:ln w="9525">
            <a:noFill/>
            <a:miter lim="800000"/>
            <a:headEnd/>
            <a:tailEnd/>
          </a:ln>
        </p:spPr>
        <p:txBody>
          <a:bodyPr anchor="ctr"/>
          <a:lstStyle/>
          <a:p>
            <a:r>
              <a:rPr lang="zh-CN" altLang="en-US" sz="3200" b="1" dirty="0">
                <a:solidFill>
                  <a:schemeClr val="tx2"/>
                </a:solidFill>
                <a:latin typeface="黑体" panose="02010609060101010101" pitchFamily="49" charset="-122"/>
                <a:ea typeface="黑体" panose="02010609060101010101" pitchFamily="49" charset="-122"/>
              </a:rPr>
              <a:t>主要政策建议 </a:t>
            </a:r>
            <a:r>
              <a:rPr lang="en-US" altLang="zh-CN" sz="3200" b="1" dirty="0" smtClean="0">
                <a:solidFill>
                  <a:schemeClr val="tx2"/>
                </a:solidFill>
                <a:latin typeface="Calibri" pitchFamily="34" charset="0"/>
              </a:rPr>
              <a:t>Major Policy </a:t>
            </a:r>
            <a:r>
              <a:rPr lang="en-US" altLang="zh-CN" sz="3200" b="1" dirty="0">
                <a:solidFill>
                  <a:schemeClr val="tx2"/>
                </a:solidFill>
                <a:latin typeface="Calibri" pitchFamily="34" charset="0"/>
              </a:rPr>
              <a:t>Recommendations </a:t>
            </a:r>
            <a:r>
              <a:rPr lang="en-US" altLang="zh-CN" sz="3200" b="1" dirty="0" smtClean="0">
                <a:solidFill>
                  <a:schemeClr val="tx2"/>
                </a:solidFill>
                <a:latin typeface="Calibri" pitchFamily="34" charset="0"/>
              </a:rPr>
              <a:t>(2)</a:t>
            </a:r>
            <a:endParaRPr lang="en-US" altLang="zh-CN" sz="3200" b="1" dirty="0">
              <a:solidFill>
                <a:schemeClr val="tx2"/>
              </a:solidFill>
              <a:latin typeface="Calibri" pitchFamily="34" charset="0"/>
            </a:endParaRPr>
          </a:p>
        </p:txBody>
      </p:sp>
      <p:sp>
        <p:nvSpPr>
          <p:cNvPr id="4" name="TextBox 2"/>
          <p:cNvSpPr txBox="1"/>
          <p:nvPr/>
        </p:nvSpPr>
        <p:spPr>
          <a:xfrm>
            <a:off x="251520" y="1916832"/>
            <a:ext cx="8784976" cy="4909036"/>
          </a:xfrm>
          <a:prstGeom prst="rect">
            <a:avLst/>
          </a:prstGeom>
          <a:solidFill>
            <a:schemeClr val="bg1"/>
          </a:solidFill>
        </p:spPr>
        <p:txBody>
          <a:bodyPr wrap="square" rtlCol="0">
            <a:spAutoFit/>
          </a:bodyPr>
          <a:lstStyle/>
          <a:p>
            <a:pPr>
              <a:spcBef>
                <a:spcPts val="600"/>
              </a:spcBef>
              <a:spcAft>
                <a:spcPts val="600"/>
              </a:spcAft>
            </a:pPr>
            <a:r>
              <a:rPr lang="en-US" altLang="zh-CN" dirty="0" smtClean="0">
                <a:latin typeface="Times New Roman" pitchFamily="18" charset="0"/>
                <a:ea typeface="微软雅黑" pitchFamily="34" charset="-122"/>
                <a:cs typeface="Times New Roman" pitchFamily="18" charset="0"/>
              </a:rPr>
              <a:t>1) </a:t>
            </a:r>
            <a:r>
              <a:rPr lang="zh-CN" altLang="zh-CN" b="1" dirty="0">
                <a:latin typeface="Times New Roman" pitchFamily="18" charset="0"/>
                <a:ea typeface="微软雅黑" pitchFamily="34" charset="-122"/>
                <a:cs typeface="Times New Roman" pitchFamily="18" charset="0"/>
              </a:rPr>
              <a:t>明确监管主体和各部门</a:t>
            </a:r>
            <a:r>
              <a:rPr lang="zh-CN" altLang="zh-CN" b="1" dirty="0" smtClean="0">
                <a:latin typeface="Times New Roman" pitchFamily="18" charset="0"/>
                <a:ea typeface="微软雅黑" pitchFamily="34" charset="-122"/>
                <a:cs typeface="Times New Roman" pitchFamily="18" charset="0"/>
              </a:rPr>
              <a:t>分工</a:t>
            </a:r>
            <a:r>
              <a:rPr lang="en-US" altLang="zh-CN" b="1" dirty="0" smtClean="0">
                <a:latin typeface="Times New Roman" pitchFamily="18" charset="0"/>
                <a:ea typeface="微软雅黑" pitchFamily="34" charset="-122"/>
                <a:cs typeface="Times New Roman" pitchFamily="18" charset="0"/>
              </a:rPr>
              <a:t>: </a:t>
            </a:r>
            <a:r>
              <a:rPr lang="zh-CN" altLang="zh-CN" dirty="0" smtClean="0">
                <a:latin typeface="Times New Roman" pitchFamily="18" charset="0"/>
                <a:ea typeface="微软雅黑" pitchFamily="34" charset="-122"/>
                <a:cs typeface="Times New Roman" pitchFamily="18" charset="0"/>
              </a:rPr>
              <a:t>针对</a:t>
            </a:r>
            <a:r>
              <a:rPr lang="zh-CN" altLang="zh-CN" dirty="0">
                <a:latin typeface="Times New Roman" pitchFamily="18" charset="0"/>
                <a:ea typeface="微软雅黑" pitchFamily="34" charset="-122"/>
                <a:cs typeface="Times New Roman" pitchFamily="18" charset="0"/>
              </a:rPr>
              <a:t>不同的污染物</a:t>
            </a:r>
            <a:r>
              <a:rPr lang="zh-CN" altLang="en-US" dirty="0">
                <a:latin typeface="Times New Roman" pitchFamily="18" charset="0"/>
                <a:ea typeface="微软雅黑" pitchFamily="34" charset="-122"/>
                <a:cs typeface="Times New Roman" pitchFamily="18" charset="0"/>
              </a:rPr>
              <a:t>和重点排放源</a:t>
            </a:r>
            <a:r>
              <a:rPr lang="zh-CN" altLang="zh-CN" dirty="0">
                <a:latin typeface="Times New Roman" pitchFamily="18" charset="0"/>
                <a:ea typeface="微软雅黑" pitchFamily="34" charset="-122"/>
                <a:cs typeface="Times New Roman" pitchFamily="18" charset="0"/>
              </a:rPr>
              <a:t>，</a:t>
            </a:r>
            <a:r>
              <a:rPr lang="zh-CN" altLang="en-US" dirty="0">
                <a:latin typeface="Times New Roman" pitchFamily="18" charset="0"/>
                <a:ea typeface="微软雅黑" pitchFamily="34" charset="-122"/>
                <a:cs typeface="Times New Roman" pitchFamily="18" charset="0"/>
              </a:rPr>
              <a:t>分别</a:t>
            </a:r>
            <a:r>
              <a:rPr lang="zh-CN" altLang="zh-CN" dirty="0">
                <a:latin typeface="Times New Roman" pitchFamily="18" charset="0"/>
                <a:ea typeface="微软雅黑" pitchFamily="34" charset="-122"/>
                <a:cs typeface="Times New Roman" pitchFamily="18" charset="0"/>
              </a:rPr>
              <a:t>确定主要监管部门和协作</a:t>
            </a:r>
            <a:r>
              <a:rPr lang="zh-CN" altLang="zh-CN" dirty="0" smtClean="0">
                <a:latin typeface="Times New Roman" pitchFamily="18" charset="0"/>
                <a:ea typeface="微软雅黑" pitchFamily="34" charset="-122"/>
                <a:cs typeface="Times New Roman" pitchFamily="18" charset="0"/>
              </a:rPr>
              <a:t>部门</a:t>
            </a:r>
            <a:r>
              <a:rPr lang="zh-CN" altLang="en-US" dirty="0" smtClean="0">
                <a:latin typeface="Times New Roman" pitchFamily="18" charset="0"/>
                <a:ea typeface="微软雅黑" pitchFamily="34" charset="-122"/>
                <a:cs typeface="Times New Roman" pitchFamily="18" charset="0"/>
              </a:rPr>
              <a:t>。</a:t>
            </a:r>
            <a:endParaRPr lang="en-US" altLang="zh-CN" dirty="0">
              <a:latin typeface="Times New Roman" pitchFamily="18" charset="0"/>
              <a:ea typeface="微软雅黑" pitchFamily="34" charset="-122"/>
              <a:cs typeface="Times New Roman" pitchFamily="18" charset="0"/>
            </a:endParaRPr>
          </a:p>
          <a:p>
            <a:pPr>
              <a:spcBef>
                <a:spcPts val="0"/>
              </a:spcBef>
              <a:spcAft>
                <a:spcPts val="600"/>
              </a:spcAft>
            </a:pPr>
            <a:r>
              <a:rPr lang="en-US" altLang="zh-CN" sz="1600" b="1" dirty="0">
                <a:solidFill>
                  <a:srgbClr val="FF0000"/>
                </a:solidFill>
                <a:latin typeface="微软雅黑" pitchFamily="34" charset="-122"/>
                <a:ea typeface="微软雅黑" pitchFamily="34" charset="-122"/>
              </a:rPr>
              <a:t>Regulatory bodies and </a:t>
            </a:r>
            <a:r>
              <a:rPr lang="en-US" altLang="zh-CN" sz="1600" b="1" dirty="0" smtClean="0">
                <a:solidFill>
                  <a:srgbClr val="FF0000"/>
                </a:solidFill>
                <a:latin typeface="微软雅黑" pitchFamily="34" charset="-122"/>
                <a:ea typeface="微软雅黑" pitchFamily="34" charset="-122"/>
              </a:rPr>
              <a:t>responsibilities need to be carefully identified.</a:t>
            </a:r>
            <a:endParaRPr lang="en-US" altLang="zh-CN" sz="1600" b="1" dirty="0">
              <a:solidFill>
                <a:srgbClr val="FF0000"/>
              </a:solidFill>
              <a:latin typeface="微软雅黑" pitchFamily="34" charset="-122"/>
              <a:ea typeface="微软雅黑" pitchFamily="34" charset="-122"/>
            </a:endParaRPr>
          </a:p>
          <a:p>
            <a:pPr>
              <a:spcBef>
                <a:spcPts val="0"/>
              </a:spcBef>
              <a:spcAft>
                <a:spcPts val="600"/>
              </a:spcAft>
            </a:pPr>
            <a:r>
              <a:rPr lang="en-US" altLang="zh-CN" dirty="0" smtClean="0">
                <a:latin typeface="Times New Roman" pitchFamily="18" charset="0"/>
                <a:ea typeface="微软雅黑" pitchFamily="34" charset="-122"/>
                <a:cs typeface="Times New Roman" pitchFamily="18" charset="0"/>
              </a:rPr>
              <a:t>2) </a:t>
            </a:r>
            <a:r>
              <a:rPr lang="zh-CN" altLang="zh-CN" b="1" dirty="0" smtClean="0">
                <a:latin typeface="Times New Roman" pitchFamily="18" charset="0"/>
                <a:ea typeface="微软雅黑" pitchFamily="34" charset="-122"/>
                <a:cs typeface="Times New Roman" pitchFamily="18" charset="0"/>
              </a:rPr>
              <a:t>建立</a:t>
            </a:r>
            <a:r>
              <a:rPr lang="zh-CN" altLang="zh-CN" b="1" dirty="0">
                <a:latin typeface="Times New Roman" pitchFamily="18" charset="0"/>
                <a:ea typeface="微软雅黑" pitchFamily="34" charset="-122"/>
                <a:cs typeface="Times New Roman" pitchFamily="18" charset="0"/>
              </a:rPr>
              <a:t>国家</a:t>
            </a:r>
            <a:r>
              <a:rPr lang="en-US" altLang="zh-CN" b="1" dirty="0">
                <a:latin typeface="Times New Roman" pitchFamily="18" charset="0"/>
                <a:ea typeface="微软雅黑" pitchFamily="34" charset="-122"/>
                <a:cs typeface="Times New Roman" pitchFamily="18" charset="0"/>
              </a:rPr>
              <a:t>-</a:t>
            </a:r>
            <a:r>
              <a:rPr lang="zh-CN" altLang="zh-CN" b="1" dirty="0">
                <a:latin typeface="Times New Roman" pitchFamily="18" charset="0"/>
                <a:ea typeface="微软雅黑" pitchFamily="34" charset="-122"/>
                <a:cs typeface="Times New Roman" pitchFamily="18" charset="0"/>
              </a:rPr>
              <a:t>地方分工明确的非道路移动机械环保管理模式</a:t>
            </a:r>
            <a:r>
              <a:rPr lang="en-US" altLang="zh-CN" b="1" dirty="0" smtClean="0">
                <a:latin typeface="Times New Roman" pitchFamily="18" charset="0"/>
                <a:ea typeface="微软雅黑" pitchFamily="34" charset="-122"/>
                <a:cs typeface="Times New Roman" pitchFamily="18" charset="0"/>
              </a:rPr>
              <a:t>: </a:t>
            </a:r>
            <a:r>
              <a:rPr lang="zh-CN" altLang="zh-CN" dirty="0">
                <a:latin typeface="Times New Roman" pitchFamily="18" charset="0"/>
                <a:ea typeface="微软雅黑" pitchFamily="34" charset="-122"/>
                <a:cs typeface="Times New Roman" pitchFamily="18" charset="0"/>
              </a:rPr>
              <a:t>环保部应建立国家新生产非道路移动机械环保达标管理体系，包括企业信息公开、生产一致性、在用符合性</a:t>
            </a:r>
            <a:r>
              <a:rPr lang="zh-CN" altLang="zh-CN" dirty="0" smtClean="0">
                <a:latin typeface="Times New Roman" pitchFamily="18" charset="0"/>
                <a:ea typeface="微软雅黑" pitchFamily="34" charset="-122"/>
                <a:cs typeface="Times New Roman" pitchFamily="18" charset="0"/>
              </a:rPr>
              <a:t>、环保</a:t>
            </a:r>
            <a:r>
              <a:rPr lang="zh-CN" altLang="zh-CN" dirty="0">
                <a:latin typeface="Times New Roman" pitchFamily="18" charset="0"/>
                <a:ea typeface="微软雅黑" pitchFamily="34" charset="-122"/>
                <a:cs typeface="Times New Roman" pitchFamily="18" charset="0"/>
              </a:rPr>
              <a:t>标志等管理</a:t>
            </a:r>
            <a:r>
              <a:rPr lang="zh-CN" altLang="zh-CN" dirty="0" smtClean="0">
                <a:latin typeface="Times New Roman" pitchFamily="18" charset="0"/>
                <a:ea typeface="微软雅黑" pitchFamily="34" charset="-122"/>
                <a:cs typeface="Times New Roman" pitchFamily="18" charset="0"/>
              </a:rPr>
              <a:t>制度</a:t>
            </a:r>
            <a:r>
              <a:rPr lang="zh-CN" altLang="en-US" dirty="0" smtClean="0">
                <a:latin typeface="Times New Roman" pitchFamily="18" charset="0"/>
                <a:ea typeface="微软雅黑" pitchFamily="34" charset="-122"/>
                <a:cs typeface="Times New Roman" pitchFamily="18" charset="0"/>
              </a:rPr>
              <a:t>；</a:t>
            </a:r>
            <a:r>
              <a:rPr lang="zh-CN" altLang="zh-CN" dirty="0">
                <a:latin typeface="Times New Roman" pitchFamily="18" charset="0"/>
                <a:ea typeface="微软雅黑" pitchFamily="34" charset="-122"/>
                <a:cs typeface="Times New Roman" pitchFamily="18" charset="0"/>
              </a:rPr>
              <a:t>地方环保部门应建立在用非道路移动机械环境管理体系</a:t>
            </a:r>
            <a:r>
              <a:rPr lang="zh-CN" altLang="en-US" dirty="0" smtClean="0">
                <a:latin typeface="Times New Roman" pitchFamily="18" charset="0"/>
                <a:ea typeface="微软雅黑" pitchFamily="34" charset="-122"/>
                <a:cs typeface="Times New Roman" pitchFamily="18" charset="0"/>
              </a:rPr>
              <a:t>。</a:t>
            </a:r>
            <a:endParaRPr lang="en-US" altLang="zh-CN" dirty="0" smtClean="0">
              <a:latin typeface="Times New Roman" pitchFamily="18" charset="0"/>
              <a:ea typeface="微软雅黑" pitchFamily="34" charset="-122"/>
              <a:cs typeface="Times New Roman" pitchFamily="18" charset="0"/>
            </a:endParaRPr>
          </a:p>
          <a:p>
            <a:pPr>
              <a:spcBef>
                <a:spcPts val="0"/>
              </a:spcBef>
              <a:spcAft>
                <a:spcPts val="600"/>
              </a:spcAft>
            </a:pPr>
            <a:r>
              <a:rPr lang="en-US" altLang="zh-CN" sz="1600" b="1" dirty="0">
                <a:solidFill>
                  <a:srgbClr val="FF0000"/>
                </a:solidFill>
                <a:latin typeface="微软雅黑" pitchFamily="34" charset="-122"/>
                <a:ea typeface="微软雅黑" pitchFamily="34" charset="-122"/>
              </a:rPr>
              <a:t>Establishing an NRMS environmental management mechanism that clarifies the responsibilities of state and local departments: </a:t>
            </a:r>
            <a:r>
              <a:rPr lang="en-US" altLang="zh-CN" sz="1600" dirty="0" smtClean="0">
                <a:solidFill>
                  <a:srgbClr val="FF0000"/>
                </a:solidFill>
                <a:latin typeface="微软雅黑" pitchFamily="34" charset="-122"/>
                <a:ea typeface="微软雅黑" pitchFamily="34" charset="-122"/>
              </a:rPr>
              <a:t>MEP </a:t>
            </a:r>
            <a:r>
              <a:rPr lang="en-US" altLang="zh-CN" sz="1600" dirty="0">
                <a:solidFill>
                  <a:srgbClr val="FF0000"/>
                </a:solidFill>
                <a:latin typeface="微软雅黑" pitchFamily="34" charset="-122"/>
                <a:ea typeface="微软雅黑" pitchFamily="34" charset="-122"/>
              </a:rPr>
              <a:t>should establish a national </a:t>
            </a:r>
            <a:r>
              <a:rPr lang="en-US" altLang="zh-CN" sz="1600" dirty="0" smtClean="0">
                <a:solidFill>
                  <a:srgbClr val="FF0000"/>
                </a:solidFill>
                <a:latin typeface="微软雅黑" pitchFamily="34" charset="-122"/>
                <a:ea typeface="微软雅黑" pitchFamily="34" charset="-122"/>
              </a:rPr>
              <a:t>compliance </a:t>
            </a:r>
            <a:r>
              <a:rPr lang="en-US" altLang="zh-CN" sz="1600" dirty="0">
                <a:solidFill>
                  <a:srgbClr val="FF0000"/>
                </a:solidFill>
                <a:latin typeface="微软雅黑" pitchFamily="34" charset="-122"/>
                <a:ea typeface="微软雅黑" pitchFamily="34" charset="-122"/>
              </a:rPr>
              <a:t>system of new NRMS products, covering </a:t>
            </a:r>
            <a:r>
              <a:rPr lang="en-US" altLang="zh-CN" sz="1600" dirty="0" smtClean="0">
                <a:solidFill>
                  <a:srgbClr val="FF0000"/>
                </a:solidFill>
                <a:latin typeface="微软雅黑" pitchFamily="34" charset="-122"/>
                <a:ea typeface="微软雅黑" pitchFamily="34" charset="-122"/>
              </a:rPr>
              <a:t>conformity </a:t>
            </a:r>
            <a:r>
              <a:rPr lang="en-US" altLang="zh-CN" sz="1600" dirty="0">
                <a:solidFill>
                  <a:srgbClr val="FF0000"/>
                </a:solidFill>
                <a:latin typeface="微软雅黑" pitchFamily="34" charset="-122"/>
                <a:ea typeface="微软雅黑" pitchFamily="34" charset="-122"/>
              </a:rPr>
              <a:t>of production, in-use compliance, </a:t>
            </a:r>
            <a:r>
              <a:rPr lang="en-US" altLang="zh-CN" sz="1600" dirty="0" smtClean="0">
                <a:solidFill>
                  <a:srgbClr val="FF0000"/>
                </a:solidFill>
                <a:latin typeface="微软雅黑" pitchFamily="34" charset="-122"/>
                <a:ea typeface="微软雅黑" pitchFamily="34" charset="-122"/>
              </a:rPr>
              <a:t>environmental labeling, etc.. </a:t>
            </a:r>
            <a:r>
              <a:rPr lang="en-US" altLang="zh-CN" sz="1600" dirty="0">
                <a:solidFill>
                  <a:srgbClr val="FF0000"/>
                </a:solidFill>
                <a:latin typeface="微软雅黑" pitchFamily="34" charset="-122"/>
                <a:ea typeface="微软雅黑" pitchFamily="34" charset="-122"/>
              </a:rPr>
              <a:t>Local environmental </a:t>
            </a:r>
            <a:r>
              <a:rPr lang="en-US" altLang="zh-CN" sz="1600" dirty="0" smtClean="0">
                <a:solidFill>
                  <a:srgbClr val="FF0000"/>
                </a:solidFill>
                <a:latin typeface="微软雅黑" pitchFamily="34" charset="-122"/>
                <a:ea typeface="微软雅黑" pitchFamily="34" charset="-122"/>
              </a:rPr>
              <a:t>departments establish </a:t>
            </a:r>
            <a:r>
              <a:rPr lang="en-US" altLang="zh-CN" sz="1600" dirty="0">
                <a:solidFill>
                  <a:srgbClr val="FF0000"/>
                </a:solidFill>
                <a:latin typeface="微软雅黑" pitchFamily="34" charset="-122"/>
                <a:ea typeface="微软雅黑" pitchFamily="34" charset="-122"/>
              </a:rPr>
              <a:t>an environmental management system of in-use NRMS </a:t>
            </a:r>
            <a:r>
              <a:rPr lang="en-US" altLang="zh-CN" sz="1600" dirty="0" smtClean="0">
                <a:solidFill>
                  <a:srgbClr val="FF0000"/>
                </a:solidFill>
                <a:latin typeface="微软雅黑" pitchFamily="34" charset="-122"/>
                <a:ea typeface="微软雅黑" pitchFamily="34" charset="-122"/>
              </a:rPr>
              <a:t>products.</a:t>
            </a:r>
          </a:p>
          <a:p>
            <a:pPr>
              <a:spcBef>
                <a:spcPts val="0"/>
              </a:spcBef>
              <a:spcAft>
                <a:spcPts val="600"/>
              </a:spcAft>
            </a:pPr>
            <a:r>
              <a:rPr lang="en-US" altLang="zh-CN" dirty="0" smtClean="0">
                <a:latin typeface="Times New Roman" pitchFamily="18" charset="0"/>
                <a:ea typeface="微软雅黑" pitchFamily="34" charset="-122"/>
                <a:cs typeface="Times New Roman" pitchFamily="18" charset="0"/>
              </a:rPr>
              <a:t>3) </a:t>
            </a:r>
            <a:r>
              <a:rPr lang="zh-CN" altLang="zh-CN" b="1" dirty="0" smtClean="0">
                <a:latin typeface="Times New Roman" pitchFamily="18" charset="0"/>
                <a:ea typeface="微软雅黑" pitchFamily="34" charset="-122"/>
                <a:cs typeface="Times New Roman" pitchFamily="18" charset="0"/>
              </a:rPr>
              <a:t>强化</a:t>
            </a:r>
            <a:r>
              <a:rPr lang="zh-CN" altLang="zh-CN" b="1" dirty="0">
                <a:latin typeface="Times New Roman" pitchFamily="18" charset="0"/>
                <a:ea typeface="微软雅黑" pitchFamily="34" charset="-122"/>
                <a:cs typeface="Times New Roman" pitchFamily="18" charset="0"/>
              </a:rPr>
              <a:t>排放标准达标管理，创新标准实施机制</a:t>
            </a:r>
            <a:r>
              <a:rPr lang="en-US" altLang="zh-CN" b="1" dirty="0" smtClean="0">
                <a:latin typeface="Times New Roman" pitchFamily="18" charset="0"/>
                <a:ea typeface="微软雅黑" pitchFamily="34" charset="-122"/>
                <a:cs typeface="Times New Roman" pitchFamily="18" charset="0"/>
              </a:rPr>
              <a:t>: </a:t>
            </a:r>
            <a:r>
              <a:rPr lang="zh-CN" altLang="zh-CN" dirty="0" smtClean="0">
                <a:latin typeface="Times New Roman" pitchFamily="18" charset="0"/>
                <a:ea typeface="微软雅黑" pitchFamily="34" charset="-122"/>
                <a:cs typeface="Times New Roman" pitchFamily="18" charset="0"/>
              </a:rPr>
              <a:t>加强</a:t>
            </a:r>
            <a:r>
              <a:rPr lang="zh-CN" altLang="zh-CN" dirty="0">
                <a:latin typeface="Times New Roman" pitchFamily="18" charset="0"/>
                <a:ea typeface="微软雅黑" pitchFamily="34" charset="-122"/>
                <a:cs typeface="Times New Roman" pitchFamily="18" charset="0"/>
              </a:rPr>
              <a:t>能力建设</a:t>
            </a:r>
            <a:r>
              <a:rPr lang="zh-CN" altLang="zh-CN" dirty="0" smtClean="0">
                <a:latin typeface="Times New Roman" pitchFamily="18" charset="0"/>
                <a:ea typeface="微软雅黑" pitchFamily="34" charset="-122"/>
                <a:cs typeface="Times New Roman" pitchFamily="18" charset="0"/>
              </a:rPr>
              <a:t>，建立</a:t>
            </a:r>
            <a:r>
              <a:rPr lang="zh-CN" altLang="zh-CN" dirty="0">
                <a:latin typeface="Times New Roman" pitchFamily="18" charset="0"/>
                <a:ea typeface="微软雅黑" pitchFamily="34" charset="-122"/>
                <a:cs typeface="Times New Roman" pitchFamily="18" charset="0"/>
              </a:rPr>
              <a:t>针对短寿命气候污染物主</a:t>
            </a:r>
            <a:r>
              <a:rPr lang="zh-CN" altLang="zh-CN" dirty="0" smtClean="0">
                <a:latin typeface="Times New Roman" pitchFamily="18" charset="0"/>
                <a:ea typeface="微软雅黑" pitchFamily="34" charset="-122"/>
                <a:cs typeface="Times New Roman" pitchFamily="18" charset="0"/>
              </a:rPr>
              <a:t>要源</a:t>
            </a:r>
            <a:r>
              <a:rPr lang="zh-CN" altLang="zh-CN" dirty="0">
                <a:latin typeface="Times New Roman" pitchFamily="18" charset="0"/>
                <a:ea typeface="微软雅黑" pitchFamily="34" charset="-122"/>
                <a:cs typeface="Times New Roman" pitchFamily="18" charset="0"/>
              </a:rPr>
              <a:t>和重要非道路移动源的排放监测与监管</a:t>
            </a:r>
            <a:r>
              <a:rPr lang="zh-CN" altLang="zh-CN" dirty="0" smtClean="0">
                <a:latin typeface="Times New Roman" pitchFamily="18" charset="0"/>
                <a:ea typeface="微软雅黑" pitchFamily="34" charset="-122"/>
                <a:cs typeface="Times New Roman" pitchFamily="18" charset="0"/>
              </a:rPr>
              <a:t>网络</a:t>
            </a:r>
            <a:r>
              <a:rPr lang="zh-CN" altLang="en-US" dirty="0" smtClean="0">
                <a:latin typeface="Times New Roman" pitchFamily="18" charset="0"/>
                <a:ea typeface="微软雅黑" pitchFamily="34" charset="-122"/>
                <a:cs typeface="Times New Roman" pitchFamily="18" charset="0"/>
              </a:rPr>
              <a:t>；</a:t>
            </a:r>
            <a:r>
              <a:rPr lang="zh-CN" altLang="zh-CN" dirty="0">
                <a:latin typeface="Times New Roman" pitchFamily="18" charset="0"/>
                <a:ea typeface="微软雅黑" pitchFamily="34" charset="-122"/>
                <a:cs typeface="Times New Roman" pitchFamily="18" charset="0"/>
              </a:rPr>
              <a:t>加强制度创新，开展绿色领跑者计划、排污交易、环境税费等政策研究，</a:t>
            </a:r>
            <a:r>
              <a:rPr lang="zh-CN" altLang="zh-CN" dirty="0" smtClean="0">
                <a:latin typeface="Times New Roman" pitchFamily="18" charset="0"/>
                <a:ea typeface="微软雅黑" pitchFamily="34" charset="-122"/>
                <a:cs typeface="Times New Roman" pitchFamily="18" charset="0"/>
              </a:rPr>
              <a:t>提高标准</a:t>
            </a:r>
            <a:r>
              <a:rPr lang="zh-CN" altLang="zh-CN" dirty="0">
                <a:latin typeface="Times New Roman" pitchFamily="18" charset="0"/>
                <a:ea typeface="微软雅黑" pitchFamily="34" charset="-122"/>
                <a:cs typeface="Times New Roman" pitchFamily="18" charset="0"/>
              </a:rPr>
              <a:t>实施的灵活性和有效性</a:t>
            </a:r>
            <a:r>
              <a:rPr lang="zh-CN" altLang="en-US" dirty="0" smtClean="0">
                <a:latin typeface="Times New Roman" pitchFamily="18" charset="0"/>
                <a:ea typeface="微软雅黑" pitchFamily="34" charset="-122"/>
                <a:cs typeface="Times New Roman" pitchFamily="18" charset="0"/>
              </a:rPr>
              <a:t>。</a:t>
            </a:r>
            <a:endParaRPr lang="en-US" altLang="zh-CN" dirty="0" smtClean="0">
              <a:latin typeface="Times New Roman" pitchFamily="18" charset="0"/>
              <a:ea typeface="微软雅黑" pitchFamily="34" charset="-122"/>
              <a:cs typeface="Times New Roman" pitchFamily="18" charset="0"/>
            </a:endParaRPr>
          </a:p>
          <a:p>
            <a:pPr>
              <a:spcBef>
                <a:spcPts val="0"/>
              </a:spcBef>
              <a:spcAft>
                <a:spcPts val="600"/>
              </a:spcAft>
            </a:pPr>
            <a:r>
              <a:rPr lang="en-US" altLang="zh-CN" sz="1600" b="1" dirty="0">
                <a:solidFill>
                  <a:srgbClr val="FF0000"/>
                </a:solidFill>
                <a:latin typeface="微软雅黑" pitchFamily="34" charset="-122"/>
                <a:ea typeface="微软雅黑" pitchFamily="34" charset="-122"/>
              </a:rPr>
              <a:t>Enhancing compliance management and introducing innovative implementation </a:t>
            </a:r>
            <a:r>
              <a:rPr lang="en-US" altLang="zh-CN" sz="1600" b="1" dirty="0" smtClean="0">
                <a:solidFill>
                  <a:srgbClr val="FF0000"/>
                </a:solidFill>
                <a:latin typeface="微软雅黑" pitchFamily="34" charset="-122"/>
                <a:ea typeface="微软雅黑" pitchFamily="34" charset="-122"/>
              </a:rPr>
              <a:t>mechanisms: </a:t>
            </a:r>
            <a:r>
              <a:rPr lang="en-US" altLang="zh-CN" sz="1600" dirty="0">
                <a:solidFill>
                  <a:srgbClr val="FF0000"/>
                </a:solidFill>
                <a:latin typeface="微软雅黑" pitchFamily="34" charset="-122"/>
                <a:ea typeface="微软雅黑" pitchFamily="34" charset="-122"/>
              </a:rPr>
              <a:t>enhancing monitoring and supervision networks, </a:t>
            </a:r>
            <a:r>
              <a:rPr lang="en-US" altLang="zh-CN" sz="1600" dirty="0" smtClean="0">
                <a:solidFill>
                  <a:srgbClr val="FF0000"/>
                </a:solidFill>
                <a:latin typeface="微软雅黑" pitchFamily="34" charset="-122"/>
                <a:ea typeface="微软雅黑" pitchFamily="34" charset="-122"/>
              </a:rPr>
              <a:t>institutional </a:t>
            </a:r>
            <a:r>
              <a:rPr lang="en-US" altLang="zh-CN" sz="1600" dirty="0">
                <a:solidFill>
                  <a:srgbClr val="FF0000"/>
                </a:solidFill>
                <a:latin typeface="微软雅黑" pitchFamily="34" charset="-122"/>
                <a:ea typeface="微软雅黑" pitchFamily="34" charset="-122"/>
              </a:rPr>
              <a:t>innovation </a:t>
            </a:r>
            <a:r>
              <a:rPr lang="en-US" altLang="zh-CN" sz="1600" dirty="0" smtClean="0">
                <a:solidFill>
                  <a:srgbClr val="FF0000"/>
                </a:solidFill>
                <a:latin typeface="微软雅黑" pitchFamily="34" charset="-122"/>
                <a:ea typeface="微软雅黑" pitchFamily="34" charset="-122"/>
              </a:rPr>
              <a:t> such as Green </a:t>
            </a:r>
            <a:r>
              <a:rPr lang="en-US" altLang="zh-CN" sz="1600" dirty="0">
                <a:solidFill>
                  <a:srgbClr val="FF0000"/>
                </a:solidFill>
                <a:latin typeface="微软雅黑" pitchFamily="34" charset="-122"/>
                <a:ea typeface="微软雅黑" pitchFamily="34" charset="-122"/>
              </a:rPr>
              <a:t>Top Runner Programs, emission trading and environmental taxes.</a:t>
            </a:r>
          </a:p>
        </p:txBody>
      </p:sp>
      <p:sp>
        <p:nvSpPr>
          <p:cNvPr id="5" name="TextBox 2"/>
          <p:cNvSpPr txBox="1"/>
          <p:nvPr/>
        </p:nvSpPr>
        <p:spPr>
          <a:xfrm>
            <a:off x="107504" y="998438"/>
            <a:ext cx="8952184" cy="815608"/>
          </a:xfrm>
          <a:prstGeom prst="rect">
            <a:avLst/>
          </a:prstGeom>
          <a:solidFill>
            <a:schemeClr val="bg1"/>
          </a:solidFill>
        </p:spPr>
        <p:txBody>
          <a:bodyPr wrap="square" rtlCol="0">
            <a:spAutoFit/>
          </a:bodyPr>
          <a:lstStyle/>
          <a:p>
            <a:pPr>
              <a:spcBef>
                <a:spcPts val="600"/>
              </a:spcBef>
              <a:spcAft>
                <a:spcPts val="600"/>
              </a:spcAft>
            </a:pPr>
            <a:r>
              <a:rPr lang="zh-CN" altLang="en-US" sz="2400" b="1" dirty="0">
                <a:latin typeface="微软雅黑" pitchFamily="34" charset="-122"/>
                <a:ea typeface="微软雅黑" pitchFamily="34" charset="-122"/>
              </a:rPr>
              <a:t>二</a:t>
            </a:r>
            <a:r>
              <a:rPr lang="zh-CN" altLang="en-US" sz="2400" b="1" dirty="0" smtClean="0">
                <a:latin typeface="微软雅黑" pitchFamily="34" charset="-122"/>
                <a:ea typeface="微软雅黑" pitchFamily="34" charset="-122"/>
              </a:rPr>
              <a:t>、</a:t>
            </a:r>
            <a:r>
              <a:rPr lang="zh-CN" altLang="zh-CN" sz="2400" b="1" dirty="0">
                <a:latin typeface="微软雅黑" pitchFamily="34" charset="-122"/>
                <a:ea typeface="微软雅黑" pitchFamily="34" charset="-122"/>
              </a:rPr>
              <a:t>建立短寿命气候污染物和非道路移动源污染减排管理</a:t>
            </a:r>
            <a:r>
              <a:rPr lang="zh-CN" altLang="zh-CN" sz="2400" b="1" dirty="0" smtClean="0">
                <a:latin typeface="微软雅黑" pitchFamily="34" charset="-122"/>
                <a:ea typeface="微软雅黑" pitchFamily="34" charset="-122"/>
              </a:rPr>
              <a:t>体系</a:t>
            </a:r>
            <a:endParaRPr lang="en-US" altLang="zh-CN" sz="2400" b="1" dirty="0" smtClean="0">
              <a:latin typeface="微软雅黑" pitchFamily="34" charset="-122"/>
              <a:ea typeface="微软雅黑" pitchFamily="34" charset="-122"/>
            </a:endParaRPr>
          </a:p>
          <a:p>
            <a:pPr>
              <a:spcBef>
                <a:spcPts val="0"/>
              </a:spcBef>
              <a:spcAft>
                <a:spcPts val="600"/>
              </a:spcAft>
            </a:pPr>
            <a:r>
              <a:rPr lang="en-US" altLang="zh-CN" b="1" dirty="0">
                <a:solidFill>
                  <a:srgbClr val="FF0000"/>
                </a:solidFill>
                <a:latin typeface="微软雅黑" pitchFamily="34" charset="-122"/>
                <a:ea typeface="微软雅黑" pitchFamily="34" charset="-122"/>
              </a:rPr>
              <a:t>Building a management system </a:t>
            </a:r>
            <a:r>
              <a:rPr lang="en-US" altLang="zh-CN" b="1" dirty="0" smtClean="0">
                <a:solidFill>
                  <a:srgbClr val="FF0000"/>
                </a:solidFill>
                <a:latin typeface="微软雅黑" pitchFamily="34" charset="-122"/>
                <a:ea typeface="微软雅黑" pitchFamily="34" charset="-122"/>
              </a:rPr>
              <a:t>that reduces </a:t>
            </a:r>
            <a:r>
              <a:rPr lang="en-US" altLang="zh-CN" b="1" dirty="0">
                <a:solidFill>
                  <a:srgbClr val="FF0000"/>
                </a:solidFill>
                <a:latin typeface="微软雅黑" pitchFamily="34" charset="-122"/>
                <a:ea typeface="微软雅黑" pitchFamily="34" charset="-122"/>
              </a:rPr>
              <a:t>SLCPs and NRMS emissions </a:t>
            </a:r>
            <a:endParaRPr lang="en-US" altLang="zh-CN" b="1" dirty="0" smtClean="0">
              <a:solidFill>
                <a:srgbClr val="FF0000"/>
              </a:solidFill>
              <a:latin typeface="微软雅黑" pitchFamily="34" charset="-122"/>
              <a:ea typeface="微软雅黑" pitchFamily="34" charset="-122"/>
            </a:endParaRPr>
          </a:p>
        </p:txBody>
      </p:sp>
    </p:spTree>
    <p:extLst>
      <p:ext uri="{BB962C8B-B14F-4D97-AF65-F5344CB8AC3E}">
        <p14:creationId xmlns:p14="http://schemas.microsoft.com/office/powerpoint/2010/main" val="18085039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txBox="1">
            <a:spLocks noChangeArrowheads="1"/>
          </p:cNvSpPr>
          <p:nvPr/>
        </p:nvSpPr>
        <p:spPr bwMode="gray">
          <a:xfrm>
            <a:off x="72008" y="273150"/>
            <a:ext cx="10260632" cy="563562"/>
          </a:xfrm>
          <a:prstGeom prst="rect">
            <a:avLst/>
          </a:prstGeom>
          <a:noFill/>
          <a:ln w="9525">
            <a:noFill/>
            <a:miter lim="800000"/>
            <a:headEnd/>
            <a:tailEnd/>
          </a:ln>
        </p:spPr>
        <p:txBody>
          <a:bodyPr anchor="ctr"/>
          <a:lstStyle/>
          <a:p>
            <a:r>
              <a:rPr lang="zh-CN" altLang="en-US" sz="3200" b="1" dirty="0">
                <a:solidFill>
                  <a:schemeClr val="tx2"/>
                </a:solidFill>
                <a:latin typeface="黑体" panose="02010609060101010101" pitchFamily="49" charset="-122"/>
                <a:ea typeface="黑体" panose="02010609060101010101" pitchFamily="49" charset="-122"/>
              </a:rPr>
              <a:t>主要政策建议 </a:t>
            </a:r>
            <a:r>
              <a:rPr lang="en-US" altLang="zh-CN" sz="3200" b="1" dirty="0" smtClean="0">
                <a:solidFill>
                  <a:schemeClr val="tx2"/>
                </a:solidFill>
                <a:latin typeface="Calibri" pitchFamily="34" charset="0"/>
              </a:rPr>
              <a:t>Major Policy </a:t>
            </a:r>
            <a:r>
              <a:rPr lang="en-US" altLang="zh-CN" sz="3200" b="1" dirty="0">
                <a:solidFill>
                  <a:schemeClr val="tx2"/>
                </a:solidFill>
                <a:latin typeface="Calibri" pitchFamily="34" charset="0"/>
              </a:rPr>
              <a:t>Recommendations </a:t>
            </a:r>
            <a:r>
              <a:rPr lang="en-US" altLang="zh-CN" sz="3200" b="1" dirty="0" smtClean="0">
                <a:solidFill>
                  <a:schemeClr val="tx2"/>
                </a:solidFill>
                <a:latin typeface="Calibri" pitchFamily="34" charset="0"/>
              </a:rPr>
              <a:t>(3)</a:t>
            </a:r>
            <a:endParaRPr lang="en-US" altLang="zh-CN" sz="3200" b="1" dirty="0">
              <a:solidFill>
                <a:schemeClr val="tx2"/>
              </a:solidFill>
              <a:latin typeface="Calibri" pitchFamily="34" charset="0"/>
            </a:endParaRPr>
          </a:p>
        </p:txBody>
      </p:sp>
      <p:sp>
        <p:nvSpPr>
          <p:cNvPr id="4" name="TextBox 2"/>
          <p:cNvSpPr txBox="1"/>
          <p:nvPr/>
        </p:nvSpPr>
        <p:spPr>
          <a:xfrm>
            <a:off x="179512" y="1916832"/>
            <a:ext cx="8784976" cy="4601260"/>
          </a:xfrm>
          <a:prstGeom prst="rect">
            <a:avLst/>
          </a:prstGeom>
          <a:solidFill>
            <a:schemeClr val="bg1"/>
          </a:solidFill>
        </p:spPr>
        <p:txBody>
          <a:bodyPr wrap="square" rtlCol="0">
            <a:spAutoFit/>
          </a:bodyPr>
          <a:lstStyle/>
          <a:p>
            <a:pPr>
              <a:spcBef>
                <a:spcPts val="600"/>
              </a:spcBef>
              <a:spcAft>
                <a:spcPts val="600"/>
              </a:spcAft>
            </a:pPr>
            <a:r>
              <a:rPr lang="zh-CN" altLang="zh-CN" dirty="0" smtClean="0">
                <a:latin typeface="Times New Roman" pitchFamily="18" charset="0"/>
                <a:ea typeface="微软雅黑" pitchFamily="34" charset="-122"/>
                <a:cs typeface="Times New Roman" pitchFamily="18" charset="0"/>
              </a:rPr>
              <a:t>借鉴</a:t>
            </a:r>
            <a:r>
              <a:rPr lang="zh-CN" altLang="zh-CN" dirty="0">
                <a:latin typeface="Times New Roman" pitchFamily="18" charset="0"/>
                <a:ea typeface="微软雅黑" pitchFamily="34" charset="-122"/>
                <a:cs typeface="Times New Roman" pitchFamily="18" charset="0"/>
              </a:rPr>
              <a:t>美国在非道路移动机械污染防治领域的成功经验，结合我国</a:t>
            </a:r>
            <a:r>
              <a:rPr lang="en-US" altLang="zh-CN" dirty="0">
                <a:latin typeface="Times New Roman" pitchFamily="18" charset="0"/>
                <a:ea typeface="微软雅黑" pitchFamily="34" charset="-122"/>
                <a:cs typeface="Times New Roman" pitchFamily="18" charset="0"/>
              </a:rPr>
              <a:t>“</a:t>
            </a:r>
            <a:r>
              <a:rPr lang="zh-CN" altLang="zh-CN" dirty="0">
                <a:latin typeface="Times New Roman" pitchFamily="18" charset="0"/>
                <a:ea typeface="微软雅黑" pitchFamily="34" charset="-122"/>
                <a:cs typeface="Times New Roman" pitchFamily="18" charset="0"/>
              </a:rPr>
              <a:t>一带一路</a:t>
            </a:r>
            <a:r>
              <a:rPr lang="en-US" altLang="zh-CN" dirty="0">
                <a:latin typeface="Times New Roman" pitchFamily="18" charset="0"/>
                <a:ea typeface="微软雅黑" pitchFamily="34" charset="-122"/>
                <a:cs typeface="Times New Roman" pitchFamily="18" charset="0"/>
              </a:rPr>
              <a:t>”</a:t>
            </a:r>
            <a:r>
              <a:rPr lang="zh-CN" altLang="zh-CN" dirty="0">
                <a:latin typeface="Times New Roman" pitchFamily="18" charset="0"/>
                <a:ea typeface="微软雅黑" pitchFamily="34" charset="-122"/>
                <a:cs typeface="Times New Roman" pitchFamily="18" charset="0"/>
              </a:rPr>
              <a:t>和</a:t>
            </a:r>
            <a:r>
              <a:rPr lang="en-US" altLang="zh-CN" dirty="0">
                <a:latin typeface="Times New Roman" pitchFamily="18" charset="0"/>
                <a:ea typeface="微软雅黑" pitchFamily="34" charset="-122"/>
                <a:cs typeface="Times New Roman" pitchFamily="18" charset="0"/>
              </a:rPr>
              <a:t>“</a:t>
            </a:r>
            <a:r>
              <a:rPr lang="zh-CN" altLang="zh-CN" dirty="0">
                <a:latin typeface="Times New Roman" pitchFamily="18" charset="0"/>
                <a:ea typeface="微软雅黑" pitchFamily="34" charset="-122"/>
                <a:cs typeface="Times New Roman" pitchFamily="18" charset="0"/>
              </a:rPr>
              <a:t>中国制造</a:t>
            </a:r>
            <a:r>
              <a:rPr lang="en-US" altLang="zh-CN" dirty="0">
                <a:latin typeface="Times New Roman" pitchFamily="18" charset="0"/>
                <a:ea typeface="微软雅黑" pitchFamily="34" charset="-122"/>
                <a:cs typeface="Times New Roman" pitchFamily="18" charset="0"/>
              </a:rPr>
              <a:t>2025”</a:t>
            </a:r>
            <a:r>
              <a:rPr lang="zh-CN" altLang="zh-CN" dirty="0">
                <a:latin typeface="Times New Roman" pitchFamily="18" charset="0"/>
                <a:ea typeface="微软雅黑" pitchFamily="34" charset="-122"/>
                <a:cs typeface="Times New Roman" pitchFamily="18" charset="0"/>
              </a:rPr>
              <a:t>国家战略，在</a:t>
            </a:r>
            <a:r>
              <a:rPr lang="en-US" altLang="zh-CN" b="1" dirty="0">
                <a:latin typeface="Times New Roman" pitchFamily="18" charset="0"/>
                <a:ea typeface="微软雅黑" pitchFamily="34" charset="-122"/>
                <a:cs typeface="Times New Roman" pitchFamily="18" charset="0"/>
              </a:rPr>
              <a:t>“</a:t>
            </a:r>
            <a:r>
              <a:rPr lang="zh-CN" altLang="zh-CN" b="1" dirty="0">
                <a:latin typeface="Times New Roman" pitchFamily="18" charset="0"/>
                <a:ea typeface="微软雅黑" pitchFamily="34" charset="-122"/>
                <a:cs typeface="Times New Roman" pitchFamily="18" charset="0"/>
              </a:rPr>
              <a:t>十三五</a:t>
            </a:r>
            <a:r>
              <a:rPr lang="en-US" altLang="zh-CN" b="1" dirty="0">
                <a:latin typeface="Times New Roman" pitchFamily="18" charset="0"/>
                <a:ea typeface="微软雅黑" pitchFamily="34" charset="-122"/>
                <a:cs typeface="Times New Roman" pitchFamily="18" charset="0"/>
              </a:rPr>
              <a:t>”</a:t>
            </a:r>
            <a:r>
              <a:rPr lang="zh-CN" altLang="zh-CN" b="1" dirty="0">
                <a:latin typeface="Times New Roman" pitchFamily="18" charset="0"/>
                <a:ea typeface="微软雅黑" pitchFamily="34" charset="-122"/>
                <a:cs typeface="Times New Roman" pitchFamily="18" charset="0"/>
              </a:rPr>
              <a:t>期间尽快组织实施</a:t>
            </a:r>
            <a:r>
              <a:rPr lang="en-US" altLang="zh-CN" b="1" dirty="0">
                <a:latin typeface="Times New Roman" pitchFamily="18" charset="0"/>
                <a:ea typeface="微软雅黑" pitchFamily="34" charset="-122"/>
                <a:cs typeface="Times New Roman" pitchFamily="18" charset="0"/>
              </a:rPr>
              <a:t>“</a:t>
            </a:r>
            <a:r>
              <a:rPr lang="zh-CN" altLang="zh-CN" b="1" dirty="0">
                <a:latin typeface="Times New Roman" pitchFamily="18" charset="0"/>
                <a:ea typeface="微软雅黑" pitchFamily="34" charset="-122"/>
                <a:cs typeface="Times New Roman" pitchFamily="18" charset="0"/>
              </a:rPr>
              <a:t>国家清洁柴油机行动计划</a:t>
            </a:r>
            <a:r>
              <a:rPr lang="en-US" altLang="zh-CN" b="1" dirty="0">
                <a:latin typeface="Times New Roman" pitchFamily="18" charset="0"/>
                <a:ea typeface="微软雅黑" pitchFamily="34" charset="-122"/>
                <a:cs typeface="Times New Roman" pitchFamily="18" charset="0"/>
              </a:rPr>
              <a:t>”</a:t>
            </a:r>
            <a:r>
              <a:rPr lang="zh-CN" altLang="zh-CN" dirty="0">
                <a:latin typeface="Times New Roman" pitchFamily="18" charset="0"/>
                <a:ea typeface="微软雅黑" pitchFamily="34" charset="-122"/>
                <a:cs typeface="Times New Roman" pitchFamily="18" charset="0"/>
              </a:rPr>
              <a:t>，由国务院牵头，环保部、</a:t>
            </a:r>
            <a:r>
              <a:rPr lang="zh-CN" altLang="zh-CN" dirty="0" smtClean="0">
                <a:latin typeface="Times New Roman" pitchFamily="18" charset="0"/>
                <a:ea typeface="微软雅黑" pitchFamily="34" charset="-122"/>
                <a:cs typeface="Times New Roman" pitchFamily="18" charset="0"/>
              </a:rPr>
              <a:t>交通部等</a:t>
            </a:r>
            <a:r>
              <a:rPr lang="zh-CN" altLang="zh-CN" dirty="0">
                <a:latin typeface="Times New Roman" pitchFamily="18" charset="0"/>
                <a:ea typeface="微软雅黑" pitchFamily="34" charset="-122"/>
                <a:cs typeface="Times New Roman" pitchFamily="18" charset="0"/>
              </a:rPr>
              <a:t>部门参加，重点开展</a:t>
            </a:r>
            <a:r>
              <a:rPr lang="zh-CN" altLang="zh-CN" b="1" dirty="0">
                <a:latin typeface="Times New Roman" pitchFamily="18" charset="0"/>
                <a:ea typeface="微软雅黑" pitchFamily="34" charset="-122"/>
                <a:cs typeface="Times New Roman" pitchFamily="18" charset="0"/>
              </a:rPr>
              <a:t>道路柴油车、工程机械、农业机械、船舶等关键柴油机领域的清洁化专项工程</a:t>
            </a:r>
            <a:r>
              <a:rPr lang="zh-CN" altLang="zh-CN" dirty="0" smtClean="0">
                <a:latin typeface="Times New Roman" pitchFamily="18" charset="0"/>
                <a:ea typeface="微软雅黑" pitchFamily="34" charset="-122"/>
                <a:cs typeface="Times New Roman" pitchFamily="18" charset="0"/>
              </a:rPr>
              <a:t>。</a:t>
            </a:r>
            <a:r>
              <a:rPr lang="en-US" altLang="zh-CN" sz="1600" dirty="0">
                <a:solidFill>
                  <a:srgbClr val="FF0000"/>
                </a:solidFill>
                <a:latin typeface="微软雅黑" pitchFamily="34" charset="-122"/>
                <a:ea typeface="微软雅黑" pitchFamily="34" charset="-122"/>
              </a:rPr>
              <a:t>Drawing on the U.S. successful practice in NRMS pollution </a:t>
            </a:r>
            <a:r>
              <a:rPr lang="en-US" altLang="zh-CN" sz="1600" dirty="0" smtClean="0">
                <a:solidFill>
                  <a:srgbClr val="FF0000"/>
                </a:solidFill>
                <a:latin typeface="微软雅黑" pitchFamily="34" charset="-122"/>
                <a:ea typeface="微软雅黑" pitchFamily="34" charset="-122"/>
              </a:rPr>
              <a:t>control</a:t>
            </a:r>
            <a:r>
              <a:rPr lang="en-US" altLang="zh-CN" sz="1600" dirty="0">
                <a:solidFill>
                  <a:srgbClr val="FF0000"/>
                </a:solidFill>
                <a:latin typeface="微软雅黑" pitchFamily="34" charset="-122"/>
                <a:ea typeface="微软雅黑" pitchFamily="34" charset="-122"/>
              </a:rPr>
              <a:t>, China </a:t>
            </a:r>
            <a:r>
              <a:rPr lang="en-US" altLang="zh-CN" sz="1600" dirty="0" smtClean="0">
                <a:solidFill>
                  <a:srgbClr val="FF0000"/>
                </a:solidFill>
                <a:latin typeface="微软雅黑" pitchFamily="34" charset="-122"/>
                <a:ea typeface="微软雅黑" pitchFamily="34" charset="-122"/>
              </a:rPr>
              <a:t>launch </a:t>
            </a:r>
            <a:r>
              <a:rPr lang="en-US" altLang="zh-CN" sz="1600" dirty="0">
                <a:solidFill>
                  <a:srgbClr val="FF0000"/>
                </a:solidFill>
                <a:latin typeface="微软雅黑" pitchFamily="34" charset="-122"/>
                <a:ea typeface="微软雅黑" pitchFamily="34" charset="-122"/>
              </a:rPr>
              <a:t>the National Clean Diesel Engine Campaign during the 13th FYP period, in line with </a:t>
            </a:r>
            <a:r>
              <a:rPr lang="en-US" altLang="zh-CN" sz="1600" dirty="0" smtClean="0">
                <a:solidFill>
                  <a:srgbClr val="FF0000"/>
                </a:solidFill>
                <a:latin typeface="微软雅黑" pitchFamily="34" charset="-122"/>
                <a:ea typeface="微软雅黑" pitchFamily="34" charset="-122"/>
              </a:rPr>
              <a:t>"</a:t>
            </a:r>
            <a:r>
              <a:rPr lang="en-US" altLang="zh-CN" sz="1600" dirty="0">
                <a:solidFill>
                  <a:srgbClr val="FF0000"/>
                </a:solidFill>
                <a:latin typeface="微软雅黑" pitchFamily="34" charset="-122"/>
                <a:ea typeface="微软雅黑" pitchFamily="34" charset="-122"/>
              </a:rPr>
              <a:t>the Belt and Road" and "Made in China 2025"</a:t>
            </a:r>
          </a:p>
          <a:p>
            <a:pPr marL="285750" indent="-285750">
              <a:spcBef>
                <a:spcPts val="0"/>
              </a:spcBef>
              <a:spcAft>
                <a:spcPts val="600"/>
              </a:spcAft>
              <a:buFont typeface="微软雅黑" panose="020B0503020204020204" pitchFamily="34" charset="-122"/>
              <a:buChar char="−"/>
            </a:pPr>
            <a:r>
              <a:rPr lang="zh-CN" altLang="zh-CN" dirty="0">
                <a:latin typeface="Times New Roman" pitchFamily="18" charset="0"/>
                <a:ea typeface="微软雅黑" pitchFamily="34" charset="-122"/>
                <a:cs typeface="Times New Roman" pitchFamily="18" charset="0"/>
              </a:rPr>
              <a:t>在尽可能多的车辆和发动机上、尽可能快地</a:t>
            </a:r>
            <a:r>
              <a:rPr lang="zh-CN" altLang="zh-CN" dirty="0" smtClean="0">
                <a:latin typeface="Times New Roman" pitchFamily="18" charset="0"/>
                <a:ea typeface="微软雅黑" pitchFamily="34" charset="-122"/>
                <a:cs typeface="Times New Roman" pitchFamily="18" charset="0"/>
              </a:rPr>
              <a:t>安装</a:t>
            </a:r>
            <a:r>
              <a:rPr lang="en-US" altLang="zh-CN" dirty="0" smtClean="0">
                <a:latin typeface="Times New Roman" pitchFamily="18" charset="0"/>
                <a:ea typeface="微软雅黑" pitchFamily="34" charset="-122"/>
                <a:cs typeface="Times New Roman" pitchFamily="18" charset="0"/>
              </a:rPr>
              <a:t>DPF</a:t>
            </a:r>
            <a:r>
              <a:rPr lang="zh-CN" altLang="zh-CN" dirty="0" smtClean="0">
                <a:latin typeface="Times New Roman" pitchFamily="18" charset="0"/>
                <a:ea typeface="微软雅黑" pitchFamily="34" charset="-122"/>
                <a:cs typeface="Times New Roman" pitchFamily="18" charset="0"/>
              </a:rPr>
              <a:t>等</a:t>
            </a:r>
            <a:r>
              <a:rPr lang="zh-CN" altLang="zh-CN" dirty="0">
                <a:latin typeface="Times New Roman" pitchFamily="18" charset="0"/>
                <a:ea typeface="微软雅黑" pitchFamily="34" charset="-122"/>
                <a:cs typeface="Times New Roman" pitchFamily="18" charset="0"/>
              </a:rPr>
              <a:t>先进技术，使</a:t>
            </a:r>
            <a:r>
              <a:rPr lang="zh-CN" altLang="zh-CN" dirty="0" smtClean="0">
                <a:latin typeface="Times New Roman" pitchFamily="18" charset="0"/>
                <a:ea typeface="微软雅黑" pitchFamily="34" charset="-122"/>
                <a:cs typeface="Times New Roman" pitchFamily="18" charset="0"/>
              </a:rPr>
              <a:t>细颗粒物、</a:t>
            </a:r>
            <a:r>
              <a:rPr lang="zh-CN" altLang="zh-CN" dirty="0">
                <a:latin typeface="Times New Roman" pitchFamily="18" charset="0"/>
                <a:ea typeface="微软雅黑" pitchFamily="34" charset="-122"/>
                <a:cs typeface="Times New Roman" pitchFamily="18" charset="0"/>
              </a:rPr>
              <a:t>黑碳等污染物排放大幅削减</a:t>
            </a:r>
            <a:r>
              <a:rPr lang="zh-CN" altLang="zh-CN" dirty="0" smtClean="0">
                <a:latin typeface="Times New Roman" pitchFamily="18" charset="0"/>
                <a:ea typeface="微软雅黑" pitchFamily="34" charset="-122"/>
                <a:cs typeface="Times New Roman" pitchFamily="18" charset="0"/>
              </a:rPr>
              <a:t>。</a:t>
            </a:r>
            <a:r>
              <a:rPr lang="en-US" altLang="zh-CN" sz="1600" dirty="0">
                <a:solidFill>
                  <a:srgbClr val="FF0000"/>
                </a:solidFill>
                <a:latin typeface="微软雅黑" pitchFamily="34" charset="-122"/>
                <a:ea typeface="微软雅黑" pitchFamily="34" charset="-122"/>
              </a:rPr>
              <a:t>Require DPF on as many vehicles and engines </a:t>
            </a:r>
            <a:r>
              <a:rPr lang="en-US" altLang="zh-CN" sz="1600" dirty="0" smtClean="0">
                <a:solidFill>
                  <a:srgbClr val="FF0000"/>
                </a:solidFill>
                <a:latin typeface="微软雅黑" pitchFamily="34" charset="-122"/>
                <a:ea typeface="微软雅黑" pitchFamily="34" charset="-122"/>
              </a:rPr>
              <a:t>ASAP.</a:t>
            </a:r>
            <a:endParaRPr lang="en-US" altLang="zh-CN" sz="1600" dirty="0">
              <a:solidFill>
                <a:srgbClr val="FF0000"/>
              </a:solidFill>
              <a:latin typeface="微软雅黑" pitchFamily="34" charset="-122"/>
              <a:ea typeface="微软雅黑" pitchFamily="34" charset="-122"/>
            </a:endParaRPr>
          </a:p>
          <a:p>
            <a:pPr marL="285750" indent="-285750">
              <a:spcBef>
                <a:spcPts val="0"/>
              </a:spcBef>
              <a:spcAft>
                <a:spcPts val="600"/>
              </a:spcAft>
              <a:buFont typeface="微软雅黑" panose="020B0503020204020204" pitchFamily="34" charset="-122"/>
              <a:buChar char="−"/>
            </a:pPr>
            <a:r>
              <a:rPr lang="zh-CN" altLang="zh-CN" dirty="0" smtClean="0">
                <a:latin typeface="Times New Roman" pitchFamily="18" charset="0"/>
                <a:ea typeface="微软雅黑" pitchFamily="34" charset="-122"/>
                <a:cs typeface="Times New Roman" pitchFamily="18" charset="0"/>
              </a:rPr>
              <a:t>进一步</a:t>
            </a:r>
            <a:r>
              <a:rPr lang="zh-CN" altLang="zh-CN" dirty="0">
                <a:latin typeface="Times New Roman" pitchFamily="18" charset="0"/>
                <a:ea typeface="微软雅黑" pitchFamily="34" charset="-122"/>
                <a:cs typeface="Times New Roman" pitchFamily="18" charset="0"/>
              </a:rPr>
              <a:t>加快老旧柴油机淘汰进程，出台高排放柴油机限期强制淘汰制度，采取财政支持和市场扶持相结合的手段鼓励提前淘汰老旧柴油机，使用</a:t>
            </a:r>
            <a:r>
              <a:rPr lang="en-US" altLang="zh-CN" dirty="0">
                <a:latin typeface="Times New Roman" pitchFamily="18" charset="0"/>
                <a:ea typeface="微软雅黑" pitchFamily="34" charset="-122"/>
                <a:cs typeface="Times New Roman" pitchFamily="18" charset="0"/>
              </a:rPr>
              <a:t>DPF</a:t>
            </a:r>
            <a:r>
              <a:rPr lang="zh-CN" altLang="zh-CN" dirty="0">
                <a:latin typeface="Times New Roman" pitchFamily="18" charset="0"/>
                <a:ea typeface="微软雅黑" pitchFamily="34" charset="-122"/>
                <a:cs typeface="Times New Roman" pitchFamily="18" charset="0"/>
              </a:rPr>
              <a:t>等先进技术改善符合条件的在用柴油机排放水平，优化现有非道路移动源车队</a:t>
            </a:r>
            <a:r>
              <a:rPr lang="zh-CN" altLang="zh-CN" dirty="0" smtClean="0">
                <a:latin typeface="Times New Roman" pitchFamily="18" charset="0"/>
                <a:ea typeface="微软雅黑" pitchFamily="34" charset="-122"/>
                <a:cs typeface="Times New Roman" pitchFamily="18" charset="0"/>
              </a:rPr>
              <a:t>结构。</a:t>
            </a:r>
            <a:r>
              <a:rPr lang="en-US" altLang="zh-CN" sz="1600" dirty="0">
                <a:solidFill>
                  <a:srgbClr val="FF0000"/>
                </a:solidFill>
                <a:latin typeface="微软雅黑" pitchFamily="34" charset="-122"/>
                <a:ea typeface="微软雅黑" pitchFamily="34" charset="-122"/>
              </a:rPr>
              <a:t>M</a:t>
            </a:r>
            <a:r>
              <a:rPr lang="en-US" altLang="zh-CN" sz="1600" dirty="0" smtClean="0">
                <a:solidFill>
                  <a:srgbClr val="FF0000"/>
                </a:solidFill>
                <a:latin typeface="微软雅黑" pitchFamily="34" charset="-122"/>
                <a:ea typeface="微软雅黑" pitchFamily="34" charset="-122"/>
              </a:rPr>
              <a:t>andatory </a:t>
            </a:r>
            <a:r>
              <a:rPr lang="en-US" altLang="zh-CN" sz="1600" dirty="0">
                <a:solidFill>
                  <a:srgbClr val="FF0000"/>
                </a:solidFill>
                <a:latin typeface="微软雅黑" pitchFamily="34" charset="-122"/>
                <a:ea typeface="微软雅黑" pitchFamily="34" charset="-122"/>
              </a:rPr>
              <a:t>retirement </a:t>
            </a:r>
            <a:r>
              <a:rPr lang="en-US" altLang="zh-CN" sz="1600" dirty="0" smtClean="0">
                <a:solidFill>
                  <a:srgbClr val="FF0000"/>
                </a:solidFill>
                <a:latin typeface="微软雅黑" pitchFamily="34" charset="-122"/>
                <a:ea typeface="微软雅黑" pitchFamily="34" charset="-122"/>
              </a:rPr>
              <a:t>combined </a:t>
            </a:r>
            <a:r>
              <a:rPr lang="en-US" altLang="zh-CN" sz="1600" dirty="0">
                <a:solidFill>
                  <a:srgbClr val="FF0000"/>
                </a:solidFill>
                <a:latin typeface="微软雅黑" pitchFamily="34" charset="-122"/>
                <a:ea typeface="微软雅黑" pitchFamily="34" charset="-122"/>
              </a:rPr>
              <a:t>with financial </a:t>
            </a:r>
            <a:r>
              <a:rPr lang="en-US" altLang="zh-CN" sz="1600" dirty="0" smtClean="0">
                <a:solidFill>
                  <a:srgbClr val="FF0000"/>
                </a:solidFill>
                <a:latin typeface="微软雅黑" pitchFamily="34" charset="-122"/>
                <a:ea typeface="微软雅黑" pitchFamily="34" charset="-122"/>
              </a:rPr>
              <a:t>and </a:t>
            </a:r>
            <a:r>
              <a:rPr lang="en-US" altLang="zh-CN" sz="1600" dirty="0">
                <a:solidFill>
                  <a:srgbClr val="FF0000"/>
                </a:solidFill>
                <a:latin typeface="微软雅黑" pitchFamily="34" charset="-122"/>
                <a:ea typeface="微软雅黑" pitchFamily="34" charset="-122"/>
              </a:rPr>
              <a:t>market measures to encourage early elimination of old diesel engines and optimization of the fleet </a:t>
            </a:r>
            <a:r>
              <a:rPr lang="en-US" altLang="zh-CN" sz="1600" dirty="0" smtClean="0">
                <a:solidFill>
                  <a:srgbClr val="FF0000"/>
                </a:solidFill>
                <a:latin typeface="微软雅黑" pitchFamily="34" charset="-122"/>
                <a:ea typeface="微软雅黑" pitchFamily="34" charset="-122"/>
              </a:rPr>
              <a:t>structure.</a:t>
            </a:r>
            <a:endParaRPr lang="en-US" altLang="zh-CN" sz="1600" dirty="0">
              <a:solidFill>
                <a:srgbClr val="FF0000"/>
              </a:solidFill>
              <a:latin typeface="微软雅黑" pitchFamily="34" charset="-122"/>
              <a:ea typeface="微软雅黑" pitchFamily="34" charset="-122"/>
            </a:endParaRPr>
          </a:p>
          <a:p>
            <a:pPr marL="285750" indent="-285750">
              <a:spcBef>
                <a:spcPts val="0"/>
              </a:spcBef>
              <a:spcAft>
                <a:spcPts val="600"/>
              </a:spcAft>
              <a:buFont typeface="微软雅黑" panose="020B0503020204020204" pitchFamily="34" charset="-122"/>
              <a:buChar char="−"/>
            </a:pPr>
            <a:r>
              <a:rPr lang="zh-CN" altLang="zh-CN" dirty="0" smtClean="0">
                <a:latin typeface="Times New Roman" pitchFamily="18" charset="0"/>
                <a:ea typeface="微软雅黑" pitchFamily="34" charset="-122"/>
                <a:cs typeface="Times New Roman" pitchFamily="18" charset="0"/>
              </a:rPr>
              <a:t>加快</a:t>
            </a:r>
            <a:r>
              <a:rPr lang="zh-CN" altLang="zh-CN" dirty="0">
                <a:latin typeface="Times New Roman" pitchFamily="18" charset="0"/>
                <a:ea typeface="微软雅黑" pitchFamily="34" charset="-122"/>
                <a:cs typeface="Times New Roman" pitchFamily="18" charset="0"/>
              </a:rPr>
              <a:t>船舶岸电设施建设与使用力度，在港作船、公务船、短途固定航线船舶中推广天然气等清洁能源船舶应用</a:t>
            </a:r>
            <a:r>
              <a:rPr lang="zh-CN" altLang="en-US" dirty="0" smtClean="0">
                <a:latin typeface="Times New Roman" pitchFamily="18" charset="0"/>
                <a:ea typeface="微软雅黑" pitchFamily="34" charset="-122"/>
                <a:cs typeface="Times New Roman" pitchFamily="18" charset="0"/>
              </a:rPr>
              <a:t>。</a:t>
            </a:r>
            <a:r>
              <a:rPr lang="en-US" altLang="zh-CN" sz="1600" dirty="0">
                <a:solidFill>
                  <a:srgbClr val="FF0000"/>
                </a:solidFill>
                <a:latin typeface="微软雅黑" pitchFamily="34" charset="-122"/>
                <a:ea typeface="微软雅黑" pitchFamily="34" charset="-122"/>
              </a:rPr>
              <a:t>Shore power facilities </a:t>
            </a:r>
            <a:r>
              <a:rPr lang="en-US" altLang="zh-CN" sz="1600" dirty="0" smtClean="0">
                <a:solidFill>
                  <a:srgbClr val="FF0000"/>
                </a:solidFill>
                <a:latin typeface="微软雅黑" pitchFamily="34" charset="-122"/>
                <a:ea typeface="微软雅黑" pitchFamily="34" charset="-122"/>
              </a:rPr>
              <a:t>intensified </a:t>
            </a:r>
            <a:r>
              <a:rPr lang="en-US" altLang="zh-CN" sz="1600" dirty="0">
                <a:solidFill>
                  <a:srgbClr val="FF0000"/>
                </a:solidFill>
                <a:latin typeface="微软雅黑" pitchFamily="34" charset="-122"/>
                <a:ea typeface="微软雅黑" pitchFamily="34" charset="-122"/>
              </a:rPr>
              <a:t>and natural gas and other clean energy options </a:t>
            </a:r>
            <a:r>
              <a:rPr lang="en-US" altLang="zh-CN" sz="1600" dirty="0" smtClean="0">
                <a:solidFill>
                  <a:srgbClr val="FF0000"/>
                </a:solidFill>
                <a:latin typeface="微软雅黑" pitchFamily="34" charset="-122"/>
                <a:ea typeface="微软雅黑" pitchFamily="34" charset="-122"/>
              </a:rPr>
              <a:t>favored.</a:t>
            </a:r>
            <a:endParaRPr lang="en-US" altLang="zh-CN" sz="1600" dirty="0">
              <a:solidFill>
                <a:srgbClr val="FF0000"/>
              </a:solidFill>
              <a:latin typeface="微软雅黑" pitchFamily="34" charset="-122"/>
              <a:ea typeface="微软雅黑" pitchFamily="34" charset="-122"/>
            </a:endParaRPr>
          </a:p>
        </p:txBody>
      </p:sp>
      <p:sp>
        <p:nvSpPr>
          <p:cNvPr id="5" name="TextBox 2"/>
          <p:cNvSpPr txBox="1"/>
          <p:nvPr/>
        </p:nvSpPr>
        <p:spPr>
          <a:xfrm>
            <a:off x="156320" y="1052736"/>
            <a:ext cx="8952184" cy="846386"/>
          </a:xfrm>
          <a:prstGeom prst="rect">
            <a:avLst/>
          </a:prstGeom>
          <a:solidFill>
            <a:schemeClr val="bg1"/>
          </a:solidFill>
        </p:spPr>
        <p:txBody>
          <a:bodyPr wrap="square" rtlCol="0">
            <a:spAutoFit/>
          </a:bodyPr>
          <a:lstStyle/>
          <a:p>
            <a:pPr>
              <a:spcBef>
                <a:spcPts val="600"/>
              </a:spcBef>
              <a:spcAft>
                <a:spcPts val="600"/>
              </a:spcAft>
            </a:pPr>
            <a:r>
              <a:rPr lang="zh-CN" altLang="en-US" sz="2400" b="1" dirty="0">
                <a:latin typeface="微软雅黑" pitchFamily="34" charset="-122"/>
                <a:ea typeface="微软雅黑" pitchFamily="34" charset="-122"/>
              </a:rPr>
              <a:t>三</a:t>
            </a:r>
            <a:r>
              <a:rPr lang="zh-CN" altLang="en-US" sz="2400" b="1" dirty="0" smtClean="0">
                <a:latin typeface="微软雅黑" pitchFamily="34" charset="-122"/>
                <a:ea typeface="微软雅黑" pitchFamily="34" charset="-122"/>
              </a:rPr>
              <a:t>、</a:t>
            </a:r>
            <a:r>
              <a:rPr lang="zh-CN" altLang="zh-CN" sz="2400" b="1" dirty="0">
                <a:latin typeface="微软雅黑" pitchFamily="34" charset="-122"/>
                <a:ea typeface="微软雅黑" pitchFamily="34" charset="-122"/>
              </a:rPr>
              <a:t>尽快组织实施</a:t>
            </a:r>
            <a:r>
              <a:rPr lang="en-US" altLang="zh-CN" sz="2400" b="1" dirty="0">
                <a:latin typeface="微软雅黑" pitchFamily="34" charset="-122"/>
                <a:ea typeface="微软雅黑" pitchFamily="34" charset="-122"/>
              </a:rPr>
              <a:t>“</a:t>
            </a:r>
            <a:r>
              <a:rPr lang="zh-CN" altLang="zh-CN" sz="2400" b="1" dirty="0">
                <a:latin typeface="微软雅黑" pitchFamily="34" charset="-122"/>
                <a:ea typeface="微软雅黑" pitchFamily="34" charset="-122"/>
              </a:rPr>
              <a:t>国家清洁柴油机行动计划</a:t>
            </a:r>
            <a:r>
              <a:rPr lang="en-US" altLang="zh-CN" sz="2400" b="1" dirty="0" smtClean="0">
                <a:latin typeface="微软雅黑" pitchFamily="34" charset="-122"/>
                <a:ea typeface="微软雅黑" pitchFamily="34" charset="-122"/>
              </a:rPr>
              <a:t>”</a:t>
            </a:r>
          </a:p>
          <a:p>
            <a:pPr>
              <a:spcBef>
                <a:spcPts val="0"/>
              </a:spcBef>
              <a:spcAft>
                <a:spcPts val="600"/>
              </a:spcAft>
            </a:pPr>
            <a:r>
              <a:rPr lang="en-US" altLang="zh-CN" sz="2000" b="1" dirty="0">
                <a:solidFill>
                  <a:srgbClr val="FF0000"/>
                </a:solidFill>
                <a:latin typeface="微软雅黑" pitchFamily="34" charset="-122"/>
                <a:ea typeface="微软雅黑" pitchFamily="34" charset="-122"/>
              </a:rPr>
              <a:t>Launching the “National Clean Diesel Engine </a:t>
            </a:r>
            <a:r>
              <a:rPr lang="en-US" altLang="zh-CN" sz="2000" b="1" dirty="0" smtClean="0">
                <a:solidFill>
                  <a:srgbClr val="FF0000"/>
                </a:solidFill>
                <a:latin typeface="微软雅黑" pitchFamily="34" charset="-122"/>
                <a:ea typeface="微软雅黑" pitchFamily="34" charset="-122"/>
              </a:rPr>
              <a:t>Campaign”</a:t>
            </a:r>
          </a:p>
        </p:txBody>
      </p:sp>
    </p:spTree>
    <p:extLst>
      <p:ext uri="{BB962C8B-B14F-4D97-AF65-F5344CB8AC3E}">
        <p14:creationId xmlns:p14="http://schemas.microsoft.com/office/powerpoint/2010/main" val="16699744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txBox="1">
            <a:spLocks noChangeArrowheads="1"/>
          </p:cNvSpPr>
          <p:nvPr/>
        </p:nvSpPr>
        <p:spPr bwMode="gray">
          <a:xfrm>
            <a:off x="72008" y="273150"/>
            <a:ext cx="10548664" cy="563562"/>
          </a:xfrm>
          <a:prstGeom prst="rect">
            <a:avLst/>
          </a:prstGeom>
          <a:noFill/>
          <a:ln w="9525">
            <a:noFill/>
            <a:miter lim="800000"/>
            <a:headEnd/>
            <a:tailEnd/>
          </a:ln>
        </p:spPr>
        <p:txBody>
          <a:bodyPr anchor="ctr"/>
          <a:lstStyle/>
          <a:p>
            <a:r>
              <a:rPr lang="zh-CN" altLang="en-US" sz="3200" b="1" dirty="0">
                <a:solidFill>
                  <a:schemeClr val="tx2"/>
                </a:solidFill>
                <a:latin typeface="黑体" panose="02010609060101010101" pitchFamily="49" charset="-122"/>
                <a:ea typeface="黑体" panose="02010609060101010101" pitchFamily="49" charset="-122"/>
              </a:rPr>
              <a:t>主要政策建议 </a:t>
            </a:r>
            <a:r>
              <a:rPr lang="en-US" altLang="zh-CN" sz="3200" b="1" dirty="0" smtClean="0">
                <a:solidFill>
                  <a:schemeClr val="tx2"/>
                </a:solidFill>
                <a:latin typeface="Calibri" pitchFamily="34" charset="0"/>
              </a:rPr>
              <a:t>Major Policy </a:t>
            </a:r>
            <a:r>
              <a:rPr lang="en-US" altLang="zh-CN" sz="3200" b="1" dirty="0">
                <a:solidFill>
                  <a:schemeClr val="tx2"/>
                </a:solidFill>
                <a:latin typeface="Calibri" pitchFamily="34" charset="0"/>
              </a:rPr>
              <a:t>Recommendations </a:t>
            </a:r>
            <a:r>
              <a:rPr lang="en-US" altLang="zh-CN" sz="3200" b="1" dirty="0" smtClean="0">
                <a:solidFill>
                  <a:schemeClr val="tx2"/>
                </a:solidFill>
                <a:latin typeface="Calibri" pitchFamily="34" charset="0"/>
              </a:rPr>
              <a:t>(4)</a:t>
            </a:r>
            <a:endParaRPr lang="en-US" altLang="zh-CN" sz="3200" b="1" dirty="0">
              <a:solidFill>
                <a:schemeClr val="tx2"/>
              </a:solidFill>
              <a:latin typeface="Calibri" pitchFamily="34" charset="0"/>
            </a:endParaRPr>
          </a:p>
        </p:txBody>
      </p:sp>
      <p:sp>
        <p:nvSpPr>
          <p:cNvPr id="4" name="TextBox 2"/>
          <p:cNvSpPr txBox="1"/>
          <p:nvPr/>
        </p:nvSpPr>
        <p:spPr>
          <a:xfrm>
            <a:off x="150665" y="2206898"/>
            <a:ext cx="8784976" cy="4632037"/>
          </a:xfrm>
          <a:prstGeom prst="rect">
            <a:avLst/>
          </a:prstGeom>
          <a:solidFill>
            <a:schemeClr val="bg1"/>
          </a:solidFill>
        </p:spPr>
        <p:txBody>
          <a:bodyPr wrap="square" rtlCol="0">
            <a:spAutoFit/>
          </a:bodyPr>
          <a:lstStyle/>
          <a:p>
            <a:pPr>
              <a:spcBef>
                <a:spcPts val="600"/>
              </a:spcBef>
              <a:spcAft>
                <a:spcPts val="600"/>
              </a:spcAft>
            </a:pPr>
            <a:r>
              <a:rPr lang="en-US" altLang="zh-CN" dirty="0" smtClean="0">
                <a:latin typeface="Times New Roman" pitchFamily="18" charset="0"/>
                <a:ea typeface="微软雅黑" pitchFamily="34" charset="-122"/>
                <a:cs typeface="Times New Roman" pitchFamily="18" charset="0"/>
              </a:rPr>
              <a:t>1) </a:t>
            </a:r>
            <a:r>
              <a:rPr lang="zh-CN" altLang="zh-CN" dirty="0" smtClean="0">
                <a:latin typeface="Times New Roman" pitchFamily="18" charset="0"/>
                <a:ea typeface="微软雅黑" pitchFamily="34" charset="-122"/>
                <a:cs typeface="Times New Roman" pitchFamily="18" charset="0"/>
              </a:rPr>
              <a:t>持续</a:t>
            </a:r>
            <a:r>
              <a:rPr lang="zh-CN" altLang="zh-CN" dirty="0">
                <a:latin typeface="Times New Roman" pitchFamily="18" charset="0"/>
                <a:ea typeface="微软雅黑" pitchFamily="34" charset="-122"/>
                <a:cs typeface="Times New Roman" pitchFamily="18" charset="0"/>
              </a:rPr>
              <a:t>加大投入，推动短寿命气候污染物和非道路移动源排放控制最佳实用技术的自主研发，</a:t>
            </a:r>
            <a:r>
              <a:rPr lang="zh-CN" altLang="zh-CN" dirty="0" smtClean="0">
                <a:latin typeface="Times New Roman" pitchFamily="18" charset="0"/>
                <a:ea typeface="微软雅黑" pitchFamily="34" charset="-122"/>
                <a:cs typeface="Times New Roman" pitchFamily="18" charset="0"/>
              </a:rPr>
              <a:t>例如非</a:t>
            </a:r>
            <a:r>
              <a:rPr lang="zh-CN" altLang="zh-CN" dirty="0">
                <a:latin typeface="Times New Roman" pitchFamily="18" charset="0"/>
                <a:ea typeface="微软雅黑" pitchFamily="34" charset="-122"/>
                <a:cs typeface="Times New Roman" pitchFamily="18" charset="0"/>
              </a:rPr>
              <a:t>道路移动源的</a:t>
            </a:r>
            <a:r>
              <a:rPr lang="zh-CN" altLang="zh-CN" dirty="0" smtClean="0">
                <a:latin typeface="Times New Roman" pitchFamily="18" charset="0"/>
                <a:ea typeface="微软雅黑" pitchFamily="34" charset="-122"/>
                <a:cs typeface="Times New Roman" pitchFamily="18" charset="0"/>
              </a:rPr>
              <a:t>先</a:t>
            </a:r>
            <a:r>
              <a:rPr lang="zh-CN" altLang="en-US" dirty="0" smtClean="0">
                <a:latin typeface="Times New Roman" pitchFamily="18" charset="0"/>
                <a:ea typeface="微软雅黑" pitchFamily="34" charset="-122"/>
                <a:cs typeface="Times New Roman" pitchFamily="18" charset="0"/>
              </a:rPr>
              <a:t>进</a:t>
            </a:r>
            <a:r>
              <a:rPr lang="zh-CN" altLang="zh-CN" dirty="0" smtClean="0">
                <a:latin typeface="Times New Roman" pitchFamily="18" charset="0"/>
                <a:ea typeface="微软雅黑" pitchFamily="34" charset="-122"/>
                <a:cs typeface="Times New Roman" pitchFamily="18" charset="0"/>
              </a:rPr>
              <a:t>技术（</a:t>
            </a:r>
            <a:r>
              <a:rPr lang="en-US" altLang="zh-CN" dirty="0" smtClean="0">
                <a:latin typeface="Times New Roman" pitchFamily="18" charset="0"/>
                <a:ea typeface="微软雅黑" pitchFamily="34" charset="-122"/>
                <a:cs typeface="Times New Roman" pitchFamily="18" charset="0"/>
              </a:rPr>
              <a:t>SCR</a:t>
            </a:r>
            <a:r>
              <a:rPr lang="zh-CN" altLang="zh-CN" dirty="0" smtClean="0">
                <a:latin typeface="Times New Roman" pitchFamily="18" charset="0"/>
                <a:ea typeface="微软雅黑" pitchFamily="34" charset="-122"/>
                <a:cs typeface="Times New Roman" pitchFamily="18" charset="0"/>
              </a:rPr>
              <a:t>和</a:t>
            </a:r>
            <a:r>
              <a:rPr lang="en-US" altLang="zh-CN" dirty="0" smtClean="0">
                <a:latin typeface="Times New Roman" pitchFamily="18" charset="0"/>
                <a:ea typeface="微软雅黑" pitchFamily="34" charset="-122"/>
                <a:cs typeface="Times New Roman" pitchFamily="18" charset="0"/>
              </a:rPr>
              <a:t>DPF</a:t>
            </a:r>
            <a:r>
              <a:rPr lang="zh-CN" altLang="zh-CN" dirty="0" smtClean="0">
                <a:latin typeface="Times New Roman" pitchFamily="18" charset="0"/>
                <a:ea typeface="微软雅黑" pitchFamily="34" charset="-122"/>
                <a:cs typeface="Times New Roman" pitchFamily="18" charset="0"/>
              </a:rPr>
              <a:t>等</a:t>
            </a:r>
            <a:r>
              <a:rPr lang="zh-CN" altLang="zh-CN" dirty="0">
                <a:latin typeface="Times New Roman" pitchFamily="18" charset="0"/>
                <a:ea typeface="微软雅黑" pitchFamily="34" charset="-122"/>
                <a:cs typeface="Times New Roman" pitchFamily="18" charset="0"/>
              </a:rPr>
              <a:t>）的开发、示范和产业化工</a:t>
            </a:r>
            <a:r>
              <a:rPr lang="zh-CN" altLang="zh-CN" dirty="0" smtClean="0">
                <a:latin typeface="Times New Roman" pitchFamily="18" charset="0"/>
                <a:ea typeface="微软雅黑" pitchFamily="34" charset="-122"/>
                <a:cs typeface="Times New Roman" pitchFamily="18" charset="0"/>
              </a:rPr>
              <a:t>作</a:t>
            </a:r>
            <a:r>
              <a:rPr lang="zh-CN" altLang="en-US" dirty="0" smtClean="0">
                <a:latin typeface="Times New Roman" pitchFamily="18" charset="0"/>
                <a:ea typeface="微软雅黑" pitchFamily="34" charset="-122"/>
                <a:cs typeface="Times New Roman" pitchFamily="18" charset="0"/>
              </a:rPr>
              <a:t>。</a:t>
            </a:r>
            <a:endParaRPr lang="en-US" altLang="zh-CN" dirty="0" smtClean="0">
              <a:latin typeface="Times New Roman" pitchFamily="18" charset="0"/>
              <a:ea typeface="微软雅黑" pitchFamily="34" charset="-122"/>
              <a:cs typeface="Times New Roman" pitchFamily="18" charset="0"/>
            </a:endParaRPr>
          </a:p>
          <a:p>
            <a:pPr>
              <a:spcBef>
                <a:spcPts val="0"/>
              </a:spcBef>
              <a:spcAft>
                <a:spcPts val="600"/>
              </a:spcAft>
            </a:pPr>
            <a:r>
              <a:rPr lang="en-US" altLang="zh-CN" sz="1600" dirty="0">
                <a:solidFill>
                  <a:srgbClr val="FF0000"/>
                </a:solidFill>
                <a:latin typeface="微软雅黑" pitchFamily="34" charset="-122"/>
                <a:ea typeface="微软雅黑" pitchFamily="34" charset="-122"/>
              </a:rPr>
              <a:t>E</a:t>
            </a:r>
            <a:r>
              <a:rPr lang="en-US" altLang="zh-CN" sz="1600" dirty="0" smtClean="0">
                <a:solidFill>
                  <a:srgbClr val="FF0000"/>
                </a:solidFill>
                <a:latin typeface="微软雅黑" pitchFamily="34" charset="-122"/>
                <a:ea typeface="微软雅黑" pitchFamily="34" charset="-122"/>
              </a:rPr>
              <a:t>xpand </a:t>
            </a:r>
            <a:r>
              <a:rPr lang="en-US" altLang="zh-CN" sz="1600" dirty="0">
                <a:solidFill>
                  <a:srgbClr val="FF0000"/>
                </a:solidFill>
                <a:latin typeface="微软雅黑" pitchFamily="34" charset="-122"/>
                <a:ea typeface="微软雅黑" pitchFamily="34" charset="-122"/>
              </a:rPr>
              <a:t>investment </a:t>
            </a:r>
            <a:r>
              <a:rPr lang="en-US" altLang="zh-CN" sz="1600" dirty="0" smtClean="0">
                <a:solidFill>
                  <a:srgbClr val="FF0000"/>
                </a:solidFill>
                <a:latin typeface="微软雅黑" pitchFamily="34" charset="-122"/>
                <a:ea typeface="微软雅黑" pitchFamily="34" charset="-122"/>
              </a:rPr>
              <a:t>on </a:t>
            </a:r>
            <a:r>
              <a:rPr lang="en-US" altLang="zh-CN" sz="1600" dirty="0">
                <a:solidFill>
                  <a:srgbClr val="FF0000"/>
                </a:solidFill>
                <a:latin typeface="微软雅黑" pitchFamily="34" charset="-122"/>
                <a:ea typeface="微软雅黑" pitchFamily="34" charset="-122"/>
              </a:rPr>
              <a:t>Best Available Control Technologies (BACTs) to control SLCPs and NRMS emissions, such as development, demonstration and commercialization of advanced </a:t>
            </a:r>
            <a:r>
              <a:rPr lang="en-US" altLang="zh-CN" sz="1600" dirty="0" smtClean="0">
                <a:solidFill>
                  <a:srgbClr val="FF0000"/>
                </a:solidFill>
                <a:latin typeface="微软雅黑" pitchFamily="34" charset="-122"/>
                <a:ea typeface="微软雅黑" pitchFamily="34" charset="-122"/>
              </a:rPr>
              <a:t>technologies (e.g., SCR/DPF) </a:t>
            </a:r>
            <a:r>
              <a:rPr lang="en-US" altLang="zh-CN" sz="1600" dirty="0">
                <a:solidFill>
                  <a:srgbClr val="FF0000"/>
                </a:solidFill>
                <a:latin typeface="微软雅黑" pitchFamily="34" charset="-122"/>
                <a:ea typeface="微软雅黑" pitchFamily="34" charset="-122"/>
              </a:rPr>
              <a:t>applicable to NRMS</a:t>
            </a:r>
            <a:r>
              <a:rPr lang="en-US" altLang="zh-CN" sz="1600" dirty="0" smtClean="0">
                <a:solidFill>
                  <a:srgbClr val="FF0000"/>
                </a:solidFill>
                <a:latin typeface="微软雅黑" pitchFamily="34" charset="-122"/>
                <a:ea typeface="微软雅黑" pitchFamily="34" charset="-122"/>
              </a:rPr>
              <a:t>. </a:t>
            </a:r>
          </a:p>
          <a:p>
            <a:pPr>
              <a:spcBef>
                <a:spcPts val="0"/>
              </a:spcBef>
              <a:spcAft>
                <a:spcPts val="600"/>
              </a:spcAft>
            </a:pPr>
            <a:r>
              <a:rPr lang="en-US" altLang="zh-CN" dirty="0" smtClean="0">
                <a:latin typeface="Times New Roman" pitchFamily="18" charset="0"/>
                <a:ea typeface="微软雅黑" pitchFamily="34" charset="-122"/>
                <a:cs typeface="Times New Roman" pitchFamily="18" charset="0"/>
              </a:rPr>
              <a:t>2) </a:t>
            </a:r>
            <a:r>
              <a:rPr lang="zh-CN" altLang="en-US" dirty="0" smtClean="0">
                <a:latin typeface="Times New Roman" pitchFamily="18" charset="0"/>
                <a:ea typeface="微软雅黑" pitchFamily="34" charset="-122"/>
                <a:cs typeface="Times New Roman" pitchFamily="18" charset="0"/>
              </a:rPr>
              <a:t>建立统一的数据核算体系，</a:t>
            </a:r>
            <a:r>
              <a:rPr lang="zh-CN" altLang="zh-CN" dirty="0" smtClean="0">
                <a:latin typeface="Times New Roman" pitchFamily="18" charset="0"/>
                <a:ea typeface="微软雅黑" pitchFamily="34" charset="-122"/>
                <a:cs typeface="Times New Roman" pitchFamily="18" charset="0"/>
              </a:rPr>
              <a:t>建立</a:t>
            </a:r>
            <a:r>
              <a:rPr lang="zh-CN" altLang="zh-CN" dirty="0">
                <a:latin typeface="Times New Roman" pitchFamily="18" charset="0"/>
                <a:ea typeface="微软雅黑" pitchFamily="34" charset="-122"/>
                <a:cs typeface="Times New Roman" pitchFamily="18" charset="0"/>
              </a:rPr>
              <a:t>相关大数据监管和控制决策平台</a:t>
            </a:r>
            <a:r>
              <a:rPr lang="zh-CN" altLang="zh-CN" dirty="0" smtClean="0">
                <a:latin typeface="Times New Roman" pitchFamily="18" charset="0"/>
                <a:ea typeface="微软雅黑" pitchFamily="34" charset="-122"/>
                <a:cs typeface="Times New Roman" pitchFamily="18" charset="0"/>
              </a:rPr>
              <a:t>，完善</a:t>
            </a:r>
            <a:r>
              <a:rPr lang="zh-CN" altLang="zh-CN" dirty="0">
                <a:latin typeface="Times New Roman" pitchFamily="18" charset="0"/>
                <a:ea typeface="微软雅黑" pitchFamily="34" charset="-122"/>
                <a:cs typeface="Times New Roman" pitchFamily="18" charset="0"/>
              </a:rPr>
              <a:t>相关科研和监管数据的公开和共享机制</a:t>
            </a:r>
            <a:r>
              <a:rPr lang="zh-CN" altLang="en-US" dirty="0" smtClean="0">
                <a:latin typeface="Times New Roman" pitchFamily="18" charset="0"/>
                <a:ea typeface="微软雅黑" pitchFamily="34" charset="-122"/>
                <a:cs typeface="Times New Roman" pitchFamily="18" charset="0"/>
              </a:rPr>
              <a:t>。</a:t>
            </a:r>
            <a:endParaRPr lang="en-US" altLang="zh-CN" dirty="0" smtClean="0">
              <a:latin typeface="Times New Roman" pitchFamily="18" charset="0"/>
              <a:ea typeface="微软雅黑" pitchFamily="34" charset="-122"/>
              <a:cs typeface="Times New Roman" pitchFamily="18" charset="0"/>
            </a:endParaRPr>
          </a:p>
          <a:p>
            <a:pPr>
              <a:spcBef>
                <a:spcPts val="0"/>
              </a:spcBef>
              <a:spcAft>
                <a:spcPts val="600"/>
              </a:spcAft>
            </a:pPr>
            <a:r>
              <a:rPr lang="en-US" altLang="zh-CN" sz="1600" dirty="0">
                <a:solidFill>
                  <a:srgbClr val="FF0000"/>
                </a:solidFill>
                <a:latin typeface="微软雅黑" pitchFamily="34" charset="-122"/>
                <a:ea typeface="微软雅黑" pitchFamily="34" charset="-122"/>
              </a:rPr>
              <a:t>A statistical and accounting system </a:t>
            </a:r>
            <a:r>
              <a:rPr lang="en-US" altLang="zh-CN" sz="1600" dirty="0" smtClean="0">
                <a:solidFill>
                  <a:srgbClr val="FF0000"/>
                </a:solidFill>
                <a:latin typeface="微软雅黑" pitchFamily="34" charset="-122"/>
                <a:ea typeface="微软雅黑" pitchFamily="34" charset="-122"/>
              </a:rPr>
              <a:t>consistent </a:t>
            </a:r>
            <a:r>
              <a:rPr lang="en-US" altLang="zh-CN" sz="1600" dirty="0">
                <a:solidFill>
                  <a:srgbClr val="FF0000"/>
                </a:solidFill>
                <a:latin typeface="微软雅黑" pitchFamily="34" charset="-122"/>
                <a:ea typeface="微软雅黑" pitchFamily="34" charset="-122"/>
              </a:rPr>
              <a:t>with the systems for other </a:t>
            </a:r>
            <a:r>
              <a:rPr lang="en-US" altLang="zh-CN" sz="1600" dirty="0" smtClean="0">
                <a:solidFill>
                  <a:srgbClr val="FF0000"/>
                </a:solidFill>
                <a:latin typeface="微软雅黑" pitchFamily="34" charset="-122"/>
                <a:ea typeface="微软雅黑" pitchFamily="34" charset="-122"/>
              </a:rPr>
              <a:t>pollutants; and a </a:t>
            </a:r>
            <a:r>
              <a:rPr lang="en-US" altLang="zh-CN" sz="1600" dirty="0">
                <a:solidFill>
                  <a:srgbClr val="FF0000"/>
                </a:solidFill>
                <a:latin typeface="微软雅黑" pitchFamily="34" charset="-122"/>
                <a:ea typeface="微软雅黑" pitchFamily="34" charset="-122"/>
              </a:rPr>
              <a:t>platform for big data monitoring and control to better facilitate sound decisions and the mechanism for </a:t>
            </a:r>
            <a:r>
              <a:rPr lang="en-US" altLang="zh-CN" sz="1600" dirty="0" smtClean="0">
                <a:solidFill>
                  <a:srgbClr val="FF0000"/>
                </a:solidFill>
                <a:latin typeface="微软雅黑" pitchFamily="34" charset="-122"/>
                <a:ea typeface="微软雅黑" pitchFamily="34" charset="-122"/>
              </a:rPr>
              <a:t>data </a:t>
            </a:r>
            <a:r>
              <a:rPr lang="en-US" altLang="zh-CN" sz="1600" dirty="0">
                <a:solidFill>
                  <a:srgbClr val="FF0000"/>
                </a:solidFill>
                <a:latin typeface="微软雅黑" pitchFamily="34" charset="-122"/>
                <a:ea typeface="微软雅黑" pitchFamily="34" charset="-122"/>
              </a:rPr>
              <a:t>disclosure and sharing should be established.</a:t>
            </a:r>
          </a:p>
          <a:p>
            <a:pPr>
              <a:spcBef>
                <a:spcPts val="0"/>
              </a:spcBef>
              <a:spcAft>
                <a:spcPts val="600"/>
              </a:spcAft>
            </a:pPr>
            <a:r>
              <a:rPr lang="en-US" altLang="zh-CN" dirty="0">
                <a:latin typeface="Times New Roman" pitchFamily="18" charset="0"/>
                <a:ea typeface="微软雅黑" pitchFamily="34" charset="-122"/>
                <a:cs typeface="Times New Roman" pitchFamily="18" charset="0"/>
              </a:rPr>
              <a:t>3</a:t>
            </a:r>
            <a:r>
              <a:rPr lang="en-US" altLang="zh-CN" dirty="0" smtClean="0">
                <a:latin typeface="Times New Roman" pitchFamily="18" charset="0"/>
                <a:ea typeface="微软雅黑" pitchFamily="34" charset="-122"/>
                <a:cs typeface="Times New Roman" pitchFamily="18" charset="0"/>
              </a:rPr>
              <a:t>) </a:t>
            </a:r>
            <a:r>
              <a:rPr lang="zh-CN" altLang="zh-CN" dirty="0" smtClean="0">
                <a:latin typeface="Times New Roman" pitchFamily="18" charset="0"/>
                <a:ea typeface="微软雅黑" pitchFamily="34" charset="-122"/>
                <a:cs typeface="Times New Roman" pitchFamily="18" charset="0"/>
              </a:rPr>
              <a:t>中国</a:t>
            </a:r>
            <a:r>
              <a:rPr lang="zh-CN" altLang="zh-CN" dirty="0">
                <a:latin typeface="Times New Roman" pitchFamily="18" charset="0"/>
                <a:ea typeface="微软雅黑" pitchFamily="34" charset="-122"/>
                <a:cs typeface="Times New Roman" pitchFamily="18" charset="0"/>
              </a:rPr>
              <a:t>在建立减排战略的过程中，应充分参考和利用现有的针对短寿命气候污染物治理的多边国际合作机制，包括全球甲烷行动计划（</a:t>
            </a:r>
            <a:r>
              <a:rPr lang="en-US" altLang="zh-CN" dirty="0">
                <a:latin typeface="Times New Roman" pitchFamily="18" charset="0"/>
                <a:ea typeface="微软雅黑" pitchFamily="34" charset="-122"/>
                <a:cs typeface="Times New Roman" pitchFamily="18" charset="0"/>
              </a:rPr>
              <a:t>GMI</a:t>
            </a:r>
            <a:r>
              <a:rPr lang="zh-CN" altLang="zh-CN" dirty="0">
                <a:latin typeface="Times New Roman" pitchFamily="18" charset="0"/>
                <a:ea typeface="微软雅黑" pitchFamily="34" charset="-122"/>
                <a:cs typeface="Times New Roman" pitchFamily="18" charset="0"/>
              </a:rPr>
              <a:t>）、气候与清洁空气联盟（</a:t>
            </a:r>
            <a:r>
              <a:rPr lang="en-US" altLang="zh-CN" dirty="0">
                <a:latin typeface="Times New Roman" pitchFamily="18" charset="0"/>
                <a:ea typeface="微软雅黑" pitchFamily="34" charset="-122"/>
                <a:cs typeface="Times New Roman" pitchFamily="18" charset="0"/>
              </a:rPr>
              <a:t>CCAC</a:t>
            </a:r>
            <a:r>
              <a:rPr lang="zh-CN" altLang="zh-CN" dirty="0">
                <a:latin typeface="Times New Roman" pitchFamily="18" charset="0"/>
                <a:ea typeface="微软雅黑" pitchFamily="34" charset="-122"/>
                <a:cs typeface="Times New Roman" pitchFamily="18" charset="0"/>
              </a:rPr>
              <a:t>）、全球清洁炉灶</a:t>
            </a:r>
            <a:r>
              <a:rPr lang="zh-CN" altLang="zh-CN" dirty="0" smtClean="0">
                <a:latin typeface="Times New Roman" pitchFamily="18" charset="0"/>
                <a:ea typeface="微软雅黑" pitchFamily="34" charset="-122"/>
                <a:cs typeface="Times New Roman" pitchFamily="18" charset="0"/>
              </a:rPr>
              <a:t>联盟</a:t>
            </a:r>
            <a:r>
              <a:rPr lang="zh-CN" altLang="en-US" dirty="0">
                <a:latin typeface="Times New Roman" pitchFamily="18" charset="0"/>
                <a:ea typeface="微软雅黑" pitchFamily="34" charset="-122"/>
                <a:cs typeface="Times New Roman" pitchFamily="18" charset="0"/>
              </a:rPr>
              <a:t>，</a:t>
            </a:r>
            <a:r>
              <a:rPr lang="zh-CN" altLang="zh-CN" dirty="0" smtClean="0">
                <a:latin typeface="Times New Roman" pitchFamily="18" charset="0"/>
                <a:ea typeface="微软雅黑" pitchFamily="34" charset="-122"/>
                <a:cs typeface="Times New Roman" pitchFamily="18" charset="0"/>
              </a:rPr>
              <a:t>等</a:t>
            </a:r>
            <a:r>
              <a:rPr lang="zh-CN" altLang="en-US" dirty="0">
                <a:latin typeface="Times New Roman" pitchFamily="18" charset="0"/>
                <a:ea typeface="微软雅黑" pitchFamily="34" charset="-122"/>
                <a:cs typeface="Times New Roman" pitchFamily="18" charset="0"/>
              </a:rPr>
              <a:t>等</a:t>
            </a:r>
            <a:r>
              <a:rPr lang="zh-CN" altLang="zh-CN" dirty="0" smtClean="0">
                <a:latin typeface="Times New Roman" pitchFamily="18" charset="0"/>
                <a:ea typeface="微软雅黑" pitchFamily="34" charset="-122"/>
                <a:cs typeface="Times New Roman" pitchFamily="18" charset="0"/>
              </a:rPr>
              <a:t>。</a:t>
            </a:r>
            <a:endParaRPr lang="en-US" altLang="zh-CN" dirty="0" smtClean="0">
              <a:latin typeface="Times New Roman" pitchFamily="18" charset="0"/>
              <a:ea typeface="微软雅黑" pitchFamily="34" charset="-122"/>
              <a:cs typeface="Times New Roman" pitchFamily="18" charset="0"/>
            </a:endParaRPr>
          </a:p>
          <a:p>
            <a:pPr>
              <a:spcBef>
                <a:spcPts val="0"/>
              </a:spcBef>
              <a:spcAft>
                <a:spcPts val="600"/>
              </a:spcAft>
            </a:pPr>
            <a:r>
              <a:rPr lang="en-US" altLang="zh-CN" sz="1600" dirty="0">
                <a:solidFill>
                  <a:srgbClr val="FF0000"/>
                </a:solidFill>
                <a:latin typeface="微软雅黑" pitchFamily="34" charset="-122"/>
                <a:ea typeface="微软雅黑" pitchFamily="34" charset="-122"/>
              </a:rPr>
              <a:t>T</a:t>
            </a:r>
            <a:r>
              <a:rPr lang="en-US" altLang="zh-CN" sz="1600" dirty="0" smtClean="0">
                <a:solidFill>
                  <a:srgbClr val="FF0000"/>
                </a:solidFill>
                <a:latin typeface="微软雅黑" pitchFamily="34" charset="-122"/>
                <a:ea typeface="微软雅黑" pitchFamily="34" charset="-122"/>
              </a:rPr>
              <a:t>he </a:t>
            </a:r>
            <a:r>
              <a:rPr lang="en-US" altLang="zh-CN" sz="1600" dirty="0">
                <a:solidFill>
                  <a:srgbClr val="FF0000"/>
                </a:solidFill>
                <a:latin typeface="微软雅黑" pitchFamily="34" charset="-122"/>
                <a:ea typeface="微软雅黑" pitchFamily="34" charset="-122"/>
              </a:rPr>
              <a:t>emission reduction strategy should fully refer to and use the mechanisms of multilateral cooperation on SLCP governance, including the </a:t>
            </a:r>
            <a:r>
              <a:rPr lang="en-US" altLang="zh-CN" sz="1600" dirty="0" smtClean="0">
                <a:solidFill>
                  <a:srgbClr val="FF0000"/>
                </a:solidFill>
                <a:latin typeface="微软雅黑" pitchFamily="34" charset="-122"/>
                <a:ea typeface="微软雅黑" pitchFamily="34" charset="-122"/>
              </a:rPr>
              <a:t>GMI, CCAC, </a:t>
            </a:r>
            <a:r>
              <a:rPr lang="en-US" altLang="zh-CN" sz="1600" dirty="0" smtClean="0">
                <a:solidFill>
                  <a:srgbClr val="FF0000"/>
                </a:solidFill>
                <a:latin typeface="微软雅黑" pitchFamily="34" charset="-122"/>
                <a:ea typeface="微软雅黑" pitchFamily="34" charset="-122"/>
              </a:rPr>
              <a:t>Global </a:t>
            </a:r>
            <a:r>
              <a:rPr lang="en-US" altLang="zh-CN" sz="1600" dirty="0">
                <a:solidFill>
                  <a:srgbClr val="FF0000"/>
                </a:solidFill>
                <a:latin typeface="微软雅黑" pitchFamily="34" charset="-122"/>
                <a:ea typeface="微软雅黑" pitchFamily="34" charset="-122"/>
              </a:rPr>
              <a:t>Alliance for Clean </a:t>
            </a:r>
            <a:r>
              <a:rPr lang="en-US" altLang="zh-CN" sz="1600" dirty="0" err="1" smtClean="0">
                <a:solidFill>
                  <a:srgbClr val="FF0000"/>
                </a:solidFill>
                <a:latin typeface="微软雅黑" pitchFamily="34" charset="-122"/>
                <a:ea typeface="微软雅黑" pitchFamily="34" charset="-122"/>
              </a:rPr>
              <a:t>Cookstoves</a:t>
            </a:r>
            <a:r>
              <a:rPr lang="en-US" altLang="zh-CN" sz="1600" dirty="0" smtClean="0">
                <a:solidFill>
                  <a:srgbClr val="FF0000"/>
                </a:solidFill>
                <a:latin typeface="微软雅黑" pitchFamily="34" charset="-122"/>
                <a:ea typeface="微软雅黑" pitchFamily="34" charset="-122"/>
              </a:rPr>
              <a:t>, etc..</a:t>
            </a:r>
            <a:endParaRPr lang="en-US" altLang="zh-CN" sz="1600" dirty="0">
              <a:solidFill>
                <a:srgbClr val="FF0000"/>
              </a:solidFill>
              <a:latin typeface="微软雅黑" pitchFamily="34" charset="-122"/>
              <a:ea typeface="微软雅黑" pitchFamily="34" charset="-122"/>
            </a:endParaRPr>
          </a:p>
        </p:txBody>
      </p:sp>
      <p:sp>
        <p:nvSpPr>
          <p:cNvPr id="5" name="TextBox 2"/>
          <p:cNvSpPr txBox="1"/>
          <p:nvPr/>
        </p:nvSpPr>
        <p:spPr>
          <a:xfrm>
            <a:off x="156320" y="1052736"/>
            <a:ext cx="8952184" cy="1154162"/>
          </a:xfrm>
          <a:prstGeom prst="rect">
            <a:avLst/>
          </a:prstGeom>
          <a:solidFill>
            <a:schemeClr val="bg1"/>
          </a:solidFill>
        </p:spPr>
        <p:txBody>
          <a:bodyPr wrap="square" rtlCol="0">
            <a:spAutoFit/>
          </a:bodyPr>
          <a:lstStyle/>
          <a:p>
            <a:pPr>
              <a:spcBef>
                <a:spcPts val="600"/>
              </a:spcBef>
              <a:spcAft>
                <a:spcPts val="600"/>
              </a:spcAft>
            </a:pPr>
            <a:r>
              <a:rPr lang="zh-CN" altLang="en-US" sz="2400" b="1" dirty="0">
                <a:latin typeface="微软雅黑" pitchFamily="34" charset="-122"/>
                <a:ea typeface="微软雅黑" pitchFamily="34" charset="-122"/>
              </a:rPr>
              <a:t>四</a:t>
            </a:r>
            <a:r>
              <a:rPr lang="zh-CN" altLang="en-US" sz="2400" b="1" dirty="0" smtClean="0">
                <a:latin typeface="微软雅黑" pitchFamily="34" charset="-122"/>
                <a:ea typeface="微软雅黑" pitchFamily="34" charset="-122"/>
              </a:rPr>
              <a:t>、</a:t>
            </a:r>
            <a:r>
              <a:rPr lang="zh-CN" altLang="zh-CN" sz="2400" b="1" dirty="0">
                <a:latin typeface="微软雅黑" pitchFamily="34" charset="-122"/>
                <a:ea typeface="微软雅黑" pitchFamily="34" charset="-122"/>
              </a:rPr>
              <a:t>强化科研技术创新应用和行业减排国际</a:t>
            </a:r>
            <a:r>
              <a:rPr lang="zh-CN" altLang="zh-CN" sz="2400" b="1" dirty="0" smtClean="0">
                <a:latin typeface="微软雅黑" pitchFamily="34" charset="-122"/>
                <a:ea typeface="微软雅黑" pitchFamily="34" charset="-122"/>
              </a:rPr>
              <a:t>合作</a:t>
            </a:r>
            <a:endParaRPr lang="en-US" altLang="zh-CN" sz="2400" b="1" dirty="0" smtClean="0">
              <a:latin typeface="微软雅黑" pitchFamily="34" charset="-122"/>
              <a:ea typeface="微软雅黑" pitchFamily="34" charset="-122"/>
            </a:endParaRPr>
          </a:p>
          <a:p>
            <a:pPr>
              <a:spcBef>
                <a:spcPts val="0"/>
              </a:spcBef>
              <a:spcAft>
                <a:spcPts val="600"/>
              </a:spcAft>
            </a:pPr>
            <a:r>
              <a:rPr lang="en-US" altLang="zh-CN" sz="2000" b="1" dirty="0">
                <a:solidFill>
                  <a:srgbClr val="FF0000"/>
                </a:solidFill>
                <a:latin typeface="微软雅黑" pitchFamily="34" charset="-122"/>
                <a:ea typeface="微软雅黑" pitchFamily="34" charset="-122"/>
              </a:rPr>
              <a:t>Strengthening technological innovation and application and international cooperation in the field of emission </a:t>
            </a:r>
            <a:r>
              <a:rPr lang="en-US" altLang="zh-CN" sz="2000" b="1" dirty="0" smtClean="0">
                <a:solidFill>
                  <a:srgbClr val="FF0000"/>
                </a:solidFill>
                <a:latin typeface="微软雅黑" pitchFamily="34" charset="-122"/>
                <a:ea typeface="微软雅黑" pitchFamily="34" charset="-122"/>
              </a:rPr>
              <a:t>reduction</a:t>
            </a:r>
          </a:p>
        </p:txBody>
      </p:sp>
    </p:spTree>
    <p:extLst>
      <p:ext uri="{BB962C8B-B14F-4D97-AF65-F5344CB8AC3E}">
        <p14:creationId xmlns:p14="http://schemas.microsoft.com/office/powerpoint/2010/main" val="25735160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txBox="1">
            <a:spLocks noChangeArrowheads="1"/>
          </p:cNvSpPr>
          <p:nvPr/>
        </p:nvSpPr>
        <p:spPr bwMode="gray">
          <a:xfrm>
            <a:off x="72008" y="273150"/>
            <a:ext cx="8604448" cy="563562"/>
          </a:xfrm>
          <a:prstGeom prst="rect">
            <a:avLst/>
          </a:prstGeom>
          <a:noFill/>
          <a:ln w="9525">
            <a:noFill/>
            <a:miter lim="800000"/>
            <a:headEnd/>
            <a:tailEnd/>
          </a:ln>
        </p:spPr>
        <p:txBody>
          <a:bodyPr anchor="ctr"/>
          <a:lstStyle/>
          <a:p>
            <a:r>
              <a:rPr lang="zh-CN" altLang="en-US" sz="3200" b="1" dirty="0" smtClean="0">
                <a:solidFill>
                  <a:schemeClr val="tx2"/>
                </a:solidFill>
                <a:latin typeface="黑体" panose="02010609060101010101" pitchFamily="49" charset="-122"/>
                <a:ea typeface="黑体" panose="02010609060101010101" pitchFamily="49" charset="-122"/>
              </a:rPr>
              <a:t>致谢 </a:t>
            </a:r>
            <a:r>
              <a:rPr lang="en-US" altLang="zh-CN" sz="3200" b="1" dirty="0" smtClean="0">
                <a:solidFill>
                  <a:schemeClr val="tx2"/>
                </a:solidFill>
                <a:latin typeface="Calibri" pitchFamily="34" charset="0"/>
              </a:rPr>
              <a:t>Acknowledgements</a:t>
            </a:r>
            <a:endParaRPr lang="en-US" altLang="zh-CN" sz="3200" b="1" dirty="0">
              <a:solidFill>
                <a:schemeClr val="tx2"/>
              </a:solidFill>
              <a:latin typeface="Calibri" pitchFamily="34" charset="0"/>
            </a:endParaRPr>
          </a:p>
        </p:txBody>
      </p:sp>
      <p:pic>
        <p:nvPicPr>
          <p:cNvPr id="2" name="图片 1"/>
          <p:cNvPicPr>
            <a:picLocks noChangeAspect="1"/>
          </p:cNvPicPr>
          <p:nvPr/>
        </p:nvPicPr>
        <p:blipFill rotWithShape="1">
          <a:blip r:embed="rId3"/>
          <a:srcRect l="33075" t="19600" r="28732" b="9001"/>
          <a:stretch/>
        </p:blipFill>
        <p:spPr>
          <a:xfrm>
            <a:off x="107504" y="1124744"/>
            <a:ext cx="5337769" cy="5651053"/>
          </a:xfrm>
          <a:prstGeom prst="rect">
            <a:avLst/>
          </a:prstGeom>
          <a:ln w="88900" cap="sq" cmpd="thickThin">
            <a:solidFill>
              <a:srgbClr val="000000"/>
            </a:solidFill>
            <a:prstDash val="solid"/>
            <a:miter lim="800000"/>
          </a:ln>
          <a:effectLst>
            <a:innerShdw blurRad="76200">
              <a:srgbClr val="FF0000"/>
            </a:innerShdw>
          </a:effectLst>
        </p:spPr>
      </p:pic>
      <p:pic>
        <p:nvPicPr>
          <p:cNvPr id="3" name="图片 2"/>
          <p:cNvPicPr>
            <a:picLocks noChangeAspect="1"/>
          </p:cNvPicPr>
          <p:nvPr/>
        </p:nvPicPr>
        <p:blipFill rotWithShape="1">
          <a:blip r:embed="rId4"/>
          <a:srcRect l="33862" t="19171" r="30512" b="8730"/>
          <a:stretch/>
        </p:blipFill>
        <p:spPr>
          <a:xfrm>
            <a:off x="4568250" y="1628800"/>
            <a:ext cx="4468246" cy="5086597"/>
          </a:xfrm>
          <a:prstGeom prst="rect">
            <a:avLst/>
          </a:prstGeom>
          <a:ln w="88900" cap="sq" cmpd="thickThin">
            <a:solidFill>
              <a:srgbClr val="000000"/>
            </a:solidFill>
            <a:prstDash val="solid"/>
            <a:miter lim="800000"/>
          </a:ln>
          <a:effectLst>
            <a:innerShdw blurRad="76200">
              <a:srgbClr val="FF0000"/>
            </a:innerShdw>
          </a:effectLst>
        </p:spPr>
      </p:pic>
    </p:spTree>
    <p:extLst>
      <p:ext uri="{BB962C8B-B14F-4D97-AF65-F5344CB8AC3E}">
        <p14:creationId xmlns:p14="http://schemas.microsoft.com/office/powerpoint/2010/main" val="19668408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5"/>
          <p:cNvSpPr>
            <a:spLocks noChangeArrowheads="1" noChangeShapeType="1" noTextEdit="1"/>
          </p:cNvSpPr>
          <p:nvPr/>
        </p:nvSpPr>
        <p:spPr bwMode="invGray">
          <a:xfrm>
            <a:off x="2195736" y="2780928"/>
            <a:ext cx="4824536" cy="792088"/>
          </a:xfrm>
          <a:prstGeom prst="rect">
            <a:avLst/>
          </a:prstGeom>
        </p:spPr>
        <p:txBody>
          <a:bodyPr wrap="none" fromWordArt="1">
            <a:prstTxWarp prst="textDeflate">
              <a:avLst>
                <a:gd name="adj" fmla="val 0"/>
              </a:avLst>
            </a:prstTxWarp>
          </a:bodyPr>
          <a:lstStyle/>
          <a:p>
            <a:pPr algn="ctr"/>
            <a:r>
              <a:rPr lang="en-US" altLang="zh-CN" sz="3600" b="1" kern="10" dirty="0">
                <a:ln w="19050">
                  <a:solidFill>
                    <a:srgbClr val="FFFFFF"/>
                  </a:solidFill>
                  <a:round/>
                  <a:headEnd/>
                  <a:tailEnd/>
                </a:ln>
                <a:gradFill rotWithShape="1">
                  <a:gsLst>
                    <a:gs pos="0">
                      <a:srgbClr val="2E6272"/>
                    </a:gs>
                    <a:gs pos="100000">
                      <a:srgbClr val="3984C9"/>
                    </a:gs>
                  </a:gsLst>
                  <a:lin ang="0" scaled="1"/>
                </a:gradFill>
                <a:effectLst>
                  <a:outerShdw dist="53882" dir="2700000" algn="ctr" rotWithShape="0">
                    <a:srgbClr val="003366">
                      <a:alpha val="50000"/>
                    </a:srgbClr>
                  </a:outerShdw>
                </a:effectLst>
                <a:latin typeface="Arial"/>
                <a:cs typeface="Arial"/>
              </a:rPr>
              <a:t>Thank You !</a:t>
            </a:r>
            <a:endParaRPr lang="zh-CN" altLang="en-US" sz="3600" b="1" kern="10" dirty="0">
              <a:ln w="19050">
                <a:solidFill>
                  <a:srgbClr val="FFFFFF"/>
                </a:solidFill>
                <a:round/>
                <a:headEnd/>
                <a:tailEnd/>
              </a:ln>
              <a:gradFill rotWithShape="1">
                <a:gsLst>
                  <a:gs pos="0">
                    <a:srgbClr val="2E6272"/>
                  </a:gs>
                  <a:gs pos="100000">
                    <a:srgbClr val="3984C9"/>
                  </a:gs>
                </a:gsLst>
                <a:lin ang="0" scaled="1"/>
              </a:gradFill>
              <a:effectLst>
                <a:outerShdw dist="53882" dir="2700000" algn="ctr" rotWithShape="0">
                  <a:srgbClr val="003366">
                    <a:alpha val="50000"/>
                  </a:srgbClr>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2008" y="1052736"/>
            <a:ext cx="7308304" cy="369332"/>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n-US" altLang="zh-CN" b="1" dirty="0">
                <a:latin typeface="黑体" panose="02010609060101010101" pitchFamily="49" charset="-122"/>
                <a:ea typeface="黑体" panose="02010609060101010101" pitchFamily="49" charset="-122"/>
              </a:rPr>
              <a:t>1</a:t>
            </a:r>
            <a:r>
              <a:rPr lang="zh-CN" altLang="zh-CN" b="1" dirty="0">
                <a:latin typeface="黑体" panose="02010609060101010101" pitchFamily="49" charset="-122"/>
                <a:ea typeface="黑体" panose="02010609060101010101" pitchFamily="49" charset="-122"/>
              </a:rPr>
              <a:t>、中国面临协同治理空气污染和应对气候变化的机遇和挑战</a:t>
            </a:r>
            <a:endParaRPr lang="zh-CN" altLang="zh-CN" dirty="0">
              <a:latin typeface="黑体" panose="02010609060101010101" pitchFamily="49" charset="-122"/>
              <a:ea typeface="黑体" panose="02010609060101010101" pitchFamily="49" charset="-122"/>
            </a:endParaRPr>
          </a:p>
        </p:txBody>
      </p:sp>
      <p:sp>
        <p:nvSpPr>
          <p:cNvPr id="6" name="矩形 5"/>
          <p:cNvSpPr/>
          <p:nvPr/>
        </p:nvSpPr>
        <p:spPr>
          <a:xfrm>
            <a:off x="72008" y="1412776"/>
            <a:ext cx="8604448" cy="646331"/>
          </a:xfrm>
          <a:prstGeom prst="rect">
            <a:avLst/>
          </a:prstGeom>
        </p:spPr>
        <p:txBody>
          <a:bodyPr wrap="square">
            <a:spAutoFit/>
          </a:bodyPr>
          <a:lstStyle/>
          <a:p>
            <a:pPr lvl="0"/>
            <a:r>
              <a:rPr lang="en-US" altLang="zh-CN" b="1" dirty="0" smtClean="0">
                <a:solidFill>
                  <a:srgbClr val="FF0000"/>
                </a:solidFill>
              </a:rPr>
              <a:t>China </a:t>
            </a:r>
            <a:r>
              <a:rPr lang="en-US" altLang="zh-CN" b="1" dirty="0">
                <a:solidFill>
                  <a:srgbClr val="FF0000"/>
                </a:solidFill>
              </a:rPr>
              <a:t>faces opportunity and challenge for accelerating coordinated actions addressing air pollution and climate </a:t>
            </a:r>
            <a:r>
              <a:rPr lang="en-US" altLang="zh-CN" b="1" dirty="0" smtClean="0">
                <a:solidFill>
                  <a:srgbClr val="FF0000"/>
                </a:solidFill>
              </a:rPr>
              <a:t>change.  </a:t>
            </a:r>
            <a:endParaRPr lang="zh-CN" altLang="zh-CN" b="1" dirty="0">
              <a:solidFill>
                <a:srgbClr val="FF0000"/>
              </a:solidFill>
            </a:endParaRPr>
          </a:p>
        </p:txBody>
      </p:sp>
      <p:sp>
        <p:nvSpPr>
          <p:cNvPr id="7" name="矩形 6"/>
          <p:cNvSpPr/>
          <p:nvPr/>
        </p:nvSpPr>
        <p:spPr>
          <a:xfrm>
            <a:off x="72009" y="4033639"/>
            <a:ext cx="8820471" cy="369332"/>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n-US" altLang="zh-CN" b="1" dirty="0">
                <a:latin typeface="黑体" panose="02010609060101010101" pitchFamily="49" charset="-122"/>
                <a:ea typeface="黑体" panose="02010609060101010101" pitchFamily="49" charset="-122"/>
              </a:rPr>
              <a:t>2</a:t>
            </a:r>
            <a:r>
              <a:rPr lang="zh-CN" altLang="zh-CN" b="1" dirty="0">
                <a:latin typeface="黑体" panose="02010609060101010101" pitchFamily="49" charset="-122"/>
                <a:ea typeface="黑体" panose="02010609060101010101" pitchFamily="49" charset="-122"/>
              </a:rPr>
              <a:t>、短寿命气候污染物战略</a:t>
            </a:r>
            <a:r>
              <a:rPr lang="zh-CN" altLang="zh-CN" b="1" dirty="0" smtClean="0">
                <a:latin typeface="黑体" panose="02010609060101010101" pitchFamily="49" charset="-122"/>
                <a:ea typeface="黑体" panose="02010609060101010101" pitchFamily="49" charset="-122"/>
              </a:rPr>
              <a:t>对未来几十年减缓</a:t>
            </a:r>
            <a:r>
              <a:rPr lang="zh-CN" altLang="zh-CN" b="1" dirty="0">
                <a:latin typeface="黑体" panose="02010609060101010101" pitchFamily="49" charset="-122"/>
                <a:ea typeface="黑体" panose="02010609060101010101" pitchFamily="49" charset="-122"/>
              </a:rPr>
              <a:t>温升和其他气候变化的影响有一定作用</a:t>
            </a:r>
            <a:endParaRPr lang="zh-CN" altLang="zh-CN" dirty="0">
              <a:latin typeface="黑体" panose="02010609060101010101" pitchFamily="49" charset="-122"/>
              <a:ea typeface="黑体" panose="02010609060101010101" pitchFamily="49" charset="-122"/>
            </a:endParaRPr>
          </a:p>
        </p:txBody>
      </p:sp>
      <p:sp>
        <p:nvSpPr>
          <p:cNvPr id="8" name="矩形 7"/>
          <p:cNvSpPr/>
          <p:nvPr/>
        </p:nvSpPr>
        <p:spPr>
          <a:xfrm>
            <a:off x="108520" y="4395420"/>
            <a:ext cx="9144000" cy="646331"/>
          </a:xfrm>
          <a:prstGeom prst="rect">
            <a:avLst/>
          </a:prstGeom>
        </p:spPr>
        <p:txBody>
          <a:bodyPr wrap="square">
            <a:spAutoFit/>
          </a:bodyPr>
          <a:lstStyle/>
          <a:p>
            <a:r>
              <a:rPr lang="en-US" altLang="zh-CN" b="1" dirty="0">
                <a:solidFill>
                  <a:srgbClr val="FF0000"/>
                </a:solidFill>
              </a:rPr>
              <a:t>An SLCP strategy is helpful for mitigating near-term warming and other climate change over the next few </a:t>
            </a:r>
            <a:r>
              <a:rPr lang="en-US" altLang="zh-CN" b="1" dirty="0" smtClean="0">
                <a:solidFill>
                  <a:srgbClr val="FF0000"/>
                </a:solidFill>
              </a:rPr>
              <a:t>decades.</a:t>
            </a:r>
            <a:endParaRPr lang="zh-CN" altLang="zh-CN" b="1" dirty="0">
              <a:solidFill>
                <a:srgbClr val="FF0000"/>
              </a:solidFill>
            </a:endParaRPr>
          </a:p>
        </p:txBody>
      </p:sp>
      <p:sp>
        <p:nvSpPr>
          <p:cNvPr id="9" name="矩形 8"/>
          <p:cNvSpPr/>
          <p:nvPr/>
        </p:nvSpPr>
        <p:spPr>
          <a:xfrm>
            <a:off x="72008" y="5104467"/>
            <a:ext cx="7452320" cy="369332"/>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n-US" altLang="zh-CN" b="1" dirty="0">
                <a:latin typeface="黑体" panose="02010609060101010101" pitchFamily="49" charset="-122"/>
                <a:ea typeface="黑体" panose="02010609060101010101" pitchFamily="49" charset="-122"/>
              </a:rPr>
              <a:t>3</a:t>
            </a:r>
            <a:r>
              <a:rPr lang="zh-CN" altLang="zh-CN" b="1" dirty="0">
                <a:latin typeface="黑体" panose="02010609060101010101" pitchFamily="49" charset="-122"/>
                <a:ea typeface="黑体" panose="02010609060101010101" pitchFamily="49" charset="-122"/>
              </a:rPr>
              <a:t>、空气污染影响能够通过短寿命气候污染物战略得到一定程度减缓</a:t>
            </a:r>
            <a:endParaRPr lang="zh-CN" altLang="zh-CN" dirty="0">
              <a:latin typeface="黑体" panose="02010609060101010101" pitchFamily="49" charset="-122"/>
              <a:ea typeface="黑体" panose="02010609060101010101" pitchFamily="49" charset="-122"/>
            </a:endParaRPr>
          </a:p>
        </p:txBody>
      </p:sp>
      <p:sp>
        <p:nvSpPr>
          <p:cNvPr id="10" name="矩形 9"/>
          <p:cNvSpPr/>
          <p:nvPr/>
        </p:nvSpPr>
        <p:spPr>
          <a:xfrm>
            <a:off x="84137" y="5507940"/>
            <a:ext cx="8808343" cy="923330"/>
          </a:xfrm>
          <a:prstGeom prst="rect">
            <a:avLst/>
          </a:prstGeom>
        </p:spPr>
        <p:txBody>
          <a:bodyPr wrap="square">
            <a:spAutoFit/>
          </a:bodyPr>
          <a:lstStyle/>
          <a:p>
            <a:pPr lvl="0"/>
            <a:r>
              <a:rPr lang="en-US" altLang="zh-CN" b="1" dirty="0">
                <a:solidFill>
                  <a:srgbClr val="FF0000"/>
                </a:solidFill>
              </a:rPr>
              <a:t>Air pollution impacts can be mitigated </a:t>
            </a:r>
            <a:r>
              <a:rPr lang="en-US" altLang="zh-CN" b="1" dirty="0" smtClean="0">
                <a:solidFill>
                  <a:srgbClr val="FF0000"/>
                </a:solidFill>
              </a:rPr>
              <a:t>to </a:t>
            </a:r>
            <a:r>
              <a:rPr lang="en-US" altLang="zh-CN" b="1" dirty="0">
                <a:solidFill>
                  <a:srgbClr val="FF0000"/>
                </a:solidFill>
              </a:rPr>
              <a:t>certain extent with an SLCP </a:t>
            </a:r>
            <a:r>
              <a:rPr lang="en-US" altLang="zh-CN" b="1" dirty="0" smtClean="0">
                <a:solidFill>
                  <a:srgbClr val="FF0000"/>
                </a:solidFill>
              </a:rPr>
              <a:t>strategy: </a:t>
            </a:r>
          </a:p>
          <a:p>
            <a:pPr lvl="0"/>
            <a:r>
              <a:rPr lang="en-US" altLang="zh-CN" b="1" dirty="0" smtClean="0">
                <a:solidFill>
                  <a:srgbClr val="FF0000"/>
                </a:solidFill>
              </a:rPr>
              <a:t>   -- The </a:t>
            </a:r>
            <a:r>
              <a:rPr lang="en-US" altLang="zh-CN" b="1" dirty="0">
                <a:solidFill>
                  <a:srgbClr val="FF0000"/>
                </a:solidFill>
              </a:rPr>
              <a:t>development of the SLCP </a:t>
            </a:r>
            <a:r>
              <a:rPr lang="en-US" altLang="zh-CN" b="1" dirty="0" smtClean="0">
                <a:solidFill>
                  <a:srgbClr val="FF0000"/>
                </a:solidFill>
              </a:rPr>
              <a:t>approach. </a:t>
            </a:r>
          </a:p>
          <a:p>
            <a:pPr lvl="0"/>
            <a:r>
              <a:rPr lang="en-US" altLang="zh-CN" b="1" dirty="0" smtClean="0">
                <a:solidFill>
                  <a:srgbClr val="FF0000"/>
                </a:solidFill>
              </a:rPr>
              <a:t>   -- Complementing </a:t>
            </a:r>
            <a:r>
              <a:rPr lang="en-US" altLang="zh-CN" b="1" dirty="0">
                <a:solidFill>
                  <a:srgbClr val="FF0000"/>
                </a:solidFill>
              </a:rPr>
              <a:t>existing policy </a:t>
            </a:r>
            <a:r>
              <a:rPr lang="en-US" altLang="zh-CN" b="1" dirty="0" smtClean="0">
                <a:solidFill>
                  <a:srgbClr val="FF0000"/>
                </a:solidFill>
              </a:rPr>
              <a:t>approaches. </a:t>
            </a:r>
            <a:endParaRPr lang="zh-CN" altLang="zh-CN" b="1" dirty="0">
              <a:solidFill>
                <a:srgbClr val="FF0000"/>
              </a:solidFill>
            </a:endParaRPr>
          </a:p>
        </p:txBody>
      </p:sp>
      <p:sp>
        <p:nvSpPr>
          <p:cNvPr id="1025" name="Rectangle 1"/>
          <p:cNvSpPr>
            <a:spLocks noChangeArrowheads="1"/>
          </p:cNvSpPr>
          <p:nvPr/>
        </p:nvSpPr>
        <p:spPr bwMode="auto">
          <a:xfrm>
            <a:off x="95250" y="1993612"/>
            <a:ext cx="8964488"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0480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zh-CN" b="0"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Times New Roman" pitchFamily="18" charset="0"/>
              </a:rPr>
              <a:t>中国面临气候变化适应和减缓、空气质量改善等多重目标的挑战</a:t>
            </a:r>
            <a:r>
              <a:rPr kumimoji="0" lang="en-US" altLang="zh-CN" b="0" i="0" u="none" strike="noStrike" cap="none" normalizeH="0" dirty="0" smtClean="0">
                <a:ln>
                  <a:noFill/>
                </a:ln>
                <a:solidFill>
                  <a:schemeClr val="tx1"/>
                </a:solidFill>
                <a:effectLst/>
                <a:latin typeface="黑体" panose="02010609060101010101" pitchFamily="49" charset="-122"/>
                <a:ea typeface="黑体" panose="02010609060101010101" pitchFamily="49" charset="-122"/>
                <a:cs typeface="Times New Roman" pitchFamily="18" charset="0"/>
              </a:rPr>
              <a:t> </a:t>
            </a:r>
            <a:r>
              <a:rPr lang="en-US" altLang="zh-CN" dirty="0" smtClean="0">
                <a:solidFill>
                  <a:srgbClr val="FF0000"/>
                </a:solidFill>
                <a:latin typeface="+mn-lt"/>
              </a:rPr>
              <a:t>China faces challenges for the achievement of climate change adaptation and mitigation targets and air quality improvements ;</a:t>
            </a:r>
            <a:endParaRPr lang="zh-CN" altLang="zh-CN" dirty="0" smtClean="0">
              <a:solidFill>
                <a:srgbClr val="FF0000"/>
              </a:solidFill>
              <a:latin typeface="+mn-lt"/>
            </a:endParaRPr>
          </a:p>
          <a:p>
            <a:pPr lvl="0" indent="304800" fontAlgn="base">
              <a:spcBef>
                <a:spcPct val="0"/>
              </a:spcBef>
              <a:spcAft>
                <a:spcPct val="0"/>
              </a:spcAft>
              <a:buFont typeface="Wingdings" pitchFamily="2" charset="2"/>
              <a:buChar char="Ø"/>
            </a:pPr>
            <a:r>
              <a:rPr lang="zh-CN" altLang="zh-CN" dirty="0" smtClean="0">
                <a:latin typeface="黑体" panose="02010609060101010101" pitchFamily="49" charset="-122"/>
                <a:ea typeface="黑体" panose="02010609060101010101" pitchFamily="49" charset="-122"/>
              </a:rPr>
              <a:t>中国新修订的《大气污染防治法》给短寿命气候污染物和非道路移动源的减排带来新的机遇，也明确将治理空气污染和应对气候变化有机地联系起来</a:t>
            </a:r>
            <a:r>
              <a:rPr lang="en-US" altLang="zh-CN" dirty="0" smtClean="0">
                <a:latin typeface="黑体" panose="02010609060101010101" pitchFamily="49" charset="-122"/>
                <a:ea typeface="黑体" panose="02010609060101010101" pitchFamily="49" charset="-122"/>
              </a:rPr>
              <a:t> </a:t>
            </a:r>
            <a:r>
              <a:rPr lang="en-US" altLang="zh-CN" dirty="0">
                <a:solidFill>
                  <a:srgbClr val="FF0000"/>
                </a:solidFill>
                <a:latin typeface="+mn-lt"/>
              </a:rPr>
              <a:t>The new Air Law will open up new opportunities to address SLCPs and NRMS. The new Air Law explicitly links air pollution and climate change.</a:t>
            </a:r>
          </a:p>
          <a:p>
            <a:pPr marL="0" marR="0" lvl="0" indent="304800" algn="l" defTabSz="914400" rtl="0" eaLnBrk="1" fontAlgn="base" latinLnBrk="0" hangingPunct="1">
              <a:lnSpc>
                <a:spcPct val="100000"/>
              </a:lnSpc>
              <a:spcBef>
                <a:spcPct val="0"/>
              </a:spcBef>
              <a:spcAft>
                <a:spcPct val="0"/>
              </a:spcAft>
              <a:buClrTx/>
              <a:buSzTx/>
              <a:buFont typeface="Wingdings" pitchFamily="2" charset="2"/>
              <a:buChar char="Ø"/>
              <a:tabLst/>
            </a:pPr>
            <a:endParaRPr kumimoji="0" 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1" name="Rectangle 2"/>
          <p:cNvSpPr txBox="1">
            <a:spLocks noChangeArrowheads="1"/>
          </p:cNvSpPr>
          <p:nvPr/>
        </p:nvSpPr>
        <p:spPr bwMode="gray">
          <a:xfrm>
            <a:off x="107504" y="27856"/>
            <a:ext cx="756084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defTabSz="901700">
              <a:defRPr sz="2800" b="1">
                <a:solidFill>
                  <a:schemeClr val="tx2"/>
                </a:solidFill>
                <a:latin typeface="黑体" panose="02010609060101010101" pitchFamily="49" charset="-122"/>
                <a:ea typeface="黑体" panose="02010609060101010101" pitchFamily="49" charset="-122"/>
              </a:defRPr>
            </a:lvl1pPr>
            <a:lvl2pPr marL="742950" indent="-285750" defTabSz="901700">
              <a:defRPr>
                <a:latin typeface="Arial" panose="020B0604020202020204" pitchFamily="34" charset="0"/>
                <a:ea typeface="宋体" panose="02010600030101010101" pitchFamily="2" charset="-122"/>
              </a:defRPr>
            </a:lvl2pPr>
            <a:lvl3pPr marL="1143000" indent="-228600" defTabSz="901700">
              <a:defRPr>
                <a:latin typeface="Arial" panose="020B0604020202020204" pitchFamily="34" charset="0"/>
                <a:ea typeface="宋体" panose="02010600030101010101" pitchFamily="2" charset="-122"/>
              </a:defRPr>
            </a:lvl3pPr>
            <a:lvl4pPr marL="1600200" indent="-228600" defTabSz="901700">
              <a:defRPr>
                <a:latin typeface="Arial" panose="020B0604020202020204" pitchFamily="34" charset="0"/>
                <a:ea typeface="宋体" panose="02010600030101010101" pitchFamily="2" charset="-122"/>
              </a:defRPr>
            </a:lvl4pPr>
            <a:lvl5pPr marL="2057400" indent="-228600" defTabSz="901700">
              <a:defRPr>
                <a:latin typeface="Arial" panose="020B0604020202020204" pitchFamily="34" charset="0"/>
                <a:ea typeface="宋体" panose="02010600030101010101" pitchFamily="2" charset="-122"/>
              </a:defRPr>
            </a:lvl5pPr>
            <a:lvl6pPr marL="2514600" indent="-228600" defTabSz="9017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defTabSz="9017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defTabSz="9017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defTabSz="9017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dirty="0"/>
              <a:t>项目</a:t>
            </a:r>
            <a:r>
              <a:rPr lang="zh-CN" altLang="en-US" dirty="0" smtClean="0"/>
              <a:t>背景</a:t>
            </a:r>
            <a:endParaRPr lang="en-US" altLang="zh-CN" dirty="0" smtClean="0"/>
          </a:p>
          <a:p>
            <a:r>
              <a:rPr lang="en-US" altLang="zh-CN" sz="2400" dirty="0" smtClean="0">
                <a:latin typeface="+mn-lt"/>
              </a:rPr>
              <a:t>The rationale: Why this Special Policy Study?</a:t>
            </a:r>
            <a:endParaRPr lang="en-US" altLang="zh-CN" sz="2400" dirty="0">
              <a:latin typeface="+mn-lt"/>
            </a:endParaRPr>
          </a:p>
        </p:txBody>
      </p:sp>
    </p:spTree>
    <p:extLst>
      <p:ext uri="{BB962C8B-B14F-4D97-AF65-F5344CB8AC3E}">
        <p14:creationId xmlns:p14="http://schemas.microsoft.com/office/powerpoint/2010/main" val="11128056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6" name="Title 1"/>
          <p:cNvSpPr txBox="1">
            <a:spLocks/>
          </p:cNvSpPr>
          <p:nvPr/>
        </p:nvSpPr>
        <p:spPr bwMode="auto">
          <a:xfrm>
            <a:off x="0" y="1268760"/>
            <a:ext cx="8964488" cy="1368152"/>
          </a:xfrm>
          <a:prstGeom prst="rect">
            <a:avLst/>
          </a:prstGeom>
          <a:noFill/>
          <a:ln w="9525">
            <a:noFill/>
            <a:miter lim="800000"/>
            <a:headEnd/>
            <a:tailEnd/>
          </a:ln>
        </p:spPr>
        <p:txBody>
          <a:bodyPr anchor="ctr"/>
          <a:lstStyle/>
          <a:p>
            <a:pPr>
              <a:lnSpc>
                <a:spcPct val="120000"/>
              </a:lnSpc>
            </a:pPr>
            <a:r>
              <a:rPr lang="en-US" altLang="zh-CN" b="1" dirty="0" smtClean="0">
                <a:solidFill>
                  <a:schemeClr val="tx2"/>
                </a:solidFill>
                <a:latin typeface="Arial" charset="0"/>
                <a:ea typeface="宋体" charset="-122"/>
              </a:rPr>
              <a:t>1) 3</a:t>
            </a:r>
            <a:r>
              <a:rPr lang="zh-CN" altLang="en-US" b="1" dirty="0" smtClean="0">
                <a:solidFill>
                  <a:schemeClr val="tx2"/>
                </a:solidFill>
                <a:latin typeface="Arial" charset="0"/>
                <a:ea typeface="宋体" charset="-122"/>
              </a:rPr>
              <a:t>月项目启动会暨第一次工作会议 </a:t>
            </a:r>
            <a:r>
              <a:rPr lang="en-US" altLang="zh-CN" dirty="0" smtClean="0">
                <a:solidFill>
                  <a:schemeClr val="tx2"/>
                </a:solidFill>
              </a:rPr>
              <a:t>March, the kick-off/first working meeting in Beijing</a:t>
            </a:r>
          </a:p>
          <a:p>
            <a:pPr>
              <a:lnSpc>
                <a:spcPct val="120000"/>
              </a:lnSpc>
            </a:pPr>
            <a:r>
              <a:rPr lang="en-US" altLang="zh-CN" b="1" dirty="0" smtClean="0">
                <a:solidFill>
                  <a:schemeClr val="tx2"/>
                </a:solidFill>
                <a:latin typeface="Arial" charset="0"/>
                <a:ea typeface="宋体" charset="-122"/>
              </a:rPr>
              <a:t>2) 6</a:t>
            </a:r>
            <a:r>
              <a:rPr lang="zh-CN" altLang="en-US" b="1" dirty="0" smtClean="0">
                <a:solidFill>
                  <a:schemeClr val="tx2"/>
                </a:solidFill>
                <a:latin typeface="Arial" charset="0"/>
                <a:ea typeface="宋体" charset="-122"/>
              </a:rPr>
              <a:t>月项目第二次工作会议  </a:t>
            </a:r>
            <a:r>
              <a:rPr lang="en-US" altLang="zh-CN" dirty="0" smtClean="0">
                <a:solidFill>
                  <a:schemeClr val="tx2"/>
                </a:solidFill>
              </a:rPr>
              <a:t>June, the second working meeting in Shanghai</a:t>
            </a:r>
          </a:p>
          <a:p>
            <a:pPr>
              <a:lnSpc>
                <a:spcPct val="120000"/>
              </a:lnSpc>
            </a:pPr>
            <a:r>
              <a:rPr lang="en-US" altLang="zh-CN" b="1" dirty="0" smtClean="0">
                <a:solidFill>
                  <a:schemeClr val="tx2"/>
                </a:solidFill>
                <a:latin typeface="Arial" charset="0"/>
                <a:ea typeface="宋体" charset="-122"/>
              </a:rPr>
              <a:t>3) 9</a:t>
            </a:r>
            <a:r>
              <a:rPr lang="zh-CN" altLang="en-US" b="1" dirty="0" smtClean="0">
                <a:solidFill>
                  <a:schemeClr val="tx2"/>
                </a:solidFill>
                <a:latin typeface="Arial" charset="0"/>
                <a:ea typeface="宋体" charset="-122"/>
              </a:rPr>
              <a:t>月项目第三次工作会议  </a:t>
            </a:r>
            <a:r>
              <a:rPr lang="en-US" altLang="zh-CN" dirty="0" smtClean="0">
                <a:solidFill>
                  <a:schemeClr val="tx2"/>
                </a:solidFill>
              </a:rPr>
              <a:t>September, the third working meeting in Beijing</a:t>
            </a:r>
          </a:p>
          <a:p>
            <a:pPr>
              <a:lnSpc>
                <a:spcPct val="120000"/>
              </a:lnSpc>
            </a:pPr>
            <a:r>
              <a:rPr lang="en-US" altLang="zh-CN" b="1" dirty="0" smtClean="0">
                <a:solidFill>
                  <a:schemeClr val="tx2"/>
                </a:solidFill>
                <a:latin typeface="Arial" charset="0"/>
                <a:ea typeface="宋体" charset="-122"/>
              </a:rPr>
              <a:t>4) </a:t>
            </a:r>
            <a:r>
              <a:rPr lang="zh-CN" altLang="en-US" b="1" dirty="0" smtClean="0">
                <a:solidFill>
                  <a:schemeClr val="tx2"/>
                </a:solidFill>
                <a:latin typeface="Arial" charset="0"/>
                <a:ea typeface="宋体" charset="-122"/>
              </a:rPr>
              <a:t>期间多次内部技术专家讨论会  </a:t>
            </a:r>
            <a:r>
              <a:rPr lang="en-US" altLang="zh-CN" dirty="0" smtClean="0">
                <a:solidFill>
                  <a:schemeClr val="tx2"/>
                </a:solidFill>
              </a:rPr>
              <a:t>Several internal project meetings in Beijing</a:t>
            </a:r>
          </a:p>
          <a:p>
            <a:r>
              <a:rPr lang="en-US" altLang="zh-CN" sz="2000" dirty="0" smtClean="0"/>
              <a:t>  </a:t>
            </a:r>
            <a:endParaRPr lang="en-US" altLang="zh-CN" sz="2000" dirty="0"/>
          </a:p>
        </p:txBody>
      </p:sp>
      <p:pic>
        <p:nvPicPr>
          <p:cNvPr id="16" name="图片 15"/>
          <p:cNvPicPr>
            <a:picLocks noChangeAspect="1"/>
          </p:cNvPicPr>
          <p:nvPr/>
        </p:nvPicPr>
        <p:blipFill rotWithShape="1">
          <a:blip r:embed="rId2" cstate="print">
            <a:extLst>
              <a:ext uri="{28A0092B-C50C-407E-A947-70E740481C1C}">
                <a14:useLocalDpi xmlns:a14="http://schemas.microsoft.com/office/drawing/2010/main" val="0"/>
              </a:ext>
            </a:extLst>
          </a:blip>
          <a:srcRect l="6688" t="47900" r="6688" b="19550"/>
          <a:stretch/>
        </p:blipFill>
        <p:spPr>
          <a:xfrm>
            <a:off x="251519" y="5085185"/>
            <a:ext cx="4248473" cy="1656184"/>
          </a:xfrm>
          <a:prstGeom prst="rect">
            <a:avLst/>
          </a:prstGeom>
        </p:spPr>
      </p:pic>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31101" t="55250" r="18500" b="19550"/>
          <a:stretch/>
        </p:blipFill>
        <p:spPr>
          <a:xfrm>
            <a:off x="4644009" y="5085184"/>
            <a:ext cx="4176464" cy="1656186"/>
          </a:xfrm>
          <a:prstGeom prst="rect">
            <a:avLst/>
          </a:prstGeom>
        </p:spPr>
      </p:pic>
      <p:pic>
        <p:nvPicPr>
          <p:cNvPr id="15361" name="Picture 1" descr="E:\climate change\短寿命气候污染物\国合会项目\启动会后相关工作\启动会照片\应对气候变化与大气污染治理协同控制政策研究第一次会议 (46).JPG"/>
          <p:cNvPicPr>
            <a:picLocks noChangeAspect="1" noChangeArrowheads="1"/>
          </p:cNvPicPr>
          <p:nvPr/>
        </p:nvPicPr>
        <p:blipFill>
          <a:blip r:embed="rId4" cstate="print"/>
          <a:srcRect/>
          <a:stretch>
            <a:fillRect/>
          </a:stretch>
        </p:blipFill>
        <p:spPr bwMode="auto">
          <a:xfrm>
            <a:off x="251520" y="2636912"/>
            <a:ext cx="4248472" cy="2376264"/>
          </a:xfrm>
          <a:prstGeom prst="rect">
            <a:avLst/>
          </a:prstGeom>
          <a:noFill/>
        </p:spPr>
      </p:pic>
      <p:pic>
        <p:nvPicPr>
          <p:cNvPr id="15362" name="Picture 2" descr="E:\climate change\短寿命气候污染物\国合会项目\启动会后相关工作\启动会照片\应对气候变化与大气污染治理协同控制政策研究第一次会议 (32).JPG"/>
          <p:cNvPicPr>
            <a:picLocks noChangeAspect="1" noChangeArrowheads="1"/>
          </p:cNvPicPr>
          <p:nvPr/>
        </p:nvPicPr>
        <p:blipFill>
          <a:blip r:embed="rId5" cstate="print"/>
          <a:srcRect/>
          <a:stretch>
            <a:fillRect/>
          </a:stretch>
        </p:blipFill>
        <p:spPr bwMode="auto">
          <a:xfrm>
            <a:off x="4644008" y="2636912"/>
            <a:ext cx="4176464" cy="2376263"/>
          </a:xfrm>
          <a:prstGeom prst="rect">
            <a:avLst/>
          </a:prstGeom>
          <a:noFill/>
        </p:spPr>
      </p:pic>
      <p:sp>
        <p:nvSpPr>
          <p:cNvPr id="8" name="Rectangle 2"/>
          <p:cNvSpPr txBox="1">
            <a:spLocks noChangeArrowheads="1"/>
          </p:cNvSpPr>
          <p:nvPr/>
        </p:nvSpPr>
        <p:spPr bwMode="gray">
          <a:xfrm>
            <a:off x="251520" y="273050"/>
            <a:ext cx="8064574" cy="563563"/>
          </a:xfrm>
          <a:prstGeom prst="rect">
            <a:avLst/>
          </a:prstGeom>
          <a:noFill/>
          <a:ln w="9525">
            <a:noFill/>
            <a:miter lim="800000"/>
            <a:headEnd/>
            <a:tailEnd/>
          </a:ln>
        </p:spPr>
        <p:txBody>
          <a:bodyPr anchor="ctr"/>
          <a:lstStyle/>
          <a:p>
            <a:r>
              <a:rPr lang="zh-CN" altLang="en-US" sz="3200" b="1" dirty="0" smtClean="0">
                <a:solidFill>
                  <a:schemeClr val="tx2"/>
                </a:solidFill>
                <a:latin typeface="黑体" panose="02010609060101010101" pitchFamily="49" charset="-122"/>
                <a:ea typeface="黑体" panose="02010609060101010101" pitchFamily="49" charset="-122"/>
              </a:rPr>
              <a:t>项目主要实施进程  </a:t>
            </a:r>
            <a:r>
              <a:rPr lang="en-US" altLang="zh-CN" sz="3200" b="1" dirty="0" smtClean="0">
                <a:solidFill>
                  <a:schemeClr val="tx2"/>
                </a:solidFill>
                <a:latin typeface="Calibri" pitchFamily="34" charset="0"/>
              </a:rPr>
              <a:t>Progress of the Project</a:t>
            </a:r>
            <a:endParaRPr lang="en-US" altLang="zh-CN" sz="3200" b="1" dirty="0">
              <a:solidFill>
                <a:schemeClr val="tx2"/>
              </a:solidFill>
              <a:latin typeface="Calibri" pitchFamily="34" charset="0"/>
            </a:endParaRPr>
          </a:p>
        </p:txBody>
      </p:sp>
    </p:spTree>
    <p:extLst>
      <p:ext uri="{BB962C8B-B14F-4D97-AF65-F5344CB8AC3E}">
        <p14:creationId xmlns:p14="http://schemas.microsoft.com/office/powerpoint/2010/main" val="22447126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txBox="1">
            <a:spLocks noChangeArrowheads="1"/>
          </p:cNvSpPr>
          <p:nvPr/>
        </p:nvSpPr>
        <p:spPr bwMode="gray">
          <a:xfrm>
            <a:off x="216024" y="273150"/>
            <a:ext cx="8028384" cy="563562"/>
          </a:xfrm>
          <a:prstGeom prst="rect">
            <a:avLst/>
          </a:prstGeom>
          <a:noFill/>
          <a:ln w="9525">
            <a:noFill/>
            <a:miter lim="800000"/>
            <a:headEnd/>
            <a:tailEnd/>
          </a:ln>
        </p:spPr>
        <p:txBody>
          <a:bodyPr anchor="ctr"/>
          <a:lstStyle/>
          <a:p>
            <a:r>
              <a:rPr lang="zh-CN" altLang="en-US" sz="3200" b="1" dirty="0" smtClean="0">
                <a:solidFill>
                  <a:schemeClr val="tx2"/>
                </a:solidFill>
                <a:latin typeface="Calibri" pitchFamily="34" charset="0"/>
              </a:rPr>
              <a:t>汇报内容   </a:t>
            </a:r>
            <a:r>
              <a:rPr lang="en-US" altLang="zh-CN" sz="3200" b="1" dirty="0" smtClean="0">
                <a:solidFill>
                  <a:schemeClr val="tx2"/>
                </a:solidFill>
                <a:latin typeface="Calibri" pitchFamily="34" charset="0"/>
              </a:rPr>
              <a:t>Outline </a:t>
            </a:r>
            <a:endParaRPr lang="en-US" altLang="zh-CN" sz="3200" b="1" dirty="0">
              <a:solidFill>
                <a:schemeClr val="tx2"/>
              </a:solidFill>
              <a:latin typeface="Calibri" pitchFamily="34" charset="0"/>
            </a:endParaRPr>
          </a:p>
        </p:txBody>
      </p:sp>
      <p:sp>
        <p:nvSpPr>
          <p:cNvPr id="6" name="Rectangle 20"/>
          <p:cNvSpPr>
            <a:spLocks noChangeArrowheads="1"/>
          </p:cNvSpPr>
          <p:nvPr/>
        </p:nvSpPr>
        <p:spPr bwMode="auto">
          <a:xfrm>
            <a:off x="179512" y="1327113"/>
            <a:ext cx="8820472" cy="4550159"/>
          </a:xfrm>
          <a:prstGeom prst="rect">
            <a:avLst/>
          </a:prstGeom>
          <a:solidFill>
            <a:schemeClr val="bg1"/>
          </a:solidFill>
          <a:ln>
            <a:noFill/>
          </a:ln>
        </p:spPr>
        <p:txBody>
          <a:bodyPr/>
          <a:lstStyle>
            <a:lvl1pPr marL="609600" indent="-609600" eaLnBrk="0" hangingPunct="0">
              <a:defRPr sz="2800" b="1">
                <a:solidFill>
                  <a:schemeClr val="tx1"/>
                </a:solidFill>
                <a:latin typeface="Arial" panose="020B0604020202020204" pitchFamily="34" charset="0"/>
                <a:ea typeface="华文细黑" panose="02010600040101010101" pitchFamily="2" charset="-122"/>
              </a:defRPr>
            </a:lvl1pPr>
            <a:lvl2pPr marL="742950" indent="-285750" eaLnBrk="0" hangingPunct="0">
              <a:defRPr sz="2800" b="1">
                <a:solidFill>
                  <a:schemeClr val="tx1"/>
                </a:solidFill>
                <a:latin typeface="Arial" panose="020B0604020202020204" pitchFamily="34" charset="0"/>
                <a:ea typeface="华文细黑" panose="02010600040101010101" pitchFamily="2" charset="-122"/>
              </a:defRPr>
            </a:lvl2pPr>
            <a:lvl3pPr marL="1143000" indent="-228600" eaLnBrk="0" hangingPunct="0">
              <a:defRPr sz="2800" b="1">
                <a:solidFill>
                  <a:schemeClr val="tx1"/>
                </a:solidFill>
                <a:latin typeface="Arial" panose="020B0604020202020204" pitchFamily="34" charset="0"/>
                <a:ea typeface="华文细黑" panose="02010600040101010101" pitchFamily="2" charset="-122"/>
              </a:defRPr>
            </a:lvl3pPr>
            <a:lvl4pPr marL="1600200" indent="-228600" eaLnBrk="0" hangingPunct="0">
              <a:defRPr sz="2800" b="1">
                <a:solidFill>
                  <a:schemeClr val="tx1"/>
                </a:solidFill>
                <a:latin typeface="Arial" panose="020B0604020202020204" pitchFamily="34" charset="0"/>
                <a:ea typeface="华文细黑" panose="02010600040101010101" pitchFamily="2" charset="-122"/>
              </a:defRPr>
            </a:lvl4pPr>
            <a:lvl5pPr marL="2057400" indent="-228600" eaLnBrk="0" hangingPunct="0">
              <a:defRPr sz="28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华文细黑" panose="02010600040101010101" pitchFamily="2" charset="-122"/>
              </a:defRPr>
            </a:lvl9pPr>
          </a:lstStyle>
          <a:p>
            <a:pPr eaLnBrk="1" hangingPunct="1">
              <a:lnSpc>
                <a:spcPct val="130000"/>
              </a:lnSpc>
              <a:spcBef>
                <a:spcPct val="20000"/>
              </a:spcBef>
              <a:buClr>
                <a:schemeClr val="hlink"/>
              </a:buClr>
              <a:buFontTx/>
              <a:buBlip>
                <a:blip r:embed="rId3"/>
              </a:buBlip>
            </a:pPr>
            <a:r>
              <a:rPr kumimoji="1" lang="zh-CN" altLang="en-US" sz="2400" dirty="0">
                <a:solidFill>
                  <a:schemeClr val="tx2"/>
                </a:solidFill>
                <a:latin typeface="黑体" panose="02010609060101010101" pitchFamily="49" charset="-122"/>
                <a:ea typeface="黑体" panose="02010609060101010101" pitchFamily="49" charset="-122"/>
              </a:rPr>
              <a:t>项目背景和主要实施</a:t>
            </a:r>
            <a:r>
              <a:rPr kumimoji="1" lang="zh-CN" altLang="en-US" sz="2400" dirty="0" smtClean="0">
                <a:solidFill>
                  <a:schemeClr val="tx2"/>
                </a:solidFill>
                <a:latin typeface="黑体" panose="02010609060101010101" pitchFamily="49" charset="-122"/>
                <a:ea typeface="黑体" panose="02010609060101010101" pitchFamily="49" charset="-122"/>
              </a:rPr>
              <a:t>过程</a:t>
            </a:r>
            <a:endParaRPr kumimoji="1" lang="en-US" altLang="zh-CN" sz="2400" dirty="0" smtClean="0">
              <a:solidFill>
                <a:schemeClr val="tx2"/>
              </a:solidFill>
              <a:latin typeface="黑体" panose="02010609060101010101" pitchFamily="49" charset="-122"/>
              <a:ea typeface="黑体" panose="02010609060101010101" pitchFamily="49" charset="-122"/>
            </a:endParaRPr>
          </a:p>
          <a:p>
            <a:pPr marL="0" indent="536575" eaLnBrk="1" hangingPunct="1">
              <a:lnSpc>
                <a:spcPct val="130000"/>
              </a:lnSpc>
              <a:spcBef>
                <a:spcPts val="0"/>
              </a:spcBef>
              <a:buClr>
                <a:schemeClr val="hlink"/>
              </a:buClr>
            </a:pPr>
            <a:r>
              <a:rPr lang="en-US" altLang="zh-CN" sz="1400" dirty="0" smtClean="0">
                <a:solidFill>
                  <a:schemeClr val="tx2"/>
                </a:solidFill>
              </a:rPr>
              <a:t>  </a:t>
            </a:r>
            <a:r>
              <a:rPr lang="en-US" altLang="zh-CN" sz="2000" dirty="0" smtClean="0">
                <a:solidFill>
                  <a:schemeClr val="tx2"/>
                </a:solidFill>
              </a:rPr>
              <a:t>Project Storyline </a:t>
            </a:r>
            <a:r>
              <a:rPr lang="en-US" altLang="zh-CN" sz="2000" dirty="0">
                <a:solidFill>
                  <a:schemeClr val="tx2"/>
                </a:solidFill>
              </a:rPr>
              <a:t>and Implementation Process</a:t>
            </a:r>
            <a:endParaRPr lang="zh-CN" altLang="en-US" sz="2000" dirty="0">
              <a:solidFill>
                <a:schemeClr val="tx2"/>
              </a:solidFill>
            </a:endParaRPr>
          </a:p>
          <a:p>
            <a:pPr eaLnBrk="1" hangingPunct="1">
              <a:lnSpc>
                <a:spcPct val="130000"/>
              </a:lnSpc>
              <a:spcBef>
                <a:spcPct val="20000"/>
              </a:spcBef>
              <a:buClr>
                <a:schemeClr val="hlink"/>
              </a:buClr>
              <a:buFontTx/>
              <a:buBlip>
                <a:blip r:embed="rId3"/>
              </a:buBlip>
            </a:pPr>
            <a:r>
              <a:rPr kumimoji="1" lang="zh-CN" altLang="en-US" sz="2400" dirty="0" smtClean="0">
                <a:solidFill>
                  <a:srgbClr val="FF0000"/>
                </a:solidFill>
                <a:latin typeface="黑体" panose="02010609060101010101" pitchFamily="49" charset="-122"/>
                <a:ea typeface="黑体" panose="02010609060101010101" pitchFamily="49" charset="-122"/>
              </a:rPr>
              <a:t>短寿命</a:t>
            </a:r>
            <a:r>
              <a:rPr kumimoji="1" lang="zh-CN" altLang="en-US" sz="2400" dirty="0">
                <a:solidFill>
                  <a:srgbClr val="FF0000"/>
                </a:solidFill>
                <a:latin typeface="黑体" panose="02010609060101010101" pitchFamily="49" charset="-122"/>
                <a:ea typeface="黑体" panose="02010609060101010101" pitchFamily="49" charset="-122"/>
              </a:rPr>
              <a:t>气候</a:t>
            </a:r>
            <a:r>
              <a:rPr kumimoji="1" lang="zh-CN" altLang="en-US" sz="2400" dirty="0" smtClean="0">
                <a:solidFill>
                  <a:srgbClr val="FF0000"/>
                </a:solidFill>
                <a:latin typeface="黑体" panose="02010609060101010101" pitchFamily="49" charset="-122"/>
                <a:ea typeface="黑体" panose="02010609060101010101" pitchFamily="49" charset="-122"/>
              </a:rPr>
              <a:t>污染物防</a:t>
            </a:r>
            <a:r>
              <a:rPr kumimoji="1" lang="zh-CN" altLang="en-US" sz="2400" dirty="0">
                <a:solidFill>
                  <a:srgbClr val="FF0000"/>
                </a:solidFill>
                <a:latin typeface="黑体" panose="02010609060101010101" pitchFamily="49" charset="-122"/>
                <a:ea typeface="黑体" panose="02010609060101010101" pitchFamily="49" charset="-122"/>
              </a:rPr>
              <a:t>控</a:t>
            </a:r>
            <a:r>
              <a:rPr kumimoji="1" lang="zh-CN" altLang="en-US" sz="2400" dirty="0" smtClean="0">
                <a:solidFill>
                  <a:srgbClr val="FF0000"/>
                </a:solidFill>
                <a:latin typeface="黑体" panose="02010609060101010101" pitchFamily="49" charset="-122"/>
                <a:ea typeface="黑体" panose="02010609060101010101" pitchFamily="49" charset="-122"/>
              </a:rPr>
              <a:t>现状</a:t>
            </a:r>
            <a:r>
              <a:rPr kumimoji="1" lang="zh-CN" altLang="en-US" sz="2400" dirty="0">
                <a:solidFill>
                  <a:srgbClr val="FF0000"/>
                </a:solidFill>
                <a:latin typeface="黑体" panose="02010609060101010101" pitchFamily="49" charset="-122"/>
                <a:ea typeface="黑体" panose="02010609060101010101" pitchFamily="49" charset="-122"/>
              </a:rPr>
              <a:t>、</a:t>
            </a:r>
            <a:r>
              <a:rPr kumimoji="1" lang="zh-CN" altLang="en-US" sz="2400" dirty="0" smtClean="0">
                <a:solidFill>
                  <a:srgbClr val="FF0000"/>
                </a:solidFill>
                <a:latin typeface="黑体" panose="02010609060101010101" pitchFamily="49" charset="-122"/>
                <a:ea typeface="黑体" panose="02010609060101010101" pitchFamily="49" charset="-122"/>
              </a:rPr>
              <a:t>国际经验和多部门协调机制</a:t>
            </a:r>
            <a:endParaRPr kumimoji="1" lang="en-US" altLang="zh-CN" sz="2400" dirty="0" smtClean="0">
              <a:solidFill>
                <a:srgbClr val="FF0000"/>
              </a:solidFill>
              <a:latin typeface="黑体" panose="02010609060101010101" pitchFamily="49" charset="-122"/>
              <a:ea typeface="黑体" panose="02010609060101010101" pitchFamily="49" charset="-122"/>
            </a:endParaRPr>
          </a:p>
          <a:p>
            <a:pPr marL="630238" indent="0" eaLnBrk="1" hangingPunct="1">
              <a:lnSpc>
                <a:spcPct val="130000"/>
              </a:lnSpc>
              <a:spcBef>
                <a:spcPts val="0"/>
              </a:spcBef>
              <a:buClr>
                <a:schemeClr val="hlink"/>
              </a:buClr>
            </a:pPr>
            <a:r>
              <a:rPr lang="en-US" altLang="zh-CN" sz="2000" dirty="0">
                <a:solidFill>
                  <a:srgbClr val="FF0000"/>
                </a:solidFill>
              </a:rPr>
              <a:t>Current </a:t>
            </a:r>
            <a:r>
              <a:rPr lang="en-US" altLang="zh-CN" sz="2000" dirty="0" smtClean="0">
                <a:solidFill>
                  <a:srgbClr val="FF0000"/>
                </a:solidFill>
              </a:rPr>
              <a:t>Status, </a:t>
            </a:r>
            <a:r>
              <a:rPr lang="en-US" altLang="zh-CN" sz="2000" dirty="0">
                <a:solidFill>
                  <a:srgbClr val="FF0000"/>
                </a:solidFill>
              </a:rPr>
              <a:t>International Experience on Short-Lived Climate Pollutants and their Inter-agencies Coordination Mechanism</a:t>
            </a:r>
            <a:endParaRPr lang="zh-CN" altLang="en-US" sz="2000" dirty="0">
              <a:solidFill>
                <a:srgbClr val="FF0000"/>
              </a:solidFill>
            </a:endParaRPr>
          </a:p>
          <a:p>
            <a:pPr eaLnBrk="1" hangingPunct="1">
              <a:lnSpc>
                <a:spcPct val="130000"/>
              </a:lnSpc>
              <a:spcBef>
                <a:spcPct val="20000"/>
              </a:spcBef>
              <a:buClr>
                <a:schemeClr val="hlink"/>
              </a:buClr>
              <a:buFontTx/>
              <a:buBlip>
                <a:blip r:embed="rId3"/>
              </a:buBlip>
            </a:pPr>
            <a:r>
              <a:rPr kumimoji="1" lang="zh-CN" altLang="en-US" sz="2400" dirty="0" smtClean="0">
                <a:solidFill>
                  <a:schemeClr val="tx2"/>
                </a:solidFill>
                <a:latin typeface="黑体" panose="02010609060101010101" pitchFamily="49" charset="-122"/>
                <a:ea typeface="黑体" panose="02010609060101010101" pitchFamily="49" charset="-122"/>
              </a:rPr>
              <a:t>非道路移动源防</a:t>
            </a:r>
            <a:r>
              <a:rPr kumimoji="1" lang="zh-CN" altLang="en-US" sz="2400" dirty="0">
                <a:solidFill>
                  <a:schemeClr val="tx2"/>
                </a:solidFill>
                <a:latin typeface="黑体" panose="02010609060101010101" pitchFamily="49" charset="-122"/>
                <a:ea typeface="黑体" panose="02010609060101010101" pitchFamily="49" charset="-122"/>
              </a:rPr>
              <a:t>控现状、国际经验和</a:t>
            </a:r>
            <a:r>
              <a:rPr kumimoji="1" lang="zh-CN" altLang="en-US" sz="2400" dirty="0" smtClean="0">
                <a:solidFill>
                  <a:schemeClr val="tx2"/>
                </a:solidFill>
                <a:latin typeface="黑体" panose="02010609060101010101" pitchFamily="49" charset="-122"/>
                <a:ea typeface="黑体" panose="02010609060101010101" pitchFamily="49" charset="-122"/>
              </a:rPr>
              <a:t>多部门协调机制</a:t>
            </a:r>
            <a:endParaRPr kumimoji="1" lang="en-US" altLang="zh-CN" sz="2400" dirty="0" smtClean="0">
              <a:solidFill>
                <a:schemeClr val="tx2"/>
              </a:solidFill>
              <a:latin typeface="黑体" panose="02010609060101010101" pitchFamily="49" charset="-122"/>
              <a:ea typeface="黑体" panose="02010609060101010101" pitchFamily="49" charset="-122"/>
            </a:endParaRPr>
          </a:p>
          <a:p>
            <a:pPr marL="630238" indent="0" eaLnBrk="1" hangingPunct="1">
              <a:lnSpc>
                <a:spcPct val="130000"/>
              </a:lnSpc>
              <a:spcBef>
                <a:spcPts val="0"/>
              </a:spcBef>
              <a:buClr>
                <a:schemeClr val="hlink"/>
              </a:buClr>
            </a:pPr>
            <a:r>
              <a:rPr lang="en-US" altLang="zh-CN" sz="2000" dirty="0">
                <a:solidFill>
                  <a:schemeClr val="tx2"/>
                </a:solidFill>
              </a:rPr>
              <a:t>Current Status, International Experience on </a:t>
            </a:r>
            <a:r>
              <a:rPr lang="en-US" altLang="zh-CN" sz="2000" dirty="0" smtClean="0">
                <a:solidFill>
                  <a:schemeClr val="tx2"/>
                </a:solidFill>
              </a:rPr>
              <a:t>Non-Road Mobile Sources </a:t>
            </a:r>
            <a:r>
              <a:rPr lang="en-US" altLang="zh-CN" sz="2000" dirty="0">
                <a:solidFill>
                  <a:schemeClr val="tx2"/>
                </a:solidFill>
              </a:rPr>
              <a:t>and their Inter-agencies Coordination Mechanism</a:t>
            </a:r>
            <a:endParaRPr lang="zh-CN" altLang="en-US" sz="2000" dirty="0">
              <a:solidFill>
                <a:schemeClr val="tx2"/>
              </a:solidFill>
            </a:endParaRPr>
          </a:p>
          <a:p>
            <a:pPr eaLnBrk="1" hangingPunct="1">
              <a:lnSpc>
                <a:spcPct val="130000"/>
              </a:lnSpc>
              <a:spcBef>
                <a:spcPct val="20000"/>
              </a:spcBef>
              <a:buClr>
                <a:schemeClr val="hlink"/>
              </a:buClr>
              <a:buFontTx/>
              <a:buBlip>
                <a:blip r:embed="rId3"/>
              </a:buBlip>
            </a:pPr>
            <a:r>
              <a:rPr kumimoji="1" lang="zh-CN" altLang="en-US" sz="2400" dirty="0" smtClean="0">
                <a:solidFill>
                  <a:schemeClr val="tx2"/>
                </a:solidFill>
                <a:latin typeface="黑体" panose="02010609060101010101" pitchFamily="49" charset="-122"/>
                <a:ea typeface="黑体" panose="02010609060101010101" pitchFamily="49" charset="-122"/>
              </a:rPr>
              <a:t>主要</a:t>
            </a:r>
            <a:r>
              <a:rPr kumimoji="1" lang="zh-CN" altLang="en-US" sz="2400" dirty="0">
                <a:solidFill>
                  <a:schemeClr val="tx2"/>
                </a:solidFill>
                <a:latin typeface="黑体" panose="02010609060101010101" pitchFamily="49" charset="-122"/>
                <a:ea typeface="黑体" panose="02010609060101010101" pitchFamily="49" charset="-122"/>
              </a:rPr>
              <a:t>研究结论与政策</a:t>
            </a:r>
            <a:r>
              <a:rPr kumimoji="1" lang="zh-CN" altLang="en-US" sz="2400" dirty="0" smtClean="0">
                <a:solidFill>
                  <a:schemeClr val="tx2"/>
                </a:solidFill>
                <a:latin typeface="黑体" panose="02010609060101010101" pitchFamily="49" charset="-122"/>
                <a:ea typeface="黑体" panose="02010609060101010101" pitchFamily="49" charset="-122"/>
              </a:rPr>
              <a:t>建议</a:t>
            </a:r>
            <a:endParaRPr kumimoji="1" lang="en-US" altLang="zh-CN" sz="2400" dirty="0" smtClean="0">
              <a:solidFill>
                <a:schemeClr val="tx2"/>
              </a:solidFill>
              <a:latin typeface="黑体" panose="02010609060101010101" pitchFamily="49" charset="-122"/>
              <a:ea typeface="黑体" panose="02010609060101010101" pitchFamily="49" charset="-122"/>
            </a:endParaRPr>
          </a:p>
          <a:p>
            <a:pPr marL="630238" indent="0" eaLnBrk="1" hangingPunct="1">
              <a:lnSpc>
                <a:spcPct val="130000"/>
              </a:lnSpc>
              <a:spcBef>
                <a:spcPts val="0"/>
              </a:spcBef>
              <a:buClr>
                <a:schemeClr val="hlink"/>
              </a:buClr>
            </a:pPr>
            <a:r>
              <a:rPr lang="en-US" altLang="zh-CN" sz="2000" dirty="0">
                <a:solidFill>
                  <a:schemeClr val="tx2"/>
                </a:solidFill>
              </a:rPr>
              <a:t>Major Research Conclusions and Policy </a:t>
            </a:r>
            <a:r>
              <a:rPr lang="en-US" altLang="zh-CN" sz="2000" dirty="0" smtClean="0">
                <a:solidFill>
                  <a:schemeClr val="tx2"/>
                </a:solidFill>
              </a:rPr>
              <a:t>Recommendations</a:t>
            </a:r>
            <a:endParaRPr lang="zh-CN" altLang="en-US" sz="2000" dirty="0">
              <a:solidFill>
                <a:schemeClr val="tx2"/>
              </a:solidFill>
            </a:endParaRPr>
          </a:p>
        </p:txBody>
      </p:sp>
    </p:spTree>
    <p:extLst>
      <p:ext uri="{BB962C8B-B14F-4D97-AF65-F5344CB8AC3E}">
        <p14:creationId xmlns:p14="http://schemas.microsoft.com/office/powerpoint/2010/main" val="20562571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2"/>
          <p:cNvSpPr txBox="1">
            <a:spLocks/>
          </p:cNvSpPr>
          <p:nvPr/>
        </p:nvSpPr>
        <p:spPr bwMode="auto">
          <a:xfrm>
            <a:off x="107504" y="1124744"/>
            <a:ext cx="8431882" cy="5328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buFont typeface="Wingdings" panose="05000000000000000000" pitchFamily="2" charset="2"/>
              <a:buChar char="ü"/>
            </a:pPr>
            <a:r>
              <a:rPr lang="zh-CN" altLang="en-US" sz="2000" dirty="0">
                <a:latin typeface="黑体" panose="02010609060101010101" pitchFamily="49" charset="-122"/>
                <a:ea typeface="黑体" panose="02010609060101010101" pitchFamily="49" charset="-122"/>
              </a:rPr>
              <a:t>国际上的代表性研究是</a:t>
            </a:r>
            <a:r>
              <a:rPr lang="en-US" altLang="zh-CN" sz="2000" dirty="0">
                <a:latin typeface="黑体" panose="02010609060101010101" pitchFamily="49" charset="-122"/>
                <a:ea typeface="黑体" panose="02010609060101010101" pitchFamily="49" charset="-122"/>
              </a:rPr>
              <a:t>UNEP/WMO2011</a:t>
            </a:r>
            <a:r>
              <a:rPr lang="zh-CN" altLang="en-US" sz="2000" dirty="0">
                <a:latin typeface="黑体" panose="02010609060101010101" pitchFamily="49" charset="-122"/>
                <a:ea typeface="黑体" panose="02010609060101010101" pitchFamily="49" charset="-122"/>
              </a:rPr>
              <a:t>年的研究报告，识别了</a:t>
            </a:r>
            <a:r>
              <a:rPr lang="en-US" altLang="zh-CN" sz="2000" dirty="0">
                <a:latin typeface="黑体" panose="02010609060101010101" pitchFamily="49" charset="-122"/>
                <a:ea typeface="黑体" panose="02010609060101010101" pitchFamily="49" charset="-122"/>
              </a:rPr>
              <a:t>SLCPs</a:t>
            </a:r>
            <a:r>
              <a:rPr lang="zh-CN" altLang="en-US" sz="2000" dirty="0">
                <a:latin typeface="黑体" panose="02010609060101010101" pitchFamily="49" charset="-122"/>
                <a:ea typeface="黑体" panose="02010609060101010101" pitchFamily="49" charset="-122"/>
              </a:rPr>
              <a:t>对气候变化、大气质量、人体健康、农作物产量、生态环境等方面的影响，并梳理了</a:t>
            </a:r>
            <a:r>
              <a:rPr lang="en-US" altLang="zh-CN" sz="2000" dirty="0">
                <a:latin typeface="黑体" panose="02010609060101010101" pitchFamily="49" charset="-122"/>
                <a:ea typeface="黑体" panose="02010609060101010101" pitchFamily="49" charset="-122"/>
              </a:rPr>
              <a:t>16</a:t>
            </a:r>
            <a:r>
              <a:rPr lang="zh-CN" altLang="en-US" sz="2000" dirty="0">
                <a:latin typeface="黑体" panose="02010609060101010101" pitchFamily="49" charset="-122"/>
                <a:ea typeface="黑体" panose="02010609060101010101" pitchFamily="49" charset="-122"/>
              </a:rPr>
              <a:t>项经济有效的减排</a:t>
            </a:r>
            <a:r>
              <a:rPr lang="zh-CN" altLang="en-US" sz="2000" dirty="0" smtClean="0">
                <a:latin typeface="黑体" panose="02010609060101010101" pitchFamily="49" charset="-122"/>
                <a:ea typeface="黑体" panose="02010609060101010101" pitchFamily="49" charset="-122"/>
              </a:rPr>
              <a:t>措施 </a:t>
            </a:r>
            <a:endParaRPr lang="en-US" altLang="zh-CN" sz="2000" dirty="0" smtClean="0">
              <a:latin typeface="黑体" panose="02010609060101010101" pitchFamily="49" charset="-122"/>
              <a:ea typeface="黑体" panose="02010609060101010101" pitchFamily="49" charset="-122"/>
            </a:endParaRPr>
          </a:p>
          <a:p>
            <a:pPr marL="361950" indent="0">
              <a:spcBef>
                <a:spcPct val="20000"/>
              </a:spcBef>
            </a:pPr>
            <a:r>
              <a:rPr lang="en-US" altLang="zh-CN" sz="2000" dirty="0" smtClean="0">
                <a:solidFill>
                  <a:srgbClr val="FF0000"/>
                </a:solidFill>
                <a:latin typeface="Calibri" panose="020F0502020204030204" pitchFamily="34" charset="0"/>
              </a:rPr>
              <a:t>Internationally</a:t>
            </a:r>
            <a:r>
              <a:rPr lang="en-US" altLang="zh-CN" sz="2000" dirty="0">
                <a:solidFill>
                  <a:srgbClr val="FF0000"/>
                </a:solidFill>
                <a:latin typeface="Calibri" panose="020F0502020204030204" pitchFamily="34" charset="0"/>
              </a:rPr>
              <a:t>, the most influential report is led by UNEP and </a:t>
            </a:r>
            <a:r>
              <a:rPr lang="en-US" altLang="zh-CN" sz="2000" dirty="0" smtClean="0">
                <a:solidFill>
                  <a:srgbClr val="FF0000"/>
                </a:solidFill>
                <a:latin typeface="Calibri" panose="020F0502020204030204" pitchFamily="34" charset="0"/>
              </a:rPr>
              <a:t>WMO (</a:t>
            </a:r>
            <a:r>
              <a:rPr lang="en-US" altLang="zh-CN" sz="2000" dirty="0">
                <a:solidFill>
                  <a:srgbClr val="FF0000"/>
                </a:solidFill>
                <a:latin typeface="Calibri" panose="020F0502020204030204" pitchFamily="34" charset="0"/>
              </a:rPr>
              <a:t>2011), in which scientists identified the impacts of SLCPs on climate change , air quality, human health, crop production, ecosystems, and concluded with 16 cost effective mitigation </a:t>
            </a:r>
            <a:r>
              <a:rPr lang="en-US" altLang="zh-CN" sz="2000" dirty="0" smtClean="0">
                <a:solidFill>
                  <a:srgbClr val="FF0000"/>
                </a:solidFill>
                <a:latin typeface="Calibri" panose="020F0502020204030204" pitchFamily="34" charset="0"/>
              </a:rPr>
              <a:t>measures.</a:t>
            </a:r>
            <a:endParaRPr lang="en-US" altLang="zh-CN" sz="2000" dirty="0">
              <a:solidFill>
                <a:srgbClr val="FF0000"/>
              </a:solidFill>
              <a:latin typeface="Calibri" panose="020F0502020204030204" pitchFamily="34" charset="0"/>
            </a:endParaRPr>
          </a:p>
          <a:p>
            <a:pPr>
              <a:spcBef>
                <a:spcPct val="20000"/>
              </a:spcBef>
              <a:buFont typeface="Wingdings" panose="05000000000000000000" pitchFamily="2" charset="2"/>
              <a:buChar char="ü"/>
            </a:pPr>
            <a:r>
              <a:rPr lang="zh-CN" altLang="en-US" sz="2000" dirty="0">
                <a:latin typeface="黑体" panose="02010609060101010101" pitchFamily="49" charset="-122"/>
                <a:ea typeface="黑体" panose="02010609060101010101" pitchFamily="49" charset="-122"/>
              </a:rPr>
              <a:t>中国</a:t>
            </a:r>
            <a:r>
              <a:rPr lang="zh-CN" altLang="zh-CN" sz="2000" dirty="0">
                <a:latin typeface="黑体" panose="02010609060101010101" pitchFamily="49" charset="-122"/>
                <a:ea typeface="黑体" panose="02010609060101010101" pitchFamily="49" charset="-122"/>
              </a:rPr>
              <a:t>国内研究目前尚未将短寿命气候污染物作为一大类污染物进行整体研究</a:t>
            </a:r>
            <a:r>
              <a:rPr lang="zh-CN" altLang="en-US" sz="2000" dirty="0">
                <a:latin typeface="黑体" panose="02010609060101010101" pitchFamily="49" charset="-122"/>
                <a:ea typeface="黑体" panose="02010609060101010101" pitchFamily="49" charset="-122"/>
              </a:rPr>
              <a:t>，</a:t>
            </a:r>
            <a:r>
              <a:rPr lang="zh-CN" altLang="zh-CN" sz="2000" dirty="0">
                <a:latin typeface="黑体" panose="02010609060101010101" pitchFamily="49" charset="-122"/>
                <a:ea typeface="黑体" panose="02010609060101010101" pitchFamily="49" charset="-122"/>
              </a:rPr>
              <a:t>关于排放、源解析、影响、减排技术、管理规范等相关研究已经有些进展</a:t>
            </a:r>
            <a:r>
              <a:rPr lang="zh-CN" altLang="en-US" sz="2000" dirty="0">
                <a:latin typeface="黑体" panose="02010609060101010101" pitchFamily="49" charset="-122"/>
                <a:ea typeface="黑体" panose="02010609060101010101" pitchFamily="49" charset="-122"/>
              </a:rPr>
              <a:t>，但</a:t>
            </a:r>
            <a:r>
              <a:rPr lang="en-US" altLang="zh-CN" sz="2000" dirty="0">
                <a:latin typeface="黑体" panose="02010609060101010101" pitchFamily="49" charset="-122"/>
                <a:ea typeface="黑体" panose="02010609060101010101" pitchFamily="49" charset="-122"/>
              </a:rPr>
              <a:t>SLCPs</a:t>
            </a:r>
            <a:r>
              <a:rPr lang="zh-CN" altLang="zh-CN" sz="2000" dirty="0">
                <a:latin typeface="黑体" panose="02010609060101010101" pitchFamily="49" charset="-122"/>
                <a:ea typeface="黑体" panose="02010609060101010101" pitchFamily="49" charset="-122"/>
              </a:rPr>
              <a:t>减排相关的社会经济分析还比</a:t>
            </a:r>
            <a:r>
              <a:rPr lang="zh-CN" altLang="zh-CN" sz="2000" dirty="0" smtClean="0">
                <a:latin typeface="黑体" panose="02010609060101010101" pitchFamily="49" charset="-122"/>
                <a:ea typeface="黑体" panose="02010609060101010101" pitchFamily="49" charset="-122"/>
              </a:rPr>
              <a:t>较少</a:t>
            </a:r>
            <a:endParaRPr lang="en-US" altLang="zh-CN" sz="2000" dirty="0" smtClean="0">
              <a:latin typeface="黑体" panose="02010609060101010101" pitchFamily="49" charset="-122"/>
              <a:ea typeface="黑体" panose="02010609060101010101" pitchFamily="49" charset="-122"/>
            </a:endParaRPr>
          </a:p>
          <a:p>
            <a:pPr marL="361950" indent="0">
              <a:spcBef>
                <a:spcPct val="20000"/>
              </a:spcBef>
            </a:pPr>
            <a:r>
              <a:rPr lang="en-US" altLang="zh-CN" sz="2000" dirty="0" smtClean="0">
                <a:solidFill>
                  <a:srgbClr val="FF0000"/>
                </a:solidFill>
                <a:latin typeface="Calibri" panose="020F0502020204030204" pitchFamily="34" charset="0"/>
              </a:rPr>
              <a:t>In China, holistic </a:t>
            </a:r>
            <a:r>
              <a:rPr lang="en-US" altLang="zh-CN" sz="2000" dirty="0">
                <a:solidFill>
                  <a:srgbClr val="FF0000"/>
                </a:solidFill>
                <a:latin typeface="Calibri" panose="020F0502020204030204" pitchFamily="34" charset="0"/>
              </a:rPr>
              <a:t>research on SLCPs has not taken place. Considering air pollutants, research has progressed with regard to emissions, source apportionment, impact, abatement technologies and management practices. Further research findings about emissions and source apportionment will be needed to support some of the decisions on integrated control and focus action in the most cost-effective manner</a:t>
            </a:r>
            <a:r>
              <a:rPr lang="en-US" altLang="zh-CN" sz="2000" dirty="0" smtClean="0">
                <a:solidFill>
                  <a:srgbClr val="FF0000"/>
                </a:solidFill>
                <a:latin typeface="Calibri" panose="020F0502020204030204" pitchFamily="34" charset="0"/>
              </a:rPr>
              <a:t>.</a:t>
            </a:r>
            <a:endParaRPr lang="en-US" altLang="zh-CN" sz="2000" dirty="0">
              <a:solidFill>
                <a:srgbClr val="FF0000"/>
              </a:solidFill>
              <a:latin typeface="Calibri" panose="020F0502020204030204" pitchFamily="34" charset="0"/>
            </a:endParaRPr>
          </a:p>
        </p:txBody>
      </p:sp>
      <p:sp>
        <p:nvSpPr>
          <p:cNvPr id="4" name="矩形 3"/>
          <p:cNvSpPr/>
          <p:nvPr/>
        </p:nvSpPr>
        <p:spPr>
          <a:xfrm>
            <a:off x="57150" y="63674"/>
            <a:ext cx="9036496"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dirty="0">
                <a:solidFill>
                  <a:schemeClr val="tx2"/>
                </a:solidFill>
                <a:latin typeface="黑体" panose="02010609060101010101" pitchFamily="49" charset="-122"/>
                <a:ea typeface="黑体" panose="02010609060101010101" pitchFamily="49" charset="-122"/>
              </a:rPr>
              <a:t>短寿命气候污染物的研究进展及政策行动</a:t>
            </a:r>
          </a:p>
          <a:p>
            <a:r>
              <a:rPr lang="en-US" altLang="zh-CN" sz="2400" b="1" dirty="0">
                <a:solidFill>
                  <a:schemeClr val="tx2"/>
                </a:solidFill>
                <a:latin typeface="+mn-lt"/>
                <a:ea typeface="黑体" panose="02010609060101010101" pitchFamily="49" charset="-122"/>
              </a:rPr>
              <a:t>Research Progress and Policy Initiatives on </a:t>
            </a:r>
            <a:r>
              <a:rPr lang="en-US" altLang="zh-CN" sz="2400" b="1" dirty="0" smtClean="0">
                <a:solidFill>
                  <a:schemeClr val="tx2"/>
                </a:solidFill>
                <a:latin typeface="+mn-lt"/>
                <a:ea typeface="黑体" panose="02010609060101010101" pitchFamily="49" charset="-122"/>
              </a:rPr>
              <a:t>SLCPs</a:t>
            </a:r>
            <a:endParaRPr lang="en-US" altLang="zh-CN" sz="2800" b="1" dirty="0">
              <a:solidFill>
                <a:schemeClr val="tx2"/>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42605544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2"/>
          <p:cNvSpPr txBox="1">
            <a:spLocks/>
          </p:cNvSpPr>
          <p:nvPr/>
        </p:nvSpPr>
        <p:spPr bwMode="auto">
          <a:xfrm>
            <a:off x="107504" y="1124744"/>
            <a:ext cx="8496944" cy="5616624"/>
          </a:xfrm>
          <a:prstGeom prst="rect">
            <a:avLst/>
          </a:prstGeom>
          <a:solidFill>
            <a:schemeClr val="bg1"/>
          </a:solidFill>
          <a:ln>
            <a:noFill/>
          </a:ln>
        </p:spPr>
        <p:txBody>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buFont typeface="Wingdings" panose="05000000000000000000" pitchFamily="2" charset="2"/>
              <a:buChar char="ü"/>
            </a:pPr>
            <a:r>
              <a:rPr lang="zh-CN" altLang="zh-CN" sz="2000" dirty="0">
                <a:latin typeface="黑体" panose="02010609060101010101" pitchFamily="49" charset="-122"/>
                <a:ea typeface="黑体" panose="02010609060101010101" pitchFamily="49" charset="-122"/>
              </a:rPr>
              <a:t>近些年，国际上涌现了很多行动倡议旨在减少</a:t>
            </a:r>
            <a:r>
              <a:rPr lang="en-US" altLang="zh-CN" sz="2000" dirty="0">
                <a:latin typeface="黑体" panose="02010609060101010101" pitchFamily="49" charset="-122"/>
                <a:ea typeface="黑体" panose="02010609060101010101" pitchFamily="49" charset="-122"/>
              </a:rPr>
              <a:t>SLCPs</a:t>
            </a:r>
            <a:r>
              <a:rPr lang="zh-CN" altLang="en-US" sz="2000" dirty="0">
                <a:latin typeface="黑体" panose="02010609060101010101" pitchFamily="49" charset="-122"/>
                <a:ea typeface="黑体" panose="02010609060101010101" pitchFamily="49" charset="-122"/>
              </a:rPr>
              <a:t>，其中，</a:t>
            </a:r>
            <a:r>
              <a:rPr lang="en-US" altLang="zh-CN" sz="2000" dirty="0">
                <a:latin typeface="黑体" panose="02010609060101010101" pitchFamily="49" charset="-122"/>
                <a:ea typeface="黑体" panose="02010609060101010101" pitchFamily="49" charset="-122"/>
              </a:rPr>
              <a:t>2012</a:t>
            </a:r>
            <a:r>
              <a:rPr lang="zh-CN" altLang="zh-CN" sz="2000" dirty="0">
                <a:latin typeface="黑体" panose="02010609060101010101" pitchFamily="49" charset="-122"/>
                <a:ea typeface="黑体" panose="02010609060101010101" pitchFamily="49" charset="-122"/>
              </a:rPr>
              <a:t>年</a:t>
            </a:r>
            <a:r>
              <a:rPr lang="en-US" altLang="zh-CN" sz="2000" dirty="0">
                <a:latin typeface="黑体" panose="02010609060101010101" pitchFamily="49" charset="-122"/>
                <a:ea typeface="黑体" panose="02010609060101010101" pitchFamily="49" charset="-122"/>
              </a:rPr>
              <a:t>2</a:t>
            </a:r>
            <a:r>
              <a:rPr lang="zh-CN" altLang="zh-CN" sz="2000" dirty="0">
                <a:latin typeface="黑体" panose="02010609060101010101" pitchFamily="49" charset="-122"/>
                <a:ea typeface="黑体" panose="02010609060101010101" pitchFamily="49" charset="-122"/>
              </a:rPr>
              <a:t>月</a:t>
            </a:r>
            <a:r>
              <a:rPr lang="zh-CN" altLang="en-US" sz="2000" dirty="0">
                <a:latin typeface="黑体" panose="02010609060101010101" pitchFamily="49" charset="-122"/>
                <a:ea typeface="黑体" panose="02010609060101010101" pitchFamily="49" charset="-122"/>
              </a:rPr>
              <a:t>成立的</a:t>
            </a:r>
            <a:r>
              <a:rPr lang="zh-CN" altLang="zh-CN" sz="2000" dirty="0">
                <a:latin typeface="黑体" panose="02010609060101010101" pitchFamily="49" charset="-122"/>
                <a:ea typeface="黑体" panose="02010609060101010101" pitchFamily="49" charset="-122"/>
              </a:rPr>
              <a:t>气候与清洁空气联盟（</a:t>
            </a:r>
            <a:r>
              <a:rPr lang="en-US" altLang="zh-CN" sz="2000" dirty="0">
                <a:latin typeface="黑体" panose="02010609060101010101" pitchFamily="49" charset="-122"/>
                <a:ea typeface="黑体" panose="02010609060101010101" pitchFamily="49" charset="-122"/>
              </a:rPr>
              <a:t>CCAC</a:t>
            </a:r>
            <a:r>
              <a:rPr lang="zh-CN" altLang="zh-CN" sz="2000" dirty="0">
                <a:latin typeface="黑体" panose="02010609060101010101" pitchFamily="49" charset="-122"/>
                <a:ea typeface="黑体" panose="02010609060101010101" pitchFamily="49" charset="-122"/>
              </a:rPr>
              <a:t>）是全球第一个专门针对减排</a:t>
            </a:r>
            <a:r>
              <a:rPr lang="en-US" altLang="zh-CN" sz="2000" dirty="0">
                <a:latin typeface="黑体" panose="02010609060101010101" pitchFamily="49" charset="-122"/>
                <a:ea typeface="黑体" panose="02010609060101010101" pitchFamily="49" charset="-122"/>
              </a:rPr>
              <a:t>SLCPs</a:t>
            </a:r>
            <a:r>
              <a:rPr lang="zh-CN" altLang="zh-CN" sz="2000" dirty="0">
                <a:latin typeface="黑体" panose="02010609060101010101" pitchFamily="49" charset="-122"/>
                <a:ea typeface="黑体" panose="02010609060101010101" pitchFamily="49" charset="-122"/>
              </a:rPr>
              <a:t>的行动倡议。</a:t>
            </a:r>
            <a:r>
              <a:rPr lang="zh-CN" altLang="en-US" sz="2000" dirty="0">
                <a:latin typeface="黑体" panose="02010609060101010101" pitchFamily="49" charset="-122"/>
                <a:ea typeface="黑体" panose="02010609060101010101" pitchFamily="49" charset="-122"/>
              </a:rPr>
              <a:t>此外，美国</a:t>
            </a:r>
            <a:r>
              <a:rPr lang="zh-CN" altLang="en-US" sz="2000" dirty="0" smtClean="0">
                <a:latin typeface="黑体" panose="02010609060101010101" pitchFamily="49" charset="-122"/>
                <a:ea typeface="黑体" panose="02010609060101010101" pitchFamily="49" charset="-122"/>
              </a:rPr>
              <a:t>、欧盟等</a:t>
            </a:r>
            <a:r>
              <a:rPr lang="zh-CN" altLang="en-US" sz="2000" dirty="0">
                <a:latin typeface="黑体" panose="02010609060101010101" pitchFamily="49" charset="-122"/>
                <a:ea typeface="黑体" panose="02010609060101010101" pitchFamily="49" charset="-122"/>
              </a:rPr>
              <a:t>国也纷纷开展了减排</a:t>
            </a:r>
            <a:r>
              <a:rPr lang="en-US" altLang="zh-CN" sz="2000" dirty="0">
                <a:latin typeface="黑体" panose="02010609060101010101" pitchFamily="49" charset="-122"/>
                <a:ea typeface="黑体" panose="02010609060101010101" pitchFamily="49" charset="-122"/>
              </a:rPr>
              <a:t>SLCPs</a:t>
            </a:r>
            <a:r>
              <a:rPr lang="zh-CN" altLang="en-US" sz="2000" dirty="0">
                <a:latin typeface="黑体" panose="02010609060101010101" pitchFamily="49" charset="-122"/>
                <a:ea typeface="黑体" panose="02010609060101010101" pitchFamily="49" charset="-122"/>
              </a:rPr>
              <a:t>的行动 </a:t>
            </a:r>
            <a:endParaRPr lang="en-US" altLang="zh-CN" sz="2000" dirty="0">
              <a:latin typeface="黑体" panose="02010609060101010101" pitchFamily="49" charset="-122"/>
              <a:ea typeface="黑体" panose="02010609060101010101" pitchFamily="49" charset="-122"/>
            </a:endParaRPr>
          </a:p>
          <a:p>
            <a:pPr marL="361950" indent="0">
              <a:spcBef>
                <a:spcPct val="20000"/>
              </a:spcBef>
            </a:pPr>
            <a:r>
              <a:rPr lang="en-US" altLang="zh-CN" sz="2000" dirty="0">
                <a:solidFill>
                  <a:srgbClr val="FF0000"/>
                </a:solidFill>
                <a:latin typeface="Calibri" panose="020F0502020204030204" pitchFamily="34" charset="0"/>
              </a:rPr>
              <a:t>In recent years, new international initiatives to promote taking action to reduce emissions of SLCPs have emerged. In February 2012, the Climate and Clean Air Coalition to reduce Short Lived Climate Pollutants (CCAC) was launched as a first global effort to address SLCPs. US</a:t>
            </a:r>
            <a:r>
              <a:rPr lang="en-US" altLang="zh-CN" sz="2000" dirty="0" smtClean="0">
                <a:solidFill>
                  <a:srgbClr val="FF0000"/>
                </a:solidFill>
                <a:latin typeface="Calibri" panose="020F0502020204030204" pitchFamily="34" charset="0"/>
              </a:rPr>
              <a:t>, EU</a:t>
            </a:r>
            <a:r>
              <a:rPr lang="en-US" altLang="zh-CN" sz="2000" dirty="0">
                <a:solidFill>
                  <a:srgbClr val="FF0000"/>
                </a:solidFill>
                <a:latin typeface="Calibri" panose="020F0502020204030204" pitchFamily="34" charset="0"/>
              </a:rPr>
              <a:t>, Canada, Mexico, </a:t>
            </a:r>
            <a:r>
              <a:rPr lang="en-US" altLang="zh-CN" sz="2000" dirty="0" smtClean="0">
                <a:solidFill>
                  <a:srgbClr val="FF0000"/>
                </a:solidFill>
                <a:latin typeface="Calibri" panose="020F0502020204030204" pitchFamily="34" charset="0"/>
              </a:rPr>
              <a:t>etc., </a:t>
            </a:r>
            <a:r>
              <a:rPr lang="en-US" altLang="zh-CN" sz="2000" dirty="0">
                <a:solidFill>
                  <a:srgbClr val="FF0000"/>
                </a:solidFill>
                <a:latin typeface="Calibri" panose="020F0502020204030204" pitchFamily="34" charset="0"/>
              </a:rPr>
              <a:t>also started to respond to reduce SLCPs in their own country.</a:t>
            </a:r>
          </a:p>
          <a:p>
            <a:pPr>
              <a:spcBef>
                <a:spcPct val="20000"/>
              </a:spcBef>
              <a:buFont typeface="Wingdings" panose="05000000000000000000" pitchFamily="2" charset="2"/>
              <a:buChar char="ü"/>
            </a:pPr>
            <a:r>
              <a:rPr lang="zh-CN" altLang="zh-CN" sz="2000" dirty="0">
                <a:latin typeface="黑体" panose="02010609060101010101" pitchFamily="49" charset="-122"/>
                <a:ea typeface="黑体" panose="02010609060101010101" pitchFamily="49" charset="-122"/>
              </a:rPr>
              <a:t>中国在大气污染防治和温室气体减排领域出台了诸多相关法律法规、政策和行动计划等，特别是《大气污染防治行动计划》</a:t>
            </a:r>
            <a:r>
              <a:rPr lang="zh-CN" altLang="en-US" sz="2000" dirty="0">
                <a:latin typeface="黑体" panose="02010609060101010101" pitchFamily="49" charset="-122"/>
                <a:ea typeface="黑体" panose="02010609060101010101" pitchFamily="49" charset="-122"/>
              </a:rPr>
              <a:t>和</a:t>
            </a:r>
            <a:r>
              <a:rPr lang="zh-CN" altLang="zh-CN" sz="2000" dirty="0">
                <a:latin typeface="黑体" panose="02010609060101010101" pitchFamily="49" charset="-122"/>
                <a:ea typeface="黑体" panose="02010609060101010101" pitchFamily="49" charset="-122"/>
              </a:rPr>
              <a:t>《大气污染防治法》。这些行动措施在减少大气污染物的同时能够达到协同减排</a:t>
            </a:r>
            <a:r>
              <a:rPr lang="en-US" altLang="zh-CN" sz="2000" dirty="0">
                <a:latin typeface="黑体" panose="02010609060101010101" pitchFamily="49" charset="-122"/>
                <a:ea typeface="黑体" panose="02010609060101010101" pitchFamily="49" charset="-122"/>
              </a:rPr>
              <a:t>SLCPs</a:t>
            </a:r>
            <a:r>
              <a:rPr lang="zh-CN" altLang="zh-CN" sz="2000" dirty="0">
                <a:latin typeface="黑体" panose="02010609060101010101" pitchFamily="49" charset="-122"/>
                <a:ea typeface="黑体" panose="02010609060101010101" pitchFamily="49" charset="-122"/>
              </a:rPr>
              <a:t>的效果，但中国目前尚无专门针对</a:t>
            </a:r>
            <a:r>
              <a:rPr lang="en-US" altLang="zh-CN" sz="2000" dirty="0">
                <a:latin typeface="黑体" panose="02010609060101010101" pitchFamily="49" charset="-122"/>
                <a:ea typeface="黑体" panose="02010609060101010101" pitchFamily="49" charset="-122"/>
              </a:rPr>
              <a:t>SLCPs</a:t>
            </a:r>
            <a:r>
              <a:rPr lang="zh-CN" altLang="zh-CN" sz="2000" dirty="0">
                <a:latin typeface="黑体" panose="02010609060101010101" pitchFamily="49" charset="-122"/>
                <a:ea typeface="黑体" panose="02010609060101010101" pitchFamily="49" charset="-122"/>
              </a:rPr>
              <a:t>的政策行动</a:t>
            </a:r>
            <a:endParaRPr lang="en-US" altLang="zh-CN" sz="2000" dirty="0">
              <a:latin typeface="黑体" panose="02010609060101010101" pitchFamily="49" charset="-122"/>
              <a:ea typeface="黑体" panose="02010609060101010101" pitchFamily="49" charset="-122"/>
            </a:endParaRPr>
          </a:p>
          <a:p>
            <a:pPr marL="361950" indent="0">
              <a:spcBef>
                <a:spcPct val="20000"/>
              </a:spcBef>
            </a:pPr>
            <a:r>
              <a:rPr lang="en-US" altLang="zh-CN" sz="2000" dirty="0">
                <a:solidFill>
                  <a:srgbClr val="FF0000"/>
                </a:solidFill>
                <a:latin typeface="Calibri" panose="020F0502020204030204" pitchFamily="34" charset="0"/>
              </a:rPr>
              <a:t>Chinese government has released many laws, </a:t>
            </a:r>
            <a:r>
              <a:rPr lang="en-US" altLang="zh-CN" sz="2000" dirty="0" smtClean="0">
                <a:solidFill>
                  <a:srgbClr val="FF0000"/>
                </a:solidFill>
                <a:latin typeface="Calibri" panose="020F0502020204030204" pitchFamily="34" charset="0"/>
              </a:rPr>
              <a:t>regulations and </a:t>
            </a:r>
            <a:r>
              <a:rPr lang="en-US" altLang="zh-CN" sz="2000" dirty="0">
                <a:solidFill>
                  <a:srgbClr val="FF0000"/>
                </a:solidFill>
                <a:latin typeface="Calibri" panose="020F0502020204030204" pitchFamily="34" charset="0"/>
              </a:rPr>
              <a:t>policies </a:t>
            </a:r>
            <a:r>
              <a:rPr lang="en-US" altLang="zh-CN" sz="2000" dirty="0" smtClean="0">
                <a:solidFill>
                  <a:srgbClr val="FF0000"/>
                </a:solidFill>
                <a:latin typeface="Calibri" panose="020F0502020204030204" pitchFamily="34" charset="0"/>
              </a:rPr>
              <a:t>on </a:t>
            </a:r>
            <a:r>
              <a:rPr lang="en-US" altLang="zh-CN" sz="2000" dirty="0">
                <a:solidFill>
                  <a:srgbClr val="FF0000"/>
                </a:solidFill>
                <a:latin typeface="Calibri" panose="020F0502020204030204" pitchFamily="34" charset="0"/>
              </a:rPr>
              <a:t>air pollution prevention and </a:t>
            </a:r>
            <a:r>
              <a:rPr lang="en-US" altLang="zh-CN" sz="2000" dirty="0" smtClean="0">
                <a:solidFill>
                  <a:srgbClr val="FF0000"/>
                </a:solidFill>
                <a:latin typeface="Calibri" panose="020F0502020204030204" pitchFamily="34" charset="0"/>
              </a:rPr>
              <a:t>GHG mitigation (e.g., the </a:t>
            </a:r>
            <a:r>
              <a:rPr lang="en-US" altLang="zh-CN" sz="2000" dirty="0">
                <a:solidFill>
                  <a:srgbClr val="FF0000"/>
                </a:solidFill>
                <a:latin typeface="Calibri" panose="020F0502020204030204" pitchFamily="34" charset="0"/>
              </a:rPr>
              <a:t>Air Pollution Prevention and Control Action Plan, and the </a:t>
            </a:r>
            <a:r>
              <a:rPr lang="en-US" altLang="zh-CN" sz="2000" dirty="0" smtClean="0">
                <a:solidFill>
                  <a:srgbClr val="FF0000"/>
                </a:solidFill>
                <a:latin typeface="Calibri" panose="020F0502020204030204" pitchFamily="34" charset="0"/>
              </a:rPr>
              <a:t>new Air Law). </a:t>
            </a:r>
            <a:r>
              <a:rPr lang="en-US" altLang="zh-CN" sz="2000" dirty="0">
                <a:solidFill>
                  <a:srgbClr val="FF0000"/>
                </a:solidFill>
                <a:latin typeface="Calibri" panose="020F0502020204030204" pitchFamily="34" charset="0"/>
              </a:rPr>
              <a:t>These actions </a:t>
            </a:r>
            <a:r>
              <a:rPr lang="en-US" altLang="zh-CN" sz="2000" dirty="0" smtClean="0">
                <a:solidFill>
                  <a:srgbClr val="FF0000"/>
                </a:solidFill>
                <a:latin typeface="Calibri" panose="020F0502020204030204" pitchFamily="34" charset="0"/>
              </a:rPr>
              <a:t>greatly </a:t>
            </a:r>
            <a:r>
              <a:rPr lang="en-US" altLang="zh-CN" sz="2000" dirty="0">
                <a:solidFill>
                  <a:srgbClr val="FF0000"/>
                </a:solidFill>
                <a:latin typeface="Calibri" panose="020F0502020204030204" pitchFamily="34" charset="0"/>
              </a:rPr>
              <a:t>reduce the air pollution and achieve </a:t>
            </a:r>
            <a:r>
              <a:rPr lang="en-US" altLang="zh-CN" sz="2000" dirty="0" smtClean="0">
                <a:solidFill>
                  <a:srgbClr val="FF0000"/>
                </a:solidFill>
                <a:latin typeface="Calibri" panose="020F0502020204030204" pitchFamily="34" charset="0"/>
              </a:rPr>
              <a:t>co-benefits </a:t>
            </a:r>
            <a:r>
              <a:rPr lang="en-US" altLang="zh-CN" sz="2000" dirty="0">
                <a:solidFill>
                  <a:srgbClr val="FF0000"/>
                </a:solidFill>
                <a:latin typeface="Calibri" panose="020F0502020204030204" pitchFamily="34" charset="0"/>
              </a:rPr>
              <a:t>in the reduction of SLCPs emissions. However, China has no dedicated policy actions to address SLCPs.</a:t>
            </a:r>
          </a:p>
        </p:txBody>
      </p:sp>
      <p:sp>
        <p:nvSpPr>
          <p:cNvPr id="4" name="矩形 3"/>
          <p:cNvSpPr/>
          <p:nvPr/>
        </p:nvSpPr>
        <p:spPr>
          <a:xfrm>
            <a:off x="57150" y="63674"/>
            <a:ext cx="9036496"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dirty="0">
                <a:solidFill>
                  <a:schemeClr val="tx2"/>
                </a:solidFill>
                <a:latin typeface="黑体" panose="02010609060101010101" pitchFamily="49" charset="-122"/>
                <a:ea typeface="黑体" panose="02010609060101010101" pitchFamily="49" charset="-122"/>
              </a:rPr>
              <a:t>短寿命气候污染物的研究进展及政策行动</a:t>
            </a:r>
          </a:p>
          <a:p>
            <a:r>
              <a:rPr lang="en-US" altLang="zh-CN" sz="2400" b="1" dirty="0">
                <a:solidFill>
                  <a:schemeClr val="tx2"/>
                </a:solidFill>
                <a:latin typeface="+mn-lt"/>
                <a:ea typeface="黑体" panose="02010609060101010101" pitchFamily="49" charset="-122"/>
              </a:rPr>
              <a:t>Research Progress and Policy Initiatives on </a:t>
            </a:r>
            <a:r>
              <a:rPr lang="en-US" altLang="zh-CN" sz="2400" b="1" dirty="0" smtClean="0">
                <a:solidFill>
                  <a:schemeClr val="tx2"/>
                </a:solidFill>
                <a:latin typeface="+mn-lt"/>
                <a:ea typeface="黑体" panose="02010609060101010101" pitchFamily="49" charset="-122"/>
              </a:rPr>
              <a:t>SLCPs</a:t>
            </a:r>
            <a:endParaRPr lang="en-US" altLang="zh-CN" sz="2800" b="1" dirty="0">
              <a:solidFill>
                <a:schemeClr val="tx2"/>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8045212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5496" y="44624"/>
            <a:ext cx="8140463" cy="892552"/>
          </a:xfrm>
          <a:prstGeom prst="rect">
            <a:avLst/>
          </a:prstGeom>
        </p:spPr>
        <p:txBody>
          <a:bodyPr wrap="square">
            <a:spAutoFit/>
          </a:bodyPr>
          <a:lstStyle/>
          <a:p>
            <a:r>
              <a:rPr lang="zh-CN" altLang="en-US" sz="2800" b="1" dirty="0" smtClean="0">
                <a:solidFill>
                  <a:schemeClr val="tx2"/>
                </a:solidFill>
                <a:latin typeface="黑体" panose="02010609060101010101" pitchFamily="49" charset="-122"/>
                <a:ea typeface="黑体" panose="02010609060101010101" pitchFamily="49" charset="-122"/>
              </a:rPr>
              <a:t>中国</a:t>
            </a:r>
            <a:r>
              <a:rPr lang="zh-CN" altLang="en-US" sz="2800" b="1" dirty="0">
                <a:solidFill>
                  <a:schemeClr val="tx2"/>
                </a:solidFill>
                <a:latin typeface="黑体" panose="02010609060101010101" pitchFamily="49" charset="-122"/>
                <a:ea typeface="黑体" panose="02010609060101010101" pitchFamily="49" charset="-122"/>
              </a:rPr>
              <a:t>短寿命气候污染物排放现状及行业特征</a:t>
            </a:r>
            <a:endParaRPr lang="en-US" altLang="zh-CN" sz="2800" b="1" dirty="0">
              <a:solidFill>
                <a:schemeClr val="tx2"/>
              </a:solidFill>
              <a:latin typeface="黑体" panose="02010609060101010101" pitchFamily="49" charset="-122"/>
              <a:ea typeface="黑体" panose="02010609060101010101" pitchFamily="49" charset="-122"/>
            </a:endParaRPr>
          </a:p>
          <a:p>
            <a:r>
              <a:rPr lang="en-US" altLang="zh-CN" sz="2400" b="1" dirty="0" smtClean="0">
                <a:solidFill>
                  <a:schemeClr val="tx2"/>
                </a:solidFill>
                <a:latin typeface="Calibri" pitchFamily="34" charset="0"/>
              </a:rPr>
              <a:t>The status </a:t>
            </a:r>
            <a:r>
              <a:rPr lang="en-US" altLang="zh-CN" sz="2400" b="1" dirty="0">
                <a:solidFill>
                  <a:schemeClr val="tx2"/>
                </a:solidFill>
                <a:latin typeface="Calibri" pitchFamily="34" charset="0"/>
              </a:rPr>
              <a:t>quo and industrial characteristics of SLCPs in China</a:t>
            </a:r>
          </a:p>
        </p:txBody>
      </p:sp>
      <p:sp>
        <p:nvSpPr>
          <p:cNvPr id="4" name="矩形 3"/>
          <p:cNvSpPr/>
          <p:nvPr/>
        </p:nvSpPr>
        <p:spPr>
          <a:xfrm>
            <a:off x="0" y="1124744"/>
            <a:ext cx="9036496" cy="3477875"/>
          </a:xfrm>
          <a:prstGeom prst="rect">
            <a:avLst/>
          </a:prstGeom>
        </p:spPr>
        <p:txBody>
          <a:bodyPr wrap="square">
            <a:spAutoFit/>
          </a:bodyPr>
          <a:lstStyle/>
          <a:p>
            <a:pPr marL="285750" indent="-285750">
              <a:buFont typeface="Wingdings" panose="05000000000000000000" pitchFamily="2" charset="2"/>
              <a:buChar char="ü"/>
            </a:pPr>
            <a:r>
              <a:rPr lang="zh-CN" altLang="zh-CN" sz="2000" dirty="0">
                <a:latin typeface="黑体" panose="02010609060101010101" pitchFamily="49" charset="-122"/>
                <a:ea typeface="黑体" panose="02010609060101010101" pitchFamily="49" charset="-122"/>
              </a:rPr>
              <a:t>中国</a:t>
            </a:r>
            <a:r>
              <a:rPr lang="en-US" altLang="zh-CN" sz="2000" dirty="0">
                <a:latin typeface="黑体" panose="02010609060101010101" pitchFamily="49" charset="-122"/>
                <a:ea typeface="黑体" panose="02010609060101010101" pitchFamily="49" charset="-122"/>
              </a:rPr>
              <a:t>BC</a:t>
            </a:r>
            <a:r>
              <a:rPr lang="zh-CN" altLang="zh-CN" sz="2000" dirty="0">
                <a:latin typeface="黑体" panose="02010609060101010101" pitchFamily="49" charset="-122"/>
                <a:ea typeface="黑体" panose="02010609060101010101" pitchFamily="49" charset="-122"/>
              </a:rPr>
              <a:t>主要来源于煤炭燃烧、生物质燃烧和机动车排放，特别是广大农村地区采暖、炊事等燃煤及燃烧生物质等生活保障行为</a:t>
            </a:r>
            <a:r>
              <a:rPr lang="zh-CN" altLang="zh-CN" sz="2000" dirty="0" smtClean="0">
                <a:latin typeface="黑体" panose="02010609060101010101" pitchFamily="49" charset="-122"/>
                <a:ea typeface="黑体" panose="02010609060101010101" pitchFamily="49" charset="-122"/>
              </a:rPr>
              <a:t>。</a:t>
            </a:r>
            <a:r>
              <a:rPr lang="zh-CN" altLang="zh-CN" sz="2000" dirty="0">
                <a:latin typeface="黑体" panose="02010609060101010101" pitchFamily="49" charset="-122"/>
                <a:ea typeface="黑体" panose="02010609060101010101" pitchFamily="49" charset="-122"/>
              </a:rPr>
              <a:t>国内外估算的中国地区（不含港澳台）</a:t>
            </a:r>
            <a:r>
              <a:rPr lang="en-US" altLang="zh-CN" sz="2000" dirty="0">
                <a:latin typeface="黑体" panose="02010609060101010101" pitchFamily="49" charset="-122"/>
                <a:ea typeface="黑体" panose="02010609060101010101" pitchFamily="49" charset="-122"/>
              </a:rPr>
              <a:t>2000-2008</a:t>
            </a:r>
            <a:r>
              <a:rPr lang="zh-CN" altLang="zh-CN" sz="2000" dirty="0">
                <a:latin typeface="黑体" panose="02010609060101010101" pitchFamily="49" charset="-122"/>
                <a:ea typeface="黑体" panose="02010609060101010101" pitchFamily="49" charset="-122"/>
              </a:rPr>
              <a:t>年各年份</a:t>
            </a:r>
            <a:r>
              <a:rPr lang="en-US" altLang="zh-CN" sz="2000" dirty="0">
                <a:latin typeface="黑体" panose="02010609060101010101" pitchFamily="49" charset="-122"/>
                <a:ea typeface="黑体" panose="02010609060101010101" pitchFamily="49" charset="-122"/>
              </a:rPr>
              <a:t>BC</a:t>
            </a:r>
            <a:r>
              <a:rPr lang="zh-CN" altLang="zh-CN" sz="2000" dirty="0">
                <a:latin typeface="黑体" panose="02010609060101010101" pitchFamily="49" charset="-122"/>
                <a:ea typeface="黑体" panose="02010609060101010101" pitchFamily="49" charset="-122"/>
              </a:rPr>
              <a:t>排放量约</a:t>
            </a:r>
            <a:r>
              <a:rPr lang="en-US" altLang="zh-CN" sz="2000" dirty="0" smtClean="0">
                <a:latin typeface="黑体" panose="02010609060101010101" pitchFamily="49" charset="-122"/>
                <a:ea typeface="黑体" panose="02010609060101010101" pitchFamily="49" charset="-122"/>
              </a:rPr>
              <a:t>96-181</a:t>
            </a:r>
            <a:r>
              <a:rPr lang="zh-CN" altLang="zh-CN" sz="2000" dirty="0" smtClean="0">
                <a:latin typeface="黑体" panose="02010609060101010101" pitchFamily="49" charset="-122"/>
                <a:ea typeface="黑体" panose="02010609060101010101" pitchFamily="49" charset="-122"/>
              </a:rPr>
              <a:t>万吨</a:t>
            </a:r>
            <a:r>
              <a:rPr lang="zh-CN" altLang="en-US" sz="2000" dirty="0" smtClean="0">
                <a:latin typeface="黑体" panose="02010609060101010101" pitchFamily="49" charset="-122"/>
                <a:ea typeface="黑体" panose="02010609060101010101" pitchFamily="49" charset="-122"/>
              </a:rPr>
              <a:t>。</a:t>
            </a:r>
            <a:r>
              <a:rPr lang="en-US" altLang="zh-CN" sz="2000" dirty="0" smtClean="0">
                <a:solidFill>
                  <a:srgbClr val="FF0000"/>
                </a:solidFill>
                <a:latin typeface="+mn-lt"/>
              </a:rPr>
              <a:t>In </a:t>
            </a:r>
            <a:r>
              <a:rPr lang="en-US" altLang="zh-CN" sz="2000" dirty="0">
                <a:solidFill>
                  <a:srgbClr val="FF0000"/>
                </a:solidFill>
                <a:latin typeface="+mn-lt"/>
              </a:rPr>
              <a:t>China, BC mainly comes from coal combustion, biomass burning, </a:t>
            </a:r>
            <a:r>
              <a:rPr lang="en-US" altLang="zh-CN" sz="2000" dirty="0" smtClean="0">
                <a:solidFill>
                  <a:srgbClr val="FF0000"/>
                </a:solidFill>
                <a:latin typeface="+mn-lt"/>
              </a:rPr>
              <a:t>vehicles</a:t>
            </a:r>
            <a:r>
              <a:rPr lang="en-US" altLang="zh-CN" sz="2000" dirty="0">
                <a:solidFill>
                  <a:srgbClr val="FF0000"/>
                </a:solidFill>
                <a:latin typeface="+mn-lt"/>
              </a:rPr>
              <a:t>, and particularly heating and cooking activities in the rural areas. It is estimated that China’s BC </a:t>
            </a:r>
            <a:r>
              <a:rPr lang="en-US" altLang="zh-CN" sz="2000" dirty="0" smtClean="0">
                <a:solidFill>
                  <a:srgbClr val="FF0000"/>
                </a:solidFill>
                <a:latin typeface="+mn-lt"/>
              </a:rPr>
              <a:t>each </a:t>
            </a:r>
            <a:r>
              <a:rPr lang="en-US" altLang="zh-CN" sz="2000" dirty="0">
                <a:solidFill>
                  <a:srgbClr val="FF0000"/>
                </a:solidFill>
                <a:latin typeface="+mn-lt"/>
              </a:rPr>
              <a:t>year from 2000 to 2008 were </a:t>
            </a:r>
            <a:r>
              <a:rPr lang="en-US" altLang="zh-CN" sz="2000" dirty="0" smtClean="0">
                <a:solidFill>
                  <a:srgbClr val="FF0000"/>
                </a:solidFill>
                <a:latin typeface="+mn-lt"/>
              </a:rPr>
              <a:t>0.96-1.81 million t</a:t>
            </a:r>
            <a:r>
              <a:rPr lang="en-US" altLang="zh-CN" sz="2000" dirty="0">
                <a:solidFill>
                  <a:srgbClr val="FF0000"/>
                </a:solidFill>
                <a:latin typeface="+mn-lt"/>
              </a:rPr>
              <a:t>.</a:t>
            </a:r>
          </a:p>
          <a:p>
            <a:pPr marL="285750" indent="-285750">
              <a:buFont typeface="Wingdings" panose="05000000000000000000" pitchFamily="2" charset="2"/>
              <a:buChar char="ü"/>
            </a:pPr>
            <a:r>
              <a:rPr lang="zh-CN" altLang="en-US" sz="2000" dirty="0" smtClean="0">
                <a:latin typeface="黑体" panose="02010609060101010101" pitchFamily="49" charset="-122"/>
                <a:ea typeface="黑体" panose="02010609060101010101" pitchFamily="49" charset="-122"/>
              </a:rPr>
              <a:t>源于居民生活的黑碳 </a:t>
            </a:r>
            <a:r>
              <a:rPr lang="en-US" altLang="zh-CN" sz="2000" dirty="0" smtClean="0">
                <a:latin typeface="黑体" panose="02010609060101010101" pitchFamily="49" charset="-122"/>
                <a:ea typeface="黑体" panose="02010609060101010101" pitchFamily="49" charset="-122"/>
              </a:rPr>
              <a:t>(BC)</a:t>
            </a:r>
            <a:r>
              <a:rPr lang="zh-CN" altLang="en-US" sz="2000" dirty="0" smtClean="0">
                <a:latin typeface="黑体" panose="02010609060101010101" pitchFamily="49" charset="-122"/>
                <a:ea typeface="黑体" panose="02010609060101010101" pitchFamily="49" charset="-122"/>
              </a:rPr>
              <a:t>具有较高的排放因子和排放量，约占总估算排放量的</a:t>
            </a:r>
            <a:r>
              <a:rPr lang="en-US" altLang="zh-CN" sz="2000" dirty="0" smtClean="0">
                <a:latin typeface="黑体" panose="02010609060101010101" pitchFamily="49" charset="-122"/>
                <a:ea typeface="黑体" panose="02010609060101010101" pitchFamily="49" charset="-122"/>
              </a:rPr>
              <a:t>40-85%</a:t>
            </a:r>
            <a:r>
              <a:rPr lang="zh-CN" altLang="en-US" sz="2000" dirty="0" smtClean="0">
                <a:latin typeface="黑体" panose="02010609060101010101" pitchFamily="49" charset="-122"/>
                <a:ea typeface="黑体" panose="02010609060101010101" pitchFamily="49" charset="-122"/>
              </a:rPr>
              <a:t>。</a:t>
            </a:r>
            <a:r>
              <a:rPr lang="en-US" altLang="zh-CN" sz="2000" dirty="0">
                <a:solidFill>
                  <a:srgbClr val="FF0000"/>
                </a:solidFill>
                <a:latin typeface="+mn-lt"/>
              </a:rPr>
              <a:t>The residential sector presents a high BC emission factor and is responsible for 40%-85% of the estimated BC emissions.</a:t>
            </a:r>
          </a:p>
          <a:p>
            <a:pPr marL="285750" indent="-285750">
              <a:buFont typeface="Wingdings" panose="05000000000000000000" pitchFamily="2" charset="2"/>
              <a:buChar char="ü"/>
            </a:pPr>
            <a:r>
              <a:rPr lang="en-US" altLang="zh-CN" sz="2000" dirty="0" smtClean="0">
                <a:latin typeface="黑体" panose="02010609060101010101" pitchFamily="49" charset="-122"/>
                <a:ea typeface="黑体" panose="02010609060101010101" pitchFamily="49" charset="-122"/>
              </a:rPr>
              <a:t>BC</a:t>
            </a:r>
            <a:r>
              <a:rPr lang="zh-CN" altLang="en-US" sz="2000" dirty="0" smtClean="0">
                <a:latin typeface="黑体" panose="02010609060101010101" pitchFamily="49" charset="-122"/>
                <a:ea typeface="黑体" panose="02010609060101010101" pitchFamily="49" charset="-122"/>
              </a:rPr>
              <a:t>排放清单的不确定性普遍在</a:t>
            </a:r>
            <a:r>
              <a:rPr lang="en-US" altLang="zh-CN" sz="2000" dirty="0" smtClean="0">
                <a:latin typeface="黑体" panose="02010609060101010101" pitchFamily="49" charset="-122"/>
                <a:ea typeface="黑体" panose="02010609060101010101" pitchFamily="49" charset="-122"/>
              </a:rPr>
              <a:t>100%</a:t>
            </a:r>
            <a:r>
              <a:rPr lang="zh-CN" altLang="en-US" sz="2000" dirty="0" smtClean="0">
                <a:latin typeface="黑体" panose="02010609060101010101" pitchFamily="49" charset="-122"/>
                <a:ea typeface="黑体" panose="02010609060101010101" pitchFamily="49" charset="-122"/>
              </a:rPr>
              <a:t>以上。</a:t>
            </a:r>
            <a:r>
              <a:rPr lang="en-US" altLang="zh-CN" sz="2000" dirty="0">
                <a:solidFill>
                  <a:srgbClr val="FF0000"/>
                </a:solidFill>
                <a:latin typeface="+mn-lt"/>
              </a:rPr>
              <a:t>Emission inventory uncertainty of BC is generally above 100%.</a:t>
            </a:r>
            <a:endParaRPr lang="zh-CN" altLang="en-US" sz="2000" dirty="0">
              <a:solidFill>
                <a:srgbClr val="FF0000"/>
              </a:solidFill>
              <a:latin typeface="+mn-lt"/>
            </a:endParaRPr>
          </a:p>
        </p:txBody>
      </p:sp>
      <p:sp>
        <p:nvSpPr>
          <p:cNvPr id="6" name="矩形 5"/>
          <p:cNvSpPr/>
          <p:nvPr/>
        </p:nvSpPr>
        <p:spPr>
          <a:xfrm>
            <a:off x="5580113" y="5014535"/>
            <a:ext cx="3384375" cy="1200329"/>
          </a:xfrm>
          <a:prstGeom prst="rect">
            <a:avLst/>
          </a:prstGeom>
          <a:noFill/>
        </p:spPr>
        <p:txBody>
          <a:bodyPr wrap="square" lIns="91440" tIns="45720" rIns="91440" bIns="45720">
            <a:spAutoFit/>
          </a:bodyPr>
          <a:lstStyle/>
          <a:p>
            <a:pPr algn="ctr"/>
            <a:r>
              <a:rPr lang="zh-CN" altLang="en-US" sz="3600" b="1" cap="none" spc="0" dirty="0" smtClean="0">
                <a:ln w="0"/>
                <a:solidFill>
                  <a:srgbClr val="00B0F0"/>
                </a:solidFill>
                <a:effectLst>
                  <a:outerShdw blurRad="38100" dist="19050" dir="2700000" algn="tl" rotWithShape="0">
                    <a:schemeClr val="dk1">
                      <a:alpha val="40000"/>
                    </a:schemeClr>
                  </a:outerShdw>
                </a:effectLst>
              </a:rPr>
              <a:t>黑碳 </a:t>
            </a:r>
            <a:endParaRPr lang="en-US" altLang="zh-CN" sz="3600" b="1" cap="none" spc="0" dirty="0" smtClean="0">
              <a:ln w="0"/>
              <a:solidFill>
                <a:srgbClr val="00B0F0"/>
              </a:solidFill>
              <a:effectLst>
                <a:outerShdw blurRad="38100" dist="19050" dir="2700000" algn="tl" rotWithShape="0">
                  <a:schemeClr val="dk1">
                    <a:alpha val="40000"/>
                  </a:schemeClr>
                </a:outerShdw>
              </a:effectLst>
            </a:endParaRPr>
          </a:p>
          <a:p>
            <a:pPr algn="ctr"/>
            <a:r>
              <a:rPr lang="en-US" altLang="zh-CN" sz="3600" b="1" cap="none" spc="0" dirty="0" smtClean="0">
                <a:ln w="0"/>
                <a:solidFill>
                  <a:srgbClr val="00B0F0"/>
                </a:solidFill>
                <a:effectLst>
                  <a:outerShdw blurRad="38100" dist="19050" dir="2700000" algn="tl" rotWithShape="0">
                    <a:schemeClr val="dk1">
                      <a:alpha val="40000"/>
                    </a:schemeClr>
                  </a:outerShdw>
                </a:effectLst>
              </a:rPr>
              <a:t>Black Carbon</a:t>
            </a:r>
            <a:endParaRPr lang="zh-CN" altLang="en-US" sz="3600" b="1" cap="none" spc="0" dirty="0">
              <a:ln w="0"/>
              <a:solidFill>
                <a:srgbClr val="00B0F0"/>
              </a:solidFill>
              <a:effectLst>
                <a:outerShdw blurRad="38100" dist="19050" dir="2700000" algn="tl" rotWithShape="0">
                  <a:schemeClr val="dk1">
                    <a:alpha val="40000"/>
                  </a:schemeClr>
                </a:outerShdw>
              </a:effectLst>
            </a:endParaRPr>
          </a:p>
        </p:txBody>
      </p:sp>
      <p:sp>
        <p:nvSpPr>
          <p:cNvPr id="5" name="Rectangle 1"/>
          <p:cNvSpPr>
            <a:spLocks noChangeArrowheads="1"/>
          </p:cNvSpPr>
          <p:nvPr/>
        </p:nvSpPr>
        <p:spPr bwMode="auto">
          <a:xfrm>
            <a:off x="395536" y="4686672"/>
            <a:ext cx="475252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cs typeface="Times New Roman" panose="02020603050405020304" pitchFamily="18" charset="0"/>
              </a:rPr>
              <a:t>B</a:t>
            </a:r>
            <a:r>
              <a:rPr kumimoji="0" lang="en-US" altLang="zh-CN" sz="1600" b="1" i="0" u="none" strike="noStrike" cap="none" normalizeH="0" baseline="0" dirty="0" smtClean="0" bmk="">
                <a:ln>
                  <a:noFill/>
                </a:ln>
                <a:solidFill>
                  <a:srgbClr val="000000"/>
                </a:solidFill>
                <a:effectLst/>
                <a:latin typeface="Arial" panose="020B0604020202020204" pitchFamily="34" charset="0"/>
                <a:ea typeface="宋体" panose="02010600030101010101" pitchFamily="2" charset="-122"/>
                <a:cs typeface="Times New Roman" panose="02020603050405020304" pitchFamily="18" charset="0"/>
              </a:rPr>
              <a:t>C emissions in different studies (10,000 tons)</a:t>
            </a:r>
            <a:endParaRPr kumimoji="0" lang="en-US" altLang="zh-CN" sz="1600" b="0" i="0" u="none" strike="noStrike" cap="none" normalizeH="0" baseline="0" dirty="0" smtClean="0">
              <a:ln>
                <a:noFill/>
              </a:ln>
              <a:solidFill>
                <a:schemeClr val="tx1"/>
              </a:solidFill>
              <a:effectLst/>
              <a:latin typeface="Arial" panose="020B0604020202020204" pitchFamily="34" charset="0"/>
            </a:endParaRPr>
          </a:p>
        </p:txBody>
      </p:sp>
      <p:pic>
        <p:nvPicPr>
          <p:cNvPr id="8" name="图片 7"/>
          <p:cNvPicPr>
            <a:picLocks noChangeAspect="1"/>
          </p:cNvPicPr>
          <p:nvPr/>
        </p:nvPicPr>
        <p:blipFill>
          <a:blip r:embed="rId2"/>
          <a:stretch>
            <a:fillRect/>
          </a:stretch>
        </p:blipFill>
        <p:spPr>
          <a:xfrm>
            <a:off x="35496" y="4986754"/>
            <a:ext cx="5667201" cy="1754614"/>
          </a:xfrm>
          <a:prstGeom prst="rect">
            <a:avLst/>
          </a:prstGeom>
        </p:spPr>
      </p:pic>
    </p:spTree>
    <p:extLst>
      <p:ext uri="{BB962C8B-B14F-4D97-AF65-F5344CB8AC3E}">
        <p14:creationId xmlns:p14="http://schemas.microsoft.com/office/powerpoint/2010/main" val="8911891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4747</TotalTime>
  <Words>7191</Words>
  <Application>Microsoft Office PowerPoint</Application>
  <PresentationFormat>全屏显示(4:3)</PresentationFormat>
  <Paragraphs>363</Paragraphs>
  <Slides>39</Slides>
  <Notes>24</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39</vt:i4>
      </vt:variant>
    </vt:vector>
  </HeadingPairs>
  <TitlesOfParts>
    <vt:vector size="51" baseType="lpstr">
      <vt:lpstr>黑体</vt:lpstr>
      <vt:lpstr>华文楷体</vt:lpstr>
      <vt:lpstr>华文细黑</vt:lpstr>
      <vt:lpstr>宋体</vt:lpstr>
      <vt:lpstr>微软雅黑</vt:lpstr>
      <vt:lpstr>Arial</vt:lpstr>
      <vt:lpstr>Calibri</vt:lpstr>
      <vt:lpstr>Candara</vt:lpstr>
      <vt:lpstr>Symbol</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lenovo</cp:lastModifiedBy>
  <cp:revision>264</cp:revision>
  <cp:lastPrinted>2014-11-15T02:54:39Z</cp:lastPrinted>
  <dcterms:created xsi:type="dcterms:W3CDTF">2013-05-08T06:12:06Z</dcterms:created>
  <dcterms:modified xsi:type="dcterms:W3CDTF">2015-10-31T07:27:00Z</dcterms:modified>
</cp:coreProperties>
</file>