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2" r:id="rId3"/>
    <p:sldId id="387" r:id="rId4"/>
    <p:sldId id="402" r:id="rId5"/>
    <p:sldId id="400" r:id="rId6"/>
    <p:sldId id="401" r:id="rId7"/>
    <p:sldId id="275" r:id="rId8"/>
    <p:sldId id="381" r:id="rId9"/>
    <p:sldId id="382" r:id="rId10"/>
    <p:sldId id="276" r:id="rId11"/>
    <p:sldId id="293" r:id="rId12"/>
    <p:sldId id="397" r:id="rId13"/>
    <p:sldId id="398" r:id="rId14"/>
    <p:sldId id="391" r:id="rId15"/>
    <p:sldId id="392" r:id="rId16"/>
    <p:sldId id="383" r:id="rId17"/>
    <p:sldId id="281" r:id="rId18"/>
    <p:sldId id="380" r:id="rId19"/>
    <p:sldId id="379" r:id="rId20"/>
    <p:sldId id="384" r:id="rId21"/>
    <p:sldId id="386" r:id="rId22"/>
    <p:sldId id="396" r:id="rId23"/>
    <p:sldId id="385" r:id="rId24"/>
    <p:sldId id="393" r:id="rId25"/>
    <p:sldId id="399" r:id="rId26"/>
    <p:sldId id="359" r:id="rId27"/>
    <p:sldId id="394" r:id="rId28"/>
    <p:sldId id="371"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756"/>
    <a:srgbClr val="D2DEEF"/>
    <a:srgbClr val="0F7BB1"/>
    <a:srgbClr val="FCF276"/>
    <a:srgbClr val="F2E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3" autoAdjust="0"/>
    <p:restoredTop sz="94660"/>
  </p:normalViewPr>
  <p:slideViewPr>
    <p:cSldViewPr>
      <p:cViewPr>
        <p:scale>
          <a:sx n="80" d="100"/>
          <a:sy n="80" d="100"/>
        </p:scale>
        <p:origin x="-840"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altLang="zh-CN" sz="1600" dirty="0" smtClean="0"/>
              <a:t>2013</a:t>
            </a:r>
            <a:r>
              <a:rPr lang="zh-CN" altLang="en-US" sz="1600" dirty="0" smtClean="0"/>
              <a:t>年绿色融资需求与实际绿色投资额比较</a:t>
            </a:r>
            <a:endParaRPr lang="en-US" altLang="zh-CN" sz="1600" dirty="0" smtClean="0"/>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altLang="zh-CN" sz="1400" i="1" dirty="0" smtClean="0">
                <a:effectLst/>
              </a:rPr>
              <a:t>Supply and Demand for Chinese Green Finance in 2013</a:t>
            </a:r>
            <a:endParaRPr lang="zh-CN" altLang="zh-CN" sz="1200" dirty="0" smtClean="0">
              <a:effectLst/>
            </a:endParaRPr>
          </a:p>
        </c:rich>
      </c:tx>
      <c:layout>
        <c:manualLayout>
          <c:xMode val="edge"/>
          <c:yMode val="edge"/>
          <c:x val="0.12446999800630988"/>
          <c:y val="3.2660980055714025E-3"/>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Sheet2!$A$3:$A$4</c:f>
              <c:strCache>
                <c:ptCount val="2"/>
                <c:pt idx="0">
                  <c:v>绿色融资需求</c:v>
                </c:pt>
                <c:pt idx="1">
                  <c:v>绿色金融供给</c:v>
                </c:pt>
              </c:strCache>
            </c:strRef>
          </c:cat>
          <c:val>
            <c:numRef>
              <c:f>Sheet2!$B$3:$B$4</c:f>
              <c:numCache>
                <c:formatCode>General</c:formatCode>
                <c:ptCount val="2"/>
                <c:pt idx="0">
                  <c:v>0.9</c:v>
                </c:pt>
                <c:pt idx="1">
                  <c:v>0.9</c:v>
                </c:pt>
              </c:numCache>
            </c:numRef>
          </c:val>
        </c:ser>
        <c:ser>
          <c:idx val="1"/>
          <c:order val="1"/>
          <c:tx>
            <c:v>资金缺口</c:v>
          </c:tx>
          <c:invertIfNegative val="0"/>
          <c:dLbls>
            <c:dLbl>
              <c:idx val="0"/>
              <c:layout>
                <c:manualLayout>
                  <c:x val="2.1165233943138188E-2"/>
                  <c:y val="-5.3268415772148754E-3"/>
                </c:manualLayout>
              </c:layout>
              <c:spPr/>
              <c:txPr>
                <a:bodyPr/>
                <a:lstStyle/>
                <a:p>
                  <a:pPr>
                    <a:defRPr sz="1600"/>
                  </a:pPr>
                  <a:endParaRPr lang="zh-CN"/>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Sheet2!$A$3:$A$4</c:f>
              <c:strCache>
                <c:ptCount val="2"/>
                <c:pt idx="0">
                  <c:v>绿色融资需求</c:v>
                </c:pt>
                <c:pt idx="1">
                  <c:v>绿色金融供给</c:v>
                </c:pt>
              </c:strCache>
            </c:strRef>
          </c:cat>
          <c:val>
            <c:numRef>
              <c:f>Sheet2!$C$3:$C$4</c:f>
              <c:numCache>
                <c:formatCode>General</c:formatCode>
                <c:ptCount val="2"/>
                <c:pt idx="0">
                  <c:v>2.8</c:v>
                </c:pt>
              </c:numCache>
            </c:numRef>
          </c:val>
        </c:ser>
        <c:dLbls>
          <c:showLegendKey val="0"/>
          <c:showVal val="0"/>
          <c:showCatName val="0"/>
          <c:showSerName val="0"/>
          <c:showPercent val="0"/>
          <c:showBubbleSize val="0"/>
        </c:dLbls>
        <c:gapWidth val="150"/>
        <c:shape val="cylinder"/>
        <c:axId val="48043136"/>
        <c:axId val="47477504"/>
        <c:axId val="0"/>
      </c:bar3DChart>
      <c:catAx>
        <c:axId val="48043136"/>
        <c:scaling>
          <c:orientation val="minMax"/>
        </c:scaling>
        <c:delete val="0"/>
        <c:axPos val="b"/>
        <c:majorTickMark val="out"/>
        <c:minorTickMark val="none"/>
        <c:tickLblPos val="nextTo"/>
        <c:txPr>
          <a:bodyPr/>
          <a:lstStyle/>
          <a:p>
            <a:pPr>
              <a:defRPr sz="1200">
                <a:latin typeface="黑体" pitchFamily="49" charset="-122"/>
                <a:ea typeface="黑体" pitchFamily="49" charset="-122"/>
              </a:defRPr>
            </a:pPr>
            <a:endParaRPr lang="zh-CN"/>
          </a:p>
        </c:txPr>
        <c:crossAx val="47477504"/>
        <c:crosses val="autoZero"/>
        <c:auto val="1"/>
        <c:lblAlgn val="ctr"/>
        <c:lblOffset val="100"/>
        <c:noMultiLvlLbl val="0"/>
      </c:catAx>
      <c:valAx>
        <c:axId val="47477504"/>
        <c:scaling>
          <c:orientation val="minMax"/>
        </c:scaling>
        <c:delete val="0"/>
        <c:axPos val="l"/>
        <c:majorGridlines/>
        <c:title>
          <c:tx>
            <c:rich>
              <a:bodyPr rot="-5400000" vert="horz"/>
              <a:lstStyle/>
              <a:p>
                <a:pPr>
                  <a:defRPr sz="1400" b="0">
                    <a:latin typeface="黑体" pitchFamily="49" charset="-122"/>
                    <a:ea typeface="黑体" pitchFamily="49" charset="-122"/>
                  </a:defRPr>
                </a:pPr>
                <a:r>
                  <a:rPr lang="zh-CN" altLang="en-US" sz="1400" b="0" dirty="0" smtClean="0">
                    <a:latin typeface="黑体" pitchFamily="49" charset="-122"/>
                    <a:ea typeface="黑体" pitchFamily="49" charset="-122"/>
                  </a:rPr>
                  <a:t>单位：万亿元</a:t>
                </a:r>
                <a:endParaRPr lang="zh-CN" altLang="en-US" sz="1400" b="0" dirty="0">
                  <a:latin typeface="黑体" pitchFamily="49" charset="-122"/>
                  <a:ea typeface="黑体" pitchFamily="49" charset="-122"/>
                </a:endParaRPr>
              </a:p>
            </c:rich>
          </c:tx>
          <c:layout>
            <c:manualLayout>
              <c:xMode val="edge"/>
              <c:yMode val="edge"/>
              <c:x val="2.4717002524833654E-2"/>
              <c:y val="0.43094491558551151"/>
            </c:manualLayout>
          </c:layout>
          <c:overlay val="0"/>
        </c:title>
        <c:numFmt formatCode="General" sourceLinked="1"/>
        <c:majorTickMark val="out"/>
        <c:minorTickMark val="none"/>
        <c:tickLblPos val="nextTo"/>
        <c:txPr>
          <a:bodyPr/>
          <a:lstStyle/>
          <a:p>
            <a:pPr>
              <a:defRPr sz="1600"/>
            </a:pPr>
            <a:endParaRPr lang="zh-CN"/>
          </a:p>
        </c:txPr>
        <c:crossAx val="48043136"/>
        <c:crosses val="autoZero"/>
        <c:crossBetween val="between"/>
      </c:valAx>
      <c:spPr>
        <a:noFill/>
        <a:ln w="25400">
          <a:noFill/>
        </a:ln>
      </c:spPr>
    </c:plotArea>
    <c:legend>
      <c:legendPos val="r"/>
      <c:legendEntry>
        <c:idx val="1"/>
        <c:delete val="1"/>
      </c:legendEntry>
      <c:layout/>
      <c:overlay val="0"/>
      <c:txPr>
        <a:bodyPr/>
        <a:lstStyle/>
        <a:p>
          <a:pPr>
            <a:defRPr sz="1400">
              <a:latin typeface="黑体" pitchFamily="49" charset="-122"/>
              <a:ea typeface="黑体" pitchFamily="49" charset="-122"/>
            </a:defRPr>
          </a:pPr>
          <a:endParaRPr lang="zh-CN"/>
        </a:p>
      </c:txPr>
    </c:legend>
    <c:plotVisOnly val="1"/>
    <c:dispBlanksAs val="gap"/>
    <c:showDLblsOverMax val="0"/>
  </c:chart>
  <c:txPr>
    <a:bodyPr/>
    <a:lstStyle/>
    <a:p>
      <a:pPr>
        <a:defRPr sz="1800"/>
      </a:pPr>
      <a:endParaRPr lang="zh-CN"/>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C6A0D-5AFA-43D3-924D-E42FFE9D840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zh-CN" altLang="en-US"/>
        </a:p>
      </dgm:t>
    </dgm:pt>
    <dgm:pt modelId="{87F80FA7-1FDC-4687-87AF-749CE58D823F}">
      <dgm:prSet phldrT="[文本]"/>
      <dgm:spPr/>
      <dgm:t>
        <a:bodyPr/>
        <a:lstStyle/>
        <a:p>
          <a:r>
            <a:rPr lang="en-US" altLang="zh-CN" dirty="0" smtClean="0">
              <a:solidFill>
                <a:srgbClr val="FFFFFF"/>
              </a:solidFill>
            </a:rPr>
            <a:t>1</a:t>
          </a:r>
          <a:endParaRPr lang="zh-CN" altLang="en-US" dirty="0">
            <a:solidFill>
              <a:srgbClr val="FFFFFF"/>
            </a:solidFill>
          </a:endParaRPr>
        </a:p>
      </dgm:t>
    </dgm:pt>
    <dgm:pt modelId="{418358B0-A534-4E2B-B5ED-BE9E02895AFC}" type="parTrans" cxnId="{3F9EA91B-B68F-4C62-903F-27D5B23C46AE}">
      <dgm:prSet/>
      <dgm:spPr/>
      <dgm:t>
        <a:bodyPr/>
        <a:lstStyle/>
        <a:p>
          <a:endParaRPr lang="zh-CN" altLang="en-US"/>
        </a:p>
      </dgm:t>
    </dgm:pt>
    <dgm:pt modelId="{538F9D4A-8D14-42DB-88B8-D587CD58C2C0}" type="sibTrans" cxnId="{3F9EA91B-B68F-4C62-903F-27D5B23C46AE}">
      <dgm:prSet/>
      <dgm:spPr/>
      <dgm:t>
        <a:bodyPr/>
        <a:lstStyle/>
        <a:p>
          <a:endParaRPr lang="zh-CN" altLang="en-US"/>
        </a:p>
      </dgm:t>
    </dgm:pt>
    <dgm:pt modelId="{9830C3A0-5D2B-4241-A3F9-9654D05F7988}">
      <dgm:prSet phldrT="[文本]" custT="1"/>
      <dgm:spPr>
        <a:solidFill>
          <a:srgbClr val="FFFFFF">
            <a:alpha val="90000"/>
          </a:srgbClr>
        </a:solidFill>
      </dgm:spPr>
      <dgm:t>
        <a:bodyPr/>
        <a:lstStyle/>
        <a:p>
          <a:pPr algn="l">
            <a:lnSpc>
              <a:spcPct val="80000"/>
            </a:lnSpc>
          </a:pPr>
          <a:r>
            <a:rPr lang="zh-CN" altLang="en-US" sz="1600" dirty="0" smtClean="0">
              <a:solidFill>
                <a:schemeClr val="tx1"/>
              </a:solidFill>
              <a:latin typeface="微软雅黑" pitchFamily="34" charset="-122"/>
              <a:ea typeface="微软雅黑" pitchFamily="34" charset="-122"/>
            </a:rPr>
            <a:t>十八大提出生态文明建设目标，确立了</a:t>
          </a:r>
          <a:r>
            <a:rPr lang="zh-CN" altLang="zh-CN" sz="1600" dirty="0" smtClean="0">
              <a:solidFill>
                <a:schemeClr val="tx1"/>
              </a:solidFill>
              <a:latin typeface="微软雅黑" pitchFamily="34" charset="-122"/>
              <a:ea typeface="微软雅黑" pitchFamily="34" charset="-122"/>
            </a:rPr>
            <a:t>实现经济绿色转型的重要战略</a:t>
          </a:r>
          <a:endParaRPr lang="zh-CN" altLang="en-US" sz="1600" dirty="0">
            <a:solidFill>
              <a:schemeClr val="tx1"/>
            </a:solidFill>
          </a:endParaRPr>
        </a:p>
      </dgm:t>
    </dgm:pt>
    <dgm:pt modelId="{FED54D61-6AFD-425F-90A5-2213E9AE5F47}" type="parTrans" cxnId="{4675E0D5-18A4-4064-A6A4-F7DD8FC83BA7}">
      <dgm:prSet/>
      <dgm:spPr/>
      <dgm:t>
        <a:bodyPr/>
        <a:lstStyle/>
        <a:p>
          <a:endParaRPr lang="zh-CN" altLang="en-US"/>
        </a:p>
      </dgm:t>
    </dgm:pt>
    <dgm:pt modelId="{72823120-D897-48FB-B508-EBE1716B7D64}" type="sibTrans" cxnId="{4675E0D5-18A4-4064-A6A4-F7DD8FC83BA7}">
      <dgm:prSet/>
      <dgm:spPr/>
      <dgm:t>
        <a:bodyPr/>
        <a:lstStyle/>
        <a:p>
          <a:endParaRPr lang="zh-CN" altLang="en-US"/>
        </a:p>
      </dgm:t>
    </dgm:pt>
    <dgm:pt modelId="{802793A6-CBD1-4C70-9D1B-CC7A314A1196}">
      <dgm:prSet phldrT="[文本]" custT="1"/>
      <dgm:spPr>
        <a:solidFill>
          <a:srgbClr val="FFFFFF">
            <a:alpha val="90000"/>
          </a:srgbClr>
        </a:solidFill>
      </dgm:spPr>
      <dgm:t>
        <a:bodyPr/>
        <a:lstStyle/>
        <a:p>
          <a:r>
            <a:rPr lang="zh-CN" altLang="zh-CN" sz="1600" dirty="0" smtClean="0">
              <a:solidFill>
                <a:schemeClr val="tx1"/>
              </a:solidFill>
              <a:latin typeface="微软雅黑" pitchFamily="34" charset="-122"/>
              <a:ea typeface="微软雅黑" pitchFamily="34" charset="-122"/>
            </a:rPr>
            <a:t>十八届五中全会将“绿色”发展作为五大发展理念之一，提升到一个新的战略高度</a:t>
          </a:r>
          <a:endParaRPr lang="zh-CN" altLang="en-US" sz="1600" dirty="0">
            <a:solidFill>
              <a:schemeClr val="tx1"/>
            </a:solidFill>
          </a:endParaRPr>
        </a:p>
      </dgm:t>
    </dgm:pt>
    <dgm:pt modelId="{FB94CFE1-91A4-46F6-B695-4FF57B7DD47A}" type="parTrans" cxnId="{52AF3023-D549-4D9E-B224-0F61AD712855}">
      <dgm:prSet/>
      <dgm:spPr/>
      <dgm:t>
        <a:bodyPr/>
        <a:lstStyle/>
        <a:p>
          <a:endParaRPr lang="zh-CN" altLang="en-US"/>
        </a:p>
      </dgm:t>
    </dgm:pt>
    <dgm:pt modelId="{FF49B0E6-18CB-42E6-9C2D-0F363079C3AE}" type="sibTrans" cxnId="{52AF3023-D549-4D9E-B224-0F61AD712855}">
      <dgm:prSet/>
      <dgm:spPr/>
      <dgm:t>
        <a:bodyPr/>
        <a:lstStyle/>
        <a:p>
          <a:endParaRPr lang="zh-CN" altLang="en-US"/>
        </a:p>
      </dgm:t>
    </dgm:pt>
    <dgm:pt modelId="{4F49577A-6322-459E-8FF2-C71A85FB8A10}">
      <dgm:prSet phldrT="[文本]"/>
      <dgm:spPr/>
      <dgm:t>
        <a:bodyPr/>
        <a:lstStyle/>
        <a:p>
          <a:r>
            <a:rPr lang="en-US" altLang="zh-CN" dirty="0" smtClean="0">
              <a:solidFill>
                <a:srgbClr val="FFFFFF"/>
              </a:solidFill>
            </a:rPr>
            <a:t>3</a:t>
          </a:r>
          <a:endParaRPr lang="zh-CN" altLang="en-US" dirty="0">
            <a:solidFill>
              <a:srgbClr val="FFFFFF"/>
            </a:solidFill>
          </a:endParaRPr>
        </a:p>
      </dgm:t>
    </dgm:pt>
    <dgm:pt modelId="{142BD9C9-83BE-4B75-AE86-264CF15FBC3C}" type="parTrans" cxnId="{AD978664-7D93-4B8B-A41D-83319AAECAA5}">
      <dgm:prSet/>
      <dgm:spPr/>
      <dgm:t>
        <a:bodyPr/>
        <a:lstStyle/>
        <a:p>
          <a:endParaRPr lang="zh-CN" altLang="en-US"/>
        </a:p>
      </dgm:t>
    </dgm:pt>
    <dgm:pt modelId="{AF9E0CEE-D2CF-45C5-AE87-D6B2D0D49884}" type="sibTrans" cxnId="{AD978664-7D93-4B8B-A41D-83319AAECAA5}">
      <dgm:prSet/>
      <dgm:spPr/>
      <dgm:t>
        <a:bodyPr/>
        <a:lstStyle/>
        <a:p>
          <a:endParaRPr lang="zh-CN" altLang="en-US"/>
        </a:p>
      </dgm:t>
    </dgm:pt>
    <dgm:pt modelId="{57C62713-E7DE-48EE-AE67-2B709CE47F37}">
      <dgm:prSet phldrT="[文本]" custT="1"/>
      <dgm:spPr>
        <a:solidFill>
          <a:srgbClr val="FFFFFF">
            <a:alpha val="90000"/>
          </a:srgbClr>
        </a:solidFill>
      </dgm:spPr>
      <dgm:t>
        <a:bodyPr/>
        <a:lstStyle/>
        <a:p>
          <a:r>
            <a:rPr lang="zh-CN" altLang="zh-CN" sz="1600" dirty="0" smtClean="0">
              <a:solidFill>
                <a:schemeClr val="tx1"/>
              </a:solidFill>
              <a:latin typeface="微软雅黑" pitchFamily="34" charset="-122"/>
              <a:ea typeface="微软雅黑" pitchFamily="34" charset="-122"/>
            </a:rPr>
            <a:t>《中共中央关于制定国民经济和社会发展第十三个五年规划的建议》提出</a:t>
          </a:r>
          <a:r>
            <a:rPr lang="en-US" altLang="zh-CN" sz="1600" dirty="0" smtClean="0">
              <a:solidFill>
                <a:schemeClr val="tx1"/>
              </a:solidFill>
              <a:latin typeface="微软雅黑" pitchFamily="34" charset="-122"/>
              <a:ea typeface="微软雅黑" pitchFamily="34" charset="-122"/>
            </a:rPr>
            <a:t>: </a:t>
          </a:r>
          <a:r>
            <a:rPr lang="zh-CN" altLang="zh-CN" sz="1600" dirty="0" smtClean="0">
              <a:solidFill>
                <a:schemeClr val="tx1"/>
              </a:solidFill>
              <a:latin typeface="微软雅黑" pitchFamily="34" charset="-122"/>
              <a:ea typeface="微软雅黑" pitchFamily="34" charset="-122"/>
            </a:rPr>
            <a:t>发展绿色金融，设立绿色发展基金</a:t>
          </a:r>
          <a:endParaRPr lang="zh-CN" altLang="en-US" sz="1600" dirty="0">
            <a:solidFill>
              <a:schemeClr val="tx1"/>
            </a:solidFill>
          </a:endParaRPr>
        </a:p>
      </dgm:t>
    </dgm:pt>
    <dgm:pt modelId="{B43B843D-AEAB-4997-90B5-5567A02135F6}" type="parTrans" cxnId="{3278421F-133D-421B-83BC-75074B864EE6}">
      <dgm:prSet/>
      <dgm:spPr/>
      <dgm:t>
        <a:bodyPr/>
        <a:lstStyle/>
        <a:p>
          <a:endParaRPr lang="zh-CN" altLang="en-US"/>
        </a:p>
      </dgm:t>
    </dgm:pt>
    <dgm:pt modelId="{8750A376-8D60-4389-A8DF-AB7B9284A5E0}" type="sibTrans" cxnId="{3278421F-133D-421B-83BC-75074B864EE6}">
      <dgm:prSet/>
      <dgm:spPr/>
      <dgm:t>
        <a:bodyPr/>
        <a:lstStyle/>
        <a:p>
          <a:endParaRPr lang="zh-CN" altLang="en-US"/>
        </a:p>
      </dgm:t>
    </dgm:pt>
    <dgm:pt modelId="{EEFA96A0-7DBF-42F5-9760-1B682C978D9E}">
      <dgm:prSet phldrT="[文本]"/>
      <dgm:spPr/>
      <dgm:t>
        <a:bodyPr/>
        <a:lstStyle/>
        <a:p>
          <a:r>
            <a:rPr lang="en-US" altLang="zh-CN" dirty="0" smtClean="0">
              <a:solidFill>
                <a:srgbClr val="FFFFFF"/>
              </a:solidFill>
            </a:rPr>
            <a:t>4</a:t>
          </a:r>
          <a:endParaRPr lang="zh-CN" altLang="en-US" dirty="0">
            <a:solidFill>
              <a:srgbClr val="FFFFFF"/>
            </a:solidFill>
          </a:endParaRPr>
        </a:p>
      </dgm:t>
    </dgm:pt>
    <dgm:pt modelId="{0340630C-B312-4000-B364-5E57002B64CE}" type="parTrans" cxnId="{B9BABDB1-5FF1-4867-93E9-7B04558D9BBC}">
      <dgm:prSet/>
      <dgm:spPr/>
      <dgm:t>
        <a:bodyPr/>
        <a:lstStyle/>
        <a:p>
          <a:endParaRPr lang="zh-CN" altLang="en-US"/>
        </a:p>
      </dgm:t>
    </dgm:pt>
    <dgm:pt modelId="{D021868A-5F15-426D-9BF9-38BC4141536B}" type="sibTrans" cxnId="{B9BABDB1-5FF1-4867-93E9-7B04558D9BBC}">
      <dgm:prSet/>
      <dgm:spPr/>
      <dgm:t>
        <a:bodyPr/>
        <a:lstStyle/>
        <a:p>
          <a:endParaRPr lang="zh-CN" altLang="en-US"/>
        </a:p>
      </dgm:t>
    </dgm:pt>
    <dgm:pt modelId="{0EAEA40A-AFEE-4FED-833C-B31C910692E6}">
      <dgm:prSet phldrT="[文本]" custT="1"/>
      <dgm:spPr>
        <a:solidFill>
          <a:srgbClr val="FFFFFF">
            <a:alpha val="90000"/>
          </a:srgbClr>
        </a:solidFill>
      </dgm:spPr>
      <dgm:t>
        <a:bodyPr/>
        <a:lstStyle/>
        <a:p>
          <a:r>
            <a:rPr lang="zh-CN" altLang="en-US" sz="1600" dirty="0" smtClean="0">
              <a:solidFill>
                <a:schemeClr val="tx1"/>
              </a:solidFill>
              <a:latin typeface="微软雅黑" pitchFamily="34" charset="-122"/>
              <a:ea typeface="微软雅黑" pitchFamily="34" charset="-122"/>
            </a:rPr>
            <a:t>是</a:t>
          </a:r>
          <a:r>
            <a:rPr lang="zh-CN" sz="1600" dirty="0" smtClean="0">
              <a:solidFill>
                <a:schemeClr val="tx1"/>
              </a:solidFill>
              <a:latin typeface="微软雅黑" pitchFamily="34" charset="-122"/>
              <a:ea typeface="微软雅黑" pitchFamily="34" charset="-122"/>
            </a:rPr>
            <a:t>推动绿色产业的市场化、规模化和集约化发展</a:t>
          </a:r>
          <a:r>
            <a:rPr lang="zh-CN" altLang="en-US" sz="1600" dirty="0" smtClean="0">
              <a:solidFill>
                <a:schemeClr val="tx1"/>
              </a:solidFill>
              <a:latin typeface="微软雅黑" pitchFamily="34" charset="-122"/>
              <a:ea typeface="微软雅黑" pitchFamily="34" charset="-122"/>
            </a:rPr>
            <a:t>必要途径</a:t>
          </a:r>
          <a:endParaRPr lang="zh-CN" altLang="en-US" sz="1600" dirty="0">
            <a:solidFill>
              <a:schemeClr val="tx1"/>
            </a:solidFill>
            <a:latin typeface="微软雅黑" pitchFamily="34" charset="-122"/>
            <a:ea typeface="微软雅黑" pitchFamily="34" charset="-122"/>
          </a:endParaRPr>
        </a:p>
      </dgm:t>
    </dgm:pt>
    <dgm:pt modelId="{FC157DD3-C8F5-4DFE-9A24-5B43BBD37E38}" type="parTrans" cxnId="{FC362A2E-8681-40D2-9789-5D39FFD036F0}">
      <dgm:prSet/>
      <dgm:spPr/>
      <dgm:t>
        <a:bodyPr/>
        <a:lstStyle/>
        <a:p>
          <a:endParaRPr lang="zh-CN" altLang="en-US"/>
        </a:p>
      </dgm:t>
    </dgm:pt>
    <dgm:pt modelId="{3FD43985-5A2B-4076-9AA0-7DC1E78D6825}" type="sibTrans" cxnId="{FC362A2E-8681-40D2-9789-5D39FFD036F0}">
      <dgm:prSet/>
      <dgm:spPr/>
      <dgm:t>
        <a:bodyPr/>
        <a:lstStyle/>
        <a:p>
          <a:endParaRPr lang="zh-CN" altLang="en-US"/>
        </a:p>
      </dgm:t>
    </dgm:pt>
    <dgm:pt modelId="{BF9FE8BE-983E-41F9-B317-D7015F6F36FA}">
      <dgm:prSet phldrT="[文本]"/>
      <dgm:spPr/>
      <dgm:t>
        <a:bodyPr/>
        <a:lstStyle/>
        <a:p>
          <a:r>
            <a:rPr lang="en-US" altLang="zh-CN" dirty="0" smtClean="0">
              <a:solidFill>
                <a:srgbClr val="FFFFFF"/>
              </a:solidFill>
            </a:rPr>
            <a:t>2</a:t>
          </a:r>
          <a:endParaRPr lang="zh-CN" altLang="en-US" dirty="0">
            <a:solidFill>
              <a:srgbClr val="FFFFFF"/>
            </a:solidFill>
          </a:endParaRPr>
        </a:p>
      </dgm:t>
    </dgm:pt>
    <dgm:pt modelId="{6A4C0EF0-ECC4-4E5F-9FF7-030BF8FA6E52}" type="sibTrans" cxnId="{953531F8-CCD4-46A6-B490-DB68D2FBDC8C}">
      <dgm:prSet/>
      <dgm:spPr/>
      <dgm:t>
        <a:bodyPr/>
        <a:lstStyle/>
        <a:p>
          <a:endParaRPr lang="zh-CN" altLang="en-US"/>
        </a:p>
      </dgm:t>
    </dgm:pt>
    <dgm:pt modelId="{922601CA-F814-4FB6-A426-5608D1BEDA51}" type="parTrans" cxnId="{953531F8-CCD4-46A6-B490-DB68D2FBDC8C}">
      <dgm:prSet/>
      <dgm:spPr/>
      <dgm:t>
        <a:bodyPr/>
        <a:lstStyle/>
        <a:p>
          <a:endParaRPr lang="zh-CN" altLang="en-US"/>
        </a:p>
      </dgm:t>
    </dgm:pt>
    <dgm:pt modelId="{3DC4FC97-AA59-406D-BA05-88A0F3C0D3BE}">
      <dgm:prSet phldrT="[文本]" custT="1"/>
      <dgm:spPr>
        <a:solidFill>
          <a:srgbClr val="FFFFFF">
            <a:alpha val="90000"/>
          </a:srgbClr>
        </a:solidFill>
      </dgm:spPr>
      <dgm:t>
        <a:bodyPr/>
        <a:lstStyle/>
        <a:p>
          <a:pPr algn="l">
            <a:lnSpc>
              <a:spcPct val="80000"/>
            </a:lnSpc>
          </a:pPr>
          <a:r>
            <a:rPr lang="en-US" sz="1600" b="0" i="1" dirty="0" smtClean="0"/>
            <a:t>The 18</a:t>
          </a:r>
          <a:r>
            <a:rPr lang="en-US" sz="1600" b="0" i="1" baseline="30000" dirty="0" smtClean="0"/>
            <a:t>th</a:t>
          </a:r>
          <a:r>
            <a:rPr lang="en-US" sz="1600" b="0" i="1" dirty="0" smtClean="0"/>
            <a:t> National Congress of the CPC </a:t>
          </a:r>
          <a:r>
            <a:rPr lang="en-US" altLang="zh-CN" sz="1600" b="0" i="1" dirty="0" smtClean="0"/>
            <a:t>proposed goals of ecological civilization construction, and established the important strategy to realize the green transformation.</a:t>
          </a:r>
          <a:endParaRPr lang="zh-CN" altLang="en-US" sz="1600" i="1" dirty="0">
            <a:solidFill>
              <a:schemeClr val="tx1"/>
            </a:solidFill>
          </a:endParaRPr>
        </a:p>
      </dgm:t>
    </dgm:pt>
    <dgm:pt modelId="{5EE8A58D-D8E5-41F8-B02C-FC3F1E7EBFF7}" type="parTrans" cxnId="{38A69A26-1A75-4265-BD8F-5A23B39635AB}">
      <dgm:prSet/>
      <dgm:spPr/>
      <dgm:t>
        <a:bodyPr/>
        <a:lstStyle/>
        <a:p>
          <a:endParaRPr lang="zh-CN" altLang="en-US"/>
        </a:p>
      </dgm:t>
    </dgm:pt>
    <dgm:pt modelId="{BB03F6C7-D3D3-4D93-AF91-9672653B5617}" type="sibTrans" cxnId="{38A69A26-1A75-4265-BD8F-5A23B39635AB}">
      <dgm:prSet/>
      <dgm:spPr/>
      <dgm:t>
        <a:bodyPr/>
        <a:lstStyle/>
        <a:p>
          <a:endParaRPr lang="zh-CN" altLang="en-US"/>
        </a:p>
      </dgm:t>
    </dgm:pt>
    <dgm:pt modelId="{5AAF043B-E63E-449A-A2BA-7B162907EB47}">
      <dgm:prSet phldrT="[文本]" custT="1"/>
      <dgm:spPr>
        <a:solidFill>
          <a:srgbClr val="FFFFFF">
            <a:alpha val="90000"/>
          </a:srgbClr>
        </a:solidFill>
      </dgm:spPr>
      <dgm:t>
        <a:bodyPr/>
        <a:lstStyle/>
        <a:p>
          <a:r>
            <a:rPr lang="en-US" sz="1600" b="0" i="1" dirty="0" smtClean="0"/>
            <a:t>The 5th Plenary Session of the 18th Central Committee of CPC proposed the green development as one of the five Development Concepts, upgrading it to a new strategic height. </a:t>
          </a:r>
          <a:endParaRPr lang="zh-CN" altLang="en-US" sz="1600" b="0" i="1" dirty="0">
            <a:solidFill>
              <a:schemeClr val="tx1"/>
            </a:solidFill>
          </a:endParaRPr>
        </a:p>
      </dgm:t>
    </dgm:pt>
    <dgm:pt modelId="{16F47767-6645-4A92-ACE4-80E7662C78C5}" type="parTrans" cxnId="{4D3ED952-564D-4CC1-9B93-77136197D69F}">
      <dgm:prSet/>
      <dgm:spPr/>
      <dgm:t>
        <a:bodyPr/>
        <a:lstStyle/>
        <a:p>
          <a:endParaRPr lang="zh-CN" altLang="en-US"/>
        </a:p>
      </dgm:t>
    </dgm:pt>
    <dgm:pt modelId="{1CA457A6-820E-4D27-B12B-24B6DDC0ABA7}" type="sibTrans" cxnId="{4D3ED952-564D-4CC1-9B93-77136197D69F}">
      <dgm:prSet/>
      <dgm:spPr/>
      <dgm:t>
        <a:bodyPr/>
        <a:lstStyle/>
        <a:p>
          <a:endParaRPr lang="zh-CN" altLang="en-US"/>
        </a:p>
      </dgm:t>
    </dgm:pt>
    <dgm:pt modelId="{17F73AB2-F46F-4EC5-93BB-121F42E738ED}">
      <dgm:prSet phldrT="[文本]" custT="1"/>
      <dgm:spPr>
        <a:solidFill>
          <a:srgbClr val="FFFFFF">
            <a:alpha val="90000"/>
          </a:srgbClr>
        </a:solidFill>
      </dgm:spPr>
      <dgm:t>
        <a:bodyPr/>
        <a:lstStyle/>
        <a:p>
          <a:r>
            <a:rPr lang="en-US" sz="1600" i="1" dirty="0" smtClean="0"/>
            <a:t>The 13</a:t>
          </a:r>
          <a:r>
            <a:rPr lang="en-US" sz="1600" i="1" baseline="30000" dirty="0" smtClean="0"/>
            <a:t>th</a:t>
          </a:r>
          <a:r>
            <a:rPr lang="en-US" sz="1600" i="1" dirty="0" smtClean="0"/>
            <a:t> Five Year Plan highlights the importance of green finance and calls for the establishment of a Green Development Fund.</a:t>
          </a:r>
          <a:endParaRPr lang="zh-CN" altLang="en-US" sz="1600" i="1" dirty="0">
            <a:solidFill>
              <a:schemeClr val="tx1"/>
            </a:solidFill>
          </a:endParaRPr>
        </a:p>
      </dgm:t>
    </dgm:pt>
    <dgm:pt modelId="{89498BB7-C42D-4624-9DA5-27CC66D2A8D8}" type="parTrans" cxnId="{C0A36264-8C13-4B13-969D-47788F1C8AB5}">
      <dgm:prSet/>
      <dgm:spPr/>
      <dgm:t>
        <a:bodyPr/>
        <a:lstStyle/>
        <a:p>
          <a:endParaRPr lang="zh-CN" altLang="en-US"/>
        </a:p>
      </dgm:t>
    </dgm:pt>
    <dgm:pt modelId="{C5FBA9FB-CF74-4071-A89F-0CEE600924D3}" type="sibTrans" cxnId="{C0A36264-8C13-4B13-969D-47788F1C8AB5}">
      <dgm:prSet/>
      <dgm:spPr/>
      <dgm:t>
        <a:bodyPr/>
        <a:lstStyle/>
        <a:p>
          <a:endParaRPr lang="zh-CN" altLang="en-US"/>
        </a:p>
      </dgm:t>
    </dgm:pt>
    <dgm:pt modelId="{0AF37EBA-763C-41C4-9D6A-E7E2A92EE5DC}">
      <dgm:prSet phldrT="[文本]" custT="1"/>
      <dgm:spPr>
        <a:solidFill>
          <a:srgbClr val="FFFFFF">
            <a:alpha val="90000"/>
          </a:srgbClr>
        </a:solidFill>
      </dgm:spPr>
      <dgm:t>
        <a:bodyPr/>
        <a:lstStyle/>
        <a:p>
          <a:r>
            <a:rPr lang="en-US" altLang="zh-CN" sz="1600" i="1" dirty="0" smtClean="0"/>
            <a:t>A necessary approach to promote the </a:t>
          </a:r>
          <a:r>
            <a:rPr lang="en-US" sz="1600" i="1" dirty="0" smtClean="0"/>
            <a:t>marketization, scale-up and intensification of green industries.</a:t>
          </a:r>
          <a:endParaRPr lang="zh-CN" altLang="en-US" sz="1600" i="1" dirty="0"/>
        </a:p>
      </dgm:t>
    </dgm:pt>
    <dgm:pt modelId="{F46BAC6A-5EF2-4B8D-AD69-BE945B6D6C26}" type="parTrans" cxnId="{8924AD95-59F3-4359-A27B-2D1849C0B400}">
      <dgm:prSet/>
      <dgm:spPr/>
      <dgm:t>
        <a:bodyPr/>
        <a:lstStyle/>
        <a:p>
          <a:endParaRPr lang="zh-CN" altLang="en-US"/>
        </a:p>
      </dgm:t>
    </dgm:pt>
    <dgm:pt modelId="{C1226776-82A3-4DB3-8412-CFDB5D0CA382}" type="sibTrans" cxnId="{8924AD95-59F3-4359-A27B-2D1849C0B400}">
      <dgm:prSet/>
      <dgm:spPr/>
      <dgm:t>
        <a:bodyPr/>
        <a:lstStyle/>
        <a:p>
          <a:endParaRPr lang="zh-CN" altLang="en-US"/>
        </a:p>
      </dgm:t>
    </dgm:pt>
    <dgm:pt modelId="{78AD1182-6711-44B6-95D9-0543DA065073}" type="pres">
      <dgm:prSet presAssocID="{3ACC6A0D-5AFA-43D3-924D-E42FFE9D8403}" presName="Name0" presStyleCnt="0">
        <dgm:presLayoutVars>
          <dgm:dir/>
          <dgm:animLvl val="lvl"/>
          <dgm:resizeHandles val="exact"/>
        </dgm:presLayoutVars>
      </dgm:prSet>
      <dgm:spPr/>
      <dgm:t>
        <a:bodyPr/>
        <a:lstStyle/>
        <a:p>
          <a:endParaRPr lang="zh-CN" altLang="en-US"/>
        </a:p>
      </dgm:t>
    </dgm:pt>
    <dgm:pt modelId="{0A5E051B-36E3-4708-B8E0-CEA45E5AFCA3}" type="pres">
      <dgm:prSet presAssocID="{87F80FA7-1FDC-4687-87AF-749CE58D823F}" presName="linNode" presStyleCnt="0"/>
      <dgm:spPr/>
    </dgm:pt>
    <dgm:pt modelId="{2381FA19-2733-48ED-ABAA-7EDFAF30A094}" type="pres">
      <dgm:prSet presAssocID="{87F80FA7-1FDC-4687-87AF-749CE58D823F}" presName="parentText" presStyleLbl="node1" presStyleIdx="0" presStyleCnt="4" custScaleX="53264" custScaleY="132993">
        <dgm:presLayoutVars>
          <dgm:chMax val="1"/>
          <dgm:bulletEnabled val="1"/>
        </dgm:presLayoutVars>
      </dgm:prSet>
      <dgm:spPr/>
      <dgm:t>
        <a:bodyPr/>
        <a:lstStyle/>
        <a:p>
          <a:endParaRPr lang="zh-CN" altLang="en-US"/>
        </a:p>
      </dgm:t>
    </dgm:pt>
    <dgm:pt modelId="{86239680-3CB0-4DF4-8F4D-801C589137CD}" type="pres">
      <dgm:prSet presAssocID="{87F80FA7-1FDC-4687-87AF-749CE58D823F}" presName="descendantText" presStyleLbl="alignAccFollowNode1" presStyleIdx="0" presStyleCnt="4" custScaleX="121167" custScaleY="166419">
        <dgm:presLayoutVars>
          <dgm:bulletEnabled val="1"/>
        </dgm:presLayoutVars>
      </dgm:prSet>
      <dgm:spPr/>
      <dgm:t>
        <a:bodyPr/>
        <a:lstStyle/>
        <a:p>
          <a:endParaRPr lang="zh-CN" altLang="en-US"/>
        </a:p>
      </dgm:t>
    </dgm:pt>
    <dgm:pt modelId="{4BBE333D-B468-4E16-8BE4-A0D75FB74CE7}" type="pres">
      <dgm:prSet presAssocID="{538F9D4A-8D14-42DB-88B8-D587CD58C2C0}" presName="sp" presStyleCnt="0"/>
      <dgm:spPr/>
    </dgm:pt>
    <dgm:pt modelId="{FC592209-34A7-4F86-B4A3-CD2205180153}" type="pres">
      <dgm:prSet presAssocID="{BF9FE8BE-983E-41F9-B317-D7015F6F36FA}" presName="linNode" presStyleCnt="0"/>
      <dgm:spPr/>
    </dgm:pt>
    <dgm:pt modelId="{4CE170C5-6DE4-49AE-85C4-BB9332B44101}" type="pres">
      <dgm:prSet presAssocID="{BF9FE8BE-983E-41F9-B317-D7015F6F36FA}" presName="parentText" presStyleLbl="node1" presStyleIdx="1" presStyleCnt="4" custScaleX="53264" custScaleY="140512" custLinFactNeighborY="-3036">
        <dgm:presLayoutVars>
          <dgm:chMax val="1"/>
          <dgm:bulletEnabled val="1"/>
        </dgm:presLayoutVars>
      </dgm:prSet>
      <dgm:spPr/>
      <dgm:t>
        <a:bodyPr/>
        <a:lstStyle/>
        <a:p>
          <a:endParaRPr lang="zh-CN" altLang="en-US"/>
        </a:p>
      </dgm:t>
    </dgm:pt>
    <dgm:pt modelId="{A0313DD0-A4E1-4D7E-AE20-031718C5CEC6}" type="pres">
      <dgm:prSet presAssocID="{BF9FE8BE-983E-41F9-B317-D7015F6F36FA}" presName="descendantText" presStyleLbl="alignAccFollowNode1" presStyleIdx="1" presStyleCnt="4" custScaleX="121196" custScaleY="175257" custLinFactNeighborX="-270" custLinFactNeighborY="1957">
        <dgm:presLayoutVars>
          <dgm:bulletEnabled val="1"/>
        </dgm:presLayoutVars>
      </dgm:prSet>
      <dgm:spPr/>
      <dgm:t>
        <a:bodyPr/>
        <a:lstStyle/>
        <a:p>
          <a:endParaRPr lang="zh-CN" altLang="en-US"/>
        </a:p>
      </dgm:t>
    </dgm:pt>
    <dgm:pt modelId="{C05DB555-4FD6-4E60-96BE-FE4E2F0D0366}" type="pres">
      <dgm:prSet presAssocID="{6A4C0EF0-ECC4-4E5F-9FF7-030BF8FA6E52}" presName="sp" presStyleCnt="0"/>
      <dgm:spPr/>
    </dgm:pt>
    <dgm:pt modelId="{A840535B-423A-4CFC-984F-80427C872268}" type="pres">
      <dgm:prSet presAssocID="{4F49577A-6322-459E-8FF2-C71A85FB8A10}" presName="linNode" presStyleCnt="0"/>
      <dgm:spPr/>
    </dgm:pt>
    <dgm:pt modelId="{E8A2056D-40E3-46C3-8DEB-F711CFFDABE5}" type="pres">
      <dgm:prSet presAssocID="{4F49577A-6322-459E-8FF2-C71A85FB8A10}" presName="parentText" presStyleLbl="node1" presStyleIdx="2" presStyleCnt="4" custScaleX="53264" custScaleY="129023" custLinFactNeighborY="113">
        <dgm:presLayoutVars>
          <dgm:chMax val="1"/>
          <dgm:bulletEnabled val="1"/>
        </dgm:presLayoutVars>
      </dgm:prSet>
      <dgm:spPr/>
      <dgm:t>
        <a:bodyPr/>
        <a:lstStyle/>
        <a:p>
          <a:endParaRPr lang="zh-CN" altLang="en-US"/>
        </a:p>
      </dgm:t>
    </dgm:pt>
    <dgm:pt modelId="{3DAE57B0-4386-42CD-B7BF-2EB7D32E6BF2}" type="pres">
      <dgm:prSet presAssocID="{4F49577A-6322-459E-8FF2-C71A85FB8A10}" presName="descendantText" presStyleLbl="alignAccFollowNode1" presStyleIdx="2" presStyleCnt="4" custScaleX="121040" custScaleY="160372" custLinFactNeighborY="595">
        <dgm:presLayoutVars>
          <dgm:bulletEnabled val="1"/>
        </dgm:presLayoutVars>
      </dgm:prSet>
      <dgm:spPr/>
      <dgm:t>
        <a:bodyPr/>
        <a:lstStyle/>
        <a:p>
          <a:endParaRPr lang="zh-CN" altLang="en-US"/>
        </a:p>
      </dgm:t>
    </dgm:pt>
    <dgm:pt modelId="{09C91ECF-E223-47CE-8844-FAF1D92E1460}" type="pres">
      <dgm:prSet presAssocID="{AF9E0CEE-D2CF-45C5-AE87-D6B2D0D49884}" presName="sp" presStyleCnt="0"/>
      <dgm:spPr/>
    </dgm:pt>
    <dgm:pt modelId="{B17E93F9-934D-4D5F-9E95-33F5971E5037}" type="pres">
      <dgm:prSet presAssocID="{EEFA96A0-7DBF-42F5-9760-1B682C978D9E}" presName="linNode" presStyleCnt="0"/>
      <dgm:spPr/>
    </dgm:pt>
    <dgm:pt modelId="{5E94653F-6E3A-466B-866E-C0149A07CA40}" type="pres">
      <dgm:prSet presAssocID="{EEFA96A0-7DBF-42F5-9760-1B682C978D9E}" presName="parentText" presStyleLbl="node1" presStyleIdx="3" presStyleCnt="4" custScaleX="53264" custLinFactNeighborY="8012">
        <dgm:presLayoutVars>
          <dgm:chMax val="1"/>
          <dgm:bulletEnabled val="1"/>
        </dgm:presLayoutVars>
      </dgm:prSet>
      <dgm:spPr/>
      <dgm:t>
        <a:bodyPr/>
        <a:lstStyle/>
        <a:p>
          <a:endParaRPr lang="zh-CN" altLang="en-US"/>
        </a:p>
      </dgm:t>
    </dgm:pt>
    <dgm:pt modelId="{FFAD5F7D-A880-40A0-AE9E-17C80DAA362D}" type="pres">
      <dgm:prSet presAssocID="{EEFA96A0-7DBF-42F5-9760-1B682C978D9E}" presName="descendantText" presStyleLbl="alignAccFollowNode1" presStyleIdx="3" presStyleCnt="4" custScaleX="120892" custScaleY="122363" custLinFactNeighborY="22515">
        <dgm:presLayoutVars>
          <dgm:bulletEnabled val="1"/>
        </dgm:presLayoutVars>
      </dgm:prSet>
      <dgm:spPr/>
      <dgm:t>
        <a:bodyPr/>
        <a:lstStyle/>
        <a:p>
          <a:endParaRPr lang="zh-CN" altLang="en-US"/>
        </a:p>
      </dgm:t>
    </dgm:pt>
  </dgm:ptLst>
  <dgm:cxnLst>
    <dgm:cxn modelId="{3229BE60-27AB-46BC-8C13-3BD460A78216}" type="presOf" srcId="{3DC4FC97-AA59-406D-BA05-88A0F3C0D3BE}" destId="{86239680-3CB0-4DF4-8F4D-801C589137CD}" srcOrd="0" destOrd="1" presId="urn:microsoft.com/office/officeart/2005/8/layout/vList5"/>
    <dgm:cxn modelId="{270A84C7-7595-4797-9DF7-6782030423DE}" type="presOf" srcId="{9830C3A0-5D2B-4241-A3F9-9654D05F7988}" destId="{86239680-3CB0-4DF4-8F4D-801C589137CD}" srcOrd="0" destOrd="0" presId="urn:microsoft.com/office/officeart/2005/8/layout/vList5"/>
    <dgm:cxn modelId="{AB36DE75-0AD4-485B-B826-B9E51C573C9B}" type="presOf" srcId="{87F80FA7-1FDC-4687-87AF-749CE58D823F}" destId="{2381FA19-2733-48ED-ABAA-7EDFAF30A094}" srcOrd="0" destOrd="0" presId="urn:microsoft.com/office/officeart/2005/8/layout/vList5"/>
    <dgm:cxn modelId="{4D3ED952-564D-4CC1-9B93-77136197D69F}" srcId="{BF9FE8BE-983E-41F9-B317-D7015F6F36FA}" destId="{5AAF043B-E63E-449A-A2BA-7B162907EB47}" srcOrd="1" destOrd="0" parTransId="{16F47767-6645-4A92-ACE4-80E7662C78C5}" sibTransId="{1CA457A6-820E-4D27-B12B-24B6DDC0ABA7}"/>
    <dgm:cxn modelId="{953531F8-CCD4-46A6-B490-DB68D2FBDC8C}" srcId="{3ACC6A0D-5AFA-43D3-924D-E42FFE9D8403}" destId="{BF9FE8BE-983E-41F9-B317-D7015F6F36FA}" srcOrd="1" destOrd="0" parTransId="{922601CA-F814-4FB6-A426-5608D1BEDA51}" sibTransId="{6A4C0EF0-ECC4-4E5F-9FF7-030BF8FA6E52}"/>
    <dgm:cxn modelId="{FC362A2E-8681-40D2-9789-5D39FFD036F0}" srcId="{EEFA96A0-7DBF-42F5-9760-1B682C978D9E}" destId="{0EAEA40A-AFEE-4FED-833C-B31C910692E6}" srcOrd="0" destOrd="0" parTransId="{FC157DD3-C8F5-4DFE-9A24-5B43BBD37E38}" sibTransId="{3FD43985-5A2B-4076-9AA0-7DC1E78D6825}"/>
    <dgm:cxn modelId="{CF886DAA-D8D9-4887-B6B1-4503AC1F0421}" type="presOf" srcId="{0AF37EBA-763C-41C4-9D6A-E7E2A92EE5DC}" destId="{FFAD5F7D-A880-40A0-AE9E-17C80DAA362D}" srcOrd="0" destOrd="1" presId="urn:microsoft.com/office/officeart/2005/8/layout/vList5"/>
    <dgm:cxn modelId="{C8F954B0-C0D4-44F9-962F-29CD3A627931}" type="presOf" srcId="{5AAF043B-E63E-449A-A2BA-7B162907EB47}" destId="{A0313DD0-A4E1-4D7E-AE20-031718C5CEC6}" srcOrd="0" destOrd="1" presId="urn:microsoft.com/office/officeart/2005/8/layout/vList5"/>
    <dgm:cxn modelId="{AD978664-7D93-4B8B-A41D-83319AAECAA5}" srcId="{3ACC6A0D-5AFA-43D3-924D-E42FFE9D8403}" destId="{4F49577A-6322-459E-8FF2-C71A85FB8A10}" srcOrd="2" destOrd="0" parTransId="{142BD9C9-83BE-4B75-AE86-264CF15FBC3C}" sibTransId="{AF9E0CEE-D2CF-45C5-AE87-D6B2D0D49884}"/>
    <dgm:cxn modelId="{8924AD95-59F3-4359-A27B-2D1849C0B400}" srcId="{EEFA96A0-7DBF-42F5-9760-1B682C978D9E}" destId="{0AF37EBA-763C-41C4-9D6A-E7E2A92EE5DC}" srcOrd="1" destOrd="0" parTransId="{F46BAC6A-5EF2-4B8D-AD69-BE945B6D6C26}" sibTransId="{C1226776-82A3-4DB3-8412-CFDB5D0CA382}"/>
    <dgm:cxn modelId="{82D967B7-6A27-4EA0-A443-A33AABCF916C}" type="presOf" srcId="{BF9FE8BE-983E-41F9-B317-D7015F6F36FA}" destId="{4CE170C5-6DE4-49AE-85C4-BB9332B44101}" srcOrd="0" destOrd="0" presId="urn:microsoft.com/office/officeart/2005/8/layout/vList5"/>
    <dgm:cxn modelId="{3278421F-133D-421B-83BC-75074B864EE6}" srcId="{4F49577A-6322-459E-8FF2-C71A85FB8A10}" destId="{57C62713-E7DE-48EE-AE67-2B709CE47F37}" srcOrd="0" destOrd="0" parTransId="{B43B843D-AEAB-4997-90B5-5567A02135F6}" sibTransId="{8750A376-8D60-4389-A8DF-AB7B9284A5E0}"/>
    <dgm:cxn modelId="{DB855564-C05E-4817-8647-E4ACF899B3B7}" type="presOf" srcId="{4F49577A-6322-459E-8FF2-C71A85FB8A10}" destId="{E8A2056D-40E3-46C3-8DEB-F711CFFDABE5}" srcOrd="0" destOrd="0" presId="urn:microsoft.com/office/officeart/2005/8/layout/vList5"/>
    <dgm:cxn modelId="{C0A36264-8C13-4B13-969D-47788F1C8AB5}" srcId="{4F49577A-6322-459E-8FF2-C71A85FB8A10}" destId="{17F73AB2-F46F-4EC5-93BB-121F42E738ED}" srcOrd="1" destOrd="0" parTransId="{89498BB7-C42D-4624-9DA5-27CC66D2A8D8}" sibTransId="{C5FBA9FB-CF74-4071-A89F-0CEE600924D3}"/>
    <dgm:cxn modelId="{D26063D4-FC67-4ABF-A5AE-EC8551AE80AC}" type="presOf" srcId="{0EAEA40A-AFEE-4FED-833C-B31C910692E6}" destId="{FFAD5F7D-A880-40A0-AE9E-17C80DAA362D}" srcOrd="0" destOrd="0" presId="urn:microsoft.com/office/officeart/2005/8/layout/vList5"/>
    <dgm:cxn modelId="{EDC0492C-B955-4709-8969-89BB7CC84DED}" type="presOf" srcId="{EEFA96A0-7DBF-42F5-9760-1B682C978D9E}" destId="{5E94653F-6E3A-466B-866E-C0149A07CA40}" srcOrd="0" destOrd="0" presId="urn:microsoft.com/office/officeart/2005/8/layout/vList5"/>
    <dgm:cxn modelId="{4D2C8674-B566-4756-9519-E7526BEEBC77}" type="presOf" srcId="{17F73AB2-F46F-4EC5-93BB-121F42E738ED}" destId="{3DAE57B0-4386-42CD-B7BF-2EB7D32E6BF2}" srcOrd="0" destOrd="1" presId="urn:microsoft.com/office/officeart/2005/8/layout/vList5"/>
    <dgm:cxn modelId="{38A69A26-1A75-4265-BD8F-5A23B39635AB}" srcId="{87F80FA7-1FDC-4687-87AF-749CE58D823F}" destId="{3DC4FC97-AA59-406D-BA05-88A0F3C0D3BE}" srcOrd="1" destOrd="0" parTransId="{5EE8A58D-D8E5-41F8-B02C-FC3F1E7EBFF7}" sibTransId="{BB03F6C7-D3D3-4D93-AF91-9672653B5617}"/>
    <dgm:cxn modelId="{722B7278-60CF-48CC-842F-B4097065EA10}" type="presOf" srcId="{57C62713-E7DE-48EE-AE67-2B709CE47F37}" destId="{3DAE57B0-4386-42CD-B7BF-2EB7D32E6BF2}" srcOrd="0" destOrd="0" presId="urn:microsoft.com/office/officeart/2005/8/layout/vList5"/>
    <dgm:cxn modelId="{4675E0D5-18A4-4064-A6A4-F7DD8FC83BA7}" srcId="{87F80FA7-1FDC-4687-87AF-749CE58D823F}" destId="{9830C3A0-5D2B-4241-A3F9-9654D05F7988}" srcOrd="0" destOrd="0" parTransId="{FED54D61-6AFD-425F-90A5-2213E9AE5F47}" sibTransId="{72823120-D897-48FB-B508-EBE1716B7D64}"/>
    <dgm:cxn modelId="{3F9EA91B-B68F-4C62-903F-27D5B23C46AE}" srcId="{3ACC6A0D-5AFA-43D3-924D-E42FFE9D8403}" destId="{87F80FA7-1FDC-4687-87AF-749CE58D823F}" srcOrd="0" destOrd="0" parTransId="{418358B0-A534-4E2B-B5ED-BE9E02895AFC}" sibTransId="{538F9D4A-8D14-42DB-88B8-D587CD58C2C0}"/>
    <dgm:cxn modelId="{B9BABDB1-5FF1-4867-93E9-7B04558D9BBC}" srcId="{3ACC6A0D-5AFA-43D3-924D-E42FFE9D8403}" destId="{EEFA96A0-7DBF-42F5-9760-1B682C978D9E}" srcOrd="3" destOrd="0" parTransId="{0340630C-B312-4000-B364-5E57002B64CE}" sibTransId="{D021868A-5F15-426D-9BF9-38BC4141536B}"/>
    <dgm:cxn modelId="{52AF3023-D549-4D9E-B224-0F61AD712855}" srcId="{BF9FE8BE-983E-41F9-B317-D7015F6F36FA}" destId="{802793A6-CBD1-4C70-9D1B-CC7A314A1196}" srcOrd="0" destOrd="0" parTransId="{FB94CFE1-91A4-46F6-B695-4FF57B7DD47A}" sibTransId="{FF49B0E6-18CB-42E6-9C2D-0F363079C3AE}"/>
    <dgm:cxn modelId="{5AF569B1-015C-430D-8711-A2400379661E}" type="presOf" srcId="{3ACC6A0D-5AFA-43D3-924D-E42FFE9D8403}" destId="{78AD1182-6711-44B6-95D9-0543DA065073}" srcOrd="0" destOrd="0" presId="urn:microsoft.com/office/officeart/2005/8/layout/vList5"/>
    <dgm:cxn modelId="{47B9755B-74E7-4B1B-9CE7-C1EDB5F8B9E0}" type="presOf" srcId="{802793A6-CBD1-4C70-9D1B-CC7A314A1196}" destId="{A0313DD0-A4E1-4D7E-AE20-031718C5CEC6}" srcOrd="0" destOrd="0" presId="urn:microsoft.com/office/officeart/2005/8/layout/vList5"/>
    <dgm:cxn modelId="{B3784619-991E-4A34-BC2C-B93E4CCD54B2}" type="presParOf" srcId="{78AD1182-6711-44B6-95D9-0543DA065073}" destId="{0A5E051B-36E3-4708-B8E0-CEA45E5AFCA3}" srcOrd="0" destOrd="0" presId="urn:microsoft.com/office/officeart/2005/8/layout/vList5"/>
    <dgm:cxn modelId="{6EE65164-E6F6-4E69-A014-93461BA82827}" type="presParOf" srcId="{0A5E051B-36E3-4708-B8E0-CEA45E5AFCA3}" destId="{2381FA19-2733-48ED-ABAA-7EDFAF30A094}" srcOrd="0" destOrd="0" presId="urn:microsoft.com/office/officeart/2005/8/layout/vList5"/>
    <dgm:cxn modelId="{7EA1B3FA-BAC9-4BF6-8731-F144913BE2FF}" type="presParOf" srcId="{0A5E051B-36E3-4708-B8E0-CEA45E5AFCA3}" destId="{86239680-3CB0-4DF4-8F4D-801C589137CD}" srcOrd="1" destOrd="0" presId="urn:microsoft.com/office/officeart/2005/8/layout/vList5"/>
    <dgm:cxn modelId="{413245FB-7175-4E3B-B7B4-DC702BE3FEDD}" type="presParOf" srcId="{78AD1182-6711-44B6-95D9-0543DA065073}" destId="{4BBE333D-B468-4E16-8BE4-A0D75FB74CE7}" srcOrd="1" destOrd="0" presId="urn:microsoft.com/office/officeart/2005/8/layout/vList5"/>
    <dgm:cxn modelId="{598B93CF-82BF-49D3-AE8C-B5CEF5EEE076}" type="presParOf" srcId="{78AD1182-6711-44B6-95D9-0543DA065073}" destId="{FC592209-34A7-4F86-B4A3-CD2205180153}" srcOrd="2" destOrd="0" presId="urn:microsoft.com/office/officeart/2005/8/layout/vList5"/>
    <dgm:cxn modelId="{26D5D7DB-85C8-42EF-BCFE-D329973AA4C2}" type="presParOf" srcId="{FC592209-34A7-4F86-B4A3-CD2205180153}" destId="{4CE170C5-6DE4-49AE-85C4-BB9332B44101}" srcOrd="0" destOrd="0" presId="urn:microsoft.com/office/officeart/2005/8/layout/vList5"/>
    <dgm:cxn modelId="{58964FBC-04DB-44FE-9CC3-C101DE55233B}" type="presParOf" srcId="{FC592209-34A7-4F86-B4A3-CD2205180153}" destId="{A0313DD0-A4E1-4D7E-AE20-031718C5CEC6}" srcOrd="1" destOrd="0" presId="urn:microsoft.com/office/officeart/2005/8/layout/vList5"/>
    <dgm:cxn modelId="{28804463-CFA5-40C8-A83F-3532D57A83CB}" type="presParOf" srcId="{78AD1182-6711-44B6-95D9-0543DA065073}" destId="{C05DB555-4FD6-4E60-96BE-FE4E2F0D0366}" srcOrd="3" destOrd="0" presId="urn:microsoft.com/office/officeart/2005/8/layout/vList5"/>
    <dgm:cxn modelId="{E96EB3CE-8144-409F-A786-E1474CD5D8E4}" type="presParOf" srcId="{78AD1182-6711-44B6-95D9-0543DA065073}" destId="{A840535B-423A-4CFC-984F-80427C872268}" srcOrd="4" destOrd="0" presId="urn:microsoft.com/office/officeart/2005/8/layout/vList5"/>
    <dgm:cxn modelId="{2078D9CA-E5F8-4B5A-9430-1C4DBDCDAB18}" type="presParOf" srcId="{A840535B-423A-4CFC-984F-80427C872268}" destId="{E8A2056D-40E3-46C3-8DEB-F711CFFDABE5}" srcOrd="0" destOrd="0" presId="urn:microsoft.com/office/officeart/2005/8/layout/vList5"/>
    <dgm:cxn modelId="{150D52ED-C380-4FD8-8ED5-B3D56D571134}" type="presParOf" srcId="{A840535B-423A-4CFC-984F-80427C872268}" destId="{3DAE57B0-4386-42CD-B7BF-2EB7D32E6BF2}" srcOrd="1" destOrd="0" presId="urn:microsoft.com/office/officeart/2005/8/layout/vList5"/>
    <dgm:cxn modelId="{8C66C401-40A1-44A7-86E4-85565B960DD4}" type="presParOf" srcId="{78AD1182-6711-44B6-95D9-0543DA065073}" destId="{09C91ECF-E223-47CE-8844-FAF1D92E1460}" srcOrd="5" destOrd="0" presId="urn:microsoft.com/office/officeart/2005/8/layout/vList5"/>
    <dgm:cxn modelId="{6782A58A-E689-4BEB-8513-B6FE369C0DFE}" type="presParOf" srcId="{78AD1182-6711-44B6-95D9-0543DA065073}" destId="{B17E93F9-934D-4D5F-9E95-33F5971E5037}" srcOrd="6" destOrd="0" presId="urn:microsoft.com/office/officeart/2005/8/layout/vList5"/>
    <dgm:cxn modelId="{A7E76DDC-87B3-45E2-B5AC-692875D5E66C}" type="presParOf" srcId="{B17E93F9-934D-4D5F-9E95-33F5971E5037}" destId="{5E94653F-6E3A-466B-866E-C0149A07CA40}" srcOrd="0" destOrd="0" presId="urn:microsoft.com/office/officeart/2005/8/layout/vList5"/>
    <dgm:cxn modelId="{ACB70122-EB98-4ACD-9A81-E26393A257FC}" type="presParOf" srcId="{B17E93F9-934D-4D5F-9E95-33F5971E5037}" destId="{FFAD5F7D-A880-40A0-AE9E-17C80DAA36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146C63-91C4-457C-8CBD-9B3B240999EB}"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zh-CN" altLang="en-US"/>
        </a:p>
      </dgm:t>
    </dgm:pt>
    <dgm:pt modelId="{A2DB9683-14E6-4BFD-8355-F90A4671ACDF}">
      <dgm:prSet phldrT="[文本]" custT="1"/>
      <dgm:spPr/>
      <dgm:t>
        <a:bodyPr/>
        <a:lstStyle/>
        <a:p>
          <a:r>
            <a:rPr lang="zh-CN" sz="1800" b="1" dirty="0" smtClean="0">
              <a:latin typeface="仿宋" pitchFamily="49" charset="-122"/>
              <a:ea typeface="仿宋" pitchFamily="49" charset="-122"/>
            </a:rPr>
            <a:t>中央财政的引导资金</a:t>
          </a:r>
          <a:endParaRPr lang="zh-CN" altLang="en-US" sz="1800" b="1" dirty="0">
            <a:latin typeface="仿宋" pitchFamily="49" charset="-122"/>
            <a:ea typeface="仿宋" pitchFamily="49" charset="-122"/>
          </a:endParaRPr>
        </a:p>
      </dgm:t>
    </dgm:pt>
    <dgm:pt modelId="{461FE38A-55FE-42AE-AC85-931316CE0ED2}" type="parTrans" cxnId="{4AF71821-FC09-4232-9FF6-14AC8953C30C}">
      <dgm:prSet/>
      <dgm:spPr/>
      <dgm:t>
        <a:bodyPr/>
        <a:lstStyle/>
        <a:p>
          <a:endParaRPr lang="zh-CN" altLang="en-US"/>
        </a:p>
      </dgm:t>
    </dgm:pt>
    <dgm:pt modelId="{0FD63F52-57AD-432F-A4C4-4FC3F37F67B2}" type="sibTrans" cxnId="{4AF71821-FC09-4232-9FF6-14AC8953C30C}">
      <dgm:prSet/>
      <dgm:spPr/>
      <dgm:t>
        <a:bodyPr/>
        <a:lstStyle/>
        <a:p>
          <a:endParaRPr lang="zh-CN" altLang="en-US"/>
        </a:p>
      </dgm:t>
    </dgm:pt>
    <dgm:pt modelId="{FE58432B-D926-423C-8C88-8967742F3868}">
      <dgm:prSet phldrT="[文本]" custT="1"/>
      <dgm:spPr/>
      <dgm:t>
        <a:bodyPr/>
        <a:lstStyle/>
        <a:p>
          <a:r>
            <a:rPr lang="zh-CN" altLang="en-US" sz="1600" b="1" dirty="0" smtClean="0">
              <a:latin typeface="仿宋" pitchFamily="49" charset="-122"/>
              <a:ea typeface="仿宋" pitchFamily="49" charset="-122"/>
            </a:rPr>
            <a:t>开发性金融资金</a:t>
          </a:r>
          <a:endParaRPr lang="zh-CN" altLang="en-US" sz="1600" b="1" dirty="0">
            <a:latin typeface="仿宋" pitchFamily="49" charset="-122"/>
            <a:ea typeface="仿宋" pitchFamily="49" charset="-122"/>
          </a:endParaRPr>
        </a:p>
      </dgm:t>
    </dgm:pt>
    <dgm:pt modelId="{F8C8FDBD-2855-493B-8450-183A48BFA0DB}" type="parTrans" cxnId="{05BC29AA-0037-4BF9-B563-8AF5D6421048}">
      <dgm:prSet/>
      <dgm:spPr/>
      <dgm:t>
        <a:bodyPr/>
        <a:lstStyle/>
        <a:p>
          <a:endParaRPr lang="zh-CN" altLang="en-US"/>
        </a:p>
      </dgm:t>
    </dgm:pt>
    <dgm:pt modelId="{0F65CD37-1283-43EB-9516-5DB158A40D65}" type="sibTrans" cxnId="{05BC29AA-0037-4BF9-B563-8AF5D6421048}">
      <dgm:prSet/>
      <dgm:spPr/>
      <dgm:t>
        <a:bodyPr/>
        <a:lstStyle/>
        <a:p>
          <a:endParaRPr lang="zh-CN" altLang="en-US"/>
        </a:p>
      </dgm:t>
    </dgm:pt>
    <dgm:pt modelId="{FEDCBF3C-833C-45CE-9251-660F91D48E4C}">
      <dgm:prSet phldrT="[文本]"/>
      <dgm:spPr/>
      <dgm:t>
        <a:bodyPr/>
        <a:lstStyle/>
        <a:p>
          <a:r>
            <a:rPr lang="zh-CN" altLang="en-US" dirty="0" smtClean="0">
              <a:latin typeface="微软雅黑" pitchFamily="34" charset="-122"/>
              <a:ea typeface="微软雅黑" pitchFamily="34" charset="-122"/>
            </a:rPr>
            <a:t>资金来源</a:t>
          </a:r>
          <a:endParaRPr lang="zh-CN" altLang="en-US" dirty="0">
            <a:latin typeface="微软雅黑" pitchFamily="34" charset="-122"/>
            <a:ea typeface="微软雅黑" pitchFamily="34" charset="-122"/>
          </a:endParaRPr>
        </a:p>
      </dgm:t>
    </dgm:pt>
    <dgm:pt modelId="{893E4974-B1CD-4C96-AC4B-30526F4ADCB1}" type="parTrans" cxnId="{DB23F1CD-8445-4D1E-AFF4-D7F08411BE9C}">
      <dgm:prSet/>
      <dgm:spPr/>
      <dgm:t>
        <a:bodyPr/>
        <a:lstStyle/>
        <a:p>
          <a:endParaRPr lang="zh-CN" altLang="en-US"/>
        </a:p>
      </dgm:t>
    </dgm:pt>
    <dgm:pt modelId="{09522156-0A77-484E-9A2D-2E3E872E05D3}" type="sibTrans" cxnId="{DB23F1CD-8445-4D1E-AFF4-D7F08411BE9C}">
      <dgm:prSet/>
      <dgm:spPr/>
      <dgm:t>
        <a:bodyPr/>
        <a:lstStyle/>
        <a:p>
          <a:endParaRPr lang="zh-CN" altLang="en-US"/>
        </a:p>
      </dgm:t>
    </dgm:pt>
    <dgm:pt modelId="{7DFEB5D6-5171-4917-B9BD-698EF0B807C4}">
      <dgm:prSet custT="1"/>
      <dgm:spPr/>
      <dgm:t>
        <a:bodyPr/>
        <a:lstStyle/>
        <a:p>
          <a:r>
            <a:rPr lang="zh-CN" altLang="en-US" sz="1400" b="1" dirty="0" smtClean="0">
              <a:latin typeface="仿宋" pitchFamily="49" charset="-122"/>
              <a:ea typeface="仿宋" pitchFamily="49" charset="-122"/>
            </a:rPr>
            <a:t>其他金融机构和企业的资金</a:t>
          </a:r>
          <a:endParaRPr lang="zh-CN" altLang="en-US" sz="1400" b="1" dirty="0">
            <a:latin typeface="仿宋" pitchFamily="49" charset="-122"/>
            <a:ea typeface="仿宋" pitchFamily="49" charset="-122"/>
          </a:endParaRPr>
        </a:p>
      </dgm:t>
    </dgm:pt>
    <dgm:pt modelId="{09A8CCBD-0C1F-4A89-8132-2AD74F46AE8D}" type="parTrans" cxnId="{C972CF2D-9074-42EE-9D36-5A0B2070842F}">
      <dgm:prSet/>
      <dgm:spPr/>
      <dgm:t>
        <a:bodyPr/>
        <a:lstStyle/>
        <a:p>
          <a:endParaRPr lang="zh-CN" altLang="en-US"/>
        </a:p>
      </dgm:t>
    </dgm:pt>
    <dgm:pt modelId="{5619717F-5452-4B2D-8D02-0D94DA67E1F9}" type="sibTrans" cxnId="{C972CF2D-9074-42EE-9D36-5A0B2070842F}">
      <dgm:prSet/>
      <dgm:spPr/>
      <dgm:t>
        <a:bodyPr/>
        <a:lstStyle/>
        <a:p>
          <a:endParaRPr lang="zh-CN" altLang="en-US"/>
        </a:p>
      </dgm:t>
    </dgm:pt>
    <dgm:pt modelId="{45BC724F-DA18-4968-A0D1-072B0466F499}" type="pres">
      <dgm:prSet presAssocID="{1B146C63-91C4-457C-8CBD-9B3B240999EB}" presName="Name0" presStyleCnt="0">
        <dgm:presLayoutVars>
          <dgm:chMax val="4"/>
          <dgm:resizeHandles val="exact"/>
        </dgm:presLayoutVars>
      </dgm:prSet>
      <dgm:spPr/>
      <dgm:t>
        <a:bodyPr/>
        <a:lstStyle/>
        <a:p>
          <a:endParaRPr lang="zh-CN" altLang="en-US"/>
        </a:p>
      </dgm:t>
    </dgm:pt>
    <dgm:pt modelId="{80454EC8-6D42-4206-8EAB-CC4EEA36F100}" type="pres">
      <dgm:prSet presAssocID="{1B146C63-91C4-457C-8CBD-9B3B240999EB}" presName="ellipse" presStyleLbl="trBgShp" presStyleIdx="0" presStyleCnt="1"/>
      <dgm:spPr/>
    </dgm:pt>
    <dgm:pt modelId="{259FD865-6AD2-422B-8F25-116A41DAB061}" type="pres">
      <dgm:prSet presAssocID="{1B146C63-91C4-457C-8CBD-9B3B240999EB}" presName="arrow1" presStyleLbl="fgShp" presStyleIdx="0" presStyleCnt="1" custLinFactNeighborY="24108"/>
      <dgm:spPr/>
    </dgm:pt>
    <dgm:pt modelId="{3AAEC269-0615-4114-9F1B-0E661DB84296}" type="pres">
      <dgm:prSet presAssocID="{1B146C63-91C4-457C-8CBD-9B3B240999EB}" presName="rectangle" presStyleLbl="revTx" presStyleIdx="0" presStyleCnt="1">
        <dgm:presLayoutVars>
          <dgm:bulletEnabled val="1"/>
        </dgm:presLayoutVars>
      </dgm:prSet>
      <dgm:spPr/>
      <dgm:t>
        <a:bodyPr/>
        <a:lstStyle/>
        <a:p>
          <a:endParaRPr lang="zh-CN" altLang="en-US"/>
        </a:p>
      </dgm:t>
    </dgm:pt>
    <dgm:pt modelId="{07D93277-83B8-414A-A9A6-8D0D2CBE6CB5}" type="pres">
      <dgm:prSet presAssocID="{FE58432B-D926-423C-8C88-8967742F3868}" presName="item1" presStyleLbl="node1" presStyleIdx="0" presStyleCnt="3" custScaleX="104741" custScaleY="100799" custLinFactNeighborX="-2550" custLinFactNeighborY="1729">
        <dgm:presLayoutVars>
          <dgm:bulletEnabled val="1"/>
        </dgm:presLayoutVars>
      </dgm:prSet>
      <dgm:spPr/>
      <dgm:t>
        <a:bodyPr/>
        <a:lstStyle/>
        <a:p>
          <a:endParaRPr lang="zh-CN" altLang="en-US"/>
        </a:p>
      </dgm:t>
    </dgm:pt>
    <dgm:pt modelId="{1A687173-DFDF-42CD-9713-1E9E79118896}" type="pres">
      <dgm:prSet presAssocID="{7DFEB5D6-5171-4917-B9BD-698EF0B807C4}" presName="item2" presStyleLbl="node1" presStyleIdx="1" presStyleCnt="3" custScaleX="101386" custScaleY="98225">
        <dgm:presLayoutVars>
          <dgm:bulletEnabled val="1"/>
        </dgm:presLayoutVars>
      </dgm:prSet>
      <dgm:spPr/>
      <dgm:t>
        <a:bodyPr/>
        <a:lstStyle/>
        <a:p>
          <a:endParaRPr lang="zh-CN" altLang="en-US"/>
        </a:p>
      </dgm:t>
    </dgm:pt>
    <dgm:pt modelId="{1BFE75A7-1F0D-4097-A90B-E8FBFF5E3629}" type="pres">
      <dgm:prSet presAssocID="{FEDCBF3C-833C-45CE-9251-660F91D48E4C}" presName="item3" presStyleLbl="node1" presStyleIdx="2" presStyleCnt="3" custScaleX="117336" custScaleY="107844" custLinFactNeighborX="-3686" custLinFactNeighborY="4551">
        <dgm:presLayoutVars>
          <dgm:bulletEnabled val="1"/>
        </dgm:presLayoutVars>
      </dgm:prSet>
      <dgm:spPr/>
      <dgm:t>
        <a:bodyPr/>
        <a:lstStyle/>
        <a:p>
          <a:endParaRPr lang="zh-CN" altLang="en-US"/>
        </a:p>
      </dgm:t>
    </dgm:pt>
    <dgm:pt modelId="{CC47D644-C271-4D51-B29E-C6C74D7782CE}" type="pres">
      <dgm:prSet presAssocID="{1B146C63-91C4-457C-8CBD-9B3B240999EB}" presName="funnel" presStyleLbl="trAlignAcc1" presStyleIdx="0" presStyleCnt="1" custScaleX="103729" custScaleY="104789" custLinFactNeighborX="-390" custLinFactNeighborY="304"/>
      <dgm:spPr/>
    </dgm:pt>
  </dgm:ptLst>
  <dgm:cxnLst>
    <dgm:cxn modelId="{26FC52ED-85D0-4F75-B779-781346E1C60A}" type="presOf" srcId="{A2DB9683-14E6-4BFD-8355-F90A4671ACDF}" destId="{1BFE75A7-1F0D-4097-A90B-E8FBFF5E3629}" srcOrd="0" destOrd="0" presId="urn:microsoft.com/office/officeart/2005/8/layout/funnel1"/>
    <dgm:cxn modelId="{DB23F1CD-8445-4D1E-AFF4-D7F08411BE9C}" srcId="{1B146C63-91C4-457C-8CBD-9B3B240999EB}" destId="{FEDCBF3C-833C-45CE-9251-660F91D48E4C}" srcOrd="3" destOrd="0" parTransId="{893E4974-B1CD-4C96-AC4B-30526F4ADCB1}" sibTransId="{09522156-0A77-484E-9A2D-2E3E872E05D3}"/>
    <dgm:cxn modelId="{03BA53EE-C2A3-4353-89C6-A18E9963D008}" type="presOf" srcId="{1B146C63-91C4-457C-8CBD-9B3B240999EB}" destId="{45BC724F-DA18-4968-A0D1-072B0466F499}" srcOrd="0" destOrd="0" presId="urn:microsoft.com/office/officeart/2005/8/layout/funnel1"/>
    <dgm:cxn modelId="{BE18258D-7314-46F4-98AF-FFBDAC6465E3}" type="presOf" srcId="{FEDCBF3C-833C-45CE-9251-660F91D48E4C}" destId="{3AAEC269-0615-4114-9F1B-0E661DB84296}" srcOrd="0" destOrd="0" presId="urn:microsoft.com/office/officeart/2005/8/layout/funnel1"/>
    <dgm:cxn modelId="{05BC29AA-0037-4BF9-B563-8AF5D6421048}" srcId="{1B146C63-91C4-457C-8CBD-9B3B240999EB}" destId="{FE58432B-D926-423C-8C88-8967742F3868}" srcOrd="1" destOrd="0" parTransId="{F8C8FDBD-2855-493B-8450-183A48BFA0DB}" sibTransId="{0F65CD37-1283-43EB-9516-5DB158A40D65}"/>
    <dgm:cxn modelId="{C972CF2D-9074-42EE-9D36-5A0B2070842F}" srcId="{1B146C63-91C4-457C-8CBD-9B3B240999EB}" destId="{7DFEB5D6-5171-4917-B9BD-698EF0B807C4}" srcOrd="2" destOrd="0" parTransId="{09A8CCBD-0C1F-4A89-8132-2AD74F46AE8D}" sibTransId="{5619717F-5452-4B2D-8D02-0D94DA67E1F9}"/>
    <dgm:cxn modelId="{D6E65E95-BB57-4894-B4D9-5BEADD7869EC}" type="presOf" srcId="{7DFEB5D6-5171-4917-B9BD-698EF0B807C4}" destId="{07D93277-83B8-414A-A9A6-8D0D2CBE6CB5}" srcOrd="0" destOrd="0" presId="urn:microsoft.com/office/officeart/2005/8/layout/funnel1"/>
    <dgm:cxn modelId="{0337AF65-4081-48BA-9E16-DD74DE7175BA}" type="presOf" srcId="{FE58432B-D926-423C-8C88-8967742F3868}" destId="{1A687173-DFDF-42CD-9713-1E9E79118896}" srcOrd="0" destOrd="0" presId="urn:microsoft.com/office/officeart/2005/8/layout/funnel1"/>
    <dgm:cxn modelId="{4AF71821-FC09-4232-9FF6-14AC8953C30C}" srcId="{1B146C63-91C4-457C-8CBD-9B3B240999EB}" destId="{A2DB9683-14E6-4BFD-8355-F90A4671ACDF}" srcOrd="0" destOrd="0" parTransId="{461FE38A-55FE-42AE-AC85-931316CE0ED2}" sibTransId="{0FD63F52-57AD-432F-A4C4-4FC3F37F67B2}"/>
    <dgm:cxn modelId="{444EA227-F934-465D-A797-0CA8FD8475AF}" type="presParOf" srcId="{45BC724F-DA18-4968-A0D1-072B0466F499}" destId="{80454EC8-6D42-4206-8EAB-CC4EEA36F100}" srcOrd="0" destOrd="0" presId="urn:microsoft.com/office/officeart/2005/8/layout/funnel1"/>
    <dgm:cxn modelId="{673CEB9E-ACAA-4608-979C-9712A2A8B521}" type="presParOf" srcId="{45BC724F-DA18-4968-A0D1-072B0466F499}" destId="{259FD865-6AD2-422B-8F25-116A41DAB061}" srcOrd="1" destOrd="0" presId="urn:microsoft.com/office/officeart/2005/8/layout/funnel1"/>
    <dgm:cxn modelId="{F7BF939C-5F08-46A5-9A8D-6C021242E763}" type="presParOf" srcId="{45BC724F-DA18-4968-A0D1-072B0466F499}" destId="{3AAEC269-0615-4114-9F1B-0E661DB84296}" srcOrd="2" destOrd="0" presId="urn:microsoft.com/office/officeart/2005/8/layout/funnel1"/>
    <dgm:cxn modelId="{A6D4CF74-0568-4E21-BCBC-5473D60F9695}" type="presParOf" srcId="{45BC724F-DA18-4968-A0D1-072B0466F499}" destId="{07D93277-83B8-414A-A9A6-8D0D2CBE6CB5}" srcOrd="3" destOrd="0" presId="urn:microsoft.com/office/officeart/2005/8/layout/funnel1"/>
    <dgm:cxn modelId="{7F13A319-0716-41E6-B9B3-A7579972CCC6}" type="presParOf" srcId="{45BC724F-DA18-4968-A0D1-072B0466F499}" destId="{1A687173-DFDF-42CD-9713-1E9E79118896}" srcOrd="4" destOrd="0" presId="urn:microsoft.com/office/officeart/2005/8/layout/funnel1"/>
    <dgm:cxn modelId="{14B5CF42-F07A-4336-BF9B-5BD447B932A8}" type="presParOf" srcId="{45BC724F-DA18-4968-A0D1-072B0466F499}" destId="{1BFE75A7-1F0D-4097-A90B-E8FBFF5E3629}" srcOrd="5" destOrd="0" presId="urn:microsoft.com/office/officeart/2005/8/layout/funnel1"/>
    <dgm:cxn modelId="{33A985A9-32DE-433E-A8C1-8A811BA15058}" type="presParOf" srcId="{45BC724F-DA18-4968-A0D1-072B0466F499}" destId="{CC47D644-C271-4D51-B29E-C6C74D7782CE}" srcOrd="6" destOrd="0" presId="urn:microsoft.com/office/officeart/2005/8/layout/funnel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5913F4-FC1A-45DF-80E9-215EFCB4AB31}" type="doc">
      <dgm:prSet loTypeId="urn:microsoft.com/office/officeart/2005/8/layout/balance1" loCatId="relationship" qsTypeId="urn:microsoft.com/office/officeart/2005/8/quickstyle/simple2" qsCatId="simple" csTypeId="urn:microsoft.com/office/officeart/2005/8/colors/accent1_2" csCatId="accent1" phldr="1"/>
      <dgm:spPr/>
      <dgm:t>
        <a:bodyPr/>
        <a:lstStyle/>
        <a:p>
          <a:endParaRPr lang="zh-CN" altLang="en-US"/>
        </a:p>
      </dgm:t>
    </dgm:pt>
    <dgm:pt modelId="{3D49DC29-4CE5-4E1B-B636-C2FB97E093AE}">
      <dgm:prSet phldrT="[文本]" custT="1"/>
      <dgm:spPr/>
      <dgm:t>
        <a:bodyPr/>
        <a:lstStyle/>
        <a:p>
          <a:pPr>
            <a:lnSpc>
              <a:spcPct val="70000"/>
            </a:lnSpc>
          </a:pPr>
          <a:r>
            <a:rPr lang="zh-CN" altLang="en-US" sz="1600" dirty="0" smtClean="0">
              <a:latin typeface="黑体" pitchFamily="49" charset="-122"/>
              <a:ea typeface="黑体" pitchFamily="49" charset="-122"/>
            </a:rPr>
            <a:t>社会资金</a:t>
          </a:r>
          <a:endParaRPr lang="en-US" altLang="zh-CN" sz="1600" dirty="0" smtClean="0">
            <a:latin typeface="黑体" pitchFamily="49" charset="-122"/>
            <a:ea typeface="黑体" pitchFamily="49" charset="-122"/>
          </a:endParaRPr>
        </a:p>
        <a:p>
          <a:pPr>
            <a:lnSpc>
              <a:spcPct val="70000"/>
            </a:lnSpc>
          </a:pPr>
          <a:r>
            <a:rPr lang="en-US" altLang="zh-CN" sz="1400" i="1" dirty="0" smtClean="0">
              <a:latin typeface="+mn-lt"/>
              <a:ea typeface="黑体" pitchFamily="49" charset="-122"/>
            </a:rPr>
            <a:t>(Social Capital)</a:t>
          </a:r>
          <a:endParaRPr lang="zh-CN" altLang="en-US" sz="1400" i="1" dirty="0">
            <a:latin typeface="+mn-lt"/>
            <a:ea typeface="黑体" pitchFamily="49" charset="-122"/>
          </a:endParaRPr>
        </a:p>
      </dgm:t>
    </dgm:pt>
    <dgm:pt modelId="{FE824726-44B2-49E5-914D-B530F36E5310}" type="parTrans" cxnId="{21352E6C-837F-4982-B9F2-B8EAE12B1A51}">
      <dgm:prSet/>
      <dgm:spPr/>
      <dgm:t>
        <a:bodyPr/>
        <a:lstStyle/>
        <a:p>
          <a:endParaRPr lang="zh-CN" altLang="en-US"/>
        </a:p>
      </dgm:t>
    </dgm:pt>
    <dgm:pt modelId="{F900CD99-D4FE-4B41-8FBC-E8EE826F5626}" type="sibTrans" cxnId="{21352E6C-837F-4982-B9F2-B8EAE12B1A51}">
      <dgm:prSet/>
      <dgm:spPr/>
      <dgm:t>
        <a:bodyPr/>
        <a:lstStyle/>
        <a:p>
          <a:endParaRPr lang="zh-CN" altLang="en-US"/>
        </a:p>
      </dgm:t>
    </dgm:pt>
    <dgm:pt modelId="{13685131-912E-4073-9FA2-190B0B159990}">
      <dgm:prSet phldrT="[文本]" custT="1"/>
      <dgm:spPr/>
      <dgm:t>
        <a:bodyPr/>
        <a:lstStyle/>
        <a:p>
          <a:pPr algn="l"/>
          <a:r>
            <a:rPr lang="zh-CN" altLang="en-US" sz="1050" dirty="0" smtClean="0">
              <a:latin typeface="黑体" pitchFamily="49" charset="-122"/>
              <a:ea typeface="黑体" pitchFamily="49" charset="-122"/>
            </a:rPr>
            <a:t>向银行申请贷款及发放债券的能力增强</a:t>
          </a:r>
          <a:endParaRPr lang="en-US" altLang="zh-CN" sz="1050" dirty="0" smtClean="0">
            <a:latin typeface="黑体" pitchFamily="49" charset="-122"/>
            <a:ea typeface="黑体" pitchFamily="49" charset="-122"/>
          </a:endParaRPr>
        </a:p>
        <a:p>
          <a:pPr algn="l"/>
          <a:r>
            <a:rPr lang="en-US" altLang="zh-CN" sz="1050" i="1" dirty="0" smtClean="0"/>
            <a:t>Raising its ability to apply loans from bank as well as to issue bunds</a:t>
          </a:r>
          <a:endParaRPr lang="zh-CN" altLang="en-US" sz="1050" dirty="0">
            <a:latin typeface="黑体" pitchFamily="49" charset="-122"/>
            <a:ea typeface="黑体" pitchFamily="49" charset="-122"/>
          </a:endParaRPr>
        </a:p>
      </dgm:t>
    </dgm:pt>
    <dgm:pt modelId="{23718B9A-1362-499E-AD3A-693229F6D4A4}" type="parTrans" cxnId="{98978FBE-ED53-4368-9301-29AC32A3972A}">
      <dgm:prSet/>
      <dgm:spPr/>
      <dgm:t>
        <a:bodyPr/>
        <a:lstStyle/>
        <a:p>
          <a:endParaRPr lang="zh-CN" altLang="en-US"/>
        </a:p>
      </dgm:t>
    </dgm:pt>
    <dgm:pt modelId="{43E1848A-CD1E-4473-BB3C-13C83EFF916E}" type="sibTrans" cxnId="{98978FBE-ED53-4368-9301-29AC32A3972A}">
      <dgm:prSet/>
      <dgm:spPr/>
      <dgm:t>
        <a:bodyPr/>
        <a:lstStyle/>
        <a:p>
          <a:endParaRPr lang="zh-CN" altLang="en-US"/>
        </a:p>
      </dgm:t>
    </dgm:pt>
    <dgm:pt modelId="{7DF8183C-2683-452B-9EE4-2AD3114E0A68}">
      <dgm:prSet phldrT="[文本]" custT="1"/>
      <dgm:spPr/>
      <dgm:t>
        <a:bodyPr/>
        <a:lstStyle/>
        <a:p>
          <a:pPr algn="l"/>
          <a:r>
            <a:rPr lang="zh-CN" altLang="en-US" sz="1200" dirty="0" smtClean="0">
              <a:latin typeface="黑体" pitchFamily="49" charset="-122"/>
              <a:ea typeface="黑体" pitchFamily="49" charset="-122"/>
            </a:rPr>
            <a:t>整合社会大量闲散资金</a:t>
          </a:r>
          <a:endParaRPr lang="en-US" altLang="zh-CN" sz="1200" dirty="0" smtClean="0">
            <a:latin typeface="黑体" pitchFamily="49" charset="-122"/>
            <a:ea typeface="黑体" pitchFamily="49" charset="-122"/>
          </a:endParaRPr>
        </a:p>
        <a:p>
          <a:pPr algn="l"/>
          <a:r>
            <a:rPr lang="en-US" altLang="zh-CN" sz="1200" i="1" dirty="0" smtClean="0"/>
            <a:t>Integrating idle funds in society</a:t>
          </a:r>
          <a:endParaRPr lang="zh-CN" altLang="en-US" sz="1200" dirty="0">
            <a:latin typeface="黑体" pitchFamily="49" charset="-122"/>
            <a:ea typeface="黑体" pitchFamily="49" charset="-122"/>
          </a:endParaRPr>
        </a:p>
      </dgm:t>
    </dgm:pt>
    <dgm:pt modelId="{40EDA94B-4B7F-4C1E-8B03-1ADEEE76F769}" type="parTrans" cxnId="{007AE482-FBA4-4AA6-AB91-93DBF0491C07}">
      <dgm:prSet/>
      <dgm:spPr/>
      <dgm:t>
        <a:bodyPr/>
        <a:lstStyle/>
        <a:p>
          <a:endParaRPr lang="zh-CN" altLang="en-US"/>
        </a:p>
      </dgm:t>
    </dgm:pt>
    <dgm:pt modelId="{020DD6AE-53EF-4390-B96F-D8A496654BEA}" type="sibTrans" cxnId="{007AE482-FBA4-4AA6-AB91-93DBF0491C07}">
      <dgm:prSet/>
      <dgm:spPr/>
      <dgm:t>
        <a:bodyPr/>
        <a:lstStyle/>
        <a:p>
          <a:endParaRPr lang="zh-CN" altLang="en-US"/>
        </a:p>
      </dgm:t>
    </dgm:pt>
    <dgm:pt modelId="{5874BE60-1ED3-46F6-85D2-7C6B407101EB}">
      <dgm:prSet phldrT="[文本]" custT="1"/>
      <dgm:spPr/>
      <dgm:t>
        <a:bodyPr/>
        <a:lstStyle/>
        <a:p>
          <a:pPr>
            <a:lnSpc>
              <a:spcPct val="100000"/>
            </a:lnSpc>
          </a:pPr>
          <a:r>
            <a:rPr lang="zh-CN" altLang="en-US" sz="1600" dirty="0" smtClean="0">
              <a:latin typeface="黑体" pitchFamily="49" charset="-122"/>
              <a:ea typeface="黑体" pitchFamily="49" charset="-122"/>
            </a:rPr>
            <a:t>基金</a:t>
          </a:r>
          <a:r>
            <a:rPr lang="en-US" altLang="zh-CN" sz="1200" dirty="0" smtClean="0">
              <a:latin typeface="黑体" pitchFamily="49" charset="-122"/>
              <a:ea typeface="黑体" pitchFamily="49" charset="-122"/>
            </a:rPr>
            <a:t>(NGDF)</a:t>
          </a:r>
          <a:endParaRPr lang="zh-CN" altLang="en-US" sz="1200" dirty="0">
            <a:latin typeface="黑体" pitchFamily="49" charset="-122"/>
            <a:ea typeface="黑体" pitchFamily="49" charset="-122"/>
          </a:endParaRPr>
        </a:p>
      </dgm:t>
    </dgm:pt>
    <dgm:pt modelId="{A5DDB87B-6856-48A9-A371-900929DE4BDE}" type="parTrans" cxnId="{5B00CAFB-3183-4AED-806C-48BFB67B9004}">
      <dgm:prSet/>
      <dgm:spPr/>
      <dgm:t>
        <a:bodyPr/>
        <a:lstStyle/>
        <a:p>
          <a:endParaRPr lang="zh-CN" altLang="en-US"/>
        </a:p>
      </dgm:t>
    </dgm:pt>
    <dgm:pt modelId="{5E2E5CBF-97F4-4BCC-9D3F-B7AFA8E6B6B3}" type="sibTrans" cxnId="{5B00CAFB-3183-4AED-806C-48BFB67B9004}">
      <dgm:prSet/>
      <dgm:spPr/>
      <dgm:t>
        <a:bodyPr/>
        <a:lstStyle/>
        <a:p>
          <a:endParaRPr lang="zh-CN" altLang="en-US"/>
        </a:p>
      </dgm:t>
    </dgm:pt>
    <dgm:pt modelId="{B9D29B63-A80D-45CD-B3CA-0DAF34AEA825}">
      <dgm:prSet phldrT="[文本]" custT="1"/>
      <dgm:spPr/>
      <dgm:t>
        <a:bodyPr/>
        <a:lstStyle/>
        <a:p>
          <a:pPr algn="l"/>
          <a:r>
            <a:rPr lang="zh-CN" altLang="en-US" sz="1100" dirty="0" smtClean="0">
              <a:latin typeface="黑体" pitchFamily="49" charset="-122"/>
              <a:ea typeface="黑体" pitchFamily="49" charset="-122"/>
            </a:rPr>
            <a:t>股权投资的形式增加项目资本金</a:t>
          </a:r>
          <a:endParaRPr lang="en-US" altLang="zh-CN" sz="1100" dirty="0" smtClean="0">
            <a:latin typeface="黑体" pitchFamily="49" charset="-122"/>
            <a:ea typeface="黑体" pitchFamily="49" charset="-122"/>
          </a:endParaRPr>
        </a:p>
        <a:p>
          <a:pPr algn="l"/>
          <a:r>
            <a:rPr lang="en-US" altLang="zh-CN" sz="1100" i="1" dirty="0" smtClean="0"/>
            <a:t>An equity-focused fund can increase the capitals of a project</a:t>
          </a:r>
          <a:endParaRPr lang="zh-CN" altLang="en-US" sz="1100" dirty="0">
            <a:latin typeface="黑体" pitchFamily="49" charset="-122"/>
            <a:ea typeface="黑体" pitchFamily="49" charset="-122"/>
          </a:endParaRPr>
        </a:p>
      </dgm:t>
    </dgm:pt>
    <dgm:pt modelId="{113C8D25-63FB-4887-8242-C1A7706F5592}" type="parTrans" cxnId="{CF41A312-42CA-4023-9823-17634D452470}">
      <dgm:prSet/>
      <dgm:spPr/>
      <dgm:t>
        <a:bodyPr/>
        <a:lstStyle/>
        <a:p>
          <a:endParaRPr lang="zh-CN" altLang="en-US"/>
        </a:p>
      </dgm:t>
    </dgm:pt>
    <dgm:pt modelId="{985F3903-F77D-4D0A-B219-EB94E33CBA2A}" type="sibTrans" cxnId="{CF41A312-42CA-4023-9823-17634D452470}">
      <dgm:prSet/>
      <dgm:spPr/>
      <dgm:t>
        <a:bodyPr/>
        <a:lstStyle/>
        <a:p>
          <a:endParaRPr lang="zh-CN" altLang="en-US"/>
        </a:p>
      </dgm:t>
    </dgm:pt>
    <dgm:pt modelId="{6D5B29F5-D443-4DAA-AA9A-4AAA133BC435}">
      <dgm:prSet phldrT="[文本]" custT="1"/>
      <dgm:spPr/>
      <dgm:t>
        <a:bodyPr/>
        <a:lstStyle/>
        <a:p>
          <a:pPr algn="l"/>
          <a:r>
            <a:rPr lang="zh-CN" altLang="en-US" sz="1200" dirty="0" smtClean="0">
              <a:latin typeface="黑体" pitchFamily="49" charset="-122"/>
              <a:ea typeface="黑体" pitchFamily="49" charset="-122"/>
            </a:rPr>
            <a:t>利用资金池发行绿色债券</a:t>
          </a:r>
          <a:endParaRPr lang="en-US" altLang="zh-CN" sz="1200" dirty="0" smtClean="0">
            <a:latin typeface="黑体" pitchFamily="49" charset="-122"/>
            <a:ea typeface="黑体" pitchFamily="49" charset="-122"/>
          </a:endParaRPr>
        </a:p>
        <a:p>
          <a:pPr algn="l"/>
          <a:r>
            <a:rPr lang="en-US" altLang="zh-CN" sz="1200" i="1" dirty="0" smtClean="0"/>
            <a:t>Issuing bunds through capital pool</a:t>
          </a:r>
          <a:endParaRPr lang="zh-CN" altLang="en-US" sz="1200" dirty="0">
            <a:latin typeface="黑体" pitchFamily="49" charset="-122"/>
            <a:ea typeface="黑体" pitchFamily="49" charset="-122"/>
          </a:endParaRPr>
        </a:p>
      </dgm:t>
    </dgm:pt>
    <dgm:pt modelId="{8303D62D-C338-46F0-BE52-18B2D1299634}" type="parTrans" cxnId="{E6FBC3DE-207A-4944-B3F5-674C7827A966}">
      <dgm:prSet/>
      <dgm:spPr/>
      <dgm:t>
        <a:bodyPr/>
        <a:lstStyle/>
        <a:p>
          <a:endParaRPr lang="zh-CN" altLang="en-US"/>
        </a:p>
      </dgm:t>
    </dgm:pt>
    <dgm:pt modelId="{73571CFC-E979-4336-8A56-A9B67AA6CFB7}" type="sibTrans" cxnId="{E6FBC3DE-207A-4944-B3F5-674C7827A966}">
      <dgm:prSet/>
      <dgm:spPr/>
      <dgm:t>
        <a:bodyPr/>
        <a:lstStyle/>
        <a:p>
          <a:endParaRPr lang="zh-CN" altLang="en-US"/>
        </a:p>
      </dgm:t>
    </dgm:pt>
    <dgm:pt modelId="{82008782-A56B-4212-B989-451EB68B37AF}">
      <dgm:prSet phldrT="[文本]" custT="1"/>
      <dgm:spPr/>
      <dgm:t>
        <a:bodyPr/>
        <a:lstStyle/>
        <a:p>
          <a:pPr algn="l">
            <a:lnSpc>
              <a:spcPct val="90000"/>
            </a:lnSpc>
          </a:pPr>
          <a:r>
            <a:rPr lang="zh-CN" altLang="en-US" sz="1200" dirty="0" smtClean="0">
              <a:latin typeface="黑体" pitchFamily="49" charset="-122"/>
              <a:ea typeface="黑体" pitchFamily="49" charset="-122"/>
            </a:rPr>
            <a:t>建立</a:t>
          </a:r>
          <a:r>
            <a:rPr lang="en-US" altLang="zh-CN" sz="1200" dirty="0" smtClean="0">
              <a:latin typeface="黑体" pitchFamily="49" charset="-122"/>
              <a:ea typeface="黑体" pitchFamily="49" charset="-122"/>
            </a:rPr>
            <a:t>PPP</a:t>
          </a:r>
          <a:r>
            <a:rPr lang="zh-CN" altLang="en-US" sz="1200" dirty="0" smtClean="0">
              <a:latin typeface="黑体" pitchFamily="49" charset="-122"/>
              <a:ea typeface="黑体" pitchFamily="49" charset="-122"/>
            </a:rPr>
            <a:t>模式和</a:t>
          </a:r>
          <a:r>
            <a:rPr lang="en-US" altLang="zh-CN" sz="1200" dirty="0" smtClean="0">
              <a:latin typeface="黑体" pitchFamily="49" charset="-122"/>
              <a:ea typeface="黑体" pitchFamily="49" charset="-122"/>
            </a:rPr>
            <a:t>PPP</a:t>
          </a:r>
          <a:r>
            <a:rPr lang="zh-CN" altLang="en-US" sz="1200" dirty="0" smtClean="0">
              <a:latin typeface="黑体" pitchFamily="49" charset="-122"/>
              <a:ea typeface="黑体" pitchFamily="49" charset="-122"/>
            </a:rPr>
            <a:t>项目相结合的行业和区域子基金，以及结构化的风险分担和回报机制</a:t>
          </a:r>
          <a:endParaRPr lang="en-US" altLang="zh-CN" sz="1200" dirty="0" smtClean="0">
            <a:latin typeface="黑体" pitchFamily="49" charset="-122"/>
            <a:ea typeface="黑体" pitchFamily="49" charset="-122"/>
          </a:endParaRPr>
        </a:p>
        <a:p>
          <a:pPr algn="l">
            <a:lnSpc>
              <a:spcPct val="70000"/>
            </a:lnSpc>
          </a:pPr>
          <a:r>
            <a:rPr lang="en-US" altLang="zh-CN" sz="1200" i="1" dirty="0" smtClean="0"/>
            <a:t>The </a:t>
          </a:r>
          <a:r>
            <a:rPr lang="en-US" altLang="zh-CN" sz="1200" i="1" dirty="0" err="1" smtClean="0"/>
            <a:t>sectoral</a:t>
          </a:r>
          <a:r>
            <a:rPr lang="en-US" altLang="zh-CN" sz="1200" i="1" dirty="0" smtClean="0"/>
            <a:t> fund and regional fund are based on PPP mode, combined with PPP projects or structured sub-fund mode</a:t>
          </a:r>
          <a:endParaRPr lang="en-US" altLang="zh-CN" sz="1200" dirty="0" smtClean="0">
            <a:latin typeface="黑体" pitchFamily="49" charset="-122"/>
            <a:ea typeface="黑体" pitchFamily="49" charset="-122"/>
          </a:endParaRPr>
        </a:p>
      </dgm:t>
    </dgm:pt>
    <dgm:pt modelId="{21A23ADB-D598-48E9-8F03-1AF5868DC84B}" type="parTrans" cxnId="{5C54995F-52D3-421E-A3D8-81EE29022CE2}">
      <dgm:prSet/>
      <dgm:spPr/>
      <dgm:t>
        <a:bodyPr/>
        <a:lstStyle/>
        <a:p>
          <a:endParaRPr lang="zh-CN" altLang="en-US"/>
        </a:p>
      </dgm:t>
    </dgm:pt>
    <dgm:pt modelId="{376AC17C-1827-4C29-8783-33CD1301B72B}" type="sibTrans" cxnId="{5C54995F-52D3-421E-A3D8-81EE29022CE2}">
      <dgm:prSet/>
      <dgm:spPr/>
      <dgm:t>
        <a:bodyPr/>
        <a:lstStyle/>
        <a:p>
          <a:endParaRPr lang="zh-CN" altLang="en-US"/>
        </a:p>
      </dgm:t>
    </dgm:pt>
    <dgm:pt modelId="{6568B3EF-1003-4699-81CC-DCC927A9BDF5}">
      <dgm:prSet phldrT="[文本]" phldr="1"/>
      <dgm:spPr/>
      <dgm:t>
        <a:bodyPr/>
        <a:lstStyle/>
        <a:p>
          <a:endParaRPr lang="zh-CN" altLang="en-US"/>
        </a:p>
      </dgm:t>
    </dgm:pt>
    <dgm:pt modelId="{AC2491DA-48E2-4368-8789-DBFBD93E6C1C}" type="parTrans" cxnId="{0C89F661-EB36-4ACF-9DEA-0B113C23DCE2}">
      <dgm:prSet/>
      <dgm:spPr/>
      <dgm:t>
        <a:bodyPr/>
        <a:lstStyle/>
        <a:p>
          <a:endParaRPr lang="zh-CN" altLang="en-US"/>
        </a:p>
      </dgm:t>
    </dgm:pt>
    <dgm:pt modelId="{D6E3C388-16C4-4320-A1E3-74074112D3E3}" type="sibTrans" cxnId="{0C89F661-EB36-4ACF-9DEA-0B113C23DCE2}">
      <dgm:prSet/>
      <dgm:spPr/>
      <dgm:t>
        <a:bodyPr/>
        <a:lstStyle/>
        <a:p>
          <a:endParaRPr lang="zh-CN" altLang="en-US"/>
        </a:p>
      </dgm:t>
    </dgm:pt>
    <dgm:pt modelId="{7594A451-ED43-4F21-B187-1578DB969980}" type="pres">
      <dgm:prSet presAssocID="{A95913F4-FC1A-45DF-80E9-215EFCB4AB31}" presName="outerComposite" presStyleCnt="0">
        <dgm:presLayoutVars>
          <dgm:chMax val="2"/>
          <dgm:animLvl val="lvl"/>
          <dgm:resizeHandles val="exact"/>
        </dgm:presLayoutVars>
      </dgm:prSet>
      <dgm:spPr/>
      <dgm:t>
        <a:bodyPr/>
        <a:lstStyle/>
        <a:p>
          <a:endParaRPr lang="zh-CN" altLang="en-US"/>
        </a:p>
      </dgm:t>
    </dgm:pt>
    <dgm:pt modelId="{095A8C71-BD74-4689-AB08-A15C8C8A3565}" type="pres">
      <dgm:prSet presAssocID="{A95913F4-FC1A-45DF-80E9-215EFCB4AB31}" presName="dummyMaxCanvas" presStyleCnt="0"/>
      <dgm:spPr/>
    </dgm:pt>
    <dgm:pt modelId="{9F73CE65-CF91-4985-B2CB-74B255526985}" type="pres">
      <dgm:prSet presAssocID="{A95913F4-FC1A-45DF-80E9-215EFCB4AB31}" presName="parentComposite" presStyleCnt="0"/>
      <dgm:spPr/>
    </dgm:pt>
    <dgm:pt modelId="{60848F24-EDA6-48C0-A1FF-252FA0F9DD47}" type="pres">
      <dgm:prSet presAssocID="{A95913F4-FC1A-45DF-80E9-215EFCB4AB31}" presName="parent1" presStyleLbl="alignAccFollowNode1" presStyleIdx="0" presStyleCnt="4" custScaleY="44375" custLinFactNeighborX="13176" custLinFactNeighborY="-17091">
        <dgm:presLayoutVars>
          <dgm:chMax val="4"/>
        </dgm:presLayoutVars>
      </dgm:prSet>
      <dgm:spPr/>
      <dgm:t>
        <a:bodyPr/>
        <a:lstStyle/>
        <a:p>
          <a:endParaRPr lang="zh-CN" altLang="en-US"/>
        </a:p>
      </dgm:t>
    </dgm:pt>
    <dgm:pt modelId="{0101655A-9CDE-4DCD-9CC5-AE83E1EFE0FB}" type="pres">
      <dgm:prSet presAssocID="{A95913F4-FC1A-45DF-80E9-215EFCB4AB31}" presName="parent2" presStyleLbl="alignAccFollowNode1" presStyleIdx="1" presStyleCnt="4" custAng="10800000" custFlipVert="1" custScaleX="75023" custScaleY="42963" custLinFactNeighborX="1270" custLinFactNeighborY="-17718">
        <dgm:presLayoutVars>
          <dgm:chMax val="4"/>
        </dgm:presLayoutVars>
      </dgm:prSet>
      <dgm:spPr/>
      <dgm:t>
        <a:bodyPr/>
        <a:lstStyle/>
        <a:p>
          <a:endParaRPr lang="zh-CN" altLang="en-US"/>
        </a:p>
      </dgm:t>
    </dgm:pt>
    <dgm:pt modelId="{CCF19D80-7076-4D87-AC86-87B9BA56D472}" type="pres">
      <dgm:prSet presAssocID="{A95913F4-FC1A-45DF-80E9-215EFCB4AB31}" presName="childrenComposite" presStyleCnt="0"/>
      <dgm:spPr/>
    </dgm:pt>
    <dgm:pt modelId="{05471605-73CA-4C52-AD58-A8EB12D70106}" type="pres">
      <dgm:prSet presAssocID="{A95913F4-FC1A-45DF-80E9-215EFCB4AB31}" presName="dummyMaxCanvas_ChildArea" presStyleCnt="0"/>
      <dgm:spPr/>
    </dgm:pt>
    <dgm:pt modelId="{6B449B64-6749-4EF4-B1D4-0C80CEF385B8}" type="pres">
      <dgm:prSet presAssocID="{A95913F4-FC1A-45DF-80E9-215EFCB4AB31}" presName="fulcrum" presStyleLbl="alignAccFollowNode1" presStyleIdx="2" presStyleCnt="4"/>
      <dgm:spPr/>
    </dgm:pt>
    <dgm:pt modelId="{F44FB497-CE2C-452C-8DC3-CE4440D97898}" type="pres">
      <dgm:prSet presAssocID="{A95913F4-FC1A-45DF-80E9-215EFCB4AB31}" presName="balance_23" presStyleLbl="alignAccFollowNode1" presStyleIdx="3" presStyleCnt="4">
        <dgm:presLayoutVars>
          <dgm:bulletEnabled val="1"/>
        </dgm:presLayoutVars>
      </dgm:prSet>
      <dgm:spPr/>
    </dgm:pt>
    <dgm:pt modelId="{56719A81-99BF-4E1A-82A7-77C6127E0B83}" type="pres">
      <dgm:prSet presAssocID="{A95913F4-FC1A-45DF-80E9-215EFCB4AB31}" presName="right_23_1" presStyleLbl="node1" presStyleIdx="0" presStyleCnt="5" custScaleY="103314">
        <dgm:presLayoutVars>
          <dgm:bulletEnabled val="1"/>
        </dgm:presLayoutVars>
      </dgm:prSet>
      <dgm:spPr/>
      <dgm:t>
        <a:bodyPr/>
        <a:lstStyle/>
        <a:p>
          <a:endParaRPr lang="zh-CN" altLang="en-US"/>
        </a:p>
      </dgm:t>
    </dgm:pt>
    <dgm:pt modelId="{D0622EA2-FC67-4DF6-B368-FB7E0AC73FC7}" type="pres">
      <dgm:prSet presAssocID="{A95913F4-FC1A-45DF-80E9-215EFCB4AB31}" presName="right_23_2" presStyleLbl="node1" presStyleIdx="1" presStyleCnt="5">
        <dgm:presLayoutVars>
          <dgm:bulletEnabled val="1"/>
        </dgm:presLayoutVars>
      </dgm:prSet>
      <dgm:spPr/>
      <dgm:t>
        <a:bodyPr/>
        <a:lstStyle/>
        <a:p>
          <a:endParaRPr lang="zh-CN" altLang="en-US"/>
        </a:p>
      </dgm:t>
    </dgm:pt>
    <dgm:pt modelId="{80BB248C-D66D-4938-9295-D1221DCC9F4B}" type="pres">
      <dgm:prSet presAssocID="{A95913F4-FC1A-45DF-80E9-215EFCB4AB31}" presName="right_23_3" presStyleLbl="node1" presStyleIdx="2" presStyleCnt="5" custScaleY="160309" custLinFactNeighborX="-1267" custLinFactNeighborY="-32840">
        <dgm:presLayoutVars>
          <dgm:bulletEnabled val="1"/>
        </dgm:presLayoutVars>
      </dgm:prSet>
      <dgm:spPr/>
      <dgm:t>
        <a:bodyPr/>
        <a:lstStyle/>
        <a:p>
          <a:endParaRPr lang="zh-CN" altLang="en-US"/>
        </a:p>
      </dgm:t>
    </dgm:pt>
    <dgm:pt modelId="{DD634A0C-B46C-4795-B0BD-09125B2A987C}" type="pres">
      <dgm:prSet presAssocID="{A95913F4-FC1A-45DF-80E9-215EFCB4AB31}" presName="left_23_1" presStyleLbl="node1" presStyleIdx="3" presStyleCnt="5" custScaleY="109706">
        <dgm:presLayoutVars>
          <dgm:bulletEnabled val="1"/>
        </dgm:presLayoutVars>
      </dgm:prSet>
      <dgm:spPr/>
      <dgm:t>
        <a:bodyPr/>
        <a:lstStyle/>
        <a:p>
          <a:endParaRPr lang="zh-CN" altLang="en-US"/>
        </a:p>
      </dgm:t>
    </dgm:pt>
    <dgm:pt modelId="{E33E40A1-09CC-40D7-BDAB-6A17DC3A329E}" type="pres">
      <dgm:prSet presAssocID="{A95913F4-FC1A-45DF-80E9-215EFCB4AB31}" presName="left_23_2" presStyleLbl="node1" presStyleIdx="4" presStyleCnt="5">
        <dgm:presLayoutVars>
          <dgm:bulletEnabled val="1"/>
        </dgm:presLayoutVars>
      </dgm:prSet>
      <dgm:spPr/>
      <dgm:t>
        <a:bodyPr/>
        <a:lstStyle/>
        <a:p>
          <a:endParaRPr lang="zh-CN" altLang="en-US"/>
        </a:p>
      </dgm:t>
    </dgm:pt>
  </dgm:ptLst>
  <dgm:cxnLst>
    <dgm:cxn modelId="{D00A4231-4265-4266-B07F-C9139F4749AC}" type="presOf" srcId="{B9D29B63-A80D-45CD-B3CA-0DAF34AEA825}" destId="{56719A81-99BF-4E1A-82A7-77C6127E0B83}" srcOrd="0" destOrd="0" presId="urn:microsoft.com/office/officeart/2005/8/layout/balance1"/>
    <dgm:cxn modelId="{D58EDAC9-413C-477D-B539-21B294DFDF2E}" type="presOf" srcId="{6D5B29F5-D443-4DAA-AA9A-4AAA133BC435}" destId="{D0622EA2-FC67-4DF6-B368-FB7E0AC73FC7}" srcOrd="0" destOrd="0" presId="urn:microsoft.com/office/officeart/2005/8/layout/balance1"/>
    <dgm:cxn modelId="{E6FBC3DE-207A-4944-B3F5-674C7827A966}" srcId="{5874BE60-1ED3-46F6-85D2-7C6B407101EB}" destId="{6D5B29F5-D443-4DAA-AA9A-4AAA133BC435}" srcOrd="1" destOrd="0" parTransId="{8303D62D-C338-46F0-BE52-18B2D1299634}" sibTransId="{73571CFC-E979-4336-8A56-A9B67AA6CFB7}"/>
    <dgm:cxn modelId="{02B34BFD-2404-49B0-BBE0-C2A80E32965D}" type="presOf" srcId="{82008782-A56B-4212-B989-451EB68B37AF}" destId="{80BB248C-D66D-4938-9295-D1221DCC9F4B}" srcOrd="0" destOrd="0" presId="urn:microsoft.com/office/officeart/2005/8/layout/balance1"/>
    <dgm:cxn modelId="{007AE482-FBA4-4AA6-AB91-93DBF0491C07}" srcId="{3D49DC29-4CE5-4E1B-B636-C2FB97E093AE}" destId="{7DF8183C-2683-452B-9EE4-2AD3114E0A68}" srcOrd="1" destOrd="0" parTransId="{40EDA94B-4B7F-4C1E-8B03-1ADEEE76F769}" sibTransId="{020DD6AE-53EF-4390-B96F-D8A496654BEA}"/>
    <dgm:cxn modelId="{751D8A56-3B55-4402-8AA3-4BD176C1444D}" type="presOf" srcId="{7DF8183C-2683-452B-9EE4-2AD3114E0A68}" destId="{E33E40A1-09CC-40D7-BDAB-6A17DC3A329E}" srcOrd="0" destOrd="0" presId="urn:microsoft.com/office/officeart/2005/8/layout/balance1"/>
    <dgm:cxn modelId="{BFE6EABF-045F-4ABF-A77F-D7037A936D4E}" type="presOf" srcId="{5874BE60-1ED3-46F6-85D2-7C6B407101EB}" destId="{0101655A-9CDE-4DCD-9CC5-AE83E1EFE0FB}" srcOrd="0" destOrd="0" presId="urn:microsoft.com/office/officeart/2005/8/layout/balance1"/>
    <dgm:cxn modelId="{21352E6C-837F-4982-B9F2-B8EAE12B1A51}" srcId="{A95913F4-FC1A-45DF-80E9-215EFCB4AB31}" destId="{3D49DC29-4CE5-4E1B-B636-C2FB97E093AE}" srcOrd="0" destOrd="0" parTransId="{FE824726-44B2-49E5-914D-B530F36E5310}" sibTransId="{F900CD99-D4FE-4B41-8FBC-E8EE826F5626}"/>
    <dgm:cxn modelId="{98978FBE-ED53-4368-9301-29AC32A3972A}" srcId="{3D49DC29-4CE5-4E1B-B636-C2FB97E093AE}" destId="{13685131-912E-4073-9FA2-190B0B159990}" srcOrd="0" destOrd="0" parTransId="{23718B9A-1362-499E-AD3A-693229F6D4A4}" sibTransId="{43E1848A-CD1E-4473-BB3C-13C83EFF916E}"/>
    <dgm:cxn modelId="{0C89F661-EB36-4ACF-9DEA-0B113C23DCE2}" srcId="{A95913F4-FC1A-45DF-80E9-215EFCB4AB31}" destId="{6568B3EF-1003-4699-81CC-DCC927A9BDF5}" srcOrd="2" destOrd="0" parTransId="{AC2491DA-48E2-4368-8789-DBFBD93E6C1C}" sibTransId="{D6E3C388-16C4-4320-A1E3-74074112D3E3}"/>
    <dgm:cxn modelId="{7E6715C2-6B7C-417A-BFEF-784C0142E05E}" type="presOf" srcId="{13685131-912E-4073-9FA2-190B0B159990}" destId="{DD634A0C-B46C-4795-B0BD-09125B2A987C}" srcOrd="0" destOrd="0" presId="urn:microsoft.com/office/officeart/2005/8/layout/balance1"/>
    <dgm:cxn modelId="{DEF84C9B-C642-4555-B792-AF4313CD4984}" type="presOf" srcId="{A95913F4-FC1A-45DF-80E9-215EFCB4AB31}" destId="{7594A451-ED43-4F21-B187-1578DB969980}" srcOrd="0" destOrd="0" presId="urn:microsoft.com/office/officeart/2005/8/layout/balance1"/>
    <dgm:cxn modelId="{C49B2CA2-5CF7-4948-B959-92B9F6A87CEB}" type="presOf" srcId="{3D49DC29-4CE5-4E1B-B636-C2FB97E093AE}" destId="{60848F24-EDA6-48C0-A1FF-252FA0F9DD47}" srcOrd="0" destOrd="0" presId="urn:microsoft.com/office/officeart/2005/8/layout/balance1"/>
    <dgm:cxn modelId="{5B00CAFB-3183-4AED-806C-48BFB67B9004}" srcId="{A95913F4-FC1A-45DF-80E9-215EFCB4AB31}" destId="{5874BE60-1ED3-46F6-85D2-7C6B407101EB}" srcOrd="1" destOrd="0" parTransId="{A5DDB87B-6856-48A9-A371-900929DE4BDE}" sibTransId="{5E2E5CBF-97F4-4BCC-9D3F-B7AFA8E6B6B3}"/>
    <dgm:cxn modelId="{5C54995F-52D3-421E-A3D8-81EE29022CE2}" srcId="{5874BE60-1ED3-46F6-85D2-7C6B407101EB}" destId="{82008782-A56B-4212-B989-451EB68B37AF}" srcOrd="2" destOrd="0" parTransId="{21A23ADB-D598-48E9-8F03-1AF5868DC84B}" sibTransId="{376AC17C-1827-4C29-8783-33CD1301B72B}"/>
    <dgm:cxn modelId="{CF41A312-42CA-4023-9823-17634D452470}" srcId="{5874BE60-1ED3-46F6-85D2-7C6B407101EB}" destId="{B9D29B63-A80D-45CD-B3CA-0DAF34AEA825}" srcOrd="0" destOrd="0" parTransId="{113C8D25-63FB-4887-8242-C1A7706F5592}" sibTransId="{985F3903-F77D-4D0A-B219-EB94E33CBA2A}"/>
    <dgm:cxn modelId="{F38DFF0D-32D0-49A0-8417-57EA7389B210}" type="presParOf" srcId="{7594A451-ED43-4F21-B187-1578DB969980}" destId="{095A8C71-BD74-4689-AB08-A15C8C8A3565}" srcOrd="0" destOrd="0" presId="urn:microsoft.com/office/officeart/2005/8/layout/balance1"/>
    <dgm:cxn modelId="{F5282FA1-13D1-45D3-A853-73389C0B120F}" type="presParOf" srcId="{7594A451-ED43-4F21-B187-1578DB969980}" destId="{9F73CE65-CF91-4985-B2CB-74B255526985}" srcOrd="1" destOrd="0" presId="urn:microsoft.com/office/officeart/2005/8/layout/balance1"/>
    <dgm:cxn modelId="{5B47CAEF-FA88-45D3-B605-D1811D1A17FE}" type="presParOf" srcId="{9F73CE65-CF91-4985-B2CB-74B255526985}" destId="{60848F24-EDA6-48C0-A1FF-252FA0F9DD47}" srcOrd="0" destOrd="0" presId="urn:microsoft.com/office/officeart/2005/8/layout/balance1"/>
    <dgm:cxn modelId="{36A4EAD1-AFAC-4BBF-AFB4-85255CC8F989}" type="presParOf" srcId="{9F73CE65-CF91-4985-B2CB-74B255526985}" destId="{0101655A-9CDE-4DCD-9CC5-AE83E1EFE0FB}" srcOrd="1" destOrd="0" presId="urn:microsoft.com/office/officeart/2005/8/layout/balance1"/>
    <dgm:cxn modelId="{75CE037C-FB65-4D89-9B94-18FF85CBC11F}" type="presParOf" srcId="{7594A451-ED43-4F21-B187-1578DB969980}" destId="{CCF19D80-7076-4D87-AC86-87B9BA56D472}" srcOrd="2" destOrd="0" presId="urn:microsoft.com/office/officeart/2005/8/layout/balance1"/>
    <dgm:cxn modelId="{35291199-EEEF-4680-8B9D-5ACA05F9BC21}" type="presParOf" srcId="{CCF19D80-7076-4D87-AC86-87B9BA56D472}" destId="{05471605-73CA-4C52-AD58-A8EB12D70106}" srcOrd="0" destOrd="0" presId="urn:microsoft.com/office/officeart/2005/8/layout/balance1"/>
    <dgm:cxn modelId="{FE6C2B74-97BF-4642-A7B2-946D71E80641}" type="presParOf" srcId="{CCF19D80-7076-4D87-AC86-87B9BA56D472}" destId="{6B449B64-6749-4EF4-B1D4-0C80CEF385B8}" srcOrd="1" destOrd="0" presId="urn:microsoft.com/office/officeart/2005/8/layout/balance1"/>
    <dgm:cxn modelId="{1B19CC35-5868-4EE4-A31F-87ADDB04FDFE}" type="presParOf" srcId="{CCF19D80-7076-4D87-AC86-87B9BA56D472}" destId="{F44FB497-CE2C-452C-8DC3-CE4440D97898}" srcOrd="2" destOrd="0" presId="urn:microsoft.com/office/officeart/2005/8/layout/balance1"/>
    <dgm:cxn modelId="{DCA44677-2F86-4275-9B3A-380160F928F3}" type="presParOf" srcId="{CCF19D80-7076-4D87-AC86-87B9BA56D472}" destId="{56719A81-99BF-4E1A-82A7-77C6127E0B83}" srcOrd="3" destOrd="0" presId="urn:microsoft.com/office/officeart/2005/8/layout/balance1"/>
    <dgm:cxn modelId="{C988646C-C021-49A5-9F7B-B8D64EE3F6EC}" type="presParOf" srcId="{CCF19D80-7076-4D87-AC86-87B9BA56D472}" destId="{D0622EA2-FC67-4DF6-B368-FB7E0AC73FC7}" srcOrd="4" destOrd="0" presId="urn:microsoft.com/office/officeart/2005/8/layout/balance1"/>
    <dgm:cxn modelId="{17D79270-ED10-41E8-B67D-B43BAC13F8C4}" type="presParOf" srcId="{CCF19D80-7076-4D87-AC86-87B9BA56D472}" destId="{80BB248C-D66D-4938-9295-D1221DCC9F4B}" srcOrd="5" destOrd="0" presId="urn:microsoft.com/office/officeart/2005/8/layout/balance1"/>
    <dgm:cxn modelId="{298674BE-1272-4805-A9B8-534C8674F2D4}" type="presParOf" srcId="{CCF19D80-7076-4D87-AC86-87B9BA56D472}" destId="{DD634A0C-B46C-4795-B0BD-09125B2A987C}" srcOrd="6" destOrd="0" presId="urn:microsoft.com/office/officeart/2005/8/layout/balance1"/>
    <dgm:cxn modelId="{FDDFD63E-11BC-43E8-A07C-D9EDA764F042}" type="presParOf" srcId="{CCF19D80-7076-4D87-AC86-87B9BA56D472}" destId="{E33E40A1-09CC-40D7-BDAB-6A17DC3A329E}"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39680-3CB0-4DF4-8F4D-801C589137CD}">
      <dsp:nvSpPr>
        <dsp:cNvPr id="0" name=""/>
        <dsp:cNvSpPr/>
      </dsp:nvSpPr>
      <dsp:spPr>
        <a:xfrm rot="5400000">
          <a:off x="4291040" y="-2549945"/>
          <a:ext cx="1370004" cy="6471494"/>
        </a:xfrm>
        <a:prstGeom prst="round2SameRect">
          <a:avLst/>
        </a:prstGeom>
        <a:solidFill>
          <a:srgbClr val="FFFFFF">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80000"/>
            </a:lnSpc>
            <a:spcBef>
              <a:spcPct val="0"/>
            </a:spcBef>
            <a:spcAft>
              <a:spcPct val="15000"/>
            </a:spcAft>
            <a:buChar char="••"/>
          </a:pPr>
          <a:r>
            <a:rPr lang="zh-CN" altLang="en-US" sz="1600" kern="1200" dirty="0" smtClean="0">
              <a:solidFill>
                <a:schemeClr val="tx1"/>
              </a:solidFill>
              <a:latin typeface="微软雅黑" pitchFamily="34" charset="-122"/>
              <a:ea typeface="微软雅黑" pitchFamily="34" charset="-122"/>
            </a:rPr>
            <a:t>十八大提出生态文明建设目标，确立了</a:t>
          </a:r>
          <a:r>
            <a:rPr lang="zh-CN" altLang="zh-CN" sz="1600" kern="1200" dirty="0" smtClean="0">
              <a:solidFill>
                <a:schemeClr val="tx1"/>
              </a:solidFill>
              <a:latin typeface="微软雅黑" pitchFamily="34" charset="-122"/>
              <a:ea typeface="微软雅黑" pitchFamily="34" charset="-122"/>
            </a:rPr>
            <a:t>实现经济绿色转型的重要战略</a:t>
          </a:r>
          <a:endParaRPr lang="zh-CN" altLang="en-US" sz="1600" kern="1200" dirty="0">
            <a:solidFill>
              <a:schemeClr val="tx1"/>
            </a:solidFill>
          </a:endParaRPr>
        </a:p>
        <a:p>
          <a:pPr marL="171450" lvl="1" indent="-171450" algn="l" defTabSz="711200">
            <a:lnSpc>
              <a:spcPct val="80000"/>
            </a:lnSpc>
            <a:spcBef>
              <a:spcPct val="0"/>
            </a:spcBef>
            <a:spcAft>
              <a:spcPct val="15000"/>
            </a:spcAft>
            <a:buChar char="••"/>
          </a:pPr>
          <a:r>
            <a:rPr lang="en-US" sz="1600" b="0" i="1" kern="1200" dirty="0" smtClean="0"/>
            <a:t>The 18</a:t>
          </a:r>
          <a:r>
            <a:rPr lang="en-US" sz="1600" b="0" i="1" kern="1200" baseline="30000" dirty="0" smtClean="0"/>
            <a:t>th</a:t>
          </a:r>
          <a:r>
            <a:rPr lang="en-US" sz="1600" b="0" i="1" kern="1200" dirty="0" smtClean="0"/>
            <a:t> National Congress of the CPC </a:t>
          </a:r>
          <a:r>
            <a:rPr lang="en-US" altLang="zh-CN" sz="1600" b="0" i="1" kern="1200" dirty="0" smtClean="0"/>
            <a:t>proposed goals of ecological civilization construction, and established the important strategy to realize the green transformation.</a:t>
          </a:r>
          <a:endParaRPr lang="zh-CN" altLang="en-US" sz="1600" i="1" kern="1200" dirty="0">
            <a:solidFill>
              <a:schemeClr val="tx1"/>
            </a:solidFill>
          </a:endParaRPr>
        </a:p>
      </dsp:txBody>
      <dsp:txXfrm rot="-5400000">
        <a:off x="1740295" y="67678"/>
        <a:ext cx="6404616" cy="1236248"/>
      </dsp:txXfrm>
    </dsp:sp>
    <dsp:sp modelId="{2381FA19-2733-48ED-ABAA-7EDFAF30A094}">
      <dsp:nvSpPr>
        <dsp:cNvPr id="0" name=""/>
        <dsp:cNvSpPr/>
      </dsp:nvSpPr>
      <dsp:spPr>
        <a:xfrm>
          <a:off x="140086" y="1530"/>
          <a:ext cx="1600208" cy="13685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altLang="zh-CN" sz="5200" kern="1200" dirty="0" smtClean="0">
              <a:solidFill>
                <a:srgbClr val="FFFFFF"/>
              </a:solidFill>
            </a:rPr>
            <a:t>1</a:t>
          </a:r>
          <a:endParaRPr lang="zh-CN" altLang="en-US" sz="5200" kern="1200" dirty="0">
            <a:solidFill>
              <a:srgbClr val="FFFFFF"/>
            </a:solidFill>
          </a:endParaRPr>
        </a:p>
      </dsp:txBody>
      <dsp:txXfrm>
        <a:off x="206893" y="68337"/>
        <a:ext cx="1466594" cy="1234926"/>
      </dsp:txXfrm>
    </dsp:sp>
    <dsp:sp modelId="{A0313DD0-A4E1-4D7E-AE20-031718C5CEC6}">
      <dsp:nvSpPr>
        <dsp:cNvPr id="0" name=""/>
        <dsp:cNvSpPr/>
      </dsp:nvSpPr>
      <dsp:spPr>
        <a:xfrm rot="5400000">
          <a:off x="4247324" y="-1075199"/>
          <a:ext cx="1442760" cy="6473043"/>
        </a:xfrm>
        <a:prstGeom prst="round2SameRect">
          <a:avLst/>
        </a:prstGeom>
        <a:solidFill>
          <a:srgbClr val="FFFFFF">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zh-CN" sz="1600" kern="1200" dirty="0" smtClean="0">
              <a:solidFill>
                <a:schemeClr val="tx1"/>
              </a:solidFill>
              <a:latin typeface="微软雅黑" pitchFamily="34" charset="-122"/>
              <a:ea typeface="微软雅黑" pitchFamily="34" charset="-122"/>
            </a:rPr>
            <a:t>十八届五中全会将“绿色”发展作为五大发展理念之一，提升到一个新的战略高度</a:t>
          </a:r>
          <a:endParaRPr lang="zh-CN" alt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b="0" i="1" kern="1200" dirty="0" smtClean="0"/>
            <a:t>The 5th Plenary Session of the 18th Central Committee of CPC proposed the green development as one of the five Development Concepts, upgrading it to a new strategic height. </a:t>
          </a:r>
          <a:endParaRPr lang="zh-CN" altLang="en-US" sz="1600" b="0" i="1" kern="1200" dirty="0">
            <a:solidFill>
              <a:schemeClr val="tx1"/>
            </a:solidFill>
          </a:endParaRPr>
        </a:p>
      </dsp:txBody>
      <dsp:txXfrm rot="-5400000">
        <a:off x="1732183" y="1510372"/>
        <a:ext cx="6402613" cy="1301900"/>
      </dsp:txXfrm>
    </dsp:sp>
    <dsp:sp modelId="{4CE170C5-6DE4-49AE-85C4-BB9332B44101}">
      <dsp:nvSpPr>
        <dsp:cNvPr id="0" name=""/>
        <dsp:cNvSpPr/>
      </dsp:nvSpPr>
      <dsp:spPr>
        <a:xfrm>
          <a:off x="140086" y="1391013"/>
          <a:ext cx="1600208" cy="14459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altLang="zh-CN" sz="5200" kern="1200" dirty="0" smtClean="0">
              <a:solidFill>
                <a:srgbClr val="FFFFFF"/>
              </a:solidFill>
            </a:rPr>
            <a:t>2</a:t>
          </a:r>
          <a:endParaRPr lang="zh-CN" altLang="en-US" sz="5200" kern="1200" dirty="0">
            <a:solidFill>
              <a:srgbClr val="FFFFFF"/>
            </a:solidFill>
          </a:endParaRPr>
        </a:p>
      </dsp:txBody>
      <dsp:txXfrm>
        <a:off x="210670" y="1461597"/>
        <a:ext cx="1459040" cy="1304745"/>
      </dsp:txXfrm>
    </dsp:sp>
    <dsp:sp modelId="{3DAE57B0-4386-42CD-B7BF-2EB7D32E6BF2}">
      <dsp:nvSpPr>
        <dsp:cNvPr id="0" name=""/>
        <dsp:cNvSpPr/>
      </dsp:nvSpPr>
      <dsp:spPr>
        <a:xfrm rot="5400000">
          <a:off x="4312538" y="356007"/>
          <a:ext cx="1320223" cy="6464711"/>
        </a:xfrm>
        <a:prstGeom prst="round2SameRect">
          <a:avLst/>
        </a:prstGeom>
        <a:solidFill>
          <a:srgbClr val="FFFFFF">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zh-CN" sz="1600" kern="1200" dirty="0" smtClean="0">
              <a:solidFill>
                <a:schemeClr val="tx1"/>
              </a:solidFill>
              <a:latin typeface="微软雅黑" pitchFamily="34" charset="-122"/>
              <a:ea typeface="微软雅黑" pitchFamily="34" charset="-122"/>
            </a:rPr>
            <a:t>《中共中央关于制定国民经济和社会发展第十三个五年规划的建议》提出</a:t>
          </a:r>
          <a:r>
            <a:rPr lang="en-US" altLang="zh-CN" sz="1600" kern="1200" dirty="0" smtClean="0">
              <a:solidFill>
                <a:schemeClr val="tx1"/>
              </a:solidFill>
              <a:latin typeface="微软雅黑" pitchFamily="34" charset="-122"/>
              <a:ea typeface="微软雅黑" pitchFamily="34" charset="-122"/>
            </a:rPr>
            <a:t>: </a:t>
          </a:r>
          <a:r>
            <a:rPr lang="zh-CN" altLang="zh-CN" sz="1600" kern="1200" dirty="0" smtClean="0">
              <a:solidFill>
                <a:schemeClr val="tx1"/>
              </a:solidFill>
              <a:latin typeface="微软雅黑" pitchFamily="34" charset="-122"/>
              <a:ea typeface="微软雅黑" pitchFamily="34" charset="-122"/>
            </a:rPr>
            <a:t>发展绿色金融，设立绿色发展基金</a:t>
          </a:r>
          <a:endParaRPr lang="zh-CN" alt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i="1" kern="1200" dirty="0" smtClean="0"/>
            <a:t>The 13</a:t>
          </a:r>
          <a:r>
            <a:rPr lang="en-US" sz="1600" i="1" kern="1200" baseline="30000" dirty="0" smtClean="0"/>
            <a:t>th</a:t>
          </a:r>
          <a:r>
            <a:rPr lang="en-US" sz="1600" i="1" kern="1200" dirty="0" smtClean="0"/>
            <a:t> Five Year Plan highlights the importance of green finance and calls for the establishment of a Green Development Fund.</a:t>
          </a:r>
          <a:endParaRPr lang="zh-CN" altLang="en-US" sz="1600" i="1" kern="1200" dirty="0">
            <a:solidFill>
              <a:schemeClr val="tx1"/>
            </a:solidFill>
          </a:endParaRPr>
        </a:p>
      </dsp:txBody>
      <dsp:txXfrm rot="-5400000">
        <a:off x="1740294" y="2992699"/>
        <a:ext cx="6400263" cy="1191327"/>
      </dsp:txXfrm>
    </dsp:sp>
    <dsp:sp modelId="{E8A2056D-40E3-46C3-8DEB-F711CFFDABE5}">
      <dsp:nvSpPr>
        <dsp:cNvPr id="0" name=""/>
        <dsp:cNvSpPr/>
      </dsp:nvSpPr>
      <dsp:spPr>
        <a:xfrm>
          <a:off x="140086" y="2920783"/>
          <a:ext cx="1600208" cy="13276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altLang="zh-CN" sz="5200" kern="1200" dirty="0" smtClean="0">
              <a:solidFill>
                <a:srgbClr val="FFFFFF"/>
              </a:solidFill>
            </a:rPr>
            <a:t>3</a:t>
          </a:r>
          <a:endParaRPr lang="zh-CN" altLang="en-US" sz="5200" kern="1200" dirty="0">
            <a:solidFill>
              <a:srgbClr val="FFFFFF"/>
            </a:solidFill>
          </a:endParaRPr>
        </a:p>
      </dsp:txBody>
      <dsp:txXfrm>
        <a:off x="204898" y="2985595"/>
        <a:ext cx="1470584" cy="1198064"/>
      </dsp:txXfrm>
    </dsp:sp>
    <dsp:sp modelId="{FFAD5F7D-A880-40A0-AE9E-17C80DAA362D}">
      <dsp:nvSpPr>
        <dsp:cNvPr id="0" name=""/>
        <dsp:cNvSpPr/>
      </dsp:nvSpPr>
      <dsp:spPr>
        <a:xfrm rot="5400000">
          <a:off x="4469756" y="1593370"/>
          <a:ext cx="1007323" cy="6463118"/>
        </a:xfrm>
        <a:prstGeom prst="round2SameRect">
          <a:avLst/>
        </a:prstGeom>
        <a:solidFill>
          <a:srgbClr val="FFFFFF">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chemeClr val="tx1"/>
              </a:solidFill>
              <a:latin typeface="微软雅黑" pitchFamily="34" charset="-122"/>
              <a:ea typeface="微软雅黑" pitchFamily="34" charset="-122"/>
            </a:rPr>
            <a:t>是</a:t>
          </a:r>
          <a:r>
            <a:rPr lang="zh-CN" sz="1600" kern="1200" dirty="0" smtClean="0">
              <a:solidFill>
                <a:schemeClr val="tx1"/>
              </a:solidFill>
              <a:latin typeface="微软雅黑" pitchFamily="34" charset="-122"/>
              <a:ea typeface="微软雅黑" pitchFamily="34" charset="-122"/>
            </a:rPr>
            <a:t>推动绿色产业的市场化、规模化和集约化发展</a:t>
          </a:r>
          <a:r>
            <a:rPr lang="zh-CN" altLang="en-US" sz="1600" kern="1200" dirty="0" smtClean="0">
              <a:solidFill>
                <a:schemeClr val="tx1"/>
              </a:solidFill>
              <a:latin typeface="微软雅黑" pitchFamily="34" charset="-122"/>
              <a:ea typeface="微软雅黑" pitchFamily="34" charset="-122"/>
            </a:rPr>
            <a:t>必要途径</a:t>
          </a:r>
          <a:endParaRPr lang="zh-CN" altLang="en-US" sz="1600" kern="1200" dirty="0">
            <a:solidFill>
              <a:schemeClr val="tx1"/>
            </a:solidFill>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i="1" kern="1200" dirty="0" smtClean="0"/>
            <a:t>A necessary approach to promote the </a:t>
          </a:r>
          <a:r>
            <a:rPr lang="en-US" sz="1600" i="1" kern="1200" dirty="0" smtClean="0"/>
            <a:t>marketization, scale-up and intensification of green industries.</a:t>
          </a:r>
          <a:endParaRPr lang="zh-CN" altLang="en-US" sz="1600" i="1" kern="1200" dirty="0"/>
        </a:p>
      </dsp:txBody>
      <dsp:txXfrm rot="-5400000">
        <a:off x="1741859" y="4370441"/>
        <a:ext cx="6413945" cy="908977"/>
      </dsp:txXfrm>
    </dsp:sp>
    <dsp:sp modelId="{5E94653F-6E3A-466B-866E-C0149A07CA40}">
      <dsp:nvSpPr>
        <dsp:cNvPr id="0" name=""/>
        <dsp:cNvSpPr/>
      </dsp:nvSpPr>
      <dsp:spPr>
        <a:xfrm>
          <a:off x="140086" y="4299559"/>
          <a:ext cx="1601772" cy="10290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altLang="zh-CN" sz="5200" kern="1200" dirty="0" smtClean="0">
              <a:solidFill>
                <a:srgbClr val="FFFFFF"/>
              </a:solidFill>
            </a:rPr>
            <a:t>4</a:t>
          </a:r>
          <a:endParaRPr lang="zh-CN" altLang="en-US" sz="5200" kern="1200" dirty="0">
            <a:solidFill>
              <a:srgbClr val="FFFFFF"/>
            </a:solidFill>
          </a:endParaRPr>
        </a:p>
      </dsp:txBody>
      <dsp:txXfrm>
        <a:off x="190319" y="4349792"/>
        <a:ext cx="1501306" cy="928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54EC8-6D42-4206-8EAB-CC4EEA36F100}">
      <dsp:nvSpPr>
        <dsp:cNvPr id="0" name=""/>
        <dsp:cNvSpPr/>
      </dsp:nvSpPr>
      <dsp:spPr>
        <a:xfrm>
          <a:off x="1051227" y="176491"/>
          <a:ext cx="2903666" cy="1008405"/>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59FD865-6AD2-422B-8F25-116A41DAB061}">
      <dsp:nvSpPr>
        <dsp:cNvPr id="0" name=""/>
        <dsp:cNvSpPr/>
      </dsp:nvSpPr>
      <dsp:spPr>
        <a:xfrm>
          <a:off x="2226199" y="2732557"/>
          <a:ext cx="562726" cy="360144"/>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AAEC269-0615-4114-9F1B-0E661DB84296}">
      <dsp:nvSpPr>
        <dsp:cNvPr id="0" name=""/>
        <dsp:cNvSpPr/>
      </dsp:nvSpPr>
      <dsp:spPr>
        <a:xfrm>
          <a:off x="1157020" y="2933849"/>
          <a:ext cx="2701085" cy="675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微软雅黑" pitchFamily="34" charset="-122"/>
              <a:ea typeface="微软雅黑" pitchFamily="34" charset="-122"/>
            </a:rPr>
            <a:t>资金来源</a:t>
          </a:r>
          <a:endParaRPr lang="zh-CN" altLang="en-US" sz="1900" kern="1200" dirty="0">
            <a:latin typeface="微软雅黑" pitchFamily="34" charset="-122"/>
            <a:ea typeface="微软雅黑" pitchFamily="34" charset="-122"/>
          </a:endParaRPr>
        </a:p>
      </dsp:txBody>
      <dsp:txXfrm>
        <a:off x="1157020" y="2933849"/>
        <a:ext cx="2701085" cy="675271"/>
      </dsp:txXfrm>
    </dsp:sp>
    <dsp:sp modelId="{07D93277-83B8-414A-A9A6-8D0D2CBE6CB5}">
      <dsp:nvSpPr>
        <dsp:cNvPr id="0" name=""/>
        <dsp:cNvSpPr/>
      </dsp:nvSpPr>
      <dsp:spPr>
        <a:xfrm>
          <a:off x="2057061" y="1276244"/>
          <a:ext cx="1060928" cy="10210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仿宋" pitchFamily="49" charset="-122"/>
              <a:ea typeface="仿宋" pitchFamily="49" charset="-122"/>
            </a:rPr>
            <a:t>其他金融机构和企业的资金</a:t>
          </a:r>
          <a:endParaRPr lang="zh-CN" altLang="en-US" sz="1400" b="1" kern="1200" dirty="0">
            <a:latin typeface="仿宋" pitchFamily="49" charset="-122"/>
            <a:ea typeface="仿宋" pitchFamily="49" charset="-122"/>
          </a:endParaRPr>
        </a:p>
      </dsp:txBody>
      <dsp:txXfrm>
        <a:off x="2212430" y="1425766"/>
        <a:ext cx="750190" cy="721956"/>
      </dsp:txXfrm>
    </dsp:sp>
    <dsp:sp modelId="{1A687173-DFDF-42CD-9713-1E9E79118896}">
      <dsp:nvSpPr>
        <dsp:cNvPr id="0" name=""/>
        <dsp:cNvSpPr/>
      </dsp:nvSpPr>
      <dsp:spPr>
        <a:xfrm>
          <a:off x="1375091" y="511862"/>
          <a:ext cx="1026945" cy="9949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仿宋" pitchFamily="49" charset="-122"/>
              <a:ea typeface="仿宋" pitchFamily="49" charset="-122"/>
            </a:rPr>
            <a:t>开发性金融资金</a:t>
          </a:r>
          <a:endParaRPr lang="zh-CN" altLang="en-US" sz="1600" b="1" kern="1200" dirty="0">
            <a:latin typeface="仿宋" pitchFamily="49" charset="-122"/>
            <a:ea typeface="仿宋" pitchFamily="49" charset="-122"/>
          </a:endParaRPr>
        </a:p>
      </dsp:txBody>
      <dsp:txXfrm>
        <a:off x="1525484" y="657566"/>
        <a:ext cx="726159" cy="703519"/>
      </dsp:txXfrm>
    </dsp:sp>
    <dsp:sp modelId="{1BFE75A7-1F0D-4097-A90B-E8FBFF5E3629}">
      <dsp:nvSpPr>
        <dsp:cNvPr id="0" name=""/>
        <dsp:cNvSpPr/>
      </dsp:nvSpPr>
      <dsp:spPr>
        <a:xfrm>
          <a:off x="2292392" y="264345"/>
          <a:ext cx="1188504" cy="109235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sz="1800" b="1" kern="1200" dirty="0" smtClean="0">
              <a:latin typeface="仿宋" pitchFamily="49" charset="-122"/>
              <a:ea typeface="仿宋" pitchFamily="49" charset="-122"/>
            </a:rPr>
            <a:t>中央财政的引导资金</a:t>
          </a:r>
          <a:endParaRPr lang="zh-CN" altLang="en-US" sz="1800" b="1" kern="1200" dirty="0">
            <a:latin typeface="仿宋" pitchFamily="49" charset="-122"/>
            <a:ea typeface="仿宋" pitchFamily="49" charset="-122"/>
          </a:endParaRPr>
        </a:p>
      </dsp:txBody>
      <dsp:txXfrm>
        <a:off x="2466444" y="424317"/>
        <a:ext cx="840400" cy="772415"/>
      </dsp:txXfrm>
    </dsp:sp>
    <dsp:sp modelId="{CC47D644-C271-4D51-B29E-C6C74D7782CE}">
      <dsp:nvSpPr>
        <dsp:cNvPr id="0" name=""/>
        <dsp:cNvSpPr/>
      </dsp:nvSpPr>
      <dsp:spPr>
        <a:xfrm>
          <a:off x="860884" y="-9"/>
          <a:ext cx="3268776" cy="264174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48F24-EDA6-48C0-A1FF-252FA0F9DD47}">
      <dsp:nvSpPr>
        <dsp:cNvPr id="0" name=""/>
        <dsp:cNvSpPr/>
      </dsp:nvSpPr>
      <dsp:spPr>
        <a:xfrm>
          <a:off x="2473330" y="114311"/>
          <a:ext cx="1919135" cy="47312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70000"/>
            </a:lnSpc>
            <a:spcBef>
              <a:spcPct val="0"/>
            </a:spcBef>
            <a:spcAft>
              <a:spcPct val="35000"/>
            </a:spcAft>
          </a:pPr>
          <a:r>
            <a:rPr lang="zh-CN" altLang="en-US" sz="1600" kern="1200" dirty="0" smtClean="0">
              <a:latin typeface="黑体" pitchFamily="49" charset="-122"/>
              <a:ea typeface="黑体" pitchFamily="49" charset="-122"/>
            </a:rPr>
            <a:t>社会资金</a:t>
          </a:r>
          <a:endParaRPr lang="en-US" altLang="zh-CN" sz="1600" kern="1200" dirty="0" smtClean="0">
            <a:latin typeface="黑体" pitchFamily="49" charset="-122"/>
            <a:ea typeface="黑体" pitchFamily="49" charset="-122"/>
          </a:endParaRPr>
        </a:p>
        <a:p>
          <a:pPr lvl="0" algn="ctr" defTabSz="711200">
            <a:lnSpc>
              <a:spcPct val="70000"/>
            </a:lnSpc>
            <a:spcBef>
              <a:spcPct val="0"/>
            </a:spcBef>
            <a:spcAft>
              <a:spcPct val="35000"/>
            </a:spcAft>
          </a:pPr>
          <a:r>
            <a:rPr lang="en-US" altLang="zh-CN" sz="1400" i="1" kern="1200" dirty="0" smtClean="0">
              <a:latin typeface="+mn-lt"/>
              <a:ea typeface="黑体" pitchFamily="49" charset="-122"/>
            </a:rPr>
            <a:t>(Social Capital)</a:t>
          </a:r>
          <a:endParaRPr lang="zh-CN" altLang="en-US" sz="1400" i="1" kern="1200" dirty="0">
            <a:latin typeface="+mn-lt"/>
            <a:ea typeface="黑体" pitchFamily="49" charset="-122"/>
          </a:endParaRPr>
        </a:p>
      </dsp:txBody>
      <dsp:txXfrm>
        <a:off x="2487187" y="128168"/>
        <a:ext cx="1891421" cy="445406"/>
      </dsp:txXfrm>
    </dsp:sp>
    <dsp:sp modelId="{0101655A-9CDE-4DCD-9CC5-AE83E1EFE0FB}">
      <dsp:nvSpPr>
        <dsp:cNvPr id="0" name=""/>
        <dsp:cNvSpPr/>
      </dsp:nvSpPr>
      <dsp:spPr>
        <a:xfrm rot="10800000" flipV="1">
          <a:off x="5256594" y="115153"/>
          <a:ext cx="1439793" cy="45806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zh-CN" altLang="en-US" sz="1600" kern="1200" dirty="0" smtClean="0">
              <a:latin typeface="黑体" pitchFamily="49" charset="-122"/>
              <a:ea typeface="黑体" pitchFamily="49" charset="-122"/>
            </a:rPr>
            <a:t>基金</a:t>
          </a:r>
          <a:r>
            <a:rPr lang="en-US" altLang="zh-CN" sz="1200" kern="1200" dirty="0" smtClean="0">
              <a:latin typeface="黑体" pitchFamily="49" charset="-122"/>
              <a:ea typeface="黑体" pitchFamily="49" charset="-122"/>
            </a:rPr>
            <a:t>(NGDF)</a:t>
          </a:r>
          <a:endParaRPr lang="zh-CN" altLang="en-US" sz="1200" kern="1200" dirty="0">
            <a:latin typeface="黑体" pitchFamily="49" charset="-122"/>
            <a:ea typeface="黑体" pitchFamily="49" charset="-122"/>
          </a:endParaRPr>
        </a:p>
      </dsp:txBody>
      <dsp:txXfrm rot="-10800000">
        <a:off x="5270010" y="128569"/>
        <a:ext cx="1412961" cy="431233"/>
      </dsp:txXfrm>
    </dsp:sp>
    <dsp:sp modelId="{6B449B64-6749-4EF4-B1D4-0C80CEF385B8}">
      <dsp:nvSpPr>
        <dsp:cNvPr id="0" name=""/>
        <dsp:cNvSpPr/>
      </dsp:nvSpPr>
      <dsp:spPr>
        <a:xfrm>
          <a:off x="4046420" y="4531293"/>
          <a:ext cx="799639" cy="799639"/>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4FB497-CE2C-452C-8DC3-CE4440D97898}">
      <dsp:nvSpPr>
        <dsp:cNvPr id="0" name=""/>
        <dsp:cNvSpPr/>
      </dsp:nvSpPr>
      <dsp:spPr>
        <a:xfrm rot="240000">
          <a:off x="2046587" y="4188638"/>
          <a:ext cx="4799304" cy="335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719A81-99BF-4E1A-82A7-77C6127E0B83}">
      <dsp:nvSpPr>
        <dsp:cNvPr id="0" name=""/>
        <dsp:cNvSpPr/>
      </dsp:nvSpPr>
      <dsp:spPr>
        <a:xfrm rot="240000">
          <a:off x="4929347" y="3332470"/>
          <a:ext cx="1912488" cy="92630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zh-CN" altLang="en-US" sz="1100" kern="1200" dirty="0" smtClean="0">
              <a:latin typeface="黑体" pitchFamily="49" charset="-122"/>
              <a:ea typeface="黑体" pitchFamily="49" charset="-122"/>
            </a:rPr>
            <a:t>股权投资的形式增加项目资本金</a:t>
          </a:r>
          <a:endParaRPr lang="en-US" altLang="zh-CN" sz="1100" kern="1200" dirty="0" smtClean="0">
            <a:latin typeface="黑体" pitchFamily="49" charset="-122"/>
            <a:ea typeface="黑体" pitchFamily="49" charset="-122"/>
          </a:endParaRPr>
        </a:p>
        <a:p>
          <a:pPr lvl="0" algn="l" defTabSz="488950">
            <a:lnSpc>
              <a:spcPct val="90000"/>
            </a:lnSpc>
            <a:spcBef>
              <a:spcPct val="0"/>
            </a:spcBef>
            <a:spcAft>
              <a:spcPct val="35000"/>
            </a:spcAft>
          </a:pPr>
          <a:r>
            <a:rPr lang="en-US" altLang="zh-CN" sz="1100" i="1" kern="1200" dirty="0" smtClean="0"/>
            <a:t>An equity-focused fund can increase the capitals of a project</a:t>
          </a:r>
          <a:endParaRPr lang="zh-CN" altLang="en-US" sz="1100" kern="1200" dirty="0">
            <a:latin typeface="黑体" pitchFamily="49" charset="-122"/>
            <a:ea typeface="黑体" pitchFamily="49" charset="-122"/>
          </a:endParaRPr>
        </a:p>
      </dsp:txBody>
      <dsp:txXfrm>
        <a:off x="4974566" y="3377689"/>
        <a:ext cx="1822050" cy="835869"/>
      </dsp:txXfrm>
    </dsp:sp>
    <dsp:sp modelId="{D0622EA2-FC67-4DF6-B368-FB7E0AC73FC7}">
      <dsp:nvSpPr>
        <dsp:cNvPr id="0" name=""/>
        <dsp:cNvSpPr/>
      </dsp:nvSpPr>
      <dsp:spPr>
        <a:xfrm rot="240000">
          <a:off x="4997455" y="2389987"/>
          <a:ext cx="1914877" cy="89213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latin typeface="黑体" pitchFamily="49" charset="-122"/>
              <a:ea typeface="黑体" pitchFamily="49" charset="-122"/>
            </a:rPr>
            <a:t>利用资金池发行绿色债券</a:t>
          </a:r>
          <a:endParaRPr lang="en-US" altLang="zh-CN" sz="1200" kern="1200" dirty="0" smtClean="0">
            <a:latin typeface="黑体" pitchFamily="49" charset="-122"/>
            <a:ea typeface="黑体" pitchFamily="49" charset="-122"/>
          </a:endParaRPr>
        </a:p>
        <a:p>
          <a:pPr lvl="0" algn="l" defTabSz="533400">
            <a:lnSpc>
              <a:spcPct val="90000"/>
            </a:lnSpc>
            <a:spcBef>
              <a:spcPct val="0"/>
            </a:spcBef>
            <a:spcAft>
              <a:spcPct val="35000"/>
            </a:spcAft>
          </a:pPr>
          <a:r>
            <a:rPr lang="en-US" altLang="zh-CN" sz="1200" i="1" kern="1200" dirty="0" smtClean="0"/>
            <a:t>Issuing bunds through capital pool</a:t>
          </a:r>
          <a:endParaRPr lang="zh-CN" altLang="en-US" sz="1200" kern="1200" dirty="0">
            <a:latin typeface="黑体" pitchFamily="49" charset="-122"/>
            <a:ea typeface="黑体" pitchFamily="49" charset="-122"/>
          </a:endParaRPr>
        </a:p>
      </dsp:txBody>
      <dsp:txXfrm>
        <a:off x="5041006" y="2433538"/>
        <a:ext cx="1827775" cy="805035"/>
      </dsp:txXfrm>
    </dsp:sp>
    <dsp:sp modelId="{80BB248C-D66D-4938-9295-D1221DCC9F4B}">
      <dsp:nvSpPr>
        <dsp:cNvPr id="0" name=""/>
        <dsp:cNvSpPr/>
      </dsp:nvSpPr>
      <dsp:spPr>
        <a:xfrm rot="240000">
          <a:off x="5063508" y="804696"/>
          <a:ext cx="1871394" cy="151397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latin typeface="黑体" pitchFamily="49" charset="-122"/>
              <a:ea typeface="黑体" pitchFamily="49" charset="-122"/>
            </a:rPr>
            <a:t>建立</a:t>
          </a:r>
          <a:r>
            <a:rPr lang="en-US" altLang="zh-CN" sz="1200" kern="1200" dirty="0" smtClean="0">
              <a:latin typeface="黑体" pitchFamily="49" charset="-122"/>
              <a:ea typeface="黑体" pitchFamily="49" charset="-122"/>
            </a:rPr>
            <a:t>PPP</a:t>
          </a:r>
          <a:r>
            <a:rPr lang="zh-CN" altLang="en-US" sz="1200" kern="1200" dirty="0" smtClean="0">
              <a:latin typeface="黑体" pitchFamily="49" charset="-122"/>
              <a:ea typeface="黑体" pitchFamily="49" charset="-122"/>
            </a:rPr>
            <a:t>模式和</a:t>
          </a:r>
          <a:r>
            <a:rPr lang="en-US" altLang="zh-CN" sz="1200" kern="1200" dirty="0" smtClean="0">
              <a:latin typeface="黑体" pitchFamily="49" charset="-122"/>
              <a:ea typeface="黑体" pitchFamily="49" charset="-122"/>
            </a:rPr>
            <a:t>PPP</a:t>
          </a:r>
          <a:r>
            <a:rPr lang="zh-CN" altLang="en-US" sz="1200" kern="1200" dirty="0" smtClean="0">
              <a:latin typeface="黑体" pitchFamily="49" charset="-122"/>
              <a:ea typeface="黑体" pitchFamily="49" charset="-122"/>
            </a:rPr>
            <a:t>项目相结合的行业和区域子基金，以及结构化的风险分担和回报机制</a:t>
          </a:r>
          <a:endParaRPr lang="en-US" altLang="zh-CN" sz="1200" kern="1200" dirty="0" smtClean="0">
            <a:latin typeface="黑体" pitchFamily="49" charset="-122"/>
            <a:ea typeface="黑体" pitchFamily="49" charset="-122"/>
          </a:endParaRPr>
        </a:p>
        <a:p>
          <a:pPr lvl="0" algn="l" defTabSz="533400">
            <a:lnSpc>
              <a:spcPct val="70000"/>
            </a:lnSpc>
            <a:spcBef>
              <a:spcPct val="0"/>
            </a:spcBef>
            <a:spcAft>
              <a:spcPct val="35000"/>
            </a:spcAft>
          </a:pPr>
          <a:r>
            <a:rPr lang="en-US" altLang="zh-CN" sz="1200" i="1" kern="1200" dirty="0" smtClean="0"/>
            <a:t>The </a:t>
          </a:r>
          <a:r>
            <a:rPr lang="en-US" altLang="zh-CN" sz="1200" i="1" kern="1200" dirty="0" err="1" smtClean="0"/>
            <a:t>sectoral</a:t>
          </a:r>
          <a:r>
            <a:rPr lang="en-US" altLang="zh-CN" sz="1200" i="1" kern="1200" dirty="0" smtClean="0"/>
            <a:t> fund and regional fund are based on PPP mode, combined with PPP projects or structured sub-fund mode</a:t>
          </a:r>
          <a:endParaRPr lang="en-US" altLang="zh-CN" sz="1200" kern="1200" dirty="0" smtClean="0">
            <a:latin typeface="黑体" pitchFamily="49" charset="-122"/>
            <a:ea typeface="黑体" pitchFamily="49" charset="-122"/>
          </a:endParaRPr>
        </a:p>
      </dsp:txBody>
      <dsp:txXfrm>
        <a:off x="5137414" y="878602"/>
        <a:ext cx="1723582" cy="1366159"/>
      </dsp:txXfrm>
    </dsp:sp>
    <dsp:sp modelId="{DD634A0C-B46C-4795-B0BD-09125B2A987C}">
      <dsp:nvSpPr>
        <dsp:cNvPr id="0" name=""/>
        <dsp:cNvSpPr/>
      </dsp:nvSpPr>
      <dsp:spPr>
        <a:xfrm rot="240000">
          <a:off x="2186221" y="3107603"/>
          <a:ext cx="1907879" cy="99221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zh-CN" altLang="en-US" sz="1050" kern="1200" dirty="0" smtClean="0">
              <a:latin typeface="黑体" pitchFamily="49" charset="-122"/>
              <a:ea typeface="黑体" pitchFamily="49" charset="-122"/>
            </a:rPr>
            <a:t>向银行申请贷款及发放债券的能力增强</a:t>
          </a:r>
          <a:endParaRPr lang="en-US" altLang="zh-CN" sz="1050" kern="1200" dirty="0" smtClean="0">
            <a:latin typeface="黑体" pitchFamily="49" charset="-122"/>
            <a:ea typeface="黑体" pitchFamily="49" charset="-122"/>
          </a:endParaRPr>
        </a:p>
        <a:p>
          <a:pPr lvl="0" algn="l" defTabSz="466725">
            <a:lnSpc>
              <a:spcPct val="90000"/>
            </a:lnSpc>
            <a:spcBef>
              <a:spcPct val="0"/>
            </a:spcBef>
            <a:spcAft>
              <a:spcPct val="35000"/>
            </a:spcAft>
          </a:pPr>
          <a:r>
            <a:rPr lang="en-US" altLang="zh-CN" sz="1050" i="1" kern="1200" dirty="0" smtClean="0"/>
            <a:t>Raising its ability to apply loans from bank as well as to issue bunds</a:t>
          </a:r>
          <a:endParaRPr lang="zh-CN" altLang="en-US" sz="1050" kern="1200" dirty="0">
            <a:latin typeface="黑体" pitchFamily="49" charset="-122"/>
            <a:ea typeface="黑体" pitchFamily="49" charset="-122"/>
          </a:endParaRPr>
        </a:p>
      </dsp:txBody>
      <dsp:txXfrm>
        <a:off x="2234657" y="3156039"/>
        <a:ext cx="1811007" cy="895341"/>
      </dsp:txXfrm>
    </dsp:sp>
    <dsp:sp modelId="{E33E40A1-09CC-40D7-BDAB-6A17DC3A329E}">
      <dsp:nvSpPr>
        <dsp:cNvPr id="0" name=""/>
        <dsp:cNvSpPr/>
      </dsp:nvSpPr>
      <dsp:spPr>
        <a:xfrm rot="240000">
          <a:off x="2252024" y="2198074"/>
          <a:ext cx="1914877" cy="89213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zh-CN" altLang="en-US" sz="1200" kern="1200" dirty="0" smtClean="0">
              <a:latin typeface="黑体" pitchFamily="49" charset="-122"/>
              <a:ea typeface="黑体" pitchFamily="49" charset="-122"/>
            </a:rPr>
            <a:t>整合社会大量闲散资金</a:t>
          </a:r>
          <a:endParaRPr lang="en-US" altLang="zh-CN" sz="1200" kern="1200" dirty="0" smtClean="0">
            <a:latin typeface="黑体" pitchFamily="49" charset="-122"/>
            <a:ea typeface="黑体" pitchFamily="49" charset="-122"/>
          </a:endParaRPr>
        </a:p>
        <a:p>
          <a:pPr lvl="0" algn="l" defTabSz="533400">
            <a:lnSpc>
              <a:spcPct val="90000"/>
            </a:lnSpc>
            <a:spcBef>
              <a:spcPct val="0"/>
            </a:spcBef>
            <a:spcAft>
              <a:spcPct val="35000"/>
            </a:spcAft>
          </a:pPr>
          <a:r>
            <a:rPr lang="en-US" altLang="zh-CN" sz="1200" i="1" kern="1200" dirty="0" smtClean="0"/>
            <a:t>Integrating idle funds in society</a:t>
          </a:r>
          <a:endParaRPr lang="zh-CN" altLang="en-US" sz="1200" kern="1200" dirty="0">
            <a:latin typeface="黑体" pitchFamily="49" charset="-122"/>
            <a:ea typeface="黑体" pitchFamily="49" charset="-122"/>
          </a:endParaRPr>
        </a:p>
      </dsp:txBody>
      <dsp:txXfrm>
        <a:off x="2295575" y="2241625"/>
        <a:ext cx="1827775" cy="8050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0.80615</cdr:x>
      <cdr:y>0.45304</cdr:y>
    </cdr:from>
    <cdr:to>
      <cdr:x>1</cdr:x>
      <cdr:y>0.51345</cdr:y>
    </cdr:to>
    <cdr:sp macro="" textlink="">
      <cdr:nvSpPr>
        <cdr:cNvPr id="3" name="TextBox 2"/>
        <cdr:cNvSpPr txBox="1"/>
      </cdr:nvSpPr>
      <cdr:spPr>
        <a:xfrm xmlns:a="http://schemas.openxmlformats.org/drawingml/2006/main">
          <a:off x="6288360" y="2160240"/>
          <a:ext cx="151216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600" dirty="0" smtClean="0"/>
            <a:t>        Capital Gap</a:t>
          </a:r>
          <a:endParaRPr lang="zh-CN" altLang="en-US" sz="1600" dirty="0"/>
        </a:p>
      </cdr:txBody>
    </cdr:sp>
  </cdr:relSizeAnchor>
  <cdr:relSizeAnchor xmlns:cdr="http://schemas.openxmlformats.org/drawingml/2006/chartDrawing">
    <cdr:from>
      <cdr:x>0.0137</cdr:x>
      <cdr:y>0.15162</cdr:y>
    </cdr:from>
    <cdr:to>
      <cdr:x>0.08219</cdr:x>
      <cdr:y>0.41291</cdr:y>
    </cdr:to>
    <cdr:sp macro="" textlink="">
      <cdr:nvSpPr>
        <cdr:cNvPr id="4" name="TextBox 3"/>
        <cdr:cNvSpPr txBox="1"/>
      </cdr:nvSpPr>
      <cdr:spPr>
        <a:xfrm xmlns:a="http://schemas.openxmlformats.org/drawingml/2006/main">
          <a:off x="72008" y="589551"/>
          <a:ext cx="360040" cy="101601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altLang="zh-CN" sz="1400" dirty="0" smtClean="0"/>
            <a:t>Trillion </a:t>
          </a:r>
          <a:r>
            <a:rPr lang="en-US" altLang="zh-CN" sz="1400" dirty="0"/>
            <a:t>yuan</a:t>
          </a:r>
          <a:endParaRPr lang="zh-CN" altLang="en-US" sz="1400" dirty="0"/>
        </a:p>
      </cdr:txBody>
    </cdr:sp>
  </cdr:relSizeAnchor>
  <cdr:relSizeAnchor xmlns:cdr="http://schemas.openxmlformats.org/drawingml/2006/chartDrawing">
    <cdr:from>
      <cdr:x>0.80953</cdr:x>
      <cdr:y>0.59606</cdr:y>
    </cdr:from>
    <cdr:to>
      <cdr:x>0.98414</cdr:x>
      <cdr:y>0.68865</cdr:y>
    </cdr:to>
    <cdr:sp macro="" textlink="">
      <cdr:nvSpPr>
        <cdr:cNvPr id="5" name="TextBox 4"/>
        <cdr:cNvSpPr txBox="1"/>
      </cdr:nvSpPr>
      <cdr:spPr>
        <a:xfrm xmlns:a="http://schemas.openxmlformats.org/drawingml/2006/main">
          <a:off x="4255348" y="2317743"/>
          <a:ext cx="91784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200" i="1" dirty="0" smtClean="0"/>
            <a:t>Capital gap</a:t>
          </a:r>
          <a:endParaRPr lang="zh-CN" altLang="en-US" sz="12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B415D-6B91-40AC-BBF9-A5683AF58CA2}" type="datetimeFigureOut">
              <a:rPr lang="zh-CN" altLang="en-US" smtClean="0"/>
              <a:pPr/>
              <a:t>2015/11/9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55723-62C4-4103-98BA-5D753A6642AA}" type="slidenum">
              <a:rPr lang="zh-CN" altLang="en-US" smtClean="0"/>
              <a:pPr/>
              <a:t>‹#›</a:t>
            </a:fld>
            <a:endParaRPr lang="zh-CN" altLang="en-US"/>
          </a:p>
        </p:txBody>
      </p:sp>
    </p:spTree>
    <p:extLst>
      <p:ext uri="{BB962C8B-B14F-4D97-AF65-F5344CB8AC3E}">
        <p14:creationId xmlns:p14="http://schemas.microsoft.com/office/powerpoint/2010/main" val="92746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3</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17</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18</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19</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20</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21</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22</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23</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24</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25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26</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4</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27</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5</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6</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7</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8</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9</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10</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C55723-62C4-4103-98BA-5D753A6642AA}" type="slidenum">
              <a:rPr lang="zh-CN" altLang="en-US" smtClean="0"/>
              <a:pPr/>
              <a:t>16</a:t>
            </a:fld>
            <a:endParaRPr lang="zh-CN" altLang="en-US"/>
          </a:p>
        </p:txBody>
      </p:sp>
    </p:spTree>
    <p:extLst>
      <p:ext uri="{BB962C8B-B14F-4D97-AF65-F5344CB8AC3E}">
        <p14:creationId xmlns:p14="http://schemas.microsoft.com/office/powerpoint/2010/main" val="4137511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diagramQuickStyle" Target="../diagrams/quickStyle2.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diagramLayout" Target="../diagrams/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diagramData" Target="../diagrams/data2.xml"/><Relationship Id="rId5" Type="http://schemas.openxmlformats.org/officeDocument/2006/relationships/tags" Target="../tags/tag8.xml"/><Relationship Id="rId15" Type="http://schemas.microsoft.com/office/2007/relationships/diagramDrawing" Target="../diagrams/drawing2.xml"/><Relationship Id="rId10" Type="http://schemas.openxmlformats.org/officeDocument/2006/relationships/notesSlide" Target="../notesSlides/notesSlide13.xml"/><Relationship Id="rId4" Type="http://schemas.openxmlformats.org/officeDocument/2006/relationships/tags" Target="../tags/tag7.xml"/><Relationship Id="rId9" Type="http://schemas.openxmlformats.org/officeDocument/2006/relationships/slideLayout" Target="../slideLayouts/slideLayout1.xml"/><Relationship Id="rId14"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4.xml"/><Relationship Id="rId7"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notesSlide" Target="../notesSlides/notesSlide18.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slideLayout" Target="../slideLayouts/slideLayout1.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556" y="2027712"/>
            <a:ext cx="7992888" cy="707886"/>
          </a:xfrm>
          <a:prstGeom prst="rect">
            <a:avLst/>
          </a:prstGeom>
          <a:noFill/>
        </p:spPr>
        <p:txBody>
          <a:bodyPr wrap="square" rtlCol="0">
            <a:spAutoFit/>
          </a:bodyPr>
          <a:lstStyle/>
          <a:p>
            <a:r>
              <a:rPr lang="zh-CN" altLang="zh-CN" sz="4000" b="1" dirty="0" smtClean="0">
                <a:latin typeface="黑体" pitchFamily="49" charset="-122"/>
                <a:ea typeface="黑体" pitchFamily="49" charset="-122"/>
              </a:rPr>
              <a:t>绿色</a:t>
            </a:r>
            <a:r>
              <a:rPr lang="zh-CN" altLang="zh-CN" sz="4000" b="1" dirty="0">
                <a:latin typeface="黑体" pitchFamily="49" charset="-122"/>
                <a:ea typeface="黑体" pitchFamily="49" charset="-122"/>
              </a:rPr>
              <a:t>金融</a:t>
            </a:r>
            <a:r>
              <a:rPr lang="zh-CN" altLang="zh-CN" sz="4000" b="1" dirty="0" smtClean="0">
                <a:latin typeface="黑体" pitchFamily="49" charset="-122"/>
                <a:ea typeface="黑体" pitchFamily="49" charset="-122"/>
              </a:rPr>
              <a:t>改革与</a:t>
            </a:r>
            <a:r>
              <a:rPr lang="zh-CN" altLang="zh-CN" sz="4000" b="1" dirty="0">
                <a:latin typeface="黑体" pitchFamily="49" charset="-122"/>
                <a:ea typeface="黑体" pitchFamily="49" charset="-122"/>
              </a:rPr>
              <a:t>促进绿色转型</a:t>
            </a:r>
            <a:r>
              <a:rPr lang="zh-CN" altLang="zh-CN" sz="4000" b="1" dirty="0" smtClean="0">
                <a:latin typeface="黑体" pitchFamily="49" charset="-122"/>
                <a:ea typeface="黑体" pitchFamily="49" charset="-122"/>
              </a:rPr>
              <a:t>研究</a:t>
            </a:r>
            <a:endParaRPr lang="zh-CN" altLang="zh-CN" sz="4000" dirty="0">
              <a:latin typeface="黑体" pitchFamily="49" charset="-122"/>
              <a:ea typeface="黑体" pitchFamily="49" charset="-122"/>
            </a:endParaRPr>
          </a:p>
        </p:txBody>
      </p:sp>
      <p:sp>
        <p:nvSpPr>
          <p:cNvPr id="2" name="TextBox 1"/>
          <p:cNvSpPr txBox="1"/>
          <p:nvPr/>
        </p:nvSpPr>
        <p:spPr>
          <a:xfrm>
            <a:off x="323528" y="2780928"/>
            <a:ext cx="8496944" cy="461665"/>
          </a:xfrm>
          <a:prstGeom prst="rect">
            <a:avLst/>
          </a:prstGeom>
          <a:noFill/>
        </p:spPr>
        <p:txBody>
          <a:bodyPr wrap="square" rtlCol="0">
            <a:spAutoFit/>
          </a:bodyPr>
          <a:lstStyle/>
          <a:p>
            <a:r>
              <a:rPr lang="en-US" altLang="zh-CN" sz="2400" i="1" dirty="0">
                <a:latin typeface="Arial Black" panose="020B0A04020102020204" pitchFamily="34" charset="0"/>
                <a:cs typeface="Arial" panose="020B0604020202020204" pitchFamily="34" charset="0"/>
              </a:rPr>
              <a:t>Green Finance Reform and Green </a:t>
            </a:r>
            <a:r>
              <a:rPr lang="en-US" altLang="zh-CN" sz="2400" i="1" dirty="0" smtClean="0">
                <a:latin typeface="Arial Black" panose="020B0A04020102020204" pitchFamily="34" charset="0"/>
                <a:cs typeface="Arial" panose="020B0604020202020204" pitchFamily="34" charset="0"/>
              </a:rPr>
              <a:t>Transformation</a:t>
            </a:r>
            <a:endParaRPr lang="zh-CN" altLang="zh-CN" sz="2400" i="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25367" y="116632"/>
            <a:ext cx="684076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000" dirty="0" smtClean="0">
                <a:ea typeface="宋体" pitchFamily="2" charset="-122"/>
              </a:rPr>
              <a:t>挑战</a:t>
            </a:r>
            <a:r>
              <a:rPr lang="zh-CN" altLang="en-US" sz="2000" dirty="0">
                <a:ea typeface="宋体" pitchFamily="2" charset="-122"/>
              </a:rPr>
              <a:t>五</a:t>
            </a:r>
            <a:r>
              <a:rPr lang="zh-CN" altLang="en-US" sz="2000" dirty="0" smtClean="0">
                <a:ea typeface="宋体" pitchFamily="2" charset="-122"/>
              </a:rPr>
              <a:t>：中国绿色金融改革缺乏清晰的战略路线图</a:t>
            </a:r>
            <a:endParaRPr lang="en-US" altLang="zh-CN" sz="2000" dirty="0">
              <a:ea typeface="宋体" pitchFamily="2" charset="-122"/>
            </a:endParaRPr>
          </a:p>
        </p:txBody>
      </p:sp>
      <p:sp>
        <p:nvSpPr>
          <p:cNvPr id="2" name="TextBox 1"/>
          <p:cNvSpPr txBox="1"/>
          <p:nvPr/>
        </p:nvSpPr>
        <p:spPr>
          <a:xfrm>
            <a:off x="611560" y="1450519"/>
            <a:ext cx="7704856" cy="4247317"/>
          </a:xfrm>
          <a:prstGeom prst="rect">
            <a:avLst/>
          </a:prstGeom>
          <a:noFill/>
        </p:spPr>
        <p:txBody>
          <a:bodyPr wrap="square" rtlCol="0">
            <a:spAutoFit/>
          </a:bodyPr>
          <a:lstStyle/>
          <a:p>
            <a:pPr marL="342900" indent="-342900">
              <a:buFont typeface="Arial" panose="020B0604020202020204" pitchFamily="34" charset="0"/>
              <a:buChar char="•"/>
            </a:pPr>
            <a:r>
              <a:rPr lang="zh-CN" altLang="zh-CN" dirty="0" smtClean="0">
                <a:latin typeface="仿宋" pitchFamily="49" charset="-122"/>
                <a:ea typeface="仿宋" pitchFamily="49" charset="-122"/>
              </a:rPr>
              <a:t>绿色</a:t>
            </a:r>
            <a:r>
              <a:rPr lang="zh-CN" altLang="zh-CN" dirty="0">
                <a:latin typeface="仿宋" pitchFamily="49" charset="-122"/>
                <a:ea typeface="仿宋" pitchFamily="49" charset="-122"/>
              </a:rPr>
              <a:t>金融改革需要与中国绿色转型进程紧密衔接，并与中国金融体系自身改革进展相吻合。绿色金融制度体系的建构和市场体系的完善，是个长期的、渐进的过程。目前中国绿色金融改革缺乏明确的战略路线图，导致绿色金融改革的总体协调性、阶段性、操作性较差，难以发挥其对绿色转型</a:t>
            </a:r>
            <a:r>
              <a:rPr lang="zh-CN" altLang="zh-CN" dirty="0" smtClean="0">
                <a:latin typeface="仿宋" pitchFamily="49" charset="-122"/>
                <a:ea typeface="仿宋" pitchFamily="49" charset="-122"/>
              </a:rPr>
              <a:t>的良好</a:t>
            </a:r>
            <a:r>
              <a:rPr lang="zh-CN" altLang="zh-CN" dirty="0">
                <a:latin typeface="仿宋" pitchFamily="49" charset="-122"/>
                <a:ea typeface="仿宋" pitchFamily="49" charset="-122"/>
              </a:rPr>
              <a:t>支撑作用。因此，本课题组结合中国绿色转型的阶段性任务，提出了绿色金融改革战略路线图和优先突破的领域</a:t>
            </a:r>
            <a:r>
              <a:rPr lang="zh-CN" altLang="zh-CN" dirty="0" smtClean="0">
                <a:latin typeface="仿宋" pitchFamily="49" charset="-122"/>
                <a:ea typeface="仿宋" pitchFamily="49" charset="-122"/>
              </a:rPr>
              <a:t>。</a:t>
            </a:r>
            <a:endParaRPr lang="en-US" altLang="zh-CN" dirty="0" smtClean="0">
              <a:latin typeface="仿宋" pitchFamily="49" charset="-122"/>
              <a:ea typeface="仿宋" pitchFamily="49" charset="-122"/>
            </a:endParaRPr>
          </a:p>
          <a:p>
            <a:pPr marL="342900" indent="-342900">
              <a:buFont typeface="Arial" panose="020B0604020202020204" pitchFamily="34" charset="0"/>
              <a:buChar char="•"/>
            </a:pPr>
            <a:endParaRPr lang="en-US" altLang="zh-CN" dirty="0" smtClean="0">
              <a:latin typeface="仿宋" pitchFamily="49" charset="-122"/>
              <a:ea typeface="仿宋" pitchFamily="49" charset="-122"/>
            </a:endParaRPr>
          </a:p>
          <a:p>
            <a:pPr marL="342900" indent="-342900">
              <a:buFont typeface="Arial" panose="020B0604020202020204" pitchFamily="34" charset="0"/>
              <a:buChar char="•"/>
            </a:pPr>
            <a:r>
              <a:rPr lang="en-US" altLang="zh-CN" i="1" dirty="0" smtClean="0"/>
              <a:t>Green </a:t>
            </a:r>
            <a:r>
              <a:rPr lang="en-US" altLang="zh-CN" i="1" dirty="0"/>
              <a:t>finance reform needs a tight connection is a comprehensive project that will build the green financial and market system in stages. At present, green finance reform in China lacks a clear strategic road map. As a result, green finance reform is handicapped with inadequate coordination and operation. For this reason, the Task Force proposes a strategic road map for green finance reform and priority areas that will enable breakthroughs in the near-term</a:t>
            </a:r>
            <a:r>
              <a:rPr lang="en-US" altLang="zh-CN" i="1" dirty="0" smtClean="0"/>
              <a:t>.</a:t>
            </a:r>
            <a:endParaRPr lang="zh-CN" altLang="zh-CN" i="1" dirty="0">
              <a:latin typeface="仿宋" pitchFamily="49" charset="-122"/>
              <a:ea typeface="仿宋" pitchFamily="49" charset="-122"/>
            </a:endParaRPr>
          </a:p>
          <a:p>
            <a:endParaRPr lang="zh-CN" altLang="en-US" dirty="0">
              <a:latin typeface="仿宋" pitchFamily="49" charset="-122"/>
              <a:ea typeface="仿宋" pitchFamily="49" charset="-122"/>
            </a:endParaRPr>
          </a:p>
        </p:txBody>
      </p:sp>
      <p:sp>
        <p:nvSpPr>
          <p:cNvPr id="3" name="TextBox 2"/>
          <p:cNvSpPr txBox="1"/>
          <p:nvPr/>
        </p:nvSpPr>
        <p:spPr>
          <a:xfrm>
            <a:off x="251520" y="539388"/>
            <a:ext cx="7848872" cy="369332"/>
          </a:xfrm>
          <a:prstGeom prst="rect">
            <a:avLst/>
          </a:prstGeom>
          <a:noFill/>
        </p:spPr>
        <p:txBody>
          <a:bodyPr wrap="square" rtlCol="0">
            <a:spAutoFit/>
          </a:bodyPr>
          <a:lstStyle/>
          <a:p>
            <a:r>
              <a:rPr lang="en-US" altLang="zh-CN" i="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i="1" dirty="0" smtClean="0">
                <a:solidFill>
                  <a:schemeClr val="accent1">
                    <a:lumMod val="75000"/>
                  </a:schemeClr>
                </a:solidFill>
                <a:latin typeface="Times New Roman" panose="02020603050405020304" pitchFamily="18" charset="0"/>
                <a:cs typeface="Times New Roman" panose="02020603050405020304" pitchFamily="18" charset="0"/>
              </a:rPr>
              <a:t>Challenge 5: Green </a:t>
            </a:r>
            <a:r>
              <a:rPr lang="en-US" altLang="zh-CN" i="1" dirty="0">
                <a:solidFill>
                  <a:schemeClr val="accent1">
                    <a:lumMod val="75000"/>
                  </a:schemeClr>
                </a:solidFill>
                <a:latin typeface="Times New Roman" panose="02020603050405020304" pitchFamily="18" charset="0"/>
                <a:cs typeface="Times New Roman" panose="02020603050405020304" pitchFamily="18" charset="0"/>
              </a:rPr>
              <a:t>Finance Reform in China Lacks Clear Strategic Route Map</a:t>
            </a:r>
            <a:endParaRPr lang="zh-CN" altLang="en-US"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8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512" y="2636912"/>
            <a:ext cx="8208912" cy="1200329"/>
          </a:xfrm>
          <a:prstGeom prst="rect">
            <a:avLst/>
          </a:prstGeom>
          <a:noFill/>
        </p:spPr>
        <p:txBody>
          <a:bodyPr wrap="square" rtlCol="0">
            <a:spAutoFit/>
          </a:bodyPr>
          <a:lstStyle/>
          <a:p>
            <a:pPr algn="ctr"/>
            <a:r>
              <a:rPr lang="zh-CN" altLang="en-US" sz="3600" dirty="0" smtClean="0">
                <a:latin typeface="黑体" pitchFamily="49" charset="-122"/>
                <a:ea typeface="黑体" pitchFamily="49" charset="-122"/>
              </a:rPr>
              <a:t>主要</a:t>
            </a:r>
            <a:r>
              <a:rPr lang="zh-CN" altLang="en-US" sz="3600" dirty="0">
                <a:latin typeface="黑体" pitchFamily="49" charset="-122"/>
                <a:ea typeface="黑体" pitchFamily="49" charset="-122"/>
              </a:rPr>
              <a:t>政策建议</a:t>
            </a:r>
            <a:endParaRPr lang="en-US" altLang="zh-CN" sz="3600" dirty="0" smtClean="0">
              <a:latin typeface="黑体" pitchFamily="49" charset="-122"/>
              <a:ea typeface="黑体" pitchFamily="49" charset="-122"/>
            </a:endParaRPr>
          </a:p>
          <a:p>
            <a:pPr algn="ctr"/>
            <a:r>
              <a:rPr lang="en-US" altLang="zh-CN" sz="3600" i="1" dirty="0" smtClean="0">
                <a:latin typeface="Times New Roman" panose="02020603050405020304" pitchFamily="18" charset="0"/>
                <a:ea typeface="黑体" pitchFamily="49" charset="-122"/>
                <a:cs typeface="Times New Roman" panose="02020603050405020304" pitchFamily="18" charset="0"/>
              </a:rPr>
              <a:t>Key Recommendations</a:t>
            </a:r>
            <a:endParaRPr lang="zh-CN" altLang="en-US" sz="3600" i="1" dirty="0">
              <a:latin typeface="Times New Roman" panose="02020603050405020304" pitchFamily="18" charset="0"/>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1169201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gray">
          <a:xfrm>
            <a:off x="323528" y="260648"/>
            <a:ext cx="741682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a:latin typeface="黑体" panose="02010609060101010101" pitchFamily="49" charset="-122"/>
                <a:ea typeface="黑体" panose="02010609060101010101" pitchFamily="49" charset="-122"/>
              </a:rPr>
              <a:t>建议</a:t>
            </a:r>
            <a:r>
              <a:rPr lang="zh-CN" altLang="en-US" sz="2400" dirty="0" smtClean="0">
                <a:latin typeface="黑体" panose="02010609060101010101" pitchFamily="49" charset="-122"/>
                <a:ea typeface="黑体" panose="02010609060101010101" pitchFamily="49" charset="-122"/>
              </a:rPr>
              <a:t>一：实施绿色金融改革战略路线图</a:t>
            </a:r>
            <a:endParaRPr lang="en-US" altLang="zh-CN" sz="2400" dirty="0" smtClean="0">
              <a:latin typeface="黑体" panose="02010609060101010101" pitchFamily="49" charset="-122"/>
              <a:ea typeface="黑体" panose="02010609060101010101" pitchFamily="49" charset="-122"/>
            </a:endParaRPr>
          </a:p>
          <a:p>
            <a:r>
              <a:rPr lang="en-US" altLang="zh-CN" sz="2000" b="0" i="1" dirty="0" smtClean="0"/>
              <a:t>Recommendation 1: Strategic </a:t>
            </a:r>
            <a:r>
              <a:rPr lang="en-US" altLang="zh-CN" sz="2000" b="0" i="1" dirty="0"/>
              <a:t>Roadmap for Green Financial </a:t>
            </a:r>
            <a:r>
              <a:rPr lang="en-US" altLang="zh-CN" sz="2000" b="0" i="1" dirty="0" smtClean="0"/>
              <a:t>Reform</a:t>
            </a:r>
            <a:endParaRPr lang="zh-CN" altLang="en-US" sz="2000" b="0" i="1" dirty="0"/>
          </a:p>
        </p:txBody>
      </p:sp>
      <p:cxnSp>
        <p:nvCxnSpPr>
          <p:cNvPr id="19" name="肘形连接符 10"/>
          <p:cNvCxnSpPr>
            <a:cxnSpLocks noChangeShapeType="1"/>
          </p:cNvCxnSpPr>
          <p:nvPr/>
        </p:nvCxnSpPr>
        <p:spPr bwMode="auto">
          <a:xfrm>
            <a:off x="587589" y="1189535"/>
            <a:ext cx="6430962" cy="3922712"/>
          </a:xfrm>
          <a:prstGeom prst="bentConnector3">
            <a:avLst>
              <a:gd name="adj1" fmla="val 56931"/>
            </a:avLst>
          </a:prstGeom>
          <a:noFill/>
          <a:ln w="19050" algn="ctr">
            <a:solidFill>
              <a:srgbClr val="404040"/>
            </a:solidFill>
            <a:miter lim="800000"/>
            <a:headEnd type="oval" w="med" len="med"/>
            <a:tailEnd type="oval" w="med" len="med"/>
          </a:ln>
          <a:extLst>
            <a:ext uri="{909E8E84-426E-40DD-AFC4-6F175D3DCCD1}">
              <a14:hiddenFill xmlns:a14="http://schemas.microsoft.com/office/drawing/2010/main">
                <a:noFill/>
              </a14:hiddenFill>
            </a:ext>
          </a:extLst>
        </p:spPr>
      </p:cxnSp>
      <p:sp>
        <p:nvSpPr>
          <p:cNvPr id="21" name="五边形 20"/>
          <p:cNvSpPr/>
          <p:nvPr/>
        </p:nvSpPr>
        <p:spPr>
          <a:xfrm>
            <a:off x="4102314" y="1917799"/>
            <a:ext cx="1770062" cy="598488"/>
          </a:xfrm>
          <a:prstGeom prst="homePlate">
            <a:avLst/>
          </a:prstGeom>
          <a:solidFill>
            <a:schemeClr val="accent6">
              <a:lumMod val="50000"/>
            </a:schemeClr>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Arial"/>
              <a:ea typeface="微软雅黑"/>
            </a:endParaRPr>
          </a:p>
        </p:txBody>
      </p:sp>
      <p:sp>
        <p:nvSpPr>
          <p:cNvPr id="22" name="五边形 21"/>
          <p:cNvSpPr/>
          <p:nvPr/>
        </p:nvSpPr>
        <p:spPr>
          <a:xfrm>
            <a:off x="4102314" y="3694608"/>
            <a:ext cx="1770062" cy="598488"/>
          </a:xfrm>
          <a:prstGeom prst="homePlate">
            <a:avLst/>
          </a:prstGeom>
          <a:solidFill>
            <a:schemeClr val="accent6">
              <a:lumMod val="50000"/>
            </a:schemeClr>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Arial"/>
              <a:ea typeface="微软雅黑"/>
            </a:endParaRPr>
          </a:p>
        </p:txBody>
      </p:sp>
      <p:sp>
        <p:nvSpPr>
          <p:cNvPr id="23" name="五边形 22"/>
          <p:cNvSpPr/>
          <p:nvPr/>
        </p:nvSpPr>
        <p:spPr>
          <a:xfrm flipH="1">
            <a:off x="2637051" y="2780928"/>
            <a:ext cx="1770063" cy="598488"/>
          </a:xfrm>
          <a:prstGeom prst="homePlate">
            <a:avLst/>
          </a:prstGeom>
          <a:solidFill>
            <a:srgbClr val="F4D756"/>
          </a:solidFill>
          <a:ln w="12700" cap="flat" cmpd="sng" algn="ctr">
            <a:noFill/>
            <a:prstDash val="solid"/>
            <a:miter lim="800000"/>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Arial"/>
              <a:ea typeface="微软雅黑"/>
            </a:endParaRPr>
          </a:p>
        </p:txBody>
      </p:sp>
      <p:sp>
        <p:nvSpPr>
          <p:cNvPr id="25" name="矩形 12"/>
          <p:cNvSpPr>
            <a:spLocks noChangeArrowheads="1"/>
          </p:cNvSpPr>
          <p:nvPr/>
        </p:nvSpPr>
        <p:spPr bwMode="auto">
          <a:xfrm>
            <a:off x="2827177" y="2802994"/>
            <a:ext cx="16193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ysClr val="windowText" lastClr="000000"/>
                </a:solidFill>
                <a:latin typeface="微软雅黑" pitchFamily="34" charset="-122"/>
                <a:ea typeface="微软雅黑" pitchFamily="34" charset="-122"/>
              </a:rPr>
              <a:t>阶段一 </a:t>
            </a:r>
            <a:r>
              <a:rPr lang="en-US" altLang="zh-CN" sz="1600" b="1" dirty="0">
                <a:solidFill>
                  <a:sysClr val="windowText" lastClr="000000"/>
                </a:solidFill>
              </a:rPr>
              <a:t>Phase Ⅰ</a:t>
            </a:r>
            <a:endParaRPr lang="en-US" altLang="zh-CN" sz="1600" dirty="0" smtClean="0">
              <a:solidFill>
                <a:sysClr val="windowText" lastClr="000000"/>
              </a:solidFill>
              <a:latin typeface="微软雅黑" pitchFamily="34" charset="-122"/>
              <a:ea typeface="微软雅黑" pitchFamily="34" charset="-122"/>
            </a:endParaRPr>
          </a:p>
          <a:p>
            <a:r>
              <a:rPr lang="zh-CN" altLang="en-US" sz="1400" dirty="0" smtClean="0">
                <a:solidFill>
                  <a:sysClr val="windowText" lastClr="000000"/>
                </a:solidFill>
                <a:latin typeface="微软雅黑" pitchFamily="34" charset="-122"/>
                <a:ea typeface="微软雅黑" pitchFamily="34" charset="-122"/>
              </a:rPr>
              <a:t>（</a:t>
            </a:r>
            <a:r>
              <a:rPr lang="en-US" altLang="zh-CN" sz="1400" dirty="0" smtClean="0">
                <a:solidFill>
                  <a:sysClr val="windowText" lastClr="000000"/>
                </a:solidFill>
                <a:latin typeface="微软雅黑" pitchFamily="34" charset="-122"/>
                <a:ea typeface="微软雅黑" pitchFamily="34" charset="-122"/>
              </a:rPr>
              <a:t>2016-2020</a:t>
            </a:r>
            <a:r>
              <a:rPr lang="zh-CN" altLang="en-US" sz="1400" dirty="0" smtClean="0">
                <a:solidFill>
                  <a:sysClr val="windowText" lastClr="000000"/>
                </a:solidFill>
                <a:latin typeface="微软雅黑" pitchFamily="34" charset="-122"/>
                <a:ea typeface="微软雅黑" pitchFamily="34" charset="-122"/>
              </a:rPr>
              <a:t>）</a:t>
            </a:r>
            <a:endParaRPr lang="zh-CN" altLang="en-US" sz="1400" dirty="0">
              <a:solidFill>
                <a:sysClr val="windowText" lastClr="000000"/>
              </a:solidFill>
              <a:latin typeface="微软雅黑" pitchFamily="34" charset="-122"/>
              <a:ea typeface="微软雅黑" pitchFamily="34" charset="-122"/>
            </a:endParaRPr>
          </a:p>
        </p:txBody>
      </p:sp>
      <p:sp>
        <p:nvSpPr>
          <p:cNvPr id="27" name="矩形 14"/>
          <p:cNvSpPr>
            <a:spLocks noChangeArrowheads="1"/>
          </p:cNvSpPr>
          <p:nvPr/>
        </p:nvSpPr>
        <p:spPr bwMode="auto">
          <a:xfrm>
            <a:off x="4077470" y="3739098"/>
            <a:ext cx="16193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itchFamily="34" charset="-122"/>
                <a:ea typeface="微软雅黑" pitchFamily="34" charset="-122"/>
              </a:rPr>
              <a:t>阶段三 </a:t>
            </a:r>
            <a:r>
              <a:rPr lang="en-US" altLang="zh-CN" sz="1600" b="1" dirty="0">
                <a:solidFill>
                  <a:schemeClr val="bg1"/>
                </a:solidFill>
              </a:rPr>
              <a:t>Phase Ⅲ</a:t>
            </a:r>
            <a:endParaRPr lang="en-US" altLang="zh-CN" sz="1600" dirty="0" smtClean="0">
              <a:solidFill>
                <a:schemeClr val="bg1"/>
              </a:solidFill>
              <a:latin typeface="微软雅黑" pitchFamily="34" charset="-122"/>
              <a:ea typeface="微软雅黑" pitchFamily="34" charset="-122"/>
            </a:endParaRPr>
          </a:p>
          <a:p>
            <a:pPr algn="ctr"/>
            <a:r>
              <a:rPr lang="zh-CN" altLang="en-US" sz="1400" dirty="0" smtClean="0">
                <a:solidFill>
                  <a:schemeClr val="bg1"/>
                </a:solidFill>
                <a:latin typeface="微软雅黑" pitchFamily="34" charset="-122"/>
                <a:ea typeface="微软雅黑" pitchFamily="34" charset="-122"/>
              </a:rPr>
              <a:t>（</a:t>
            </a:r>
            <a:r>
              <a:rPr lang="en-US" altLang="zh-CN" sz="1400" dirty="0" smtClean="0">
                <a:solidFill>
                  <a:schemeClr val="bg1"/>
                </a:solidFill>
                <a:latin typeface="微软雅黑" pitchFamily="34" charset="-122"/>
                <a:ea typeface="微软雅黑" pitchFamily="34" charset="-122"/>
              </a:rPr>
              <a:t>2026-2030</a:t>
            </a:r>
            <a:r>
              <a:rPr lang="zh-CN" altLang="en-US"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28" name="矩形 15"/>
          <p:cNvSpPr>
            <a:spLocks noChangeArrowheads="1"/>
          </p:cNvSpPr>
          <p:nvPr/>
        </p:nvSpPr>
        <p:spPr bwMode="auto">
          <a:xfrm>
            <a:off x="4150631" y="1944959"/>
            <a:ext cx="166584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itchFamily="34" charset="-122"/>
                <a:ea typeface="微软雅黑" pitchFamily="34" charset="-122"/>
              </a:rPr>
              <a:t>阶段二 </a:t>
            </a:r>
            <a:r>
              <a:rPr lang="en-US" altLang="zh-CN" sz="1600" b="1" dirty="0" smtClean="0">
                <a:solidFill>
                  <a:schemeClr val="bg1"/>
                </a:solidFill>
              </a:rPr>
              <a:t>Phase </a:t>
            </a:r>
            <a:r>
              <a:rPr lang="en-US" altLang="zh-CN" sz="1600" b="1" dirty="0">
                <a:solidFill>
                  <a:schemeClr val="bg1"/>
                </a:solidFill>
              </a:rPr>
              <a:t>Ⅱ</a:t>
            </a:r>
            <a:r>
              <a:rPr lang="en-US" altLang="zh-CN" sz="1600" b="1" dirty="0" smtClean="0">
                <a:solidFill>
                  <a:schemeClr val="bg1"/>
                </a:solidFill>
              </a:rPr>
              <a:t> </a:t>
            </a:r>
            <a:endParaRPr lang="en-US" altLang="zh-CN" sz="1600" dirty="0" smtClean="0">
              <a:solidFill>
                <a:schemeClr val="bg1"/>
              </a:solidFill>
              <a:latin typeface="微软雅黑" pitchFamily="34" charset="-122"/>
              <a:ea typeface="微软雅黑" pitchFamily="34" charset="-122"/>
            </a:endParaRPr>
          </a:p>
          <a:p>
            <a:r>
              <a:rPr lang="zh-CN" altLang="en-US" sz="1400" dirty="0" smtClean="0">
                <a:solidFill>
                  <a:schemeClr val="bg1"/>
                </a:solidFill>
                <a:latin typeface="微软雅黑" pitchFamily="34" charset="-122"/>
                <a:ea typeface="微软雅黑" pitchFamily="34" charset="-122"/>
              </a:rPr>
              <a:t>（</a:t>
            </a:r>
            <a:r>
              <a:rPr lang="en-US" altLang="zh-CN" sz="1400" dirty="0" smtClean="0">
                <a:solidFill>
                  <a:schemeClr val="bg1"/>
                </a:solidFill>
                <a:latin typeface="微软雅黑" pitchFamily="34" charset="-122"/>
                <a:ea typeface="微软雅黑" pitchFamily="34" charset="-122"/>
              </a:rPr>
              <a:t>2021-2025</a:t>
            </a:r>
            <a:r>
              <a:rPr lang="zh-CN" altLang="en-US" sz="1400" dirty="0" smtClean="0">
                <a:solidFill>
                  <a:schemeClr val="bg1"/>
                </a:solidFill>
                <a:latin typeface="微软雅黑" pitchFamily="34" charset="-122"/>
                <a:ea typeface="微软雅黑" pitchFamily="34" charset="-122"/>
              </a:rPr>
              <a:t>）</a:t>
            </a:r>
            <a:endParaRPr lang="zh-CN" altLang="en-US" sz="1400" dirty="0">
              <a:solidFill>
                <a:schemeClr val="bg1"/>
              </a:solidFill>
              <a:latin typeface="微软雅黑" pitchFamily="34" charset="-122"/>
              <a:ea typeface="微软雅黑" pitchFamily="34" charset="-122"/>
            </a:endParaRPr>
          </a:p>
        </p:txBody>
      </p:sp>
      <p:sp>
        <p:nvSpPr>
          <p:cNvPr id="2" name="TextBox 1"/>
          <p:cNvSpPr txBox="1"/>
          <p:nvPr/>
        </p:nvSpPr>
        <p:spPr>
          <a:xfrm>
            <a:off x="179512" y="2773377"/>
            <a:ext cx="3024336" cy="338554"/>
          </a:xfrm>
          <a:prstGeom prst="rect">
            <a:avLst/>
          </a:prstGeom>
          <a:noFill/>
        </p:spPr>
        <p:txBody>
          <a:bodyPr wrap="square" rtlCol="0">
            <a:spAutoFit/>
          </a:bodyPr>
          <a:lstStyle/>
          <a:p>
            <a:r>
              <a:rPr lang="zh-CN" altLang="en-US" sz="1600" dirty="0" smtClean="0">
                <a:latin typeface="黑体" pitchFamily="49" charset="-122"/>
                <a:ea typeface="黑体" pitchFamily="49" charset="-122"/>
              </a:rPr>
              <a:t>绿色金融改革的启动阶段</a:t>
            </a:r>
            <a:endParaRPr lang="zh-CN" altLang="en-US" sz="1600" dirty="0">
              <a:latin typeface="黑体" pitchFamily="49" charset="-122"/>
              <a:ea typeface="黑体" pitchFamily="49" charset="-122"/>
            </a:endParaRPr>
          </a:p>
        </p:txBody>
      </p:sp>
      <p:sp>
        <p:nvSpPr>
          <p:cNvPr id="3" name="TextBox 2"/>
          <p:cNvSpPr txBox="1"/>
          <p:nvPr/>
        </p:nvSpPr>
        <p:spPr>
          <a:xfrm>
            <a:off x="5796136" y="1866310"/>
            <a:ext cx="2562078" cy="338554"/>
          </a:xfrm>
          <a:prstGeom prst="rect">
            <a:avLst/>
          </a:prstGeom>
          <a:noFill/>
        </p:spPr>
        <p:txBody>
          <a:bodyPr wrap="square" rtlCol="0">
            <a:spAutoFit/>
          </a:bodyPr>
          <a:lstStyle/>
          <a:p>
            <a:pPr algn="ctr"/>
            <a:r>
              <a:rPr lang="zh-CN" altLang="en-US" sz="1600" dirty="0" smtClean="0">
                <a:latin typeface="黑体" pitchFamily="49" charset="-122"/>
                <a:ea typeface="黑体" pitchFamily="49" charset="-122"/>
              </a:rPr>
              <a:t> 绿色金融改革的深化阶段</a:t>
            </a:r>
            <a:endParaRPr lang="zh-CN" altLang="en-US" sz="1600" dirty="0">
              <a:latin typeface="黑体" pitchFamily="49" charset="-122"/>
              <a:ea typeface="黑体" pitchFamily="49" charset="-122"/>
            </a:endParaRPr>
          </a:p>
        </p:txBody>
      </p:sp>
      <p:sp>
        <p:nvSpPr>
          <p:cNvPr id="4" name="TextBox 3"/>
          <p:cNvSpPr txBox="1"/>
          <p:nvPr/>
        </p:nvSpPr>
        <p:spPr>
          <a:xfrm>
            <a:off x="5916181" y="3792522"/>
            <a:ext cx="3070378" cy="338554"/>
          </a:xfrm>
          <a:prstGeom prst="rect">
            <a:avLst/>
          </a:prstGeom>
          <a:noFill/>
        </p:spPr>
        <p:txBody>
          <a:bodyPr wrap="square" rtlCol="0">
            <a:spAutoFit/>
          </a:bodyPr>
          <a:lstStyle/>
          <a:p>
            <a:r>
              <a:rPr lang="zh-CN" altLang="en-US" sz="1600" dirty="0" smtClean="0">
                <a:latin typeface="黑体" pitchFamily="49" charset="-122"/>
                <a:ea typeface="黑体" pitchFamily="49" charset="-122"/>
              </a:rPr>
              <a:t>中国金融体系的全面绿色化阶段</a:t>
            </a:r>
            <a:endParaRPr lang="zh-CN" altLang="en-US" sz="1600" dirty="0">
              <a:latin typeface="黑体" pitchFamily="49" charset="-122"/>
              <a:ea typeface="黑体" pitchFamily="49" charset="-122"/>
            </a:endParaRPr>
          </a:p>
        </p:txBody>
      </p:sp>
      <p:sp>
        <p:nvSpPr>
          <p:cNvPr id="8" name="TextBox 7"/>
          <p:cNvSpPr txBox="1"/>
          <p:nvPr/>
        </p:nvSpPr>
        <p:spPr>
          <a:xfrm>
            <a:off x="133470" y="3115861"/>
            <a:ext cx="2998370" cy="584775"/>
          </a:xfrm>
          <a:prstGeom prst="rect">
            <a:avLst/>
          </a:prstGeom>
          <a:noFill/>
        </p:spPr>
        <p:txBody>
          <a:bodyPr wrap="square" rtlCol="0">
            <a:spAutoFit/>
          </a:bodyPr>
          <a:lstStyle/>
          <a:p>
            <a:r>
              <a:rPr lang="en-US" altLang="zh-CN" sz="1600" i="1" dirty="0"/>
              <a:t>T</a:t>
            </a:r>
            <a:r>
              <a:rPr lang="en-US" altLang="zh-CN" sz="1600" i="1" dirty="0" smtClean="0"/>
              <a:t>he </a:t>
            </a:r>
            <a:r>
              <a:rPr lang="en-US" altLang="zh-CN" sz="1600" i="1" dirty="0"/>
              <a:t>launch of green financial </a:t>
            </a:r>
            <a:r>
              <a:rPr lang="en-US" altLang="zh-CN" sz="1600" i="1" dirty="0" smtClean="0"/>
              <a:t>reform</a:t>
            </a:r>
            <a:endParaRPr lang="zh-CN" altLang="en-US" sz="1600" i="1" dirty="0"/>
          </a:p>
        </p:txBody>
      </p:sp>
      <p:sp>
        <p:nvSpPr>
          <p:cNvPr id="12" name="TextBox 11"/>
          <p:cNvSpPr txBox="1"/>
          <p:nvPr/>
        </p:nvSpPr>
        <p:spPr>
          <a:xfrm>
            <a:off x="5854719" y="4161854"/>
            <a:ext cx="3131840" cy="861774"/>
          </a:xfrm>
          <a:prstGeom prst="rect">
            <a:avLst/>
          </a:prstGeom>
          <a:noFill/>
        </p:spPr>
        <p:txBody>
          <a:bodyPr wrap="square" rtlCol="0">
            <a:spAutoFit/>
          </a:bodyPr>
          <a:lstStyle/>
          <a:p>
            <a:r>
              <a:rPr lang="en-US" altLang="zh-CN" sz="1600" i="1" dirty="0"/>
              <a:t>T</a:t>
            </a:r>
            <a:r>
              <a:rPr lang="en-US" altLang="zh-CN" sz="1600" i="1" dirty="0" smtClean="0"/>
              <a:t>he </a:t>
            </a:r>
            <a:r>
              <a:rPr lang="en-US" altLang="zh-CN" sz="1600" i="1" dirty="0"/>
              <a:t>comprehensive greening of the financial system </a:t>
            </a:r>
            <a:endParaRPr lang="zh-CN" altLang="zh-CN" sz="1600" i="1" dirty="0"/>
          </a:p>
          <a:p>
            <a:endParaRPr lang="zh-CN" altLang="en-US" sz="1600" i="1" dirty="0"/>
          </a:p>
        </p:txBody>
      </p:sp>
      <p:sp>
        <p:nvSpPr>
          <p:cNvPr id="13" name="矩形 12"/>
          <p:cNvSpPr/>
          <p:nvPr/>
        </p:nvSpPr>
        <p:spPr>
          <a:xfrm>
            <a:off x="5867373" y="2217043"/>
            <a:ext cx="2902391" cy="584775"/>
          </a:xfrm>
          <a:prstGeom prst="rect">
            <a:avLst/>
          </a:prstGeom>
        </p:spPr>
        <p:txBody>
          <a:bodyPr wrap="square">
            <a:spAutoFit/>
          </a:bodyPr>
          <a:lstStyle/>
          <a:p>
            <a:r>
              <a:rPr lang="en-US" altLang="zh-CN" sz="1600" i="1" dirty="0"/>
              <a:t>T</a:t>
            </a:r>
            <a:r>
              <a:rPr lang="en-US" altLang="zh-CN" sz="1600" i="1" dirty="0" smtClean="0"/>
              <a:t>he </a:t>
            </a:r>
            <a:r>
              <a:rPr lang="en-US" altLang="zh-CN" sz="1600" i="1" dirty="0"/>
              <a:t>deepening of green financial reform</a:t>
            </a:r>
            <a:endParaRPr lang="zh-CN" altLang="en-US" sz="1600" i="1" dirty="0"/>
          </a:p>
        </p:txBody>
      </p:sp>
      <p:sp>
        <p:nvSpPr>
          <p:cNvPr id="5" name="矩形 4"/>
          <p:cNvSpPr/>
          <p:nvPr/>
        </p:nvSpPr>
        <p:spPr>
          <a:xfrm>
            <a:off x="0" y="5499809"/>
            <a:ext cx="9144000" cy="307777"/>
          </a:xfrm>
          <a:prstGeom prst="rect">
            <a:avLst/>
          </a:prstGeom>
          <a:solidFill>
            <a:schemeClr val="bg1">
              <a:alpha val="59000"/>
            </a:schemeClr>
          </a:solidFill>
        </p:spPr>
        <p:txBody>
          <a:bodyPr wrap="square">
            <a:spAutoFit/>
          </a:bodyPr>
          <a:lstStyle/>
          <a:p>
            <a:endParaRPr lang="zh-CN" altLang="en-US" sz="1400" i="1" dirty="0"/>
          </a:p>
        </p:txBody>
      </p:sp>
      <p:sp>
        <p:nvSpPr>
          <p:cNvPr id="6" name="TextBox 5"/>
          <p:cNvSpPr txBox="1"/>
          <p:nvPr/>
        </p:nvSpPr>
        <p:spPr>
          <a:xfrm>
            <a:off x="323528" y="5313982"/>
            <a:ext cx="8663031" cy="830997"/>
          </a:xfrm>
          <a:prstGeom prst="rect">
            <a:avLst/>
          </a:prstGeom>
          <a:noFill/>
        </p:spPr>
        <p:txBody>
          <a:bodyPr wrap="square" rtlCol="0">
            <a:spAutoFit/>
          </a:bodyPr>
          <a:lstStyle/>
          <a:p>
            <a:r>
              <a:rPr lang="zh-CN" altLang="en-US" sz="1600" dirty="0" smtClean="0">
                <a:latin typeface="黑体" pitchFamily="49" charset="-122"/>
                <a:ea typeface="黑体" pitchFamily="49" charset="-122"/>
              </a:rPr>
              <a:t>国内学术界一般认为，我国达到以绿色转型为基础的中等国家发展水平尚需</a:t>
            </a:r>
            <a:r>
              <a:rPr lang="en-US" altLang="zh-CN" sz="1600" dirty="0" smtClean="0">
                <a:latin typeface="黑体" pitchFamily="49" charset="-122"/>
                <a:ea typeface="黑体" pitchFamily="49" charset="-122"/>
              </a:rPr>
              <a:t>15</a:t>
            </a:r>
            <a:r>
              <a:rPr lang="zh-CN" altLang="en-US" sz="1600" dirty="0" smtClean="0">
                <a:latin typeface="黑体" pitchFamily="49" charset="-122"/>
                <a:ea typeface="黑体" pitchFamily="49" charset="-122"/>
              </a:rPr>
              <a:t>年。</a:t>
            </a:r>
            <a:endParaRPr lang="en-US" altLang="zh-CN" sz="1600" dirty="0" smtClean="0">
              <a:latin typeface="黑体" pitchFamily="49" charset="-122"/>
              <a:ea typeface="黑体" pitchFamily="49" charset="-122"/>
            </a:endParaRPr>
          </a:p>
          <a:p>
            <a:r>
              <a:rPr lang="en-US" altLang="zh-CN" sz="1600" i="1" dirty="0"/>
              <a:t>Domestic academia generally </a:t>
            </a:r>
            <a:r>
              <a:rPr lang="en-US" altLang="zh-CN" sz="1600" i="1" dirty="0" smtClean="0"/>
              <a:t>believes </a:t>
            </a:r>
            <a:r>
              <a:rPr lang="en-US" altLang="zh-CN" sz="1600" i="1" dirty="0"/>
              <a:t>that </a:t>
            </a:r>
            <a:r>
              <a:rPr lang="en-US" altLang="zh-CN" sz="1600" i="1" dirty="0" smtClean="0"/>
              <a:t>15 years is needed to reach medium developed level on the basis of China's </a:t>
            </a:r>
            <a:r>
              <a:rPr lang="en-US" altLang="zh-CN" sz="1600" i="1" dirty="0"/>
              <a:t>green </a:t>
            </a:r>
            <a:r>
              <a:rPr lang="en-US" altLang="zh-CN" sz="1600" i="1" dirty="0" smtClean="0"/>
              <a:t>transformation.</a:t>
            </a:r>
            <a:endParaRPr lang="zh-CN" altLang="en-US" sz="1600" i="1" dirty="0"/>
          </a:p>
        </p:txBody>
      </p:sp>
    </p:spTree>
    <p:extLst>
      <p:ext uri="{BB962C8B-B14F-4D97-AF65-F5344CB8AC3E}">
        <p14:creationId xmlns:p14="http://schemas.microsoft.com/office/powerpoint/2010/main" val="1686210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27"/>
          <p:cNvSpPr>
            <a:spLocks/>
          </p:cNvSpPr>
          <p:nvPr/>
        </p:nvSpPr>
        <p:spPr>
          <a:xfrm>
            <a:off x="1475656" y="3638634"/>
            <a:ext cx="2374822" cy="2333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2">
            <a:schemeClr val="accent1"/>
          </a:lnRef>
          <a:fillRef idx="1">
            <a:schemeClr val="lt1"/>
          </a:fillRef>
          <a:effectRef idx="0">
            <a:schemeClr val="accent1"/>
          </a:effectRef>
          <a:fontRef idx="minor">
            <a:schemeClr val="dk1"/>
          </a:fontRef>
        </p:style>
        <p:txBody>
          <a:bodyPr tIns="91439" bIns="91439" anchor="ctr"/>
          <a:lstStyle/>
          <a:p>
            <a:pPr lvl="0" defTabSz="914400">
              <a:defRPr sz="3600">
                <a:solidFill>
                  <a:srgbClr val="FFFFFF"/>
                </a:solidFill>
                <a:latin typeface="Calibri"/>
                <a:ea typeface="Calibri"/>
                <a:cs typeface="Calibri"/>
                <a:sym typeface="Calibri"/>
              </a:defRPr>
            </a:pPr>
            <a:endParaRPr/>
          </a:p>
        </p:txBody>
      </p:sp>
      <p:sp>
        <p:nvSpPr>
          <p:cNvPr id="26" name="TextBox 25"/>
          <p:cNvSpPr txBox="1"/>
          <p:nvPr/>
        </p:nvSpPr>
        <p:spPr>
          <a:xfrm>
            <a:off x="1859762" y="4646746"/>
            <a:ext cx="1920150" cy="1446550"/>
          </a:xfrm>
          <a:prstGeom prst="rect">
            <a:avLst/>
          </a:prstGeom>
          <a:noFill/>
        </p:spPr>
        <p:txBody>
          <a:bodyPr wrap="square" rtlCol="0">
            <a:spAutoFit/>
          </a:bodyPr>
          <a:lstStyle/>
          <a:p>
            <a:pPr lvl="0"/>
            <a:r>
              <a:rPr lang="en-US" altLang="zh-CN" sz="1400" b="1" i="1" dirty="0"/>
              <a:t>“Six breakthrough areas” upon which to focus policy reforms and the development of market </a:t>
            </a:r>
            <a:r>
              <a:rPr lang="en-US" altLang="zh-CN" sz="1400" b="1" i="1" dirty="0" smtClean="0"/>
              <a:t>tools.</a:t>
            </a:r>
            <a:endParaRPr lang="zh-CN" altLang="en-US" sz="1400" b="1" i="1" dirty="0"/>
          </a:p>
          <a:p>
            <a:endParaRPr lang="zh-CN" altLang="en-US" dirty="0"/>
          </a:p>
        </p:txBody>
      </p:sp>
      <p:sp>
        <p:nvSpPr>
          <p:cNvPr id="11" name="Shape 129"/>
          <p:cNvSpPr>
            <a:spLocks/>
          </p:cNvSpPr>
          <p:nvPr/>
        </p:nvSpPr>
        <p:spPr>
          <a:xfrm>
            <a:off x="3367942" y="1467238"/>
            <a:ext cx="2014782" cy="20453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2">
            <a:schemeClr val="accent1"/>
          </a:lnRef>
          <a:fillRef idx="1">
            <a:schemeClr val="lt1"/>
          </a:fillRef>
          <a:effectRef idx="0">
            <a:schemeClr val="accent1"/>
          </a:effectRef>
          <a:fontRef idx="minor">
            <a:schemeClr val="dk1"/>
          </a:fontRef>
        </p:style>
        <p:txBody>
          <a:bodyPr tIns="91439" bIns="91439" anchor="ctr"/>
          <a:lstStyle/>
          <a:p>
            <a:pPr lvl="0" defTabSz="914400">
              <a:defRPr sz="3600">
                <a:solidFill>
                  <a:srgbClr val="FFFFFF"/>
                </a:solidFill>
                <a:latin typeface="Calibri"/>
                <a:ea typeface="Calibri"/>
                <a:cs typeface="Calibri"/>
                <a:sym typeface="Calibri"/>
              </a:defRPr>
            </a:pPr>
            <a:endParaRPr/>
          </a:p>
        </p:txBody>
      </p:sp>
      <p:sp>
        <p:nvSpPr>
          <p:cNvPr id="24" name="Shape 129"/>
          <p:cNvSpPr>
            <a:spLocks/>
          </p:cNvSpPr>
          <p:nvPr/>
        </p:nvSpPr>
        <p:spPr>
          <a:xfrm>
            <a:off x="5004048" y="3789040"/>
            <a:ext cx="2160240" cy="21237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2">
            <a:schemeClr val="accent1"/>
          </a:lnRef>
          <a:fillRef idx="1">
            <a:schemeClr val="lt1"/>
          </a:fillRef>
          <a:effectRef idx="0">
            <a:schemeClr val="accent1"/>
          </a:effectRef>
          <a:fontRef idx="minor">
            <a:schemeClr val="dk1"/>
          </a:fontRef>
        </p:style>
        <p:txBody>
          <a:bodyPr tIns="91439" bIns="91439" anchor="ctr"/>
          <a:lstStyle/>
          <a:p>
            <a:pPr lvl="0" defTabSz="914400">
              <a:defRPr sz="3600">
                <a:solidFill>
                  <a:srgbClr val="FFFFFF"/>
                </a:solidFill>
                <a:latin typeface="Calibri"/>
                <a:ea typeface="Calibri"/>
                <a:cs typeface="Calibri"/>
                <a:sym typeface="Calibri"/>
              </a:defRPr>
            </a:pPr>
            <a:endParaRPr/>
          </a:p>
        </p:txBody>
      </p:sp>
      <p:sp>
        <p:nvSpPr>
          <p:cNvPr id="20" name="Rectangle 2"/>
          <p:cNvSpPr txBox="1">
            <a:spLocks noChangeArrowheads="1"/>
          </p:cNvSpPr>
          <p:nvPr/>
        </p:nvSpPr>
        <p:spPr bwMode="gray">
          <a:xfrm>
            <a:off x="323528" y="273149"/>
            <a:ext cx="799288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zh-CN" sz="2400" dirty="0"/>
              <a:t>第一阶段（</a:t>
            </a:r>
            <a:r>
              <a:rPr lang="en-US" altLang="zh-CN" sz="2400" dirty="0"/>
              <a:t>2016--2020</a:t>
            </a:r>
            <a:r>
              <a:rPr lang="zh-CN" altLang="zh-CN" sz="2400" dirty="0"/>
              <a:t>年）：绿色金融改革的启动</a:t>
            </a:r>
            <a:r>
              <a:rPr lang="zh-CN" altLang="zh-CN" sz="2400" dirty="0" smtClean="0"/>
              <a:t>阶段</a:t>
            </a:r>
            <a:r>
              <a:rPr lang="en-US" altLang="zh-CN" sz="2000" i="1" dirty="0"/>
              <a:t>Phase I (2016-2020): the launch of green financial </a:t>
            </a:r>
            <a:r>
              <a:rPr lang="en-US" altLang="zh-CN" sz="2000" i="1" dirty="0" smtClean="0"/>
              <a:t>reforms</a:t>
            </a:r>
            <a:endParaRPr lang="zh-CN" altLang="en-US" sz="2000" b="0" i="1" dirty="0"/>
          </a:p>
        </p:txBody>
      </p:sp>
      <p:sp>
        <p:nvSpPr>
          <p:cNvPr id="12" name="Shape 130"/>
          <p:cNvSpPr>
            <a:spLocks/>
          </p:cNvSpPr>
          <p:nvPr/>
        </p:nvSpPr>
        <p:spPr>
          <a:xfrm>
            <a:off x="3367942" y="3023589"/>
            <a:ext cx="2014782" cy="20453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p:spPr>
        <p:style>
          <a:lnRef idx="1">
            <a:schemeClr val="accent1"/>
          </a:lnRef>
          <a:fillRef idx="3">
            <a:schemeClr val="accent1"/>
          </a:fillRef>
          <a:effectRef idx="2">
            <a:schemeClr val="accent1"/>
          </a:effectRef>
          <a:fontRef idx="minor">
            <a:schemeClr val="lt1"/>
          </a:fontRef>
        </p:style>
        <p:txBody>
          <a:bodyPr tIns="91439" bIns="91439" anchor="ctr"/>
          <a:lstStyle/>
          <a:p>
            <a:pPr lvl="0" defTabSz="914400">
              <a:defRPr sz="3600">
                <a:solidFill>
                  <a:srgbClr val="FFFFFF"/>
                </a:solidFill>
                <a:latin typeface="Calibri"/>
                <a:ea typeface="Calibri"/>
                <a:cs typeface="Calibri"/>
                <a:sym typeface="Calibri"/>
              </a:defRPr>
            </a:pPr>
            <a:endParaRPr/>
          </a:p>
        </p:txBody>
      </p:sp>
      <p:sp>
        <p:nvSpPr>
          <p:cNvPr id="13" name="Shape 131"/>
          <p:cNvSpPr>
            <a:spLocks/>
          </p:cNvSpPr>
          <p:nvPr/>
        </p:nvSpPr>
        <p:spPr>
          <a:xfrm>
            <a:off x="3504743" y="3564086"/>
            <a:ext cx="1760097" cy="96436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5400" cap="all" spc="378">
                <a:solidFill>
                  <a:srgbClr val="FFFFFF"/>
                </a:solidFill>
                <a:latin typeface="Impact"/>
                <a:ea typeface="Impact"/>
                <a:cs typeface="Impact"/>
                <a:sym typeface="Impact"/>
              </a:defRPr>
            </a:lvl1pPr>
          </a:lstStyle>
          <a:p>
            <a:pPr lvl="0">
              <a:defRPr sz="1800" cap="none" spc="0">
                <a:solidFill>
                  <a:srgbClr val="000000"/>
                </a:solidFill>
              </a:defRPr>
            </a:pPr>
            <a:r>
              <a:rPr lang="zh-CN" altLang="en-US" sz="2800" b="1" cap="all" spc="378" dirty="0" smtClean="0">
                <a:solidFill>
                  <a:srgbClr val="FFFFFF"/>
                </a:solidFill>
              </a:rPr>
              <a:t>启动阶段</a:t>
            </a:r>
            <a:endParaRPr lang="en-US" altLang="zh-CN" sz="2800" b="1" cap="all" spc="378" dirty="0" smtClean="0">
              <a:solidFill>
                <a:srgbClr val="FFFFFF"/>
              </a:solidFill>
            </a:endParaRPr>
          </a:p>
          <a:p>
            <a:pPr lvl="0">
              <a:defRPr sz="1800" cap="none" spc="0">
                <a:solidFill>
                  <a:srgbClr val="000000"/>
                </a:solidFill>
              </a:defRPr>
            </a:pPr>
            <a:r>
              <a:rPr lang="en-US" sz="2800" dirty="0" smtClean="0"/>
              <a:t>T</a:t>
            </a:r>
            <a:r>
              <a:rPr lang="en-US" altLang="zh-CN" sz="2800" dirty="0" smtClean="0"/>
              <a:t>he Launch</a:t>
            </a:r>
            <a:endParaRPr sz="2800" cap="all" spc="378" dirty="0">
              <a:solidFill>
                <a:srgbClr val="FFFFFF"/>
              </a:solidFill>
            </a:endParaRPr>
          </a:p>
        </p:txBody>
      </p:sp>
      <p:sp>
        <p:nvSpPr>
          <p:cNvPr id="14" name="Shape 132"/>
          <p:cNvSpPr>
            <a:spLocks/>
          </p:cNvSpPr>
          <p:nvPr/>
        </p:nvSpPr>
        <p:spPr>
          <a:xfrm>
            <a:off x="3662664" y="1809011"/>
            <a:ext cx="1630505"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400" cap="all" spc="378">
                <a:solidFill>
                  <a:srgbClr val="707680"/>
                </a:solidFill>
                <a:latin typeface="Impact"/>
                <a:ea typeface="Impact"/>
                <a:cs typeface="Impact"/>
                <a:sym typeface="Impact"/>
              </a:defRPr>
            </a:lvl1pPr>
          </a:lstStyle>
          <a:p>
            <a:r>
              <a:rPr lang="zh-CN" altLang="en-US" sz="1400" b="1" dirty="0">
                <a:solidFill>
                  <a:schemeClr val="tx1"/>
                </a:solidFill>
                <a:latin typeface="华文细黑" pitchFamily="2" charset="-122"/>
                <a:ea typeface="华文细黑" pitchFamily="2" charset="-122"/>
              </a:rPr>
              <a:t>完善资源与环境定价机制</a:t>
            </a:r>
            <a:endParaRPr lang="en-US" altLang="zh-CN" sz="1400" b="1" dirty="0">
              <a:solidFill>
                <a:schemeClr val="tx1"/>
              </a:solidFill>
              <a:latin typeface="华文细黑" pitchFamily="2" charset="-122"/>
              <a:ea typeface="华文细黑" pitchFamily="2" charset="-122"/>
            </a:endParaRPr>
          </a:p>
        </p:txBody>
      </p:sp>
      <p:sp>
        <p:nvSpPr>
          <p:cNvPr id="15" name="Shape 133"/>
          <p:cNvSpPr>
            <a:spLocks/>
          </p:cNvSpPr>
          <p:nvPr/>
        </p:nvSpPr>
        <p:spPr>
          <a:xfrm>
            <a:off x="1951849" y="3754387"/>
            <a:ext cx="1416093" cy="96436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400" cap="all" spc="378">
                <a:solidFill>
                  <a:srgbClr val="707680"/>
                </a:solidFill>
                <a:latin typeface="Impact"/>
                <a:ea typeface="Impact"/>
                <a:cs typeface="Impact"/>
                <a:sym typeface="Impact"/>
              </a:defRPr>
            </a:lvl1pPr>
          </a:lstStyle>
          <a:p>
            <a:pPr lvl="0"/>
            <a:r>
              <a:rPr lang="zh-CN" altLang="zh-CN" sz="1400" b="1" dirty="0">
                <a:solidFill>
                  <a:schemeClr val="tx1"/>
                </a:solidFill>
                <a:latin typeface="华文细黑" pitchFamily="2" charset="-122"/>
                <a:ea typeface="华文细黑" pitchFamily="2" charset="-122"/>
              </a:rPr>
              <a:t>在六</a:t>
            </a:r>
            <a:r>
              <a:rPr lang="zh-CN" altLang="zh-CN" sz="1400" b="1" dirty="0" smtClean="0">
                <a:solidFill>
                  <a:schemeClr val="tx1"/>
                </a:solidFill>
                <a:latin typeface="华文细黑" pitchFamily="2" charset="-122"/>
                <a:ea typeface="华文细黑" pitchFamily="2" charset="-122"/>
              </a:rPr>
              <a:t>大</a:t>
            </a:r>
            <a:r>
              <a:rPr lang="zh-CN" altLang="en-US" sz="1400" b="1" dirty="0" smtClean="0">
                <a:solidFill>
                  <a:schemeClr val="tx1"/>
                </a:solidFill>
                <a:latin typeface="华文细黑" pitchFamily="2" charset="-122"/>
                <a:ea typeface="华文细黑" pitchFamily="2" charset="-122"/>
              </a:rPr>
              <a:t>突破口</a:t>
            </a:r>
            <a:r>
              <a:rPr lang="zh-CN" altLang="zh-CN" sz="1400" b="1" dirty="0" smtClean="0">
                <a:solidFill>
                  <a:schemeClr val="tx1"/>
                </a:solidFill>
                <a:latin typeface="华文细黑" pitchFamily="2" charset="-122"/>
                <a:ea typeface="华文细黑" pitchFamily="2" charset="-122"/>
              </a:rPr>
              <a:t>创新</a:t>
            </a:r>
            <a:r>
              <a:rPr lang="zh-CN" altLang="zh-CN" sz="1400" b="1" dirty="0">
                <a:solidFill>
                  <a:schemeClr val="tx1"/>
                </a:solidFill>
                <a:latin typeface="华文细黑" pitchFamily="2" charset="-122"/>
                <a:ea typeface="华文细黑" pitchFamily="2" charset="-122"/>
              </a:rPr>
              <a:t>金融政策和市场工具</a:t>
            </a:r>
            <a:r>
              <a:rPr lang="en-US" altLang="zh-CN" sz="1400" b="1" dirty="0">
                <a:solidFill>
                  <a:schemeClr val="tx1"/>
                </a:solidFill>
                <a:latin typeface="华文细黑" pitchFamily="2" charset="-122"/>
                <a:ea typeface="华文细黑" pitchFamily="2" charset="-122"/>
              </a:rPr>
              <a:t>  </a:t>
            </a:r>
            <a:endParaRPr lang="zh-CN" altLang="en-US" sz="1400" b="1" dirty="0">
              <a:solidFill>
                <a:schemeClr val="tx1"/>
              </a:solidFill>
              <a:latin typeface="华文细黑" pitchFamily="2" charset="-122"/>
              <a:ea typeface="华文细黑" pitchFamily="2" charset="-122"/>
            </a:endParaRPr>
          </a:p>
        </p:txBody>
      </p:sp>
      <p:sp>
        <p:nvSpPr>
          <p:cNvPr id="16" name="Shape 134"/>
          <p:cNvSpPr>
            <a:spLocks/>
          </p:cNvSpPr>
          <p:nvPr/>
        </p:nvSpPr>
        <p:spPr>
          <a:xfrm>
            <a:off x="5455764" y="4005064"/>
            <a:ext cx="1349516" cy="124136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5400" cap="all" spc="378">
                <a:solidFill>
                  <a:srgbClr val="707680"/>
                </a:solidFill>
                <a:latin typeface="Impact"/>
                <a:ea typeface="Impact"/>
                <a:cs typeface="Impact"/>
                <a:sym typeface="Impact"/>
              </a:defRPr>
            </a:lvl1pPr>
          </a:lstStyle>
          <a:p>
            <a:pPr lvl="0"/>
            <a:r>
              <a:rPr lang="zh-CN" altLang="zh-CN" sz="1400" b="1" dirty="0" smtClean="0">
                <a:solidFill>
                  <a:schemeClr val="tx1"/>
                </a:solidFill>
                <a:latin typeface="华文细黑" pitchFamily="2" charset="-122"/>
                <a:ea typeface="华文细黑" pitchFamily="2" charset="-122"/>
              </a:rPr>
              <a:t>在</a:t>
            </a:r>
            <a:r>
              <a:rPr lang="zh-CN" altLang="zh-CN" sz="1400" b="1" dirty="0">
                <a:solidFill>
                  <a:schemeClr val="tx1"/>
                </a:solidFill>
                <a:latin typeface="华文细黑" pitchFamily="2" charset="-122"/>
                <a:ea typeface="华文细黑" pitchFamily="2" charset="-122"/>
              </a:rPr>
              <a:t>国家确定的战略区域进行绿色金融改革</a:t>
            </a:r>
            <a:r>
              <a:rPr lang="zh-CN" altLang="zh-CN" sz="1400" b="1" dirty="0" smtClean="0">
                <a:solidFill>
                  <a:schemeClr val="tx1"/>
                </a:solidFill>
                <a:latin typeface="华文细黑" pitchFamily="2" charset="-122"/>
                <a:ea typeface="华文细黑" pitchFamily="2" charset="-122"/>
              </a:rPr>
              <a:t>试点</a:t>
            </a:r>
            <a:endParaRPr lang="en-US" altLang="zh-CN" sz="1400" b="1" dirty="0">
              <a:solidFill>
                <a:schemeClr val="tx1"/>
              </a:solidFill>
              <a:latin typeface="华文细黑" pitchFamily="2" charset="-122"/>
              <a:ea typeface="华文细黑" pitchFamily="2" charset="-122"/>
            </a:endParaRPr>
          </a:p>
          <a:p>
            <a:pPr lvl="0"/>
            <a:endParaRPr lang="zh-CN" altLang="en-US" sz="1800" b="1" dirty="0">
              <a:solidFill>
                <a:schemeClr val="tx1"/>
              </a:solidFill>
              <a:latin typeface="华文细黑" pitchFamily="2" charset="-122"/>
              <a:ea typeface="华文细黑" pitchFamily="2" charset="-122"/>
            </a:endParaRPr>
          </a:p>
        </p:txBody>
      </p:sp>
      <p:sp>
        <p:nvSpPr>
          <p:cNvPr id="23" name="TextBox 22"/>
          <p:cNvSpPr txBox="1">
            <a:spLocks/>
          </p:cNvSpPr>
          <p:nvPr/>
        </p:nvSpPr>
        <p:spPr>
          <a:xfrm>
            <a:off x="0" y="1101125"/>
            <a:ext cx="3367942" cy="230319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rtl="0" latinLnBrk="1" hangingPunct="0"/>
            <a:r>
              <a:rPr lang="zh-CN" altLang="en-US" sz="1300" b="1" dirty="0" smtClean="0">
                <a:latin typeface="华文细黑" pitchFamily="2" charset="-122"/>
                <a:ea typeface="华文细黑" pitchFamily="2" charset="-122"/>
                <a:cs typeface="Helvetica"/>
                <a:sym typeface="Helvetica"/>
              </a:rPr>
              <a:t>六大</a:t>
            </a:r>
            <a:r>
              <a:rPr lang="zh-CN" altLang="en-US" sz="1300" b="1" dirty="0">
                <a:latin typeface="华文细黑" pitchFamily="2" charset="-122"/>
                <a:ea typeface="华文细黑" pitchFamily="2" charset="-122"/>
                <a:cs typeface="Helvetica"/>
                <a:sym typeface="Helvetica"/>
              </a:rPr>
              <a:t>突破口</a:t>
            </a:r>
            <a:r>
              <a:rPr lang="zh-CN" altLang="en-US" sz="1300" dirty="0" smtClean="0">
                <a:latin typeface="华文细黑" pitchFamily="2" charset="-122"/>
                <a:ea typeface="华文细黑" pitchFamily="2" charset="-122"/>
                <a:cs typeface="Helvetica"/>
                <a:sym typeface="Helvetica"/>
              </a:rPr>
              <a:t>包括发展绿色债券，建立国家级绿色发展基金，推动中国银行体系绿色化，推行强制性环境责任保险，发展绿色</a:t>
            </a:r>
            <a:r>
              <a:rPr lang="en-US" altLang="zh-CN" sz="1300" dirty="0" smtClean="0">
                <a:latin typeface="华文细黑" pitchFamily="2" charset="-122"/>
                <a:ea typeface="华文细黑" pitchFamily="2" charset="-122"/>
                <a:cs typeface="Helvetica"/>
                <a:sym typeface="Helvetica"/>
              </a:rPr>
              <a:t>PPP</a:t>
            </a:r>
            <a:r>
              <a:rPr lang="zh-CN" altLang="en-US" sz="1300" dirty="0" smtClean="0">
                <a:latin typeface="华文细黑" pitchFamily="2" charset="-122"/>
                <a:ea typeface="华文细黑" pitchFamily="2" charset="-122"/>
                <a:cs typeface="Helvetica"/>
                <a:sym typeface="Helvetica"/>
              </a:rPr>
              <a:t>，建立统一的碳交易</a:t>
            </a:r>
            <a:r>
              <a:rPr lang="zh-CN" altLang="en-US" sz="1300" dirty="0" smtClean="0">
                <a:latin typeface="华文细黑" pitchFamily="2" charset="-122"/>
                <a:ea typeface="华文细黑" pitchFamily="2" charset="-122"/>
                <a:cs typeface="Helvetica"/>
                <a:sym typeface="Helvetica"/>
              </a:rPr>
              <a:t>体系</a:t>
            </a:r>
            <a:r>
              <a:rPr lang="zh-CN" altLang="en-US" sz="1300" dirty="0">
                <a:latin typeface="华文细黑" pitchFamily="2" charset="-122"/>
                <a:ea typeface="华文细黑" pitchFamily="2" charset="-122"/>
                <a:cs typeface="Helvetica"/>
                <a:sym typeface="Helvetica"/>
              </a:rPr>
              <a:t>并</a:t>
            </a:r>
            <a:r>
              <a:rPr lang="zh-CN" altLang="en-US" sz="1300" dirty="0" smtClean="0">
                <a:latin typeface="华文细黑" pitchFamily="2" charset="-122"/>
                <a:ea typeface="华文细黑" pitchFamily="2" charset="-122"/>
                <a:cs typeface="Helvetica"/>
                <a:sym typeface="Helvetica"/>
              </a:rPr>
              <a:t>发展</a:t>
            </a:r>
            <a:r>
              <a:rPr lang="zh-CN" altLang="en-US" sz="1300" dirty="0" smtClean="0">
                <a:latin typeface="华文细黑" pitchFamily="2" charset="-122"/>
                <a:ea typeface="华文细黑" pitchFamily="2" charset="-122"/>
                <a:cs typeface="Helvetica"/>
                <a:sym typeface="Helvetica"/>
              </a:rPr>
              <a:t>碳金融。</a:t>
            </a:r>
            <a:endParaRPr lang="en-US" altLang="zh-CN" sz="1300" dirty="0" smtClean="0">
              <a:latin typeface="华文细黑" pitchFamily="2" charset="-122"/>
              <a:ea typeface="华文细黑" pitchFamily="2" charset="-122"/>
              <a:cs typeface="Helvetica"/>
              <a:sym typeface="Helvetica"/>
            </a:endParaRPr>
          </a:p>
          <a:p>
            <a:pPr latinLnBrk="1" hangingPunct="0"/>
            <a:r>
              <a:rPr lang="en-US" altLang="zh-CN" sz="1300" b="1" i="1" dirty="0" smtClean="0"/>
              <a:t>“Six breakthrough areas” </a:t>
            </a:r>
            <a:r>
              <a:rPr lang="zh-CN" altLang="en-US" sz="1300" i="1" dirty="0" smtClean="0"/>
              <a:t>：</a:t>
            </a:r>
            <a:r>
              <a:rPr lang="en-US" altLang="zh-CN" sz="1300" i="1" dirty="0" smtClean="0"/>
              <a:t>To develop green bonds; To launch a National Green Development Fund; To build the central and local green banking systems; To implement compulsory environmental liability insurance; To develop green PPP Project financing; To establish a carbon trading system and promote carbon finance.</a:t>
            </a:r>
            <a:endParaRPr lang="en-US" altLang="zh-CN" sz="1300" i="1" dirty="0" smtClean="0">
              <a:ea typeface="华文细黑" pitchFamily="2" charset="-122"/>
              <a:cs typeface="Helvetica"/>
              <a:sym typeface="Helvetica"/>
            </a:endParaRPr>
          </a:p>
        </p:txBody>
      </p:sp>
      <p:sp>
        <p:nvSpPr>
          <p:cNvPr id="3" name="TextBox 2"/>
          <p:cNvSpPr txBox="1"/>
          <p:nvPr/>
        </p:nvSpPr>
        <p:spPr>
          <a:xfrm>
            <a:off x="5288907" y="4939813"/>
            <a:ext cx="1731365" cy="738664"/>
          </a:xfrm>
          <a:prstGeom prst="rect">
            <a:avLst/>
          </a:prstGeom>
          <a:noFill/>
        </p:spPr>
        <p:txBody>
          <a:bodyPr wrap="square" rtlCol="0">
            <a:spAutoFit/>
          </a:bodyPr>
          <a:lstStyle/>
          <a:p>
            <a:pPr lvl="0"/>
            <a:r>
              <a:rPr lang="en-US" altLang="zh-CN" sz="1400" b="1" i="1" dirty="0"/>
              <a:t>Launch pilot projects in the </a:t>
            </a:r>
            <a:r>
              <a:rPr lang="en-US" altLang="zh-CN" sz="1400" b="1" i="1" dirty="0" smtClean="0"/>
              <a:t>national strategic </a:t>
            </a:r>
            <a:r>
              <a:rPr lang="en-US" altLang="zh-CN" sz="1400" b="1" i="1" dirty="0" smtClean="0"/>
              <a:t>areas</a:t>
            </a:r>
            <a:r>
              <a:rPr lang="en-US" altLang="zh-CN" sz="1400" dirty="0"/>
              <a:t>.</a:t>
            </a:r>
            <a:endParaRPr lang="zh-CN" altLang="en-US" sz="1400" dirty="0"/>
          </a:p>
        </p:txBody>
      </p:sp>
      <p:sp>
        <p:nvSpPr>
          <p:cNvPr id="27" name="TextBox 26"/>
          <p:cNvSpPr txBox="1"/>
          <p:nvPr/>
        </p:nvSpPr>
        <p:spPr>
          <a:xfrm>
            <a:off x="3492290" y="2323906"/>
            <a:ext cx="2087822" cy="738664"/>
          </a:xfrm>
          <a:prstGeom prst="rect">
            <a:avLst/>
          </a:prstGeom>
          <a:noFill/>
        </p:spPr>
        <p:txBody>
          <a:bodyPr wrap="square" rtlCol="0">
            <a:spAutoFit/>
          </a:bodyPr>
          <a:lstStyle/>
          <a:p>
            <a:r>
              <a:rPr lang="en-US" altLang="zh-CN" sz="1400" b="1" i="1" dirty="0"/>
              <a:t>Improve the pricing mechanism of resources and environment</a:t>
            </a:r>
            <a:endParaRPr lang="zh-CN" altLang="en-US" sz="1400" b="1" i="1" dirty="0"/>
          </a:p>
        </p:txBody>
      </p:sp>
      <p:sp>
        <p:nvSpPr>
          <p:cNvPr id="19" name="Shape 138"/>
          <p:cNvSpPr>
            <a:spLocks/>
          </p:cNvSpPr>
          <p:nvPr/>
        </p:nvSpPr>
        <p:spPr>
          <a:xfrm>
            <a:off x="3495285" y="4581127"/>
            <a:ext cx="1760096" cy="1"/>
          </a:xfrm>
          <a:prstGeom prst="line">
            <a:avLst/>
          </a:prstGeom>
          <a:ln w="38100">
            <a:solidFill>
              <a:srgbClr val="FFFFFF"/>
            </a:solidFill>
            <a:miter lim="400000"/>
          </a:ln>
        </p:spPr>
        <p:txBody>
          <a:bodyPr lIns="0" tIns="0" rIns="0" bIns="0" anchor="ctr"/>
          <a:lstStyle/>
          <a:p>
            <a:pPr lvl="0">
              <a:defRPr sz="3200"/>
            </a:pPr>
            <a:endParaRPr/>
          </a:p>
        </p:txBody>
      </p:sp>
      <p:sp>
        <p:nvSpPr>
          <p:cNvPr id="17" name="Shape 136"/>
          <p:cNvSpPr>
            <a:spLocks/>
          </p:cNvSpPr>
          <p:nvPr/>
        </p:nvSpPr>
        <p:spPr>
          <a:xfrm>
            <a:off x="5500694" y="1392452"/>
            <a:ext cx="3286148" cy="1610697"/>
          </a:xfrm>
          <a:prstGeom prst="rect">
            <a:avLst/>
          </a:prstGeom>
          <a:solidFill>
            <a:schemeClr val="bg1"/>
          </a:solidFill>
          <a:ln/>
          <a:extLst>
            <a:ext uri="{C572A759-6A51-4108-AA02-DFA0A04FC94B}">
              <ma14:wrappingTextBoxFlag xmlns=""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wrap="square" lIns="50800" tIns="50800" rIns="50800" bIns="50800" anchor="ctr">
            <a:spAutoFit/>
          </a:bodyPr>
          <a:lstStyle>
            <a:lvl1pPr algn="l" defTabSz="457200">
              <a:defRPr sz="2400">
                <a:solidFill>
                  <a:srgbClr val="777777"/>
                </a:solidFill>
                <a:latin typeface="Helvetica"/>
                <a:ea typeface="Helvetica"/>
                <a:cs typeface="Helvetica"/>
                <a:sym typeface="Helvetica"/>
              </a:defRPr>
            </a:lvl1pPr>
          </a:lstStyle>
          <a:p>
            <a:r>
              <a:rPr lang="zh-CN" altLang="en-US" sz="1400" dirty="0" smtClean="0">
                <a:solidFill>
                  <a:schemeClr val="tx1"/>
                </a:solidFill>
                <a:latin typeface="华文细黑" pitchFamily="2" charset="-122"/>
                <a:ea typeface="华文细黑" pitchFamily="2" charset="-122"/>
              </a:rPr>
              <a:t>战略区域主要</a:t>
            </a:r>
            <a:r>
              <a:rPr lang="zh-CN" altLang="en-US" sz="1400" dirty="0">
                <a:solidFill>
                  <a:schemeClr val="tx1"/>
                </a:solidFill>
                <a:latin typeface="华文细黑" pitchFamily="2" charset="-122"/>
                <a:ea typeface="华文细黑" pitchFamily="2" charset="-122"/>
              </a:rPr>
              <a:t>包括：京津</a:t>
            </a:r>
            <a:r>
              <a:rPr lang="zh-CN" altLang="en-US" sz="1400" dirty="0" smtClean="0">
                <a:solidFill>
                  <a:schemeClr val="tx1"/>
                </a:solidFill>
                <a:latin typeface="华文细黑" pitchFamily="2" charset="-122"/>
                <a:ea typeface="华文细黑" pitchFamily="2" charset="-122"/>
              </a:rPr>
              <a:t>冀协同发展，</a:t>
            </a:r>
            <a:r>
              <a:rPr lang="zh-CN" altLang="en-US" sz="1400" dirty="0">
                <a:solidFill>
                  <a:schemeClr val="tx1"/>
                </a:solidFill>
                <a:latin typeface="华文细黑" pitchFamily="2" charset="-122"/>
                <a:ea typeface="华文细黑" pitchFamily="2" charset="-122"/>
              </a:rPr>
              <a:t>长江经济</a:t>
            </a:r>
            <a:r>
              <a:rPr lang="zh-CN" altLang="en-US" sz="1400" dirty="0" smtClean="0">
                <a:solidFill>
                  <a:schemeClr val="tx1"/>
                </a:solidFill>
                <a:latin typeface="华文细黑" pitchFamily="2" charset="-122"/>
                <a:ea typeface="华文细黑" pitchFamily="2" charset="-122"/>
              </a:rPr>
              <a:t>带，“一带一路”，自由贸易试验区 等。</a:t>
            </a:r>
            <a:endParaRPr lang="en-US" altLang="zh-CN" sz="1400" dirty="0" smtClean="0">
              <a:solidFill>
                <a:schemeClr val="tx1"/>
              </a:solidFill>
              <a:latin typeface="华文细黑" pitchFamily="2" charset="-122"/>
              <a:ea typeface="华文细黑" pitchFamily="2" charset="-122"/>
            </a:endParaRPr>
          </a:p>
          <a:p>
            <a:r>
              <a:rPr lang="en-US" altLang="zh-CN" sz="1400" b="1" i="1" dirty="0">
                <a:solidFill>
                  <a:schemeClr val="tx1"/>
                </a:solidFill>
                <a:latin typeface="+mn-lt"/>
              </a:rPr>
              <a:t>National </a:t>
            </a:r>
            <a:r>
              <a:rPr lang="en-US" altLang="zh-CN" sz="1400" b="1" i="1" dirty="0" smtClean="0">
                <a:solidFill>
                  <a:schemeClr val="tx1"/>
                </a:solidFill>
                <a:latin typeface="+mn-lt"/>
              </a:rPr>
              <a:t>strategic areas </a:t>
            </a:r>
            <a:r>
              <a:rPr lang="en-US" altLang="zh-CN" sz="1400" i="1" dirty="0" smtClean="0">
                <a:solidFill>
                  <a:schemeClr val="tx1"/>
                </a:solidFill>
                <a:latin typeface="+mn-lt"/>
              </a:rPr>
              <a:t>include </a:t>
            </a:r>
            <a:r>
              <a:rPr lang="en-US" altLang="zh-CN" sz="1400" i="1" dirty="0">
                <a:solidFill>
                  <a:schemeClr val="tx1"/>
                </a:solidFill>
                <a:latin typeface="+mn-lt"/>
              </a:rPr>
              <a:t>Beijing-Tianjin-</a:t>
            </a:r>
            <a:r>
              <a:rPr lang="en-US" altLang="zh-CN" sz="1400" i="1" dirty="0" err="1">
                <a:solidFill>
                  <a:schemeClr val="tx1"/>
                </a:solidFill>
                <a:latin typeface="+mn-lt"/>
              </a:rPr>
              <a:t>Hebei</a:t>
            </a:r>
            <a:r>
              <a:rPr lang="en-US" altLang="zh-CN" sz="1400" i="1" dirty="0">
                <a:solidFill>
                  <a:schemeClr val="tx1"/>
                </a:solidFill>
                <a:latin typeface="+mn-lt"/>
              </a:rPr>
              <a:t> coordinated development</a:t>
            </a:r>
            <a:r>
              <a:rPr lang="en-US" altLang="zh-CN" sz="1400" i="1" dirty="0" smtClean="0">
                <a:solidFill>
                  <a:schemeClr val="tx1"/>
                </a:solidFill>
                <a:latin typeface="+mn-lt"/>
              </a:rPr>
              <a:t>, </a:t>
            </a:r>
            <a:r>
              <a:rPr lang="en-US" altLang="zh-CN" sz="1400" i="1" dirty="0">
                <a:solidFill>
                  <a:schemeClr val="tx1"/>
                </a:solidFill>
                <a:latin typeface="+mn-lt"/>
              </a:rPr>
              <a:t>Yangtze River Economic Belt , B&amp;R</a:t>
            </a:r>
            <a:r>
              <a:rPr lang="en-US" altLang="zh-CN" sz="1400" i="1" dirty="0" smtClean="0">
                <a:solidFill>
                  <a:schemeClr val="tx1"/>
                </a:solidFill>
                <a:latin typeface="+mn-lt"/>
              </a:rPr>
              <a:t>,</a:t>
            </a:r>
            <a:r>
              <a:rPr lang="en-US" sz="1400" dirty="0" smtClean="0"/>
              <a:t> </a:t>
            </a:r>
            <a:r>
              <a:rPr lang="en-US" altLang="zh-CN" sz="1400" i="1" dirty="0" smtClean="0">
                <a:solidFill>
                  <a:schemeClr val="tx1"/>
                </a:solidFill>
                <a:latin typeface="+mn-lt"/>
              </a:rPr>
              <a:t>Free trade test area.</a:t>
            </a:r>
            <a:endParaRPr lang="en-US" altLang="zh-CN" sz="1400" i="1" dirty="0">
              <a:solidFill>
                <a:schemeClr val="tx1"/>
              </a:solidFill>
              <a:latin typeface="+mn-lt"/>
            </a:endParaRPr>
          </a:p>
        </p:txBody>
      </p:sp>
      <p:sp>
        <p:nvSpPr>
          <p:cNvPr id="2" name="右箭头 1"/>
          <p:cNvSpPr/>
          <p:nvPr/>
        </p:nvSpPr>
        <p:spPr>
          <a:xfrm rot="13384060">
            <a:off x="1363148" y="3584348"/>
            <a:ext cx="546919" cy="232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17402347">
            <a:off x="6275505" y="3293508"/>
            <a:ext cx="930494" cy="214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7370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2"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gray">
          <a:xfrm>
            <a:off x="251520" y="273149"/>
            <a:ext cx="741682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zh-CN" sz="2400" dirty="0"/>
              <a:t>第二阶段（</a:t>
            </a:r>
            <a:r>
              <a:rPr lang="en-US" altLang="zh-CN" sz="2400" dirty="0"/>
              <a:t>2021--2025</a:t>
            </a:r>
            <a:r>
              <a:rPr lang="zh-CN" altLang="zh-CN" sz="2400" dirty="0"/>
              <a:t>年）：绿色金融改革的</a:t>
            </a:r>
            <a:r>
              <a:rPr lang="zh-CN" altLang="zh-CN" sz="2400" dirty="0" smtClean="0"/>
              <a:t>深化</a:t>
            </a:r>
            <a:r>
              <a:rPr lang="en-US" altLang="zh-CN" sz="2000" i="1" dirty="0" smtClean="0"/>
              <a:t>Phase </a:t>
            </a:r>
            <a:r>
              <a:rPr lang="en-US" altLang="zh-CN" sz="2000" i="1" dirty="0"/>
              <a:t>II (2021-2025): the deepening of green financial reform</a:t>
            </a:r>
            <a:endParaRPr lang="zh-CN" altLang="en-US" sz="2000" b="0" i="1" dirty="0"/>
          </a:p>
        </p:txBody>
      </p:sp>
      <p:sp>
        <p:nvSpPr>
          <p:cNvPr id="5" name="AutoShape 41"/>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 name="AutoShape 42"/>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solidFill>
            <a:schemeClr val="accent1">
              <a:alpha val="36000"/>
            </a:schemeClr>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 name="AutoShape 44"/>
          <p:cNvSpPr>
            <a:spLocks noChangeArrowheads="1"/>
          </p:cNvSpPr>
          <p:nvPr/>
        </p:nvSpPr>
        <p:spPr bwMode="gray">
          <a:xfrm>
            <a:off x="2317750" y="4583956"/>
            <a:ext cx="6502722" cy="645244"/>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tLang="zh-CN" sz="1600" dirty="0" smtClean="0"/>
          </a:p>
          <a:p>
            <a:r>
              <a:rPr lang="zh-CN" altLang="zh-CN" sz="1600" dirty="0" smtClean="0"/>
              <a:t>创新</a:t>
            </a:r>
            <a:r>
              <a:rPr lang="zh-CN" altLang="zh-CN" sz="1600" dirty="0"/>
              <a:t>开发适合</a:t>
            </a:r>
            <a:r>
              <a:rPr lang="zh-CN" altLang="en-US" sz="1600" dirty="0"/>
              <a:t>清洁生产等</a:t>
            </a:r>
            <a:r>
              <a:rPr lang="zh-CN" altLang="zh-CN" sz="1600" dirty="0"/>
              <a:t>项目需求的金融政策、融资平台和市场</a:t>
            </a:r>
            <a:r>
              <a:rPr lang="zh-CN" altLang="zh-CN" sz="1600" dirty="0" smtClean="0"/>
              <a:t>工具</a:t>
            </a:r>
            <a:endParaRPr lang="en-US" altLang="zh-CN" sz="1600" dirty="0" smtClean="0"/>
          </a:p>
          <a:p>
            <a:r>
              <a:rPr lang="en-US" altLang="zh-CN" sz="1600" i="1" dirty="0"/>
              <a:t>Support innovation in policies, financing platforms and market instruments</a:t>
            </a:r>
            <a:endParaRPr lang="zh-CN" altLang="en-US" sz="1600" i="1" dirty="0">
              <a:latin typeface="仿宋" panose="02010609060101010101" pitchFamily="49" charset="-122"/>
              <a:ea typeface="仿宋" panose="02010609060101010101" pitchFamily="49" charset="-122"/>
            </a:endParaRPr>
          </a:p>
          <a:p>
            <a:endParaRPr lang="zh-CN" altLang="en-US" sz="1600" dirty="0"/>
          </a:p>
        </p:txBody>
      </p:sp>
      <p:sp>
        <p:nvSpPr>
          <p:cNvPr id="9" name="AutoShape 45"/>
          <p:cNvSpPr>
            <a:spLocks noChangeArrowheads="1"/>
          </p:cNvSpPr>
          <p:nvPr/>
        </p:nvSpPr>
        <p:spPr bwMode="gray">
          <a:xfrm>
            <a:off x="2438400" y="3573016"/>
            <a:ext cx="6382072" cy="792088"/>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zh-CN" altLang="en-US" sz="1600" dirty="0"/>
              <a:t>绿色金融发展的重点由支持环境治理逐渐向支持低碳发展</a:t>
            </a:r>
            <a:r>
              <a:rPr lang="zh-CN" altLang="en-US" sz="1600" dirty="0" smtClean="0"/>
              <a:t>转换</a:t>
            </a:r>
            <a:endParaRPr lang="en-US" altLang="zh-CN" sz="1600" dirty="0" smtClean="0"/>
          </a:p>
          <a:p>
            <a:r>
              <a:rPr lang="en-US" altLang="zh-CN" sz="1600" i="1" dirty="0"/>
              <a:t>The focus of green finance is converted gradually from environmental </a:t>
            </a:r>
          </a:p>
          <a:p>
            <a:r>
              <a:rPr lang="en-US" altLang="zh-CN" sz="1600" i="1" dirty="0"/>
              <a:t>management support to  low carbon development support.</a:t>
            </a:r>
          </a:p>
        </p:txBody>
      </p:sp>
      <p:sp>
        <p:nvSpPr>
          <p:cNvPr id="10" name="AutoShape 46"/>
          <p:cNvSpPr>
            <a:spLocks noChangeArrowheads="1"/>
          </p:cNvSpPr>
          <p:nvPr/>
        </p:nvSpPr>
        <p:spPr bwMode="gray">
          <a:xfrm>
            <a:off x="2286000" y="2780928"/>
            <a:ext cx="6534472" cy="62986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zh-CN" altLang="en-US" sz="1600" dirty="0"/>
              <a:t>将战略区域试点进行全局性</a:t>
            </a:r>
            <a:r>
              <a:rPr lang="zh-CN" altLang="en-US" sz="1600" dirty="0" smtClean="0"/>
              <a:t>拓展</a:t>
            </a:r>
            <a:endParaRPr lang="en-US" altLang="zh-CN" sz="1600" dirty="0" smtClean="0"/>
          </a:p>
          <a:p>
            <a:r>
              <a:rPr lang="en-US" altLang="zh-CN" sz="1600" i="1" dirty="0"/>
              <a:t>Global expansion of strategic regional </a:t>
            </a:r>
            <a:r>
              <a:rPr lang="en-US" altLang="zh-CN" sz="1600" i="1" dirty="0" smtClean="0"/>
              <a:t>pilots</a:t>
            </a:r>
            <a:endParaRPr lang="en-US" altLang="zh-CN" sz="1600" i="1" dirty="0"/>
          </a:p>
        </p:txBody>
      </p:sp>
      <p:sp>
        <p:nvSpPr>
          <p:cNvPr id="11" name="AutoShape 47"/>
          <p:cNvSpPr>
            <a:spLocks noChangeArrowheads="1"/>
          </p:cNvSpPr>
          <p:nvPr/>
        </p:nvSpPr>
        <p:spPr bwMode="gray">
          <a:xfrm>
            <a:off x="2009180" y="1988840"/>
            <a:ext cx="6811292" cy="652016"/>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ltLang="zh-CN" sz="1600" dirty="0" smtClean="0"/>
          </a:p>
          <a:p>
            <a:r>
              <a:rPr lang="zh-CN" altLang="en-US" sz="1600" dirty="0" smtClean="0"/>
              <a:t>自然资源</a:t>
            </a:r>
            <a:r>
              <a:rPr lang="zh-CN" altLang="en-US" sz="1600" dirty="0"/>
              <a:t>资本化和</a:t>
            </a:r>
            <a:r>
              <a:rPr lang="zh-CN" altLang="en-US" sz="1600" dirty="0" smtClean="0"/>
              <a:t>金融化</a:t>
            </a:r>
            <a:endParaRPr lang="en-US" altLang="zh-CN" sz="1600" dirty="0" smtClean="0"/>
          </a:p>
          <a:p>
            <a:r>
              <a:rPr lang="en-US" altLang="zh-CN" sz="1600" i="1" dirty="0"/>
              <a:t>Capitalization and </a:t>
            </a:r>
            <a:r>
              <a:rPr lang="en-US" altLang="zh-CN" sz="1600" i="1" dirty="0" err="1"/>
              <a:t>financialization</a:t>
            </a:r>
            <a:r>
              <a:rPr lang="en-US" altLang="zh-CN" sz="1600" i="1" dirty="0"/>
              <a:t> of natural resources</a:t>
            </a:r>
          </a:p>
          <a:p>
            <a:endParaRPr lang="en-US" altLang="zh-CN" sz="1600" i="1" dirty="0"/>
          </a:p>
        </p:txBody>
      </p:sp>
      <p:grpSp>
        <p:nvGrpSpPr>
          <p:cNvPr id="12" name="Group 48"/>
          <p:cNvGrpSpPr>
            <a:grpSpLocks/>
          </p:cNvGrpSpPr>
          <p:nvPr/>
        </p:nvGrpSpPr>
        <p:grpSpPr bwMode="auto">
          <a:xfrm>
            <a:off x="1670720" y="2183904"/>
            <a:ext cx="381000" cy="381000"/>
            <a:chOff x="2078" y="1680"/>
            <a:chExt cx="1615" cy="1615"/>
          </a:xfrm>
        </p:grpSpPr>
        <p:sp>
          <p:nvSpPr>
            <p:cNvPr id="13" name="Oval 4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4" name="Oval 5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15" name="Oval 5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6" name="Oval 5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7" name="Oval 5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8" name="Oval 5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19" name="Group 55"/>
          <p:cNvGrpSpPr>
            <a:grpSpLocks/>
          </p:cNvGrpSpPr>
          <p:nvPr/>
        </p:nvGrpSpPr>
        <p:grpSpPr bwMode="auto">
          <a:xfrm>
            <a:off x="1981200" y="2967871"/>
            <a:ext cx="381000" cy="381000"/>
            <a:chOff x="2078" y="1680"/>
            <a:chExt cx="1615" cy="1615"/>
          </a:xfrm>
        </p:grpSpPr>
        <p:sp>
          <p:nvSpPr>
            <p:cNvPr id="21"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22"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23"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24" name="Oval 59"/>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25"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6" name="Oval 61"/>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27" name="Group 62"/>
          <p:cNvGrpSpPr>
            <a:grpSpLocks/>
          </p:cNvGrpSpPr>
          <p:nvPr/>
        </p:nvGrpSpPr>
        <p:grpSpPr bwMode="auto">
          <a:xfrm>
            <a:off x="2133600" y="3847356"/>
            <a:ext cx="381000" cy="381000"/>
            <a:chOff x="2078" y="1680"/>
            <a:chExt cx="1615" cy="1615"/>
          </a:xfrm>
        </p:grpSpPr>
        <p:sp>
          <p:nvSpPr>
            <p:cNvPr id="28" name="Oval 6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29" name="Oval 6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30" name="Oval 6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31" name="Oval 66"/>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32" name="Oval 6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33" name="Oval 68"/>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34" name="Group 69"/>
          <p:cNvGrpSpPr>
            <a:grpSpLocks/>
          </p:cNvGrpSpPr>
          <p:nvPr/>
        </p:nvGrpSpPr>
        <p:grpSpPr bwMode="auto">
          <a:xfrm>
            <a:off x="1981200" y="4685556"/>
            <a:ext cx="381000" cy="381000"/>
            <a:chOff x="2078" y="1680"/>
            <a:chExt cx="1615" cy="1615"/>
          </a:xfrm>
        </p:grpSpPr>
        <p:sp>
          <p:nvSpPr>
            <p:cNvPr id="35" name="Oval 7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36" name="Oval 7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37" name="Oval 7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38" name="Oval 73"/>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39" name="Oval 7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40" name="Oval 75"/>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Tree>
    <p:extLst>
      <p:ext uri="{BB962C8B-B14F-4D97-AF65-F5344CB8AC3E}">
        <p14:creationId xmlns:p14="http://schemas.microsoft.com/office/powerpoint/2010/main" val="283025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9512" y="139279"/>
            <a:ext cx="8500938" cy="769441"/>
          </a:xfrm>
          <a:prstGeom prst="rect">
            <a:avLst/>
          </a:prstGeom>
        </p:spPr>
        <p:txBody>
          <a:bodyPr wrap="square">
            <a:spAutoFit/>
          </a:bodyPr>
          <a:lstStyle/>
          <a:p>
            <a:r>
              <a:rPr lang="zh-CN" altLang="zh-CN" sz="2400" b="1" dirty="0">
                <a:solidFill>
                  <a:schemeClr val="tx2"/>
                </a:solidFill>
                <a:latin typeface="+mj-lt"/>
                <a:ea typeface="+mj-ea"/>
                <a:cs typeface="+mj-cs"/>
              </a:rPr>
              <a:t>第三阶段（</a:t>
            </a:r>
            <a:r>
              <a:rPr lang="en-US" altLang="zh-CN" sz="2400" b="1" dirty="0">
                <a:solidFill>
                  <a:schemeClr val="tx2"/>
                </a:solidFill>
                <a:latin typeface="+mj-lt"/>
                <a:ea typeface="+mj-ea"/>
                <a:cs typeface="+mj-cs"/>
              </a:rPr>
              <a:t>2026--2030</a:t>
            </a:r>
            <a:r>
              <a:rPr lang="zh-CN" altLang="zh-CN" sz="2400" b="1" dirty="0">
                <a:solidFill>
                  <a:schemeClr val="tx2"/>
                </a:solidFill>
                <a:latin typeface="+mj-lt"/>
                <a:ea typeface="+mj-ea"/>
                <a:cs typeface="+mj-cs"/>
              </a:rPr>
              <a:t>年）：中国金融体系的全面绿色</a:t>
            </a:r>
            <a:r>
              <a:rPr lang="zh-CN" altLang="zh-CN" sz="2400" b="1" dirty="0" smtClean="0">
                <a:solidFill>
                  <a:schemeClr val="tx2"/>
                </a:solidFill>
                <a:latin typeface="+mj-lt"/>
                <a:ea typeface="+mj-ea"/>
                <a:cs typeface="+mj-cs"/>
              </a:rPr>
              <a:t>化</a:t>
            </a:r>
            <a:endParaRPr lang="en-US" altLang="zh-CN" sz="2400" b="1" dirty="0" smtClean="0">
              <a:solidFill>
                <a:schemeClr val="tx2"/>
              </a:solidFill>
              <a:latin typeface="+mj-lt"/>
              <a:ea typeface="+mj-ea"/>
              <a:cs typeface="+mj-cs"/>
            </a:endParaRPr>
          </a:p>
          <a:p>
            <a:r>
              <a:rPr lang="en-US" altLang="zh-CN" sz="2000" b="1" i="1" dirty="0">
                <a:solidFill>
                  <a:schemeClr val="tx2"/>
                </a:solidFill>
                <a:latin typeface="+mj-lt"/>
                <a:ea typeface="+mj-ea"/>
                <a:cs typeface="+mj-cs"/>
              </a:rPr>
              <a:t>Phase </a:t>
            </a:r>
            <a:r>
              <a:rPr lang="en-US" altLang="zh-CN" sz="2000" b="1" i="1" dirty="0" smtClean="0">
                <a:solidFill>
                  <a:schemeClr val="tx2"/>
                </a:solidFill>
                <a:latin typeface="+mj-lt"/>
                <a:ea typeface="+mj-ea"/>
                <a:cs typeface="+mj-cs"/>
              </a:rPr>
              <a:t>III (2026-2030): completing </a:t>
            </a:r>
            <a:r>
              <a:rPr lang="en-US" altLang="zh-CN" sz="2000" b="1" i="1" dirty="0">
                <a:solidFill>
                  <a:schemeClr val="tx2"/>
                </a:solidFill>
                <a:latin typeface="+mj-lt"/>
                <a:ea typeface="+mj-ea"/>
                <a:cs typeface="+mj-cs"/>
              </a:rPr>
              <a:t>the greening of the entire financial system</a:t>
            </a:r>
            <a:endParaRPr lang="zh-CN" altLang="en-US" sz="2000" b="1" i="1" dirty="0">
              <a:solidFill>
                <a:schemeClr val="tx2"/>
              </a:solidFill>
              <a:latin typeface="+mj-lt"/>
              <a:ea typeface="+mj-ea"/>
              <a:cs typeface="+mj-cs"/>
            </a:endParaRPr>
          </a:p>
        </p:txBody>
      </p:sp>
      <p:sp>
        <p:nvSpPr>
          <p:cNvPr id="24" name="MH_SubTitle_1"/>
          <p:cNvSpPr>
            <a:spLocks/>
          </p:cNvSpPr>
          <p:nvPr>
            <p:custDataLst>
              <p:tags r:id="rId1"/>
            </p:custDataLst>
          </p:nvPr>
        </p:nvSpPr>
        <p:spPr bwMode="auto">
          <a:xfrm>
            <a:off x="500063" y="1614488"/>
            <a:ext cx="2608262" cy="2814637"/>
          </a:xfrm>
          <a:custGeom>
            <a:avLst/>
            <a:gdLst>
              <a:gd name="T0" fmla="*/ 2147483646 w 11713"/>
              <a:gd name="T1" fmla="*/ 2147483646 h 12650"/>
              <a:gd name="T2" fmla="*/ 2147483646 w 11713"/>
              <a:gd name="T3" fmla="*/ 2147483646 h 12650"/>
              <a:gd name="T4" fmla="*/ 2147483646 w 11713"/>
              <a:gd name="T5" fmla="*/ 2147483646 h 12650"/>
              <a:gd name="T6" fmla="*/ 2147483646 w 11713"/>
              <a:gd name="T7" fmla="*/ 2147483646 h 12650"/>
              <a:gd name="T8" fmla="*/ 2147483646 w 11713"/>
              <a:gd name="T9" fmla="*/ 2147483646 h 12650"/>
              <a:gd name="T10" fmla="*/ 2147483646 w 11713"/>
              <a:gd name="T11" fmla="*/ 2147483646 h 12650"/>
              <a:gd name="T12" fmla="*/ 2147483646 w 11713"/>
              <a:gd name="T13" fmla="*/ 2147483646 h 12650"/>
              <a:gd name="T14" fmla="*/ 2147483646 w 11713"/>
              <a:gd name="T15" fmla="*/ 2147483646 h 12650"/>
              <a:gd name="T16" fmla="*/ 2147483646 w 11713"/>
              <a:gd name="T17" fmla="*/ 2147483646 h 12650"/>
              <a:gd name="T18" fmla="*/ 2147483646 w 11713"/>
              <a:gd name="T19" fmla="*/ 2147483646 h 12650"/>
              <a:gd name="T20" fmla="*/ 2147483646 w 11713"/>
              <a:gd name="T21" fmla="*/ 2147483646 h 12650"/>
              <a:gd name="T22" fmla="*/ 2147483646 w 11713"/>
              <a:gd name="T23" fmla="*/ 2147483646 h 12650"/>
              <a:gd name="T24" fmla="*/ 2147483646 w 11713"/>
              <a:gd name="T25" fmla="*/ 2147483646 h 12650"/>
              <a:gd name="T26" fmla="*/ 2147483646 w 11713"/>
              <a:gd name="T27" fmla="*/ 2147483646 h 12650"/>
              <a:gd name="T28" fmla="*/ 2147483646 w 11713"/>
              <a:gd name="T29" fmla="*/ 2147483646 h 12650"/>
              <a:gd name="T30" fmla="*/ 2147483646 w 11713"/>
              <a:gd name="T31" fmla="*/ 2147483646 h 12650"/>
              <a:gd name="T32" fmla="*/ 2147483646 w 11713"/>
              <a:gd name="T33" fmla="*/ 2147483646 h 12650"/>
              <a:gd name="T34" fmla="*/ 2147483646 w 11713"/>
              <a:gd name="T35" fmla="*/ 2147483646 h 12650"/>
              <a:gd name="T36" fmla="*/ 2147483646 w 11713"/>
              <a:gd name="T37" fmla="*/ 2147483646 h 12650"/>
              <a:gd name="T38" fmla="*/ 2147483646 w 11713"/>
              <a:gd name="T39" fmla="*/ 2147483646 h 12650"/>
              <a:gd name="T40" fmla="*/ 2147483646 w 11713"/>
              <a:gd name="T41" fmla="*/ 2147483646 h 12650"/>
              <a:gd name="T42" fmla="*/ 2147483646 w 11713"/>
              <a:gd name="T43" fmla="*/ 2147483646 h 12650"/>
              <a:gd name="T44" fmla="*/ 2147483646 w 11713"/>
              <a:gd name="T45" fmla="*/ 2147483646 h 12650"/>
              <a:gd name="T46" fmla="*/ 2147483646 w 11713"/>
              <a:gd name="T47" fmla="*/ 2147483646 h 12650"/>
              <a:gd name="T48" fmla="*/ 2147483646 w 11713"/>
              <a:gd name="T49" fmla="*/ 2147483646 h 12650"/>
              <a:gd name="T50" fmla="*/ 2147483646 w 11713"/>
              <a:gd name="T51" fmla="*/ 2147483646 h 12650"/>
              <a:gd name="T52" fmla="*/ 2147483646 w 11713"/>
              <a:gd name="T53" fmla="*/ 2147483646 h 12650"/>
              <a:gd name="T54" fmla="*/ 2147483646 w 11713"/>
              <a:gd name="T55" fmla="*/ 2147483646 h 12650"/>
              <a:gd name="T56" fmla="*/ 2147483646 w 11713"/>
              <a:gd name="T57" fmla="*/ 2147483646 h 12650"/>
              <a:gd name="T58" fmla="*/ 2147483646 w 11713"/>
              <a:gd name="T59" fmla="*/ 2147483646 h 12650"/>
              <a:gd name="T60" fmla="*/ 2147483646 w 11713"/>
              <a:gd name="T61" fmla="*/ 2147483646 h 12650"/>
              <a:gd name="T62" fmla="*/ 2147483646 w 11713"/>
              <a:gd name="T63" fmla="*/ 2147483646 h 12650"/>
              <a:gd name="T64" fmla="*/ 2147483646 w 11713"/>
              <a:gd name="T65" fmla="*/ 2147483646 h 12650"/>
              <a:gd name="T66" fmla="*/ 2147483646 w 11713"/>
              <a:gd name="T67" fmla="*/ 2147483646 h 12650"/>
              <a:gd name="T68" fmla="*/ 2147483646 w 11713"/>
              <a:gd name="T69" fmla="*/ 2147483646 h 12650"/>
              <a:gd name="T70" fmla="*/ 2147483646 w 11713"/>
              <a:gd name="T71" fmla="*/ 2147483646 h 12650"/>
              <a:gd name="T72" fmla="*/ 2147483646 w 11713"/>
              <a:gd name="T73" fmla="*/ 2147483646 h 12650"/>
              <a:gd name="T74" fmla="*/ 2147483646 w 11713"/>
              <a:gd name="T75" fmla="*/ 2147483646 h 12650"/>
              <a:gd name="T76" fmla="*/ 2147483646 w 11713"/>
              <a:gd name="T77" fmla="*/ 2147483646 h 12650"/>
              <a:gd name="T78" fmla="*/ 2147483646 w 11713"/>
              <a:gd name="T79" fmla="*/ 2147483646 h 12650"/>
              <a:gd name="T80" fmla="*/ 2147483646 w 11713"/>
              <a:gd name="T81" fmla="*/ 2147483646 h 12650"/>
              <a:gd name="T82" fmla="*/ 2147483646 w 11713"/>
              <a:gd name="T83" fmla="*/ 2147483646 h 12650"/>
              <a:gd name="T84" fmla="*/ 2147483646 w 11713"/>
              <a:gd name="T85" fmla="*/ 2147483646 h 12650"/>
              <a:gd name="T86" fmla="*/ 2147483646 w 11713"/>
              <a:gd name="T87" fmla="*/ 2147483646 h 12650"/>
              <a:gd name="T88" fmla="*/ 2147483646 w 11713"/>
              <a:gd name="T89" fmla="*/ 2147483646 h 12650"/>
              <a:gd name="T90" fmla="*/ 2147483646 w 11713"/>
              <a:gd name="T91" fmla="*/ 2147483646 h 12650"/>
              <a:gd name="T92" fmla="*/ 2147483646 w 11713"/>
              <a:gd name="T93" fmla="*/ 2147483646 h 12650"/>
              <a:gd name="T94" fmla="*/ 2147483646 w 11713"/>
              <a:gd name="T95" fmla="*/ 2147483646 h 12650"/>
              <a:gd name="T96" fmla="*/ 2147483646 w 11713"/>
              <a:gd name="T97" fmla="*/ 2147483646 h 12650"/>
              <a:gd name="T98" fmla="*/ 2147483646 w 11713"/>
              <a:gd name="T99" fmla="*/ 2147483646 h 12650"/>
              <a:gd name="T100" fmla="*/ 2147483646 w 11713"/>
              <a:gd name="T101" fmla="*/ 2147483646 h 12650"/>
              <a:gd name="T102" fmla="*/ 2147483646 w 11713"/>
              <a:gd name="T103" fmla="*/ 2147483646 h 12650"/>
              <a:gd name="T104" fmla="*/ 2147483646 w 11713"/>
              <a:gd name="T105" fmla="*/ 2147483646 h 12650"/>
              <a:gd name="T106" fmla="*/ 2147483646 w 11713"/>
              <a:gd name="T107" fmla="*/ 2147483646 h 12650"/>
              <a:gd name="T108" fmla="*/ 2147483646 w 11713"/>
              <a:gd name="T109" fmla="*/ 2147483646 h 12650"/>
              <a:gd name="T110" fmla="*/ 2147483646 w 11713"/>
              <a:gd name="T111" fmla="*/ 2147483646 h 12650"/>
              <a:gd name="T112" fmla="*/ 2147483646 w 11713"/>
              <a:gd name="T113" fmla="*/ 2147483646 h 12650"/>
              <a:gd name="T114" fmla="*/ 2147483646 w 11713"/>
              <a:gd name="T115" fmla="*/ 2147483646 h 12650"/>
              <a:gd name="T116" fmla="*/ 2147483646 w 11713"/>
              <a:gd name="T117" fmla="*/ 2147483646 h 12650"/>
              <a:gd name="T118" fmla="*/ 2147483646 w 11713"/>
              <a:gd name="T119" fmla="*/ 2147483646 h 12650"/>
              <a:gd name="T120" fmla="*/ 2147483646 w 11713"/>
              <a:gd name="T121" fmla="*/ 2147483646 h 12650"/>
              <a:gd name="T122" fmla="*/ 2147483646 w 11713"/>
              <a:gd name="T123" fmla="*/ 2147483646 h 12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13" h="12650">
                <a:moveTo>
                  <a:pt x="10716" y="5568"/>
                </a:moveTo>
                <a:lnTo>
                  <a:pt x="10716" y="5568"/>
                </a:lnTo>
                <a:lnTo>
                  <a:pt x="10759" y="5528"/>
                </a:lnTo>
                <a:lnTo>
                  <a:pt x="10801" y="5487"/>
                </a:lnTo>
                <a:lnTo>
                  <a:pt x="10843" y="5446"/>
                </a:lnTo>
                <a:lnTo>
                  <a:pt x="10884" y="5402"/>
                </a:lnTo>
                <a:lnTo>
                  <a:pt x="10924" y="5358"/>
                </a:lnTo>
                <a:lnTo>
                  <a:pt x="10962" y="5314"/>
                </a:lnTo>
                <a:lnTo>
                  <a:pt x="10999" y="5268"/>
                </a:lnTo>
                <a:lnTo>
                  <a:pt x="11035" y="5221"/>
                </a:lnTo>
                <a:lnTo>
                  <a:pt x="11070" y="5173"/>
                </a:lnTo>
                <a:lnTo>
                  <a:pt x="11103" y="5125"/>
                </a:lnTo>
                <a:lnTo>
                  <a:pt x="11136" y="5076"/>
                </a:lnTo>
                <a:lnTo>
                  <a:pt x="11167" y="5026"/>
                </a:lnTo>
                <a:lnTo>
                  <a:pt x="11196" y="4975"/>
                </a:lnTo>
                <a:lnTo>
                  <a:pt x="11224" y="4922"/>
                </a:lnTo>
                <a:lnTo>
                  <a:pt x="11251" y="4870"/>
                </a:lnTo>
                <a:lnTo>
                  <a:pt x="11278" y="4817"/>
                </a:lnTo>
                <a:lnTo>
                  <a:pt x="11302" y="4763"/>
                </a:lnTo>
                <a:lnTo>
                  <a:pt x="11325" y="4708"/>
                </a:lnTo>
                <a:lnTo>
                  <a:pt x="11346" y="4653"/>
                </a:lnTo>
                <a:lnTo>
                  <a:pt x="11366" y="4597"/>
                </a:lnTo>
                <a:lnTo>
                  <a:pt x="11385" y="4540"/>
                </a:lnTo>
                <a:lnTo>
                  <a:pt x="11402" y="4483"/>
                </a:lnTo>
                <a:lnTo>
                  <a:pt x="11417" y="4425"/>
                </a:lnTo>
                <a:lnTo>
                  <a:pt x="11431" y="4366"/>
                </a:lnTo>
                <a:lnTo>
                  <a:pt x="11444" y="4307"/>
                </a:lnTo>
                <a:lnTo>
                  <a:pt x="11454" y="4248"/>
                </a:lnTo>
                <a:lnTo>
                  <a:pt x="11463" y="4187"/>
                </a:lnTo>
                <a:lnTo>
                  <a:pt x="11471" y="4127"/>
                </a:lnTo>
                <a:lnTo>
                  <a:pt x="11477" y="4066"/>
                </a:lnTo>
                <a:lnTo>
                  <a:pt x="11481" y="4004"/>
                </a:lnTo>
                <a:lnTo>
                  <a:pt x="11484" y="3942"/>
                </a:lnTo>
                <a:lnTo>
                  <a:pt x="11484" y="3879"/>
                </a:lnTo>
                <a:lnTo>
                  <a:pt x="11484" y="3821"/>
                </a:lnTo>
                <a:lnTo>
                  <a:pt x="11482" y="3761"/>
                </a:lnTo>
                <a:lnTo>
                  <a:pt x="11478" y="3704"/>
                </a:lnTo>
                <a:lnTo>
                  <a:pt x="11473" y="3645"/>
                </a:lnTo>
                <a:lnTo>
                  <a:pt x="11466" y="3588"/>
                </a:lnTo>
                <a:lnTo>
                  <a:pt x="11457" y="3530"/>
                </a:lnTo>
                <a:lnTo>
                  <a:pt x="11448" y="3474"/>
                </a:lnTo>
                <a:lnTo>
                  <a:pt x="11436" y="3417"/>
                </a:lnTo>
                <a:lnTo>
                  <a:pt x="11424" y="3362"/>
                </a:lnTo>
                <a:lnTo>
                  <a:pt x="11410" y="3307"/>
                </a:lnTo>
                <a:lnTo>
                  <a:pt x="11394" y="3252"/>
                </a:lnTo>
                <a:lnTo>
                  <a:pt x="11378" y="3198"/>
                </a:lnTo>
                <a:lnTo>
                  <a:pt x="11360" y="3145"/>
                </a:lnTo>
                <a:lnTo>
                  <a:pt x="11340" y="3092"/>
                </a:lnTo>
                <a:lnTo>
                  <a:pt x="11320" y="3039"/>
                </a:lnTo>
                <a:lnTo>
                  <a:pt x="11298" y="2987"/>
                </a:lnTo>
                <a:lnTo>
                  <a:pt x="11275" y="2936"/>
                </a:lnTo>
                <a:lnTo>
                  <a:pt x="11250" y="2886"/>
                </a:lnTo>
                <a:lnTo>
                  <a:pt x="11225" y="2836"/>
                </a:lnTo>
                <a:lnTo>
                  <a:pt x="11198" y="2788"/>
                </a:lnTo>
                <a:lnTo>
                  <a:pt x="11170" y="2739"/>
                </a:lnTo>
                <a:lnTo>
                  <a:pt x="11141" y="2692"/>
                </a:lnTo>
                <a:lnTo>
                  <a:pt x="11110" y="2645"/>
                </a:lnTo>
                <a:lnTo>
                  <a:pt x="11079" y="2599"/>
                </a:lnTo>
                <a:lnTo>
                  <a:pt x="11047" y="2553"/>
                </a:lnTo>
                <a:lnTo>
                  <a:pt x="11013" y="2509"/>
                </a:lnTo>
                <a:lnTo>
                  <a:pt x="10978" y="2465"/>
                </a:lnTo>
                <a:lnTo>
                  <a:pt x="10942" y="2422"/>
                </a:lnTo>
                <a:lnTo>
                  <a:pt x="10906" y="2379"/>
                </a:lnTo>
                <a:lnTo>
                  <a:pt x="10868" y="2339"/>
                </a:lnTo>
                <a:lnTo>
                  <a:pt x="10828" y="2299"/>
                </a:lnTo>
                <a:lnTo>
                  <a:pt x="10789" y="2259"/>
                </a:lnTo>
                <a:lnTo>
                  <a:pt x="10748" y="2221"/>
                </a:lnTo>
                <a:lnTo>
                  <a:pt x="10706" y="2183"/>
                </a:lnTo>
                <a:lnTo>
                  <a:pt x="10664" y="2146"/>
                </a:lnTo>
                <a:lnTo>
                  <a:pt x="10621" y="2111"/>
                </a:lnTo>
                <a:lnTo>
                  <a:pt x="10576" y="2076"/>
                </a:lnTo>
                <a:lnTo>
                  <a:pt x="10531" y="2043"/>
                </a:lnTo>
                <a:lnTo>
                  <a:pt x="10485" y="2011"/>
                </a:lnTo>
                <a:lnTo>
                  <a:pt x="10438" y="1979"/>
                </a:lnTo>
                <a:lnTo>
                  <a:pt x="10390" y="1949"/>
                </a:lnTo>
                <a:lnTo>
                  <a:pt x="10341" y="1920"/>
                </a:lnTo>
                <a:lnTo>
                  <a:pt x="10292" y="1892"/>
                </a:lnTo>
                <a:lnTo>
                  <a:pt x="10242" y="1864"/>
                </a:lnTo>
                <a:lnTo>
                  <a:pt x="10190" y="1838"/>
                </a:lnTo>
                <a:lnTo>
                  <a:pt x="10139" y="1814"/>
                </a:lnTo>
                <a:lnTo>
                  <a:pt x="10087" y="1790"/>
                </a:lnTo>
                <a:lnTo>
                  <a:pt x="10034" y="1768"/>
                </a:lnTo>
                <a:lnTo>
                  <a:pt x="9981" y="1746"/>
                </a:lnTo>
                <a:lnTo>
                  <a:pt x="9926" y="1727"/>
                </a:lnTo>
                <a:lnTo>
                  <a:pt x="9871" y="1709"/>
                </a:lnTo>
                <a:lnTo>
                  <a:pt x="9816" y="1691"/>
                </a:lnTo>
                <a:lnTo>
                  <a:pt x="9759" y="1674"/>
                </a:lnTo>
                <a:lnTo>
                  <a:pt x="9703" y="1660"/>
                </a:lnTo>
                <a:lnTo>
                  <a:pt x="9645" y="1646"/>
                </a:lnTo>
                <a:lnTo>
                  <a:pt x="9588" y="1635"/>
                </a:lnTo>
                <a:lnTo>
                  <a:pt x="9529" y="1624"/>
                </a:lnTo>
                <a:lnTo>
                  <a:pt x="9471" y="1615"/>
                </a:lnTo>
                <a:lnTo>
                  <a:pt x="9411" y="1606"/>
                </a:lnTo>
                <a:lnTo>
                  <a:pt x="9352" y="1600"/>
                </a:lnTo>
                <a:lnTo>
                  <a:pt x="9292" y="1595"/>
                </a:lnTo>
                <a:lnTo>
                  <a:pt x="9232" y="1591"/>
                </a:lnTo>
                <a:lnTo>
                  <a:pt x="9170" y="1589"/>
                </a:lnTo>
                <a:lnTo>
                  <a:pt x="9110" y="1588"/>
                </a:lnTo>
                <a:lnTo>
                  <a:pt x="9044" y="1589"/>
                </a:lnTo>
                <a:lnTo>
                  <a:pt x="8979" y="1592"/>
                </a:lnTo>
                <a:lnTo>
                  <a:pt x="8915" y="1596"/>
                </a:lnTo>
                <a:lnTo>
                  <a:pt x="8852" y="1601"/>
                </a:lnTo>
                <a:lnTo>
                  <a:pt x="8788" y="1609"/>
                </a:lnTo>
                <a:lnTo>
                  <a:pt x="8725" y="1618"/>
                </a:lnTo>
                <a:lnTo>
                  <a:pt x="8664" y="1628"/>
                </a:lnTo>
                <a:lnTo>
                  <a:pt x="8602" y="1641"/>
                </a:lnTo>
                <a:lnTo>
                  <a:pt x="8570" y="1595"/>
                </a:lnTo>
                <a:lnTo>
                  <a:pt x="8537" y="1549"/>
                </a:lnTo>
                <a:lnTo>
                  <a:pt x="8505" y="1504"/>
                </a:lnTo>
                <a:lnTo>
                  <a:pt x="8471" y="1460"/>
                </a:lnTo>
                <a:lnTo>
                  <a:pt x="8437" y="1415"/>
                </a:lnTo>
                <a:lnTo>
                  <a:pt x="8402" y="1373"/>
                </a:lnTo>
                <a:lnTo>
                  <a:pt x="8366" y="1330"/>
                </a:lnTo>
                <a:lnTo>
                  <a:pt x="8330" y="1287"/>
                </a:lnTo>
                <a:lnTo>
                  <a:pt x="8292" y="1245"/>
                </a:lnTo>
                <a:lnTo>
                  <a:pt x="8254" y="1203"/>
                </a:lnTo>
                <a:lnTo>
                  <a:pt x="8217" y="1163"/>
                </a:lnTo>
                <a:lnTo>
                  <a:pt x="8177" y="1123"/>
                </a:lnTo>
                <a:lnTo>
                  <a:pt x="8137" y="1083"/>
                </a:lnTo>
                <a:lnTo>
                  <a:pt x="8098" y="1045"/>
                </a:lnTo>
                <a:lnTo>
                  <a:pt x="8057" y="1006"/>
                </a:lnTo>
                <a:lnTo>
                  <a:pt x="8015" y="968"/>
                </a:lnTo>
                <a:lnTo>
                  <a:pt x="7973" y="931"/>
                </a:lnTo>
                <a:lnTo>
                  <a:pt x="7931" y="894"/>
                </a:lnTo>
                <a:lnTo>
                  <a:pt x="7888" y="859"/>
                </a:lnTo>
                <a:lnTo>
                  <a:pt x="7844" y="823"/>
                </a:lnTo>
                <a:lnTo>
                  <a:pt x="7799" y="788"/>
                </a:lnTo>
                <a:lnTo>
                  <a:pt x="7754" y="754"/>
                </a:lnTo>
                <a:lnTo>
                  <a:pt x="7709" y="721"/>
                </a:lnTo>
                <a:lnTo>
                  <a:pt x="7663" y="687"/>
                </a:lnTo>
                <a:lnTo>
                  <a:pt x="7616" y="656"/>
                </a:lnTo>
                <a:lnTo>
                  <a:pt x="7569" y="625"/>
                </a:lnTo>
                <a:lnTo>
                  <a:pt x="7522" y="593"/>
                </a:lnTo>
                <a:lnTo>
                  <a:pt x="7474" y="563"/>
                </a:lnTo>
                <a:lnTo>
                  <a:pt x="7425" y="534"/>
                </a:lnTo>
                <a:lnTo>
                  <a:pt x="7376" y="506"/>
                </a:lnTo>
                <a:lnTo>
                  <a:pt x="7327" y="477"/>
                </a:lnTo>
                <a:lnTo>
                  <a:pt x="7277" y="450"/>
                </a:lnTo>
                <a:lnTo>
                  <a:pt x="7227" y="424"/>
                </a:lnTo>
                <a:lnTo>
                  <a:pt x="7176" y="398"/>
                </a:lnTo>
                <a:lnTo>
                  <a:pt x="7124" y="373"/>
                </a:lnTo>
                <a:lnTo>
                  <a:pt x="7072" y="349"/>
                </a:lnTo>
                <a:lnTo>
                  <a:pt x="7020" y="325"/>
                </a:lnTo>
                <a:lnTo>
                  <a:pt x="6968" y="302"/>
                </a:lnTo>
                <a:lnTo>
                  <a:pt x="6915" y="280"/>
                </a:lnTo>
                <a:lnTo>
                  <a:pt x="6860" y="259"/>
                </a:lnTo>
                <a:lnTo>
                  <a:pt x="6807" y="238"/>
                </a:lnTo>
                <a:lnTo>
                  <a:pt x="6753" y="218"/>
                </a:lnTo>
                <a:lnTo>
                  <a:pt x="6697" y="200"/>
                </a:lnTo>
                <a:lnTo>
                  <a:pt x="6642" y="182"/>
                </a:lnTo>
                <a:lnTo>
                  <a:pt x="6587" y="164"/>
                </a:lnTo>
                <a:lnTo>
                  <a:pt x="6531" y="148"/>
                </a:lnTo>
                <a:lnTo>
                  <a:pt x="6475" y="133"/>
                </a:lnTo>
                <a:lnTo>
                  <a:pt x="6417" y="117"/>
                </a:lnTo>
                <a:lnTo>
                  <a:pt x="6361" y="104"/>
                </a:lnTo>
                <a:lnTo>
                  <a:pt x="6304" y="91"/>
                </a:lnTo>
                <a:lnTo>
                  <a:pt x="6246" y="79"/>
                </a:lnTo>
                <a:lnTo>
                  <a:pt x="6188" y="67"/>
                </a:lnTo>
                <a:lnTo>
                  <a:pt x="6129" y="57"/>
                </a:lnTo>
                <a:lnTo>
                  <a:pt x="6071" y="47"/>
                </a:lnTo>
                <a:lnTo>
                  <a:pt x="6011" y="38"/>
                </a:lnTo>
                <a:lnTo>
                  <a:pt x="5953" y="30"/>
                </a:lnTo>
                <a:lnTo>
                  <a:pt x="5893" y="23"/>
                </a:lnTo>
                <a:lnTo>
                  <a:pt x="5833" y="17"/>
                </a:lnTo>
                <a:lnTo>
                  <a:pt x="5773" y="12"/>
                </a:lnTo>
                <a:lnTo>
                  <a:pt x="5713" y="7"/>
                </a:lnTo>
                <a:lnTo>
                  <a:pt x="5652" y="4"/>
                </a:lnTo>
                <a:lnTo>
                  <a:pt x="5590" y="2"/>
                </a:lnTo>
                <a:lnTo>
                  <a:pt x="5530" y="0"/>
                </a:lnTo>
                <a:lnTo>
                  <a:pt x="5468" y="0"/>
                </a:lnTo>
                <a:lnTo>
                  <a:pt x="5372" y="1"/>
                </a:lnTo>
                <a:lnTo>
                  <a:pt x="5276" y="4"/>
                </a:lnTo>
                <a:lnTo>
                  <a:pt x="5181" y="11"/>
                </a:lnTo>
                <a:lnTo>
                  <a:pt x="5086" y="19"/>
                </a:lnTo>
                <a:lnTo>
                  <a:pt x="4992" y="29"/>
                </a:lnTo>
                <a:lnTo>
                  <a:pt x="4899" y="42"/>
                </a:lnTo>
                <a:lnTo>
                  <a:pt x="4806" y="57"/>
                </a:lnTo>
                <a:lnTo>
                  <a:pt x="4715" y="73"/>
                </a:lnTo>
                <a:lnTo>
                  <a:pt x="4624" y="92"/>
                </a:lnTo>
                <a:lnTo>
                  <a:pt x="4534" y="114"/>
                </a:lnTo>
                <a:lnTo>
                  <a:pt x="4445" y="137"/>
                </a:lnTo>
                <a:lnTo>
                  <a:pt x="4357" y="162"/>
                </a:lnTo>
                <a:lnTo>
                  <a:pt x="4269" y="189"/>
                </a:lnTo>
                <a:lnTo>
                  <a:pt x="4183" y="218"/>
                </a:lnTo>
                <a:lnTo>
                  <a:pt x="4097" y="250"/>
                </a:lnTo>
                <a:lnTo>
                  <a:pt x="4014" y="283"/>
                </a:lnTo>
                <a:lnTo>
                  <a:pt x="3930" y="319"/>
                </a:lnTo>
                <a:lnTo>
                  <a:pt x="3848" y="355"/>
                </a:lnTo>
                <a:lnTo>
                  <a:pt x="3766" y="395"/>
                </a:lnTo>
                <a:lnTo>
                  <a:pt x="3687" y="436"/>
                </a:lnTo>
                <a:lnTo>
                  <a:pt x="3607" y="477"/>
                </a:lnTo>
                <a:lnTo>
                  <a:pt x="3530" y="522"/>
                </a:lnTo>
                <a:lnTo>
                  <a:pt x="3454" y="568"/>
                </a:lnTo>
                <a:lnTo>
                  <a:pt x="3379" y="616"/>
                </a:lnTo>
                <a:lnTo>
                  <a:pt x="3304" y="665"/>
                </a:lnTo>
                <a:lnTo>
                  <a:pt x="3231" y="717"/>
                </a:lnTo>
                <a:lnTo>
                  <a:pt x="3160" y="769"/>
                </a:lnTo>
                <a:lnTo>
                  <a:pt x="3090" y="823"/>
                </a:lnTo>
                <a:lnTo>
                  <a:pt x="3022" y="880"/>
                </a:lnTo>
                <a:lnTo>
                  <a:pt x="2955" y="937"/>
                </a:lnTo>
                <a:lnTo>
                  <a:pt x="2889" y="996"/>
                </a:lnTo>
                <a:lnTo>
                  <a:pt x="2825" y="1056"/>
                </a:lnTo>
                <a:lnTo>
                  <a:pt x="2763" y="1119"/>
                </a:lnTo>
                <a:lnTo>
                  <a:pt x="2701" y="1181"/>
                </a:lnTo>
                <a:lnTo>
                  <a:pt x="2641" y="1246"/>
                </a:lnTo>
                <a:lnTo>
                  <a:pt x="2584" y="1313"/>
                </a:lnTo>
                <a:lnTo>
                  <a:pt x="2528" y="1380"/>
                </a:lnTo>
                <a:lnTo>
                  <a:pt x="2473" y="1449"/>
                </a:lnTo>
                <a:lnTo>
                  <a:pt x="2420" y="1519"/>
                </a:lnTo>
                <a:lnTo>
                  <a:pt x="2369" y="1590"/>
                </a:lnTo>
                <a:lnTo>
                  <a:pt x="2319" y="1663"/>
                </a:lnTo>
                <a:lnTo>
                  <a:pt x="2272" y="1737"/>
                </a:lnTo>
                <a:lnTo>
                  <a:pt x="2226" y="1811"/>
                </a:lnTo>
                <a:lnTo>
                  <a:pt x="2181" y="1887"/>
                </a:lnTo>
                <a:lnTo>
                  <a:pt x="2139" y="1965"/>
                </a:lnTo>
                <a:lnTo>
                  <a:pt x="2098" y="2043"/>
                </a:lnTo>
                <a:lnTo>
                  <a:pt x="2061" y="2122"/>
                </a:lnTo>
                <a:lnTo>
                  <a:pt x="2024" y="2203"/>
                </a:lnTo>
                <a:lnTo>
                  <a:pt x="1990" y="2284"/>
                </a:lnTo>
                <a:lnTo>
                  <a:pt x="1957" y="2367"/>
                </a:lnTo>
                <a:lnTo>
                  <a:pt x="1926" y="2450"/>
                </a:lnTo>
                <a:lnTo>
                  <a:pt x="1898" y="2534"/>
                </a:lnTo>
                <a:lnTo>
                  <a:pt x="1872" y="2620"/>
                </a:lnTo>
                <a:lnTo>
                  <a:pt x="1848" y="2705"/>
                </a:lnTo>
                <a:lnTo>
                  <a:pt x="1826" y="2792"/>
                </a:lnTo>
                <a:lnTo>
                  <a:pt x="1806" y="2880"/>
                </a:lnTo>
                <a:lnTo>
                  <a:pt x="1788" y="2968"/>
                </a:lnTo>
                <a:lnTo>
                  <a:pt x="1774" y="3057"/>
                </a:lnTo>
                <a:lnTo>
                  <a:pt x="1760" y="3147"/>
                </a:lnTo>
                <a:lnTo>
                  <a:pt x="1750" y="3238"/>
                </a:lnTo>
                <a:lnTo>
                  <a:pt x="1741" y="3330"/>
                </a:lnTo>
                <a:lnTo>
                  <a:pt x="1735" y="3422"/>
                </a:lnTo>
                <a:lnTo>
                  <a:pt x="1732" y="3514"/>
                </a:lnTo>
                <a:lnTo>
                  <a:pt x="1730" y="3607"/>
                </a:lnTo>
                <a:lnTo>
                  <a:pt x="1731" y="3681"/>
                </a:lnTo>
                <a:lnTo>
                  <a:pt x="1733" y="3755"/>
                </a:lnTo>
                <a:lnTo>
                  <a:pt x="1737" y="3828"/>
                </a:lnTo>
                <a:lnTo>
                  <a:pt x="1742" y="3901"/>
                </a:lnTo>
                <a:lnTo>
                  <a:pt x="1750" y="3973"/>
                </a:lnTo>
                <a:lnTo>
                  <a:pt x="1758" y="4045"/>
                </a:lnTo>
                <a:lnTo>
                  <a:pt x="1768" y="4117"/>
                </a:lnTo>
                <a:lnTo>
                  <a:pt x="1779" y="4188"/>
                </a:lnTo>
                <a:lnTo>
                  <a:pt x="1730" y="4217"/>
                </a:lnTo>
                <a:lnTo>
                  <a:pt x="1681" y="4248"/>
                </a:lnTo>
                <a:lnTo>
                  <a:pt x="1632" y="4278"/>
                </a:lnTo>
                <a:lnTo>
                  <a:pt x="1584" y="4309"/>
                </a:lnTo>
                <a:lnTo>
                  <a:pt x="1537" y="4342"/>
                </a:lnTo>
                <a:lnTo>
                  <a:pt x="1490" y="4374"/>
                </a:lnTo>
                <a:lnTo>
                  <a:pt x="1443" y="4409"/>
                </a:lnTo>
                <a:lnTo>
                  <a:pt x="1397" y="4442"/>
                </a:lnTo>
                <a:lnTo>
                  <a:pt x="1352" y="4478"/>
                </a:lnTo>
                <a:lnTo>
                  <a:pt x="1307" y="4513"/>
                </a:lnTo>
                <a:lnTo>
                  <a:pt x="1263" y="4549"/>
                </a:lnTo>
                <a:lnTo>
                  <a:pt x="1219" y="4586"/>
                </a:lnTo>
                <a:lnTo>
                  <a:pt x="1176" y="4624"/>
                </a:lnTo>
                <a:lnTo>
                  <a:pt x="1134" y="4661"/>
                </a:lnTo>
                <a:lnTo>
                  <a:pt x="1093" y="4700"/>
                </a:lnTo>
                <a:lnTo>
                  <a:pt x="1052" y="4740"/>
                </a:lnTo>
                <a:lnTo>
                  <a:pt x="1011" y="4780"/>
                </a:lnTo>
                <a:lnTo>
                  <a:pt x="972" y="4821"/>
                </a:lnTo>
                <a:lnTo>
                  <a:pt x="933" y="4862"/>
                </a:lnTo>
                <a:lnTo>
                  <a:pt x="894" y="4904"/>
                </a:lnTo>
                <a:lnTo>
                  <a:pt x="857" y="4946"/>
                </a:lnTo>
                <a:lnTo>
                  <a:pt x="820" y="4989"/>
                </a:lnTo>
                <a:lnTo>
                  <a:pt x="784" y="5033"/>
                </a:lnTo>
                <a:lnTo>
                  <a:pt x="748" y="5077"/>
                </a:lnTo>
                <a:lnTo>
                  <a:pt x="714" y="5122"/>
                </a:lnTo>
                <a:lnTo>
                  <a:pt x="679" y="5167"/>
                </a:lnTo>
                <a:lnTo>
                  <a:pt x="646" y="5213"/>
                </a:lnTo>
                <a:lnTo>
                  <a:pt x="613" y="5259"/>
                </a:lnTo>
                <a:lnTo>
                  <a:pt x="581" y="5306"/>
                </a:lnTo>
                <a:lnTo>
                  <a:pt x="550" y="5354"/>
                </a:lnTo>
                <a:lnTo>
                  <a:pt x="519" y="5402"/>
                </a:lnTo>
                <a:lnTo>
                  <a:pt x="490" y="5450"/>
                </a:lnTo>
                <a:lnTo>
                  <a:pt x="461" y="5499"/>
                </a:lnTo>
                <a:lnTo>
                  <a:pt x="434" y="5548"/>
                </a:lnTo>
                <a:lnTo>
                  <a:pt x="406" y="5598"/>
                </a:lnTo>
                <a:lnTo>
                  <a:pt x="379" y="5648"/>
                </a:lnTo>
                <a:lnTo>
                  <a:pt x="354" y="5698"/>
                </a:lnTo>
                <a:lnTo>
                  <a:pt x="329" y="5750"/>
                </a:lnTo>
                <a:lnTo>
                  <a:pt x="305" y="5802"/>
                </a:lnTo>
                <a:lnTo>
                  <a:pt x="282" y="5854"/>
                </a:lnTo>
                <a:lnTo>
                  <a:pt x="259" y="5906"/>
                </a:lnTo>
                <a:lnTo>
                  <a:pt x="239" y="5960"/>
                </a:lnTo>
                <a:lnTo>
                  <a:pt x="218" y="6013"/>
                </a:lnTo>
                <a:lnTo>
                  <a:pt x="198" y="6066"/>
                </a:lnTo>
                <a:lnTo>
                  <a:pt x="179" y="6120"/>
                </a:lnTo>
                <a:lnTo>
                  <a:pt x="161" y="6175"/>
                </a:lnTo>
                <a:lnTo>
                  <a:pt x="145" y="6230"/>
                </a:lnTo>
                <a:lnTo>
                  <a:pt x="128" y="6285"/>
                </a:lnTo>
                <a:lnTo>
                  <a:pt x="113" y="6341"/>
                </a:lnTo>
                <a:lnTo>
                  <a:pt x="99" y="6397"/>
                </a:lnTo>
                <a:lnTo>
                  <a:pt x="85" y="6454"/>
                </a:lnTo>
                <a:lnTo>
                  <a:pt x="74" y="6510"/>
                </a:lnTo>
                <a:lnTo>
                  <a:pt x="62" y="6566"/>
                </a:lnTo>
                <a:lnTo>
                  <a:pt x="51" y="6624"/>
                </a:lnTo>
                <a:lnTo>
                  <a:pt x="41" y="6681"/>
                </a:lnTo>
                <a:lnTo>
                  <a:pt x="33" y="6740"/>
                </a:lnTo>
                <a:lnTo>
                  <a:pt x="25" y="6798"/>
                </a:lnTo>
                <a:lnTo>
                  <a:pt x="18" y="6857"/>
                </a:lnTo>
                <a:lnTo>
                  <a:pt x="13" y="6915"/>
                </a:lnTo>
                <a:lnTo>
                  <a:pt x="9" y="6975"/>
                </a:lnTo>
                <a:lnTo>
                  <a:pt x="5" y="7034"/>
                </a:lnTo>
                <a:lnTo>
                  <a:pt x="3" y="7094"/>
                </a:lnTo>
                <a:lnTo>
                  <a:pt x="0" y="7153"/>
                </a:lnTo>
                <a:lnTo>
                  <a:pt x="0" y="7214"/>
                </a:lnTo>
                <a:lnTo>
                  <a:pt x="1" y="7295"/>
                </a:lnTo>
                <a:lnTo>
                  <a:pt x="4" y="7377"/>
                </a:lnTo>
                <a:lnTo>
                  <a:pt x="9" y="7457"/>
                </a:lnTo>
                <a:lnTo>
                  <a:pt x="15" y="7538"/>
                </a:lnTo>
                <a:lnTo>
                  <a:pt x="23" y="7618"/>
                </a:lnTo>
                <a:lnTo>
                  <a:pt x="34" y="7697"/>
                </a:lnTo>
                <a:lnTo>
                  <a:pt x="46" y="7776"/>
                </a:lnTo>
                <a:lnTo>
                  <a:pt x="60" y="7854"/>
                </a:lnTo>
                <a:lnTo>
                  <a:pt x="77" y="7932"/>
                </a:lnTo>
                <a:lnTo>
                  <a:pt x="93" y="8010"/>
                </a:lnTo>
                <a:lnTo>
                  <a:pt x="113" y="8086"/>
                </a:lnTo>
                <a:lnTo>
                  <a:pt x="134" y="8161"/>
                </a:lnTo>
                <a:lnTo>
                  <a:pt x="156" y="8236"/>
                </a:lnTo>
                <a:lnTo>
                  <a:pt x="181" y="8311"/>
                </a:lnTo>
                <a:lnTo>
                  <a:pt x="206" y="8385"/>
                </a:lnTo>
                <a:lnTo>
                  <a:pt x="234" y="8458"/>
                </a:lnTo>
                <a:lnTo>
                  <a:pt x="264" y="8530"/>
                </a:lnTo>
                <a:lnTo>
                  <a:pt x="294" y="8601"/>
                </a:lnTo>
                <a:lnTo>
                  <a:pt x="326" y="8671"/>
                </a:lnTo>
                <a:lnTo>
                  <a:pt x="361" y="8741"/>
                </a:lnTo>
                <a:lnTo>
                  <a:pt x="395" y="8810"/>
                </a:lnTo>
                <a:lnTo>
                  <a:pt x="433" y="8878"/>
                </a:lnTo>
                <a:lnTo>
                  <a:pt x="471" y="8946"/>
                </a:lnTo>
                <a:lnTo>
                  <a:pt x="511" y="9011"/>
                </a:lnTo>
                <a:lnTo>
                  <a:pt x="552" y="9077"/>
                </a:lnTo>
                <a:lnTo>
                  <a:pt x="595" y="9141"/>
                </a:lnTo>
                <a:lnTo>
                  <a:pt x="638" y="9205"/>
                </a:lnTo>
                <a:lnTo>
                  <a:pt x="684" y="9267"/>
                </a:lnTo>
                <a:lnTo>
                  <a:pt x="731" y="9329"/>
                </a:lnTo>
                <a:lnTo>
                  <a:pt x="779" y="9388"/>
                </a:lnTo>
                <a:lnTo>
                  <a:pt x="829" y="9448"/>
                </a:lnTo>
                <a:lnTo>
                  <a:pt x="880" y="9506"/>
                </a:lnTo>
                <a:lnTo>
                  <a:pt x="931" y="9564"/>
                </a:lnTo>
                <a:lnTo>
                  <a:pt x="984" y="9620"/>
                </a:lnTo>
                <a:lnTo>
                  <a:pt x="1039" y="9674"/>
                </a:lnTo>
                <a:lnTo>
                  <a:pt x="1095" y="9729"/>
                </a:lnTo>
                <a:lnTo>
                  <a:pt x="1151" y="9781"/>
                </a:lnTo>
                <a:lnTo>
                  <a:pt x="1210" y="9833"/>
                </a:lnTo>
                <a:lnTo>
                  <a:pt x="1269" y="9883"/>
                </a:lnTo>
                <a:lnTo>
                  <a:pt x="1329" y="9932"/>
                </a:lnTo>
                <a:lnTo>
                  <a:pt x="1390" y="9981"/>
                </a:lnTo>
                <a:lnTo>
                  <a:pt x="1453" y="10026"/>
                </a:lnTo>
                <a:lnTo>
                  <a:pt x="1517" y="10072"/>
                </a:lnTo>
                <a:lnTo>
                  <a:pt x="1581" y="10116"/>
                </a:lnTo>
                <a:lnTo>
                  <a:pt x="1647" y="10159"/>
                </a:lnTo>
                <a:lnTo>
                  <a:pt x="1714" y="10200"/>
                </a:lnTo>
                <a:lnTo>
                  <a:pt x="1781" y="10240"/>
                </a:lnTo>
                <a:lnTo>
                  <a:pt x="1850" y="10278"/>
                </a:lnTo>
                <a:lnTo>
                  <a:pt x="1919" y="10316"/>
                </a:lnTo>
                <a:lnTo>
                  <a:pt x="1990" y="10351"/>
                </a:lnTo>
                <a:lnTo>
                  <a:pt x="2061" y="10386"/>
                </a:lnTo>
                <a:lnTo>
                  <a:pt x="2133" y="10418"/>
                </a:lnTo>
                <a:lnTo>
                  <a:pt x="2206" y="10449"/>
                </a:lnTo>
                <a:lnTo>
                  <a:pt x="2280" y="10480"/>
                </a:lnTo>
                <a:lnTo>
                  <a:pt x="2354" y="10508"/>
                </a:lnTo>
                <a:lnTo>
                  <a:pt x="2430" y="10535"/>
                </a:lnTo>
                <a:lnTo>
                  <a:pt x="2507" y="10560"/>
                </a:lnTo>
                <a:lnTo>
                  <a:pt x="2583" y="10583"/>
                </a:lnTo>
                <a:lnTo>
                  <a:pt x="2661" y="10605"/>
                </a:lnTo>
                <a:lnTo>
                  <a:pt x="2740" y="10626"/>
                </a:lnTo>
                <a:lnTo>
                  <a:pt x="2819" y="10645"/>
                </a:lnTo>
                <a:lnTo>
                  <a:pt x="2898" y="10661"/>
                </a:lnTo>
                <a:lnTo>
                  <a:pt x="2979" y="10677"/>
                </a:lnTo>
                <a:lnTo>
                  <a:pt x="3060" y="10691"/>
                </a:lnTo>
                <a:lnTo>
                  <a:pt x="3079" y="10697"/>
                </a:lnTo>
                <a:lnTo>
                  <a:pt x="3099" y="10704"/>
                </a:lnTo>
                <a:lnTo>
                  <a:pt x="3120" y="10713"/>
                </a:lnTo>
                <a:lnTo>
                  <a:pt x="3141" y="10723"/>
                </a:lnTo>
                <a:lnTo>
                  <a:pt x="3162" y="10736"/>
                </a:lnTo>
                <a:lnTo>
                  <a:pt x="3185" y="10752"/>
                </a:lnTo>
                <a:lnTo>
                  <a:pt x="3211" y="10772"/>
                </a:lnTo>
                <a:lnTo>
                  <a:pt x="3238" y="10796"/>
                </a:lnTo>
                <a:lnTo>
                  <a:pt x="3266" y="10826"/>
                </a:lnTo>
                <a:lnTo>
                  <a:pt x="3297" y="10861"/>
                </a:lnTo>
                <a:lnTo>
                  <a:pt x="3331" y="10902"/>
                </a:lnTo>
                <a:lnTo>
                  <a:pt x="3367" y="10950"/>
                </a:lnTo>
                <a:lnTo>
                  <a:pt x="3406" y="11005"/>
                </a:lnTo>
                <a:lnTo>
                  <a:pt x="3448" y="11068"/>
                </a:lnTo>
                <a:lnTo>
                  <a:pt x="3494" y="11140"/>
                </a:lnTo>
                <a:lnTo>
                  <a:pt x="3543" y="11220"/>
                </a:lnTo>
                <a:lnTo>
                  <a:pt x="3567" y="11263"/>
                </a:lnTo>
                <a:lnTo>
                  <a:pt x="3593" y="11305"/>
                </a:lnTo>
                <a:lnTo>
                  <a:pt x="3619" y="11346"/>
                </a:lnTo>
                <a:lnTo>
                  <a:pt x="3645" y="11387"/>
                </a:lnTo>
                <a:lnTo>
                  <a:pt x="3672" y="11427"/>
                </a:lnTo>
                <a:lnTo>
                  <a:pt x="3700" y="11467"/>
                </a:lnTo>
                <a:lnTo>
                  <a:pt x="3730" y="11506"/>
                </a:lnTo>
                <a:lnTo>
                  <a:pt x="3759" y="11545"/>
                </a:lnTo>
                <a:lnTo>
                  <a:pt x="3789" y="11583"/>
                </a:lnTo>
                <a:lnTo>
                  <a:pt x="3820" y="11620"/>
                </a:lnTo>
                <a:lnTo>
                  <a:pt x="3852" y="11658"/>
                </a:lnTo>
                <a:lnTo>
                  <a:pt x="3883" y="11694"/>
                </a:lnTo>
                <a:lnTo>
                  <a:pt x="3916" y="11730"/>
                </a:lnTo>
                <a:lnTo>
                  <a:pt x="3950" y="11765"/>
                </a:lnTo>
                <a:lnTo>
                  <a:pt x="3983" y="11800"/>
                </a:lnTo>
                <a:lnTo>
                  <a:pt x="4018" y="11834"/>
                </a:lnTo>
                <a:lnTo>
                  <a:pt x="4053" y="11868"/>
                </a:lnTo>
                <a:lnTo>
                  <a:pt x="4089" y="11901"/>
                </a:lnTo>
                <a:lnTo>
                  <a:pt x="4125" y="11934"/>
                </a:lnTo>
                <a:lnTo>
                  <a:pt x="4162" y="11965"/>
                </a:lnTo>
                <a:lnTo>
                  <a:pt x="4199" y="11996"/>
                </a:lnTo>
                <a:lnTo>
                  <a:pt x="4237" y="12026"/>
                </a:lnTo>
                <a:lnTo>
                  <a:pt x="4276" y="12057"/>
                </a:lnTo>
                <a:lnTo>
                  <a:pt x="4314" y="12086"/>
                </a:lnTo>
                <a:lnTo>
                  <a:pt x="4353" y="12114"/>
                </a:lnTo>
                <a:lnTo>
                  <a:pt x="4393" y="12142"/>
                </a:lnTo>
                <a:lnTo>
                  <a:pt x="4433" y="12170"/>
                </a:lnTo>
                <a:lnTo>
                  <a:pt x="4474" y="12196"/>
                </a:lnTo>
                <a:lnTo>
                  <a:pt x="4515" y="12222"/>
                </a:lnTo>
                <a:lnTo>
                  <a:pt x="4557" y="12247"/>
                </a:lnTo>
                <a:lnTo>
                  <a:pt x="4598" y="12272"/>
                </a:lnTo>
                <a:lnTo>
                  <a:pt x="4640" y="12295"/>
                </a:lnTo>
                <a:lnTo>
                  <a:pt x="4683" y="12319"/>
                </a:lnTo>
                <a:lnTo>
                  <a:pt x="4726" y="12341"/>
                </a:lnTo>
                <a:lnTo>
                  <a:pt x="4770" y="12363"/>
                </a:lnTo>
                <a:lnTo>
                  <a:pt x="4813" y="12384"/>
                </a:lnTo>
                <a:lnTo>
                  <a:pt x="4857" y="12404"/>
                </a:lnTo>
                <a:lnTo>
                  <a:pt x="4902" y="12423"/>
                </a:lnTo>
                <a:lnTo>
                  <a:pt x="4946" y="12442"/>
                </a:lnTo>
                <a:lnTo>
                  <a:pt x="4992" y="12460"/>
                </a:lnTo>
                <a:lnTo>
                  <a:pt x="5037" y="12477"/>
                </a:lnTo>
                <a:lnTo>
                  <a:pt x="5083" y="12493"/>
                </a:lnTo>
                <a:lnTo>
                  <a:pt x="5128" y="12509"/>
                </a:lnTo>
                <a:lnTo>
                  <a:pt x="5175" y="12524"/>
                </a:lnTo>
                <a:lnTo>
                  <a:pt x="5221" y="12538"/>
                </a:lnTo>
                <a:lnTo>
                  <a:pt x="5268" y="12552"/>
                </a:lnTo>
                <a:lnTo>
                  <a:pt x="5314" y="12564"/>
                </a:lnTo>
                <a:lnTo>
                  <a:pt x="5361" y="12576"/>
                </a:lnTo>
                <a:lnTo>
                  <a:pt x="5409" y="12586"/>
                </a:lnTo>
                <a:lnTo>
                  <a:pt x="5456" y="12597"/>
                </a:lnTo>
                <a:lnTo>
                  <a:pt x="5503" y="12606"/>
                </a:lnTo>
                <a:lnTo>
                  <a:pt x="5551" y="12614"/>
                </a:lnTo>
                <a:lnTo>
                  <a:pt x="5599" y="12622"/>
                </a:lnTo>
                <a:lnTo>
                  <a:pt x="5647" y="12628"/>
                </a:lnTo>
                <a:lnTo>
                  <a:pt x="5695" y="12634"/>
                </a:lnTo>
                <a:lnTo>
                  <a:pt x="5743" y="12639"/>
                </a:lnTo>
                <a:lnTo>
                  <a:pt x="5791" y="12643"/>
                </a:lnTo>
                <a:lnTo>
                  <a:pt x="5839" y="12646"/>
                </a:lnTo>
                <a:lnTo>
                  <a:pt x="5888" y="12649"/>
                </a:lnTo>
                <a:lnTo>
                  <a:pt x="5936" y="12650"/>
                </a:lnTo>
                <a:lnTo>
                  <a:pt x="5985" y="12650"/>
                </a:lnTo>
                <a:lnTo>
                  <a:pt x="6033" y="12650"/>
                </a:lnTo>
                <a:lnTo>
                  <a:pt x="6082" y="12649"/>
                </a:lnTo>
                <a:lnTo>
                  <a:pt x="6130" y="12647"/>
                </a:lnTo>
                <a:lnTo>
                  <a:pt x="6174" y="12641"/>
                </a:lnTo>
                <a:lnTo>
                  <a:pt x="6217" y="12634"/>
                </a:lnTo>
                <a:lnTo>
                  <a:pt x="6260" y="12627"/>
                </a:lnTo>
                <a:lnTo>
                  <a:pt x="6303" y="12620"/>
                </a:lnTo>
                <a:lnTo>
                  <a:pt x="6345" y="12611"/>
                </a:lnTo>
                <a:lnTo>
                  <a:pt x="6388" y="12602"/>
                </a:lnTo>
                <a:lnTo>
                  <a:pt x="6430" y="12593"/>
                </a:lnTo>
                <a:lnTo>
                  <a:pt x="6473" y="12582"/>
                </a:lnTo>
                <a:lnTo>
                  <a:pt x="6515" y="12571"/>
                </a:lnTo>
                <a:lnTo>
                  <a:pt x="6556" y="12559"/>
                </a:lnTo>
                <a:lnTo>
                  <a:pt x="6598" y="12548"/>
                </a:lnTo>
                <a:lnTo>
                  <a:pt x="6640" y="12534"/>
                </a:lnTo>
                <a:lnTo>
                  <a:pt x="6682" y="12520"/>
                </a:lnTo>
                <a:lnTo>
                  <a:pt x="6722" y="12507"/>
                </a:lnTo>
                <a:lnTo>
                  <a:pt x="6763" y="12492"/>
                </a:lnTo>
                <a:lnTo>
                  <a:pt x="6804" y="12477"/>
                </a:lnTo>
                <a:lnTo>
                  <a:pt x="6845" y="12461"/>
                </a:lnTo>
                <a:lnTo>
                  <a:pt x="6884" y="12444"/>
                </a:lnTo>
                <a:lnTo>
                  <a:pt x="6924" y="12426"/>
                </a:lnTo>
                <a:lnTo>
                  <a:pt x="6964" y="12409"/>
                </a:lnTo>
                <a:lnTo>
                  <a:pt x="7003" y="12390"/>
                </a:lnTo>
                <a:lnTo>
                  <a:pt x="7042" y="12371"/>
                </a:lnTo>
                <a:lnTo>
                  <a:pt x="7081" y="12351"/>
                </a:lnTo>
                <a:lnTo>
                  <a:pt x="7119" y="12331"/>
                </a:lnTo>
                <a:lnTo>
                  <a:pt x="7157" y="12311"/>
                </a:lnTo>
                <a:lnTo>
                  <a:pt x="7194" y="12290"/>
                </a:lnTo>
                <a:lnTo>
                  <a:pt x="7232" y="12268"/>
                </a:lnTo>
                <a:lnTo>
                  <a:pt x="7269" y="12245"/>
                </a:lnTo>
                <a:lnTo>
                  <a:pt x="7305" y="12222"/>
                </a:lnTo>
                <a:lnTo>
                  <a:pt x="7342" y="12199"/>
                </a:lnTo>
                <a:lnTo>
                  <a:pt x="7377" y="12175"/>
                </a:lnTo>
                <a:lnTo>
                  <a:pt x="7413" y="12150"/>
                </a:lnTo>
                <a:lnTo>
                  <a:pt x="7447" y="12125"/>
                </a:lnTo>
                <a:lnTo>
                  <a:pt x="7482" y="12099"/>
                </a:lnTo>
                <a:lnTo>
                  <a:pt x="7516" y="12072"/>
                </a:lnTo>
                <a:lnTo>
                  <a:pt x="7549" y="12045"/>
                </a:lnTo>
                <a:lnTo>
                  <a:pt x="7582" y="12018"/>
                </a:lnTo>
                <a:lnTo>
                  <a:pt x="7615" y="11990"/>
                </a:lnTo>
                <a:lnTo>
                  <a:pt x="7647" y="11962"/>
                </a:lnTo>
                <a:lnTo>
                  <a:pt x="7679" y="11932"/>
                </a:lnTo>
                <a:lnTo>
                  <a:pt x="7709" y="11903"/>
                </a:lnTo>
                <a:lnTo>
                  <a:pt x="7741" y="11873"/>
                </a:lnTo>
                <a:lnTo>
                  <a:pt x="7771" y="11843"/>
                </a:lnTo>
                <a:lnTo>
                  <a:pt x="7800" y="11811"/>
                </a:lnTo>
                <a:lnTo>
                  <a:pt x="7829" y="11780"/>
                </a:lnTo>
                <a:lnTo>
                  <a:pt x="7858" y="11748"/>
                </a:lnTo>
                <a:lnTo>
                  <a:pt x="7886" y="11715"/>
                </a:lnTo>
                <a:lnTo>
                  <a:pt x="7913" y="11683"/>
                </a:lnTo>
                <a:lnTo>
                  <a:pt x="7939" y="11649"/>
                </a:lnTo>
                <a:lnTo>
                  <a:pt x="7965" y="11615"/>
                </a:lnTo>
                <a:lnTo>
                  <a:pt x="7991" y="11581"/>
                </a:lnTo>
                <a:lnTo>
                  <a:pt x="8016" y="11546"/>
                </a:lnTo>
                <a:lnTo>
                  <a:pt x="8040" y="11511"/>
                </a:lnTo>
                <a:lnTo>
                  <a:pt x="8063" y="11474"/>
                </a:lnTo>
                <a:lnTo>
                  <a:pt x="8086" y="11438"/>
                </a:lnTo>
                <a:lnTo>
                  <a:pt x="8109" y="11401"/>
                </a:lnTo>
                <a:lnTo>
                  <a:pt x="8130" y="11364"/>
                </a:lnTo>
                <a:lnTo>
                  <a:pt x="8151" y="11327"/>
                </a:lnTo>
                <a:lnTo>
                  <a:pt x="8172" y="11288"/>
                </a:lnTo>
                <a:lnTo>
                  <a:pt x="8191" y="11249"/>
                </a:lnTo>
                <a:lnTo>
                  <a:pt x="8209" y="11211"/>
                </a:lnTo>
                <a:lnTo>
                  <a:pt x="8228" y="11171"/>
                </a:lnTo>
                <a:lnTo>
                  <a:pt x="8245" y="11131"/>
                </a:lnTo>
                <a:lnTo>
                  <a:pt x="8262" y="11091"/>
                </a:lnTo>
                <a:lnTo>
                  <a:pt x="8288" y="11021"/>
                </a:lnTo>
                <a:lnTo>
                  <a:pt x="8312" y="10950"/>
                </a:lnTo>
                <a:lnTo>
                  <a:pt x="8334" y="10879"/>
                </a:lnTo>
                <a:lnTo>
                  <a:pt x="8354" y="10808"/>
                </a:lnTo>
                <a:lnTo>
                  <a:pt x="8371" y="10737"/>
                </a:lnTo>
                <a:lnTo>
                  <a:pt x="8387" y="10665"/>
                </a:lnTo>
                <a:lnTo>
                  <a:pt x="8401" y="10594"/>
                </a:lnTo>
                <a:lnTo>
                  <a:pt x="8412" y="10522"/>
                </a:lnTo>
                <a:lnTo>
                  <a:pt x="8421" y="10449"/>
                </a:lnTo>
                <a:lnTo>
                  <a:pt x="8429" y="10377"/>
                </a:lnTo>
                <a:lnTo>
                  <a:pt x="8434" y="10305"/>
                </a:lnTo>
                <a:lnTo>
                  <a:pt x="8437" y="10233"/>
                </a:lnTo>
                <a:lnTo>
                  <a:pt x="8438" y="10161"/>
                </a:lnTo>
                <a:lnTo>
                  <a:pt x="8437" y="10089"/>
                </a:lnTo>
                <a:lnTo>
                  <a:pt x="8433" y="10017"/>
                </a:lnTo>
                <a:lnTo>
                  <a:pt x="8428" y="9946"/>
                </a:lnTo>
                <a:lnTo>
                  <a:pt x="8419" y="9874"/>
                </a:lnTo>
                <a:lnTo>
                  <a:pt x="8410" y="9803"/>
                </a:lnTo>
                <a:lnTo>
                  <a:pt x="8397" y="9732"/>
                </a:lnTo>
                <a:lnTo>
                  <a:pt x="8383" y="9661"/>
                </a:lnTo>
                <a:lnTo>
                  <a:pt x="8366" y="9591"/>
                </a:lnTo>
                <a:lnTo>
                  <a:pt x="8347" y="9521"/>
                </a:lnTo>
                <a:lnTo>
                  <a:pt x="8326" y="9451"/>
                </a:lnTo>
                <a:lnTo>
                  <a:pt x="8302" y="9381"/>
                </a:lnTo>
                <a:lnTo>
                  <a:pt x="8276" y="9312"/>
                </a:lnTo>
                <a:lnTo>
                  <a:pt x="8249" y="9244"/>
                </a:lnTo>
                <a:lnTo>
                  <a:pt x="8218" y="9176"/>
                </a:lnTo>
                <a:lnTo>
                  <a:pt x="8185" y="9108"/>
                </a:lnTo>
                <a:lnTo>
                  <a:pt x="8151" y="9042"/>
                </a:lnTo>
                <a:lnTo>
                  <a:pt x="8113" y="8975"/>
                </a:lnTo>
                <a:lnTo>
                  <a:pt x="8074" y="8909"/>
                </a:lnTo>
                <a:lnTo>
                  <a:pt x="8032" y="8844"/>
                </a:lnTo>
                <a:lnTo>
                  <a:pt x="8002" y="8803"/>
                </a:lnTo>
                <a:lnTo>
                  <a:pt x="7970" y="8765"/>
                </a:lnTo>
                <a:lnTo>
                  <a:pt x="7939" y="8726"/>
                </a:lnTo>
                <a:lnTo>
                  <a:pt x="7908" y="8689"/>
                </a:lnTo>
                <a:lnTo>
                  <a:pt x="7875" y="8652"/>
                </a:lnTo>
                <a:lnTo>
                  <a:pt x="7842" y="8617"/>
                </a:lnTo>
                <a:lnTo>
                  <a:pt x="7807" y="8581"/>
                </a:lnTo>
                <a:lnTo>
                  <a:pt x="7774" y="8548"/>
                </a:lnTo>
                <a:lnTo>
                  <a:pt x="7738" y="8514"/>
                </a:lnTo>
                <a:lnTo>
                  <a:pt x="7703" y="8482"/>
                </a:lnTo>
                <a:lnTo>
                  <a:pt x="7667" y="8450"/>
                </a:lnTo>
                <a:lnTo>
                  <a:pt x="7631" y="8420"/>
                </a:lnTo>
                <a:lnTo>
                  <a:pt x="7593" y="8390"/>
                </a:lnTo>
                <a:lnTo>
                  <a:pt x="7556" y="8362"/>
                </a:lnTo>
                <a:lnTo>
                  <a:pt x="7518" y="8333"/>
                </a:lnTo>
                <a:lnTo>
                  <a:pt x="7480" y="8306"/>
                </a:lnTo>
                <a:lnTo>
                  <a:pt x="7441" y="8280"/>
                </a:lnTo>
                <a:lnTo>
                  <a:pt x="7401" y="8255"/>
                </a:lnTo>
                <a:lnTo>
                  <a:pt x="7362" y="8231"/>
                </a:lnTo>
                <a:lnTo>
                  <a:pt x="7322" y="8208"/>
                </a:lnTo>
                <a:lnTo>
                  <a:pt x="7281" y="8185"/>
                </a:lnTo>
                <a:lnTo>
                  <a:pt x="7240" y="8164"/>
                </a:lnTo>
                <a:lnTo>
                  <a:pt x="7200" y="8143"/>
                </a:lnTo>
                <a:lnTo>
                  <a:pt x="7158" y="8124"/>
                </a:lnTo>
                <a:lnTo>
                  <a:pt x="7116" y="8105"/>
                </a:lnTo>
                <a:lnTo>
                  <a:pt x="7073" y="8087"/>
                </a:lnTo>
                <a:lnTo>
                  <a:pt x="7032" y="8070"/>
                </a:lnTo>
                <a:lnTo>
                  <a:pt x="6989" y="8055"/>
                </a:lnTo>
                <a:lnTo>
                  <a:pt x="6945" y="8040"/>
                </a:lnTo>
                <a:lnTo>
                  <a:pt x="6902" y="8026"/>
                </a:lnTo>
                <a:lnTo>
                  <a:pt x="6858" y="8013"/>
                </a:lnTo>
                <a:lnTo>
                  <a:pt x="6814" y="8001"/>
                </a:lnTo>
                <a:lnTo>
                  <a:pt x="6770" y="7990"/>
                </a:lnTo>
                <a:lnTo>
                  <a:pt x="6727" y="7980"/>
                </a:lnTo>
                <a:lnTo>
                  <a:pt x="6682" y="7971"/>
                </a:lnTo>
                <a:lnTo>
                  <a:pt x="6638" y="7964"/>
                </a:lnTo>
                <a:lnTo>
                  <a:pt x="6593" y="7956"/>
                </a:lnTo>
                <a:lnTo>
                  <a:pt x="6548" y="7950"/>
                </a:lnTo>
                <a:lnTo>
                  <a:pt x="6503" y="7945"/>
                </a:lnTo>
                <a:lnTo>
                  <a:pt x="6458" y="7941"/>
                </a:lnTo>
                <a:lnTo>
                  <a:pt x="6413" y="7938"/>
                </a:lnTo>
                <a:lnTo>
                  <a:pt x="6367" y="7936"/>
                </a:lnTo>
                <a:lnTo>
                  <a:pt x="6322" y="7935"/>
                </a:lnTo>
                <a:lnTo>
                  <a:pt x="6277" y="7935"/>
                </a:lnTo>
                <a:lnTo>
                  <a:pt x="6232" y="7936"/>
                </a:lnTo>
                <a:lnTo>
                  <a:pt x="6187" y="7938"/>
                </a:lnTo>
                <a:lnTo>
                  <a:pt x="6141" y="7941"/>
                </a:lnTo>
                <a:lnTo>
                  <a:pt x="6096" y="7945"/>
                </a:lnTo>
                <a:lnTo>
                  <a:pt x="6050" y="7950"/>
                </a:lnTo>
                <a:lnTo>
                  <a:pt x="6005" y="7955"/>
                </a:lnTo>
                <a:lnTo>
                  <a:pt x="5959" y="7963"/>
                </a:lnTo>
                <a:lnTo>
                  <a:pt x="5914" y="7971"/>
                </a:lnTo>
                <a:lnTo>
                  <a:pt x="5869" y="7980"/>
                </a:lnTo>
                <a:lnTo>
                  <a:pt x="5824" y="7991"/>
                </a:lnTo>
                <a:lnTo>
                  <a:pt x="5779" y="8002"/>
                </a:lnTo>
                <a:lnTo>
                  <a:pt x="5735" y="8015"/>
                </a:lnTo>
                <a:lnTo>
                  <a:pt x="5690" y="8029"/>
                </a:lnTo>
                <a:lnTo>
                  <a:pt x="5645" y="8042"/>
                </a:lnTo>
                <a:lnTo>
                  <a:pt x="5601" y="8058"/>
                </a:lnTo>
                <a:lnTo>
                  <a:pt x="5556" y="8074"/>
                </a:lnTo>
                <a:lnTo>
                  <a:pt x="5512" y="8092"/>
                </a:lnTo>
                <a:lnTo>
                  <a:pt x="5468" y="8112"/>
                </a:lnTo>
                <a:lnTo>
                  <a:pt x="5425" y="8132"/>
                </a:lnTo>
                <a:lnTo>
                  <a:pt x="5382" y="8153"/>
                </a:lnTo>
                <a:lnTo>
                  <a:pt x="5344" y="8172"/>
                </a:lnTo>
                <a:lnTo>
                  <a:pt x="5307" y="8192"/>
                </a:lnTo>
                <a:lnTo>
                  <a:pt x="5271" y="8213"/>
                </a:lnTo>
                <a:lnTo>
                  <a:pt x="5234" y="8235"/>
                </a:lnTo>
                <a:lnTo>
                  <a:pt x="5199" y="8258"/>
                </a:lnTo>
                <a:lnTo>
                  <a:pt x="5164" y="8282"/>
                </a:lnTo>
                <a:lnTo>
                  <a:pt x="5130" y="8306"/>
                </a:lnTo>
                <a:lnTo>
                  <a:pt x="5096" y="8332"/>
                </a:lnTo>
                <a:lnTo>
                  <a:pt x="5063" y="8359"/>
                </a:lnTo>
                <a:lnTo>
                  <a:pt x="5031" y="8385"/>
                </a:lnTo>
                <a:lnTo>
                  <a:pt x="4998" y="8413"/>
                </a:lnTo>
                <a:lnTo>
                  <a:pt x="4967" y="8441"/>
                </a:lnTo>
                <a:lnTo>
                  <a:pt x="4937" y="8470"/>
                </a:lnTo>
                <a:lnTo>
                  <a:pt x="4906" y="8500"/>
                </a:lnTo>
                <a:lnTo>
                  <a:pt x="4877" y="8530"/>
                </a:lnTo>
                <a:lnTo>
                  <a:pt x="4849" y="8561"/>
                </a:lnTo>
                <a:lnTo>
                  <a:pt x="4821" y="8594"/>
                </a:lnTo>
                <a:lnTo>
                  <a:pt x="4794" y="8625"/>
                </a:lnTo>
                <a:lnTo>
                  <a:pt x="4766" y="8658"/>
                </a:lnTo>
                <a:lnTo>
                  <a:pt x="4740" y="8692"/>
                </a:lnTo>
                <a:lnTo>
                  <a:pt x="4715" y="8726"/>
                </a:lnTo>
                <a:lnTo>
                  <a:pt x="4691" y="8761"/>
                </a:lnTo>
                <a:lnTo>
                  <a:pt x="4667" y="8795"/>
                </a:lnTo>
                <a:lnTo>
                  <a:pt x="4644" y="8832"/>
                </a:lnTo>
                <a:lnTo>
                  <a:pt x="4622" y="8867"/>
                </a:lnTo>
                <a:lnTo>
                  <a:pt x="4600" y="8904"/>
                </a:lnTo>
                <a:lnTo>
                  <a:pt x="4580" y="8941"/>
                </a:lnTo>
                <a:lnTo>
                  <a:pt x="4560" y="8978"/>
                </a:lnTo>
                <a:lnTo>
                  <a:pt x="4541" y="9017"/>
                </a:lnTo>
                <a:lnTo>
                  <a:pt x="4523" y="9054"/>
                </a:lnTo>
                <a:lnTo>
                  <a:pt x="4505" y="9093"/>
                </a:lnTo>
                <a:lnTo>
                  <a:pt x="4489" y="9132"/>
                </a:lnTo>
                <a:lnTo>
                  <a:pt x="4473" y="9171"/>
                </a:lnTo>
                <a:lnTo>
                  <a:pt x="4458" y="9211"/>
                </a:lnTo>
                <a:lnTo>
                  <a:pt x="4444" y="9250"/>
                </a:lnTo>
                <a:lnTo>
                  <a:pt x="4430" y="9291"/>
                </a:lnTo>
                <a:lnTo>
                  <a:pt x="4419" y="9332"/>
                </a:lnTo>
                <a:lnTo>
                  <a:pt x="4407" y="9373"/>
                </a:lnTo>
                <a:lnTo>
                  <a:pt x="4397" y="9413"/>
                </a:lnTo>
                <a:lnTo>
                  <a:pt x="4387" y="9454"/>
                </a:lnTo>
                <a:lnTo>
                  <a:pt x="4378" y="9496"/>
                </a:lnTo>
                <a:lnTo>
                  <a:pt x="4371" y="9538"/>
                </a:lnTo>
                <a:lnTo>
                  <a:pt x="4363" y="9579"/>
                </a:lnTo>
                <a:lnTo>
                  <a:pt x="4358" y="9621"/>
                </a:lnTo>
                <a:lnTo>
                  <a:pt x="4353" y="9663"/>
                </a:lnTo>
                <a:lnTo>
                  <a:pt x="4349" y="9705"/>
                </a:lnTo>
                <a:lnTo>
                  <a:pt x="4347" y="9747"/>
                </a:lnTo>
                <a:lnTo>
                  <a:pt x="4345" y="9789"/>
                </a:lnTo>
                <a:lnTo>
                  <a:pt x="4344" y="9831"/>
                </a:lnTo>
                <a:lnTo>
                  <a:pt x="4344" y="9874"/>
                </a:lnTo>
                <a:lnTo>
                  <a:pt x="4346" y="9916"/>
                </a:lnTo>
                <a:lnTo>
                  <a:pt x="4348" y="9959"/>
                </a:lnTo>
                <a:lnTo>
                  <a:pt x="4351" y="10000"/>
                </a:lnTo>
                <a:lnTo>
                  <a:pt x="4355" y="10042"/>
                </a:lnTo>
                <a:lnTo>
                  <a:pt x="4360" y="10085"/>
                </a:lnTo>
                <a:lnTo>
                  <a:pt x="4368" y="10127"/>
                </a:lnTo>
                <a:lnTo>
                  <a:pt x="4375" y="10168"/>
                </a:lnTo>
                <a:lnTo>
                  <a:pt x="4383" y="10210"/>
                </a:lnTo>
                <a:lnTo>
                  <a:pt x="4394" y="10252"/>
                </a:lnTo>
                <a:lnTo>
                  <a:pt x="4404" y="10294"/>
                </a:lnTo>
                <a:lnTo>
                  <a:pt x="4417" y="10335"/>
                </a:lnTo>
                <a:lnTo>
                  <a:pt x="4430" y="10375"/>
                </a:lnTo>
                <a:lnTo>
                  <a:pt x="4444" y="10417"/>
                </a:lnTo>
                <a:lnTo>
                  <a:pt x="4459" y="10457"/>
                </a:lnTo>
                <a:lnTo>
                  <a:pt x="4474" y="10489"/>
                </a:lnTo>
                <a:lnTo>
                  <a:pt x="4488" y="10522"/>
                </a:lnTo>
                <a:lnTo>
                  <a:pt x="4503" y="10553"/>
                </a:lnTo>
                <a:lnTo>
                  <a:pt x="4519" y="10584"/>
                </a:lnTo>
                <a:lnTo>
                  <a:pt x="4536" y="10614"/>
                </a:lnTo>
                <a:lnTo>
                  <a:pt x="4552" y="10646"/>
                </a:lnTo>
                <a:lnTo>
                  <a:pt x="4570" y="10675"/>
                </a:lnTo>
                <a:lnTo>
                  <a:pt x="4589" y="10705"/>
                </a:lnTo>
                <a:lnTo>
                  <a:pt x="4608" y="10735"/>
                </a:lnTo>
                <a:lnTo>
                  <a:pt x="4627" y="10763"/>
                </a:lnTo>
                <a:lnTo>
                  <a:pt x="4646" y="10791"/>
                </a:lnTo>
                <a:lnTo>
                  <a:pt x="4667" y="10819"/>
                </a:lnTo>
                <a:lnTo>
                  <a:pt x="4688" y="10846"/>
                </a:lnTo>
                <a:lnTo>
                  <a:pt x="4710" y="10873"/>
                </a:lnTo>
                <a:lnTo>
                  <a:pt x="4732" y="10901"/>
                </a:lnTo>
                <a:lnTo>
                  <a:pt x="4755" y="10927"/>
                </a:lnTo>
                <a:lnTo>
                  <a:pt x="4778" y="10952"/>
                </a:lnTo>
                <a:lnTo>
                  <a:pt x="4802" y="10977"/>
                </a:lnTo>
                <a:lnTo>
                  <a:pt x="4826" y="11002"/>
                </a:lnTo>
                <a:lnTo>
                  <a:pt x="4851" y="11026"/>
                </a:lnTo>
                <a:lnTo>
                  <a:pt x="4876" y="11049"/>
                </a:lnTo>
                <a:lnTo>
                  <a:pt x="4901" y="11072"/>
                </a:lnTo>
                <a:lnTo>
                  <a:pt x="4927" y="11095"/>
                </a:lnTo>
                <a:lnTo>
                  <a:pt x="4954" y="11117"/>
                </a:lnTo>
                <a:lnTo>
                  <a:pt x="4981" y="11138"/>
                </a:lnTo>
                <a:lnTo>
                  <a:pt x="5008" y="11159"/>
                </a:lnTo>
                <a:lnTo>
                  <a:pt x="5036" y="11179"/>
                </a:lnTo>
                <a:lnTo>
                  <a:pt x="5064" y="11198"/>
                </a:lnTo>
                <a:lnTo>
                  <a:pt x="5092" y="11218"/>
                </a:lnTo>
                <a:lnTo>
                  <a:pt x="5122" y="11236"/>
                </a:lnTo>
                <a:lnTo>
                  <a:pt x="5151" y="11254"/>
                </a:lnTo>
                <a:lnTo>
                  <a:pt x="5180" y="11271"/>
                </a:lnTo>
                <a:lnTo>
                  <a:pt x="5209" y="11288"/>
                </a:lnTo>
                <a:lnTo>
                  <a:pt x="5240" y="11304"/>
                </a:lnTo>
                <a:lnTo>
                  <a:pt x="5271" y="11319"/>
                </a:lnTo>
                <a:lnTo>
                  <a:pt x="5301" y="11333"/>
                </a:lnTo>
                <a:lnTo>
                  <a:pt x="5332" y="11348"/>
                </a:lnTo>
                <a:lnTo>
                  <a:pt x="5364" y="11361"/>
                </a:lnTo>
                <a:lnTo>
                  <a:pt x="5395" y="11374"/>
                </a:lnTo>
                <a:lnTo>
                  <a:pt x="5428" y="11385"/>
                </a:lnTo>
                <a:lnTo>
                  <a:pt x="5460" y="11397"/>
                </a:lnTo>
                <a:lnTo>
                  <a:pt x="5492" y="11407"/>
                </a:lnTo>
                <a:lnTo>
                  <a:pt x="5525" y="11417"/>
                </a:lnTo>
                <a:lnTo>
                  <a:pt x="5558" y="11426"/>
                </a:lnTo>
                <a:lnTo>
                  <a:pt x="5590" y="11433"/>
                </a:lnTo>
                <a:lnTo>
                  <a:pt x="5624" y="11442"/>
                </a:lnTo>
                <a:lnTo>
                  <a:pt x="5657" y="11448"/>
                </a:lnTo>
                <a:lnTo>
                  <a:pt x="5692" y="11454"/>
                </a:lnTo>
                <a:lnTo>
                  <a:pt x="5725" y="11459"/>
                </a:lnTo>
                <a:lnTo>
                  <a:pt x="5759" y="11464"/>
                </a:lnTo>
                <a:lnTo>
                  <a:pt x="5793" y="11467"/>
                </a:lnTo>
                <a:lnTo>
                  <a:pt x="5827" y="11470"/>
                </a:lnTo>
                <a:lnTo>
                  <a:pt x="5862" y="11472"/>
                </a:lnTo>
                <a:lnTo>
                  <a:pt x="5896" y="11473"/>
                </a:lnTo>
                <a:lnTo>
                  <a:pt x="5931" y="11473"/>
                </a:lnTo>
                <a:lnTo>
                  <a:pt x="5965" y="11473"/>
                </a:lnTo>
                <a:lnTo>
                  <a:pt x="6001" y="11471"/>
                </a:lnTo>
                <a:lnTo>
                  <a:pt x="6035" y="11469"/>
                </a:lnTo>
                <a:lnTo>
                  <a:pt x="6071" y="11466"/>
                </a:lnTo>
                <a:lnTo>
                  <a:pt x="6105" y="11461"/>
                </a:lnTo>
                <a:lnTo>
                  <a:pt x="6141" y="11457"/>
                </a:lnTo>
                <a:lnTo>
                  <a:pt x="6175" y="11451"/>
                </a:lnTo>
                <a:lnTo>
                  <a:pt x="6211" y="11445"/>
                </a:lnTo>
                <a:lnTo>
                  <a:pt x="6246" y="11436"/>
                </a:lnTo>
                <a:lnTo>
                  <a:pt x="6279" y="11426"/>
                </a:lnTo>
                <a:lnTo>
                  <a:pt x="6310" y="11413"/>
                </a:lnTo>
                <a:lnTo>
                  <a:pt x="6341" y="11401"/>
                </a:lnTo>
                <a:lnTo>
                  <a:pt x="6373" y="11387"/>
                </a:lnTo>
                <a:lnTo>
                  <a:pt x="6403" y="11374"/>
                </a:lnTo>
                <a:lnTo>
                  <a:pt x="6434" y="11359"/>
                </a:lnTo>
                <a:lnTo>
                  <a:pt x="6463" y="11343"/>
                </a:lnTo>
                <a:lnTo>
                  <a:pt x="6494" y="11327"/>
                </a:lnTo>
                <a:lnTo>
                  <a:pt x="6522" y="11310"/>
                </a:lnTo>
                <a:lnTo>
                  <a:pt x="6551" y="11293"/>
                </a:lnTo>
                <a:lnTo>
                  <a:pt x="6579" y="11275"/>
                </a:lnTo>
                <a:lnTo>
                  <a:pt x="6606" y="11256"/>
                </a:lnTo>
                <a:lnTo>
                  <a:pt x="6635" y="11237"/>
                </a:lnTo>
                <a:lnTo>
                  <a:pt x="6661" y="11217"/>
                </a:lnTo>
                <a:lnTo>
                  <a:pt x="6687" y="11196"/>
                </a:lnTo>
                <a:lnTo>
                  <a:pt x="6713" y="11175"/>
                </a:lnTo>
                <a:lnTo>
                  <a:pt x="6738" y="11154"/>
                </a:lnTo>
                <a:lnTo>
                  <a:pt x="6763" y="11132"/>
                </a:lnTo>
                <a:lnTo>
                  <a:pt x="6787" y="11110"/>
                </a:lnTo>
                <a:lnTo>
                  <a:pt x="6810" y="11087"/>
                </a:lnTo>
                <a:lnTo>
                  <a:pt x="6833" y="11063"/>
                </a:lnTo>
                <a:lnTo>
                  <a:pt x="6856" y="11038"/>
                </a:lnTo>
                <a:lnTo>
                  <a:pt x="6878" y="11014"/>
                </a:lnTo>
                <a:lnTo>
                  <a:pt x="6899" y="10989"/>
                </a:lnTo>
                <a:lnTo>
                  <a:pt x="6920" y="10963"/>
                </a:lnTo>
                <a:lnTo>
                  <a:pt x="6940" y="10938"/>
                </a:lnTo>
                <a:lnTo>
                  <a:pt x="6958" y="10911"/>
                </a:lnTo>
                <a:lnTo>
                  <a:pt x="6977" y="10885"/>
                </a:lnTo>
                <a:lnTo>
                  <a:pt x="6995" y="10858"/>
                </a:lnTo>
                <a:lnTo>
                  <a:pt x="7013" y="10831"/>
                </a:lnTo>
                <a:lnTo>
                  <a:pt x="7029" y="10802"/>
                </a:lnTo>
                <a:lnTo>
                  <a:pt x="7045" y="10774"/>
                </a:lnTo>
                <a:lnTo>
                  <a:pt x="7060" y="10746"/>
                </a:lnTo>
                <a:lnTo>
                  <a:pt x="7074" y="10717"/>
                </a:lnTo>
                <a:lnTo>
                  <a:pt x="7088" y="10688"/>
                </a:lnTo>
                <a:lnTo>
                  <a:pt x="7101" y="10658"/>
                </a:lnTo>
                <a:lnTo>
                  <a:pt x="7113" y="10628"/>
                </a:lnTo>
                <a:lnTo>
                  <a:pt x="7124" y="10599"/>
                </a:lnTo>
                <a:lnTo>
                  <a:pt x="7136" y="10569"/>
                </a:lnTo>
                <a:lnTo>
                  <a:pt x="7145" y="10537"/>
                </a:lnTo>
                <a:lnTo>
                  <a:pt x="7155" y="10507"/>
                </a:lnTo>
                <a:lnTo>
                  <a:pt x="7162" y="10476"/>
                </a:lnTo>
                <a:lnTo>
                  <a:pt x="7169" y="10444"/>
                </a:lnTo>
                <a:lnTo>
                  <a:pt x="7177" y="10413"/>
                </a:lnTo>
                <a:lnTo>
                  <a:pt x="7182" y="10382"/>
                </a:lnTo>
                <a:lnTo>
                  <a:pt x="7187" y="10350"/>
                </a:lnTo>
                <a:lnTo>
                  <a:pt x="7190" y="10318"/>
                </a:lnTo>
                <a:lnTo>
                  <a:pt x="7193" y="10287"/>
                </a:lnTo>
                <a:lnTo>
                  <a:pt x="7195" y="10254"/>
                </a:lnTo>
                <a:lnTo>
                  <a:pt x="7197" y="10222"/>
                </a:lnTo>
                <a:lnTo>
                  <a:pt x="7198" y="10189"/>
                </a:lnTo>
                <a:lnTo>
                  <a:pt x="7197" y="10157"/>
                </a:lnTo>
                <a:lnTo>
                  <a:pt x="7194" y="10125"/>
                </a:lnTo>
                <a:lnTo>
                  <a:pt x="7192" y="10092"/>
                </a:lnTo>
                <a:lnTo>
                  <a:pt x="7188" y="10060"/>
                </a:lnTo>
                <a:lnTo>
                  <a:pt x="7184" y="10026"/>
                </a:lnTo>
                <a:lnTo>
                  <a:pt x="7179" y="9994"/>
                </a:lnTo>
                <a:lnTo>
                  <a:pt x="7171" y="9962"/>
                </a:lnTo>
                <a:lnTo>
                  <a:pt x="7164" y="9928"/>
                </a:lnTo>
                <a:lnTo>
                  <a:pt x="7156" y="9896"/>
                </a:lnTo>
                <a:lnTo>
                  <a:pt x="7145" y="9864"/>
                </a:lnTo>
                <a:lnTo>
                  <a:pt x="7135" y="9831"/>
                </a:lnTo>
                <a:lnTo>
                  <a:pt x="7123" y="9799"/>
                </a:lnTo>
                <a:lnTo>
                  <a:pt x="7110" y="9766"/>
                </a:lnTo>
                <a:lnTo>
                  <a:pt x="7099" y="9744"/>
                </a:lnTo>
                <a:lnTo>
                  <a:pt x="7087" y="9724"/>
                </a:lnTo>
                <a:lnTo>
                  <a:pt x="7074" y="9703"/>
                </a:lnTo>
                <a:lnTo>
                  <a:pt x="7062" y="9683"/>
                </a:lnTo>
                <a:lnTo>
                  <a:pt x="7048" y="9662"/>
                </a:lnTo>
                <a:lnTo>
                  <a:pt x="7034" y="9643"/>
                </a:lnTo>
                <a:lnTo>
                  <a:pt x="7004" y="9605"/>
                </a:lnTo>
                <a:lnTo>
                  <a:pt x="6973" y="9569"/>
                </a:lnTo>
                <a:lnTo>
                  <a:pt x="6941" y="9534"/>
                </a:lnTo>
                <a:lnTo>
                  <a:pt x="6907" y="9501"/>
                </a:lnTo>
                <a:lnTo>
                  <a:pt x="6872" y="9471"/>
                </a:lnTo>
                <a:lnTo>
                  <a:pt x="6836" y="9442"/>
                </a:lnTo>
                <a:lnTo>
                  <a:pt x="6801" y="9415"/>
                </a:lnTo>
                <a:lnTo>
                  <a:pt x="6765" y="9391"/>
                </a:lnTo>
                <a:lnTo>
                  <a:pt x="6729" y="9368"/>
                </a:lnTo>
                <a:lnTo>
                  <a:pt x="6693" y="9350"/>
                </a:lnTo>
                <a:lnTo>
                  <a:pt x="6659" y="9332"/>
                </a:lnTo>
                <a:lnTo>
                  <a:pt x="6624" y="9317"/>
                </a:lnTo>
                <a:lnTo>
                  <a:pt x="6592" y="9305"/>
                </a:lnTo>
                <a:lnTo>
                  <a:pt x="6570" y="9294"/>
                </a:lnTo>
                <a:lnTo>
                  <a:pt x="6548" y="9285"/>
                </a:lnTo>
                <a:lnTo>
                  <a:pt x="6527" y="9276"/>
                </a:lnTo>
                <a:lnTo>
                  <a:pt x="6506" y="9268"/>
                </a:lnTo>
                <a:lnTo>
                  <a:pt x="6484" y="9260"/>
                </a:lnTo>
                <a:lnTo>
                  <a:pt x="6463" y="9254"/>
                </a:lnTo>
                <a:lnTo>
                  <a:pt x="6443" y="9247"/>
                </a:lnTo>
                <a:lnTo>
                  <a:pt x="6422" y="9242"/>
                </a:lnTo>
                <a:lnTo>
                  <a:pt x="6401" y="9238"/>
                </a:lnTo>
                <a:lnTo>
                  <a:pt x="6380" y="9234"/>
                </a:lnTo>
                <a:lnTo>
                  <a:pt x="6359" y="9230"/>
                </a:lnTo>
                <a:lnTo>
                  <a:pt x="6339" y="9227"/>
                </a:lnTo>
                <a:lnTo>
                  <a:pt x="6318" y="9225"/>
                </a:lnTo>
                <a:lnTo>
                  <a:pt x="6297" y="9224"/>
                </a:lnTo>
                <a:lnTo>
                  <a:pt x="6258" y="9223"/>
                </a:lnTo>
                <a:lnTo>
                  <a:pt x="6218" y="9224"/>
                </a:lnTo>
                <a:lnTo>
                  <a:pt x="6178" y="9229"/>
                </a:lnTo>
                <a:lnTo>
                  <a:pt x="6139" y="9235"/>
                </a:lnTo>
                <a:lnTo>
                  <a:pt x="6100" y="9243"/>
                </a:lnTo>
                <a:lnTo>
                  <a:pt x="6062" y="9254"/>
                </a:lnTo>
                <a:lnTo>
                  <a:pt x="6025" y="9266"/>
                </a:lnTo>
                <a:lnTo>
                  <a:pt x="5987" y="9281"/>
                </a:lnTo>
                <a:lnTo>
                  <a:pt x="5951" y="9297"/>
                </a:lnTo>
                <a:lnTo>
                  <a:pt x="5914" y="9316"/>
                </a:lnTo>
                <a:lnTo>
                  <a:pt x="5879" y="9336"/>
                </a:lnTo>
                <a:lnTo>
                  <a:pt x="5843" y="9358"/>
                </a:lnTo>
                <a:lnTo>
                  <a:pt x="5809" y="9382"/>
                </a:lnTo>
                <a:lnTo>
                  <a:pt x="5774" y="9407"/>
                </a:lnTo>
                <a:lnTo>
                  <a:pt x="5741" y="9434"/>
                </a:lnTo>
                <a:lnTo>
                  <a:pt x="5708" y="9461"/>
                </a:lnTo>
                <a:lnTo>
                  <a:pt x="5676" y="9492"/>
                </a:lnTo>
                <a:lnTo>
                  <a:pt x="5644" y="9522"/>
                </a:lnTo>
                <a:lnTo>
                  <a:pt x="5613" y="9553"/>
                </a:lnTo>
                <a:lnTo>
                  <a:pt x="5582" y="9587"/>
                </a:lnTo>
                <a:lnTo>
                  <a:pt x="5553" y="9621"/>
                </a:lnTo>
                <a:lnTo>
                  <a:pt x="5524" y="9656"/>
                </a:lnTo>
                <a:lnTo>
                  <a:pt x="5494" y="9692"/>
                </a:lnTo>
                <a:lnTo>
                  <a:pt x="5466" y="9729"/>
                </a:lnTo>
                <a:lnTo>
                  <a:pt x="5439" y="9766"/>
                </a:lnTo>
                <a:lnTo>
                  <a:pt x="5435" y="9734"/>
                </a:lnTo>
                <a:lnTo>
                  <a:pt x="5431" y="9703"/>
                </a:lnTo>
                <a:lnTo>
                  <a:pt x="5429" y="9671"/>
                </a:lnTo>
                <a:lnTo>
                  <a:pt x="5429" y="9642"/>
                </a:lnTo>
                <a:lnTo>
                  <a:pt x="5429" y="9612"/>
                </a:lnTo>
                <a:lnTo>
                  <a:pt x="5430" y="9584"/>
                </a:lnTo>
                <a:lnTo>
                  <a:pt x="5433" y="9555"/>
                </a:lnTo>
                <a:lnTo>
                  <a:pt x="5437" y="9528"/>
                </a:lnTo>
                <a:lnTo>
                  <a:pt x="5442" y="9501"/>
                </a:lnTo>
                <a:lnTo>
                  <a:pt x="5448" y="9475"/>
                </a:lnTo>
                <a:lnTo>
                  <a:pt x="5456" y="9450"/>
                </a:lnTo>
                <a:lnTo>
                  <a:pt x="5464" y="9425"/>
                </a:lnTo>
                <a:lnTo>
                  <a:pt x="5472" y="9401"/>
                </a:lnTo>
                <a:lnTo>
                  <a:pt x="5483" y="9377"/>
                </a:lnTo>
                <a:lnTo>
                  <a:pt x="5494" y="9354"/>
                </a:lnTo>
                <a:lnTo>
                  <a:pt x="5507" y="9332"/>
                </a:lnTo>
                <a:lnTo>
                  <a:pt x="5519" y="9310"/>
                </a:lnTo>
                <a:lnTo>
                  <a:pt x="5534" y="9289"/>
                </a:lnTo>
                <a:lnTo>
                  <a:pt x="5549" y="9269"/>
                </a:lnTo>
                <a:lnTo>
                  <a:pt x="5564" y="9249"/>
                </a:lnTo>
                <a:lnTo>
                  <a:pt x="5581" y="9230"/>
                </a:lnTo>
                <a:lnTo>
                  <a:pt x="5598" y="9212"/>
                </a:lnTo>
                <a:lnTo>
                  <a:pt x="5615" y="9194"/>
                </a:lnTo>
                <a:lnTo>
                  <a:pt x="5634" y="9176"/>
                </a:lnTo>
                <a:lnTo>
                  <a:pt x="5654" y="9160"/>
                </a:lnTo>
                <a:lnTo>
                  <a:pt x="5674" y="9144"/>
                </a:lnTo>
                <a:lnTo>
                  <a:pt x="5695" y="9128"/>
                </a:lnTo>
                <a:lnTo>
                  <a:pt x="5716" y="9114"/>
                </a:lnTo>
                <a:lnTo>
                  <a:pt x="5738" y="9099"/>
                </a:lnTo>
                <a:lnTo>
                  <a:pt x="5761" y="9085"/>
                </a:lnTo>
                <a:lnTo>
                  <a:pt x="5783" y="9073"/>
                </a:lnTo>
                <a:lnTo>
                  <a:pt x="5807" y="9060"/>
                </a:lnTo>
                <a:lnTo>
                  <a:pt x="5831" y="9048"/>
                </a:lnTo>
                <a:lnTo>
                  <a:pt x="5855" y="9036"/>
                </a:lnTo>
                <a:lnTo>
                  <a:pt x="5880" y="9026"/>
                </a:lnTo>
                <a:lnTo>
                  <a:pt x="5905" y="9017"/>
                </a:lnTo>
                <a:lnTo>
                  <a:pt x="5930" y="9006"/>
                </a:lnTo>
                <a:lnTo>
                  <a:pt x="5956" y="8998"/>
                </a:lnTo>
                <a:lnTo>
                  <a:pt x="5982" y="8989"/>
                </a:lnTo>
                <a:lnTo>
                  <a:pt x="6008" y="8981"/>
                </a:lnTo>
                <a:lnTo>
                  <a:pt x="6061" y="8967"/>
                </a:lnTo>
                <a:lnTo>
                  <a:pt x="6116" y="8956"/>
                </a:lnTo>
                <a:lnTo>
                  <a:pt x="6170" y="8947"/>
                </a:lnTo>
                <a:lnTo>
                  <a:pt x="6225" y="8939"/>
                </a:lnTo>
                <a:lnTo>
                  <a:pt x="6280" y="8934"/>
                </a:lnTo>
                <a:lnTo>
                  <a:pt x="6335" y="8932"/>
                </a:lnTo>
                <a:lnTo>
                  <a:pt x="6389" y="8931"/>
                </a:lnTo>
                <a:lnTo>
                  <a:pt x="6444" y="8933"/>
                </a:lnTo>
                <a:lnTo>
                  <a:pt x="6497" y="8936"/>
                </a:lnTo>
                <a:lnTo>
                  <a:pt x="6549" y="8941"/>
                </a:lnTo>
                <a:lnTo>
                  <a:pt x="6599" y="8950"/>
                </a:lnTo>
                <a:lnTo>
                  <a:pt x="6649" y="8959"/>
                </a:lnTo>
                <a:lnTo>
                  <a:pt x="6691" y="8971"/>
                </a:lnTo>
                <a:lnTo>
                  <a:pt x="6733" y="8984"/>
                </a:lnTo>
                <a:lnTo>
                  <a:pt x="6774" y="8999"/>
                </a:lnTo>
                <a:lnTo>
                  <a:pt x="6813" y="9015"/>
                </a:lnTo>
                <a:lnTo>
                  <a:pt x="6852" y="9033"/>
                </a:lnTo>
                <a:lnTo>
                  <a:pt x="6889" y="9053"/>
                </a:lnTo>
                <a:lnTo>
                  <a:pt x="6927" y="9074"/>
                </a:lnTo>
                <a:lnTo>
                  <a:pt x="6963" y="9096"/>
                </a:lnTo>
                <a:lnTo>
                  <a:pt x="6997" y="9120"/>
                </a:lnTo>
                <a:lnTo>
                  <a:pt x="7030" y="9145"/>
                </a:lnTo>
                <a:lnTo>
                  <a:pt x="7063" y="9171"/>
                </a:lnTo>
                <a:lnTo>
                  <a:pt x="7094" y="9198"/>
                </a:lnTo>
                <a:lnTo>
                  <a:pt x="7126" y="9226"/>
                </a:lnTo>
                <a:lnTo>
                  <a:pt x="7155" y="9257"/>
                </a:lnTo>
                <a:lnTo>
                  <a:pt x="7183" y="9287"/>
                </a:lnTo>
                <a:lnTo>
                  <a:pt x="7211" y="9319"/>
                </a:lnTo>
                <a:lnTo>
                  <a:pt x="7237" y="9352"/>
                </a:lnTo>
                <a:lnTo>
                  <a:pt x="7262" y="9386"/>
                </a:lnTo>
                <a:lnTo>
                  <a:pt x="7287" y="9421"/>
                </a:lnTo>
                <a:lnTo>
                  <a:pt x="7310" y="9456"/>
                </a:lnTo>
                <a:lnTo>
                  <a:pt x="7333" y="9493"/>
                </a:lnTo>
                <a:lnTo>
                  <a:pt x="7354" y="9530"/>
                </a:lnTo>
                <a:lnTo>
                  <a:pt x="7375" y="9569"/>
                </a:lnTo>
                <a:lnTo>
                  <a:pt x="7394" y="9608"/>
                </a:lnTo>
                <a:lnTo>
                  <a:pt x="7413" y="9646"/>
                </a:lnTo>
                <a:lnTo>
                  <a:pt x="7430" y="9687"/>
                </a:lnTo>
                <a:lnTo>
                  <a:pt x="7446" y="9728"/>
                </a:lnTo>
                <a:lnTo>
                  <a:pt x="7462" y="9768"/>
                </a:lnTo>
                <a:lnTo>
                  <a:pt x="7476" y="9810"/>
                </a:lnTo>
                <a:lnTo>
                  <a:pt x="7489" y="9853"/>
                </a:lnTo>
                <a:lnTo>
                  <a:pt x="7501" y="9896"/>
                </a:lnTo>
                <a:lnTo>
                  <a:pt x="7513" y="9939"/>
                </a:lnTo>
                <a:lnTo>
                  <a:pt x="7522" y="9993"/>
                </a:lnTo>
                <a:lnTo>
                  <a:pt x="7531" y="10046"/>
                </a:lnTo>
                <a:lnTo>
                  <a:pt x="7536" y="10101"/>
                </a:lnTo>
                <a:lnTo>
                  <a:pt x="7540" y="10154"/>
                </a:lnTo>
                <a:lnTo>
                  <a:pt x="7542" y="10208"/>
                </a:lnTo>
                <a:lnTo>
                  <a:pt x="7542" y="10261"/>
                </a:lnTo>
                <a:lnTo>
                  <a:pt x="7540" y="10315"/>
                </a:lnTo>
                <a:lnTo>
                  <a:pt x="7537" y="10367"/>
                </a:lnTo>
                <a:lnTo>
                  <a:pt x="7531" y="10420"/>
                </a:lnTo>
                <a:lnTo>
                  <a:pt x="7523" y="10471"/>
                </a:lnTo>
                <a:lnTo>
                  <a:pt x="7514" y="10524"/>
                </a:lnTo>
                <a:lnTo>
                  <a:pt x="7502" y="10575"/>
                </a:lnTo>
                <a:lnTo>
                  <a:pt x="7490" y="10626"/>
                </a:lnTo>
                <a:lnTo>
                  <a:pt x="7475" y="10676"/>
                </a:lnTo>
                <a:lnTo>
                  <a:pt x="7459" y="10725"/>
                </a:lnTo>
                <a:lnTo>
                  <a:pt x="7441" y="10774"/>
                </a:lnTo>
                <a:lnTo>
                  <a:pt x="7421" y="10822"/>
                </a:lnTo>
                <a:lnTo>
                  <a:pt x="7400" y="10870"/>
                </a:lnTo>
                <a:lnTo>
                  <a:pt x="7377" y="10916"/>
                </a:lnTo>
                <a:lnTo>
                  <a:pt x="7352" y="10963"/>
                </a:lnTo>
                <a:lnTo>
                  <a:pt x="7326" y="11008"/>
                </a:lnTo>
                <a:lnTo>
                  <a:pt x="7298" y="11052"/>
                </a:lnTo>
                <a:lnTo>
                  <a:pt x="7269" y="11096"/>
                </a:lnTo>
                <a:lnTo>
                  <a:pt x="7237" y="11138"/>
                </a:lnTo>
                <a:lnTo>
                  <a:pt x="7205" y="11179"/>
                </a:lnTo>
                <a:lnTo>
                  <a:pt x="7171" y="11219"/>
                </a:lnTo>
                <a:lnTo>
                  <a:pt x="7136" y="11259"/>
                </a:lnTo>
                <a:lnTo>
                  <a:pt x="7098" y="11296"/>
                </a:lnTo>
                <a:lnTo>
                  <a:pt x="7061" y="11334"/>
                </a:lnTo>
                <a:lnTo>
                  <a:pt x="7021" y="11370"/>
                </a:lnTo>
                <a:lnTo>
                  <a:pt x="6979" y="11404"/>
                </a:lnTo>
                <a:lnTo>
                  <a:pt x="6938" y="11436"/>
                </a:lnTo>
                <a:lnTo>
                  <a:pt x="6888" y="11474"/>
                </a:lnTo>
                <a:lnTo>
                  <a:pt x="6838" y="11508"/>
                </a:lnTo>
                <a:lnTo>
                  <a:pt x="6788" y="11541"/>
                </a:lnTo>
                <a:lnTo>
                  <a:pt x="6737" y="11572"/>
                </a:lnTo>
                <a:lnTo>
                  <a:pt x="6686" y="11600"/>
                </a:lnTo>
                <a:lnTo>
                  <a:pt x="6635" y="11628"/>
                </a:lnTo>
                <a:lnTo>
                  <a:pt x="6582" y="11653"/>
                </a:lnTo>
                <a:lnTo>
                  <a:pt x="6529" y="11676"/>
                </a:lnTo>
                <a:lnTo>
                  <a:pt x="6476" y="11696"/>
                </a:lnTo>
                <a:lnTo>
                  <a:pt x="6423" y="11715"/>
                </a:lnTo>
                <a:lnTo>
                  <a:pt x="6368" y="11732"/>
                </a:lnTo>
                <a:lnTo>
                  <a:pt x="6314" y="11748"/>
                </a:lnTo>
                <a:lnTo>
                  <a:pt x="6260" y="11761"/>
                </a:lnTo>
                <a:lnTo>
                  <a:pt x="6204" y="11773"/>
                </a:lnTo>
                <a:lnTo>
                  <a:pt x="6150" y="11782"/>
                </a:lnTo>
                <a:lnTo>
                  <a:pt x="6095" y="11789"/>
                </a:lnTo>
                <a:lnTo>
                  <a:pt x="6039" y="11796"/>
                </a:lnTo>
                <a:lnTo>
                  <a:pt x="5983" y="11800"/>
                </a:lnTo>
                <a:lnTo>
                  <a:pt x="5928" y="11802"/>
                </a:lnTo>
                <a:lnTo>
                  <a:pt x="5872" y="11802"/>
                </a:lnTo>
                <a:lnTo>
                  <a:pt x="5816" y="11800"/>
                </a:lnTo>
                <a:lnTo>
                  <a:pt x="5761" y="11797"/>
                </a:lnTo>
                <a:lnTo>
                  <a:pt x="5704" y="11792"/>
                </a:lnTo>
                <a:lnTo>
                  <a:pt x="5649" y="11785"/>
                </a:lnTo>
                <a:lnTo>
                  <a:pt x="5594" y="11777"/>
                </a:lnTo>
                <a:lnTo>
                  <a:pt x="5537" y="11766"/>
                </a:lnTo>
                <a:lnTo>
                  <a:pt x="5482" y="11754"/>
                </a:lnTo>
                <a:lnTo>
                  <a:pt x="5428" y="11740"/>
                </a:lnTo>
                <a:lnTo>
                  <a:pt x="5372" y="11725"/>
                </a:lnTo>
                <a:lnTo>
                  <a:pt x="5318" y="11707"/>
                </a:lnTo>
                <a:lnTo>
                  <a:pt x="5263" y="11688"/>
                </a:lnTo>
                <a:lnTo>
                  <a:pt x="5208" y="11667"/>
                </a:lnTo>
                <a:lnTo>
                  <a:pt x="5169" y="11651"/>
                </a:lnTo>
                <a:lnTo>
                  <a:pt x="5129" y="11633"/>
                </a:lnTo>
                <a:lnTo>
                  <a:pt x="5090" y="11615"/>
                </a:lnTo>
                <a:lnTo>
                  <a:pt x="5052" y="11595"/>
                </a:lnTo>
                <a:lnTo>
                  <a:pt x="5014" y="11575"/>
                </a:lnTo>
                <a:lnTo>
                  <a:pt x="4976" y="11555"/>
                </a:lnTo>
                <a:lnTo>
                  <a:pt x="4940" y="11534"/>
                </a:lnTo>
                <a:lnTo>
                  <a:pt x="4904" y="11512"/>
                </a:lnTo>
                <a:lnTo>
                  <a:pt x="4869" y="11489"/>
                </a:lnTo>
                <a:lnTo>
                  <a:pt x="4834" y="11465"/>
                </a:lnTo>
                <a:lnTo>
                  <a:pt x="4800" y="11441"/>
                </a:lnTo>
                <a:lnTo>
                  <a:pt x="4766" y="11416"/>
                </a:lnTo>
                <a:lnTo>
                  <a:pt x="4733" y="11390"/>
                </a:lnTo>
                <a:lnTo>
                  <a:pt x="4702" y="11363"/>
                </a:lnTo>
                <a:lnTo>
                  <a:pt x="4669" y="11336"/>
                </a:lnTo>
                <a:lnTo>
                  <a:pt x="4639" y="11309"/>
                </a:lnTo>
                <a:lnTo>
                  <a:pt x="4609" y="11281"/>
                </a:lnTo>
                <a:lnTo>
                  <a:pt x="4580" y="11252"/>
                </a:lnTo>
                <a:lnTo>
                  <a:pt x="4550" y="11222"/>
                </a:lnTo>
                <a:lnTo>
                  <a:pt x="4522" y="11192"/>
                </a:lnTo>
                <a:lnTo>
                  <a:pt x="4494" y="11161"/>
                </a:lnTo>
                <a:lnTo>
                  <a:pt x="4468" y="11129"/>
                </a:lnTo>
                <a:lnTo>
                  <a:pt x="4442" y="11098"/>
                </a:lnTo>
                <a:lnTo>
                  <a:pt x="4416" y="11066"/>
                </a:lnTo>
                <a:lnTo>
                  <a:pt x="4391" y="11032"/>
                </a:lnTo>
                <a:lnTo>
                  <a:pt x="4367" y="10999"/>
                </a:lnTo>
                <a:lnTo>
                  <a:pt x="4344" y="10965"/>
                </a:lnTo>
                <a:lnTo>
                  <a:pt x="4321" y="10931"/>
                </a:lnTo>
                <a:lnTo>
                  <a:pt x="4299" y="10896"/>
                </a:lnTo>
                <a:lnTo>
                  <a:pt x="4277" y="10861"/>
                </a:lnTo>
                <a:lnTo>
                  <a:pt x="4257" y="10824"/>
                </a:lnTo>
                <a:lnTo>
                  <a:pt x="4237" y="10789"/>
                </a:lnTo>
                <a:lnTo>
                  <a:pt x="4217" y="10752"/>
                </a:lnTo>
                <a:lnTo>
                  <a:pt x="4198" y="10715"/>
                </a:lnTo>
                <a:lnTo>
                  <a:pt x="4181" y="10677"/>
                </a:lnTo>
                <a:lnTo>
                  <a:pt x="4164" y="10640"/>
                </a:lnTo>
                <a:lnTo>
                  <a:pt x="4147" y="10601"/>
                </a:lnTo>
                <a:lnTo>
                  <a:pt x="4133" y="10562"/>
                </a:lnTo>
                <a:lnTo>
                  <a:pt x="4117" y="10524"/>
                </a:lnTo>
                <a:lnTo>
                  <a:pt x="4103" y="10485"/>
                </a:lnTo>
                <a:lnTo>
                  <a:pt x="4090" y="10445"/>
                </a:lnTo>
                <a:lnTo>
                  <a:pt x="4077" y="10406"/>
                </a:lnTo>
                <a:lnTo>
                  <a:pt x="4066" y="10365"/>
                </a:lnTo>
                <a:lnTo>
                  <a:pt x="4054" y="10324"/>
                </a:lnTo>
                <a:lnTo>
                  <a:pt x="4044" y="10283"/>
                </a:lnTo>
                <a:lnTo>
                  <a:pt x="4034" y="10243"/>
                </a:lnTo>
                <a:lnTo>
                  <a:pt x="4026" y="10202"/>
                </a:lnTo>
                <a:lnTo>
                  <a:pt x="4018" y="10160"/>
                </a:lnTo>
                <a:lnTo>
                  <a:pt x="4010" y="10118"/>
                </a:lnTo>
                <a:lnTo>
                  <a:pt x="4004" y="10077"/>
                </a:lnTo>
                <a:lnTo>
                  <a:pt x="3999" y="10035"/>
                </a:lnTo>
                <a:lnTo>
                  <a:pt x="3994" y="9993"/>
                </a:lnTo>
                <a:lnTo>
                  <a:pt x="3990" y="9950"/>
                </a:lnTo>
                <a:lnTo>
                  <a:pt x="3986" y="9907"/>
                </a:lnTo>
                <a:lnTo>
                  <a:pt x="3984" y="9865"/>
                </a:lnTo>
                <a:lnTo>
                  <a:pt x="3982" y="9823"/>
                </a:lnTo>
                <a:lnTo>
                  <a:pt x="3981" y="9780"/>
                </a:lnTo>
                <a:lnTo>
                  <a:pt x="3981" y="9736"/>
                </a:lnTo>
                <a:lnTo>
                  <a:pt x="3982" y="9693"/>
                </a:lnTo>
                <a:lnTo>
                  <a:pt x="3984" y="9650"/>
                </a:lnTo>
                <a:lnTo>
                  <a:pt x="3986" y="9608"/>
                </a:lnTo>
                <a:lnTo>
                  <a:pt x="3990" y="9564"/>
                </a:lnTo>
                <a:lnTo>
                  <a:pt x="3994" y="9521"/>
                </a:lnTo>
                <a:lnTo>
                  <a:pt x="3999" y="9478"/>
                </a:lnTo>
                <a:lnTo>
                  <a:pt x="4004" y="9440"/>
                </a:lnTo>
                <a:lnTo>
                  <a:pt x="4010" y="9403"/>
                </a:lnTo>
                <a:lnTo>
                  <a:pt x="4018" y="9365"/>
                </a:lnTo>
                <a:lnTo>
                  <a:pt x="4026" y="9328"/>
                </a:lnTo>
                <a:lnTo>
                  <a:pt x="4034" y="9291"/>
                </a:lnTo>
                <a:lnTo>
                  <a:pt x="4043" y="9255"/>
                </a:lnTo>
                <a:lnTo>
                  <a:pt x="4053" y="9218"/>
                </a:lnTo>
                <a:lnTo>
                  <a:pt x="4063" y="9182"/>
                </a:lnTo>
                <a:lnTo>
                  <a:pt x="4074" y="9145"/>
                </a:lnTo>
                <a:lnTo>
                  <a:pt x="4086" y="9109"/>
                </a:lnTo>
                <a:lnTo>
                  <a:pt x="4098" y="9074"/>
                </a:lnTo>
                <a:lnTo>
                  <a:pt x="4111" y="9038"/>
                </a:lnTo>
                <a:lnTo>
                  <a:pt x="4124" y="9003"/>
                </a:lnTo>
                <a:lnTo>
                  <a:pt x="4138" y="8968"/>
                </a:lnTo>
                <a:lnTo>
                  <a:pt x="4152" y="8933"/>
                </a:lnTo>
                <a:lnTo>
                  <a:pt x="4168" y="8899"/>
                </a:lnTo>
                <a:lnTo>
                  <a:pt x="4184" y="8865"/>
                </a:lnTo>
                <a:lnTo>
                  <a:pt x="4200" y="8831"/>
                </a:lnTo>
                <a:lnTo>
                  <a:pt x="4217" y="8797"/>
                </a:lnTo>
                <a:lnTo>
                  <a:pt x="4235" y="8764"/>
                </a:lnTo>
                <a:lnTo>
                  <a:pt x="4253" y="8731"/>
                </a:lnTo>
                <a:lnTo>
                  <a:pt x="4271" y="8699"/>
                </a:lnTo>
                <a:lnTo>
                  <a:pt x="4291" y="8667"/>
                </a:lnTo>
                <a:lnTo>
                  <a:pt x="4311" y="8634"/>
                </a:lnTo>
                <a:lnTo>
                  <a:pt x="4331" y="8603"/>
                </a:lnTo>
                <a:lnTo>
                  <a:pt x="4352" y="8571"/>
                </a:lnTo>
                <a:lnTo>
                  <a:pt x="4374" y="8540"/>
                </a:lnTo>
                <a:lnTo>
                  <a:pt x="4396" y="8509"/>
                </a:lnTo>
                <a:lnTo>
                  <a:pt x="4418" y="8479"/>
                </a:lnTo>
                <a:lnTo>
                  <a:pt x="4441" y="8449"/>
                </a:lnTo>
                <a:lnTo>
                  <a:pt x="4465" y="8419"/>
                </a:lnTo>
                <a:lnTo>
                  <a:pt x="4489" y="8390"/>
                </a:lnTo>
                <a:lnTo>
                  <a:pt x="4513" y="8362"/>
                </a:lnTo>
                <a:lnTo>
                  <a:pt x="4538" y="8333"/>
                </a:lnTo>
                <a:lnTo>
                  <a:pt x="4564" y="8305"/>
                </a:lnTo>
                <a:lnTo>
                  <a:pt x="4590" y="8277"/>
                </a:lnTo>
                <a:lnTo>
                  <a:pt x="4616" y="8250"/>
                </a:lnTo>
                <a:lnTo>
                  <a:pt x="4643" y="8223"/>
                </a:lnTo>
                <a:lnTo>
                  <a:pt x="4670" y="8197"/>
                </a:lnTo>
                <a:lnTo>
                  <a:pt x="4699" y="8171"/>
                </a:lnTo>
                <a:lnTo>
                  <a:pt x="4727" y="8145"/>
                </a:lnTo>
                <a:lnTo>
                  <a:pt x="4756" y="8120"/>
                </a:lnTo>
                <a:lnTo>
                  <a:pt x="4785" y="8095"/>
                </a:lnTo>
                <a:lnTo>
                  <a:pt x="4816" y="8071"/>
                </a:lnTo>
                <a:lnTo>
                  <a:pt x="4845" y="8047"/>
                </a:lnTo>
                <a:lnTo>
                  <a:pt x="4876" y="8024"/>
                </a:lnTo>
                <a:lnTo>
                  <a:pt x="4907" y="8001"/>
                </a:lnTo>
                <a:lnTo>
                  <a:pt x="4939" y="7978"/>
                </a:lnTo>
                <a:lnTo>
                  <a:pt x="4970" y="7957"/>
                </a:lnTo>
                <a:lnTo>
                  <a:pt x="5002" y="7936"/>
                </a:lnTo>
                <a:lnTo>
                  <a:pt x="5036" y="7915"/>
                </a:lnTo>
                <a:lnTo>
                  <a:pt x="5068" y="7895"/>
                </a:lnTo>
                <a:lnTo>
                  <a:pt x="5103" y="7875"/>
                </a:lnTo>
                <a:lnTo>
                  <a:pt x="5136" y="7855"/>
                </a:lnTo>
                <a:lnTo>
                  <a:pt x="5171" y="7836"/>
                </a:lnTo>
                <a:lnTo>
                  <a:pt x="5205" y="7819"/>
                </a:lnTo>
                <a:lnTo>
                  <a:pt x="5241" y="7801"/>
                </a:lnTo>
                <a:lnTo>
                  <a:pt x="5276" y="7783"/>
                </a:lnTo>
                <a:lnTo>
                  <a:pt x="5312" y="7766"/>
                </a:lnTo>
                <a:lnTo>
                  <a:pt x="5348" y="7751"/>
                </a:lnTo>
                <a:lnTo>
                  <a:pt x="5385" y="7735"/>
                </a:lnTo>
                <a:lnTo>
                  <a:pt x="5421" y="7720"/>
                </a:lnTo>
                <a:lnTo>
                  <a:pt x="5459" y="7706"/>
                </a:lnTo>
                <a:lnTo>
                  <a:pt x="5496" y="7692"/>
                </a:lnTo>
                <a:lnTo>
                  <a:pt x="5554" y="7673"/>
                </a:lnTo>
                <a:lnTo>
                  <a:pt x="5610" y="7657"/>
                </a:lnTo>
                <a:lnTo>
                  <a:pt x="5668" y="7641"/>
                </a:lnTo>
                <a:lnTo>
                  <a:pt x="5724" y="7627"/>
                </a:lnTo>
                <a:lnTo>
                  <a:pt x="5782" y="7615"/>
                </a:lnTo>
                <a:lnTo>
                  <a:pt x="5839" y="7603"/>
                </a:lnTo>
                <a:lnTo>
                  <a:pt x="5896" y="7594"/>
                </a:lnTo>
                <a:lnTo>
                  <a:pt x="5954" y="7586"/>
                </a:lnTo>
                <a:lnTo>
                  <a:pt x="6011" y="7578"/>
                </a:lnTo>
                <a:lnTo>
                  <a:pt x="6069" y="7573"/>
                </a:lnTo>
                <a:lnTo>
                  <a:pt x="6126" y="7568"/>
                </a:lnTo>
                <a:lnTo>
                  <a:pt x="6184" y="7565"/>
                </a:lnTo>
                <a:lnTo>
                  <a:pt x="6241" y="7564"/>
                </a:lnTo>
                <a:lnTo>
                  <a:pt x="6298" y="7563"/>
                </a:lnTo>
                <a:lnTo>
                  <a:pt x="6355" y="7564"/>
                </a:lnTo>
                <a:lnTo>
                  <a:pt x="6412" y="7566"/>
                </a:lnTo>
                <a:lnTo>
                  <a:pt x="6469" y="7569"/>
                </a:lnTo>
                <a:lnTo>
                  <a:pt x="6526" y="7573"/>
                </a:lnTo>
                <a:lnTo>
                  <a:pt x="6582" y="7579"/>
                </a:lnTo>
                <a:lnTo>
                  <a:pt x="6638" y="7587"/>
                </a:lnTo>
                <a:lnTo>
                  <a:pt x="6694" y="7595"/>
                </a:lnTo>
                <a:lnTo>
                  <a:pt x="6750" y="7604"/>
                </a:lnTo>
                <a:lnTo>
                  <a:pt x="6806" y="7615"/>
                </a:lnTo>
                <a:lnTo>
                  <a:pt x="6861" y="7626"/>
                </a:lnTo>
                <a:lnTo>
                  <a:pt x="6916" y="7640"/>
                </a:lnTo>
                <a:lnTo>
                  <a:pt x="6970" y="7655"/>
                </a:lnTo>
                <a:lnTo>
                  <a:pt x="7024" y="7669"/>
                </a:lnTo>
                <a:lnTo>
                  <a:pt x="7079" y="7686"/>
                </a:lnTo>
                <a:lnTo>
                  <a:pt x="7132" y="7704"/>
                </a:lnTo>
                <a:lnTo>
                  <a:pt x="7185" y="7723"/>
                </a:lnTo>
                <a:lnTo>
                  <a:pt x="7237" y="7742"/>
                </a:lnTo>
                <a:lnTo>
                  <a:pt x="7289" y="7763"/>
                </a:lnTo>
                <a:lnTo>
                  <a:pt x="7342" y="7786"/>
                </a:lnTo>
                <a:lnTo>
                  <a:pt x="7393" y="7809"/>
                </a:lnTo>
                <a:lnTo>
                  <a:pt x="7444" y="7833"/>
                </a:lnTo>
                <a:lnTo>
                  <a:pt x="7494" y="7858"/>
                </a:lnTo>
                <a:lnTo>
                  <a:pt x="7543" y="7885"/>
                </a:lnTo>
                <a:lnTo>
                  <a:pt x="7592" y="7913"/>
                </a:lnTo>
                <a:lnTo>
                  <a:pt x="7641" y="7941"/>
                </a:lnTo>
                <a:lnTo>
                  <a:pt x="7689" y="7971"/>
                </a:lnTo>
                <a:lnTo>
                  <a:pt x="7736" y="8001"/>
                </a:lnTo>
                <a:lnTo>
                  <a:pt x="7783" y="8033"/>
                </a:lnTo>
                <a:lnTo>
                  <a:pt x="7829" y="8065"/>
                </a:lnTo>
                <a:lnTo>
                  <a:pt x="7874" y="8098"/>
                </a:lnTo>
                <a:lnTo>
                  <a:pt x="7919" y="8133"/>
                </a:lnTo>
                <a:lnTo>
                  <a:pt x="7963" y="8168"/>
                </a:lnTo>
                <a:lnTo>
                  <a:pt x="8006" y="8205"/>
                </a:lnTo>
                <a:lnTo>
                  <a:pt x="8049" y="8243"/>
                </a:lnTo>
                <a:lnTo>
                  <a:pt x="8090" y="8281"/>
                </a:lnTo>
                <a:lnTo>
                  <a:pt x="8131" y="8320"/>
                </a:lnTo>
                <a:lnTo>
                  <a:pt x="8171" y="8361"/>
                </a:lnTo>
                <a:lnTo>
                  <a:pt x="8211" y="8401"/>
                </a:lnTo>
                <a:lnTo>
                  <a:pt x="8248" y="8443"/>
                </a:lnTo>
                <a:lnTo>
                  <a:pt x="8286" y="8486"/>
                </a:lnTo>
                <a:lnTo>
                  <a:pt x="8322" y="8530"/>
                </a:lnTo>
                <a:lnTo>
                  <a:pt x="8358" y="8574"/>
                </a:lnTo>
                <a:lnTo>
                  <a:pt x="8393" y="8620"/>
                </a:lnTo>
                <a:lnTo>
                  <a:pt x="8427" y="8666"/>
                </a:lnTo>
                <a:lnTo>
                  <a:pt x="8459" y="8713"/>
                </a:lnTo>
                <a:lnTo>
                  <a:pt x="8491" y="8761"/>
                </a:lnTo>
                <a:lnTo>
                  <a:pt x="8522" y="8809"/>
                </a:lnTo>
                <a:lnTo>
                  <a:pt x="8551" y="8858"/>
                </a:lnTo>
                <a:lnTo>
                  <a:pt x="8580" y="8909"/>
                </a:lnTo>
                <a:lnTo>
                  <a:pt x="8607" y="8959"/>
                </a:lnTo>
                <a:lnTo>
                  <a:pt x="8644" y="9035"/>
                </a:lnTo>
                <a:lnTo>
                  <a:pt x="8678" y="9112"/>
                </a:lnTo>
                <a:lnTo>
                  <a:pt x="8711" y="9188"/>
                </a:lnTo>
                <a:lnTo>
                  <a:pt x="8740" y="9264"/>
                </a:lnTo>
                <a:lnTo>
                  <a:pt x="8767" y="9341"/>
                </a:lnTo>
                <a:lnTo>
                  <a:pt x="8792" y="9419"/>
                </a:lnTo>
                <a:lnTo>
                  <a:pt x="8815" y="9496"/>
                </a:lnTo>
                <a:lnTo>
                  <a:pt x="8835" y="9573"/>
                </a:lnTo>
                <a:lnTo>
                  <a:pt x="8854" y="9652"/>
                </a:lnTo>
                <a:lnTo>
                  <a:pt x="8869" y="9729"/>
                </a:lnTo>
                <a:lnTo>
                  <a:pt x="8883" y="9807"/>
                </a:lnTo>
                <a:lnTo>
                  <a:pt x="8895" y="9885"/>
                </a:lnTo>
                <a:lnTo>
                  <a:pt x="8903" y="9964"/>
                </a:lnTo>
                <a:lnTo>
                  <a:pt x="8910" y="10042"/>
                </a:lnTo>
                <a:lnTo>
                  <a:pt x="8915" y="10120"/>
                </a:lnTo>
                <a:lnTo>
                  <a:pt x="8917" y="10199"/>
                </a:lnTo>
                <a:lnTo>
                  <a:pt x="8917" y="10277"/>
                </a:lnTo>
                <a:lnTo>
                  <a:pt x="8916" y="10356"/>
                </a:lnTo>
                <a:lnTo>
                  <a:pt x="8912" y="10435"/>
                </a:lnTo>
                <a:lnTo>
                  <a:pt x="8906" y="10513"/>
                </a:lnTo>
                <a:lnTo>
                  <a:pt x="8898" y="10591"/>
                </a:lnTo>
                <a:lnTo>
                  <a:pt x="8887" y="10670"/>
                </a:lnTo>
                <a:lnTo>
                  <a:pt x="8875" y="10748"/>
                </a:lnTo>
                <a:lnTo>
                  <a:pt x="8860" y="10826"/>
                </a:lnTo>
                <a:lnTo>
                  <a:pt x="8843" y="10904"/>
                </a:lnTo>
                <a:lnTo>
                  <a:pt x="8825" y="10982"/>
                </a:lnTo>
                <a:lnTo>
                  <a:pt x="8804" y="11059"/>
                </a:lnTo>
                <a:lnTo>
                  <a:pt x="8781" y="11137"/>
                </a:lnTo>
                <a:lnTo>
                  <a:pt x="8756" y="11214"/>
                </a:lnTo>
                <a:lnTo>
                  <a:pt x="8728" y="11291"/>
                </a:lnTo>
                <a:lnTo>
                  <a:pt x="8699" y="11367"/>
                </a:lnTo>
                <a:lnTo>
                  <a:pt x="8669" y="11444"/>
                </a:lnTo>
                <a:lnTo>
                  <a:pt x="8737" y="11437"/>
                </a:lnTo>
                <a:lnTo>
                  <a:pt x="8806" y="11428"/>
                </a:lnTo>
                <a:lnTo>
                  <a:pt x="8874" y="11417"/>
                </a:lnTo>
                <a:lnTo>
                  <a:pt x="8943" y="11403"/>
                </a:lnTo>
                <a:lnTo>
                  <a:pt x="9010" y="11388"/>
                </a:lnTo>
                <a:lnTo>
                  <a:pt x="9079" y="11371"/>
                </a:lnTo>
                <a:lnTo>
                  <a:pt x="9147" y="11352"/>
                </a:lnTo>
                <a:lnTo>
                  <a:pt x="9215" y="11331"/>
                </a:lnTo>
                <a:lnTo>
                  <a:pt x="9283" y="11308"/>
                </a:lnTo>
                <a:lnTo>
                  <a:pt x="9351" y="11285"/>
                </a:lnTo>
                <a:lnTo>
                  <a:pt x="9417" y="11260"/>
                </a:lnTo>
                <a:lnTo>
                  <a:pt x="9482" y="11234"/>
                </a:lnTo>
                <a:lnTo>
                  <a:pt x="9548" y="11206"/>
                </a:lnTo>
                <a:lnTo>
                  <a:pt x="9613" y="11177"/>
                </a:lnTo>
                <a:lnTo>
                  <a:pt x="9677" y="11148"/>
                </a:lnTo>
                <a:lnTo>
                  <a:pt x="9739" y="11117"/>
                </a:lnTo>
                <a:lnTo>
                  <a:pt x="9802" y="11085"/>
                </a:lnTo>
                <a:lnTo>
                  <a:pt x="9864" y="11052"/>
                </a:lnTo>
                <a:lnTo>
                  <a:pt x="9925" y="11018"/>
                </a:lnTo>
                <a:lnTo>
                  <a:pt x="9985" y="10982"/>
                </a:lnTo>
                <a:lnTo>
                  <a:pt x="10044" y="10946"/>
                </a:lnTo>
                <a:lnTo>
                  <a:pt x="10103" y="10909"/>
                </a:lnTo>
                <a:lnTo>
                  <a:pt x="10161" y="10870"/>
                </a:lnTo>
                <a:lnTo>
                  <a:pt x="10219" y="10831"/>
                </a:lnTo>
                <a:lnTo>
                  <a:pt x="10274" y="10790"/>
                </a:lnTo>
                <a:lnTo>
                  <a:pt x="10330" y="10748"/>
                </a:lnTo>
                <a:lnTo>
                  <a:pt x="10385" y="10705"/>
                </a:lnTo>
                <a:lnTo>
                  <a:pt x="10438" y="10663"/>
                </a:lnTo>
                <a:lnTo>
                  <a:pt x="10491" y="10618"/>
                </a:lnTo>
                <a:lnTo>
                  <a:pt x="10542" y="10572"/>
                </a:lnTo>
                <a:lnTo>
                  <a:pt x="10594" y="10526"/>
                </a:lnTo>
                <a:lnTo>
                  <a:pt x="10644" y="10479"/>
                </a:lnTo>
                <a:lnTo>
                  <a:pt x="10693" y="10430"/>
                </a:lnTo>
                <a:lnTo>
                  <a:pt x="10741" y="10381"/>
                </a:lnTo>
                <a:lnTo>
                  <a:pt x="10788" y="10330"/>
                </a:lnTo>
                <a:lnTo>
                  <a:pt x="10835" y="10280"/>
                </a:lnTo>
                <a:lnTo>
                  <a:pt x="10880" y="10228"/>
                </a:lnTo>
                <a:lnTo>
                  <a:pt x="10924" y="10176"/>
                </a:lnTo>
                <a:lnTo>
                  <a:pt x="10966" y="10121"/>
                </a:lnTo>
                <a:lnTo>
                  <a:pt x="11009" y="10067"/>
                </a:lnTo>
                <a:lnTo>
                  <a:pt x="11050" y="10013"/>
                </a:lnTo>
                <a:lnTo>
                  <a:pt x="11090" y="9956"/>
                </a:lnTo>
                <a:lnTo>
                  <a:pt x="11128" y="9900"/>
                </a:lnTo>
                <a:lnTo>
                  <a:pt x="11166" y="9843"/>
                </a:lnTo>
                <a:lnTo>
                  <a:pt x="11203" y="9784"/>
                </a:lnTo>
                <a:lnTo>
                  <a:pt x="11238" y="9726"/>
                </a:lnTo>
                <a:lnTo>
                  <a:pt x="11272" y="9666"/>
                </a:lnTo>
                <a:lnTo>
                  <a:pt x="11306" y="9606"/>
                </a:lnTo>
                <a:lnTo>
                  <a:pt x="11338" y="9545"/>
                </a:lnTo>
                <a:lnTo>
                  <a:pt x="11368" y="9483"/>
                </a:lnTo>
                <a:lnTo>
                  <a:pt x="11398" y="9421"/>
                </a:lnTo>
                <a:lnTo>
                  <a:pt x="11427" y="9358"/>
                </a:lnTo>
                <a:lnTo>
                  <a:pt x="11454" y="9294"/>
                </a:lnTo>
                <a:lnTo>
                  <a:pt x="11479" y="9231"/>
                </a:lnTo>
                <a:lnTo>
                  <a:pt x="11504" y="9166"/>
                </a:lnTo>
                <a:lnTo>
                  <a:pt x="11527" y="9100"/>
                </a:lnTo>
                <a:lnTo>
                  <a:pt x="11549" y="9034"/>
                </a:lnTo>
                <a:lnTo>
                  <a:pt x="11570" y="8967"/>
                </a:lnTo>
                <a:lnTo>
                  <a:pt x="11590" y="8901"/>
                </a:lnTo>
                <a:lnTo>
                  <a:pt x="11608" y="8834"/>
                </a:lnTo>
                <a:lnTo>
                  <a:pt x="11624" y="8765"/>
                </a:lnTo>
                <a:lnTo>
                  <a:pt x="11639" y="8697"/>
                </a:lnTo>
                <a:lnTo>
                  <a:pt x="11653" y="8628"/>
                </a:lnTo>
                <a:lnTo>
                  <a:pt x="11666" y="8558"/>
                </a:lnTo>
                <a:lnTo>
                  <a:pt x="11676" y="8488"/>
                </a:lnTo>
                <a:lnTo>
                  <a:pt x="11687" y="8418"/>
                </a:lnTo>
                <a:lnTo>
                  <a:pt x="11694" y="8347"/>
                </a:lnTo>
                <a:lnTo>
                  <a:pt x="11702" y="8275"/>
                </a:lnTo>
                <a:lnTo>
                  <a:pt x="11707" y="8204"/>
                </a:lnTo>
                <a:lnTo>
                  <a:pt x="11711" y="8132"/>
                </a:lnTo>
                <a:lnTo>
                  <a:pt x="11713" y="8059"/>
                </a:lnTo>
                <a:lnTo>
                  <a:pt x="11713" y="7987"/>
                </a:lnTo>
                <a:lnTo>
                  <a:pt x="11712" y="7899"/>
                </a:lnTo>
                <a:lnTo>
                  <a:pt x="11709" y="7812"/>
                </a:lnTo>
                <a:lnTo>
                  <a:pt x="11704" y="7726"/>
                </a:lnTo>
                <a:lnTo>
                  <a:pt x="11696" y="7640"/>
                </a:lnTo>
                <a:lnTo>
                  <a:pt x="11686" y="7554"/>
                </a:lnTo>
                <a:lnTo>
                  <a:pt x="11674" y="7470"/>
                </a:lnTo>
                <a:lnTo>
                  <a:pt x="11661" y="7385"/>
                </a:lnTo>
                <a:lnTo>
                  <a:pt x="11644" y="7302"/>
                </a:lnTo>
                <a:lnTo>
                  <a:pt x="11626" y="7219"/>
                </a:lnTo>
                <a:lnTo>
                  <a:pt x="11606" y="7138"/>
                </a:lnTo>
                <a:lnTo>
                  <a:pt x="11585" y="7056"/>
                </a:lnTo>
                <a:lnTo>
                  <a:pt x="11561" y="6976"/>
                </a:lnTo>
                <a:lnTo>
                  <a:pt x="11534" y="6896"/>
                </a:lnTo>
                <a:lnTo>
                  <a:pt x="11507" y="6817"/>
                </a:lnTo>
                <a:lnTo>
                  <a:pt x="11478" y="6740"/>
                </a:lnTo>
                <a:lnTo>
                  <a:pt x="11447" y="6662"/>
                </a:lnTo>
                <a:lnTo>
                  <a:pt x="11413" y="6586"/>
                </a:lnTo>
                <a:lnTo>
                  <a:pt x="11378" y="6511"/>
                </a:lnTo>
                <a:lnTo>
                  <a:pt x="11341" y="6437"/>
                </a:lnTo>
                <a:lnTo>
                  <a:pt x="11303" y="6364"/>
                </a:lnTo>
                <a:lnTo>
                  <a:pt x="11263" y="6291"/>
                </a:lnTo>
                <a:lnTo>
                  <a:pt x="11221" y="6220"/>
                </a:lnTo>
                <a:lnTo>
                  <a:pt x="11177" y="6150"/>
                </a:lnTo>
                <a:lnTo>
                  <a:pt x="11132" y="6081"/>
                </a:lnTo>
                <a:lnTo>
                  <a:pt x="11085" y="6012"/>
                </a:lnTo>
                <a:lnTo>
                  <a:pt x="11037" y="5945"/>
                </a:lnTo>
                <a:lnTo>
                  <a:pt x="10987" y="5879"/>
                </a:lnTo>
                <a:lnTo>
                  <a:pt x="10936" y="5814"/>
                </a:lnTo>
                <a:lnTo>
                  <a:pt x="10883" y="5751"/>
                </a:lnTo>
                <a:lnTo>
                  <a:pt x="10828" y="5689"/>
                </a:lnTo>
                <a:lnTo>
                  <a:pt x="10772" y="5627"/>
                </a:lnTo>
                <a:lnTo>
                  <a:pt x="10716" y="5568"/>
                </a:lnTo>
                <a:close/>
              </a:path>
            </a:pathLst>
          </a:custGeom>
          <a:solidFill>
            <a:srgbClr val="C1B7A0"/>
          </a:solidFill>
          <a:ln>
            <a:noFill/>
          </a:ln>
          <a:extLst/>
        </p:spPr>
        <p:txBody>
          <a:bodyPr lIns="144000" rIns="72000" bIns="468000" anchor="ctr">
            <a:normAutofit/>
            <a:scene3d>
              <a:camera prst="orthographicFront"/>
              <a:lightRig rig="threePt" dir="t"/>
            </a:scene3d>
            <a:sp3d contourW="12700">
              <a:contourClr>
                <a:srgbClr val="FFFFFF"/>
              </a:contourClr>
            </a:sp3d>
          </a:bodyPr>
          <a:lstStyle/>
          <a:p>
            <a:pPr algn="ctr">
              <a:defRPr/>
            </a:pPr>
            <a:endParaRPr lang="en-US" altLang="zh-CN" b="1" dirty="0">
              <a:solidFill>
                <a:srgbClr val="FFFFFF"/>
              </a:solidFill>
              <a:latin typeface="Arial" charset="0"/>
              <a:ea typeface="宋体" charset="-122"/>
            </a:endParaRPr>
          </a:p>
        </p:txBody>
      </p:sp>
      <p:sp>
        <p:nvSpPr>
          <p:cNvPr id="26" name="MH_SubTitle_1"/>
          <p:cNvSpPr>
            <a:spLocks/>
          </p:cNvSpPr>
          <p:nvPr>
            <p:custDataLst>
              <p:tags r:id="rId2"/>
            </p:custDataLst>
          </p:nvPr>
        </p:nvSpPr>
        <p:spPr bwMode="auto">
          <a:xfrm>
            <a:off x="3286125" y="1471613"/>
            <a:ext cx="2608263" cy="2814637"/>
          </a:xfrm>
          <a:custGeom>
            <a:avLst/>
            <a:gdLst>
              <a:gd name="T0" fmla="*/ 2147483646 w 11713"/>
              <a:gd name="T1" fmla="*/ 2147483646 h 12650"/>
              <a:gd name="T2" fmla="*/ 2147483646 w 11713"/>
              <a:gd name="T3" fmla="*/ 2147483646 h 12650"/>
              <a:gd name="T4" fmla="*/ 2147483646 w 11713"/>
              <a:gd name="T5" fmla="*/ 2147483646 h 12650"/>
              <a:gd name="T6" fmla="*/ 2147483646 w 11713"/>
              <a:gd name="T7" fmla="*/ 2147483646 h 12650"/>
              <a:gd name="T8" fmla="*/ 2147483646 w 11713"/>
              <a:gd name="T9" fmla="*/ 2147483646 h 12650"/>
              <a:gd name="T10" fmla="*/ 2147483646 w 11713"/>
              <a:gd name="T11" fmla="*/ 2147483646 h 12650"/>
              <a:gd name="T12" fmla="*/ 2147483646 w 11713"/>
              <a:gd name="T13" fmla="*/ 2147483646 h 12650"/>
              <a:gd name="T14" fmla="*/ 2147483646 w 11713"/>
              <a:gd name="T15" fmla="*/ 2147483646 h 12650"/>
              <a:gd name="T16" fmla="*/ 2147483646 w 11713"/>
              <a:gd name="T17" fmla="*/ 2147483646 h 12650"/>
              <a:gd name="T18" fmla="*/ 2147483646 w 11713"/>
              <a:gd name="T19" fmla="*/ 2147483646 h 12650"/>
              <a:gd name="T20" fmla="*/ 2147483646 w 11713"/>
              <a:gd name="T21" fmla="*/ 2147483646 h 12650"/>
              <a:gd name="T22" fmla="*/ 2147483646 w 11713"/>
              <a:gd name="T23" fmla="*/ 2147483646 h 12650"/>
              <a:gd name="T24" fmla="*/ 2147483646 w 11713"/>
              <a:gd name="T25" fmla="*/ 2147483646 h 12650"/>
              <a:gd name="T26" fmla="*/ 2147483646 w 11713"/>
              <a:gd name="T27" fmla="*/ 2147483646 h 12650"/>
              <a:gd name="T28" fmla="*/ 2147483646 w 11713"/>
              <a:gd name="T29" fmla="*/ 2147483646 h 12650"/>
              <a:gd name="T30" fmla="*/ 2147483646 w 11713"/>
              <a:gd name="T31" fmla="*/ 2147483646 h 12650"/>
              <a:gd name="T32" fmla="*/ 2147483646 w 11713"/>
              <a:gd name="T33" fmla="*/ 2147483646 h 12650"/>
              <a:gd name="T34" fmla="*/ 2147483646 w 11713"/>
              <a:gd name="T35" fmla="*/ 2147483646 h 12650"/>
              <a:gd name="T36" fmla="*/ 2147483646 w 11713"/>
              <a:gd name="T37" fmla="*/ 2147483646 h 12650"/>
              <a:gd name="T38" fmla="*/ 2147483646 w 11713"/>
              <a:gd name="T39" fmla="*/ 2147483646 h 12650"/>
              <a:gd name="T40" fmla="*/ 2147483646 w 11713"/>
              <a:gd name="T41" fmla="*/ 2147483646 h 12650"/>
              <a:gd name="T42" fmla="*/ 2147483646 w 11713"/>
              <a:gd name="T43" fmla="*/ 2147483646 h 12650"/>
              <a:gd name="T44" fmla="*/ 2147483646 w 11713"/>
              <a:gd name="T45" fmla="*/ 2147483646 h 12650"/>
              <a:gd name="T46" fmla="*/ 2147483646 w 11713"/>
              <a:gd name="T47" fmla="*/ 2147483646 h 12650"/>
              <a:gd name="T48" fmla="*/ 2147483646 w 11713"/>
              <a:gd name="T49" fmla="*/ 2147483646 h 12650"/>
              <a:gd name="T50" fmla="*/ 2147483646 w 11713"/>
              <a:gd name="T51" fmla="*/ 2147483646 h 12650"/>
              <a:gd name="T52" fmla="*/ 2147483646 w 11713"/>
              <a:gd name="T53" fmla="*/ 2147483646 h 12650"/>
              <a:gd name="T54" fmla="*/ 2147483646 w 11713"/>
              <a:gd name="T55" fmla="*/ 2147483646 h 12650"/>
              <a:gd name="T56" fmla="*/ 2147483646 w 11713"/>
              <a:gd name="T57" fmla="*/ 2147483646 h 12650"/>
              <a:gd name="T58" fmla="*/ 2147483646 w 11713"/>
              <a:gd name="T59" fmla="*/ 2147483646 h 12650"/>
              <a:gd name="T60" fmla="*/ 2147483646 w 11713"/>
              <a:gd name="T61" fmla="*/ 2147483646 h 12650"/>
              <a:gd name="T62" fmla="*/ 2147483646 w 11713"/>
              <a:gd name="T63" fmla="*/ 2147483646 h 12650"/>
              <a:gd name="T64" fmla="*/ 2147483646 w 11713"/>
              <a:gd name="T65" fmla="*/ 2147483646 h 12650"/>
              <a:gd name="T66" fmla="*/ 2147483646 w 11713"/>
              <a:gd name="T67" fmla="*/ 2147483646 h 12650"/>
              <a:gd name="T68" fmla="*/ 2147483646 w 11713"/>
              <a:gd name="T69" fmla="*/ 2147483646 h 12650"/>
              <a:gd name="T70" fmla="*/ 2147483646 w 11713"/>
              <a:gd name="T71" fmla="*/ 2147483646 h 12650"/>
              <a:gd name="T72" fmla="*/ 2147483646 w 11713"/>
              <a:gd name="T73" fmla="*/ 2147483646 h 12650"/>
              <a:gd name="T74" fmla="*/ 2147483646 w 11713"/>
              <a:gd name="T75" fmla="*/ 2147483646 h 12650"/>
              <a:gd name="T76" fmla="*/ 2147483646 w 11713"/>
              <a:gd name="T77" fmla="*/ 2147483646 h 12650"/>
              <a:gd name="T78" fmla="*/ 2147483646 w 11713"/>
              <a:gd name="T79" fmla="*/ 2147483646 h 12650"/>
              <a:gd name="T80" fmla="*/ 2147483646 w 11713"/>
              <a:gd name="T81" fmla="*/ 2147483646 h 12650"/>
              <a:gd name="T82" fmla="*/ 2147483646 w 11713"/>
              <a:gd name="T83" fmla="*/ 2147483646 h 12650"/>
              <a:gd name="T84" fmla="*/ 2147483646 w 11713"/>
              <a:gd name="T85" fmla="*/ 2147483646 h 12650"/>
              <a:gd name="T86" fmla="*/ 2147483646 w 11713"/>
              <a:gd name="T87" fmla="*/ 2147483646 h 12650"/>
              <a:gd name="T88" fmla="*/ 2147483646 w 11713"/>
              <a:gd name="T89" fmla="*/ 2147483646 h 12650"/>
              <a:gd name="T90" fmla="*/ 2147483646 w 11713"/>
              <a:gd name="T91" fmla="*/ 2147483646 h 12650"/>
              <a:gd name="T92" fmla="*/ 2147483646 w 11713"/>
              <a:gd name="T93" fmla="*/ 2147483646 h 12650"/>
              <a:gd name="T94" fmla="*/ 2147483646 w 11713"/>
              <a:gd name="T95" fmla="*/ 2147483646 h 12650"/>
              <a:gd name="T96" fmla="*/ 2147483646 w 11713"/>
              <a:gd name="T97" fmla="*/ 2147483646 h 12650"/>
              <a:gd name="T98" fmla="*/ 2147483646 w 11713"/>
              <a:gd name="T99" fmla="*/ 2147483646 h 12650"/>
              <a:gd name="T100" fmla="*/ 2147483646 w 11713"/>
              <a:gd name="T101" fmla="*/ 2147483646 h 12650"/>
              <a:gd name="T102" fmla="*/ 2147483646 w 11713"/>
              <a:gd name="T103" fmla="*/ 2147483646 h 12650"/>
              <a:gd name="T104" fmla="*/ 2147483646 w 11713"/>
              <a:gd name="T105" fmla="*/ 2147483646 h 12650"/>
              <a:gd name="T106" fmla="*/ 2147483646 w 11713"/>
              <a:gd name="T107" fmla="*/ 2147483646 h 12650"/>
              <a:gd name="T108" fmla="*/ 2147483646 w 11713"/>
              <a:gd name="T109" fmla="*/ 2147483646 h 12650"/>
              <a:gd name="T110" fmla="*/ 2147483646 w 11713"/>
              <a:gd name="T111" fmla="*/ 2147483646 h 12650"/>
              <a:gd name="T112" fmla="*/ 2147483646 w 11713"/>
              <a:gd name="T113" fmla="*/ 2147483646 h 12650"/>
              <a:gd name="T114" fmla="*/ 2147483646 w 11713"/>
              <a:gd name="T115" fmla="*/ 2147483646 h 12650"/>
              <a:gd name="T116" fmla="*/ 2147483646 w 11713"/>
              <a:gd name="T117" fmla="*/ 2147483646 h 12650"/>
              <a:gd name="T118" fmla="*/ 2147483646 w 11713"/>
              <a:gd name="T119" fmla="*/ 2147483646 h 12650"/>
              <a:gd name="T120" fmla="*/ 2147483646 w 11713"/>
              <a:gd name="T121" fmla="*/ 2147483646 h 12650"/>
              <a:gd name="T122" fmla="*/ 2147483646 w 11713"/>
              <a:gd name="T123" fmla="*/ 2147483646 h 12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13" h="12650">
                <a:moveTo>
                  <a:pt x="10716" y="5568"/>
                </a:moveTo>
                <a:lnTo>
                  <a:pt x="10716" y="5568"/>
                </a:lnTo>
                <a:lnTo>
                  <a:pt x="10759" y="5528"/>
                </a:lnTo>
                <a:lnTo>
                  <a:pt x="10801" y="5487"/>
                </a:lnTo>
                <a:lnTo>
                  <a:pt x="10843" y="5446"/>
                </a:lnTo>
                <a:lnTo>
                  <a:pt x="10884" y="5402"/>
                </a:lnTo>
                <a:lnTo>
                  <a:pt x="10924" y="5358"/>
                </a:lnTo>
                <a:lnTo>
                  <a:pt x="10962" y="5314"/>
                </a:lnTo>
                <a:lnTo>
                  <a:pt x="10999" y="5268"/>
                </a:lnTo>
                <a:lnTo>
                  <a:pt x="11035" y="5221"/>
                </a:lnTo>
                <a:lnTo>
                  <a:pt x="11070" y="5173"/>
                </a:lnTo>
                <a:lnTo>
                  <a:pt x="11103" y="5125"/>
                </a:lnTo>
                <a:lnTo>
                  <a:pt x="11136" y="5076"/>
                </a:lnTo>
                <a:lnTo>
                  <a:pt x="11167" y="5026"/>
                </a:lnTo>
                <a:lnTo>
                  <a:pt x="11196" y="4975"/>
                </a:lnTo>
                <a:lnTo>
                  <a:pt x="11224" y="4922"/>
                </a:lnTo>
                <a:lnTo>
                  <a:pt x="11251" y="4870"/>
                </a:lnTo>
                <a:lnTo>
                  <a:pt x="11278" y="4817"/>
                </a:lnTo>
                <a:lnTo>
                  <a:pt x="11302" y="4763"/>
                </a:lnTo>
                <a:lnTo>
                  <a:pt x="11325" y="4708"/>
                </a:lnTo>
                <a:lnTo>
                  <a:pt x="11346" y="4653"/>
                </a:lnTo>
                <a:lnTo>
                  <a:pt x="11366" y="4597"/>
                </a:lnTo>
                <a:lnTo>
                  <a:pt x="11385" y="4540"/>
                </a:lnTo>
                <a:lnTo>
                  <a:pt x="11402" y="4483"/>
                </a:lnTo>
                <a:lnTo>
                  <a:pt x="11417" y="4425"/>
                </a:lnTo>
                <a:lnTo>
                  <a:pt x="11431" y="4366"/>
                </a:lnTo>
                <a:lnTo>
                  <a:pt x="11444" y="4307"/>
                </a:lnTo>
                <a:lnTo>
                  <a:pt x="11454" y="4248"/>
                </a:lnTo>
                <a:lnTo>
                  <a:pt x="11463" y="4187"/>
                </a:lnTo>
                <a:lnTo>
                  <a:pt x="11471" y="4127"/>
                </a:lnTo>
                <a:lnTo>
                  <a:pt x="11477" y="4066"/>
                </a:lnTo>
                <a:lnTo>
                  <a:pt x="11481" y="4004"/>
                </a:lnTo>
                <a:lnTo>
                  <a:pt x="11484" y="3942"/>
                </a:lnTo>
                <a:lnTo>
                  <a:pt x="11484" y="3879"/>
                </a:lnTo>
                <a:lnTo>
                  <a:pt x="11484" y="3821"/>
                </a:lnTo>
                <a:lnTo>
                  <a:pt x="11482" y="3761"/>
                </a:lnTo>
                <a:lnTo>
                  <a:pt x="11478" y="3704"/>
                </a:lnTo>
                <a:lnTo>
                  <a:pt x="11473" y="3645"/>
                </a:lnTo>
                <a:lnTo>
                  <a:pt x="11466" y="3588"/>
                </a:lnTo>
                <a:lnTo>
                  <a:pt x="11457" y="3530"/>
                </a:lnTo>
                <a:lnTo>
                  <a:pt x="11448" y="3474"/>
                </a:lnTo>
                <a:lnTo>
                  <a:pt x="11436" y="3417"/>
                </a:lnTo>
                <a:lnTo>
                  <a:pt x="11424" y="3362"/>
                </a:lnTo>
                <a:lnTo>
                  <a:pt x="11410" y="3307"/>
                </a:lnTo>
                <a:lnTo>
                  <a:pt x="11394" y="3252"/>
                </a:lnTo>
                <a:lnTo>
                  <a:pt x="11378" y="3198"/>
                </a:lnTo>
                <a:lnTo>
                  <a:pt x="11360" y="3145"/>
                </a:lnTo>
                <a:lnTo>
                  <a:pt x="11340" y="3092"/>
                </a:lnTo>
                <a:lnTo>
                  <a:pt x="11320" y="3039"/>
                </a:lnTo>
                <a:lnTo>
                  <a:pt x="11298" y="2987"/>
                </a:lnTo>
                <a:lnTo>
                  <a:pt x="11275" y="2936"/>
                </a:lnTo>
                <a:lnTo>
                  <a:pt x="11250" y="2886"/>
                </a:lnTo>
                <a:lnTo>
                  <a:pt x="11225" y="2836"/>
                </a:lnTo>
                <a:lnTo>
                  <a:pt x="11198" y="2788"/>
                </a:lnTo>
                <a:lnTo>
                  <a:pt x="11170" y="2739"/>
                </a:lnTo>
                <a:lnTo>
                  <a:pt x="11141" y="2692"/>
                </a:lnTo>
                <a:lnTo>
                  <a:pt x="11110" y="2645"/>
                </a:lnTo>
                <a:lnTo>
                  <a:pt x="11079" y="2599"/>
                </a:lnTo>
                <a:lnTo>
                  <a:pt x="11047" y="2553"/>
                </a:lnTo>
                <a:lnTo>
                  <a:pt x="11013" y="2509"/>
                </a:lnTo>
                <a:lnTo>
                  <a:pt x="10978" y="2465"/>
                </a:lnTo>
                <a:lnTo>
                  <a:pt x="10942" y="2422"/>
                </a:lnTo>
                <a:lnTo>
                  <a:pt x="10906" y="2379"/>
                </a:lnTo>
                <a:lnTo>
                  <a:pt x="10868" y="2339"/>
                </a:lnTo>
                <a:lnTo>
                  <a:pt x="10828" y="2299"/>
                </a:lnTo>
                <a:lnTo>
                  <a:pt x="10789" y="2259"/>
                </a:lnTo>
                <a:lnTo>
                  <a:pt x="10748" y="2221"/>
                </a:lnTo>
                <a:lnTo>
                  <a:pt x="10706" y="2183"/>
                </a:lnTo>
                <a:lnTo>
                  <a:pt x="10664" y="2146"/>
                </a:lnTo>
                <a:lnTo>
                  <a:pt x="10621" y="2111"/>
                </a:lnTo>
                <a:lnTo>
                  <a:pt x="10576" y="2076"/>
                </a:lnTo>
                <a:lnTo>
                  <a:pt x="10531" y="2043"/>
                </a:lnTo>
                <a:lnTo>
                  <a:pt x="10485" y="2011"/>
                </a:lnTo>
                <a:lnTo>
                  <a:pt x="10438" y="1979"/>
                </a:lnTo>
                <a:lnTo>
                  <a:pt x="10390" y="1949"/>
                </a:lnTo>
                <a:lnTo>
                  <a:pt x="10341" y="1920"/>
                </a:lnTo>
                <a:lnTo>
                  <a:pt x="10292" y="1892"/>
                </a:lnTo>
                <a:lnTo>
                  <a:pt x="10242" y="1864"/>
                </a:lnTo>
                <a:lnTo>
                  <a:pt x="10190" y="1838"/>
                </a:lnTo>
                <a:lnTo>
                  <a:pt x="10139" y="1814"/>
                </a:lnTo>
                <a:lnTo>
                  <a:pt x="10087" y="1790"/>
                </a:lnTo>
                <a:lnTo>
                  <a:pt x="10034" y="1768"/>
                </a:lnTo>
                <a:lnTo>
                  <a:pt x="9981" y="1746"/>
                </a:lnTo>
                <a:lnTo>
                  <a:pt x="9926" y="1727"/>
                </a:lnTo>
                <a:lnTo>
                  <a:pt x="9871" y="1709"/>
                </a:lnTo>
                <a:lnTo>
                  <a:pt x="9816" y="1691"/>
                </a:lnTo>
                <a:lnTo>
                  <a:pt x="9759" y="1674"/>
                </a:lnTo>
                <a:lnTo>
                  <a:pt x="9703" y="1660"/>
                </a:lnTo>
                <a:lnTo>
                  <a:pt x="9645" y="1646"/>
                </a:lnTo>
                <a:lnTo>
                  <a:pt x="9588" y="1635"/>
                </a:lnTo>
                <a:lnTo>
                  <a:pt x="9529" y="1624"/>
                </a:lnTo>
                <a:lnTo>
                  <a:pt x="9471" y="1615"/>
                </a:lnTo>
                <a:lnTo>
                  <a:pt x="9411" y="1606"/>
                </a:lnTo>
                <a:lnTo>
                  <a:pt x="9352" y="1600"/>
                </a:lnTo>
                <a:lnTo>
                  <a:pt x="9292" y="1595"/>
                </a:lnTo>
                <a:lnTo>
                  <a:pt x="9232" y="1591"/>
                </a:lnTo>
                <a:lnTo>
                  <a:pt x="9170" y="1589"/>
                </a:lnTo>
                <a:lnTo>
                  <a:pt x="9110" y="1588"/>
                </a:lnTo>
                <a:lnTo>
                  <a:pt x="9044" y="1589"/>
                </a:lnTo>
                <a:lnTo>
                  <a:pt x="8979" y="1592"/>
                </a:lnTo>
                <a:lnTo>
                  <a:pt x="8915" y="1596"/>
                </a:lnTo>
                <a:lnTo>
                  <a:pt x="8852" y="1601"/>
                </a:lnTo>
                <a:lnTo>
                  <a:pt x="8788" y="1609"/>
                </a:lnTo>
                <a:lnTo>
                  <a:pt x="8725" y="1618"/>
                </a:lnTo>
                <a:lnTo>
                  <a:pt x="8664" y="1628"/>
                </a:lnTo>
                <a:lnTo>
                  <a:pt x="8602" y="1641"/>
                </a:lnTo>
                <a:lnTo>
                  <a:pt x="8570" y="1595"/>
                </a:lnTo>
                <a:lnTo>
                  <a:pt x="8537" y="1549"/>
                </a:lnTo>
                <a:lnTo>
                  <a:pt x="8505" y="1504"/>
                </a:lnTo>
                <a:lnTo>
                  <a:pt x="8471" y="1460"/>
                </a:lnTo>
                <a:lnTo>
                  <a:pt x="8437" y="1415"/>
                </a:lnTo>
                <a:lnTo>
                  <a:pt x="8402" y="1373"/>
                </a:lnTo>
                <a:lnTo>
                  <a:pt x="8366" y="1330"/>
                </a:lnTo>
                <a:lnTo>
                  <a:pt x="8330" y="1287"/>
                </a:lnTo>
                <a:lnTo>
                  <a:pt x="8292" y="1245"/>
                </a:lnTo>
                <a:lnTo>
                  <a:pt x="8254" y="1203"/>
                </a:lnTo>
                <a:lnTo>
                  <a:pt x="8217" y="1163"/>
                </a:lnTo>
                <a:lnTo>
                  <a:pt x="8177" y="1123"/>
                </a:lnTo>
                <a:lnTo>
                  <a:pt x="8137" y="1083"/>
                </a:lnTo>
                <a:lnTo>
                  <a:pt x="8098" y="1045"/>
                </a:lnTo>
                <a:lnTo>
                  <a:pt x="8057" y="1006"/>
                </a:lnTo>
                <a:lnTo>
                  <a:pt x="8015" y="968"/>
                </a:lnTo>
                <a:lnTo>
                  <a:pt x="7973" y="931"/>
                </a:lnTo>
                <a:lnTo>
                  <a:pt x="7931" y="894"/>
                </a:lnTo>
                <a:lnTo>
                  <a:pt x="7888" y="859"/>
                </a:lnTo>
                <a:lnTo>
                  <a:pt x="7844" y="823"/>
                </a:lnTo>
                <a:lnTo>
                  <a:pt x="7799" y="788"/>
                </a:lnTo>
                <a:lnTo>
                  <a:pt x="7754" y="754"/>
                </a:lnTo>
                <a:lnTo>
                  <a:pt x="7709" y="721"/>
                </a:lnTo>
                <a:lnTo>
                  <a:pt x="7663" y="687"/>
                </a:lnTo>
                <a:lnTo>
                  <a:pt x="7616" y="656"/>
                </a:lnTo>
                <a:lnTo>
                  <a:pt x="7569" y="625"/>
                </a:lnTo>
                <a:lnTo>
                  <a:pt x="7522" y="593"/>
                </a:lnTo>
                <a:lnTo>
                  <a:pt x="7474" y="563"/>
                </a:lnTo>
                <a:lnTo>
                  <a:pt x="7425" y="534"/>
                </a:lnTo>
                <a:lnTo>
                  <a:pt x="7376" y="506"/>
                </a:lnTo>
                <a:lnTo>
                  <a:pt x="7327" y="477"/>
                </a:lnTo>
                <a:lnTo>
                  <a:pt x="7277" y="450"/>
                </a:lnTo>
                <a:lnTo>
                  <a:pt x="7227" y="424"/>
                </a:lnTo>
                <a:lnTo>
                  <a:pt x="7176" y="398"/>
                </a:lnTo>
                <a:lnTo>
                  <a:pt x="7124" y="373"/>
                </a:lnTo>
                <a:lnTo>
                  <a:pt x="7072" y="349"/>
                </a:lnTo>
                <a:lnTo>
                  <a:pt x="7020" y="325"/>
                </a:lnTo>
                <a:lnTo>
                  <a:pt x="6968" y="302"/>
                </a:lnTo>
                <a:lnTo>
                  <a:pt x="6915" y="280"/>
                </a:lnTo>
                <a:lnTo>
                  <a:pt x="6860" y="259"/>
                </a:lnTo>
                <a:lnTo>
                  <a:pt x="6807" y="238"/>
                </a:lnTo>
                <a:lnTo>
                  <a:pt x="6753" y="218"/>
                </a:lnTo>
                <a:lnTo>
                  <a:pt x="6697" y="200"/>
                </a:lnTo>
                <a:lnTo>
                  <a:pt x="6642" y="182"/>
                </a:lnTo>
                <a:lnTo>
                  <a:pt x="6587" y="164"/>
                </a:lnTo>
                <a:lnTo>
                  <a:pt x="6531" y="148"/>
                </a:lnTo>
                <a:lnTo>
                  <a:pt x="6475" y="133"/>
                </a:lnTo>
                <a:lnTo>
                  <a:pt x="6417" y="117"/>
                </a:lnTo>
                <a:lnTo>
                  <a:pt x="6361" y="104"/>
                </a:lnTo>
                <a:lnTo>
                  <a:pt x="6304" y="91"/>
                </a:lnTo>
                <a:lnTo>
                  <a:pt x="6246" y="79"/>
                </a:lnTo>
                <a:lnTo>
                  <a:pt x="6188" y="67"/>
                </a:lnTo>
                <a:lnTo>
                  <a:pt x="6129" y="57"/>
                </a:lnTo>
                <a:lnTo>
                  <a:pt x="6071" y="47"/>
                </a:lnTo>
                <a:lnTo>
                  <a:pt x="6011" y="38"/>
                </a:lnTo>
                <a:lnTo>
                  <a:pt x="5953" y="30"/>
                </a:lnTo>
                <a:lnTo>
                  <a:pt x="5893" y="23"/>
                </a:lnTo>
                <a:lnTo>
                  <a:pt x="5833" y="17"/>
                </a:lnTo>
                <a:lnTo>
                  <a:pt x="5773" y="12"/>
                </a:lnTo>
                <a:lnTo>
                  <a:pt x="5713" y="7"/>
                </a:lnTo>
                <a:lnTo>
                  <a:pt x="5652" y="4"/>
                </a:lnTo>
                <a:lnTo>
                  <a:pt x="5590" y="2"/>
                </a:lnTo>
                <a:lnTo>
                  <a:pt x="5530" y="0"/>
                </a:lnTo>
                <a:lnTo>
                  <a:pt x="5468" y="0"/>
                </a:lnTo>
                <a:lnTo>
                  <a:pt x="5372" y="1"/>
                </a:lnTo>
                <a:lnTo>
                  <a:pt x="5276" y="4"/>
                </a:lnTo>
                <a:lnTo>
                  <a:pt x="5181" y="11"/>
                </a:lnTo>
                <a:lnTo>
                  <a:pt x="5086" y="19"/>
                </a:lnTo>
                <a:lnTo>
                  <a:pt x="4992" y="29"/>
                </a:lnTo>
                <a:lnTo>
                  <a:pt x="4899" y="42"/>
                </a:lnTo>
                <a:lnTo>
                  <a:pt x="4806" y="57"/>
                </a:lnTo>
                <a:lnTo>
                  <a:pt x="4715" y="73"/>
                </a:lnTo>
                <a:lnTo>
                  <a:pt x="4624" y="92"/>
                </a:lnTo>
                <a:lnTo>
                  <a:pt x="4534" y="114"/>
                </a:lnTo>
                <a:lnTo>
                  <a:pt x="4445" y="137"/>
                </a:lnTo>
                <a:lnTo>
                  <a:pt x="4357" y="162"/>
                </a:lnTo>
                <a:lnTo>
                  <a:pt x="4269" y="189"/>
                </a:lnTo>
                <a:lnTo>
                  <a:pt x="4183" y="218"/>
                </a:lnTo>
                <a:lnTo>
                  <a:pt x="4097" y="250"/>
                </a:lnTo>
                <a:lnTo>
                  <a:pt x="4014" y="283"/>
                </a:lnTo>
                <a:lnTo>
                  <a:pt x="3930" y="319"/>
                </a:lnTo>
                <a:lnTo>
                  <a:pt x="3848" y="355"/>
                </a:lnTo>
                <a:lnTo>
                  <a:pt x="3766" y="395"/>
                </a:lnTo>
                <a:lnTo>
                  <a:pt x="3687" y="436"/>
                </a:lnTo>
                <a:lnTo>
                  <a:pt x="3607" y="477"/>
                </a:lnTo>
                <a:lnTo>
                  <a:pt x="3530" y="522"/>
                </a:lnTo>
                <a:lnTo>
                  <a:pt x="3454" y="568"/>
                </a:lnTo>
                <a:lnTo>
                  <a:pt x="3379" y="616"/>
                </a:lnTo>
                <a:lnTo>
                  <a:pt x="3304" y="665"/>
                </a:lnTo>
                <a:lnTo>
                  <a:pt x="3231" y="717"/>
                </a:lnTo>
                <a:lnTo>
                  <a:pt x="3160" y="769"/>
                </a:lnTo>
                <a:lnTo>
                  <a:pt x="3090" y="823"/>
                </a:lnTo>
                <a:lnTo>
                  <a:pt x="3022" y="880"/>
                </a:lnTo>
                <a:lnTo>
                  <a:pt x="2955" y="937"/>
                </a:lnTo>
                <a:lnTo>
                  <a:pt x="2889" y="996"/>
                </a:lnTo>
                <a:lnTo>
                  <a:pt x="2825" y="1056"/>
                </a:lnTo>
                <a:lnTo>
                  <a:pt x="2763" y="1119"/>
                </a:lnTo>
                <a:lnTo>
                  <a:pt x="2701" y="1181"/>
                </a:lnTo>
                <a:lnTo>
                  <a:pt x="2641" y="1246"/>
                </a:lnTo>
                <a:lnTo>
                  <a:pt x="2584" y="1313"/>
                </a:lnTo>
                <a:lnTo>
                  <a:pt x="2528" y="1380"/>
                </a:lnTo>
                <a:lnTo>
                  <a:pt x="2473" y="1449"/>
                </a:lnTo>
                <a:lnTo>
                  <a:pt x="2420" y="1519"/>
                </a:lnTo>
                <a:lnTo>
                  <a:pt x="2369" y="1590"/>
                </a:lnTo>
                <a:lnTo>
                  <a:pt x="2319" y="1663"/>
                </a:lnTo>
                <a:lnTo>
                  <a:pt x="2272" y="1737"/>
                </a:lnTo>
                <a:lnTo>
                  <a:pt x="2226" y="1811"/>
                </a:lnTo>
                <a:lnTo>
                  <a:pt x="2181" y="1887"/>
                </a:lnTo>
                <a:lnTo>
                  <a:pt x="2139" y="1965"/>
                </a:lnTo>
                <a:lnTo>
                  <a:pt x="2098" y="2043"/>
                </a:lnTo>
                <a:lnTo>
                  <a:pt x="2061" y="2122"/>
                </a:lnTo>
                <a:lnTo>
                  <a:pt x="2024" y="2203"/>
                </a:lnTo>
                <a:lnTo>
                  <a:pt x="1990" y="2284"/>
                </a:lnTo>
                <a:lnTo>
                  <a:pt x="1957" y="2367"/>
                </a:lnTo>
                <a:lnTo>
                  <a:pt x="1926" y="2450"/>
                </a:lnTo>
                <a:lnTo>
                  <a:pt x="1898" y="2534"/>
                </a:lnTo>
                <a:lnTo>
                  <a:pt x="1872" y="2620"/>
                </a:lnTo>
                <a:lnTo>
                  <a:pt x="1848" y="2705"/>
                </a:lnTo>
                <a:lnTo>
                  <a:pt x="1826" y="2792"/>
                </a:lnTo>
                <a:lnTo>
                  <a:pt x="1806" y="2880"/>
                </a:lnTo>
                <a:lnTo>
                  <a:pt x="1788" y="2968"/>
                </a:lnTo>
                <a:lnTo>
                  <a:pt x="1774" y="3057"/>
                </a:lnTo>
                <a:lnTo>
                  <a:pt x="1760" y="3147"/>
                </a:lnTo>
                <a:lnTo>
                  <a:pt x="1750" y="3238"/>
                </a:lnTo>
                <a:lnTo>
                  <a:pt x="1741" y="3330"/>
                </a:lnTo>
                <a:lnTo>
                  <a:pt x="1735" y="3422"/>
                </a:lnTo>
                <a:lnTo>
                  <a:pt x="1732" y="3514"/>
                </a:lnTo>
                <a:lnTo>
                  <a:pt x="1730" y="3607"/>
                </a:lnTo>
                <a:lnTo>
                  <a:pt x="1731" y="3681"/>
                </a:lnTo>
                <a:lnTo>
                  <a:pt x="1733" y="3755"/>
                </a:lnTo>
                <a:lnTo>
                  <a:pt x="1737" y="3828"/>
                </a:lnTo>
                <a:lnTo>
                  <a:pt x="1742" y="3901"/>
                </a:lnTo>
                <a:lnTo>
                  <a:pt x="1750" y="3973"/>
                </a:lnTo>
                <a:lnTo>
                  <a:pt x="1758" y="4045"/>
                </a:lnTo>
                <a:lnTo>
                  <a:pt x="1768" y="4117"/>
                </a:lnTo>
                <a:lnTo>
                  <a:pt x="1779" y="4188"/>
                </a:lnTo>
                <a:lnTo>
                  <a:pt x="1730" y="4217"/>
                </a:lnTo>
                <a:lnTo>
                  <a:pt x="1681" y="4248"/>
                </a:lnTo>
                <a:lnTo>
                  <a:pt x="1632" y="4278"/>
                </a:lnTo>
                <a:lnTo>
                  <a:pt x="1584" y="4309"/>
                </a:lnTo>
                <a:lnTo>
                  <a:pt x="1537" y="4342"/>
                </a:lnTo>
                <a:lnTo>
                  <a:pt x="1490" y="4374"/>
                </a:lnTo>
                <a:lnTo>
                  <a:pt x="1443" y="4409"/>
                </a:lnTo>
                <a:lnTo>
                  <a:pt x="1397" y="4442"/>
                </a:lnTo>
                <a:lnTo>
                  <a:pt x="1352" y="4478"/>
                </a:lnTo>
                <a:lnTo>
                  <a:pt x="1307" y="4513"/>
                </a:lnTo>
                <a:lnTo>
                  <a:pt x="1263" y="4549"/>
                </a:lnTo>
                <a:lnTo>
                  <a:pt x="1219" y="4586"/>
                </a:lnTo>
                <a:lnTo>
                  <a:pt x="1176" y="4624"/>
                </a:lnTo>
                <a:lnTo>
                  <a:pt x="1134" y="4661"/>
                </a:lnTo>
                <a:lnTo>
                  <a:pt x="1093" y="4700"/>
                </a:lnTo>
                <a:lnTo>
                  <a:pt x="1052" y="4740"/>
                </a:lnTo>
                <a:lnTo>
                  <a:pt x="1011" y="4780"/>
                </a:lnTo>
                <a:lnTo>
                  <a:pt x="972" y="4821"/>
                </a:lnTo>
                <a:lnTo>
                  <a:pt x="933" y="4862"/>
                </a:lnTo>
                <a:lnTo>
                  <a:pt x="894" y="4904"/>
                </a:lnTo>
                <a:lnTo>
                  <a:pt x="857" y="4946"/>
                </a:lnTo>
                <a:lnTo>
                  <a:pt x="820" y="4989"/>
                </a:lnTo>
                <a:lnTo>
                  <a:pt x="784" y="5033"/>
                </a:lnTo>
                <a:lnTo>
                  <a:pt x="748" y="5077"/>
                </a:lnTo>
                <a:lnTo>
                  <a:pt x="714" y="5122"/>
                </a:lnTo>
                <a:lnTo>
                  <a:pt x="679" y="5167"/>
                </a:lnTo>
                <a:lnTo>
                  <a:pt x="646" y="5213"/>
                </a:lnTo>
                <a:lnTo>
                  <a:pt x="613" y="5259"/>
                </a:lnTo>
                <a:lnTo>
                  <a:pt x="581" y="5306"/>
                </a:lnTo>
                <a:lnTo>
                  <a:pt x="550" y="5354"/>
                </a:lnTo>
                <a:lnTo>
                  <a:pt x="519" y="5402"/>
                </a:lnTo>
                <a:lnTo>
                  <a:pt x="490" y="5450"/>
                </a:lnTo>
                <a:lnTo>
                  <a:pt x="461" y="5499"/>
                </a:lnTo>
                <a:lnTo>
                  <a:pt x="434" y="5548"/>
                </a:lnTo>
                <a:lnTo>
                  <a:pt x="406" y="5598"/>
                </a:lnTo>
                <a:lnTo>
                  <a:pt x="379" y="5648"/>
                </a:lnTo>
                <a:lnTo>
                  <a:pt x="354" y="5698"/>
                </a:lnTo>
                <a:lnTo>
                  <a:pt x="329" y="5750"/>
                </a:lnTo>
                <a:lnTo>
                  <a:pt x="305" y="5802"/>
                </a:lnTo>
                <a:lnTo>
                  <a:pt x="282" y="5854"/>
                </a:lnTo>
                <a:lnTo>
                  <a:pt x="259" y="5906"/>
                </a:lnTo>
                <a:lnTo>
                  <a:pt x="239" y="5960"/>
                </a:lnTo>
                <a:lnTo>
                  <a:pt x="218" y="6013"/>
                </a:lnTo>
                <a:lnTo>
                  <a:pt x="198" y="6066"/>
                </a:lnTo>
                <a:lnTo>
                  <a:pt x="179" y="6120"/>
                </a:lnTo>
                <a:lnTo>
                  <a:pt x="161" y="6175"/>
                </a:lnTo>
                <a:lnTo>
                  <a:pt x="145" y="6230"/>
                </a:lnTo>
                <a:lnTo>
                  <a:pt x="128" y="6285"/>
                </a:lnTo>
                <a:lnTo>
                  <a:pt x="113" y="6341"/>
                </a:lnTo>
                <a:lnTo>
                  <a:pt x="99" y="6397"/>
                </a:lnTo>
                <a:lnTo>
                  <a:pt x="85" y="6454"/>
                </a:lnTo>
                <a:lnTo>
                  <a:pt x="74" y="6510"/>
                </a:lnTo>
                <a:lnTo>
                  <a:pt x="62" y="6566"/>
                </a:lnTo>
                <a:lnTo>
                  <a:pt x="51" y="6624"/>
                </a:lnTo>
                <a:lnTo>
                  <a:pt x="41" y="6681"/>
                </a:lnTo>
                <a:lnTo>
                  <a:pt x="33" y="6740"/>
                </a:lnTo>
                <a:lnTo>
                  <a:pt x="25" y="6798"/>
                </a:lnTo>
                <a:lnTo>
                  <a:pt x="18" y="6857"/>
                </a:lnTo>
                <a:lnTo>
                  <a:pt x="13" y="6915"/>
                </a:lnTo>
                <a:lnTo>
                  <a:pt x="9" y="6975"/>
                </a:lnTo>
                <a:lnTo>
                  <a:pt x="5" y="7034"/>
                </a:lnTo>
                <a:lnTo>
                  <a:pt x="3" y="7094"/>
                </a:lnTo>
                <a:lnTo>
                  <a:pt x="0" y="7153"/>
                </a:lnTo>
                <a:lnTo>
                  <a:pt x="0" y="7214"/>
                </a:lnTo>
                <a:lnTo>
                  <a:pt x="1" y="7295"/>
                </a:lnTo>
                <a:lnTo>
                  <a:pt x="4" y="7377"/>
                </a:lnTo>
                <a:lnTo>
                  <a:pt x="9" y="7457"/>
                </a:lnTo>
                <a:lnTo>
                  <a:pt x="15" y="7538"/>
                </a:lnTo>
                <a:lnTo>
                  <a:pt x="23" y="7618"/>
                </a:lnTo>
                <a:lnTo>
                  <a:pt x="34" y="7697"/>
                </a:lnTo>
                <a:lnTo>
                  <a:pt x="46" y="7776"/>
                </a:lnTo>
                <a:lnTo>
                  <a:pt x="60" y="7854"/>
                </a:lnTo>
                <a:lnTo>
                  <a:pt x="77" y="7932"/>
                </a:lnTo>
                <a:lnTo>
                  <a:pt x="93" y="8010"/>
                </a:lnTo>
                <a:lnTo>
                  <a:pt x="113" y="8086"/>
                </a:lnTo>
                <a:lnTo>
                  <a:pt x="134" y="8161"/>
                </a:lnTo>
                <a:lnTo>
                  <a:pt x="156" y="8236"/>
                </a:lnTo>
                <a:lnTo>
                  <a:pt x="181" y="8311"/>
                </a:lnTo>
                <a:lnTo>
                  <a:pt x="206" y="8385"/>
                </a:lnTo>
                <a:lnTo>
                  <a:pt x="234" y="8458"/>
                </a:lnTo>
                <a:lnTo>
                  <a:pt x="264" y="8530"/>
                </a:lnTo>
                <a:lnTo>
                  <a:pt x="294" y="8601"/>
                </a:lnTo>
                <a:lnTo>
                  <a:pt x="326" y="8671"/>
                </a:lnTo>
                <a:lnTo>
                  <a:pt x="361" y="8741"/>
                </a:lnTo>
                <a:lnTo>
                  <a:pt x="395" y="8810"/>
                </a:lnTo>
                <a:lnTo>
                  <a:pt x="433" y="8878"/>
                </a:lnTo>
                <a:lnTo>
                  <a:pt x="471" y="8946"/>
                </a:lnTo>
                <a:lnTo>
                  <a:pt x="511" y="9011"/>
                </a:lnTo>
                <a:lnTo>
                  <a:pt x="552" y="9077"/>
                </a:lnTo>
                <a:lnTo>
                  <a:pt x="595" y="9141"/>
                </a:lnTo>
                <a:lnTo>
                  <a:pt x="638" y="9205"/>
                </a:lnTo>
                <a:lnTo>
                  <a:pt x="684" y="9267"/>
                </a:lnTo>
                <a:lnTo>
                  <a:pt x="731" y="9329"/>
                </a:lnTo>
                <a:lnTo>
                  <a:pt x="779" y="9388"/>
                </a:lnTo>
                <a:lnTo>
                  <a:pt x="829" y="9448"/>
                </a:lnTo>
                <a:lnTo>
                  <a:pt x="880" y="9506"/>
                </a:lnTo>
                <a:lnTo>
                  <a:pt x="931" y="9564"/>
                </a:lnTo>
                <a:lnTo>
                  <a:pt x="984" y="9620"/>
                </a:lnTo>
                <a:lnTo>
                  <a:pt x="1039" y="9674"/>
                </a:lnTo>
                <a:lnTo>
                  <a:pt x="1095" y="9729"/>
                </a:lnTo>
                <a:lnTo>
                  <a:pt x="1151" y="9781"/>
                </a:lnTo>
                <a:lnTo>
                  <a:pt x="1210" y="9833"/>
                </a:lnTo>
                <a:lnTo>
                  <a:pt x="1269" y="9883"/>
                </a:lnTo>
                <a:lnTo>
                  <a:pt x="1329" y="9932"/>
                </a:lnTo>
                <a:lnTo>
                  <a:pt x="1390" y="9981"/>
                </a:lnTo>
                <a:lnTo>
                  <a:pt x="1453" y="10026"/>
                </a:lnTo>
                <a:lnTo>
                  <a:pt x="1517" y="10072"/>
                </a:lnTo>
                <a:lnTo>
                  <a:pt x="1581" y="10116"/>
                </a:lnTo>
                <a:lnTo>
                  <a:pt x="1647" y="10159"/>
                </a:lnTo>
                <a:lnTo>
                  <a:pt x="1714" y="10200"/>
                </a:lnTo>
                <a:lnTo>
                  <a:pt x="1781" y="10240"/>
                </a:lnTo>
                <a:lnTo>
                  <a:pt x="1850" y="10278"/>
                </a:lnTo>
                <a:lnTo>
                  <a:pt x="1919" y="10316"/>
                </a:lnTo>
                <a:lnTo>
                  <a:pt x="1990" y="10351"/>
                </a:lnTo>
                <a:lnTo>
                  <a:pt x="2061" y="10386"/>
                </a:lnTo>
                <a:lnTo>
                  <a:pt x="2133" y="10418"/>
                </a:lnTo>
                <a:lnTo>
                  <a:pt x="2206" y="10449"/>
                </a:lnTo>
                <a:lnTo>
                  <a:pt x="2280" y="10480"/>
                </a:lnTo>
                <a:lnTo>
                  <a:pt x="2354" y="10508"/>
                </a:lnTo>
                <a:lnTo>
                  <a:pt x="2430" y="10535"/>
                </a:lnTo>
                <a:lnTo>
                  <a:pt x="2507" y="10560"/>
                </a:lnTo>
                <a:lnTo>
                  <a:pt x="2583" y="10583"/>
                </a:lnTo>
                <a:lnTo>
                  <a:pt x="2661" y="10605"/>
                </a:lnTo>
                <a:lnTo>
                  <a:pt x="2740" y="10626"/>
                </a:lnTo>
                <a:lnTo>
                  <a:pt x="2819" y="10645"/>
                </a:lnTo>
                <a:lnTo>
                  <a:pt x="2898" y="10661"/>
                </a:lnTo>
                <a:lnTo>
                  <a:pt x="2979" y="10677"/>
                </a:lnTo>
                <a:lnTo>
                  <a:pt x="3060" y="10691"/>
                </a:lnTo>
                <a:lnTo>
                  <a:pt x="3079" y="10697"/>
                </a:lnTo>
                <a:lnTo>
                  <a:pt x="3099" y="10704"/>
                </a:lnTo>
                <a:lnTo>
                  <a:pt x="3120" y="10713"/>
                </a:lnTo>
                <a:lnTo>
                  <a:pt x="3141" y="10723"/>
                </a:lnTo>
                <a:lnTo>
                  <a:pt x="3162" y="10736"/>
                </a:lnTo>
                <a:lnTo>
                  <a:pt x="3185" y="10752"/>
                </a:lnTo>
                <a:lnTo>
                  <a:pt x="3211" y="10772"/>
                </a:lnTo>
                <a:lnTo>
                  <a:pt x="3238" y="10796"/>
                </a:lnTo>
                <a:lnTo>
                  <a:pt x="3266" y="10826"/>
                </a:lnTo>
                <a:lnTo>
                  <a:pt x="3297" y="10861"/>
                </a:lnTo>
                <a:lnTo>
                  <a:pt x="3331" y="10902"/>
                </a:lnTo>
                <a:lnTo>
                  <a:pt x="3367" y="10950"/>
                </a:lnTo>
                <a:lnTo>
                  <a:pt x="3406" y="11005"/>
                </a:lnTo>
                <a:lnTo>
                  <a:pt x="3448" y="11068"/>
                </a:lnTo>
                <a:lnTo>
                  <a:pt x="3494" y="11140"/>
                </a:lnTo>
                <a:lnTo>
                  <a:pt x="3543" y="11220"/>
                </a:lnTo>
                <a:lnTo>
                  <a:pt x="3567" y="11263"/>
                </a:lnTo>
                <a:lnTo>
                  <a:pt x="3593" y="11305"/>
                </a:lnTo>
                <a:lnTo>
                  <a:pt x="3619" y="11346"/>
                </a:lnTo>
                <a:lnTo>
                  <a:pt x="3645" y="11387"/>
                </a:lnTo>
                <a:lnTo>
                  <a:pt x="3672" y="11427"/>
                </a:lnTo>
                <a:lnTo>
                  <a:pt x="3700" y="11467"/>
                </a:lnTo>
                <a:lnTo>
                  <a:pt x="3730" y="11506"/>
                </a:lnTo>
                <a:lnTo>
                  <a:pt x="3759" y="11545"/>
                </a:lnTo>
                <a:lnTo>
                  <a:pt x="3789" y="11583"/>
                </a:lnTo>
                <a:lnTo>
                  <a:pt x="3820" y="11620"/>
                </a:lnTo>
                <a:lnTo>
                  <a:pt x="3852" y="11658"/>
                </a:lnTo>
                <a:lnTo>
                  <a:pt x="3883" y="11694"/>
                </a:lnTo>
                <a:lnTo>
                  <a:pt x="3916" y="11730"/>
                </a:lnTo>
                <a:lnTo>
                  <a:pt x="3950" y="11765"/>
                </a:lnTo>
                <a:lnTo>
                  <a:pt x="3983" y="11800"/>
                </a:lnTo>
                <a:lnTo>
                  <a:pt x="4018" y="11834"/>
                </a:lnTo>
                <a:lnTo>
                  <a:pt x="4053" y="11868"/>
                </a:lnTo>
                <a:lnTo>
                  <a:pt x="4089" y="11901"/>
                </a:lnTo>
                <a:lnTo>
                  <a:pt x="4125" y="11934"/>
                </a:lnTo>
                <a:lnTo>
                  <a:pt x="4162" y="11965"/>
                </a:lnTo>
                <a:lnTo>
                  <a:pt x="4199" y="11996"/>
                </a:lnTo>
                <a:lnTo>
                  <a:pt x="4237" y="12026"/>
                </a:lnTo>
                <a:lnTo>
                  <a:pt x="4276" y="12057"/>
                </a:lnTo>
                <a:lnTo>
                  <a:pt x="4314" y="12086"/>
                </a:lnTo>
                <a:lnTo>
                  <a:pt x="4353" y="12114"/>
                </a:lnTo>
                <a:lnTo>
                  <a:pt x="4393" y="12142"/>
                </a:lnTo>
                <a:lnTo>
                  <a:pt x="4433" y="12170"/>
                </a:lnTo>
                <a:lnTo>
                  <a:pt x="4474" y="12196"/>
                </a:lnTo>
                <a:lnTo>
                  <a:pt x="4515" y="12222"/>
                </a:lnTo>
                <a:lnTo>
                  <a:pt x="4557" y="12247"/>
                </a:lnTo>
                <a:lnTo>
                  <a:pt x="4598" y="12272"/>
                </a:lnTo>
                <a:lnTo>
                  <a:pt x="4640" y="12295"/>
                </a:lnTo>
                <a:lnTo>
                  <a:pt x="4683" y="12319"/>
                </a:lnTo>
                <a:lnTo>
                  <a:pt x="4726" y="12341"/>
                </a:lnTo>
                <a:lnTo>
                  <a:pt x="4770" y="12363"/>
                </a:lnTo>
                <a:lnTo>
                  <a:pt x="4813" y="12384"/>
                </a:lnTo>
                <a:lnTo>
                  <a:pt x="4857" y="12404"/>
                </a:lnTo>
                <a:lnTo>
                  <a:pt x="4902" y="12423"/>
                </a:lnTo>
                <a:lnTo>
                  <a:pt x="4946" y="12442"/>
                </a:lnTo>
                <a:lnTo>
                  <a:pt x="4992" y="12460"/>
                </a:lnTo>
                <a:lnTo>
                  <a:pt x="5037" y="12477"/>
                </a:lnTo>
                <a:lnTo>
                  <a:pt x="5083" y="12493"/>
                </a:lnTo>
                <a:lnTo>
                  <a:pt x="5128" y="12509"/>
                </a:lnTo>
                <a:lnTo>
                  <a:pt x="5175" y="12524"/>
                </a:lnTo>
                <a:lnTo>
                  <a:pt x="5221" y="12538"/>
                </a:lnTo>
                <a:lnTo>
                  <a:pt x="5268" y="12552"/>
                </a:lnTo>
                <a:lnTo>
                  <a:pt x="5314" y="12564"/>
                </a:lnTo>
                <a:lnTo>
                  <a:pt x="5361" y="12576"/>
                </a:lnTo>
                <a:lnTo>
                  <a:pt x="5409" y="12586"/>
                </a:lnTo>
                <a:lnTo>
                  <a:pt x="5456" y="12597"/>
                </a:lnTo>
                <a:lnTo>
                  <a:pt x="5503" y="12606"/>
                </a:lnTo>
                <a:lnTo>
                  <a:pt x="5551" y="12614"/>
                </a:lnTo>
                <a:lnTo>
                  <a:pt x="5599" y="12622"/>
                </a:lnTo>
                <a:lnTo>
                  <a:pt x="5647" y="12628"/>
                </a:lnTo>
                <a:lnTo>
                  <a:pt x="5695" y="12634"/>
                </a:lnTo>
                <a:lnTo>
                  <a:pt x="5743" y="12639"/>
                </a:lnTo>
                <a:lnTo>
                  <a:pt x="5791" y="12643"/>
                </a:lnTo>
                <a:lnTo>
                  <a:pt x="5839" y="12646"/>
                </a:lnTo>
                <a:lnTo>
                  <a:pt x="5888" y="12649"/>
                </a:lnTo>
                <a:lnTo>
                  <a:pt x="5936" y="12650"/>
                </a:lnTo>
                <a:lnTo>
                  <a:pt x="5985" y="12650"/>
                </a:lnTo>
                <a:lnTo>
                  <a:pt x="6033" y="12650"/>
                </a:lnTo>
                <a:lnTo>
                  <a:pt x="6082" y="12649"/>
                </a:lnTo>
                <a:lnTo>
                  <a:pt x="6130" y="12647"/>
                </a:lnTo>
                <a:lnTo>
                  <a:pt x="6174" y="12641"/>
                </a:lnTo>
                <a:lnTo>
                  <a:pt x="6217" y="12634"/>
                </a:lnTo>
                <a:lnTo>
                  <a:pt x="6260" y="12627"/>
                </a:lnTo>
                <a:lnTo>
                  <a:pt x="6303" y="12620"/>
                </a:lnTo>
                <a:lnTo>
                  <a:pt x="6345" y="12611"/>
                </a:lnTo>
                <a:lnTo>
                  <a:pt x="6388" y="12602"/>
                </a:lnTo>
                <a:lnTo>
                  <a:pt x="6430" y="12593"/>
                </a:lnTo>
                <a:lnTo>
                  <a:pt x="6473" y="12582"/>
                </a:lnTo>
                <a:lnTo>
                  <a:pt x="6515" y="12571"/>
                </a:lnTo>
                <a:lnTo>
                  <a:pt x="6556" y="12559"/>
                </a:lnTo>
                <a:lnTo>
                  <a:pt x="6598" y="12548"/>
                </a:lnTo>
                <a:lnTo>
                  <a:pt x="6640" y="12534"/>
                </a:lnTo>
                <a:lnTo>
                  <a:pt x="6682" y="12520"/>
                </a:lnTo>
                <a:lnTo>
                  <a:pt x="6722" y="12507"/>
                </a:lnTo>
                <a:lnTo>
                  <a:pt x="6763" y="12492"/>
                </a:lnTo>
                <a:lnTo>
                  <a:pt x="6804" y="12477"/>
                </a:lnTo>
                <a:lnTo>
                  <a:pt x="6845" y="12461"/>
                </a:lnTo>
                <a:lnTo>
                  <a:pt x="6884" y="12444"/>
                </a:lnTo>
                <a:lnTo>
                  <a:pt x="6924" y="12426"/>
                </a:lnTo>
                <a:lnTo>
                  <a:pt x="6964" y="12409"/>
                </a:lnTo>
                <a:lnTo>
                  <a:pt x="7003" y="12390"/>
                </a:lnTo>
                <a:lnTo>
                  <a:pt x="7042" y="12371"/>
                </a:lnTo>
                <a:lnTo>
                  <a:pt x="7081" y="12351"/>
                </a:lnTo>
                <a:lnTo>
                  <a:pt x="7119" y="12331"/>
                </a:lnTo>
                <a:lnTo>
                  <a:pt x="7157" y="12311"/>
                </a:lnTo>
                <a:lnTo>
                  <a:pt x="7194" y="12290"/>
                </a:lnTo>
                <a:lnTo>
                  <a:pt x="7232" y="12268"/>
                </a:lnTo>
                <a:lnTo>
                  <a:pt x="7269" y="12245"/>
                </a:lnTo>
                <a:lnTo>
                  <a:pt x="7305" y="12222"/>
                </a:lnTo>
                <a:lnTo>
                  <a:pt x="7342" y="12199"/>
                </a:lnTo>
                <a:lnTo>
                  <a:pt x="7377" y="12175"/>
                </a:lnTo>
                <a:lnTo>
                  <a:pt x="7413" y="12150"/>
                </a:lnTo>
                <a:lnTo>
                  <a:pt x="7447" y="12125"/>
                </a:lnTo>
                <a:lnTo>
                  <a:pt x="7482" y="12099"/>
                </a:lnTo>
                <a:lnTo>
                  <a:pt x="7516" y="12072"/>
                </a:lnTo>
                <a:lnTo>
                  <a:pt x="7549" y="12045"/>
                </a:lnTo>
                <a:lnTo>
                  <a:pt x="7582" y="12018"/>
                </a:lnTo>
                <a:lnTo>
                  <a:pt x="7615" y="11990"/>
                </a:lnTo>
                <a:lnTo>
                  <a:pt x="7647" y="11962"/>
                </a:lnTo>
                <a:lnTo>
                  <a:pt x="7679" y="11932"/>
                </a:lnTo>
                <a:lnTo>
                  <a:pt x="7709" y="11903"/>
                </a:lnTo>
                <a:lnTo>
                  <a:pt x="7741" y="11873"/>
                </a:lnTo>
                <a:lnTo>
                  <a:pt x="7771" y="11843"/>
                </a:lnTo>
                <a:lnTo>
                  <a:pt x="7800" y="11811"/>
                </a:lnTo>
                <a:lnTo>
                  <a:pt x="7829" y="11780"/>
                </a:lnTo>
                <a:lnTo>
                  <a:pt x="7858" y="11748"/>
                </a:lnTo>
                <a:lnTo>
                  <a:pt x="7886" y="11715"/>
                </a:lnTo>
                <a:lnTo>
                  <a:pt x="7913" y="11683"/>
                </a:lnTo>
                <a:lnTo>
                  <a:pt x="7939" y="11649"/>
                </a:lnTo>
                <a:lnTo>
                  <a:pt x="7965" y="11615"/>
                </a:lnTo>
                <a:lnTo>
                  <a:pt x="7991" y="11581"/>
                </a:lnTo>
                <a:lnTo>
                  <a:pt x="8016" y="11546"/>
                </a:lnTo>
                <a:lnTo>
                  <a:pt x="8040" y="11511"/>
                </a:lnTo>
                <a:lnTo>
                  <a:pt x="8063" y="11474"/>
                </a:lnTo>
                <a:lnTo>
                  <a:pt x="8086" y="11438"/>
                </a:lnTo>
                <a:lnTo>
                  <a:pt x="8109" y="11401"/>
                </a:lnTo>
                <a:lnTo>
                  <a:pt x="8130" y="11364"/>
                </a:lnTo>
                <a:lnTo>
                  <a:pt x="8151" y="11327"/>
                </a:lnTo>
                <a:lnTo>
                  <a:pt x="8172" y="11288"/>
                </a:lnTo>
                <a:lnTo>
                  <a:pt x="8191" y="11249"/>
                </a:lnTo>
                <a:lnTo>
                  <a:pt x="8209" y="11211"/>
                </a:lnTo>
                <a:lnTo>
                  <a:pt x="8228" y="11171"/>
                </a:lnTo>
                <a:lnTo>
                  <a:pt x="8245" y="11131"/>
                </a:lnTo>
                <a:lnTo>
                  <a:pt x="8262" y="11091"/>
                </a:lnTo>
                <a:lnTo>
                  <a:pt x="8288" y="11021"/>
                </a:lnTo>
                <a:lnTo>
                  <a:pt x="8312" y="10950"/>
                </a:lnTo>
                <a:lnTo>
                  <a:pt x="8334" y="10879"/>
                </a:lnTo>
                <a:lnTo>
                  <a:pt x="8354" y="10808"/>
                </a:lnTo>
                <a:lnTo>
                  <a:pt x="8371" y="10737"/>
                </a:lnTo>
                <a:lnTo>
                  <a:pt x="8387" y="10665"/>
                </a:lnTo>
                <a:lnTo>
                  <a:pt x="8401" y="10594"/>
                </a:lnTo>
                <a:lnTo>
                  <a:pt x="8412" y="10522"/>
                </a:lnTo>
                <a:lnTo>
                  <a:pt x="8421" y="10449"/>
                </a:lnTo>
                <a:lnTo>
                  <a:pt x="8429" y="10377"/>
                </a:lnTo>
                <a:lnTo>
                  <a:pt x="8434" y="10305"/>
                </a:lnTo>
                <a:lnTo>
                  <a:pt x="8437" y="10233"/>
                </a:lnTo>
                <a:lnTo>
                  <a:pt x="8438" y="10161"/>
                </a:lnTo>
                <a:lnTo>
                  <a:pt x="8437" y="10089"/>
                </a:lnTo>
                <a:lnTo>
                  <a:pt x="8433" y="10017"/>
                </a:lnTo>
                <a:lnTo>
                  <a:pt x="8428" y="9946"/>
                </a:lnTo>
                <a:lnTo>
                  <a:pt x="8419" y="9874"/>
                </a:lnTo>
                <a:lnTo>
                  <a:pt x="8410" y="9803"/>
                </a:lnTo>
                <a:lnTo>
                  <a:pt x="8397" y="9732"/>
                </a:lnTo>
                <a:lnTo>
                  <a:pt x="8383" y="9661"/>
                </a:lnTo>
                <a:lnTo>
                  <a:pt x="8366" y="9591"/>
                </a:lnTo>
                <a:lnTo>
                  <a:pt x="8347" y="9521"/>
                </a:lnTo>
                <a:lnTo>
                  <a:pt x="8326" y="9451"/>
                </a:lnTo>
                <a:lnTo>
                  <a:pt x="8302" y="9381"/>
                </a:lnTo>
                <a:lnTo>
                  <a:pt x="8276" y="9312"/>
                </a:lnTo>
                <a:lnTo>
                  <a:pt x="8249" y="9244"/>
                </a:lnTo>
                <a:lnTo>
                  <a:pt x="8218" y="9176"/>
                </a:lnTo>
                <a:lnTo>
                  <a:pt x="8185" y="9108"/>
                </a:lnTo>
                <a:lnTo>
                  <a:pt x="8151" y="9042"/>
                </a:lnTo>
                <a:lnTo>
                  <a:pt x="8113" y="8975"/>
                </a:lnTo>
                <a:lnTo>
                  <a:pt x="8074" y="8909"/>
                </a:lnTo>
                <a:lnTo>
                  <a:pt x="8032" y="8844"/>
                </a:lnTo>
                <a:lnTo>
                  <a:pt x="8002" y="8803"/>
                </a:lnTo>
                <a:lnTo>
                  <a:pt x="7970" y="8765"/>
                </a:lnTo>
                <a:lnTo>
                  <a:pt x="7939" y="8726"/>
                </a:lnTo>
                <a:lnTo>
                  <a:pt x="7908" y="8689"/>
                </a:lnTo>
                <a:lnTo>
                  <a:pt x="7875" y="8652"/>
                </a:lnTo>
                <a:lnTo>
                  <a:pt x="7842" y="8617"/>
                </a:lnTo>
                <a:lnTo>
                  <a:pt x="7807" y="8581"/>
                </a:lnTo>
                <a:lnTo>
                  <a:pt x="7774" y="8548"/>
                </a:lnTo>
                <a:lnTo>
                  <a:pt x="7738" y="8514"/>
                </a:lnTo>
                <a:lnTo>
                  <a:pt x="7703" y="8482"/>
                </a:lnTo>
                <a:lnTo>
                  <a:pt x="7667" y="8450"/>
                </a:lnTo>
                <a:lnTo>
                  <a:pt x="7631" y="8420"/>
                </a:lnTo>
                <a:lnTo>
                  <a:pt x="7593" y="8390"/>
                </a:lnTo>
                <a:lnTo>
                  <a:pt x="7556" y="8362"/>
                </a:lnTo>
                <a:lnTo>
                  <a:pt x="7518" y="8333"/>
                </a:lnTo>
                <a:lnTo>
                  <a:pt x="7480" y="8306"/>
                </a:lnTo>
                <a:lnTo>
                  <a:pt x="7441" y="8280"/>
                </a:lnTo>
                <a:lnTo>
                  <a:pt x="7401" y="8255"/>
                </a:lnTo>
                <a:lnTo>
                  <a:pt x="7362" y="8231"/>
                </a:lnTo>
                <a:lnTo>
                  <a:pt x="7322" y="8208"/>
                </a:lnTo>
                <a:lnTo>
                  <a:pt x="7281" y="8185"/>
                </a:lnTo>
                <a:lnTo>
                  <a:pt x="7240" y="8164"/>
                </a:lnTo>
                <a:lnTo>
                  <a:pt x="7200" y="8143"/>
                </a:lnTo>
                <a:lnTo>
                  <a:pt x="7158" y="8124"/>
                </a:lnTo>
                <a:lnTo>
                  <a:pt x="7116" y="8105"/>
                </a:lnTo>
                <a:lnTo>
                  <a:pt x="7073" y="8087"/>
                </a:lnTo>
                <a:lnTo>
                  <a:pt x="7032" y="8070"/>
                </a:lnTo>
                <a:lnTo>
                  <a:pt x="6989" y="8055"/>
                </a:lnTo>
                <a:lnTo>
                  <a:pt x="6945" y="8040"/>
                </a:lnTo>
                <a:lnTo>
                  <a:pt x="6902" y="8026"/>
                </a:lnTo>
                <a:lnTo>
                  <a:pt x="6858" y="8013"/>
                </a:lnTo>
                <a:lnTo>
                  <a:pt x="6814" y="8001"/>
                </a:lnTo>
                <a:lnTo>
                  <a:pt x="6770" y="7990"/>
                </a:lnTo>
                <a:lnTo>
                  <a:pt x="6727" y="7980"/>
                </a:lnTo>
                <a:lnTo>
                  <a:pt x="6682" y="7971"/>
                </a:lnTo>
                <a:lnTo>
                  <a:pt x="6638" y="7964"/>
                </a:lnTo>
                <a:lnTo>
                  <a:pt x="6593" y="7956"/>
                </a:lnTo>
                <a:lnTo>
                  <a:pt x="6548" y="7950"/>
                </a:lnTo>
                <a:lnTo>
                  <a:pt x="6503" y="7945"/>
                </a:lnTo>
                <a:lnTo>
                  <a:pt x="6458" y="7941"/>
                </a:lnTo>
                <a:lnTo>
                  <a:pt x="6413" y="7938"/>
                </a:lnTo>
                <a:lnTo>
                  <a:pt x="6367" y="7936"/>
                </a:lnTo>
                <a:lnTo>
                  <a:pt x="6322" y="7935"/>
                </a:lnTo>
                <a:lnTo>
                  <a:pt x="6277" y="7935"/>
                </a:lnTo>
                <a:lnTo>
                  <a:pt x="6232" y="7936"/>
                </a:lnTo>
                <a:lnTo>
                  <a:pt x="6187" y="7938"/>
                </a:lnTo>
                <a:lnTo>
                  <a:pt x="6141" y="7941"/>
                </a:lnTo>
                <a:lnTo>
                  <a:pt x="6096" y="7945"/>
                </a:lnTo>
                <a:lnTo>
                  <a:pt x="6050" y="7950"/>
                </a:lnTo>
                <a:lnTo>
                  <a:pt x="6005" y="7955"/>
                </a:lnTo>
                <a:lnTo>
                  <a:pt x="5959" y="7963"/>
                </a:lnTo>
                <a:lnTo>
                  <a:pt x="5914" y="7971"/>
                </a:lnTo>
                <a:lnTo>
                  <a:pt x="5869" y="7980"/>
                </a:lnTo>
                <a:lnTo>
                  <a:pt x="5824" y="7991"/>
                </a:lnTo>
                <a:lnTo>
                  <a:pt x="5779" y="8002"/>
                </a:lnTo>
                <a:lnTo>
                  <a:pt x="5735" y="8015"/>
                </a:lnTo>
                <a:lnTo>
                  <a:pt x="5690" y="8029"/>
                </a:lnTo>
                <a:lnTo>
                  <a:pt x="5645" y="8042"/>
                </a:lnTo>
                <a:lnTo>
                  <a:pt x="5601" y="8058"/>
                </a:lnTo>
                <a:lnTo>
                  <a:pt x="5556" y="8074"/>
                </a:lnTo>
                <a:lnTo>
                  <a:pt x="5512" y="8092"/>
                </a:lnTo>
                <a:lnTo>
                  <a:pt x="5468" y="8112"/>
                </a:lnTo>
                <a:lnTo>
                  <a:pt x="5425" y="8132"/>
                </a:lnTo>
                <a:lnTo>
                  <a:pt x="5382" y="8153"/>
                </a:lnTo>
                <a:lnTo>
                  <a:pt x="5344" y="8172"/>
                </a:lnTo>
                <a:lnTo>
                  <a:pt x="5307" y="8192"/>
                </a:lnTo>
                <a:lnTo>
                  <a:pt x="5271" y="8213"/>
                </a:lnTo>
                <a:lnTo>
                  <a:pt x="5234" y="8235"/>
                </a:lnTo>
                <a:lnTo>
                  <a:pt x="5199" y="8258"/>
                </a:lnTo>
                <a:lnTo>
                  <a:pt x="5164" y="8282"/>
                </a:lnTo>
                <a:lnTo>
                  <a:pt x="5130" y="8306"/>
                </a:lnTo>
                <a:lnTo>
                  <a:pt x="5096" y="8332"/>
                </a:lnTo>
                <a:lnTo>
                  <a:pt x="5063" y="8359"/>
                </a:lnTo>
                <a:lnTo>
                  <a:pt x="5031" y="8385"/>
                </a:lnTo>
                <a:lnTo>
                  <a:pt x="4998" y="8413"/>
                </a:lnTo>
                <a:lnTo>
                  <a:pt x="4967" y="8441"/>
                </a:lnTo>
                <a:lnTo>
                  <a:pt x="4937" y="8470"/>
                </a:lnTo>
                <a:lnTo>
                  <a:pt x="4906" y="8500"/>
                </a:lnTo>
                <a:lnTo>
                  <a:pt x="4877" y="8530"/>
                </a:lnTo>
                <a:lnTo>
                  <a:pt x="4849" y="8561"/>
                </a:lnTo>
                <a:lnTo>
                  <a:pt x="4821" y="8594"/>
                </a:lnTo>
                <a:lnTo>
                  <a:pt x="4794" y="8625"/>
                </a:lnTo>
                <a:lnTo>
                  <a:pt x="4766" y="8658"/>
                </a:lnTo>
                <a:lnTo>
                  <a:pt x="4740" y="8692"/>
                </a:lnTo>
                <a:lnTo>
                  <a:pt x="4715" y="8726"/>
                </a:lnTo>
                <a:lnTo>
                  <a:pt x="4691" y="8761"/>
                </a:lnTo>
                <a:lnTo>
                  <a:pt x="4667" y="8795"/>
                </a:lnTo>
                <a:lnTo>
                  <a:pt x="4644" y="8832"/>
                </a:lnTo>
                <a:lnTo>
                  <a:pt x="4622" y="8867"/>
                </a:lnTo>
                <a:lnTo>
                  <a:pt x="4600" y="8904"/>
                </a:lnTo>
                <a:lnTo>
                  <a:pt x="4580" y="8941"/>
                </a:lnTo>
                <a:lnTo>
                  <a:pt x="4560" y="8978"/>
                </a:lnTo>
                <a:lnTo>
                  <a:pt x="4541" y="9017"/>
                </a:lnTo>
                <a:lnTo>
                  <a:pt x="4523" y="9054"/>
                </a:lnTo>
                <a:lnTo>
                  <a:pt x="4505" y="9093"/>
                </a:lnTo>
                <a:lnTo>
                  <a:pt x="4489" y="9132"/>
                </a:lnTo>
                <a:lnTo>
                  <a:pt x="4473" y="9171"/>
                </a:lnTo>
                <a:lnTo>
                  <a:pt x="4458" y="9211"/>
                </a:lnTo>
                <a:lnTo>
                  <a:pt x="4444" y="9250"/>
                </a:lnTo>
                <a:lnTo>
                  <a:pt x="4430" y="9291"/>
                </a:lnTo>
                <a:lnTo>
                  <a:pt x="4419" y="9332"/>
                </a:lnTo>
                <a:lnTo>
                  <a:pt x="4407" y="9373"/>
                </a:lnTo>
                <a:lnTo>
                  <a:pt x="4397" y="9413"/>
                </a:lnTo>
                <a:lnTo>
                  <a:pt x="4387" y="9454"/>
                </a:lnTo>
                <a:lnTo>
                  <a:pt x="4378" y="9496"/>
                </a:lnTo>
                <a:lnTo>
                  <a:pt x="4371" y="9538"/>
                </a:lnTo>
                <a:lnTo>
                  <a:pt x="4363" y="9579"/>
                </a:lnTo>
                <a:lnTo>
                  <a:pt x="4358" y="9621"/>
                </a:lnTo>
                <a:lnTo>
                  <a:pt x="4353" y="9663"/>
                </a:lnTo>
                <a:lnTo>
                  <a:pt x="4349" y="9705"/>
                </a:lnTo>
                <a:lnTo>
                  <a:pt x="4347" y="9747"/>
                </a:lnTo>
                <a:lnTo>
                  <a:pt x="4345" y="9789"/>
                </a:lnTo>
                <a:lnTo>
                  <a:pt x="4344" y="9831"/>
                </a:lnTo>
                <a:lnTo>
                  <a:pt x="4344" y="9874"/>
                </a:lnTo>
                <a:lnTo>
                  <a:pt x="4346" y="9916"/>
                </a:lnTo>
                <a:lnTo>
                  <a:pt x="4348" y="9959"/>
                </a:lnTo>
                <a:lnTo>
                  <a:pt x="4351" y="10000"/>
                </a:lnTo>
                <a:lnTo>
                  <a:pt x="4355" y="10042"/>
                </a:lnTo>
                <a:lnTo>
                  <a:pt x="4360" y="10085"/>
                </a:lnTo>
                <a:lnTo>
                  <a:pt x="4368" y="10127"/>
                </a:lnTo>
                <a:lnTo>
                  <a:pt x="4375" y="10168"/>
                </a:lnTo>
                <a:lnTo>
                  <a:pt x="4383" y="10210"/>
                </a:lnTo>
                <a:lnTo>
                  <a:pt x="4394" y="10252"/>
                </a:lnTo>
                <a:lnTo>
                  <a:pt x="4404" y="10294"/>
                </a:lnTo>
                <a:lnTo>
                  <a:pt x="4417" y="10335"/>
                </a:lnTo>
                <a:lnTo>
                  <a:pt x="4430" y="10375"/>
                </a:lnTo>
                <a:lnTo>
                  <a:pt x="4444" y="10417"/>
                </a:lnTo>
                <a:lnTo>
                  <a:pt x="4459" y="10457"/>
                </a:lnTo>
                <a:lnTo>
                  <a:pt x="4474" y="10489"/>
                </a:lnTo>
                <a:lnTo>
                  <a:pt x="4488" y="10522"/>
                </a:lnTo>
                <a:lnTo>
                  <a:pt x="4503" y="10553"/>
                </a:lnTo>
                <a:lnTo>
                  <a:pt x="4519" y="10584"/>
                </a:lnTo>
                <a:lnTo>
                  <a:pt x="4536" y="10614"/>
                </a:lnTo>
                <a:lnTo>
                  <a:pt x="4552" y="10646"/>
                </a:lnTo>
                <a:lnTo>
                  <a:pt x="4570" y="10675"/>
                </a:lnTo>
                <a:lnTo>
                  <a:pt x="4589" y="10705"/>
                </a:lnTo>
                <a:lnTo>
                  <a:pt x="4608" y="10735"/>
                </a:lnTo>
                <a:lnTo>
                  <a:pt x="4627" y="10763"/>
                </a:lnTo>
                <a:lnTo>
                  <a:pt x="4646" y="10791"/>
                </a:lnTo>
                <a:lnTo>
                  <a:pt x="4667" y="10819"/>
                </a:lnTo>
                <a:lnTo>
                  <a:pt x="4688" y="10846"/>
                </a:lnTo>
                <a:lnTo>
                  <a:pt x="4710" y="10873"/>
                </a:lnTo>
                <a:lnTo>
                  <a:pt x="4732" y="10901"/>
                </a:lnTo>
                <a:lnTo>
                  <a:pt x="4755" y="10927"/>
                </a:lnTo>
                <a:lnTo>
                  <a:pt x="4778" y="10952"/>
                </a:lnTo>
                <a:lnTo>
                  <a:pt x="4802" y="10977"/>
                </a:lnTo>
                <a:lnTo>
                  <a:pt x="4826" y="11002"/>
                </a:lnTo>
                <a:lnTo>
                  <a:pt x="4851" y="11026"/>
                </a:lnTo>
                <a:lnTo>
                  <a:pt x="4876" y="11049"/>
                </a:lnTo>
                <a:lnTo>
                  <a:pt x="4901" y="11072"/>
                </a:lnTo>
                <a:lnTo>
                  <a:pt x="4927" y="11095"/>
                </a:lnTo>
                <a:lnTo>
                  <a:pt x="4954" y="11117"/>
                </a:lnTo>
                <a:lnTo>
                  <a:pt x="4981" y="11138"/>
                </a:lnTo>
                <a:lnTo>
                  <a:pt x="5008" y="11159"/>
                </a:lnTo>
                <a:lnTo>
                  <a:pt x="5036" y="11179"/>
                </a:lnTo>
                <a:lnTo>
                  <a:pt x="5064" y="11198"/>
                </a:lnTo>
                <a:lnTo>
                  <a:pt x="5092" y="11218"/>
                </a:lnTo>
                <a:lnTo>
                  <a:pt x="5122" y="11236"/>
                </a:lnTo>
                <a:lnTo>
                  <a:pt x="5151" y="11254"/>
                </a:lnTo>
                <a:lnTo>
                  <a:pt x="5180" y="11271"/>
                </a:lnTo>
                <a:lnTo>
                  <a:pt x="5209" y="11288"/>
                </a:lnTo>
                <a:lnTo>
                  <a:pt x="5240" y="11304"/>
                </a:lnTo>
                <a:lnTo>
                  <a:pt x="5271" y="11319"/>
                </a:lnTo>
                <a:lnTo>
                  <a:pt x="5301" y="11333"/>
                </a:lnTo>
                <a:lnTo>
                  <a:pt x="5332" y="11348"/>
                </a:lnTo>
                <a:lnTo>
                  <a:pt x="5364" y="11361"/>
                </a:lnTo>
                <a:lnTo>
                  <a:pt x="5395" y="11374"/>
                </a:lnTo>
                <a:lnTo>
                  <a:pt x="5428" y="11385"/>
                </a:lnTo>
                <a:lnTo>
                  <a:pt x="5460" y="11397"/>
                </a:lnTo>
                <a:lnTo>
                  <a:pt x="5492" y="11407"/>
                </a:lnTo>
                <a:lnTo>
                  <a:pt x="5525" y="11417"/>
                </a:lnTo>
                <a:lnTo>
                  <a:pt x="5558" y="11426"/>
                </a:lnTo>
                <a:lnTo>
                  <a:pt x="5590" y="11433"/>
                </a:lnTo>
                <a:lnTo>
                  <a:pt x="5624" y="11442"/>
                </a:lnTo>
                <a:lnTo>
                  <a:pt x="5657" y="11448"/>
                </a:lnTo>
                <a:lnTo>
                  <a:pt x="5692" y="11454"/>
                </a:lnTo>
                <a:lnTo>
                  <a:pt x="5725" y="11459"/>
                </a:lnTo>
                <a:lnTo>
                  <a:pt x="5759" y="11464"/>
                </a:lnTo>
                <a:lnTo>
                  <a:pt x="5793" y="11467"/>
                </a:lnTo>
                <a:lnTo>
                  <a:pt x="5827" y="11470"/>
                </a:lnTo>
                <a:lnTo>
                  <a:pt x="5862" y="11472"/>
                </a:lnTo>
                <a:lnTo>
                  <a:pt x="5896" y="11473"/>
                </a:lnTo>
                <a:lnTo>
                  <a:pt x="5931" y="11473"/>
                </a:lnTo>
                <a:lnTo>
                  <a:pt x="5965" y="11473"/>
                </a:lnTo>
                <a:lnTo>
                  <a:pt x="6001" y="11471"/>
                </a:lnTo>
                <a:lnTo>
                  <a:pt x="6035" y="11469"/>
                </a:lnTo>
                <a:lnTo>
                  <a:pt x="6071" y="11466"/>
                </a:lnTo>
                <a:lnTo>
                  <a:pt x="6105" y="11461"/>
                </a:lnTo>
                <a:lnTo>
                  <a:pt x="6141" y="11457"/>
                </a:lnTo>
                <a:lnTo>
                  <a:pt x="6175" y="11451"/>
                </a:lnTo>
                <a:lnTo>
                  <a:pt x="6211" y="11445"/>
                </a:lnTo>
                <a:lnTo>
                  <a:pt x="6246" y="11436"/>
                </a:lnTo>
                <a:lnTo>
                  <a:pt x="6279" y="11426"/>
                </a:lnTo>
                <a:lnTo>
                  <a:pt x="6310" y="11413"/>
                </a:lnTo>
                <a:lnTo>
                  <a:pt x="6341" y="11401"/>
                </a:lnTo>
                <a:lnTo>
                  <a:pt x="6373" y="11387"/>
                </a:lnTo>
                <a:lnTo>
                  <a:pt x="6403" y="11374"/>
                </a:lnTo>
                <a:lnTo>
                  <a:pt x="6434" y="11359"/>
                </a:lnTo>
                <a:lnTo>
                  <a:pt x="6463" y="11343"/>
                </a:lnTo>
                <a:lnTo>
                  <a:pt x="6494" y="11327"/>
                </a:lnTo>
                <a:lnTo>
                  <a:pt x="6522" y="11310"/>
                </a:lnTo>
                <a:lnTo>
                  <a:pt x="6551" y="11293"/>
                </a:lnTo>
                <a:lnTo>
                  <a:pt x="6579" y="11275"/>
                </a:lnTo>
                <a:lnTo>
                  <a:pt x="6606" y="11256"/>
                </a:lnTo>
                <a:lnTo>
                  <a:pt x="6635" y="11237"/>
                </a:lnTo>
                <a:lnTo>
                  <a:pt x="6661" y="11217"/>
                </a:lnTo>
                <a:lnTo>
                  <a:pt x="6687" y="11196"/>
                </a:lnTo>
                <a:lnTo>
                  <a:pt x="6713" y="11175"/>
                </a:lnTo>
                <a:lnTo>
                  <a:pt x="6738" y="11154"/>
                </a:lnTo>
                <a:lnTo>
                  <a:pt x="6763" y="11132"/>
                </a:lnTo>
                <a:lnTo>
                  <a:pt x="6787" y="11110"/>
                </a:lnTo>
                <a:lnTo>
                  <a:pt x="6810" y="11087"/>
                </a:lnTo>
                <a:lnTo>
                  <a:pt x="6833" y="11063"/>
                </a:lnTo>
                <a:lnTo>
                  <a:pt x="6856" y="11038"/>
                </a:lnTo>
                <a:lnTo>
                  <a:pt x="6878" y="11014"/>
                </a:lnTo>
                <a:lnTo>
                  <a:pt x="6899" y="10989"/>
                </a:lnTo>
                <a:lnTo>
                  <a:pt x="6920" y="10963"/>
                </a:lnTo>
                <a:lnTo>
                  <a:pt x="6940" y="10938"/>
                </a:lnTo>
                <a:lnTo>
                  <a:pt x="6958" y="10911"/>
                </a:lnTo>
                <a:lnTo>
                  <a:pt x="6977" y="10885"/>
                </a:lnTo>
                <a:lnTo>
                  <a:pt x="6995" y="10858"/>
                </a:lnTo>
                <a:lnTo>
                  <a:pt x="7013" y="10831"/>
                </a:lnTo>
                <a:lnTo>
                  <a:pt x="7029" y="10802"/>
                </a:lnTo>
                <a:lnTo>
                  <a:pt x="7045" y="10774"/>
                </a:lnTo>
                <a:lnTo>
                  <a:pt x="7060" y="10746"/>
                </a:lnTo>
                <a:lnTo>
                  <a:pt x="7074" y="10717"/>
                </a:lnTo>
                <a:lnTo>
                  <a:pt x="7088" y="10688"/>
                </a:lnTo>
                <a:lnTo>
                  <a:pt x="7101" y="10658"/>
                </a:lnTo>
                <a:lnTo>
                  <a:pt x="7113" y="10628"/>
                </a:lnTo>
                <a:lnTo>
                  <a:pt x="7124" y="10599"/>
                </a:lnTo>
                <a:lnTo>
                  <a:pt x="7136" y="10569"/>
                </a:lnTo>
                <a:lnTo>
                  <a:pt x="7145" y="10537"/>
                </a:lnTo>
                <a:lnTo>
                  <a:pt x="7155" y="10507"/>
                </a:lnTo>
                <a:lnTo>
                  <a:pt x="7162" y="10476"/>
                </a:lnTo>
                <a:lnTo>
                  <a:pt x="7169" y="10444"/>
                </a:lnTo>
                <a:lnTo>
                  <a:pt x="7177" y="10413"/>
                </a:lnTo>
                <a:lnTo>
                  <a:pt x="7182" y="10382"/>
                </a:lnTo>
                <a:lnTo>
                  <a:pt x="7187" y="10350"/>
                </a:lnTo>
                <a:lnTo>
                  <a:pt x="7190" y="10318"/>
                </a:lnTo>
                <a:lnTo>
                  <a:pt x="7193" y="10287"/>
                </a:lnTo>
                <a:lnTo>
                  <a:pt x="7195" y="10254"/>
                </a:lnTo>
                <a:lnTo>
                  <a:pt x="7197" y="10222"/>
                </a:lnTo>
                <a:lnTo>
                  <a:pt x="7198" y="10189"/>
                </a:lnTo>
                <a:lnTo>
                  <a:pt x="7197" y="10157"/>
                </a:lnTo>
                <a:lnTo>
                  <a:pt x="7194" y="10125"/>
                </a:lnTo>
                <a:lnTo>
                  <a:pt x="7192" y="10092"/>
                </a:lnTo>
                <a:lnTo>
                  <a:pt x="7188" y="10060"/>
                </a:lnTo>
                <a:lnTo>
                  <a:pt x="7184" y="10026"/>
                </a:lnTo>
                <a:lnTo>
                  <a:pt x="7179" y="9994"/>
                </a:lnTo>
                <a:lnTo>
                  <a:pt x="7171" y="9962"/>
                </a:lnTo>
                <a:lnTo>
                  <a:pt x="7164" y="9928"/>
                </a:lnTo>
                <a:lnTo>
                  <a:pt x="7156" y="9896"/>
                </a:lnTo>
                <a:lnTo>
                  <a:pt x="7145" y="9864"/>
                </a:lnTo>
                <a:lnTo>
                  <a:pt x="7135" y="9831"/>
                </a:lnTo>
                <a:lnTo>
                  <a:pt x="7123" y="9799"/>
                </a:lnTo>
                <a:lnTo>
                  <a:pt x="7110" y="9766"/>
                </a:lnTo>
                <a:lnTo>
                  <a:pt x="7099" y="9744"/>
                </a:lnTo>
                <a:lnTo>
                  <a:pt x="7087" y="9724"/>
                </a:lnTo>
                <a:lnTo>
                  <a:pt x="7074" y="9703"/>
                </a:lnTo>
                <a:lnTo>
                  <a:pt x="7062" y="9683"/>
                </a:lnTo>
                <a:lnTo>
                  <a:pt x="7048" y="9662"/>
                </a:lnTo>
                <a:lnTo>
                  <a:pt x="7034" y="9643"/>
                </a:lnTo>
                <a:lnTo>
                  <a:pt x="7004" y="9605"/>
                </a:lnTo>
                <a:lnTo>
                  <a:pt x="6973" y="9569"/>
                </a:lnTo>
                <a:lnTo>
                  <a:pt x="6941" y="9534"/>
                </a:lnTo>
                <a:lnTo>
                  <a:pt x="6907" y="9501"/>
                </a:lnTo>
                <a:lnTo>
                  <a:pt x="6872" y="9471"/>
                </a:lnTo>
                <a:lnTo>
                  <a:pt x="6836" y="9442"/>
                </a:lnTo>
                <a:lnTo>
                  <a:pt x="6801" y="9415"/>
                </a:lnTo>
                <a:lnTo>
                  <a:pt x="6765" y="9391"/>
                </a:lnTo>
                <a:lnTo>
                  <a:pt x="6729" y="9368"/>
                </a:lnTo>
                <a:lnTo>
                  <a:pt x="6693" y="9350"/>
                </a:lnTo>
                <a:lnTo>
                  <a:pt x="6659" y="9332"/>
                </a:lnTo>
                <a:lnTo>
                  <a:pt x="6624" y="9317"/>
                </a:lnTo>
                <a:lnTo>
                  <a:pt x="6592" y="9305"/>
                </a:lnTo>
                <a:lnTo>
                  <a:pt x="6570" y="9294"/>
                </a:lnTo>
                <a:lnTo>
                  <a:pt x="6548" y="9285"/>
                </a:lnTo>
                <a:lnTo>
                  <a:pt x="6527" y="9276"/>
                </a:lnTo>
                <a:lnTo>
                  <a:pt x="6506" y="9268"/>
                </a:lnTo>
                <a:lnTo>
                  <a:pt x="6484" y="9260"/>
                </a:lnTo>
                <a:lnTo>
                  <a:pt x="6463" y="9254"/>
                </a:lnTo>
                <a:lnTo>
                  <a:pt x="6443" y="9247"/>
                </a:lnTo>
                <a:lnTo>
                  <a:pt x="6422" y="9242"/>
                </a:lnTo>
                <a:lnTo>
                  <a:pt x="6401" y="9238"/>
                </a:lnTo>
                <a:lnTo>
                  <a:pt x="6380" y="9234"/>
                </a:lnTo>
                <a:lnTo>
                  <a:pt x="6359" y="9230"/>
                </a:lnTo>
                <a:lnTo>
                  <a:pt x="6339" y="9227"/>
                </a:lnTo>
                <a:lnTo>
                  <a:pt x="6318" y="9225"/>
                </a:lnTo>
                <a:lnTo>
                  <a:pt x="6297" y="9224"/>
                </a:lnTo>
                <a:lnTo>
                  <a:pt x="6258" y="9223"/>
                </a:lnTo>
                <a:lnTo>
                  <a:pt x="6218" y="9224"/>
                </a:lnTo>
                <a:lnTo>
                  <a:pt x="6178" y="9229"/>
                </a:lnTo>
                <a:lnTo>
                  <a:pt x="6139" y="9235"/>
                </a:lnTo>
                <a:lnTo>
                  <a:pt x="6100" y="9243"/>
                </a:lnTo>
                <a:lnTo>
                  <a:pt x="6062" y="9254"/>
                </a:lnTo>
                <a:lnTo>
                  <a:pt x="6025" y="9266"/>
                </a:lnTo>
                <a:lnTo>
                  <a:pt x="5987" y="9281"/>
                </a:lnTo>
                <a:lnTo>
                  <a:pt x="5951" y="9297"/>
                </a:lnTo>
                <a:lnTo>
                  <a:pt x="5914" y="9316"/>
                </a:lnTo>
                <a:lnTo>
                  <a:pt x="5879" y="9336"/>
                </a:lnTo>
                <a:lnTo>
                  <a:pt x="5843" y="9358"/>
                </a:lnTo>
                <a:lnTo>
                  <a:pt x="5809" y="9382"/>
                </a:lnTo>
                <a:lnTo>
                  <a:pt x="5774" y="9407"/>
                </a:lnTo>
                <a:lnTo>
                  <a:pt x="5741" y="9434"/>
                </a:lnTo>
                <a:lnTo>
                  <a:pt x="5708" y="9461"/>
                </a:lnTo>
                <a:lnTo>
                  <a:pt x="5676" y="9492"/>
                </a:lnTo>
                <a:lnTo>
                  <a:pt x="5644" y="9522"/>
                </a:lnTo>
                <a:lnTo>
                  <a:pt x="5613" y="9553"/>
                </a:lnTo>
                <a:lnTo>
                  <a:pt x="5582" y="9587"/>
                </a:lnTo>
                <a:lnTo>
                  <a:pt x="5553" y="9621"/>
                </a:lnTo>
                <a:lnTo>
                  <a:pt x="5524" y="9656"/>
                </a:lnTo>
                <a:lnTo>
                  <a:pt x="5494" y="9692"/>
                </a:lnTo>
                <a:lnTo>
                  <a:pt x="5466" y="9729"/>
                </a:lnTo>
                <a:lnTo>
                  <a:pt x="5439" y="9766"/>
                </a:lnTo>
                <a:lnTo>
                  <a:pt x="5435" y="9734"/>
                </a:lnTo>
                <a:lnTo>
                  <a:pt x="5431" y="9703"/>
                </a:lnTo>
                <a:lnTo>
                  <a:pt x="5429" y="9671"/>
                </a:lnTo>
                <a:lnTo>
                  <a:pt x="5429" y="9642"/>
                </a:lnTo>
                <a:lnTo>
                  <a:pt x="5429" y="9612"/>
                </a:lnTo>
                <a:lnTo>
                  <a:pt x="5430" y="9584"/>
                </a:lnTo>
                <a:lnTo>
                  <a:pt x="5433" y="9555"/>
                </a:lnTo>
                <a:lnTo>
                  <a:pt x="5437" y="9528"/>
                </a:lnTo>
                <a:lnTo>
                  <a:pt x="5442" y="9501"/>
                </a:lnTo>
                <a:lnTo>
                  <a:pt x="5448" y="9475"/>
                </a:lnTo>
                <a:lnTo>
                  <a:pt x="5456" y="9450"/>
                </a:lnTo>
                <a:lnTo>
                  <a:pt x="5464" y="9425"/>
                </a:lnTo>
                <a:lnTo>
                  <a:pt x="5472" y="9401"/>
                </a:lnTo>
                <a:lnTo>
                  <a:pt x="5483" y="9377"/>
                </a:lnTo>
                <a:lnTo>
                  <a:pt x="5494" y="9354"/>
                </a:lnTo>
                <a:lnTo>
                  <a:pt x="5507" y="9332"/>
                </a:lnTo>
                <a:lnTo>
                  <a:pt x="5519" y="9310"/>
                </a:lnTo>
                <a:lnTo>
                  <a:pt x="5534" y="9289"/>
                </a:lnTo>
                <a:lnTo>
                  <a:pt x="5549" y="9269"/>
                </a:lnTo>
                <a:lnTo>
                  <a:pt x="5564" y="9249"/>
                </a:lnTo>
                <a:lnTo>
                  <a:pt x="5581" y="9230"/>
                </a:lnTo>
                <a:lnTo>
                  <a:pt x="5598" y="9212"/>
                </a:lnTo>
                <a:lnTo>
                  <a:pt x="5615" y="9194"/>
                </a:lnTo>
                <a:lnTo>
                  <a:pt x="5634" y="9176"/>
                </a:lnTo>
                <a:lnTo>
                  <a:pt x="5654" y="9160"/>
                </a:lnTo>
                <a:lnTo>
                  <a:pt x="5674" y="9144"/>
                </a:lnTo>
                <a:lnTo>
                  <a:pt x="5695" y="9128"/>
                </a:lnTo>
                <a:lnTo>
                  <a:pt x="5716" y="9114"/>
                </a:lnTo>
                <a:lnTo>
                  <a:pt x="5738" y="9099"/>
                </a:lnTo>
                <a:lnTo>
                  <a:pt x="5761" y="9085"/>
                </a:lnTo>
                <a:lnTo>
                  <a:pt x="5783" y="9073"/>
                </a:lnTo>
                <a:lnTo>
                  <a:pt x="5807" y="9060"/>
                </a:lnTo>
                <a:lnTo>
                  <a:pt x="5831" y="9048"/>
                </a:lnTo>
                <a:lnTo>
                  <a:pt x="5855" y="9036"/>
                </a:lnTo>
                <a:lnTo>
                  <a:pt x="5880" y="9026"/>
                </a:lnTo>
                <a:lnTo>
                  <a:pt x="5905" y="9017"/>
                </a:lnTo>
                <a:lnTo>
                  <a:pt x="5930" y="9006"/>
                </a:lnTo>
                <a:lnTo>
                  <a:pt x="5956" y="8998"/>
                </a:lnTo>
                <a:lnTo>
                  <a:pt x="5982" y="8989"/>
                </a:lnTo>
                <a:lnTo>
                  <a:pt x="6008" y="8981"/>
                </a:lnTo>
                <a:lnTo>
                  <a:pt x="6061" y="8967"/>
                </a:lnTo>
                <a:lnTo>
                  <a:pt x="6116" y="8956"/>
                </a:lnTo>
                <a:lnTo>
                  <a:pt x="6170" y="8947"/>
                </a:lnTo>
                <a:lnTo>
                  <a:pt x="6225" y="8939"/>
                </a:lnTo>
                <a:lnTo>
                  <a:pt x="6280" y="8934"/>
                </a:lnTo>
                <a:lnTo>
                  <a:pt x="6335" y="8932"/>
                </a:lnTo>
                <a:lnTo>
                  <a:pt x="6389" y="8931"/>
                </a:lnTo>
                <a:lnTo>
                  <a:pt x="6444" y="8933"/>
                </a:lnTo>
                <a:lnTo>
                  <a:pt x="6497" y="8936"/>
                </a:lnTo>
                <a:lnTo>
                  <a:pt x="6549" y="8941"/>
                </a:lnTo>
                <a:lnTo>
                  <a:pt x="6599" y="8950"/>
                </a:lnTo>
                <a:lnTo>
                  <a:pt x="6649" y="8959"/>
                </a:lnTo>
                <a:lnTo>
                  <a:pt x="6691" y="8971"/>
                </a:lnTo>
                <a:lnTo>
                  <a:pt x="6733" y="8984"/>
                </a:lnTo>
                <a:lnTo>
                  <a:pt x="6774" y="8999"/>
                </a:lnTo>
                <a:lnTo>
                  <a:pt x="6813" y="9015"/>
                </a:lnTo>
                <a:lnTo>
                  <a:pt x="6852" y="9033"/>
                </a:lnTo>
                <a:lnTo>
                  <a:pt x="6889" y="9053"/>
                </a:lnTo>
                <a:lnTo>
                  <a:pt x="6927" y="9074"/>
                </a:lnTo>
                <a:lnTo>
                  <a:pt x="6963" y="9096"/>
                </a:lnTo>
                <a:lnTo>
                  <a:pt x="6997" y="9120"/>
                </a:lnTo>
                <a:lnTo>
                  <a:pt x="7030" y="9145"/>
                </a:lnTo>
                <a:lnTo>
                  <a:pt x="7063" y="9171"/>
                </a:lnTo>
                <a:lnTo>
                  <a:pt x="7094" y="9198"/>
                </a:lnTo>
                <a:lnTo>
                  <a:pt x="7126" y="9226"/>
                </a:lnTo>
                <a:lnTo>
                  <a:pt x="7155" y="9257"/>
                </a:lnTo>
                <a:lnTo>
                  <a:pt x="7183" y="9287"/>
                </a:lnTo>
                <a:lnTo>
                  <a:pt x="7211" y="9319"/>
                </a:lnTo>
                <a:lnTo>
                  <a:pt x="7237" y="9352"/>
                </a:lnTo>
                <a:lnTo>
                  <a:pt x="7262" y="9386"/>
                </a:lnTo>
                <a:lnTo>
                  <a:pt x="7287" y="9421"/>
                </a:lnTo>
                <a:lnTo>
                  <a:pt x="7310" y="9456"/>
                </a:lnTo>
                <a:lnTo>
                  <a:pt x="7333" y="9493"/>
                </a:lnTo>
                <a:lnTo>
                  <a:pt x="7354" y="9530"/>
                </a:lnTo>
                <a:lnTo>
                  <a:pt x="7375" y="9569"/>
                </a:lnTo>
                <a:lnTo>
                  <a:pt x="7394" y="9608"/>
                </a:lnTo>
                <a:lnTo>
                  <a:pt x="7413" y="9646"/>
                </a:lnTo>
                <a:lnTo>
                  <a:pt x="7430" y="9687"/>
                </a:lnTo>
                <a:lnTo>
                  <a:pt x="7446" y="9728"/>
                </a:lnTo>
                <a:lnTo>
                  <a:pt x="7462" y="9768"/>
                </a:lnTo>
                <a:lnTo>
                  <a:pt x="7476" y="9810"/>
                </a:lnTo>
                <a:lnTo>
                  <a:pt x="7489" y="9853"/>
                </a:lnTo>
                <a:lnTo>
                  <a:pt x="7501" y="9896"/>
                </a:lnTo>
                <a:lnTo>
                  <a:pt x="7513" y="9939"/>
                </a:lnTo>
                <a:lnTo>
                  <a:pt x="7522" y="9993"/>
                </a:lnTo>
                <a:lnTo>
                  <a:pt x="7531" y="10046"/>
                </a:lnTo>
                <a:lnTo>
                  <a:pt x="7536" y="10101"/>
                </a:lnTo>
                <a:lnTo>
                  <a:pt x="7540" y="10154"/>
                </a:lnTo>
                <a:lnTo>
                  <a:pt x="7542" y="10208"/>
                </a:lnTo>
                <a:lnTo>
                  <a:pt x="7542" y="10261"/>
                </a:lnTo>
                <a:lnTo>
                  <a:pt x="7540" y="10315"/>
                </a:lnTo>
                <a:lnTo>
                  <a:pt x="7537" y="10367"/>
                </a:lnTo>
                <a:lnTo>
                  <a:pt x="7531" y="10420"/>
                </a:lnTo>
                <a:lnTo>
                  <a:pt x="7523" y="10471"/>
                </a:lnTo>
                <a:lnTo>
                  <a:pt x="7514" y="10524"/>
                </a:lnTo>
                <a:lnTo>
                  <a:pt x="7502" y="10575"/>
                </a:lnTo>
                <a:lnTo>
                  <a:pt x="7490" y="10626"/>
                </a:lnTo>
                <a:lnTo>
                  <a:pt x="7475" y="10676"/>
                </a:lnTo>
                <a:lnTo>
                  <a:pt x="7459" y="10725"/>
                </a:lnTo>
                <a:lnTo>
                  <a:pt x="7441" y="10774"/>
                </a:lnTo>
                <a:lnTo>
                  <a:pt x="7421" y="10822"/>
                </a:lnTo>
                <a:lnTo>
                  <a:pt x="7400" y="10870"/>
                </a:lnTo>
                <a:lnTo>
                  <a:pt x="7377" y="10916"/>
                </a:lnTo>
                <a:lnTo>
                  <a:pt x="7352" y="10963"/>
                </a:lnTo>
                <a:lnTo>
                  <a:pt x="7326" y="11008"/>
                </a:lnTo>
                <a:lnTo>
                  <a:pt x="7298" y="11052"/>
                </a:lnTo>
                <a:lnTo>
                  <a:pt x="7269" y="11096"/>
                </a:lnTo>
                <a:lnTo>
                  <a:pt x="7237" y="11138"/>
                </a:lnTo>
                <a:lnTo>
                  <a:pt x="7205" y="11179"/>
                </a:lnTo>
                <a:lnTo>
                  <a:pt x="7171" y="11219"/>
                </a:lnTo>
                <a:lnTo>
                  <a:pt x="7136" y="11259"/>
                </a:lnTo>
                <a:lnTo>
                  <a:pt x="7098" y="11296"/>
                </a:lnTo>
                <a:lnTo>
                  <a:pt x="7061" y="11334"/>
                </a:lnTo>
                <a:lnTo>
                  <a:pt x="7021" y="11370"/>
                </a:lnTo>
                <a:lnTo>
                  <a:pt x="6979" y="11404"/>
                </a:lnTo>
                <a:lnTo>
                  <a:pt x="6938" y="11436"/>
                </a:lnTo>
                <a:lnTo>
                  <a:pt x="6888" y="11474"/>
                </a:lnTo>
                <a:lnTo>
                  <a:pt x="6838" y="11508"/>
                </a:lnTo>
                <a:lnTo>
                  <a:pt x="6788" y="11541"/>
                </a:lnTo>
                <a:lnTo>
                  <a:pt x="6737" y="11572"/>
                </a:lnTo>
                <a:lnTo>
                  <a:pt x="6686" y="11600"/>
                </a:lnTo>
                <a:lnTo>
                  <a:pt x="6635" y="11628"/>
                </a:lnTo>
                <a:lnTo>
                  <a:pt x="6582" y="11653"/>
                </a:lnTo>
                <a:lnTo>
                  <a:pt x="6529" y="11676"/>
                </a:lnTo>
                <a:lnTo>
                  <a:pt x="6476" y="11696"/>
                </a:lnTo>
                <a:lnTo>
                  <a:pt x="6423" y="11715"/>
                </a:lnTo>
                <a:lnTo>
                  <a:pt x="6368" y="11732"/>
                </a:lnTo>
                <a:lnTo>
                  <a:pt x="6314" y="11748"/>
                </a:lnTo>
                <a:lnTo>
                  <a:pt x="6260" y="11761"/>
                </a:lnTo>
                <a:lnTo>
                  <a:pt x="6204" y="11773"/>
                </a:lnTo>
                <a:lnTo>
                  <a:pt x="6150" y="11782"/>
                </a:lnTo>
                <a:lnTo>
                  <a:pt x="6095" y="11789"/>
                </a:lnTo>
                <a:lnTo>
                  <a:pt x="6039" y="11796"/>
                </a:lnTo>
                <a:lnTo>
                  <a:pt x="5983" y="11800"/>
                </a:lnTo>
                <a:lnTo>
                  <a:pt x="5928" y="11802"/>
                </a:lnTo>
                <a:lnTo>
                  <a:pt x="5872" y="11802"/>
                </a:lnTo>
                <a:lnTo>
                  <a:pt x="5816" y="11800"/>
                </a:lnTo>
                <a:lnTo>
                  <a:pt x="5761" y="11797"/>
                </a:lnTo>
                <a:lnTo>
                  <a:pt x="5704" y="11792"/>
                </a:lnTo>
                <a:lnTo>
                  <a:pt x="5649" y="11785"/>
                </a:lnTo>
                <a:lnTo>
                  <a:pt x="5594" y="11777"/>
                </a:lnTo>
                <a:lnTo>
                  <a:pt x="5537" y="11766"/>
                </a:lnTo>
                <a:lnTo>
                  <a:pt x="5482" y="11754"/>
                </a:lnTo>
                <a:lnTo>
                  <a:pt x="5428" y="11740"/>
                </a:lnTo>
                <a:lnTo>
                  <a:pt x="5372" y="11725"/>
                </a:lnTo>
                <a:lnTo>
                  <a:pt x="5318" y="11707"/>
                </a:lnTo>
                <a:lnTo>
                  <a:pt x="5263" y="11688"/>
                </a:lnTo>
                <a:lnTo>
                  <a:pt x="5208" y="11667"/>
                </a:lnTo>
                <a:lnTo>
                  <a:pt x="5169" y="11651"/>
                </a:lnTo>
                <a:lnTo>
                  <a:pt x="5129" y="11633"/>
                </a:lnTo>
                <a:lnTo>
                  <a:pt x="5090" y="11615"/>
                </a:lnTo>
                <a:lnTo>
                  <a:pt x="5052" y="11595"/>
                </a:lnTo>
                <a:lnTo>
                  <a:pt x="5014" y="11575"/>
                </a:lnTo>
                <a:lnTo>
                  <a:pt x="4976" y="11555"/>
                </a:lnTo>
                <a:lnTo>
                  <a:pt x="4940" y="11534"/>
                </a:lnTo>
                <a:lnTo>
                  <a:pt x="4904" y="11512"/>
                </a:lnTo>
                <a:lnTo>
                  <a:pt x="4869" y="11489"/>
                </a:lnTo>
                <a:lnTo>
                  <a:pt x="4834" y="11465"/>
                </a:lnTo>
                <a:lnTo>
                  <a:pt x="4800" y="11441"/>
                </a:lnTo>
                <a:lnTo>
                  <a:pt x="4766" y="11416"/>
                </a:lnTo>
                <a:lnTo>
                  <a:pt x="4733" y="11390"/>
                </a:lnTo>
                <a:lnTo>
                  <a:pt x="4702" y="11363"/>
                </a:lnTo>
                <a:lnTo>
                  <a:pt x="4669" y="11336"/>
                </a:lnTo>
                <a:lnTo>
                  <a:pt x="4639" y="11309"/>
                </a:lnTo>
                <a:lnTo>
                  <a:pt x="4609" y="11281"/>
                </a:lnTo>
                <a:lnTo>
                  <a:pt x="4580" y="11252"/>
                </a:lnTo>
                <a:lnTo>
                  <a:pt x="4550" y="11222"/>
                </a:lnTo>
                <a:lnTo>
                  <a:pt x="4522" y="11192"/>
                </a:lnTo>
                <a:lnTo>
                  <a:pt x="4494" y="11161"/>
                </a:lnTo>
                <a:lnTo>
                  <a:pt x="4468" y="11129"/>
                </a:lnTo>
                <a:lnTo>
                  <a:pt x="4442" y="11098"/>
                </a:lnTo>
                <a:lnTo>
                  <a:pt x="4416" y="11066"/>
                </a:lnTo>
                <a:lnTo>
                  <a:pt x="4391" y="11032"/>
                </a:lnTo>
                <a:lnTo>
                  <a:pt x="4367" y="10999"/>
                </a:lnTo>
                <a:lnTo>
                  <a:pt x="4344" y="10965"/>
                </a:lnTo>
                <a:lnTo>
                  <a:pt x="4321" y="10931"/>
                </a:lnTo>
                <a:lnTo>
                  <a:pt x="4299" y="10896"/>
                </a:lnTo>
                <a:lnTo>
                  <a:pt x="4277" y="10861"/>
                </a:lnTo>
                <a:lnTo>
                  <a:pt x="4257" y="10824"/>
                </a:lnTo>
                <a:lnTo>
                  <a:pt x="4237" y="10789"/>
                </a:lnTo>
                <a:lnTo>
                  <a:pt x="4217" y="10752"/>
                </a:lnTo>
                <a:lnTo>
                  <a:pt x="4198" y="10715"/>
                </a:lnTo>
                <a:lnTo>
                  <a:pt x="4181" y="10677"/>
                </a:lnTo>
                <a:lnTo>
                  <a:pt x="4164" y="10640"/>
                </a:lnTo>
                <a:lnTo>
                  <a:pt x="4147" y="10601"/>
                </a:lnTo>
                <a:lnTo>
                  <a:pt x="4133" y="10562"/>
                </a:lnTo>
                <a:lnTo>
                  <a:pt x="4117" y="10524"/>
                </a:lnTo>
                <a:lnTo>
                  <a:pt x="4103" y="10485"/>
                </a:lnTo>
                <a:lnTo>
                  <a:pt x="4090" y="10445"/>
                </a:lnTo>
                <a:lnTo>
                  <a:pt x="4077" y="10406"/>
                </a:lnTo>
                <a:lnTo>
                  <a:pt x="4066" y="10365"/>
                </a:lnTo>
                <a:lnTo>
                  <a:pt x="4054" y="10324"/>
                </a:lnTo>
                <a:lnTo>
                  <a:pt x="4044" y="10283"/>
                </a:lnTo>
                <a:lnTo>
                  <a:pt x="4034" y="10243"/>
                </a:lnTo>
                <a:lnTo>
                  <a:pt x="4026" y="10202"/>
                </a:lnTo>
                <a:lnTo>
                  <a:pt x="4018" y="10160"/>
                </a:lnTo>
                <a:lnTo>
                  <a:pt x="4010" y="10118"/>
                </a:lnTo>
                <a:lnTo>
                  <a:pt x="4004" y="10077"/>
                </a:lnTo>
                <a:lnTo>
                  <a:pt x="3999" y="10035"/>
                </a:lnTo>
                <a:lnTo>
                  <a:pt x="3994" y="9993"/>
                </a:lnTo>
                <a:lnTo>
                  <a:pt x="3990" y="9950"/>
                </a:lnTo>
                <a:lnTo>
                  <a:pt x="3986" y="9907"/>
                </a:lnTo>
                <a:lnTo>
                  <a:pt x="3984" y="9865"/>
                </a:lnTo>
                <a:lnTo>
                  <a:pt x="3982" y="9823"/>
                </a:lnTo>
                <a:lnTo>
                  <a:pt x="3981" y="9780"/>
                </a:lnTo>
                <a:lnTo>
                  <a:pt x="3981" y="9736"/>
                </a:lnTo>
                <a:lnTo>
                  <a:pt x="3982" y="9693"/>
                </a:lnTo>
                <a:lnTo>
                  <a:pt x="3984" y="9650"/>
                </a:lnTo>
                <a:lnTo>
                  <a:pt x="3986" y="9608"/>
                </a:lnTo>
                <a:lnTo>
                  <a:pt x="3990" y="9564"/>
                </a:lnTo>
                <a:lnTo>
                  <a:pt x="3994" y="9521"/>
                </a:lnTo>
                <a:lnTo>
                  <a:pt x="3999" y="9478"/>
                </a:lnTo>
                <a:lnTo>
                  <a:pt x="4004" y="9440"/>
                </a:lnTo>
                <a:lnTo>
                  <a:pt x="4010" y="9403"/>
                </a:lnTo>
                <a:lnTo>
                  <a:pt x="4018" y="9365"/>
                </a:lnTo>
                <a:lnTo>
                  <a:pt x="4026" y="9328"/>
                </a:lnTo>
                <a:lnTo>
                  <a:pt x="4034" y="9291"/>
                </a:lnTo>
                <a:lnTo>
                  <a:pt x="4043" y="9255"/>
                </a:lnTo>
                <a:lnTo>
                  <a:pt x="4053" y="9218"/>
                </a:lnTo>
                <a:lnTo>
                  <a:pt x="4063" y="9182"/>
                </a:lnTo>
                <a:lnTo>
                  <a:pt x="4074" y="9145"/>
                </a:lnTo>
                <a:lnTo>
                  <a:pt x="4086" y="9109"/>
                </a:lnTo>
                <a:lnTo>
                  <a:pt x="4098" y="9074"/>
                </a:lnTo>
                <a:lnTo>
                  <a:pt x="4111" y="9038"/>
                </a:lnTo>
                <a:lnTo>
                  <a:pt x="4124" y="9003"/>
                </a:lnTo>
                <a:lnTo>
                  <a:pt x="4138" y="8968"/>
                </a:lnTo>
                <a:lnTo>
                  <a:pt x="4152" y="8933"/>
                </a:lnTo>
                <a:lnTo>
                  <a:pt x="4168" y="8899"/>
                </a:lnTo>
                <a:lnTo>
                  <a:pt x="4184" y="8865"/>
                </a:lnTo>
                <a:lnTo>
                  <a:pt x="4200" y="8831"/>
                </a:lnTo>
                <a:lnTo>
                  <a:pt x="4217" y="8797"/>
                </a:lnTo>
                <a:lnTo>
                  <a:pt x="4235" y="8764"/>
                </a:lnTo>
                <a:lnTo>
                  <a:pt x="4253" y="8731"/>
                </a:lnTo>
                <a:lnTo>
                  <a:pt x="4271" y="8699"/>
                </a:lnTo>
                <a:lnTo>
                  <a:pt x="4291" y="8667"/>
                </a:lnTo>
                <a:lnTo>
                  <a:pt x="4311" y="8634"/>
                </a:lnTo>
                <a:lnTo>
                  <a:pt x="4331" y="8603"/>
                </a:lnTo>
                <a:lnTo>
                  <a:pt x="4352" y="8571"/>
                </a:lnTo>
                <a:lnTo>
                  <a:pt x="4374" y="8540"/>
                </a:lnTo>
                <a:lnTo>
                  <a:pt x="4396" y="8509"/>
                </a:lnTo>
                <a:lnTo>
                  <a:pt x="4418" y="8479"/>
                </a:lnTo>
                <a:lnTo>
                  <a:pt x="4441" y="8449"/>
                </a:lnTo>
                <a:lnTo>
                  <a:pt x="4465" y="8419"/>
                </a:lnTo>
                <a:lnTo>
                  <a:pt x="4489" y="8390"/>
                </a:lnTo>
                <a:lnTo>
                  <a:pt x="4513" y="8362"/>
                </a:lnTo>
                <a:lnTo>
                  <a:pt x="4538" y="8333"/>
                </a:lnTo>
                <a:lnTo>
                  <a:pt x="4564" y="8305"/>
                </a:lnTo>
                <a:lnTo>
                  <a:pt x="4590" y="8277"/>
                </a:lnTo>
                <a:lnTo>
                  <a:pt x="4616" y="8250"/>
                </a:lnTo>
                <a:lnTo>
                  <a:pt x="4643" y="8223"/>
                </a:lnTo>
                <a:lnTo>
                  <a:pt x="4670" y="8197"/>
                </a:lnTo>
                <a:lnTo>
                  <a:pt x="4699" y="8171"/>
                </a:lnTo>
                <a:lnTo>
                  <a:pt x="4727" y="8145"/>
                </a:lnTo>
                <a:lnTo>
                  <a:pt x="4756" y="8120"/>
                </a:lnTo>
                <a:lnTo>
                  <a:pt x="4785" y="8095"/>
                </a:lnTo>
                <a:lnTo>
                  <a:pt x="4816" y="8071"/>
                </a:lnTo>
                <a:lnTo>
                  <a:pt x="4845" y="8047"/>
                </a:lnTo>
                <a:lnTo>
                  <a:pt x="4876" y="8024"/>
                </a:lnTo>
                <a:lnTo>
                  <a:pt x="4907" y="8001"/>
                </a:lnTo>
                <a:lnTo>
                  <a:pt x="4939" y="7978"/>
                </a:lnTo>
                <a:lnTo>
                  <a:pt x="4970" y="7957"/>
                </a:lnTo>
                <a:lnTo>
                  <a:pt x="5002" y="7936"/>
                </a:lnTo>
                <a:lnTo>
                  <a:pt x="5036" y="7915"/>
                </a:lnTo>
                <a:lnTo>
                  <a:pt x="5068" y="7895"/>
                </a:lnTo>
                <a:lnTo>
                  <a:pt x="5103" y="7875"/>
                </a:lnTo>
                <a:lnTo>
                  <a:pt x="5136" y="7855"/>
                </a:lnTo>
                <a:lnTo>
                  <a:pt x="5171" y="7836"/>
                </a:lnTo>
                <a:lnTo>
                  <a:pt x="5205" y="7819"/>
                </a:lnTo>
                <a:lnTo>
                  <a:pt x="5241" y="7801"/>
                </a:lnTo>
                <a:lnTo>
                  <a:pt x="5276" y="7783"/>
                </a:lnTo>
                <a:lnTo>
                  <a:pt x="5312" y="7766"/>
                </a:lnTo>
                <a:lnTo>
                  <a:pt x="5348" y="7751"/>
                </a:lnTo>
                <a:lnTo>
                  <a:pt x="5385" y="7735"/>
                </a:lnTo>
                <a:lnTo>
                  <a:pt x="5421" y="7720"/>
                </a:lnTo>
                <a:lnTo>
                  <a:pt x="5459" y="7706"/>
                </a:lnTo>
                <a:lnTo>
                  <a:pt x="5496" y="7692"/>
                </a:lnTo>
                <a:lnTo>
                  <a:pt x="5554" y="7673"/>
                </a:lnTo>
                <a:lnTo>
                  <a:pt x="5610" y="7657"/>
                </a:lnTo>
                <a:lnTo>
                  <a:pt x="5668" y="7641"/>
                </a:lnTo>
                <a:lnTo>
                  <a:pt x="5724" y="7627"/>
                </a:lnTo>
                <a:lnTo>
                  <a:pt x="5782" y="7615"/>
                </a:lnTo>
                <a:lnTo>
                  <a:pt x="5839" y="7603"/>
                </a:lnTo>
                <a:lnTo>
                  <a:pt x="5896" y="7594"/>
                </a:lnTo>
                <a:lnTo>
                  <a:pt x="5954" y="7586"/>
                </a:lnTo>
                <a:lnTo>
                  <a:pt x="6011" y="7578"/>
                </a:lnTo>
                <a:lnTo>
                  <a:pt x="6069" y="7573"/>
                </a:lnTo>
                <a:lnTo>
                  <a:pt x="6126" y="7568"/>
                </a:lnTo>
                <a:lnTo>
                  <a:pt x="6184" y="7565"/>
                </a:lnTo>
                <a:lnTo>
                  <a:pt x="6241" y="7564"/>
                </a:lnTo>
                <a:lnTo>
                  <a:pt x="6298" y="7563"/>
                </a:lnTo>
                <a:lnTo>
                  <a:pt x="6355" y="7564"/>
                </a:lnTo>
                <a:lnTo>
                  <a:pt x="6412" y="7566"/>
                </a:lnTo>
                <a:lnTo>
                  <a:pt x="6469" y="7569"/>
                </a:lnTo>
                <a:lnTo>
                  <a:pt x="6526" y="7573"/>
                </a:lnTo>
                <a:lnTo>
                  <a:pt x="6582" y="7579"/>
                </a:lnTo>
                <a:lnTo>
                  <a:pt x="6638" y="7587"/>
                </a:lnTo>
                <a:lnTo>
                  <a:pt x="6694" y="7595"/>
                </a:lnTo>
                <a:lnTo>
                  <a:pt x="6750" y="7604"/>
                </a:lnTo>
                <a:lnTo>
                  <a:pt x="6806" y="7615"/>
                </a:lnTo>
                <a:lnTo>
                  <a:pt x="6861" y="7626"/>
                </a:lnTo>
                <a:lnTo>
                  <a:pt x="6916" y="7640"/>
                </a:lnTo>
                <a:lnTo>
                  <a:pt x="6970" y="7655"/>
                </a:lnTo>
                <a:lnTo>
                  <a:pt x="7024" y="7669"/>
                </a:lnTo>
                <a:lnTo>
                  <a:pt x="7079" y="7686"/>
                </a:lnTo>
                <a:lnTo>
                  <a:pt x="7132" y="7704"/>
                </a:lnTo>
                <a:lnTo>
                  <a:pt x="7185" y="7723"/>
                </a:lnTo>
                <a:lnTo>
                  <a:pt x="7237" y="7742"/>
                </a:lnTo>
                <a:lnTo>
                  <a:pt x="7289" y="7763"/>
                </a:lnTo>
                <a:lnTo>
                  <a:pt x="7342" y="7786"/>
                </a:lnTo>
                <a:lnTo>
                  <a:pt x="7393" y="7809"/>
                </a:lnTo>
                <a:lnTo>
                  <a:pt x="7444" y="7833"/>
                </a:lnTo>
                <a:lnTo>
                  <a:pt x="7494" y="7858"/>
                </a:lnTo>
                <a:lnTo>
                  <a:pt x="7543" y="7885"/>
                </a:lnTo>
                <a:lnTo>
                  <a:pt x="7592" y="7913"/>
                </a:lnTo>
                <a:lnTo>
                  <a:pt x="7641" y="7941"/>
                </a:lnTo>
                <a:lnTo>
                  <a:pt x="7689" y="7971"/>
                </a:lnTo>
                <a:lnTo>
                  <a:pt x="7736" y="8001"/>
                </a:lnTo>
                <a:lnTo>
                  <a:pt x="7783" y="8033"/>
                </a:lnTo>
                <a:lnTo>
                  <a:pt x="7829" y="8065"/>
                </a:lnTo>
                <a:lnTo>
                  <a:pt x="7874" y="8098"/>
                </a:lnTo>
                <a:lnTo>
                  <a:pt x="7919" y="8133"/>
                </a:lnTo>
                <a:lnTo>
                  <a:pt x="7963" y="8168"/>
                </a:lnTo>
                <a:lnTo>
                  <a:pt x="8006" y="8205"/>
                </a:lnTo>
                <a:lnTo>
                  <a:pt x="8049" y="8243"/>
                </a:lnTo>
                <a:lnTo>
                  <a:pt x="8090" y="8281"/>
                </a:lnTo>
                <a:lnTo>
                  <a:pt x="8131" y="8320"/>
                </a:lnTo>
                <a:lnTo>
                  <a:pt x="8171" y="8361"/>
                </a:lnTo>
                <a:lnTo>
                  <a:pt x="8211" y="8401"/>
                </a:lnTo>
                <a:lnTo>
                  <a:pt x="8248" y="8443"/>
                </a:lnTo>
                <a:lnTo>
                  <a:pt x="8286" y="8486"/>
                </a:lnTo>
                <a:lnTo>
                  <a:pt x="8322" y="8530"/>
                </a:lnTo>
                <a:lnTo>
                  <a:pt x="8358" y="8574"/>
                </a:lnTo>
                <a:lnTo>
                  <a:pt x="8393" y="8620"/>
                </a:lnTo>
                <a:lnTo>
                  <a:pt x="8427" y="8666"/>
                </a:lnTo>
                <a:lnTo>
                  <a:pt x="8459" y="8713"/>
                </a:lnTo>
                <a:lnTo>
                  <a:pt x="8491" y="8761"/>
                </a:lnTo>
                <a:lnTo>
                  <a:pt x="8522" y="8809"/>
                </a:lnTo>
                <a:lnTo>
                  <a:pt x="8551" y="8858"/>
                </a:lnTo>
                <a:lnTo>
                  <a:pt x="8580" y="8909"/>
                </a:lnTo>
                <a:lnTo>
                  <a:pt x="8607" y="8959"/>
                </a:lnTo>
                <a:lnTo>
                  <a:pt x="8644" y="9035"/>
                </a:lnTo>
                <a:lnTo>
                  <a:pt x="8678" y="9112"/>
                </a:lnTo>
                <a:lnTo>
                  <a:pt x="8711" y="9188"/>
                </a:lnTo>
                <a:lnTo>
                  <a:pt x="8740" y="9264"/>
                </a:lnTo>
                <a:lnTo>
                  <a:pt x="8767" y="9341"/>
                </a:lnTo>
                <a:lnTo>
                  <a:pt x="8792" y="9419"/>
                </a:lnTo>
                <a:lnTo>
                  <a:pt x="8815" y="9496"/>
                </a:lnTo>
                <a:lnTo>
                  <a:pt x="8835" y="9573"/>
                </a:lnTo>
                <a:lnTo>
                  <a:pt x="8854" y="9652"/>
                </a:lnTo>
                <a:lnTo>
                  <a:pt x="8869" y="9729"/>
                </a:lnTo>
                <a:lnTo>
                  <a:pt x="8883" y="9807"/>
                </a:lnTo>
                <a:lnTo>
                  <a:pt x="8895" y="9885"/>
                </a:lnTo>
                <a:lnTo>
                  <a:pt x="8903" y="9964"/>
                </a:lnTo>
                <a:lnTo>
                  <a:pt x="8910" y="10042"/>
                </a:lnTo>
                <a:lnTo>
                  <a:pt x="8915" y="10120"/>
                </a:lnTo>
                <a:lnTo>
                  <a:pt x="8917" y="10199"/>
                </a:lnTo>
                <a:lnTo>
                  <a:pt x="8917" y="10277"/>
                </a:lnTo>
                <a:lnTo>
                  <a:pt x="8916" y="10356"/>
                </a:lnTo>
                <a:lnTo>
                  <a:pt x="8912" y="10435"/>
                </a:lnTo>
                <a:lnTo>
                  <a:pt x="8906" y="10513"/>
                </a:lnTo>
                <a:lnTo>
                  <a:pt x="8898" y="10591"/>
                </a:lnTo>
                <a:lnTo>
                  <a:pt x="8887" y="10670"/>
                </a:lnTo>
                <a:lnTo>
                  <a:pt x="8875" y="10748"/>
                </a:lnTo>
                <a:lnTo>
                  <a:pt x="8860" y="10826"/>
                </a:lnTo>
                <a:lnTo>
                  <a:pt x="8843" y="10904"/>
                </a:lnTo>
                <a:lnTo>
                  <a:pt x="8825" y="10982"/>
                </a:lnTo>
                <a:lnTo>
                  <a:pt x="8804" y="11059"/>
                </a:lnTo>
                <a:lnTo>
                  <a:pt x="8781" y="11137"/>
                </a:lnTo>
                <a:lnTo>
                  <a:pt x="8756" y="11214"/>
                </a:lnTo>
                <a:lnTo>
                  <a:pt x="8728" y="11291"/>
                </a:lnTo>
                <a:lnTo>
                  <a:pt x="8699" y="11367"/>
                </a:lnTo>
                <a:lnTo>
                  <a:pt x="8669" y="11444"/>
                </a:lnTo>
                <a:lnTo>
                  <a:pt x="8737" y="11437"/>
                </a:lnTo>
                <a:lnTo>
                  <a:pt x="8806" y="11428"/>
                </a:lnTo>
                <a:lnTo>
                  <a:pt x="8874" y="11417"/>
                </a:lnTo>
                <a:lnTo>
                  <a:pt x="8943" y="11403"/>
                </a:lnTo>
                <a:lnTo>
                  <a:pt x="9010" y="11388"/>
                </a:lnTo>
                <a:lnTo>
                  <a:pt x="9079" y="11371"/>
                </a:lnTo>
                <a:lnTo>
                  <a:pt x="9147" y="11352"/>
                </a:lnTo>
                <a:lnTo>
                  <a:pt x="9215" y="11331"/>
                </a:lnTo>
                <a:lnTo>
                  <a:pt x="9283" y="11308"/>
                </a:lnTo>
                <a:lnTo>
                  <a:pt x="9351" y="11285"/>
                </a:lnTo>
                <a:lnTo>
                  <a:pt x="9417" y="11260"/>
                </a:lnTo>
                <a:lnTo>
                  <a:pt x="9482" y="11234"/>
                </a:lnTo>
                <a:lnTo>
                  <a:pt x="9548" y="11206"/>
                </a:lnTo>
                <a:lnTo>
                  <a:pt x="9613" y="11177"/>
                </a:lnTo>
                <a:lnTo>
                  <a:pt x="9677" y="11148"/>
                </a:lnTo>
                <a:lnTo>
                  <a:pt x="9739" y="11117"/>
                </a:lnTo>
                <a:lnTo>
                  <a:pt x="9802" y="11085"/>
                </a:lnTo>
                <a:lnTo>
                  <a:pt x="9864" y="11052"/>
                </a:lnTo>
                <a:lnTo>
                  <a:pt x="9925" y="11018"/>
                </a:lnTo>
                <a:lnTo>
                  <a:pt x="9985" y="10982"/>
                </a:lnTo>
                <a:lnTo>
                  <a:pt x="10044" y="10946"/>
                </a:lnTo>
                <a:lnTo>
                  <a:pt x="10103" y="10909"/>
                </a:lnTo>
                <a:lnTo>
                  <a:pt x="10161" y="10870"/>
                </a:lnTo>
                <a:lnTo>
                  <a:pt x="10219" y="10831"/>
                </a:lnTo>
                <a:lnTo>
                  <a:pt x="10274" y="10790"/>
                </a:lnTo>
                <a:lnTo>
                  <a:pt x="10330" y="10748"/>
                </a:lnTo>
                <a:lnTo>
                  <a:pt x="10385" y="10705"/>
                </a:lnTo>
                <a:lnTo>
                  <a:pt x="10438" y="10663"/>
                </a:lnTo>
                <a:lnTo>
                  <a:pt x="10491" y="10618"/>
                </a:lnTo>
                <a:lnTo>
                  <a:pt x="10542" y="10572"/>
                </a:lnTo>
                <a:lnTo>
                  <a:pt x="10594" y="10526"/>
                </a:lnTo>
                <a:lnTo>
                  <a:pt x="10644" y="10479"/>
                </a:lnTo>
                <a:lnTo>
                  <a:pt x="10693" y="10430"/>
                </a:lnTo>
                <a:lnTo>
                  <a:pt x="10741" y="10381"/>
                </a:lnTo>
                <a:lnTo>
                  <a:pt x="10788" y="10330"/>
                </a:lnTo>
                <a:lnTo>
                  <a:pt x="10835" y="10280"/>
                </a:lnTo>
                <a:lnTo>
                  <a:pt x="10880" y="10228"/>
                </a:lnTo>
                <a:lnTo>
                  <a:pt x="10924" y="10176"/>
                </a:lnTo>
                <a:lnTo>
                  <a:pt x="10966" y="10121"/>
                </a:lnTo>
                <a:lnTo>
                  <a:pt x="11009" y="10067"/>
                </a:lnTo>
                <a:lnTo>
                  <a:pt x="11050" y="10013"/>
                </a:lnTo>
                <a:lnTo>
                  <a:pt x="11090" y="9956"/>
                </a:lnTo>
                <a:lnTo>
                  <a:pt x="11128" y="9900"/>
                </a:lnTo>
                <a:lnTo>
                  <a:pt x="11166" y="9843"/>
                </a:lnTo>
                <a:lnTo>
                  <a:pt x="11203" y="9784"/>
                </a:lnTo>
                <a:lnTo>
                  <a:pt x="11238" y="9726"/>
                </a:lnTo>
                <a:lnTo>
                  <a:pt x="11272" y="9666"/>
                </a:lnTo>
                <a:lnTo>
                  <a:pt x="11306" y="9606"/>
                </a:lnTo>
                <a:lnTo>
                  <a:pt x="11338" y="9545"/>
                </a:lnTo>
                <a:lnTo>
                  <a:pt x="11368" y="9483"/>
                </a:lnTo>
                <a:lnTo>
                  <a:pt x="11398" y="9421"/>
                </a:lnTo>
                <a:lnTo>
                  <a:pt x="11427" y="9358"/>
                </a:lnTo>
                <a:lnTo>
                  <a:pt x="11454" y="9294"/>
                </a:lnTo>
                <a:lnTo>
                  <a:pt x="11479" y="9231"/>
                </a:lnTo>
                <a:lnTo>
                  <a:pt x="11504" y="9166"/>
                </a:lnTo>
                <a:lnTo>
                  <a:pt x="11527" y="9100"/>
                </a:lnTo>
                <a:lnTo>
                  <a:pt x="11549" y="9034"/>
                </a:lnTo>
                <a:lnTo>
                  <a:pt x="11570" y="8967"/>
                </a:lnTo>
                <a:lnTo>
                  <a:pt x="11590" y="8901"/>
                </a:lnTo>
                <a:lnTo>
                  <a:pt x="11608" y="8834"/>
                </a:lnTo>
                <a:lnTo>
                  <a:pt x="11624" y="8765"/>
                </a:lnTo>
                <a:lnTo>
                  <a:pt x="11639" y="8697"/>
                </a:lnTo>
                <a:lnTo>
                  <a:pt x="11653" y="8628"/>
                </a:lnTo>
                <a:lnTo>
                  <a:pt x="11666" y="8558"/>
                </a:lnTo>
                <a:lnTo>
                  <a:pt x="11676" y="8488"/>
                </a:lnTo>
                <a:lnTo>
                  <a:pt x="11687" y="8418"/>
                </a:lnTo>
                <a:lnTo>
                  <a:pt x="11694" y="8347"/>
                </a:lnTo>
                <a:lnTo>
                  <a:pt x="11702" y="8275"/>
                </a:lnTo>
                <a:lnTo>
                  <a:pt x="11707" y="8204"/>
                </a:lnTo>
                <a:lnTo>
                  <a:pt x="11711" y="8132"/>
                </a:lnTo>
                <a:lnTo>
                  <a:pt x="11713" y="8059"/>
                </a:lnTo>
                <a:lnTo>
                  <a:pt x="11713" y="7987"/>
                </a:lnTo>
                <a:lnTo>
                  <a:pt x="11712" y="7899"/>
                </a:lnTo>
                <a:lnTo>
                  <a:pt x="11709" y="7812"/>
                </a:lnTo>
                <a:lnTo>
                  <a:pt x="11704" y="7726"/>
                </a:lnTo>
                <a:lnTo>
                  <a:pt x="11696" y="7640"/>
                </a:lnTo>
                <a:lnTo>
                  <a:pt x="11686" y="7554"/>
                </a:lnTo>
                <a:lnTo>
                  <a:pt x="11674" y="7470"/>
                </a:lnTo>
                <a:lnTo>
                  <a:pt x="11661" y="7385"/>
                </a:lnTo>
                <a:lnTo>
                  <a:pt x="11644" y="7302"/>
                </a:lnTo>
                <a:lnTo>
                  <a:pt x="11626" y="7219"/>
                </a:lnTo>
                <a:lnTo>
                  <a:pt x="11606" y="7138"/>
                </a:lnTo>
                <a:lnTo>
                  <a:pt x="11585" y="7056"/>
                </a:lnTo>
                <a:lnTo>
                  <a:pt x="11561" y="6976"/>
                </a:lnTo>
                <a:lnTo>
                  <a:pt x="11534" y="6896"/>
                </a:lnTo>
                <a:lnTo>
                  <a:pt x="11507" y="6817"/>
                </a:lnTo>
                <a:lnTo>
                  <a:pt x="11478" y="6740"/>
                </a:lnTo>
                <a:lnTo>
                  <a:pt x="11447" y="6662"/>
                </a:lnTo>
                <a:lnTo>
                  <a:pt x="11413" y="6586"/>
                </a:lnTo>
                <a:lnTo>
                  <a:pt x="11378" y="6511"/>
                </a:lnTo>
                <a:lnTo>
                  <a:pt x="11341" y="6437"/>
                </a:lnTo>
                <a:lnTo>
                  <a:pt x="11303" y="6364"/>
                </a:lnTo>
                <a:lnTo>
                  <a:pt x="11263" y="6291"/>
                </a:lnTo>
                <a:lnTo>
                  <a:pt x="11221" y="6220"/>
                </a:lnTo>
                <a:lnTo>
                  <a:pt x="11177" y="6150"/>
                </a:lnTo>
                <a:lnTo>
                  <a:pt x="11132" y="6081"/>
                </a:lnTo>
                <a:lnTo>
                  <a:pt x="11085" y="6012"/>
                </a:lnTo>
                <a:lnTo>
                  <a:pt x="11037" y="5945"/>
                </a:lnTo>
                <a:lnTo>
                  <a:pt x="10987" y="5879"/>
                </a:lnTo>
                <a:lnTo>
                  <a:pt x="10936" y="5814"/>
                </a:lnTo>
                <a:lnTo>
                  <a:pt x="10883" y="5751"/>
                </a:lnTo>
                <a:lnTo>
                  <a:pt x="10828" y="5689"/>
                </a:lnTo>
                <a:lnTo>
                  <a:pt x="10772" y="5627"/>
                </a:lnTo>
                <a:lnTo>
                  <a:pt x="10716" y="5568"/>
                </a:lnTo>
                <a:close/>
              </a:path>
            </a:pathLst>
          </a:custGeom>
          <a:solidFill>
            <a:srgbClr val="0072B1"/>
          </a:solidFill>
          <a:ln>
            <a:noFill/>
          </a:ln>
          <a:extLst/>
        </p:spPr>
        <p:txBody>
          <a:bodyPr lIns="144000" rIns="72000" bIns="468000" anchor="ctr">
            <a:normAutofit/>
            <a:scene3d>
              <a:camera prst="orthographicFront"/>
              <a:lightRig rig="threePt" dir="t"/>
            </a:scene3d>
            <a:sp3d contourW="12700">
              <a:contourClr>
                <a:srgbClr val="FFFFFF"/>
              </a:contourClr>
            </a:sp3d>
          </a:bodyPr>
          <a:lstStyle/>
          <a:p>
            <a:pPr algn="ctr">
              <a:defRPr/>
            </a:pPr>
            <a:endParaRPr lang="en-US" altLang="zh-CN" b="1" dirty="0">
              <a:solidFill>
                <a:srgbClr val="FFFFFF"/>
              </a:solidFill>
              <a:latin typeface="Arial" charset="0"/>
              <a:ea typeface="宋体" charset="-122"/>
            </a:endParaRPr>
          </a:p>
        </p:txBody>
      </p:sp>
      <p:sp>
        <p:nvSpPr>
          <p:cNvPr id="29" name="MH_SubTitle_1"/>
          <p:cNvSpPr>
            <a:spLocks/>
          </p:cNvSpPr>
          <p:nvPr>
            <p:custDataLst>
              <p:tags r:id="rId3"/>
            </p:custDataLst>
          </p:nvPr>
        </p:nvSpPr>
        <p:spPr bwMode="auto">
          <a:xfrm>
            <a:off x="6072188" y="1543050"/>
            <a:ext cx="2608262" cy="2814638"/>
          </a:xfrm>
          <a:custGeom>
            <a:avLst/>
            <a:gdLst>
              <a:gd name="T0" fmla="*/ 2147483646 w 11713"/>
              <a:gd name="T1" fmla="*/ 2147483646 h 12650"/>
              <a:gd name="T2" fmla="*/ 2147483646 w 11713"/>
              <a:gd name="T3" fmla="*/ 2147483646 h 12650"/>
              <a:gd name="T4" fmla="*/ 2147483646 w 11713"/>
              <a:gd name="T5" fmla="*/ 2147483646 h 12650"/>
              <a:gd name="T6" fmla="*/ 2147483646 w 11713"/>
              <a:gd name="T7" fmla="*/ 2147483646 h 12650"/>
              <a:gd name="T8" fmla="*/ 2147483646 w 11713"/>
              <a:gd name="T9" fmla="*/ 2147483646 h 12650"/>
              <a:gd name="T10" fmla="*/ 2147483646 w 11713"/>
              <a:gd name="T11" fmla="*/ 2147483646 h 12650"/>
              <a:gd name="T12" fmla="*/ 2147483646 w 11713"/>
              <a:gd name="T13" fmla="*/ 2147483646 h 12650"/>
              <a:gd name="T14" fmla="*/ 2147483646 w 11713"/>
              <a:gd name="T15" fmla="*/ 2147483646 h 12650"/>
              <a:gd name="T16" fmla="*/ 2147483646 w 11713"/>
              <a:gd name="T17" fmla="*/ 2147483646 h 12650"/>
              <a:gd name="T18" fmla="*/ 2147483646 w 11713"/>
              <a:gd name="T19" fmla="*/ 2147483646 h 12650"/>
              <a:gd name="T20" fmla="*/ 2147483646 w 11713"/>
              <a:gd name="T21" fmla="*/ 2147483646 h 12650"/>
              <a:gd name="T22" fmla="*/ 2147483646 w 11713"/>
              <a:gd name="T23" fmla="*/ 2147483646 h 12650"/>
              <a:gd name="T24" fmla="*/ 2147483646 w 11713"/>
              <a:gd name="T25" fmla="*/ 2147483646 h 12650"/>
              <a:gd name="T26" fmla="*/ 2147483646 w 11713"/>
              <a:gd name="T27" fmla="*/ 2147483646 h 12650"/>
              <a:gd name="T28" fmla="*/ 2147483646 w 11713"/>
              <a:gd name="T29" fmla="*/ 2147483646 h 12650"/>
              <a:gd name="T30" fmla="*/ 2147483646 w 11713"/>
              <a:gd name="T31" fmla="*/ 2147483646 h 12650"/>
              <a:gd name="T32" fmla="*/ 2147483646 w 11713"/>
              <a:gd name="T33" fmla="*/ 2147483646 h 12650"/>
              <a:gd name="T34" fmla="*/ 2147483646 w 11713"/>
              <a:gd name="T35" fmla="*/ 2147483646 h 12650"/>
              <a:gd name="T36" fmla="*/ 2147483646 w 11713"/>
              <a:gd name="T37" fmla="*/ 2147483646 h 12650"/>
              <a:gd name="T38" fmla="*/ 2147483646 w 11713"/>
              <a:gd name="T39" fmla="*/ 2147483646 h 12650"/>
              <a:gd name="T40" fmla="*/ 2147483646 w 11713"/>
              <a:gd name="T41" fmla="*/ 2147483646 h 12650"/>
              <a:gd name="T42" fmla="*/ 2147483646 w 11713"/>
              <a:gd name="T43" fmla="*/ 2147483646 h 12650"/>
              <a:gd name="T44" fmla="*/ 2147483646 w 11713"/>
              <a:gd name="T45" fmla="*/ 2147483646 h 12650"/>
              <a:gd name="T46" fmla="*/ 2147483646 w 11713"/>
              <a:gd name="T47" fmla="*/ 2147483646 h 12650"/>
              <a:gd name="T48" fmla="*/ 2147483646 w 11713"/>
              <a:gd name="T49" fmla="*/ 2147483646 h 12650"/>
              <a:gd name="T50" fmla="*/ 2147483646 w 11713"/>
              <a:gd name="T51" fmla="*/ 2147483646 h 12650"/>
              <a:gd name="T52" fmla="*/ 2147483646 w 11713"/>
              <a:gd name="T53" fmla="*/ 2147483646 h 12650"/>
              <a:gd name="T54" fmla="*/ 2147483646 w 11713"/>
              <a:gd name="T55" fmla="*/ 2147483646 h 12650"/>
              <a:gd name="T56" fmla="*/ 2147483646 w 11713"/>
              <a:gd name="T57" fmla="*/ 2147483646 h 12650"/>
              <a:gd name="T58" fmla="*/ 2147483646 w 11713"/>
              <a:gd name="T59" fmla="*/ 2147483646 h 12650"/>
              <a:gd name="T60" fmla="*/ 2147483646 w 11713"/>
              <a:gd name="T61" fmla="*/ 2147483646 h 12650"/>
              <a:gd name="T62" fmla="*/ 2147483646 w 11713"/>
              <a:gd name="T63" fmla="*/ 2147483646 h 12650"/>
              <a:gd name="T64" fmla="*/ 2147483646 w 11713"/>
              <a:gd name="T65" fmla="*/ 2147483646 h 12650"/>
              <a:gd name="T66" fmla="*/ 2147483646 w 11713"/>
              <a:gd name="T67" fmla="*/ 2147483646 h 12650"/>
              <a:gd name="T68" fmla="*/ 2147483646 w 11713"/>
              <a:gd name="T69" fmla="*/ 2147483646 h 12650"/>
              <a:gd name="T70" fmla="*/ 2147483646 w 11713"/>
              <a:gd name="T71" fmla="*/ 2147483646 h 12650"/>
              <a:gd name="T72" fmla="*/ 2147483646 w 11713"/>
              <a:gd name="T73" fmla="*/ 2147483646 h 12650"/>
              <a:gd name="T74" fmla="*/ 2147483646 w 11713"/>
              <a:gd name="T75" fmla="*/ 2147483646 h 12650"/>
              <a:gd name="T76" fmla="*/ 2147483646 w 11713"/>
              <a:gd name="T77" fmla="*/ 2147483646 h 12650"/>
              <a:gd name="T78" fmla="*/ 2147483646 w 11713"/>
              <a:gd name="T79" fmla="*/ 2147483646 h 12650"/>
              <a:gd name="T80" fmla="*/ 2147483646 w 11713"/>
              <a:gd name="T81" fmla="*/ 2147483646 h 12650"/>
              <a:gd name="T82" fmla="*/ 2147483646 w 11713"/>
              <a:gd name="T83" fmla="*/ 2147483646 h 12650"/>
              <a:gd name="T84" fmla="*/ 2147483646 w 11713"/>
              <a:gd name="T85" fmla="*/ 2147483646 h 12650"/>
              <a:gd name="T86" fmla="*/ 2147483646 w 11713"/>
              <a:gd name="T87" fmla="*/ 2147483646 h 12650"/>
              <a:gd name="T88" fmla="*/ 2147483646 w 11713"/>
              <a:gd name="T89" fmla="*/ 2147483646 h 12650"/>
              <a:gd name="T90" fmla="*/ 2147483646 w 11713"/>
              <a:gd name="T91" fmla="*/ 2147483646 h 12650"/>
              <a:gd name="T92" fmla="*/ 2147483646 w 11713"/>
              <a:gd name="T93" fmla="*/ 2147483646 h 12650"/>
              <a:gd name="T94" fmla="*/ 2147483646 w 11713"/>
              <a:gd name="T95" fmla="*/ 2147483646 h 12650"/>
              <a:gd name="T96" fmla="*/ 2147483646 w 11713"/>
              <a:gd name="T97" fmla="*/ 2147483646 h 12650"/>
              <a:gd name="T98" fmla="*/ 2147483646 w 11713"/>
              <a:gd name="T99" fmla="*/ 2147483646 h 12650"/>
              <a:gd name="T100" fmla="*/ 2147483646 w 11713"/>
              <a:gd name="T101" fmla="*/ 2147483646 h 12650"/>
              <a:gd name="T102" fmla="*/ 2147483646 w 11713"/>
              <a:gd name="T103" fmla="*/ 2147483646 h 12650"/>
              <a:gd name="T104" fmla="*/ 2147483646 w 11713"/>
              <a:gd name="T105" fmla="*/ 2147483646 h 12650"/>
              <a:gd name="T106" fmla="*/ 2147483646 w 11713"/>
              <a:gd name="T107" fmla="*/ 2147483646 h 12650"/>
              <a:gd name="T108" fmla="*/ 2147483646 w 11713"/>
              <a:gd name="T109" fmla="*/ 2147483646 h 12650"/>
              <a:gd name="T110" fmla="*/ 2147483646 w 11713"/>
              <a:gd name="T111" fmla="*/ 2147483646 h 12650"/>
              <a:gd name="T112" fmla="*/ 2147483646 w 11713"/>
              <a:gd name="T113" fmla="*/ 2147483646 h 12650"/>
              <a:gd name="T114" fmla="*/ 2147483646 w 11713"/>
              <a:gd name="T115" fmla="*/ 2147483646 h 12650"/>
              <a:gd name="T116" fmla="*/ 2147483646 w 11713"/>
              <a:gd name="T117" fmla="*/ 2147483646 h 12650"/>
              <a:gd name="T118" fmla="*/ 2147483646 w 11713"/>
              <a:gd name="T119" fmla="*/ 2147483646 h 12650"/>
              <a:gd name="T120" fmla="*/ 2147483646 w 11713"/>
              <a:gd name="T121" fmla="*/ 2147483646 h 12650"/>
              <a:gd name="T122" fmla="*/ 2147483646 w 11713"/>
              <a:gd name="T123" fmla="*/ 2147483646 h 12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13" h="12650">
                <a:moveTo>
                  <a:pt x="10716" y="5568"/>
                </a:moveTo>
                <a:lnTo>
                  <a:pt x="10716" y="5568"/>
                </a:lnTo>
                <a:lnTo>
                  <a:pt x="10759" y="5528"/>
                </a:lnTo>
                <a:lnTo>
                  <a:pt x="10801" y="5487"/>
                </a:lnTo>
                <a:lnTo>
                  <a:pt x="10843" y="5446"/>
                </a:lnTo>
                <a:lnTo>
                  <a:pt x="10884" y="5402"/>
                </a:lnTo>
                <a:lnTo>
                  <a:pt x="10924" y="5358"/>
                </a:lnTo>
                <a:lnTo>
                  <a:pt x="10962" y="5314"/>
                </a:lnTo>
                <a:lnTo>
                  <a:pt x="10999" y="5268"/>
                </a:lnTo>
                <a:lnTo>
                  <a:pt x="11035" y="5221"/>
                </a:lnTo>
                <a:lnTo>
                  <a:pt x="11070" y="5173"/>
                </a:lnTo>
                <a:lnTo>
                  <a:pt x="11103" y="5125"/>
                </a:lnTo>
                <a:lnTo>
                  <a:pt x="11136" y="5076"/>
                </a:lnTo>
                <a:lnTo>
                  <a:pt x="11167" y="5026"/>
                </a:lnTo>
                <a:lnTo>
                  <a:pt x="11196" y="4975"/>
                </a:lnTo>
                <a:lnTo>
                  <a:pt x="11224" y="4922"/>
                </a:lnTo>
                <a:lnTo>
                  <a:pt x="11251" y="4870"/>
                </a:lnTo>
                <a:lnTo>
                  <a:pt x="11278" y="4817"/>
                </a:lnTo>
                <a:lnTo>
                  <a:pt x="11302" y="4763"/>
                </a:lnTo>
                <a:lnTo>
                  <a:pt x="11325" y="4708"/>
                </a:lnTo>
                <a:lnTo>
                  <a:pt x="11346" y="4653"/>
                </a:lnTo>
                <a:lnTo>
                  <a:pt x="11366" y="4597"/>
                </a:lnTo>
                <a:lnTo>
                  <a:pt x="11385" y="4540"/>
                </a:lnTo>
                <a:lnTo>
                  <a:pt x="11402" y="4483"/>
                </a:lnTo>
                <a:lnTo>
                  <a:pt x="11417" y="4425"/>
                </a:lnTo>
                <a:lnTo>
                  <a:pt x="11431" y="4366"/>
                </a:lnTo>
                <a:lnTo>
                  <a:pt x="11444" y="4307"/>
                </a:lnTo>
                <a:lnTo>
                  <a:pt x="11454" y="4248"/>
                </a:lnTo>
                <a:lnTo>
                  <a:pt x="11463" y="4187"/>
                </a:lnTo>
                <a:lnTo>
                  <a:pt x="11471" y="4127"/>
                </a:lnTo>
                <a:lnTo>
                  <a:pt x="11477" y="4066"/>
                </a:lnTo>
                <a:lnTo>
                  <a:pt x="11481" y="4004"/>
                </a:lnTo>
                <a:lnTo>
                  <a:pt x="11484" y="3942"/>
                </a:lnTo>
                <a:lnTo>
                  <a:pt x="11484" y="3879"/>
                </a:lnTo>
                <a:lnTo>
                  <a:pt x="11484" y="3821"/>
                </a:lnTo>
                <a:lnTo>
                  <a:pt x="11482" y="3761"/>
                </a:lnTo>
                <a:lnTo>
                  <a:pt x="11478" y="3704"/>
                </a:lnTo>
                <a:lnTo>
                  <a:pt x="11473" y="3645"/>
                </a:lnTo>
                <a:lnTo>
                  <a:pt x="11466" y="3588"/>
                </a:lnTo>
                <a:lnTo>
                  <a:pt x="11457" y="3530"/>
                </a:lnTo>
                <a:lnTo>
                  <a:pt x="11448" y="3474"/>
                </a:lnTo>
                <a:lnTo>
                  <a:pt x="11436" y="3417"/>
                </a:lnTo>
                <a:lnTo>
                  <a:pt x="11424" y="3362"/>
                </a:lnTo>
                <a:lnTo>
                  <a:pt x="11410" y="3307"/>
                </a:lnTo>
                <a:lnTo>
                  <a:pt x="11394" y="3252"/>
                </a:lnTo>
                <a:lnTo>
                  <a:pt x="11378" y="3198"/>
                </a:lnTo>
                <a:lnTo>
                  <a:pt x="11360" y="3145"/>
                </a:lnTo>
                <a:lnTo>
                  <a:pt x="11340" y="3092"/>
                </a:lnTo>
                <a:lnTo>
                  <a:pt x="11320" y="3039"/>
                </a:lnTo>
                <a:lnTo>
                  <a:pt x="11298" y="2987"/>
                </a:lnTo>
                <a:lnTo>
                  <a:pt x="11275" y="2936"/>
                </a:lnTo>
                <a:lnTo>
                  <a:pt x="11250" y="2886"/>
                </a:lnTo>
                <a:lnTo>
                  <a:pt x="11225" y="2836"/>
                </a:lnTo>
                <a:lnTo>
                  <a:pt x="11198" y="2788"/>
                </a:lnTo>
                <a:lnTo>
                  <a:pt x="11170" y="2739"/>
                </a:lnTo>
                <a:lnTo>
                  <a:pt x="11141" y="2692"/>
                </a:lnTo>
                <a:lnTo>
                  <a:pt x="11110" y="2645"/>
                </a:lnTo>
                <a:lnTo>
                  <a:pt x="11079" y="2599"/>
                </a:lnTo>
                <a:lnTo>
                  <a:pt x="11047" y="2553"/>
                </a:lnTo>
                <a:lnTo>
                  <a:pt x="11013" y="2509"/>
                </a:lnTo>
                <a:lnTo>
                  <a:pt x="10978" y="2465"/>
                </a:lnTo>
                <a:lnTo>
                  <a:pt x="10942" y="2422"/>
                </a:lnTo>
                <a:lnTo>
                  <a:pt x="10906" y="2379"/>
                </a:lnTo>
                <a:lnTo>
                  <a:pt x="10868" y="2339"/>
                </a:lnTo>
                <a:lnTo>
                  <a:pt x="10828" y="2299"/>
                </a:lnTo>
                <a:lnTo>
                  <a:pt x="10789" y="2259"/>
                </a:lnTo>
                <a:lnTo>
                  <a:pt x="10748" y="2221"/>
                </a:lnTo>
                <a:lnTo>
                  <a:pt x="10706" y="2183"/>
                </a:lnTo>
                <a:lnTo>
                  <a:pt x="10664" y="2146"/>
                </a:lnTo>
                <a:lnTo>
                  <a:pt x="10621" y="2111"/>
                </a:lnTo>
                <a:lnTo>
                  <a:pt x="10576" y="2076"/>
                </a:lnTo>
                <a:lnTo>
                  <a:pt x="10531" y="2043"/>
                </a:lnTo>
                <a:lnTo>
                  <a:pt x="10485" y="2011"/>
                </a:lnTo>
                <a:lnTo>
                  <a:pt x="10438" y="1979"/>
                </a:lnTo>
                <a:lnTo>
                  <a:pt x="10390" y="1949"/>
                </a:lnTo>
                <a:lnTo>
                  <a:pt x="10341" y="1920"/>
                </a:lnTo>
                <a:lnTo>
                  <a:pt x="10292" y="1892"/>
                </a:lnTo>
                <a:lnTo>
                  <a:pt x="10242" y="1864"/>
                </a:lnTo>
                <a:lnTo>
                  <a:pt x="10190" y="1838"/>
                </a:lnTo>
                <a:lnTo>
                  <a:pt x="10139" y="1814"/>
                </a:lnTo>
                <a:lnTo>
                  <a:pt x="10087" y="1790"/>
                </a:lnTo>
                <a:lnTo>
                  <a:pt x="10034" y="1768"/>
                </a:lnTo>
                <a:lnTo>
                  <a:pt x="9981" y="1746"/>
                </a:lnTo>
                <a:lnTo>
                  <a:pt x="9926" y="1727"/>
                </a:lnTo>
                <a:lnTo>
                  <a:pt x="9871" y="1709"/>
                </a:lnTo>
                <a:lnTo>
                  <a:pt x="9816" y="1691"/>
                </a:lnTo>
                <a:lnTo>
                  <a:pt x="9759" y="1674"/>
                </a:lnTo>
                <a:lnTo>
                  <a:pt x="9703" y="1660"/>
                </a:lnTo>
                <a:lnTo>
                  <a:pt x="9645" y="1646"/>
                </a:lnTo>
                <a:lnTo>
                  <a:pt x="9588" y="1635"/>
                </a:lnTo>
                <a:lnTo>
                  <a:pt x="9529" y="1624"/>
                </a:lnTo>
                <a:lnTo>
                  <a:pt x="9471" y="1615"/>
                </a:lnTo>
                <a:lnTo>
                  <a:pt x="9411" y="1606"/>
                </a:lnTo>
                <a:lnTo>
                  <a:pt x="9352" y="1600"/>
                </a:lnTo>
                <a:lnTo>
                  <a:pt x="9292" y="1595"/>
                </a:lnTo>
                <a:lnTo>
                  <a:pt x="9232" y="1591"/>
                </a:lnTo>
                <a:lnTo>
                  <a:pt x="9170" y="1589"/>
                </a:lnTo>
                <a:lnTo>
                  <a:pt x="9110" y="1588"/>
                </a:lnTo>
                <a:lnTo>
                  <a:pt x="9044" y="1589"/>
                </a:lnTo>
                <a:lnTo>
                  <a:pt x="8979" y="1592"/>
                </a:lnTo>
                <a:lnTo>
                  <a:pt x="8915" y="1596"/>
                </a:lnTo>
                <a:lnTo>
                  <a:pt x="8852" y="1601"/>
                </a:lnTo>
                <a:lnTo>
                  <a:pt x="8788" y="1609"/>
                </a:lnTo>
                <a:lnTo>
                  <a:pt x="8725" y="1618"/>
                </a:lnTo>
                <a:lnTo>
                  <a:pt x="8664" y="1628"/>
                </a:lnTo>
                <a:lnTo>
                  <a:pt x="8602" y="1641"/>
                </a:lnTo>
                <a:lnTo>
                  <a:pt x="8570" y="1595"/>
                </a:lnTo>
                <a:lnTo>
                  <a:pt x="8537" y="1549"/>
                </a:lnTo>
                <a:lnTo>
                  <a:pt x="8505" y="1504"/>
                </a:lnTo>
                <a:lnTo>
                  <a:pt x="8471" y="1460"/>
                </a:lnTo>
                <a:lnTo>
                  <a:pt x="8437" y="1415"/>
                </a:lnTo>
                <a:lnTo>
                  <a:pt x="8402" y="1373"/>
                </a:lnTo>
                <a:lnTo>
                  <a:pt x="8366" y="1330"/>
                </a:lnTo>
                <a:lnTo>
                  <a:pt x="8330" y="1287"/>
                </a:lnTo>
                <a:lnTo>
                  <a:pt x="8292" y="1245"/>
                </a:lnTo>
                <a:lnTo>
                  <a:pt x="8254" y="1203"/>
                </a:lnTo>
                <a:lnTo>
                  <a:pt x="8217" y="1163"/>
                </a:lnTo>
                <a:lnTo>
                  <a:pt x="8177" y="1123"/>
                </a:lnTo>
                <a:lnTo>
                  <a:pt x="8137" y="1083"/>
                </a:lnTo>
                <a:lnTo>
                  <a:pt x="8098" y="1045"/>
                </a:lnTo>
                <a:lnTo>
                  <a:pt x="8057" y="1006"/>
                </a:lnTo>
                <a:lnTo>
                  <a:pt x="8015" y="968"/>
                </a:lnTo>
                <a:lnTo>
                  <a:pt x="7973" y="931"/>
                </a:lnTo>
                <a:lnTo>
                  <a:pt x="7931" y="894"/>
                </a:lnTo>
                <a:lnTo>
                  <a:pt x="7888" y="859"/>
                </a:lnTo>
                <a:lnTo>
                  <a:pt x="7844" y="823"/>
                </a:lnTo>
                <a:lnTo>
                  <a:pt x="7799" y="788"/>
                </a:lnTo>
                <a:lnTo>
                  <a:pt x="7754" y="754"/>
                </a:lnTo>
                <a:lnTo>
                  <a:pt x="7709" y="721"/>
                </a:lnTo>
                <a:lnTo>
                  <a:pt x="7663" y="687"/>
                </a:lnTo>
                <a:lnTo>
                  <a:pt x="7616" y="656"/>
                </a:lnTo>
                <a:lnTo>
                  <a:pt x="7569" y="625"/>
                </a:lnTo>
                <a:lnTo>
                  <a:pt x="7522" y="593"/>
                </a:lnTo>
                <a:lnTo>
                  <a:pt x="7474" y="563"/>
                </a:lnTo>
                <a:lnTo>
                  <a:pt x="7425" y="534"/>
                </a:lnTo>
                <a:lnTo>
                  <a:pt x="7376" y="506"/>
                </a:lnTo>
                <a:lnTo>
                  <a:pt x="7327" y="477"/>
                </a:lnTo>
                <a:lnTo>
                  <a:pt x="7277" y="450"/>
                </a:lnTo>
                <a:lnTo>
                  <a:pt x="7227" y="424"/>
                </a:lnTo>
                <a:lnTo>
                  <a:pt x="7176" y="398"/>
                </a:lnTo>
                <a:lnTo>
                  <a:pt x="7124" y="373"/>
                </a:lnTo>
                <a:lnTo>
                  <a:pt x="7072" y="349"/>
                </a:lnTo>
                <a:lnTo>
                  <a:pt x="7020" y="325"/>
                </a:lnTo>
                <a:lnTo>
                  <a:pt x="6968" y="302"/>
                </a:lnTo>
                <a:lnTo>
                  <a:pt x="6915" y="280"/>
                </a:lnTo>
                <a:lnTo>
                  <a:pt x="6860" y="259"/>
                </a:lnTo>
                <a:lnTo>
                  <a:pt x="6807" y="238"/>
                </a:lnTo>
                <a:lnTo>
                  <a:pt x="6753" y="218"/>
                </a:lnTo>
                <a:lnTo>
                  <a:pt x="6697" y="200"/>
                </a:lnTo>
                <a:lnTo>
                  <a:pt x="6642" y="182"/>
                </a:lnTo>
                <a:lnTo>
                  <a:pt x="6587" y="164"/>
                </a:lnTo>
                <a:lnTo>
                  <a:pt x="6531" y="148"/>
                </a:lnTo>
                <a:lnTo>
                  <a:pt x="6475" y="133"/>
                </a:lnTo>
                <a:lnTo>
                  <a:pt x="6417" y="117"/>
                </a:lnTo>
                <a:lnTo>
                  <a:pt x="6361" y="104"/>
                </a:lnTo>
                <a:lnTo>
                  <a:pt x="6304" y="91"/>
                </a:lnTo>
                <a:lnTo>
                  <a:pt x="6246" y="79"/>
                </a:lnTo>
                <a:lnTo>
                  <a:pt x="6188" y="67"/>
                </a:lnTo>
                <a:lnTo>
                  <a:pt x="6129" y="57"/>
                </a:lnTo>
                <a:lnTo>
                  <a:pt x="6071" y="47"/>
                </a:lnTo>
                <a:lnTo>
                  <a:pt x="6011" y="38"/>
                </a:lnTo>
                <a:lnTo>
                  <a:pt x="5953" y="30"/>
                </a:lnTo>
                <a:lnTo>
                  <a:pt x="5893" y="23"/>
                </a:lnTo>
                <a:lnTo>
                  <a:pt x="5833" y="17"/>
                </a:lnTo>
                <a:lnTo>
                  <a:pt x="5773" y="12"/>
                </a:lnTo>
                <a:lnTo>
                  <a:pt x="5713" y="7"/>
                </a:lnTo>
                <a:lnTo>
                  <a:pt x="5652" y="4"/>
                </a:lnTo>
                <a:lnTo>
                  <a:pt x="5590" y="2"/>
                </a:lnTo>
                <a:lnTo>
                  <a:pt x="5530" y="0"/>
                </a:lnTo>
                <a:lnTo>
                  <a:pt x="5468" y="0"/>
                </a:lnTo>
                <a:lnTo>
                  <a:pt x="5372" y="1"/>
                </a:lnTo>
                <a:lnTo>
                  <a:pt x="5276" y="4"/>
                </a:lnTo>
                <a:lnTo>
                  <a:pt x="5181" y="11"/>
                </a:lnTo>
                <a:lnTo>
                  <a:pt x="5086" y="19"/>
                </a:lnTo>
                <a:lnTo>
                  <a:pt x="4992" y="29"/>
                </a:lnTo>
                <a:lnTo>
                  <a:pt x="4899" y="42"/>
                </a:lnTo>
                <a:lnTo>
                  <a:pt x="4806" y="57"/>
                </a:lnTo>
                <a:lnTo>
                  <a:pt x="4715" y="73"/>
                </a:lnTo>
                <a:lnTo>
                  <a:pt x="4624" y="92"/>
                </a:lnTo>
                <a:lnTo>
                  <a:pt x="4534" y="114"/>
                </a:lnTo>
                <a:lnTo>
                  <a:pt x="4445" y="137"/>
                </a:lnTo>
                <a:lnTo>
                  <a:pt x="4357" y="162"/>
                </a:lnTo>
                <a:lnTo>
                  <a:pt x="4269" y="189"/>
                </a:lnTo>
                <a:lnTo>
                  <a:pt x="4183" y="218"/>
                </a:lnTo>
                <a:lnTo>
                  <a:pt x="4097" y="250"/>
                </a:lnTo>
                <a:lnTo>
                  <a:pt x="4014" y="283"/>
                </a:lnTo>
                <a:lnTo>
                  <a:pt x="3930" y="319"/>
                </a:lnTo>
                <a:lnTo>
                  <a:pt x="3848" y="355"/>
                </a:lnTo>
                <a:lnTo>
                  <a:pt x="3766" y="395"/>
                </a:lnTo>
                <a:lnTo>
                  <a:pt x="3687" y="436"/>
                </a:lnTo>
                <a:lnTo>
                  <a:pt x="3607" y="477"/>
                </a:lnTo>
                <a:lnTo>
                  <a:pt x="3530" y="522"/>
                </a:lnTo>
                <a:lnTo>
                  <a:pt x="3454" y="568"/>
                </a:lnTo>
                <a:lnTo>
                  <a:pt x="3379" y="616"/>
                </a:lnTo>
                <a:lnTo>
                  <a:pt x="3304" y="665"/>
                </a:lnTo>
                <a:lnTo>
                  <a:pt x="3231" y="717"/>
                </a:lnTo>
                <a:lnTo>
                  <a:pt x="3160" y="769"/>
                </a:lnTo>
                <a:lnTo>
                  <a:pt x="3090" y="823"/>
                </a:lnTo>
                <a:lnTo>
                  <a:pt x="3022" y="880"/>
                </a:lnTo>
                <a:lnTo>
                  <a:pt x="2955" y="937"/>
                </a:lnTo>
                <a:lnTo>
                  <a:pt x="2889" y="996"/>
                </a:lnTo>
                <a:lnTo>
                  <a:pt x="2825" y="1056"/>
                </a:lnTo>
                <a:lnTo>
                  <a:pt x="2763" y="1119"/>
                </a:lnTo>
                <a:lnTo>
                  <a:pt x="2701" y="1181"/>
                </a:lnTo>
                <a:lnTo>
                  <a:pt x="2641" y="1246"/>
                </a:lnTo>
                <a:lnTo>
                  <a:pt x="2584" y="1313"/>
                </a:lnTo>
                <a:lnTo>
                  <a:pt x="2528" y="1380"/>
                </a:lnTo>
                <a:lnTo>
                  <a:pt x="2473" y="1449"/>
                </a:lnTo>
                <a:lnTo>
                  <a:pt x="2420" y="1519"/>
                </a:lnTo>
                <a:lnTo>
                  <a:pt x="2369" y="1590"/>
                </a:lnTo>
                <a:lnTo>
                  <a:pt x="2319" y="1663"/>
                </a:lnTo>
                <a:lnTo>
                  <a:pt x="2272" y="1737"/>
                </a:lnTo>
                <a:lnTo>
                  <a:pt x="2226" y="1811"/>
                </a:lnTo>
                <a:lnTo>
                  <a:pt x="2181" y="1887"/>
                </a:lnTo>
                <a:lnTo>
                  <a:pt x="2139" y="1965"/>
                </a:lnTo>
                <a:lnTo>
                  <a:pt x="2098" y="2043"/>
                </a:lnTo>
                <a:lnTo>
                  <a:pt x="2061" y="2122"/>
                </a:lnTo>
                <a:lnTo>
                  <a:pt x="2024" y="2203"/>
                </a:lnTo>
                <a:lnTo>
                  <a:pt x="1990" y="2284"/>
                </a:lnTo>
                <a:lnTo>
                  <a:pt x="1957" y="2367"/>
                </a:lnTo>
                <a:lnTo>
                  <a:pt x="1926" y="2450"/>
                </a:lnTo>
                <a:lnTo>
                  <a:pt x="1898" y="2534"/>
                </a:lnTo>
                <a:lnTo>
                  <a:pt x="1872" y="2620"/>
                </a:lnTo>
                <a:lnTo>
                  <a:pt x="1848" y="2705"/>
                </a:lnTo>
                <a:lnTo>
                  <a:pt x="1826" y="2792"/>
                </a:lnTo>
                <a:lnTo>
                  <a:pt x="1806" y="2880"/>
                </a:lnTo>
                <a:lnTo>
                  <a:pt x="1788" y="2968"/>
                </a:lnTo>
                <a:lnTo>
                  <a:pt x="1774" y="3057"/>
                </a:lnTo>
                <a:lnTo>
                  <a:pt x="1760" y="3147"/>
                </a:lnTo>
                <a:lnTo>
                  <a:pt x="1750" y="3238"/>
                </a:lnTo>
                <a:lnTo>
                  <a:pt x="1741" y="3330"/>
                </a:lnTo>
                <a:lnTo>
                  <a:pt x="1735" y="3422"/>
                </a:lnTo>
                <a:lnTo>
                  <a:pt x="1732" y="3514"/>
                </a:lnTo>
                <a:lnTo>
                  <a:pt x="1730" y="3607"/>
                </a:lnTo>
                <a:lnTo>
                  <a:pt x="1731" y="3681"/>
                </a:lnTo>
                <a:lnTo>
                  <a:pt x="1733" y="3755"/>
                </a:lnTo>
                <a:lnTo>
                  <a:pt x="1737" y="3828"/>
                </a:lnTo>
                <a:lnTo>
                  <a:pt x="1742" y="3901"/>
                </a:lnTo>
                <a:lnTo>
                  <a:pt x="1750" y="3973"/>
                </a:lnTo>
                <a:lnTo>
                  <a:pt x="1758" y="4045"/>
                </a:lnTo>
                <a:lnTo>
                  <a:pt x="1768" y="4117"/>
                </a:lnTo>
                <a:lnTo>
                  <a:pt x="1779" y="4188"/>
                </a:lnTo>
                <a:lnTo>
                  <a:pt x="1730" y="4217"/>
                </a:lnTo>
                <a:lnTo>
                  <a:pt x="1681" y="4248"/>
                </a:lnTo>
                <a:lnTo>
                  <a:pt x="1632" y="4278"/>
                </a:lnTo>
                <a:lnTo>
                  <a:pt x="1584" y="4309"/>
                </a:lnTo>
                <a:lnTo>
                  <a:pt x="1537" y="4342"/>
                </a:lnTo>
                <a:lnTo>
                  <a:pt x="1490" y="4374"/>
                </a:lnTo>
                <a:lnTo>
                  <a:pt x="1443" y="4409"/>
                </a:lnTo>
                <a:lnTo>
                  <a:pt x="1397" y="4442"/>
                </a:lnTo>
                <a:lnTo>
                  <a:pt x="1352" y="4478"/>
                </a:lnTo>
                <a:lnTo>
                  <a:pt x="1307" y="4513"/>
                </a:lnTo>
                <a:lnTo>
                  <a:pt x="1263" y="4549"/>
                </a:lnTo>
                <a:lnTo>
                  <a:pt x="1219" y="4586"/>
                </a:lnTo>
                <a:lnTo>
                  <a:pt x="1176" y="4624"/>
                </a:lnTo>
                <a:lnTo>
                  <a:pt x="1134" y="4661"/>
                </a:lnTo>
                <a:lnTo>
                  <a:pt x="1093" y="4700"/>
                </a:lnTo>
                <a:lnTo>
                  <a:pt x="1052" y="4740"/>
                </a:lnTo>
                <a:lnTo>
                  <a:pt x="1011" y="4780"/>
                </a:lnTo>
                <a:lnTo>
                  <a:pt x="972" y="4821"/>
                </a:lnTo>
                <a:lnTo>
                  <a:pt x="933" y="4862"/>
                </a:lnTo>
                <a:lnTo>
                  <a:pt x="894" y="4904"/>
                </a:lnTo>
                <a:lnTo>
                  <a:pt x="857" y="4946"/>
                </a:lnTo>
                <a:lnTo>
                  <a:pt x="820" y="4989"/>
                </a:lnTo>
                <a:lnTo>
                  <a:pt x="784" y="5033"/>
                </a:lnTo>
                <a:lnTo>
                  <a:pt x="748" y="5077"/>
                </a:lnTo>
                <a:lnTo>
                  <a:pt x="714" y="5122"/>
                </a:lnTo>
                <a:lnTo>
                  <a:pt x="679" y="5167"/>
                </a:lnTo>
                <a:lnTo>
                  <a:pt x="646" y="5213"/>
                </a:lnTo>
                <a:lnTo>
                  <a:pt x="613" y="5259"/>
                </a:lnTo>
                <a:lnTo>
                  <a:pt x="581" y="5306"/>
                </a:lnTo>
                <a:lnTo>
                  <a:pt x="550" y="5354"/>
                </a:lnTo>
                <a:lnTo>
                  <a:pt x="519" y="5402"/>
                </a:lnTo>
                <a:lnTo>
                  <a:pt x="490" y="5450"/>
                </a:lnTo>
                <a:lnTo>
                  <a:pt x="461" y="5499"/>
                </a:lnTo>
                <a:lnTo>
                  <a:pt x="434" y="5548"/>
                </a:lnTo>
                <a:lnTo>
                  <a:pt x="406" y="5598"/>
                </a:lnTo>
                <a:lnTo>
                  <a:pt x="379" y="5648"/>
                </a:lnTo>
                <a:lnTo>
                  <a:pt x="354" y="5698"/>
                </a:lnTo>
                <a:lnTo>
                  <a:pt x="329" y="5750"/>
                </a:lnTo>
                <a:lnTo>
                  <a:pt x="305" y="5802"/>
                </a:lnTo>
                <a:lnTo>
                  <a:pt x="282" y="5854"/>
                </a:lnTo>
                <a:lnTo>
                  <a:pt x="259" y="5906"/>
                </a:lnTo>
                <a:lnTo>
                  <a:pt x="239" y="5960"/>
                </a:lnTo>
                <a:lnTo>
                  <a:pt x="218" y="6013"/>
                </a:lnTo>
                <a:lnTo>
                  <a:pt x="198" y="6066"/>
                </a:lnTo>
                <a:lnTo>
                  <a:pt x="179" y="6120"/>
                </a:lnTo>
                <a:lnTo>
                  <a:pt x="161" y="6175"/>
                </a:lnTo>
                <a:lnTo>
                  <a:pt x="145" y="6230"/>
                </a:lnTo>
                <a:lnTo>
                  <a:pt x="128" y="6285"/>
                </a:lnTo>
                <a:lnTo>
                  <a:pt x="113" y="6341"/>
                </a:lnTo>
                <a:lnTo>
                  <a:pt x="99" y="6397"/>
                </a:lnTo>
                <a:lnTo>
                  <a:pt x="85" y="6454"/>
                </a:lnTo>
                <a:lnTo>
                  <a:pt x="74" y="6510"/>
                </a:lnTo>
                <a:lnTo>
                  <a:pt x="62" y="6566"/>
                </a:lnTo>
                <a:lnTo>
                  <a:pt x="51" y="6624"/>
                </a:lnTo>
                <a:lnTo>
                  <a:pt x="41" y="6681"/>
                </a:lnTo>
                <a:lnTo>
                  <a:pt x="33" y="6740"/>
                </a:lnTo>
                <a:lnTo>
                  <a:pt x="25" y="6798"/>
                </a:lnTo>
                <a:lnTo>
                  <a:pt x="18" y="6857"/>
                </a:lnTo>
                <a:lnTo>
                  <a:pt x="13" y="6915"/>
                </a:lnTo>
                <a:lnTo>
                  <a:pt x="9" y="6975"/>
                </a:lnTo>
                <a:lnTo>
                  <a:pt x="5" y="7034"/>
                </a:lnTo>
                <a:lnTo>
                  <a:pt x="3" y="7094"/>
                </a:lnTo>
                <a:lnTo>
                  <a:pt x="0" y="7153"/>
                </a:lnTo>
                <a:lnTo>
                  <a:pt x="0" y="7214"/>
                </a:lnTo>
                <a:lnTo>
                  <a:pt x="1" y="7295"/>
                </a:lnTo>
                <a:lnTo>
                  <a:pt x="4" y="7377"/>
                </a:lnTo>
                <a:lnTo>
                  <a:pt x="9" y="7457"/>
                </a:lnTo>
                <a:lnTo>
                  <a:pt x="15" y="7538"/>
                </a:lnTo>
                <a:lnTo>
                  <a:pt x="23" y="7618"/>
                </a:lnTo>
                <a:lnTo>
                  <a:pt x="34" y="7697"/>
                </a:lnTo>
                <a:lnTo>
                  <a:pt x="46" y="7776"/>
                </a:lnTo>
                <a:lnTo>
                  <a:pt x="60" y="7854"/>
                </a:lnTo>
                <a:lnTo>
                  <a:pt x="77" y="7932"/>
                </a:lnTo>
                <a:lnTo>
                  <a:pt x="93" y="8010"/>
                </a:lnTo>
                <a:lnTo>
                  <a:pt x="113" y="8086"/>
                </a:lnTo>
                <a:lnTo>
                  <a:pt x="134" y="8161"/>
                </a:lnTo>
                <a:lnTo>
                  <a:pt x="156" y="8236"/>
                </a:lnTo>
                <a:lnTo>
                  <a:pt x="181" y="8311"/>
                </a:lnTo>
                <a:lnTo>
                  <a:pt x="206" y="8385"/>
                </a:lnTo>
                <a:lnTo>
                  <a:pt x="234" y="8458"/>
                </a:lnTo>
                <a:lnTo>
                  <a:pt x="264" y="8530"/>
                </a:lnTo>
                <a:lnTo>
                  <a:pt x="294" y="8601"/>
                </a:lnTo>
                <a:lnTo>
                  <a:pt x="326" y="8671"/>
                </a:lnTo>
                <a:lnTo>
                  <a:pt x="361" y="8741"/>
                </a:lnTo>
                <a:lnTo>
                  <a:pt x="395" y="8810"/>
                </a:lnTo>
                <a:lnTo>
                  <a:pt x="433" y="8878"/>
                </a:lnTo>
                <a:lnTo>
                  <a:pt x="471" y="8946"/>
                </a:lnTo>
                <a:lnTo>
                  <a:pt x="511" y="9011"/>
                </a:lnTo>
                <a:lnTo>
                  <a:pt x="552" y="9077"/>
                </a:lnTo>
                <a:lnTo>
                  <a:pt x="595" y="9141"/>
                </a:lnTo>
                <a:lnTo>
                  <a:pt x="638" y="9205"/>
                </a:lnTo>
                <a:lnTo>
                  <a:pt x="684" y="9267"/>
                </a:lnTo>
                <a:lnTo>
                  <a:pt x="731" y="9329"/>
                </a:lnTo>
                <a:lnTo>
                  <a:pt x="779" y="9388"/>
                </a:lnTo>
                <a:lnTo>
                  <a:pt x="829" y="9448"/>
                </a:lnTo>
                <a:lnTo>
                  <a:pt x="880" y="9506"/>
                </a:lnTo>
                <a:lnTo>
                  <a:pt x="931" y="9564"/>
                </a:lnTo>
                <a:lnTo>
                  <a:pt x="984" y="9620"/>
                </a:lnTo>
                <a:lnTo>
                  <a:pt x="1039" y="9674"/>
                </a:lnTo>
                <a:lnTo>
                  <a:pt x="1095" y="9729"/>
                </a:lnTo>
                <a:lnTo>
                  <a:pt x="1151" y="9781"/>
                </a:lnTo>
                <a:lnTo>
                  <a:pt x="1210" y="9833"/>
                </a:lnTo>
                <a:lnTo>
                  <a:pt x="1269" y="9883"/>
                </a:lnTo>
                <a:lnTo>
                  <a:pt x="1329" y="9932"/>
                </a:lnTo>
                <a:lnTo>
                  <a:pt x="1390" y="9981"/>
                </a:lnTo>
                <a:lnTo>
                  <a:pt x="1453" y="10026"/>
                </a:lnTo>
                <a:lnTo>
                  <a:pt x="1517" y="10072"/>
                </a:lnTo>
                <a:lnTo>
                  <a:pt x="1581" y="10116"/>
                </a:lnTo>
                <a:lnTo>
                  <a:pt x="1647" y="10159"/>
                </a:lnTo>
                <a:lnTo>
                  <a:pt x="1714" y="10200"/>
                </a:lnTo>
                <a:lnTo>
                  <a:pt x="1781" y="10240"/>
                </a:lnTo>
                <a:lnTo>
                  <a:pt x="1850" y="10278"/>
                </a:lnTo>
                <a:lnTo>
                  <a:pt x="1919" y="10316"/>
                </a:lnTo>
                <a:lnTo>
                  <a:pt x="1990" y="10351"/>
                </a:lnTo>
                <a:lnTo>
                  <a:pt x="2061" y="10386"/>
                </a:lnTo>
                <a:lnTo>
                  <a:pt x="2133" y="10418"/>
                </a:lnTo>
                <a:lnTo>
                  <a:pt x="2206" y="10449"/>
                </a:lnTo>
                <a:lnTo>
                  <a:pt x="2280" y="10480"/>
                </a:lnTo>
                <a:lnTo>
                  <a:pt x="2354" y="10508"/>
                </a:lnTo>
                <a:lnTo>
                  <a:pt x="2430" y="10535"/>
                </a:lnTo>
                <a:lnTo>
                  <a:pt x="2507" y="10560"/>
                </a:lnTo>
                <a:lnTo>
                  <a:pt x="2583" y="10583"/>
                </a:lnTo>
                <a:lnTo>
                  <a:pt x="2661" y="10605"/>
                </a:lnTo>
                <a:lnTo>
                  <a:pt x="2740" y="10626"/>
                </a:lnTo>
                <a:lnTo>
                  <a:pt x="2819" y="10645"/>
                </a:lnTo>
                <a:lnTo>
                  <a:pt x="2898" y="10661"/>
                </a:lnTo>
                <a:lnTo>
                  <a:pt x="2979" y="10677"/>
                </a:lnTo>
                <a:lnTo>
                  <a:pt x="3060" y="10691"/>
                </a:lnTo>
                <a:lnTo>
                  <a:pt x="3079" y="10697"/>
                </a:lnTo>
                <a:lnTo>
                  <a:pt x="3099" y="10704"/>
                </a:lnTo>
                <a:lnTo>
                  <a:pt x="3120" y="10713"/>
                </a:lnTo>
                <a:lnTo>
                  <a:pt x="3141" y="10723"/>
                </a:lnTo>
                <a:lnTo>
                  <a:pt x="3162" y="10736"/>
                </a:lnTo>
                <a:lnTo>
                  <a:pt x="3185" y="10752"/>
                </a:lnTo>
                <a:lnTo>
                  <a:pt x="3211" y="10772"/>
                </a:lnTo>
                <a:lnTo>
                  <a:pt x="3238" y="10796"/>
                </a:lnTo>
                <a:lnTo>
                  <a:pt x="3266" y="10826"/>
                </a:lnTo>
                <a:lnTo>
                  <a:pt x="3297" y="10861"/>
                </a:lnTo>
                <a:lnTo>
                  <a:pt x="3331" y="10902"/>
                </a:lnTo>
                <a:lnTo>
                  <a:pt x="3367" y="10950"/>
                </a:lnTo>
                <a:lnTo>
                  <a:pt x="3406" y="11005"/>
                </a:lnTo>
                <a:lnTo>
                  <a:pt x="3448" y="11068"/>
                </a:lnTo>
                <a:lnTo>
                  <a:pt x="3494" y="11140"/>
                </a:lnTo>
                <a:lnTo>
                  <a:pt x="3543" y="11220"/>
                </a:lnTo>
                <a:lnTo>
                  <a:pt x="3567" y="11263"/>
                </a:lnTo>
                <a:lnTo>
                  <a:pt x="3593" y="11305"/>
                </a:lnTo>
                <a:lnTo>
                  <a:pt x="3619" y="11346"/>
                </a:lnTo>
                <a:lnTo>
                  <a:pt x="3645" y="11387"/>
                </a:lnTo>
                <a:lnTo>
                  <a:pt x="3672" y="11427"/>
                </a:lnTo>
                <a:lnTo>
                  <a:pt x="3700" y="11467"/>
                </a:lnTo>
                <a:lnTo>
                  <a:pt x="3730" y="11506"/>
                </a:lnTo>
                <a:lnTo>
                  <a:pt x="3759" y="11545"/>
                </a:lnTo>
                <a:lnTo>
                  <a:pt x="3789" y="11583"/>
                </a:lnTo>
                <a:lnTo>
                  <a:pt x="3820" y="11620"/>
                </a:lnTo>
                <a:lnTo>
                  <a:pt x="3852" y="11658"/>
                </a:lnTo>
                <a:lnTo>
                  <a:pt x="3883" y="11694"/>
                </a:lnTo>
                <a:lnTo>
                  <a:pt x="3916" y="11730"/>
                </a:lnTo>
                <a:lnTo>
                  <a:pt x="3950" y="11765"/>
                </a:lnTo>
                <a:lnTo>
                  <a:pt x="3983" y="11800"/>
                </a:lnTo>
                <a:lnTo>
                  <a:pt x="4018" y="11834"/>
                </a:lnTo>
                <a:lnTo>
                  <a:pt x="4053" y="11868"/>
                </a:lnTo>
                <a:lnTo>
                  <a:pt x="4089" y="11901"/>
                </a:lnTo>
                <a:lnTo>
                  <a:pt x="4125" y="11934"/>
                </a:lnTo>
                <a:lnTo>
                  <a:pt x="4162" y="11965"/>
                </a:lnTo>
                <a:lnTo>
                  <a:pt x="4199" y="11996"/>
                </a:lnTo>
                <a:lnTo>
                  <a:pt x="4237" y="12026"/>
                </a:lnTo>
                <a:lnTo>
                  <a:pt x="4276" y="12057"/>
                </a:lnTo>
                <a:lnTo>
                  <a:pt x="4314" y="12086"/>
                </a:lnTo>
                <a:lnTo>
                  <a:pt x="4353" y="12114"/>
                </a:lnTo>
                <a:lnTo>
                  <a:pt x="4393" y="12142"/>
                </a:lnTo>
                <a:lnTo>
                  <a:pt x="4433" y="12170"/>
                </a:lnTo>
                <a:lnTo>
                  <a:pt x="4474" y="12196"/>
                </a:lnTo>
                <a:lnTo>
                  <a:pt x="4515" y="12222"/>
                </a:lnTo>
                <a:lnTo>
                  <a:pt x="4557" y="12247"/>
                </a:lnTo>
                <a:lnTo>
                  <a:pt x="4598" y="12272"/>
                </a:lnTo>
                <a:lnTo>
                  <a:pt x="4640" y="12295"/>
                </a:lnTo>
                <a:lnTo>
                  <a:pt x="4683" y="12319"/>
                </a:lnTo>
                <a:lnTo>
                  <a:pt x="4726" y="12341"/>
                </a:lnTo>
                <a:lnTo>
                  <a:pt x="4770" y="12363"/>
                </a:lnTo>
                <a:lnTo>
                  <a:pt x="4813" y="12384"/>
                </a:lnTo>
                <a:lnTo>
                  <a:pt x="4857" y="12404"/>
                </a:lnTo>
                <a:lnTo>
                  <a:pt x="4902" y="12423"/>
                </a:lnTo>
                <a:lnTo>
                  <a:pt x="4946" y="12442"/>
                </a:lnTo>
                <a:lnTo>
                  <a:pt x="4992" y="12460"/>
                </a:lnTo>
                <a:lnTo>
                  <a:pt x="5037" y="12477"/>
                </a:lnTo>
                <a:lnTo>
                  <a:pt x="5083" y="12493"/>
                </a:lnTo>
                <a:lnTo>
                  <a:pt x="5128" y="12509"/>
                </a:lnTo>
                <a:lnTo>
                  <a:pt x="5175" y="12524"/>
                </a:lnTo>
                <a:lnTo>
                  <a:pt x="5221" y="12538"/>
                </a:lnTo>
                <a:lnTo>
                  <a:pt x="5268" y="12552"/>
                </a:lnTo>
                <a:lnTo>
                  <a:pt x="5314" y="12564"/>
                </a:lnTo>
                <a:lnTo>
                  <a:pt x="5361" y="12576"/>
                </a:lnTo>
                <a:lnTo>
                  <a:pt x="5409" y="12586"/>
                </a:lnTo>
                <a:lnTo>
                  <a:pt x="5456" y="12597"/>
                </a:lnTo>
                <a:lnTo>
                  <a:pt x="5503" y="12606"/>
                </a:lnTo>
                <a:lnTo>
                  <a:pt x="5551" y="12614"/>
                </a:lnTo>
                <a:lnTo>
                  <a:pt x="5599" y="12622"/>
                </a:lnTo>
                <a:lnTo>
                  <a:pt x="5647" y="12628"/>
                </a:lnTo>
                <a:lnTo>
                  <a:pt x="5695" y="12634"/>
                </a:lnTo>
                <a:lnTo>
                  <a:pt x="5743" y="12639"/>
                </a:lnTo>
                <a:lnTo>
                  <a:pt x="5791" y="12643"/>
                </a:lnTo>
                <a:lnTo>
                  <a:pt x="5839" y="12646"/>
                </a:lnTo>
                <a:lnTo>
                  <a:pt x="5888" y="12649"/>
                </a:lnTo>
                <a:lnTo>
                  <a:pt x="5936" y="12650"/>
                </a:lnTo>
                <a:lnTo>
                  <a:pt x="5985" y="12650"/>
                </a:lnTo>
                <a:lnTo>
                  <a:pt x="6033" y="12650"/>
                </a:lnTo>
                <a:lnTo>
                  <a:pt x="6082" y="12649"/>
                </a:lnTo>
                <a:lnTo>
                  <a:pt x="6130" y="12647"/>
                </a:lnTo>
                <a:lnTo>
                  <a:pt x="6174" y="12641"/>
                </a:lnTo>
                <a:lnTo>
                  <a:pt x="6217" y="12634"/>
                </a:lnTo>
                <a:lnTo>
                  <a:pt x="6260" y="12627"/>
                </a:lnTo>
                <a:lnTo>
                  <a:pt x="6303" y="12620"/>
                </a:lnTo>
                <a:lnTo>
                  <a:pt x="6345" y="12611"/>
                </a:lnTo>
                <a:lnTo>
                  <a:pt x="6388" y="12602"/>
                </a:lnTo>
                <a:lnTo>
                  <a:pt x="6430" y="12593"/>
                </a:lnTo>
                <a:lnTo>
                  <a:pt x="6473" y="12582"/>
                </a:lnTo>
                <a:lnTo>
                  <a:pt x="6515" y="12571"/>
                </a:lnTo>
                <a:lnTo>
                  <a:pt x="6556" y="12559"/>
                </a:lnTo>
                <a:lnTo>
                  <a:pt x="6598" y="12548"/>
                </a:lnTo>
                <a:lnTo>
                  <a:pt x="6640" y="12534"/>
                </a:lnTo>
                <a:lnTo>
                  <a:pt x="6682" y="12520"/>
                </a:lnTo>
                <a:lnTo>
                  <a:pt x="6722" y="12507"/>
                </a:lnTo>
                <a:lnTo>
                  <a:pt x="6763" y="12492"/>
                </a:lnTo>
                <a:lnTo>
                  <a:pt x="6804" y="12477"/>
                </a:lnTo>
                <a:lnTo>
                  <a:pt x="6845" y="12461"/>
                </a:lnTo>
                <a:lnTo>
                  <a:pt x="6884" y="12444"/>
                </a:lnTo>
                <a:lnTo>
                  <a:pt x="6924" y="12426"/>
                </a:lnTo>
                <a:lnTo>
                  <a:pt x="6964" y="12409"/>
                </a:lnTo>
                <a:lnTo>
                  <a:pt x="7003" y="12390"/>
                </a:lnTo>
                <a:lnTo>
                  <a:pt x="7042" y="12371"/>
                </a:lnTo>
                <a:lnTo>
                  <a:pt x="7081" y="12351"/>
                </a:lnTo>
                <a:lnTo>
                  <a:pt x="7119" y="12331"/>
                </a:lnTo>
                <a:lnTo>
                  <a:pt x="7157" y="12311"/>
                </a:lnTo>
                <a:lnTo>
                  <a:pt x="7194" y="12290"/>
                </a:lnTo>
                <a:lnTo>
                  <a:pt x="7232" y="12268"/>
                </a:lnTo>
                <a:lnTo>
                  <a:pt x="7269" y="12245"/>
                </a:lnTo>
                <a:lnTo>
                  <a:pt x="7305" y="12222"/>
                </a:lnTo>
                <a:lnTo>
                  <a:pt x="7342" y="12199"/>
                </a:lnTo>
                <a:lnTo>
                  <a:pt x="7377" y="12175"/>
                </a:lnTo>
                <a:lnTo>
                  <a:pt x="7413" y="12150"/>
                </a:lnTo>
                <a:lnTo>
                  <a:pt x="7447" y="12125"/>
                </a:lnTo>
                <a:lnTo>
                  <a:pt x="7482" y="12099"/>
                </a:lnTo>
                <a:lnTo>
                  <a:pt x="7516" y="12072"/>
                </a:lnTo>
                <a:lnTo>
                  <a:pt x="7549" y="12045"/>
                </a:lnTo>
                <a:lnTo>
                  <a:pt x="7582" y="12018"/>
                </a:lnTo>
                <a:lnTo>
                  <a:pt x="7615" y="11990"/>
                </a:lnTo>
                <a:lnTo>
                  <a:pt x="7647" y="11962"/>
                </a:lnTo>
                <a:lnTo>
                  <a:pt x="7679" y="11932"/>
                </a:lnTo>
                <a:lnTo>
                  <a:pt x="7709" y="11903"/>
                </a:lnTo>
                <a:lnTo>
                  <a:pt x="7741" y="11873"/>
                </a:lnTo>
                <a:lnTo>
                  <a:pt x="7771" y="11843"/>
                </a:lnTo>
                <a:lnTo>
                  <a:pt x="7800" y="11811"/>
                </a:lnTo>
                <a:lnTo>
                  <a:pt x="7829" y="11780"/>
                </a:lnTo>
                <a:lnTo>
                  <a:pt x="7858" y="11748"/>
                </a:lnTo>
                <a:lnTo>
                  <a:pt x="7886" y="11715"/>
                </a:lnTo>
                <a:lnTo>
                  <a:pt x="7913" y="11683"/>
                </a:lnTo>
                <a:lnTo>
                  <a:pt x="7939" y="11649"/>
                </a:lnTo>
                <a:lnTo>
                  <a:pt x="7965" y="11615"/>
                </a:lnTo>
                <a:lnTo>
                  <a:pt x="7991" y="11581"/>
                </a:lnTo>
                <a:lnTo>
                  <a:pt x="8016" y="11546"/>
                </a:lnTo>
                <a:lnTo>
                  <a:pt x="8040" y="11511"/>
                </a:lnTo>
                <a:lnTo>
                  <a:pt x="8063" y="11474"/>
                </a:lnTo>
                <a:lnTo>
                  <a:pt x="8086" y="11438"/>
                </a:lnTo>
                <a:lnTo>
                  <a:pt x="8109" y="11401"/>
                </a:lnTo>
                <a:lnTo>
                  <a:pt x="8130" y="11364"/>
                </a:lnTo>
                <a:lnTo>
                  <a:pt x="8151" y="11327"/>
                </a:lnTo>
                <a:lnTo>
                  <a:pt x="8172" y="11288"/>
                </a:lnTo>
                <a:lnTo>
                  <a:pt x="8191" y="11249"/>
                </a:lnTo>
                <a:lnTo>
                  <a:pt x="8209" y="11211"/>
                </a:lnTo>
                <a:lnTo>
                  <a:pt x="8228" y="11171"/>
                </a:lnTo>
                <a:lnTo>
                  <a:pt x="8245" y="11131"/>
                </a:lnTo>
                <a:lnTo>
                  <a:pt x="8262" y="11091"/>
                </a:lnTo>
                <a:lnTo>
                  <a:pt x="8288" y="11021"/>
                </a:lnTo>
                <a:lnTo>
                  <a:pt x="8312" y="10950"/>
                </a:lnTo>
                <a:lnTo>
                  <a:pt x="8334" y="10879"/>
                </a:lnTo>
                <a:lnTo>
                  <a:pt x="8354" y="10808"/>
                </a:lnTo>
                <a:lnTo>
                  <a:pt x="8371" y="10737"/>
                </a:lnTo>
                <a:lnTo>
                  <a:pt x="8387" y="10665"/>
                </a:lnTo>
                <a:lnTo>
                  <a:pt x="8401" y="10594"/>
                </a:lnTo>
                <a:lnTo>
                  <a:pt x="8412" y="10522"/>
                </a:lnTo>
                <a:lnTo>
                  <a:pt x="8421" y="10449"/>
                </a:lnTo>
                <a:lnTo>
                  <a:pt x="8429" y="10377"/>
                </a:lnTo>
                <a:lnTo>
                  <a:pt x="8434" y="10305"/>
                </a:lnTo>
                <a:lnTo>
                  <a:pt x="8437" y="10233"/>
                </a:lnTo>
                <a:lnTo>
                  <a:pt x="8438" y="10161"/>
                </a:lnTo>
                <a:lnTo>
                  <a:pt x="8437" y="10089"/>
                </a:lnTo>
                <a:lnTo>
                  <a:pt x="8433" y="10017"/>
                </a:lnTo>
                <a:lnTo>
                  <a:pt x="8428" y="9946"/>
                </a:lnTo>
                <a:lnTo>
                  <a:pt x="8419" y="9874"/>
                </a:lnTo>
                <a:lnTo>
                  <a:pt x="8410" y="9803"/>
                </a:lnTo>
                <a:lnTo>
                  <a:pt x="8397" y="9732"/>
                </a:lnTo>
                <a:lnTo>
                  <a:pt x="8383" y="9661"/>
                </a:lnTo>
                <a:lnTo>
                  <a:pt x="8366" y="9591"/>
                </a:lnTo>
                <a:lnTo>
                  <a:pt x="8347" y="9521"/>
                </a:lnTo>
                <a:lnTo>
                  <a:pt x="8326" y="9451"/>
                </a:lnTo>
                <a:lnTo>
                  <a:pt x="8302" y="9381"/>
                </a:lnTo>
                <a:lnTo>
                  <a:pt x="8276" y="9312"/>
                </a:lnTo>
                <a:lnTo>
                  <a:pt x="8249" y="9244"/>
                </a:lnTo>
                <a:lnTo>
                  <a:pt x="8218" y="9176"/>
                </a:lnTo>
                <a:lnTo>
                  <a:pt x="8185" y="9108"/>
                </a:lnTo>
                <a:lnTo>
                  <a:pt x="8151" y="9042"/>
                </a:lnTo>
                <a:lnTo>
                  <a:pt x="8113" y="8975"/>
                </a:lnTo>
                <a:lnTo>
                  <a:pt x="8074" y="8909"/>
                </a:lnTo>
                <a:lnTo>
                  <a:pt x="8032" y="8844"/>
                </a:lnTo>
                <a:lnTo>
                  <a:pt x="8002" y="8803"/>
                </a:lnTo>
                <a:lnTo>
                  <a:pt x="7970" y="8765"/>
                </a:lnTo>
                <a:lnTo>
                  <a:pt x="7939" y="8726"/>
                </a:lnTo>
                <a:lnTo>
                  <a:pt x="7908" y="8689"/>
                </a:lnTo>
                <a:lnTo>
                  <a:pt x="7875" y="8652"/>
                </a:lnTo>
                <a:lnTo>
                  <a:pt x="7842" y="8617"/>
                </a:lnTo>
                <a:lnTo>
                  <a:pt x="7807" y="8581"/>
                </a:lnTo>
                <a:lnTo>
                  <a:pt x="7774" y="8548"/>
                </a:lnTo>
                <a:lnTo>
                  <a:pt x="7738" y="8514"/>
                </a:lnTo>
                <a:lnTo>
                  <a:pt x="7703" y="8482"/>
                </a:lnTo>
                <a:lnTo>
                  <a:pt x="7667" y="8450"/>
                </a:lnTo>
                <a:lnTo>
                  <a:pt x="7631" y="8420"/>
                </a:lnTo>
                <a:lnTo>
                  <a:pt x="7593" y="8390"/>
                </a:lnTo>
                <a:lnTo>
                  <a:pt x="7556" y="8362"/>
                </a:lnTo>
                <a:lnTo>
                  <a:pt x="7518" y="8333"/>
                </a:lnTo>
                <a:lnTo>
                  <a:pt x="7480" y="8306"/>
                </a:lnTo>
                <a:lnTo>
                  <a:pt x="7441" y="8280"/>
                </a:lnTo>
                <a:lnTo>
                  <a:pt x="7401" y="8255"/>
                </a:lnTo>
                <a:lnTo>
                  <a:pt x="7362" y="8231"/>
                </a:lnTo>
                <a:lnTo>
                  <a:pt x="7322" y="8208"/>
                </a:lnTo>
                <a:lnTo>
                  <a:pt x="7281" y="8185"/>
                </a:lnTo>
                <a:lnTo>
                  <a:pt x="7240" y="8164"/>
                </a:lnTo>
                <a:lnTo>
                  <a:pt x="7200" y="8143"/>
                </a:lnTo>
                <a:lnTo>
                  <a:pt x="7158" y="8124"/>
                </a:lnTo>
                <a:lnTo>
                  <a:pt x="7116" y="8105"/>
                </a:lnTo>
                <a:lnTo>
                  <a:pt x="7073" y="8087"/>
                </a:lnTo>
                <a:lnTo>
                  <a:pt x="7032" y="8070"/>
                </a:lnTo>
                <a:lnTo>
                  <a:pt x="6989" y="8055"/>
                </a:lnTo>
                <a:lnTo>
                  <a:pt x="6945" y="8040"/>
                </a:lnTo>
                <a:lnTo>
                  <a:pt x="6902" y="8026"/>
                </a:lnTo>
                <a:lnTo>
                  <a:pt x="6858" y="8013"/>
                </a:lnTo>
                <a:lnTo>
                  <a:pt x="6814" y="8001"/>
                </a:lnTo>
                <a:lnTo>
                  <a:pt x="6770" y="7990"/>
                </a:lnTo>
                <a:lnTo>
                  <a:pt x="6727" y="7980"/>
                </a:lnTo>
                <a:lnTo>
                  <a:pt x="6682" y="7971"/>
                </a:lnTo>
                <a:lnTo>
                  <a:pt x="6638" y="7964"/>
                </a:lnTo>
                <a:lnTo>
                  <a:pt x="6593" y="7956"/>
                </a:lnTo>
                <a:lnTo>
                  <a:pt x="6548" y="7950"/>
                </a:lnTo>
                <a:lnTo>
                  <a:pt x="6503" y="7945"/>
                </a:lnTo>
                <a:lnTo>
                  <a:pt x="6458" y="7941"/>
                </a:lnTo>
                <a:lnTo>
                  <a:pt x="6413" y="7938"/>
                </a:lnTo>
                <a:lnTo>
                  <a:pt x="6367" y="7936"/>
                </a:lnTo>
                <a:lnTo>
                  <a:pt x="6322" y="7935"/>
                </a:lnTo>
                <a:lnTo>
                  <a:pt x="6277" y="7935"/>
                </a:lnTo>
                <a:lnTo>
                  <a:pt x="6232" y="7936"/>
                </a:lnTo>
                <a:lnTo>
                  <a:pt x="6187" y="7938"/>
                </a:lnTo>
                <a:lnTo>
                  <a:pt x="6141" y="7941"/>
                </a:lnTo>
                <a:lnTo>
                  <a:pt x="6096" y="7945"/>
                </a:lnTo>
                <a:lnTo>
                  <a:pt x="6050" y="7950"/>
                </a:lnTo>
                <a:lnTo>
                  <a:pt x="6005" y="7955"/>
                </a:lnTo>
                <a:lnTo>
                  <a:pt x="5959" y="7963"/>
                </a:lnTo>
                <a:lnTo>
                  <a:pt x="5914" y="7971"/>
                </a:lnTo>
                <a:lnTo>
                  <a:pt x="5869" y="7980"/>
                </a:lnTo>
                <a:lnTo>
                  <a:pt x="5824" y="7991"/>
                </a:lnTo>
                <a:lnTo>
                  <a:pt x="5779" y="8002"/>
                </a:lnTo>
                <a:lnTo>
                  <a:pt x="5735" y="8015"/>
                </a:lnTo>
                <a:lnTo>
                  <a:pt x="5690" y="8029"/>
                </a:lnTo>
                <a:lnTo>
                  <a:pt x="5645" y="8042"/>
                </a:lnTo>
                <a:lnTo>
                  <a:pt x="5601" y="8058"/>
                </a:lnTo>
                <a:lnTo>
                  <a:pt x="5556" y="8074"/>
                </a:lnTo>
                <a:lnTo>
                  <a:pt x="5512" y="8092"/>
                </a:lnTo>
                <a:lnTo>
                  <a:pt x="5468" y="8112"/>
                </a:lnTo>
                <a:lnTo>
                  <a:pt x="5425" y="8132"/>
                </a:lnTo>
                <a:lnTo>
                  <a:pt x="5382" y="8153"/>
                </a:lnTo>
                <a:lnTo>
                  <a:pt x="5344" y="8172"/>
                </a:lnTo>
                <a:lnTo>
                  <a:pt x="5307" y="8192"/>
                </a:lnTo>
                <a:lnTo>
                  <a:pt x="5271" y="8213"/>
                </a:lnTo>
                <a:lnTo>
                  <a:pt x="5234" y="8235"/>
                </a:lnTo>
                <a:lnTo>
                  <a:pt x="5199" y="8258"/>
                </a:lnTo>
                <a:lnTo>
                  <a:pt x="5164" y="8282"/>
                </a:lnTo>
                <a:lnTo>
                  <a:pt x="5130" y="8306"/>
                </a:lnTo>
                <a:lnTo>
                  <a:pt x="5096" y="8332"/>
                </a:lnTo>
                <a:lnTo>
                  <a:pt x="5063" y="8359"/>
                </a:lnTo>
                <a:lnTo>
                  <a:pt x="5031" y="8385"/>
                </a:lnTo>
                <a:lnTo>
                  <a:pt x="4998" y="8413"/>
                </a:lnTo>
                <a:lnTo>
                  <a:pt x="4967" y="8441"/>
                </a:lnTo>
                <a:lnTo>
                  <a:pt x="4937" y="8470"/>
                </a:lnTo>
                <a:lnTo>
                  <a:pt x="4906" y="8500"/>
                </a:lnTo>
                <a:lnTo>
                  <a:pt x="4877" y="8530"/>
                </a:lnTo>
                <a:lnTo>
                  <a:pt x="4849" y="8561"/>
                </a:lnTo>
                <a:lnTo>
                  <a:pt x="4821" y="8594"/>
                </a:lnTo>
                <a:lnTo>
                  <a:pt x="4794" y="8625"/>
                </a:lnTo>
                <a:lnTo>
                  <a:pt x="4766" y="8658"/>
                </a:lnTo>
                <a:lnTo>
                  <a:pt x="4740" y="8692"/>
                </a:lnTo>
                <a:lnTo>
                  <a:pt x="4715" y="8726"/>
                </a:lnTo>
                <a:lnTo>
                  <a:pt x="4691" y="8761"/>
                </a:lnTo>
                <a:lnTo>
                  <a:pt x="4667" y="8795"/>
                </a:lnTo>
                <a:lnTo>
                  <a:pt x="4644" y="8832"/>
                </a:lnTo>
                <a:lnTo>
                  <a:pt x="4622" y="8867"/>
                </a:lnTo>
                <a:lnTo>
                  <a:pt x="4600" y="8904"/>
                </a:lnTo>
                <a:lnTo>
                  <a:pt x="4580" y="8941"/>
                </a:lnTo>
                <a:lnTo>
                  <a:pt x="4560" y="8978"/>
                </a:lnTo>
                <a:lnTo>
                  <a:pt x="4541" y="9017"/>
                </a:lnTo>
                <a:lnTo>
                  <a:pt x="4523" y="9054"/>
                </a:lnTo>
                <a:lnTo>
                  <a:pt x="4505" y="9093"/>
                </a:lnTo>
                <a:lnTo>
                  <a:pt x="4489" y="9132"/>
                </a:lnTo>
                <a:lnTo>
                  <a:pt x="4473" y="9171"/>
                </a:lnTo>
                <a:lnTo>
                  <a:pt x="4458" y="9211"/>
                </a:lnTo>
                <a:lnTo>
                  <a:pt x="4444" y="9250"/>
                </a:lnTo>
                <a:lnTo>
                  <a:pt x="4430" y="9291"/>
                </a:lnTo>
                <a:lnTo>
                  <a:pt x="4419" y="9332"/>
                </a:lnTo>
                <a:lnTo>
                  <a:pt x="4407" y="9373"/>
                </a:lnTo>
                <a:lnTo>
                  <a:pt x="4397" y="9413"/>
                </a:lnTo>
                <a:lnTo>
                  <a:pt x="4387" y="9454"/>
                </a:lnTo>
                <a:lnTo>
                  <a:pt x="4378" y="9496"/>
                </a:lnTo>
                <a:lnTo>
                  <a:pt x="4371" y="9538"/>
                </a:lnTo>
                <a:lnTo>
                  <a:pt x="4363" y="9579"/>
                </a:lnTo>
                <a:lnTo>
                  <a:pt x="4358" y="9621"/>
                </a:lnTo>
                <a:lnTo>
                  <a:pt x="4353" y="9663"/>
                </a:lnTo>
                <a:lnTo>
                  <a:pt x="4349" y="9705"/>
                </a:lnTo>
                <a:lnTo>
                  <a:pt x="4347" y="9747"/>
                </a:lnTo>
                <a:lnTo>
                  <a:pt x="4345" y="9789"/>
                </a:lnTo>
                <a:lnTo>
                  <a:pt x="4344" y="9831"/>
                </a:lnTo>
                <a:lnTo>
                  <a:pt x="4344" y="9874"/>
                </a:lnTo>
                <a:lnTo>
                  <a:pt x="4346" y="9916"/>
                </a:lnTo>
                <a:lnTo>
                  <a:pt x="4348" y="9959"/>
                </a:lnTo>
                <a:lnTo>
                  <a:pt x="4351" y="10000"/>
                </a:lnTo>
                <a:lnTo>
                  <a:pt x="4355" y="10042"/>
                </a:lnTo>
                <a:lnTo>
                  <a:pt x="4360" y="10085"/>
                </a:lnTo>
                <a:lnTo>
                  <a:pt x="4368" y="10127"/>
                </a:lnTo>
                <a:lnTo>
                  <a:pt x="4375" y="10168"/>
                </a:lnTo>
                <a:lnTo>
                  <a:pt x="4383" y="10210"/>
                </a:lnTo>
                <a:lnTo>
                  <a:pt x="4394" y="10252"/>
                </a:lnTo>
                <a:lnTo>
                  <a:pt x="4404" y="10294"/>
                </a:lnTo>
                <a:lnTo>
                  <a:pt x="4417" y="10335"/>
                </a:lnTo>
                <a:lnTo>
                  <a:pt x="4430" y="10375"/>
                </a:lnTo>
                <a:lnTo>
                  <a:pt x="4444" y="10417"/>
                </a:lnTo>
                <a:lnTo>
                  <a:pt x="4459" y="10457"/>
                </a:lnTo>
                <a:lnTo>
                  <a:pt x="4474" y="10489"/>
                </a:lnTo>
                <a:lnTo>
                  <a:pt x="4488" y="10522"/>
                </a:lnTo>
                <a:lnTo>
                  <a:pt x="4503" y="10553"/>
                </a:lnTo>
                <a:lnTo>
                  <a:pt x="4519" y="10584"/>
                </a:lnTo>
                <a:lnTo>
                  <a:pt x="4536" y="10614"/>
                </a:lnTo>
                <a:lnTo>
                  <a:pt x="4552" y="10646"/>
                </a:lnTo>
                <a:lnTo>
                  <a:pt x="4570" y="10675"/>
                </a:lnTo>
                <a:lnTo>
                  <a:pt x="4589" y="10705"/>
                </a:lnTo>
                <a:lnTo>
                  <a:pt x="4608" y="10735"/>
                </a:lnTo>
                <a:lnTo>
                  <a:pt x="4627" y="10763"/>
                </a:lnTo>
                <a:lnTo>
                  <a:pt x="4646" y="10791"/>
                </a:lnTo>
                <a:lnTo>
                  <a:pt x="4667" y="10819"/>
                </a:lnTo>
                <a:lnTo>
                  <a:pt x="4688" y="10846"/>
                </a:lnTo>
                <a:lnTo>
                  <a:pt x="4710" y="10873"/>
                </a:lnTo>
                <a:lnTo>
                  <a:pt x="4732" y="10901"/>
                </a:lnTo>
                <a:lnTo>
                  <a:pt x="4755" y="10927"/>
                </a:lnTo>
                <a:lnTo>
                  <a:pt x="4778" y="10952"/>
                </a:lnTo>
                <a:lnTo>
                  <a:pt x="4802" y="10977"/>
                </a:lnTo>
                <a:lnTo>
                  <a:pt x="4826" y="11002"/>
                </a:lnTo>
                <a:lnTo>
                  <a:pt x="4851" y="11026"/>
                </a:lnTo>
                <a:lnTo>
                  <a:pt x="4876" y="11049"/>
                </a:lnTo>
                <a:lnTo>
                  <a:pt x="4901" y="11072"/>
                </a:lnTo>
                <a:lnTo>
                  <a:pt x="4927" y="11095"/>
                </a:lnTo>
                <a:lnTo>
                  <a:pt x="4954" y="11117"/>
                </a:lnTo>
                <a:lnTo>
                  <a:pt x="4981" y="11138"/>
                </a:lnTo>
                <a:lnTo>
                  <a:pt x="5008" y="11159"/>
                </a:lnTo>
                <a:lnTo>
                  <a:pt x="5036" y="11179"/>
                </a:lnTo>
                <a:lnTo>
                  <a:pt x="5064" y="11198"/>
                </a:lnTo>
                <a:lnTo>
                  <a:pt x="5092" y="11218"/>
                </a:lnTo>
                <a:lnTo>
                  <a:pt x="5122" y="11236"/>
                </a:lnTo>
                <a:lnTo>
                  <a:pt x="5151" y="11254"/>
                </a:lnTo>
                <a:lnTo>
                  <a:pt x="5180" y="11271"/>
                </a:lnTo>
                <a:lnTo>
                  <a:pt x="5209" y="11288"/>
                </a:lnTo>
                <a:lnTo>
                  <a:pt x="5240" y="11304"/>
                </a:lnTo>
                <a:lnTo>
                  <a:pt x="5271" y="11319"/>
                </a:lnTo>
                <a:lnTo>
                  <a:pt x="5301" y="11333"/>
                </a:lnTo>
                <a:lnTo>
                  <a:pt x="5332" y="11348"/>
                </a:lnTo>
                <a:lnTo>
                  <a:pt x="5364" y="11361"/>
                </a:lnTo>
                <a:lnTo>
                  <a:pt x="5395" y="11374"/>
                </a:lnTo>
                <a:lnTo>
                  <a:pt x="5428" y="11385"/>
                </a:lnTo>
                <a:lnTo>
                  <a:pt x="5460" y="11397"/>
                </a:lnTo>
                <a:lnTo>
                  <a:pt x="5492" y="11407"/>
                </a:lnTo>
                <a:lnTo>
                  <a:pt x="5525" y="11417"/>
                </a:lnTo>
                <a:lnTo>
                  <a:pt x="5558" y="11426"/>
                </a:lnTo>
                <a:lnTo>
                  <a:pt x="5590" y="11433"/>
                </a:lnTo>
                <a:lnTo>
                  <a:pt x="5624" y="11442"/>
                </a:lnTo>
                <a:lnTo>
                  <a:pt x="5657" y="11448"/>
                </a:lnTo>
                <a:lnTo>
                  <a:pt x="5692" y="11454"/>
                </a:lnTo>
                <a:lnTo>
                  <a:pt x="5725" y="11459"/>
                </a:lnTo>
                <a:lnTo>
                  <a:pt x="5759" y="11464"/>
                </a:lnTo>
                <a:lnTo>
                  <a:pt x="5793" y="11467"/>
                </a:lnTo>
                <a:lnTo>
                  <a:pt x="5827" y="11470"/>
                </a:lnTo>
                <a:lnTo>
                  <a:pt x="5862" y="11472"/>
                </a:lnTo>
                <a:lnTo>
                  <a:pt x="5896" y="11473"/>
                </a:lnTo>
                <a:lnTo>
                  <a:pt x="5931" y="11473"/>
                </a:lnTo>
                <a:lnTo>
                  <a:pt x="5965" y="11473"/>
                </a:lnTo>
                <a:lnTo>
                  <a:pt x="6001" y="11471"/>
                </a:lnTo>
                <a:lnTo>
                  <a:pt x="6035" y="11469"/>
                </a:lnTo>
                <a:lnTo>
                  <a:pt x="6071" y="11466"/>
                </a:lnTo>
                <a:lnTo>
                  <a:pt x="6105" y="11461"/>
                </a:lnTo>
                <a:lnTo>
                  <a:pt x="6141" y="11457"/>
                </a:lnTo>
                <a:lnTo>
                  <a:pt x="6175" y="11451"/>
                </a:lnTo>
                <a:lnTo>
                  <a:pt x="6211" y="11445"/>
                </a:lnTo>
                <a:lnTo>
                  <a:pt x="6246" y="11436"/>
                </a:lnTo>
                <a:lnTo>
                  <a:pt x="6279" y="11426"/>
                </a:lnTo>
                <a:lnTo>
                  <a:pt x="6310" y="11413"/>
                </a:lnTo>
                <a:lnTo>
                  <a:pt x="6341" y="11401"/>
                </a:lnTo>
                <a:lnTo>
                  <a:pt x="6373" y="11387"/>
                </a:lnTo>
                <a:lnTo>
                  <a:pt x="6403" y="11374"/>
                </a:lnTo>
                <a:lnTo>
                  <a:pt x="6434" y="11359"/>
                </a:lnTo>
                <a:lnTo>
                  <a:pt x="6463" y="11343"/>
                </a:lnTo>
                <a:lnTo>
                  <a:pt x="6494" y="11327"/>
                </a:lnTo>
                <a:lnTo>
                  <a:pt x="6522" y="11310"/>
                </a:lnTo>
                <a:lnTo>
                  <a:pt x="6551" y="11293"/>
                </a:lnTo>
                <a:lnTo>
                  <a:pt x="6579" y="11275"/>
                </a:lnTo>
                <a:lnTo>
                  <a:pt x="6606" y="11256"/>
                </a:lnTo>
                <a:lnTo>
                  <a:pt x="6635" y="11237"/>
                </a:lnTo>
                <a:lnTo>
                  <a:pt x="6661" y="11217"/>
                </a:lnTo>
                <a:lnTo>
                  <a:pt x="6687" y="11196"/>
                </a:lnTo>
                <a:lnTo>
                  <a:pt x="6713" y="11175"/>
                </a:lnTo>
                <a:lnTo>
                  <a:pt x="6738" y="11154"/>
                </a:lnTo>
                <a:lnTo>
                  <a:pt x="6763" y="11132"/>
                </a:lnTo>
                <a:lnTo>
                  <a:pt x="6787" y="11110"/>
                </a:lnTo>
                <a:lnTo>
                  <a:pt x="6810" y="11087"/>
                </a:lnTo>
                <a:lnTo>
                  <a:pt x="6833" y="11063"/>
                </a:lnTo>
                <a:lnTo>
                  <a:pt x="6856" y="11038"/>
                </a:lnTo>
                <a:lnTo>
                  <a:pt x="6878" y="11014"/>
                </a:lnTo>
                <a:lnTo>
                  <a:pt x="6899" y="10989"/>
                </a:lnTo>
                <a:lnTo>
                  <a:pt x="6920" y="10963"/>
                </a:lnTo>
                <a:lnTo>
                  <a:pt x="6940" y="10938"/>
                </a:lnTo>
                <a:lnTo>
                  <a:pt x="6958" y="10911"/>
                </a:lnTo>
                <a:lnTo>
                  <a:pt x="6977" y="10885"/>
                </a:lnTo>
                <a:lnTo>
                  <a:pt x="6995" y="10858"/>
                </a:lnTo>
                <a:lnTo>
                  <a:pt x="7013" y="10831"/>
                </a:lnTo>
                <a:lnTo>
                  <a:pt x="7029" y="10802"/>
                </a:lnTo>
                <a:lnTo>
                  <a:pt x="7045" y="10774"/>
                </a:lnTo>
                <a:lnTo>
                  <a:pt x="7060" y="10746"/>
                </a:lnTo>
                <a:lnTo>
                  <a:pt x="7074" y="10717"/>
                </a:lnTo>
                <a:lnTo>
                  <a:pt x="7088" y="10688"/>
                </a:lnTo>
                <a:lnTo>
                  <a:pt x="7101" y="10658"/>
                </a:lnTo>
                <a:lnTo>
                  <a:pt x="7113" y="10628"/>
                </a:lnTo>
                <a:lnTo>
                  <a:pt x="7124" y="10599"/>
                </a:lnTo>
                <a:lnTo>
                  <a:pt x="7136" y="10569"/>
                </a:lnTo>
                <a:lnTo>
                  <a:pt x="7145" y="10537"/>
                </a:lnTo>
                <a:lnTo>
                  <a:pt x="7155" y="10507"/>
                </a:lnTo>
                <a:lnTo>
                  <a:pt x="7162" y="10476"/>
                </a:lnTo>
                <a:lnTo>
                  <a:pt x="7169" y="10444"/>
                </a:lnTo>
                <a:lnTo>
                  <a:pt x="7177" y="10413"/>
                </a:lnTo>
                <a:lnTo>
                  <a:pt x="7182" y="10382"/>
                </a:lnTo>
                <a:lnTo>
                  <a:pt x="7187" y="10350"/>
                </a:lnTo>
                <a:lnTo>
                  <a:pt x="7190" y="10318"/>
                </a:lnTo>
                <a:lnTo>
                  <a:pt x="7193" y="10287"/>
                </a:lnTo>
                <a:lnTo>
                  <a:pt x="7195" y="10254"/>
                </a:lnTo>
                <a:lnTo>
                  <a:pt x="7197" y="10222"/>
                </a:lnTo>
                <a:lnTo>
                  <a:pt x="7198" y="10189"/>
                </a:lnTo>
                <a:lnTo>
                  <a:pt x="7197" y="10157"/>
                </a:lnTo>
                <a:lnTo>
                  <a:pt x="7194" y="10125"/>
                </a:lnTo>
                <a:lnTo>
                  <a:pt x="7192" y="10092"/>
                </a:lnTo>
                <a:lnTo>
                  <a:pt x="7188" y="10060"/>
                </a:lnTo>
                <a:lnTo>
                  <a:pt x="7184" y="10026"/>
                </a:lnTo>
                <a:lnTo>
                  <a:pt x="7179" y="9994"/>
                </a:lnTo>
                <a:lnTo>
                  <a:pt x="7171" y="9962"/>
                </a:lnTo>
                <a:lnTo>
                  <a:pt x="7164" y="9928"/>
                </a:lnTo>
                <a:lnTo>
                  <a:pt x="7156" y="9896"/>
                </a:lnTo>
                <a:lnTo>
                  <a:pt x="7145" y="9864"/>
                </a:lnTo>
                <a:lnTo>
                  <a:pt x="7135" y="9831"/>
                </a:lnTo>
                <a:lnTo>
                  <a:pt x="7123" y="9799"/>
                </a:lnTo>
                <a:lnTo>
                  <a:pt x="7110" y="9766"/>
                </a:lnTo>
                <a:lnTo>
                  <a:pt x="7099" y="9744"/>
                </a:lnTo>
                <a:lnTo>
                  <a:pt x="7087" y="9724"/>
                </a:lnTo>
                <a:lnTo>
                  <a:pt x="7074" y="9703"/>
                </a:lnTo>
                <a:lnTo>
                  <a:pt x="7062" y="9683"/>
                </a:lnTo>
                <a:lnTo>
                  <a:pt x="7048" y="9662"/>
                </a:lnTo>
                <a:lnTo>
                  <a:pt x="7034" y="9643"/>
                </a:lnTo>
                <a:lnTo>
                  <a:pt x="7004" y="9605"/>
                </a:lnTo>
                <a:lnTo>
                  <a:pt x="6973" y="9569"/>
                </a:lnTo>
                <a:lnTo>
                  <a:pt x="6941" y="9534"/>
                </a:lnTo>
                <a:lnTo>
                  <a:pt x="6907" y="9501"/>
                </a:lnTo>
                <a:lnTo>
                  <a:pt x="6872" y="9471"/>
                </a:lnTo>
                <a:lnTo>
                  <a:pt x="6836" y="9442"/>
                </a:lnTo>
                <a:lnTo>
                  <a:pt x="6801" y="9415"/>
                </a:lnTo>
                <a:lnTo>
                  <a:pt x="6765" y="9391"/>
                </a:lnTo>
                <a:lnTo>
                  <a:pt x="6729" y="9368"/>
                </a:lnTo>
                <a:lnTo>
                  <a:pt x="6693" y="9350"/>
                </a:lnTo>
                <a:lnTo>
                  <a:pt x="6659" y="9332"/>
                </a:lnTo>
                <a:lnTo>
                  <a:pt x="6624" y="9317"/>
                </a:lnTo>
                <a:lnTo>
                  <a:pt x="6592" y="9305"/>
                </a:lnTo>
                <a:lnTo>
                  <a:pt x="6570" y="9294"/>
                </a:lnTo>
                <a:lnTo>
                  <a:pt x="6548" y="9285"/>
                </a:lnTo>
                <a:lnTo>
                  <a:pt x="6527" y="9276"/>
                </a:lnTo>
                <a:lnTo>
                  <a:pt x="6506" y="9268"/>
                </a:lnTo>
                <a:lnTo>
                  <a:pt x="6484" y="9260"/>
                </a:lnTo>
                <a:lnTo>
                  <a:pt x="6463" y="9254"/>
                </a:lnTo>
                <a:lnTo>
                  <a:pt x="6443" y="9247"/>
                </a:lnTo>
                <a:lnTo>
                  <a:pt x="6422" y="9242"/>
                </a:lnTo>
                <a:lnTo>
                  <a:pt x="6401" y="9238"/>
                </a:lnTo>
                <a:lnTo>
                  <a:pt x="6380" y="9234"/>
                </a:lnTo>
                <a:lnTo>
                  <a:pt x="6359" y="9230"/>
                </a:lnTo>
                <a:lnTo>
                  <a:pt x="6339" y="9227"/>
                </a:lnTo>
                <a:lnTo>
                  <a:pt x="6318" y="9225"/>
                </a:lnTo>
                <a:lnTo>
                  <a:pt x="6297" y="9224"/>
                </a:lnTo>
                <a:lnTo>
                  <a:pt x="6258" y="9223"/>
                </a:lnTo>
                <a:lnTo>
                  <a:pt x="6218" y="9224"/>
                </a:lnTo>
                <a:lnTo>
                  <a:pt x="6178" y="9229"/>
                </a:lnTo>
                <a:lnTo>
                  <a:pt x="6139" y="9235"/>
                </a:lnTo>
                <a:lnTo>
                  <a:pt x="6100" y="9243"/>
                </a:lnTo>
                <a:lnTo>
                  <a:pt x="6062" y="9254"/>
                </a:lnTo>
                <a:lnTo>
                  <a:pt x="6025" y="9266"/>
                </a:lnTo>
                <a:lnTo>
                  <a:pt x="5987" y="9281"/>
                </a:lnTo>
                <a:lnTo>
                  <a:pt x="5951" y="9297"/>
                </a:lnTo>
                <a:lnTo>
                  <a:pt x="5914" y="9316"/>
                </a:lnTo>
                <a:lnTo>
                  <a:pt x="5879" y="9336"/>
                </a:lnTo>
                <a:lnTo>
                  <a:pt x="5843" y="9358"/>
                </a:lnTo>
                <a:lnTo>
                  <a:pt x="5809" y="9382"/>
                </a:lnTo>
                <a:lnTo>
                  <a:pt x="5774" y="9407"/>
                </a:lnTo>
                <a:lnTo>
                  <a:pt x="5741" y="9434"/>
                </a:lnTo>
                <a:lnTo>
                  <a:pt x="5708" y="9461"/>
                </a:lnTo>
                <a:lnTo>
                  <a:pt x="5676" y="9492"/>
                </a:lnTo>
                <a:lnTo>
                  <a:pt x="5644" y="9522"/>
                </a:lnTo>
                <a:lnTo>
                  <a:pt x="5613" y="9553"/>
                </a:lnTo>
                <a:lnTo>
                  <a:pt x="5582" y="9587"/>
                </a:lnTo>
                <a:lnTo>
                  <a:pt x="5553" y="9621"/>
                </a:lnTo>
                <a:lnTo>
                  <a:pt x="5524" y="9656"/>
                </a:lnTo>
                <a:lnTo>
                  <a:pt x="5494" y="9692"/>
                </a:lnTo>
                <a:lnTo>
                  <a:pt x="5466" y="9729"/>
                </a:lnTo>
                <a:lnTo>
                  <a:pt x="5439" y="9766"/>
                </a:lnTo>
                <a:lnTo>
                  <a:pt x="5435" y="9734"/>
                </a:lnTo>
                <a:lnTo>
                  <a:pt x="5431" y="9703"/>
                </a:lnTo>
                <a:lnTo>
                  <a:pt x="5429" y="9671"/>
                </a:lnTo>
                <a:lnTo>
                  <a:pt x="5429" y="9642"/>
                </a:lnTo>
                <a:lnTo>
                  <a:pt x="5429" y="9612"/>
                </a:lnTo>
                <a:lnTo>
                  <a:pt x="5430" y="9584"/>
                </a:lnTo>
                <a:lnTo>
                  <a:pt x="5433" y="9555"/>
                </a:lnTo>
                <a:lnTo>
                  <a:pt x="5437" y="9528"/>
                </a:lnTo>
                <a:lnTo>
                  <a:pt x="5442" y="9501"/>
                </a:lnTo>
                <a:lnTo>
                  <a:pt x="5448" y="9475"/>
                </a:lnTo>
                <a:lnTo>
                  <a:pt x="5456" y="9450"/>
                </a:lnTo>
                <a:lnTo>
                  <a:pt x="5464" y="9425"/>
                </a:lnTo>
                <a:lnTo>
                  <a:pt x="5472" y="9401"/>
                </a:lnTo>
                <a:lnTo>
                  <a:pt x="5483" y="9377"/>
                </a:lnTo>
                <a:lnTo>
                  <a:pt x="5494" y="9354"/>
                </a:lnTo>
                <a:lnTo>
                  <a:pt x="5507" y="9332"/>
                </a:lnTo>
                <a:lnTo>
                  <a:pt x="5519" y="9310"/>
                </a:lnTo>
                <a:lnTo>
                  <a:pt x="5534" y="9289"/>
                </a:lnTo>
                <a:lnTo>
                  <a:pt x="5549" y="9269"/>
                </a:lnTo>
                <a:lnTo>
                  <a:pt x="5564" y="9249"/>
                </a:lnTo>
                <a:lnTo>
                  <a:pt x="5581" y="9230"/>
                </a:lnTo>
                <a:lnTo>
                  <a:pt x="5598" y="9212"/>
                </a:lnTo>
                <a:lnTo>
                  <a:pt x="5615" y="9194"/>
                </a:lnTo>
                <a:lnTo>
                  <a:pt x="5634" y="9176"/>
                </a:lnTo>
                <a:lnTo>
                  <a:pt x="5654" y="9160"/>
                </a:lnTo>
                <a:lnTo>
                  <a:pt x="5674" y="9144"/>
                </a:lnTo>
                <a:lnTo>
                  <a:pt x="5695" y="9128"/>
                </a:lnTo>
                <a:lnTo>
                  <a:pt x="5716" y="9114"/>
                </a:lnTo>
                <a:lnTo>
                  <a:pt x="5738" y="9099"/>
                </a:lnTo>
                <a:lnTo>
                  <a:pt x="5761" y="9085"/>
                </a:lnTo>
                <a:lnTo>
                  <a:pt x="5783" y="9073"/>
                </a:lnTo>
                <a:lnTo>
                  <a:pt x="5807" y="9060"/>
                </a:lnTo>
                <a:lnTo>
                  <a:pt x="5831" y="9048"/>
                </a:lnTo>
                <a:lnTo>
                  <a:pt x="5855" y="9036"/>
                </a:lnTo>
                <a:lnTo>
                  <a:pt x="5880" y="9026"/>
                </a:lnTo>
                <a:lnTo>
                  <a:pt x="5905" y="9017"/>
                </a:lnTo>
                <a:lnTo>
                  <a:pt x="5930" y="9006"/>
                </a:lnTo>
                <a:lnTo>
                  <a:pt x="5956" y="8998"/>
                </a:lnTo>
                <a:lnTo>
                  <a:pt x="5982" y="8989"/>
                </a:lnTo>
                <a:lnTo>
                  <a:pt x="6008" y="8981"/>
                </a:lnTo>
                <a:lnTo>
                  <a:pt x="6061" y="8967"/>
                </a:lnTo>
                <a:lnTo>
                  <a:pt x="6116" y="8956"/>
                </a:lnTo>
                <a:lnTo>
                  <a:pt x="6170" y="8947"/>
                </a:lnTo>
                <a:lnTo>
                  <a:pt x="6225" y="8939"/>
                </a:lnTo>
                <a:lnTo>
                  <a:pt x="6280" y="8934"/>
                </a:lnTo>
                <a:lnTo>
                  <a:pt x="6335" y="8932"/>
                </a:lnTo>
                <a:lnTo>
                  <a:pt x="6389" y="8931"/>
                </a:lnTo>
                <a:lnTo>
                  <a:pt x="6444" y="8933"/>
                </a:lnTo>
                <a:lnTo>
                  <a:pt x="6497" y="8936"/>
                </a:lnTo>
                <a:lnTo>
                  <a:pt x="6549" y="8941"/>
                </a:lnTo>
                <a:lnTo>
                  <a:pt x="6599" y="8950"/>
                </a:lnTo>
                <a:lnTo>
                  <a:pt x="6649" y="8959"/>
                </a:lnTo>
                <a:lnTo>
                  <a:pt x="6691" y="8971"/>
                </a:lnTo>
                <a:lnTo>
                  <a:pt x="6733" y="8984"/>
                </a:lnTo>
                <a:lnTo>
                  <a:pt x="6774" y="8999"/>
                </a:lnTo>
                <a:lnTo>
                  <a:pt x="6813" y="9015"/>
                </a:lnTo>
                <a:lnTo>
                  <a:pt x="6852" y="9033"/>
                </a:lnTo>
                <a:lnTo>
                  <a:pt x="6889" y="9053"/>
                </a:lnTo>
                <a:lnTo>
                  <a:pt x="6927" y="9074"/>
                </a:lnTo>
                <a:lnTo>
                  <a:pt x="6963" y="9096"/>
                </a:lnTo>
                <a:lnTo>
                  <a:pt x="6997" y="9120"/>
                </a:lnTo>
                <a:lnTo>
                  <a:pt x="7030" y="9145"/>
                </a:lnTo>
                <a:lnTo>
                  <a:pt x="7063" y="9171"/>
                </a:lnTo>
                <a:lnTo>
                  <a:pt x="7094" y="9198"/>
                </a:lnTo>
                <a:lnTo>
                  <a:pt x="7126" y="9226"/>
                </a:lnTo>
                <a:lnTo>
                  <a:pt x="7155" y="9257"/>
                </a:lnTo>
                <a:lnTo>
                  <a:pt x="7183" y="9287"/>
                </a:lnTo>
                <a:lnTo>
                  <a:pt x="7211" y="9319"/>
                </a:lnTo>
                <a:lnTo>
                  <a:pt x="7237" y="9352"/>
                </a:lnTo>
                <a:lnTo>
                  <a:pt x="7262" y="9386"/>
                </a:lnTo>
                <a:lnTo>
                  <a:pt x="7287" y="9421"/>
                </a:lnTo>
                <a:lnTo>
                  <a:pt x="7310" y="9456"/>
                </a:lnTo>
                <a:lnTo>
                  <a:pt x="7333" y="9493"/>
                </a:lnTo>
                <a:lnTo>
                  <a:pt x="7354" y="9530"/>
                </a:lnTo>
                <a:lnTo>
                  <a:pt x="7375" y="9569"/>
                </a:lnTo>
                <a:lnTo>
                  <a:pt x="7394" y="9608"/>
                </a:lnTo>
                <a:lnTo>
                  <a:pt x="7413" y="9646"/>
                </a:lnTo>
                <a:lnTo>
                  <a:pt x="7430" y="9687"/>
                </a:lnTo>
                <a:lnTo>
                  <a:pt x="7446" y="9728"/>
                </a:lnTo>
                <a:lnTo>
                  <a:pt x="7462" y="9768"/>
                </a:lnTo>
                <a:lnTo>
                  <a:pt x="7476" y="9810"/>
                </a:lnTo>
                <a:lnTo>
                  <a:pt x="7489" y="9853"/>
                </a:lnTo>
                <a:lnTo>
                  <a:pt x="7501" y="9896"/>
                </a:lnTo>
                <a:lnTo>
                  <a:pt x="7513" y="9939"/>
                </a:lnTo>
                <a:lnTo>
                  <a:pt x="7522" y="9993"/>
                </a:lnTo>
                <a:lnTo>
                  <a:pt x="7531" y="10046"/>
                </a:lnTo>
                <a:lnTo>
                  <a:pt x="7536" y="10101"/>
                </a:lnTo>
                <a:lnTo>
                  <a:pt x="7540" y="10154"/>
                </a:lnTo>
                <a:lnTo>
                  <a:pt x="7542" y="10208"/>
                </a:lnTo>
                <a:lnTo>
                  <a:pt x="7542" y="10261"/>
                </a:lnTo>
                <a:lnTo>
                  <a:pt x="7540" y="10315"/>
                </a:lnTo>
                <a:lnTo>
                  <a:pt x="7537" y="10367"/>
                </a:lnTo>
                <a:lnTo>
                  <a:pt x="7531" y="10420"/>
                </a:lnTo>
                <a:lnTo>
                  <a:pt x="7523" y="10471"/>
                </a:lnTo>
                <a:lnTo>
                  <a:pt x="7514" y="10524"/>
                </a:lnTo>
                <a:lnTo>
                  <a:pt x="7502" y="10575"/>
                </a:lnTo>
                <a:lnTo>
                  <a:pt x="7490" y="10626"/>
                </a:lnTo>
                <a:lnTo>
                  <a:pt x="7475" y="10676"/>
                </a:lnTo>
                <a:lnTo>
                  <a:pt x="7459" y="10725"/>
                </a:lnTo>
                <a:lnTo>
                  <a:pt x="7441" y="10774"/>
                </a:lnTo>
                <a:lnTo>
                  <a:pt x="7421" y="10822"/>
                </a:lnTo>
                <a:lnTo>
                  <a:pt x="7400" y="10870"/>
                </a:lnTo>
                <a:lnTo>
                  <a:pt x="7377" y="10916"/>
                </a:lnTo>
                <a:lnTo>
                  <a:pt x="7352" y="10963"/>
                </a:lnTo>
                <a:lnTo>
                  <a:pt x="7326" y="11008"/>
                </a:lnTo>
                <a:lnTo>
                  <a:pt x="7298" y="11052"/>
                </a:lnTo>
                <a:lnTo>
                  <a:pt x="7269" y="11096"/>
                </a:lnTo>
                <a:lnTo>
                  <a:pt x="7237" y="11138"/>
                </a:lnTo>
                <a:lnTo>
                  <a:pt x="7205" y="11179"/>
                </a:lnTo>
                <a:lnTo>
                  <a:pt x="7171" y="11219"/>
                </a:lnTo>
                <a:lnTo>
                  <a:pt x="7136" y="11259"/>
                </a:lnTo>
                <a:lnTo>
                  <a:pt x="7098" y="11296"/>
                </a:lnTo>
                <a:lnTo>
                  <a:pt x="7061" y="11334"/>
                </a:lnTo>
                <a:lnTo>
                  <a:pt x="7021" y="11370"/>
                </a:lnTo>
                <a:lnTo>
                  <a:pt x="6979" y="11404"/>
                </a:lnTo>
                <a:lnTo>
                  <a:pt x="6938" y="11436"/>
                </a:lnTo>
                <a:lnTo>
                  <a:pt x="6888" y="11474"/>
                </a:lnTo>
                <a:lnTo>
                  <a:pt x="6838" y="11508"/>
                </a:lnTo>
                <a:lnTo>
                  <a:pt x="6788" y="11541"/>
                </a:lnTo>
                <a:lnTo>
                  <a:pt x="6737" y="11572"/>
                </a:lnTo>
                <a:lnTo>
                  <a:pt x="6686" y="11600"/>
                </a:lnTo>
                <a:lnTo>
                  <a:pt x="6635" y="11628"/>
                </a:lnTo>
                <a:lnTo>
                  <a:pt x="6582" y="11653"/>
                </a:lnTo>
                <a:lnTo>
                  <a:pt x="6529" y="11676"/>
                </a:lnTo>
                <a:lnTo>
                  <a:pt x="6476" y="11696"/>
                </a:lnTo>
                <a:lnTo>
                  <a:pt x="6423" y="11715"/>
                </a:lnTo>
                <a:lnTo>
                  <a:pt x="6368" y="11732"/>
                </a:lnTo>
                <a:lnTo>
                  <a:pt x="6314" y="11748"/>
                </a:lnTo>
                <a:lnTo>
                  <a:pt x="6260" y="11761"/>
                </a:lnTo>
                <a:lnTo>
                  <a:pt x="6204" y="11773"/>
                </a:lnTo>
                <a:lnTo>
                  <a:pt x="6150" y="11782"/>
                </a:lnTo>
                <a:lnTo>
                  <a:pt x="6095" y="11789"/>
                </a:lnTo>
                <a:lnTo>
                  <a:pt x="6039" y="11796"/>
                </a:lnTo>
                <a:lnTo>
                  <a:pt x="5983" y="11800"/>
                </a:lnTo>
                <a:lnTo>
                  <a:pt x="5928" y="11802"/>
                </a:lnTo>
                <a:lnTo>
                  <a:pt x="5872" y="11802"/>
                </a:lnTo>
                <a:lnTo>
                  <a:pt x="5816" y="11800"/>
                </a:lnTo>
                <a:lnTo>
                  <a:pt x="5761" y="11797"/>
                </a:lnTo>
                <a:lnTo>
                  <a:pt x="5704" y="11792"/>
                </a:lnTo>
                <a:lnTo>
                  <a:pt x="5649" y="11785"/>
                </a:lnTo>
                <a:lnTo>
                  <a:pt x="5594" y="11777"/>
                </a:lnTo>
                <a:lnTo>
                  <a:pt x="5537" y="11766"/>
                </a:lnTo>
                <a:lnTo>
                  <a:pt x="5482" y="11754"/>
                </a:lnTo>
                <a:lnTo>
                  <a:pt x="5428" y="11740"/>
                </a:lnTo>
                <a:lnTo>
                  <a:pt x="5372" y="11725"/>
                </a:lnTo>
                <a:lnTo>
                  <a:pt x="5318" y="11707"/>
                </a:lnTo>
                <a:lnTo>
                  <a:pt x="5263" y="11688"/>
                </a:lnTo>
                <a:lnTo>
                  <a:pt x="5208" y="11667"/>
                </a:lnTo>
                <a:lnTo>
                  <a:pt x="5169" y="11651"/>
                </a:lnTo>
                <a:lnTo>
                  <a:pt x="5129" y="11633"/>
                </a:lnTo>
                <a:lnTo>
                  <a:pt x="5090" y="11615"/>
                </a:lnTo>
                <a:lnTo>
                  <a:pt x="5052" y="11595"/>
                </a:lnTo>
                <a:lnTo>
                  <a:pt x="5014" y="11575"/>
                </a:lnTo>
                <a:lnTo>
                  <a:pt x="4976" y="11555"/>
                </a:lnTo>
                <a:lnTo>
                  <a:pt x="4940" y="11534"/>
                </a:lnTo>
                <a:lnTo>
                  <a:pt x="4904" y="11512"/>
                </a:lnTo>
                <a:lnTo>
                  <a:pt x="4869" y="11489"/>
                </a:lnTo>
                <a:lnTo>
                  <a:pt x="4834" y="11465"/>
                </a:lnTo>
                <a:lnTo>
                  <a:pt x="4800" y="11441"/>
                </a:lnTo>
                <a:lnTo>
                  <a:pt x="4766" y="11416"/>
                </a:lnTo>
                <a:lnTo>
                  <a:pt x="4733" y="11390"/>
                </a:lnTo>
                <a:lnTo>
                  <a:pt x="4702" y="11363"/>
                </a:lnTo>
                <a:lnTo>
                  <a:pt x="4669" y="11336"/>
                </a:lnTo>
                <a:lnTo>
                  <a:pt x="4639" y="11309"/>
                </a:lnTo>
                <a:lnTo>
                  <a:pt x="4609" y="11281"/>
                </a:lnTo>
                <a:lnTo>
                  <a:pt x="4580" y="11252"/>
                </a:lnTo>
                <a:lnTo>
                  <a:pt x="4550" y="11222"/>
                </a:lnTo>
                <a:lnTo>
                  <a:pt x="4522" y="11192"/>
                </a:lnTo>
                <a:lnTo>
                  <a:pt x="4494" y="11161"/>
                </a:lnTo>
                <a:lnTo>
                  <a:pt x="4468" y="11129"/>
                </a:lnTo>
                <a:lnTo>
                  <a:pt x="4442" y="11098"/>
                </a:lnTo>
                <a:lnTo>
                  <a:pt x="4416" y="11066"/>
                </a:lnTo>
                <a:lnTo>
                  <a:pt x="4391" y="11032"/>
                </a:lnTo>
                <a:lnTo>
                  <a:pt x="4367" y="10999"/>
                </a:lnTo>
                <a:lnTo>
                  <a:pt x="4344" y="10965"/>
                </a:lnTo>
                <a:lnTo>
                  <a:pt x="4321" y="10931"/>
                </a:lnTo>
                <a:lnTo>
                  <a:pt x="4299" y="10896"/>
                </a:lnTo>
                <a:lnTo>
                  <a:pt x="4277" y="10861"/>
                </a:lnTo>
                <a:lnTo>
                  <a:pt x="4257" y="10824"/>
                </a:lnTo>
                <a:lnTo>
                  <a:pt x="4237" y="10789"/>
                </a:lnTo>
                <a:lnTo>
                  <a:pt x="4217" y="10752"/>
                </a:lnTo>
                <a:lnTo>
                  <a:pt x="4198" y="10715"/>
                </a:lnTo>
                <a:lnTo>
                  <a:pt x="4181" y="10677"/>
                </a:lnTo>
                <a:lnTo>
                  <a:pt x="4164" y="10640"/>
                </a:lnTo>
                <a:lnTo>
                  <a:pt x="4147" y="10601"/>
                </a:lnTo>
                <a:lnTo>
                  <a:pt x="4133" y="10562"/>
                </a:lnTo>
                <a:lnTo>
                  <a:pt x="4117" y="10524"/>
                </a:lnTo>
                <a:lnTo>
                  <a:pt x="4103" y="10485"/>
                </a:lnTo>
                <a:lnTo>
                  <a:pt x="4090" y="10445"/>
                </a:lnTo>
                <a:lnTo>
                  <a:pt x="4077" y="10406"/>
                </a:lnTo>
                <a:lnTo>
                  <a:pt x="4066" y="10365"/>
                </a:lnTo>
                <a:lnTo>
                  <a:pt x="4054" y="10324"/>
                </a:lnTo>
                <a:lnTo>
                  <a:pt x="4044" y="10283"/>
                </a:lnTo>
                <a:lnTo>
                  <a:pt x="4034" y="10243"/>
                </a:lnTo>
                <a:lnTo>
                  <a:pt x="4026" y="10202"/>
                </a:lnTo>
                <a:lnTo>
                  <a:pt x="4018" y="10160"/>
                </a:lnTo>
                <a:lnTo>
                  <a:pt x="4010" y="10118"/>
                </a:lnTo>
                <a:lnTo>
                  <a:pt x="4004" y="10077"/>
                </a:lnTo>
                <a:lnTo>
                  <a:pt x="3999" y="10035"/>
                </a:lnTo>
                <a:lnTo>
                  <a:pt x="3994" y="9993"/>
                </a:lnTo>
                <a:lnTo>
                  <a:pt x="3990" y="9950"/>
                </a:lnTo>
                <a:lnTo>
                  <a:pt x="3986" y="9907"/>
                </a:lnTo>
                <a:lnTo>
                  <a:pt x="3984" y="9865"/>
                </a:lnTo>
                <a:lnTo>
                  <a:pt x="3982" y="9823"/>
                </a:lnTo>
                <a:lnTo>
                  <a:pt x="3981" y="9780"/>
                </a:lnTo>
                <a:lnTo>
                  <a:pt x="3981" y="9736"/>
                </a:lnTo>
                <a:lnTo>
                  <a:pt x="3982" y="9693"/>
                </a:lnTo>
                <a:lnTo>
                  <a:pt x="3984" y="9650"/>
                </a:lnTo>
                <a:lnTo>
                  <a:pt x="3986" y="9608"/>
                </a:lnTo>
                <a:lnTo>
                  <a:pt x="3990" y="9564"/>
                </a:lnTo>
                <a:lnTo>
                  <a:pt x="3994" y="9521"/>
                </a:lnTo>
                <a:lnTo>
                  <a:pt x="3999" y="9478"/>
                </a:lnTo>
                <a:lnTo>
                  <a:pt x="4004" y="9440"/>
                </a:lnTo>
                <a:lnTo>
                  <a:pt x="4010" y="9403"/>
                </a:lnTo>
                <a:lnTo>
                  <a:pt x="4018" y="9365"/>
                </a:lnTo>
                <a:lnTo>
                  <a:pt x="4026" y="9328"/>
                </a:lnTo>
                <a:lnTo>
                  <a:pt x="4034" y="9291"/>
                </a:lnTo>
                <a:lnTo>
                  <a:pt x="4043" y="9255"/>
                </a:lnTo>
                <a:lnTo>
                  <a:pt x="4053" y="9218"/>
                </a:lnTo>
                <a:lnTo>
                  <a:pt x="4063" y="9182"/>
                </a:lnTo>
                <a:lnTo>
                  <a:pt x="4074" y="9145"/>
                </a:lnTo>
                <a:lnTo>
                  <a:pt x="4086" y="9109"/>
                </a:lnTo>
                <a:lnTo>
                  <a:pt x="4098" y="9074"/>
                </a:lnTo>
                <a:lnTo>
                  <a:pt x="4111" y="9038"/>
                </a:lnTo>
                <a:lnTo>
                  <a:pt x="4124" y="9003"/>
                </a:lnTo>
                <a:lnTo>
                  <a:pt x="4138" y="8968"/>
                </a:lnTo>
                <a:lnTo>
                  <a:pt x="4152" y="8933"/>
                </a:lnTo>
                <a:lnTo>
                  <a:pt x="4168" y="8899"/>
                </a:lnTo>
                <a:lnTo>
                  <a:pt x="4184" y="8865"/>
                </a:lnTo>
                <a:lnTo>
                  <a:pt x="4200" y="8831"/>
                </a:lnTo>
                <a:lnTo>
                  <a:pt x="4217" y="8797"/>
                </a:lnTo>
                <a:lnTo>
                  <a:pt x="4235" y="8764"/>
                </a:lnTo>
                <a:lnTo>
                  <a:pt x="4253" y="8731"/>
                </a:lnTo>
                <a:lnTo>
                  <a:pt x="4271" y="8699"/>
                </a:lnTo>
                <a:lnTo>
                  <a:pt x="4291" y="8667"/>
                </a:lnTo>
                <a:lnTo>
                  <a:pt x="4311" y="8634"/>
                </a:lnTo>
                <a:lnTo>
                  <a:pt x="4331" y="8603"/>
                </a:lnTo>
                <a:lnTo>
                  <a:pt x="4352" y="8571"/>
                </a:lnTo>
                <a:lnTo>
                  <a:pt x="4374" y="8540"/>
                </a:lnTo>
                <a:lnTo>
                  <a:pt x="4396" y="8509"/>
                </a:lnTo>
                <a:lnTo>
                  <a:pt x="4418" y="8479"/>
                </a:lnTo>
                <a:lnTo>
                  <a:pt x="4441" y="8449"/>
                </a:lnTo>
                <a:lnTo>
                  <a:pt x="4465" y="8419"/>
                </a:lnTo>
                <a:lnTo>
                  <a:pt x="4489" y="8390"/>
                </a:lnTo>
                <a:lnTo>
                  <a:pt x="4513" y="8362"/>
                </a:lnTo>
                <a:lnTo>
                  <a:pt x="4538" y="8333"/>
                </a:lnTo>
                <a:lnTo>
                  <a:pt x="4564" y="8305"/>
                </a:lnTo>
                <a:lnTo>
                  <a:pt x="4590" y="8277"/>
                </a:lnTo>
                <a:lnTo>
                  <a:pt x="4616" y="8250"/>
                </a:lnTo>
                <a:lnTo>
                  <a:pt x="4643" y="8223"/>
                </a:lnTo>
                <a:lnTo>
                  <a:pt x="4670" y="8197"/>
                </a:lnTo>
                <a:lnTo>
                  <a:pt x="4699" y="8171"/>
                </a:lnTo>
                <a:lnTo>
                  <a:pt x="4727" y="8145"/>
                </a:lnTo>
                <a:lnTo>
                  <a:pt x="4756" y="8120"/>
                </a:lnTo>
                <a:lnTo>
                  <a:pt x="4785" y="8095"/>
                </a:lnTo>
                <a:lnTo>
                  <a:pt x="4816" y="8071"/>
                </a:lnTo>
                <a:lnTo>
                  <a:pt x="4845" y="8047"/>
                </a:lnTo>
                <a:lnTo>
                  <a:pt x="4876" y="8024"/>
                </a:lnTo>
                <a:lnTo>
                  <a:pt x="4907" y="8001"/>
                </a:lnTo>
                <a:lnTo>
                  <a:pt x="4939" y="7978"/>
                </a:lnTo>
                <a:lnTo>
                  <a:pt x="4970" y="7957"/>
                </a:lnTo>
                <a:lnTo>
                  <a:pt x="5002" y="7936"/>
                </a:lnTo>
                <a:lnTo>
                  <a:pt x="5036" y="7915"/>
                </a:lnTo>
                <a:lnTo>
                  <a:pt x="5068" y="7895"/>
                </a:lnTo>
                <a:lnTo>
                  <a:pt x="5103" y="7875"/>
                </a:lnTo>
                <a:lnTo>
                  <a:pt x="5136" y="7855"/>
                </a:lnTo>
                <a:lnTo>
                  <a:pt x="5171" y="7836"/>
                </a:lnTo>
                <a:lnTo>
                  <a:pt x="5205" y="7819"/>
                </a:lnTo>
                <a:lnTo>
                  <a:pt x="5241" y="7801"/>
                </a:lnTo>
                <a:lnTo>
                  <a:pt x="5276" y="7783"/>
                </a:lnTo>
                <a:lnTo>
                  <a:pt x="5312" y="7766"/>
                </a:lnTo>
                <a:lnTo>
                  <a:pt x="5348" y="7751"/>
                </a:lnTo>
                <a:lnTo>
                  <a:pt x="5385" y="7735"/>
                </a:lnTo>
                <a:lnTo>
                  <a:pt x="5421" y="7720"/>
                </a:lnTo>
                <a:lnTo>
                  <a:pt x="5459" y="7706"/>
                </a:lnTo>
                <a:lnTo>
                  <a:pt x="5496" y="7692"/>
                </a:lnTo>
                <a:lnTo>
                  <a:pt x="5554" y="7673"/>
                </a:lnTo>
                <a:lnTo>
                  <a:pt x="5610" y="7657"/>
                </a:lnTo>
                <a:lnTo>
                  <a:pt x="5668" y="7641"/>
                </a:lnTo>
                <a:lnTo>
                  <a:pt x="5724" y="7627"/>
                </a:lnTo>
                <a:lnTo>
                  <a:pt x="5782" y="7615"/>
                </a:lnTo>
                <a:lnTo>
                  <a:pt x="5839" y="7603"/>
                </a:lnTo>
                <a:lnTo>
                  <a:pt x="5896" y="7594"/>
                </a:lnTo>
                <a:lnTo>
                  <a:pt x="5954" y="7586"/>
                </a:lnTo>
                <a:lnTo>
                  <a:pt x="6011" y="7578"/>
                </a:lnTo>
                <a:lnTo>
                  <a:pt x="6069" y="7573"/>
                </a:lnTo>
                <a:lnTo>
                  <a:pt x="6126" y="7568"/>
                </a:lnTo>
                <a:lnTo>
                  <a:pt x="6184" y="7565"/>
                </a:lnTo>
                <a:lnTo>
                  <a:pt x="6241" y="7564"/>
                </a:lnTo>
                <a:lnTo>
                  <a:pt x="6298" y="7563"/>
                </a:lnTo>
                <a:lnTo>
                  <a:pt x="6355" y="7564"/>
                </a:lnTo>
                <a:lnTo>
                  <a:pt x="6412" y="7566"/>
                </a:lnTo>
                <a:lnTo>
                  <a:pt x="6469" y="7569"/>
                </a:lnTo>
                <a:lnTo>
                  <a:pt x="6526" y="7573"/>
                </a:lnTo>
                <a:lnTo>
                  <a:pt x="6582" y="7579"/>
                </a:lnTo>
                <a:lnTo>
                  <a:pt x="6638" y="7587"/>
                </a:lnTo>
                <a:lnTo>
                  <a:pt x="6694" y="7595"/>
                </a:lnTo>
                <a:lnTo>
                  <a:pt x="6750" y="7604"/>
                </a:lnTo>
                <a:lnTo>
                  <a:pt x="6806" y="7615"/>
                </a:lnTo>
                <a:lnTo>
                  <a:pt x="6861" y="7626"/>
                </a:lnTo>
                <a:lnTo>
                  <a:pt x="6916" y="7640"/>
                </a:lnTo>
                <a:lnTo>
                  <a:pt x="6970" y="7655"/>
                </a:lnTo>
                <a:lnTo>
                  <a:pt x="7024" y="7669"/>
                </a:lnTo>
                <a:lnTo>
                  <a:pt x="7079" y="7686"/>
                </a:lnTo>
                <a:lnTo>
                  <a:pt x="7132" y="7704"/>
                </a:lnTo>
                <a:lnTo>
                  <a:pt x="7185" y="7723"/>
                </a:lnTo>
                <a:lnTo>
                  <a:pt x="7237" y="7742"/>
                </a:lnTo>
                <a:lnTo>
                  <a:pt x="7289" y="7763"/>
                </a:lnTo>
                <a:lnTo>
                  <a:pt x="7342" y="7786"/>
                </a:lnTo>
                <a:lnTo>
                  <a:pt x="7393" y="7809"/>
                </a:lnTo>
                <a:lnTo>
                  <a:pt x="7444" y="7833"/>
                </a:lnTo>
                <a:lnTo>
                  <a:pt x="7494" y="7858"/>
                </a:lnTo>
                <a:lnTo>
                  <a:pt x="7543" y="7885"/>
                </a:lnTo>
                <a:lnTo>
                  <a:pt x="7592" y="7913"/>
                </a:lnTo>
                <a:lnTo>
                  <a:pt x="7641" y="7941"/>
                </a:lnTo>
                <a:lnTo>
                  <a:pt x="7689" y="7971"/>
                </a:lnTo>
                <a:lnTo>
                  <a:pt x="7736" y="8001"/>
                </a:lnTo>
                <a:lnTo>
                  <a:pt x="7783" y="8033"/>
                </a:lnTo>
                <a:lnTo>
                  <a:pt x="7829" y="8065"/>
                </a:lnTo>
                <a:lnTo>
                  <a:pt x="7874" y="8098"/>
                </a:lnTo>
                <a:lnTo>
                  <a:pt x="7919" y="8133"/>
                </a:lnTo>
                <a:lnTo>
                  <a:pt x="7963" y="8168"/>
                </a:lnTo>
                <a:lnTo>
                  <a:pt x="8006" y="8205"/>
                </a:lnTo>
                <a:lnTo>
                  <a:pt x="8049" y="8243"/>
                </a:lnTo>
                <a:lnTo>
                  <a:pt x="8090" y="8281"/>
                </a:lnTo>
                <a:lnTo>
                  <a:pt x="8131" y="8320"/>
                </a:lnTo>
                <a:lnTo>
                  <a:pt x="8171" y="8361"/>
                </a:lnTo>
                <a:lnTo>
                  <a:pt x="8211" y="8401"/>
                </a:lnTo>
                <a:lnTo>
                  <a:pt x="8248" y="8443"/>
                </a:lnTo>
                <a:lnTo>
                  <a:pt x="8286" y="8486"/>
                </a:lnTo>
                <a:lnTo>
                  <a:pt x="8322" y="8530"/>
                </a:lnTo>
                <a:lnTo>
                  <a:pt x="8358" y="8574"/>
                </a:lnTo>
                <a:lnTo>
                  <a:pt x="8393" y="8620"/>
                </a:lnTo>
                <a:lnTo>
                  <a:pt x="8427" y="8666"/>
                </a:lnTo>
                <a:lnTo>
                  <a:pt x="8459" y="8713"/>
                </a:lnTo>
                <a:lnTo>
                  <a:pt x="8491" y="8761"/>
                </a:lnTo>
                <a:lnTo>
                  <a:pt x="8522" y="8809"/>
                </a:lnTo>
                <a:lnTo>
                  <a:pt x="8551" y="8858"/>
                </a:lnTo>
                <a:lnTo>
                  <a:pt x="8580" y="8909"/>
                </a:lnTo>
                <a:lnTo>
                  <a:pt x="8607" y="8959"/>
                </a:lnTo>
                <a:lnTo>
                  <a:pt x="8644" y="9035"/>
                </a:lnTo>
                <a:lnTo>
                  <a:pt x="8678" y="9112"/>
                </a:lnTo>
                <a:lnTo>
                  <a:pt x="8711" y="9188"/>
                </a:lnTo>
                <a:lnTo>
                  <a:pt x="8740" y="9264"/>
                </a:lnTo>
                <a:lnTo>
                  <a:pt x="8767" y="9341"/>
                </a:lnTo>
                <a:lnTo>
                  <a:pt x="8792" y="9419"/>
                </a:lnTo>
                <a:lnTo>
                  <a:pt x="8815" y="9496"/>
                </a:lnTo>
                <a:lnTo>
                  <a:pt x="8835" y="9573"/>
                </a:lnTo>
                <a:lnTo>
                  <a:pt x="8854" y="9652"/>
                </a:lnTo>
                <a:lnTo>
                  <a:pt x="8869" y="9729"/>
                </a:lnTo>
                <a:lnTo>
                  <a:pt x="8883" y="9807"/>
                </a:lnTo>
                <a:lnTo>
                  <a:pt x="8895" y="9885"/>
                </a:lnTo>
                <a:lnTo>
                  <a:pt x="8903" y="9964"/>
                </a:lnTo>
                <a:lnTo>
                  <a:pt x="8910" y="10042"/>
                </a:lnTo>
                <a:lnTo>
                  <a:pt x="8915" y="10120"/>
                </a:lnTo>
                <a:lnTo>
                  <a:pt x="8917" y="10199"/>
                </a:lnTo>
                <a:lnTo>
                  <a:pt x="8917" y="10277"/>
                </a:lnTo>
                <a:lnTo>
                  <a:pt x="8916" y="10356"/>
                </a:lnTo>
                <a:lnTo>
                  <a:pt x="8912" y="10435"/>
                </a:lnTo>
                <a:lnTo>
                  <a:pt x="8906" y="10513"/>
                </a:lnTo>
                <a:lnTo>
                  <a:pt x="8898" y="10591"/>
                </a:lnTo>
                <a:lnTo>
                  <a:pt x="8887" y="10670"/>
                </a:lnTo>
                <a:lnTo>
                  <a:pt x="8875" y="10748"/>
                </a:lnTo>
                <a:lnTo>
                  <a:pt x="8860" y="10826"/>
                </a:lnTo>
                <a:lnTo>
                  <a:pt x="8843" y="10904"/>
                </a:lnTo>
                <a:lnTo>
                  <a:pt x="8825" y="10982"/>
                </a:lnTo>
                <a:lnTo>
                  <a:pt x="8804" y="11059"/>
                </a:lnTo>
                <a:lnTo>
                  <a:pt x="8781" y="11137"/>
                </a:lnTo>
                <a:lnTo>
                  <a:pt x="8756" y="11214"/>
                </a:lnTo>
                <a:lnTo>
                  <a:pt x="8728" y="11291"/>
                </a:lnTo>
                <a:lnTo>
                  <a:pt x="8699" y="11367"/>
                </a:lnTo>
                <a:lnTo>
                  <a:pt x="8669" y="11444"/>
                </a:lnTo>
                <a:lnTo>
                  <a:pt x="8737" y="11437"/>
                </a:lnTo>
                <a:lnTo>
                  <a:pt x="8806" y="11428"/>
                </a:lnTo>
                <a:lnTo>
                  <a:pt x="8874" y="11417"/>
                </a:lnTo>
                <a:lnTo>
                  <a:pt x="8943" y="11403"/>
                </a:lnTo>
                <a:lnTo>
                  <a:pt x="9010" y="11388"/>
                </a:lnTo>
                <a:lnTo>
                  <a:pt x="9079" y="11371"/>
                </a:lnTo>
                <a:lnTo>
                  <a:pt x="9147" y="11352"/>
                </a:lnTo>
                <a:lnTo>
                  <a:pt x="9215" y="11331"/>
                </a:lnTo>
                <a:lnTo>
                  <a:pt x="9283" y="11308"/>
                </a:lnTo>
                <a:lnTo>
                  <a:pt x="9351" y="11285"/>
                </a:lnTo>
                <a:lnTo>
                  <a:pt x="9417" y="11260"/>
                </a:lnTo>
                <a:lnTo>
                  <a:pt x="9482" y="11234"/>
                </a:lnTo>
                <a:lnTo>
                  <a:pt x="9548" y="11206"/>
                </a:lnTo>
                <a:lnTo>
                  <a:pt x="9613" y="11177"/>
                </a:lnTo>
                <a:lnTo>
                  <a:pt x="9677" y="11148"/>
                </a:lnTo>
                <a:lnTo>
                  <a:pt x="9739" y="11117"/>
                </a:lnTo>
                <a:lnTo>
                  <a:pt x="9802" y="11085"/>
                </a:lnTo>
                <a:lnTo>
                  <a:pt x="9864" y="11052"/>
                </a:lnTo>
                <a:lnTo>
                  <a:pt x="9925" y="11018"/>
                </a:lnTo>
                <a:lnTo>
                  <a:pt x="9985" y="10982"/>
                </a:lnTo>
                <a:lnTo>
                  <a:pt x="10044" y="10946"/>
                </a:lnTo>
                <a:lnTo>
                  <a:pt x="10103" y="10909"/>
                </a:lnTo>
                <a:lnTo>
                  <a:pt x="10161" y="10870"/>
                </a:lnTo>
                <a:lnTo>
                  <a:pt x="10219" y="10831"/>
                </a:lnTo>
                <a:lnTo>
                  <a:pt x="10274" y="10790"/>
                </a:lnTo>
                <a:lnTo>
                  <a:pt x="10330" y="10748"/>
                </a:lnTo>
                <a:lnTo>
                  <a:pt x="10385" y="10705"/>
                </a:lnTo>
                <a:lnTo>
                  <a:pt x="10438" y="10663"/>
                </a:lnTo>
                <a:lnTo>
                  <a:pt x="10491" y="10618"/>
                </a:lnTo>
                <a:lnTo>
                  <a:pt x="10542" y="10572"/>
                </a:lnTo>
                <a:lnTo>
                  <a:pt x="10594" y="10526"/>
                </a:lnTo>
                <a:lnTo>
                  <a:pt x="10644" y="10479"/>
                </a:lnTo>
                <a:lnTo>
                  <a:pt x="10693" y="10430"/>
                </a:lnTo>
                <a:lnTo>
                  <a:pt x="10741" y="10381"/>
                </a:lnTo>
                <a:lnTo>
                  <a:pt x="10788" y="10330"/>
                </a:lnTo>
                <a:lnTo>
                  <a:pt x="10835" y="10280"/>
                </a:lnTo>
                <a:lnTo>
                  <a:pt x="10880" y="10228"/>
                </a:lnTo>
                <a:lnTo>
                  <a:pt x="10924" y="10176"/>
                </a:lnTo>
                <a:lnTo>
                  <a:pt x="10966" y="10121"/>
                </a:lnTo>
                <a:lnTo>
                  <a:pt x="11009" y="10067"/>
                </a:lnTo>
                <a:lnTo>
                  <a:pt x="11050" y="10013"/>
                </a:lnTo>
                <a:lnTo>
                  <a:pt x="11090" y="9956"/>
                </a:lnTo>
                <a:lnTo>
                  <a:pt x="11128" y="9900"/>
                </a:lnTo>
                <a:lnTo>
                  <a:pt x="11166" y="9843"/>
                </a:lnTo>
                <a:lnTo>
                  <a:pt x="11203" y="9784"/>
                </a:lnTo>
                <a:lnTo>
                  <a:pt x="11238" y="9726"/>
                </a:lnTo>
                <a:lnTo>
                  <a:pt x="11272" y="9666"/>
                </a:lnTo>
                <a:lnTo>
                  <a:pt x="11306" y="9606"/>
                </a:lnTo>
                <a:lnTo>
                  <a:pt x="11338" y="9545"/>
                </a:lnTo>
                <a:lnTo>
                  <a:pt x="11368" y="9483"/>
                </a:lnTo>
                <a:lnTo>
                  <a:pt x="11398" y="9421"/>
                </a:lnTo>
                <a:lnTo>
                  <a:pt x="11427" y="9358"/>
                </a:lnTo>
                <a:lnTo>
                  <a:pt x="11454" y="9294"/>
                </a:lnTo>
                <a:lnTo>
                  <a:pt x="11479" y="9231"/>
                </a:lnTo>
                <a:lnTo>
                  <a:pt x="11504" y="9166"/>
                </a:lnTo>
                <a:lnTo>
                  <a:pt x="11527" y="9100"/>
                </a:lnTo>
                <a:lnTo>
                  <a:pt x="11549" y="9034"/>
                </a:lnTo>
                <a:lnTo>
                  <a:pt x="11570" y="8967"/>
                </a:lnTo>
                <a:lnTo>
                  <a:pt x="11590" y="8901"/>
                </a:lnTo>
                <a:lnTo>
                  <a:pt x="11608" y="8834"/>
                </a:lnTo>
                <a:lnTo>
                  <a:pt x="11624" y="8765"/>
                </a:lnTo>
                <a:lnTo>
                  <a:pt x="11639" y="8697"/>
                </a:lnTo>
                <a:lnTo>
                  <a:pt x="11653" y="8628"/>
                </a:lnTo>
                <a:lnTo>
                  <a:pt x="11666" y="8558"/>
                </a:lnTo>
                <a:lnTo>
                  <a:pt x="11676" y="8488"/>
                </a:lnTo>
                <a:lnTo>
                  <a:pt x="11687" y="8418"/>
                </a:lnTo>
                <a:lnTo>
                  <a:pt x="11694" y="8347"/>
                </a:lnTo>
                <a:lnTo>
                  <a:pt x="11702" y="8275"/>
                </a:lnTo>
                <a:lnTo>
                  <a:pt x="11707" y="8204"/>
                </a:lnTo>
                <a:lnTo>
                  <a:pt x="11711" y="8132"/>
                </a:lnTo>
                <a:lnTo>
                  <a:pt x="11713" y="8059"/>
                </a:lnTo>
                <a:lnTo>
                  <a:pt x="11713" y="7987"/>
                </a:lnTo>
                <a:lnTo>
                  <a:pt x="11712" y="7899"/>
                </a:lnTo>
                <a:lnTo>
                  <a:pt x="11709" y="7812"/>
                </a:lnTo>
                <a:lnTo>
                  <a:pt x="11704" y="7726"/>
                </a:lnTo>
                <a:lnTo>
                  <a:pt x="11696" y="7640"/>
                </a:lnTo>
                <a:lnTo>
                  <a:pt x="11686" y="7554"/>
                </a:lnTo>
                <a:lnTo>
                  <a:pt x="11674" y="7470"/>
                </a:lnTo>
                <a:lnTo>
                  <a:pt x="11661" y="7385"/>
                </a:lnTo>
                <a:lnTo>
                  <a:pt x="11644" y="7302"/>
                </a:lnTo>
                <a:lnTo>
                  <a:pt x="11626" y="7219"/>
                </a:lnTo>
                <a:lnTo>
                  <a:pt x="11606" y="7138"/>
                </a:lnTo>
                <a:lnTo>
                  <a:pt x="11585" y="7056"/>
                </a:lnTo>
                <a:lnTo>
                  <a:pt x="11561" y="6976"/>
                </a:lnTo>
                <a:lnTo>
                  <a:pt x="11534" y="6896"/>
                </a:lnTo>
                <a:lnTo>
                  <a:pt x="11507" y="6817"/>
                </a:lnTo>
                <a:lnTo>
                  <a:pt x="11478" y="6740"/>
                </a:lnTo>
                <a:lnTo>
                  <a:pt x="11447" y="6662"/>
                </a:lnTo>
                <a:lnTo>
                  <a:pt x="11413" y="6586"/>
                </a:lnTo>
                <a:lnTo>
                  <a:pt x="11378" y="6511"/>
                </a:lnTo>
                <a:lnTo>
                  <a:pt x="11341" y="6437"/>
                </a:lnTo>
                <a:lnTo>
                  <a:pt x="11303" y="6364"/>
                </a:lnTo>
                <a:lnTo>
                  <a:pt x="11263" y="6291"/>
                </a:lnTo>
                <a:lnTo>
                  <a:pt x="11221" y="6220"/>
                </a:lnTo>
                <a:lnTo>
                  <a:pt x="11177" y="6150"/>
                </a:lnTo>
                <a:lnTo>
                  <a:pt x="11132" y="6081"/>
                </a:lnTo>
                <a:lnTo>
                  <a:pt x="11085" y="6012"/>
                </a:lnTo>
                <a:lnTo>
                  <a:pt x="11037" y="5945"/>
                </a:lnTo>
                <a:lnTo>
                  <a:pt x="10987" y="5879"/>
                </a:lnTo>
                <a:lnTo>
                  <a:pt x="10936" y="5814"/>
                </a:lnTo>
                <a:lnTo>
                  <a:pt x="10883" y="5751"/>
                </a:lnTo>
                <a:lnTo>
                  <a:pt x="10828" y="5689"/>
                </a:lnTo>
                <a:lnTo>
                  <a:pt x="10772" y="5627"/>
                </a:lnTo>
                <a:lnTo>
                  <a:pt x="10716" y="5568"/>
                </a:lnTo>
                <a:close/>
              </a:path>
            </a:pathLst>
          </a:custGeom>
          <a:solidFill>
            <a:srgbClr val="C1B7A0"/>
          </a:solidFill>
          <a:ln>
            <a:noFill/>
          </a:ln>
          <a:extLst/>
        </p:spPr>
        <p:txBody>
          <a:bodyPr lIns="144000" rIns="72000" bIns="468000" anchor="ctr">
            <a:normAutofit/>
            <a:scene3d>
              <a:camera prst="orthographicFront"/>
              <a:lightRig rig="threePt" dir="t"/>
            </a:scene3d>
            <a:sp3d contourW="12700">
              <a:contourClr>
                <a:srgbClr val="FFFFFF"/>
              </a:contourClr>
            </a:sp3d>
          </a:bodyPr>
          <a:lstStyle/>
          <a:p>
            <a:pPr algn="ctr">
              <a:defRPr/>
            </a:pPr>
            <a:endParaRPr lang="en-US" altLang="zh-CN" b="1" dirty="0">
              <a:solidFill>
                <a:srgbClr val="FFFFFF"/>
              </a:solidFill>
              <a:latin typeface="Arial" charset="0"/>
              <a:ea typeface="宋体" charset="-122"/>
            </a:endParaRPr>
          </a:p>
        </p:txBody>
      </p:sp>
      <p:sp>
        <p:nvSpPr>
          <p:cNvPr id="30" name="矩形 12"/>
          <p:cNvSpPr>
            <a:spLocks noChangeArrowheads="1"/>
          </p:cNvSpPr>
          <p:nvPr/>
        </p:nvSpPr>
        <p:spPr bwMode="auto">
          <a:xfrm>
            <a:off x="3785047" y="2217638"/>
            <a:ext cx="1795065" cy="646331"/>
          </a:xfrm>
          <a:prstGeom prst="rect">
            <a:avLst/>
          </a:prstGeom>
          <a:noFill/>
          <a:ln w="9525">
            <a:noFill/>
            <a:miter lim="800000"/>
            <a:headEnd/>
            <a:tailEnd/>
          </a:ln>
        </p:spPr>
        <p:txBody>
          <a:bodyPr wrap="squar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②金融</a:t>
            </a:r>
            <a:r>
              <a:rPr lang="zh-CN" altLang="en-US" dirty="0">
                <a:solidFill>
                  <a:schemeClr val="bg1"/>
                </a:solidFill>
                <a:latin typeface="微软雅黑" panose="020B0503020204020204" pitchFamily="34" charset="-122"/>
                <a:ea typeface="微软雅黑" panose="020B0503020204020204" pitchFamily="34" charset="-122"/>
              </a:rPr>
              <a:t>制度</a:t>
            </a:r>
            <a:r>
              <a:rPr lang="zh-CN" altLang="en-US" dirty="0" smtClean="0">
                <a:solidFill>
                  <a:schemeClr val="bg1"/>
                </a:solidFill>
                <a:latin typeface="微软雅黑" panose="020B0503020204020204" pitchFamily="34" charset="-122"/>
                <a:ea typeface="微软雅黑" panose="020B0503020204020204" pitchFamily="34" charset="-122"/>
              </a:rPr>
              <a:t>的全面绿色化</a:t>
            </a:r>
            <a:endParaRPr lang="zh-CN" altLang="en-US" dirty="0">
              <a:solidFill>
                <a:schemeClr val="bg1"/>
              </a:solidFill>
              <a:latin typeface="微软雅黑" pitchFamily="34" charset="-122"/>
              <a:ea typeface="微软雅黑" pitchFamily="34" charset="-122"/>
            </a:endParaRPr>
          </a:p>
        </p:txBody>
      </p:sp>
      <p:sp>
        <p:nvSpPr>
          <p:cNvPr id="31" name="矩形 13"/>
          <p:cNvSpPr>
            <a:spLocks noChangeArrowheads="1"/>
          </p:cNvSpPr>
          <p:nvPr/>
        </p:nvSpPr>
        <p:spPr bwMode="auto">
          <a:xfrm>
            <a:off x="6660232" y="2289646"/>
            <a:ext cx="1728192" cy="923330"/>
          </a:xfrm>
          <a:prstGeom prst="rect">
            <a:avLst/>
          </a:prstGeom>
          <a:noFill/>
          <a:ln w="9525">
            <a:noFill/>
            <a:miter lim="800000"/>
            <a:headEnd/>
            <a:tailEnd/>
          </a:ln>
        </p:spPr>
        <p:txBody>
          <a:bodyPr wrap="square">
            <a:spAutoFit/>
          </a:bodyPr>
          <a:lstStyle/>
          <a:p>
            <a:r>
              <a:rPr lang="zh-CN" altLang="en-US" dirty="0" smtClean="0">
                <a:latin typeface="微软雅黑" panose="020B0503020204020204" pitchFamily="34" charset="-122"/>
                <a:ea typeface="微软雅黑" panose="020B0503020204020204" pitchFamily="34" charset="-122"/>
              </a:rPr>
              <a:t>③在全球绿色金融体系中发挥重要作用</a:t>
            </a:r>
            <a:endParaRPr lang="zh-CN" altLang="en-US" dirty="0">
              <a:latin typeface="微软雅黑" pitchFamily="34" charset="-122"/>
              <a:ea typeface="微软雅黑" pitchFamily="34" charset="-122"/>
            </a:endParaRPr>
          </a:p>
        </p:txBody>
      </p:sp>
      <p:sp>
        <p:nvSpPr>
          <p:cNvPr id="32" name="矩形 14"/>
          <p:cNvSpPr>
            <a:spLocks noChangeArrowheads="1"/>
          </p:cNvSpPr>
          <p:nvPr/>
        </p:nvSpPr>
        <p:spPr bwMode="auto">
          <a:xfrm>
            <a:off x="1043608" y="2167696"/>
            <a:ext cx="1627659" cy="1477328"/>
          </a:xfrm>
          <a:prstGeom prst="rect">
            <a:avLst/>
          </a:prstGeom>
          <a:noFill/>
          <a:ln w="9525">
            <a:noFill/>
            <a:miter lim="800000"/>
            <a:headEnd/>
            <a:tailEnd/>
          </a:ln>
        </p:spPr>
        <p:txBody>
          <a:bodyPr wrap="square">
            <a:spAutoFit/>
          </a:bodyPr>
          <a:lstStyle/>
          <a:p>
            <a:r>
              <a:rPr lang="zh-CN" altLang="en-US" dirty="0" smtClean="0">
                <a:latin typeface="微软雅黑" panose="020B0503020204020204" pitchFamily="34" charset="-122"/>
                <a:ea typeface="微软雅黑" panose="020B0503020204020204" pitchFamily="34" charset="-122"/>
              </a:rPr>
              <a:t>①</a:t>
            </a:r>
            <a:r>
              <a:rPr lang="zh-CN" altLang="zh-CN" dirty="0" smtClean="0">
                <a:latin typeface="微软雅黑" panose="020B0503020204020204" pitchFamily="34" charset="-122"/>
                <a:ea typeface="微软雅黑" panose="020B0503020204020204" pitchFamily="34" charset="-122"/>
              </a:rPr>
              <a:t>建构</a:t>
            </a:r>
            <a:r>
              <a:rPr lang="zh-CN" altLang="zh-CN" dirty="0">
                <a:latin typeface="微软雅黑" panose="020B0503020204020204" pitchFamily="34" charset="-122"/>
                <a:ea typeface="微软雅黑" panose="020B0503020204020204" pitchFamily="34" charset="-122"/>
              </a:rPr>
              <a:t>以生态文明建设为基础的绿色金融文化和价值体系</a:t>
            </a:r>
            <a:endParaRPr lang="zh-CN" altLang="en-US" dirty="0">
              <a:latin typeface="微软雅黑" pitchFamily="34" charset="-122"/>
              <a:ea typeface="微软雅黑" pitchFamily="34" charset="-122"/>
            </a:endParaRPr>
          </a:p>
        </p:txBody>
      </p:sp>
      <p:sp>
        <p:nvSpPr>
          <p:cNvPr id="10" name="TextBox 9"/>
          <p:cNvSpPr txBox="1"/>
          <p:nvPr/>
        </p:nvSpPr>
        <p:spPr>
          <a:xfrm>
            <a:off x="827583" y="4509120"/>
            <a:ext cx="2458541" cy="1477328"/>
          </a:xfrm>
          <a:prstGeom prst="rect">
            <a:avLst/>
          </a:prstGeom>
          <a:noFill/>
        </p:spPr>
        <p:txBody>
          <a:bodyPr wrap="square" rtlCol="0">
            <a:spAutoFit/>
          </a:bodyPr>
          <a:lstStyle/>
          <a:p>
            <a:r>
              <a:rPr lang="en-US" altLang="zh-CN" i="1" dirty="0"/>
              <a:t>B</a:t>
            </a:r>
            <a:r>
              <a:rPr lang="en-US" altLang="zh-CN" i="1" dirty="0" smtClean="0"/>
              <a:t>uild </a:t>
            </a:r>
            <a:r>
              <a:rPr lang="en-US" altLang="zh-CN" i="1" dirty="0"/>
              <a:t>a green finance culture and value system on the basis of China’s eco-civilization </a:t>
            </a:r>
            <a:r>
              <a:rPr lang="en-US" altLang="zh-CN" i="1" dirty="0" smtClean="0"/>
              <a:t>construction.</a:t>
            </a:r>
            <a:endParaRPr lang="zh-CN" altLang="en-US" i="1" dirty="0"/>
          </a:p>
        </p:txBody>
      </p:sp>
      <p:sp>
        <p:nvSpPr>
          <p:cNvPr id="33" name="TextBox 32"/>
          <p:cNvSpPr txBox="1"/>
          <p:nvPr/>
        </p:nvSpPr>
        <p:spPr>
          <a:xfrm>
            <a:off x="3419870" y="4586074"/>
            <a:ext cx="2458541" cy="646331"/>
          </a:xfrm>
          <a:prstGeom prst="rect">
            <a:avLst/>
          </a:prstGeom>
          <a:noFill/>
        </p:spPr>
        <p:txBody>
          <a:bodyPr wrap="square" rtlCol="0">
            <a:spAutoFit/>
          </a:bodyPr>
          <a:lstStyle/>
          <a:p>
            <a:r>
              <a:rPr lang="en-US" altLang="zh-CN" i="1" dirty="0" smtClean="0"/>
              <a:t>Complete the greening of  financial institutions.</a:t>
            </a:r>
            <a:endParaRPr lang="zh-CN" altLang="en-US" i="1" dirty="0"/>
          </a:p>
        </p:txBody>
      </p:sp>
      <p:sp>
        <p:nvSpPr>
          <p:cNvPr id="34" name="TextBox 33"/>
          <p:cNvSpPr txBox="1"/>
          <p:nvPr/>
        </p:nvSpPr>
        <p:spPr>
          <a:xfrm>
            <a:off x="6300192" y="4581128"/>
            <a:ext cx="2458541" cy="923330"/>
          </a:xfrm>
          <a:prstGeom prst="rect">
            <a:avLst/>
          </a:prstGeom>
          <a:solidFill>
            <a:schemeClr val="bg1">
              <a:alpha val="55000"/>
            </a:schemeClr>
          </a:solidFill>
        </p:spPr>
        <p:txBody>
          <a:bodyPr wrap="square" rtlCol="0">
            <a:spAutoFit/>
          </a:bodyPr>
          <a:lstStyle/>
          <a:p>
            <a:r>
              <a:rPr lang="en-US" altLang="zh-CN" i="1" dirty="0" smtClean="0"/>
              <a:t>Play an important role in global green financial system.</a:t>
            </a:r>
            <a:endParaRPr lang="zh-CN" altLang="en-US" i="1" dirty="0"/>
          </a:p>
        </p:txBody>
      </p:sp>
    </p:spTree>
    <p:extLst>
      <p:ext uri="{BB962C8B-B14F-4D97-AF65-F5344CB8AC3E}">
        <p14:creationId xmlns:p14="http://schemas.microsoft.com/office/powerpoint/2010/main" val="3266498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gray">
          <a:xfrm>
            <a:off x="323528" y="129133"/>
            <a:ext cx="734481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b="0" dirty="0" smtClean="0">
                <a:latin typeface="黑体" panose="02010609060101010101" pitchFamily="49" charset="-122"/>
                <a:ea typeface="黑体" panose="02010609060101010101" pitchFamily="49" charset="-122"/>
              </a:rPr>
              <a:t>建议</a:t>
            </a:r>
            <a:r>
              <a:rPr lang="zh-CN" altLang="en-US" sz="2400" b="0" dirty="0">
                <a:latin typeface="黑体" panose="02010609060101010101" pitchFamily="49" charset="-122"/>
                <a:ea typeface="黑体" panose="02010609060101010101" pitchFamily="49" charset="-122"/>
              </a:rPr>
              <a:t>二</a:t>
            </a:r>
            <a:r>
              <a:rPr lang="zh-CN" altLang="en-US" sz="2400" b="0" dirty="0" smtClean="0">
                <a:latin typeface="黑体" panose="02010609060101010101" pitchFamily="49" charset="-122"/>
                <a:ea typeface="黑体" panose="02010609060101010101" pitchFamily="49" charset="-122"/>
              </a:rPr>
              <a:t>：</a:t>
            </a:r>
            <a:r>
              <a:rPr lang="zh-CN" altLang="zh-CN" sz="2400" b="0" dirty="0">
                <a:latin typeface="黑体" panose="02010609060101010101" pitchFamily="49" charset="-122"/>
                <a:ea typeface="黑体" panose="02010609060101010101" pitchFamily="49" charset="-122"/>
              </a:rPr>
              <a:t>明确</a:t>
            </a:r>
            <a:r>
              <a:rPr lang="en-US" altLang="zh-CN" sz="2400" b="0" dirty="0">
                <a:latin typeface="黑体" panose="02010609060101010101" pitchFamily="49" charset="-122"/>
                <a:ea typeface="黑体" panose="02010609060101010101" pitchFamily="49" charset="-122"/>
              </a:rPr>
              <a:t>“</a:t>
            </a:r>
            <a:r>
              <a:rPr lang="zh-CN" altLang="zh-CN" sz="2400" b="0" dirty="0">
                <a:latin typeface="黑体" panose="02010609060101010101" pitchFamily="49" charset="-122"/>
                <a:ea typeface="黑体" panose="02010609060101010101" pitchFamily="49" charset="-122"/>
              </a:rPr>
              <a:t>十三五</a:t>
            </a:r>
            <a:r>
              <a:rPr lang="en-US" altLang="zh-CN" sz="2400" b="0" dirty="0">
                <a:latin typeface="黑体" panose="02010609060101010101" pitchFamily="49" charset="-122"/>
                <a:ea typeface="黑体" panose="02010609060101010101" pitchFamily="49" charset="-122"/>
              </a:rPr>
              <a:t>”</a:t>
            </a:r>
            <a:r>
              <a:rPr lang="zh-CN" altLang="zh-CN" sz="2400" b="0" dirty="0">
                <a:latin typeface="黑体" panose="02010609060101010101" pitchFamily="49" charset="-122"/>
                <a:ea typeface="黑体" panose="02010609060101010101" pitchFamily="49" charset="-122"/>
              </a:rPr>
              <a:t>期间绿色金融改革</a:t>
            </a:r>
            <a:r>
              <a:rPr lang="zh-CN" altLang="zh-CN" sz="2400" b="0" dirty="0" smtClean="0">
                <a:latin typeface="黑体" panose="02010609060101010101" pitchFamily="49" charset="-122"/>
                <a:ea typeface="黑体" panose="02010609060101010101" pitchFamily="49" charset="-122"/>
              </a:rPr>
              <a:t>重点</a:t>
            </a:r>
            <a:r>
              <a:rPr lang="zh-CN" altLang="en-US" sz="2400" b="0" dirty="0">
                <a:latin typeface="黑体" panose="02010609060101010101" pitchFamily="49" charset="-122"/>
                <a:ea typeface="黑体" panose="02010609060101010101" pitchFamily="49" charset="-122"/>
              </a:rPr>
              <a:t>任务</a:t>
            </a:r>
            <a:endParaRPr lang="en-US" altLang="zh-CN" sz="2400" b="0" dirty="0">
              <a:latin typeface="黑体" panose="02010609060101010101" pitchFamily="49" charset="-122"/>
              <a:ea typeface="黑体" panose="02010609060101010101" pitchFamily="49" charset="-122"/>
            </a:endParaRPr>
          </a:p>
        </p:txBody>
      </p:sp>
      <p:sp>
        <p:nvSpPr>
          <p:cNvPr id="15" name="TextBox 14"/>
          <p:cNvSpPr txBox="1"/>
          <p:nvPr/>
        </p:nvSpPr>
        <p:spPr>
          <a:xfrm>
            <a:off x="323528" y="566889"/>
            <a:ext cx="7416824" cy="369332"/>
          </a:xfrm>
          <a:prstGeom prst="rect">
            <a:avLst/>
          </a:prstGeom>
          <a:noFill/>
        </p:spPr>
        <p:txBody>
          <a:bodyPr wrap="square" rtlCol="0">
            <a:spAutoFit/>
          </a:bodyPr>
          <a:lstStyle/>
          <a:p>
            <a:r>
              <a:rPr lang="en-US" altLang="zh-CN" i="1" dirty="0" smtClean="0">
                <a:solidFill>
                  <a:schemeClr val="accent1">
                    <a:lumMod val="75000"/>
                  </a:schemeClr>
                </a:solidFill>
              </a:rPr>
              <a:t>Recommendation 2: Set </a:t>
            </a:r>
            <a:r>
              <a:rPr lang="en-US" altLang="zh-CN" i="1" dirty="0">
                <a:solidFill>
                  <a:schemeClr val="accent1">
                    <a:lumMod val="75000"/>
                  </a:schemeClr>
                </a:solidFill>
              </a:rPr>
              <a:t>priorities for the period of the 13</a:t>
            </a:r>
            <a:r>
              <a:rPr lang="en-US" altLang="zh-CN" i="1" baseline="30000" dirty="0">
                <a:solidFill>
                  <a:schemeClr val="accent1">
                    <a:lumMod val="75000"/>
                  </a:schemeClr>
                </a:solidFill>
              </a:rPr>
              <a:t>th</a:t>
            </a:r>
            <a:r>
              <a:rPr lang="en-US" altLang="zh-CN" i="1" dirty="0">
                <a:solidFill>
                  <a:schemeClr val="accent1">
                    <a:lumMod val="75000"/>
                  </a:schemeClr>
                </a:solidFill>
              </a:rPr>
              <a:t> Five Year Plan</a:t>
            </a:r>
            <a:endParaRPr lang="zh-CN" altLang="en-US" i="1" dirty="0">
              <a:solidFill>
                <a:schemeClr val="accent1">
                  <a:lumMod val="75000"/>
                </a:schemeClr>
              </a:solidFill>
            </a:endParaRPr>
          </a:p>
        </p:txBody>
      </p:sp>
      <p:grpSp>
        <p:nvGrpSpPr>
          <p:cNvPr id="13" name="组合 9"/>
          <p:cNvGrpSpPr>
            <a:grpSpLocks/>
          </p:cNvGrpSpPr>
          <p:nvPr/>
        </p:nvGrpSpPr>
        <p:grpSpPr bwMode="auto">
          <a:xfrm>
            <a:off x="1331640" y="1696864"/>
            <a:ext cx="6285557" cy="954311"/>
            <a:chOff x="736575" y="3188469"/>
            <a:chExt cx="8755767" cy="1338084"/>
          </a:xfrm>
        </p:grpSpPr>
        <p:sp>
          <p:nvSpPr>
            <p:cNvPr id="16" name="圆角矩形 15"/>
            <p:cNvSpPr/>
            <p:nvPr/>
          </p:nvSpPr>
          <p:spPr>
            <a:xfrm flipH="1">
              <a:off x="1020812" y="3309222"/>
              <a:ext cx="8471530" cy="1132477"/>
            </a:xfrm>
            <a:prstGeom prst="roundRect">
              <a:avLst>
                <a:gd name="adj" fmla="val 50000"/>
              </a:avLst>
            </a:prstGeom>
            <a:gradFill flip="none" rotWithShape="1">
              <a:gsLst>
                <a:gs pos="0">
                  <a:srgbClr val="C1B7A0"/>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7" name="组合 6"/>
            <p:cNvGrpSpPr>
              <a:grpSpLocks/>
            </p:cNvGrpSpPr>
            <p:nvPr/>
          </p:nvGrpSpPr>
          <p:grpSpPr bwMode="auto">
            <a:xfrm>
              <a:off x="736575" y="3188469"/>
              <a:ext cx="1338084" cy="1338084"/>
              <a:chOff x="3567745" y="3971974"/>
              <a:chExt cx="1338084" cy="1338084"/>
            </a:xfrm>
          </p:grpSpPr>
          <p:grpSp>
            <p:nvGrpSpPr>
              <p:cNvPr id="18" name="组合 4"/>
              <p:cNvGrpSpPr>
                <a:grpSpLocks/>
              </p:cNvGrpSpPr>
              <p:nvPr/>
            </p:nvGrpSpPr>
            <p:grpSpPr bwMode="auto">
              <a:xfrm>
                <a:off x="3567745" y="3971974"/>
                <a:ext cx="1338084" cy="1338084"/>
                <a:chOff x="5213600" y="2517129"/>
                <a:chExt cx="2023672" cy="2023672"/>
              </a:xfrm>
            </p:grpSpPr>
            <p:sp>
              <p:nvSpPr>
                <p:cNvPr id="20" name="椭圆 19"/>
                <p:cNvSpPr/>
                <p:nvPr/>
              </p:nvSpPr>
              <p:spPr>
                <a:xfrm>
                  <a:off x="5213600" y="2517129"/>
                  <a:ext cx="202581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a:off x="5263010" y="2566487"/>
                  <a:ext cx="1926996" cy="1924956"/>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9" name="椭圆 18"/>
              <p:cNvSpPr/>
              <p:nvPr/>
            </p:nvSpPr>
            <p:spPr>
              <a:xfrm>
                <a:off x="3695023" y="4099252"/>
                <a:ext cx="1083528" cy="1083528"/>
              </a:xfrm>
              <a:prstGeom prst="ellipse">
                <a:avLst/>
              </a:prstGeom>
              <a:solidFill>
                <a:srgbClr val="0072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grpSp>
      <p:grpSp>
        <p:nvGrpSpPr>
          <p:cNvPr id="22" name="组合 18"/>
          <p:cNvGrpSpPr>
            <a:grpSpLocks/>
          </p:cNvGrpSpPr>
          <p:nvPr/>
        </p:nvGrpSpPr>
        <p:grpSpPr bwMode="auto">
          <a:xfrm>
            <a:off x="1331640" y="2978745"/>
            <a:ext cx="6285557" cy="954311"/>
            <a:chOff x="736575" y="3188469"/>
            <a:chExt cx="8755767" cy="1338084"/>
          </a:xfrm>
        </p:grpSpPr>
        <p:sp>
          <p:nvSpPr>
            <p:cNvPr id="23" name="圆角矩形 22"/>
            <p:cNvSpPr/>
            <p:nvPr/>
          </p:nvSpPr>
          <p:spPr>
            <a:xfrm flipH="1">
              <a:off x="1020812" y="3309222"/>
              <a:ext cx="8471530" cy="1132477"/>
            </a:xfrm>
            <a:prstGeom prst="roundRect">
              <a:avLst>
                <a:gd name="adj" fmla="val 50000"/>
              </a:avLst>
            </a:prstGeom>
            <a:gradFill flip="none" rotWithShape="1">
              <a:gsLst>
                <a:gs pos="0">
                  <a:srgbClr val="C1B7A0"/>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4" name="组合 6"/>
            <p:cNvGrpSpPr>
              <a:grpSpLocks/>
            </p:cNvGrpSpPr>
            <p:nvPr/>
          </p:nvGrpSpPr>
          <p:grpSpPr bwMode="auto">
            <a:xfrm>
              <a:off x="736575" y="3188469"/>
              <a:ext cx="1338084" cy="1338084"/>
              <a:chOff x="3567745" y="3971974"/>
              <a:chExt cx="1338084" cy="1338084"/>
            </a:xfrm>
          </p:grpSpPr>
          <p:grpSp>
            <p:nvGrpSpPr>
              <p:cNvPr id="25" name="组合 21"/>
              <p:cNvGrpSpPr>
                <a:grpSpLocks/>
              </p:cNvGrpSpPr>
              <p:nvPr/>
            </p:nvGrpSpPr>
            <p:grpSpPr bwMode="auto">
              <a:xfrm>
                <a:off x="3567745" y="3971974"/>
                <a:ext cx="1338084" cy="1338084"/>
                <a:chOff x="5213600" y="2517129"/>
                <a:chExt cx="2023672" cy="2023672"/>
              </a:xfrm>
            </p:grpSpPr>
            <p:sp>
              <p:nvSpPr>
                <p:cNvPr id="27" name="椭圆 26"/>
                <p:cNvSpPr/>
                <p:nvPr/>
              </p:nvSpPr>
              <p:spPr>
                <a:xfrm>
                  <a:off x="5213600" y="2517129"/>
                  <a:ext cx="202581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椭圆 27"/>
                <p:cNvSpPr/>
                <p:nvPr/>
              </p:nvSpPr>
              <p:spPr>
                <a:xfrm>
                  <a:off x="5263010" y="2566487"/>
                  <a:ext cx="1926996" cy="1924956"/>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6" name="椭圆 25"/>
              <p:cNvSpPr/>
              <p:nvPr/>
            </p:nvSpPr>
            <p:spPr>
              <a:xfrm>
                <a:off x="3695023" y="4099252"/>
                <a:ext cx="1083528" cy="1083528"/>
              </a:xfrm>
              <a:prstGeom prst="ellipse">
                <a:avLst/>
              </a:prstGeom>
              <a:solidFill>
                <a:srgbClr val="0072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grpSp>
      <p:grpSp>
        <p:nvGrpSpPr>
          <p:cNvPr id="29" name="组合 25"/>
          <p:cNvGrpSpPr>
            <a:grpSpLocks/>
          </p:cNvGrpSpPr>
          <p:nvPr/>
        </p:nvGrpSpPr>
        <p:grpSpPr bwMode="auto">
          <a:xfrm>
            <a:off x="1331640" y="4130873"/>
            <a:ext cx="6285557" cy="954311"/>
            <a:chOff x="736575" y="3188469"/>
            <a:chExt cx="8755767" cy="1338084"/>
          </a:xfrm>
        </p:grpSpPr>
        <p:sp>
          <p:nvSpPr>
            <p:cNvPr id="30" name="圆角矩形 29"/>
            <p:cNvSpPr/>
            <p:nvPr/>
          </p:nvSpPr>
          <p:spPr>
            <a:xfrm flipH="1">
              <a:off x="1020812" y="3309224"/>
              <a:ext cx="8471530" cy="1132475"/>
            </a:xfrm>
            <a:prstGeom prst="roundRect">
              <a:avLst>
                <a:gd name="adj" fmla="val 50000"/>
              </a:avLst>
            </a:prstGeom>
            <a:gradFill flip="none" rotWithShape="1">
              <a:gsLst>
                <a:gs pos="0">
                  <a:srgbClr val="C1B7A0"/>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1" name="组合 6"/>
            <p:cNvGrpSpPr>
              <a:grpSpLocks/>
            </p:cNvGrpSpPr>
            <p:nvPr/>
          </p:nvGrpSpPr>
          <p:grpSpPr bwMode="auto">
            <a:xfrm>
              <a:off x="736575" y="3188469"/>
              <a:ext cx="1338084" cy="1338084"/>
              <a:chOff x="3567745" y="3971974"/>
              <a:chExt cx="1338084" cy="1338084"/>
            </a:xfrm>
          </p:grpSpPr>
          <p:grpSp>
            <p:nvGrpSpPr>
              <p:cNvPr id="32" name="组合 28"/>
              <p:cNvGrpSpPr>
                <a:grpSpLocks/>
              </p:cNvGrpSpPr>
              <p:nvPr/>
            </p:nvGrpSpPr>
            <p:grpSpPr bwMode="auto">
              <a:xfrm>
                <a:off x="3567745" y="3971974"/>
                <a:ext cx="1338084" cy="1338084"/>
                <a:chOff x="5213600" y="2517129"/>
                <a:chExt cx="2023672" cy="2023672"/>
              </a:xfrm>
            </p:grpSpPr>
            <p:sp>
              <p:nvSpPr>
                <p:cNvPr id="34" name="椭圆 33"/>
                <p:cNvSpPr/>
                <p:nvPr/>
              </p:nvSpPr>
              <p:spPr>
                <a:xfrm>
                  <a:off x="5213600" y="2517129"/>
                  <a:ext cx="202581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34"/>
                <p:cNvSpPr/>
                <p:nvPr/>
              </p:nvSpPr>
              <p:spPr>
                <a:xfrm>
                  <a:off x="5263010" y="2566487"/>
                  <a:ext cx="1926996" cy="1924956"/>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3" name="椭圆 32"/>
              <p:cNvSpPr/>
              <p:nvPr/>
            </p:nvSpPr>
            <p:spPr>
              <a:xfrm>
                <a:off x="3695023" y="4099252"/>
                <a:ext cx="1083528" cy="1083528"/>
              </a:xfrm>
              <a:prstGeom prst="ellipse">
                <a:avLst/>
              </a:prstGeom>
              <a:solidFill>
                <a:srgbClr val="0072B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grpSp>
      <p:sp>
        <p:nvSpPr>
          <p:cNvPr id="4" name="TextBox 3"/>
          <p:cNvSpPr txBox="1"/>
          <p:nvPr/>
        </p:nvSpPr>
        <p:spPr>
          <a:xfrm>
            <a:off x="1518418" y="1844824"/>
            <a:ext cx="588041" cy="584775"/>
          </a:xfrm>
          <a:prstGeom prst="rect">
            <a:avLst/>
          </a:prstGeom>
          <a:noFill/>
        </p:spPr>
        <p:txBody>
          <a:bodyPr wrap="square" rtlCol="0">
            <a:spAutoFit/>
          </a:bodyPr>
          <a:lstStyle/>
          <a:p>
            <a:pPr algn="ctr"/>
            <a:r>
              <a:rPr lang="en-US" altLang="zh-CN" sz="3200" b="1" dirty="0" smtClean="0">
                <a:solidFill>
                  <a:schemeClr val="bg1"/>
                </a:solidFill>
              </a:rPr>
              <a:t>1</a:t>
            </a:r>
            <a:endParaRPr lang="zh-CN" altLang="en-US" sz="3200" b="1" dirty="0">
              <a:solidFill>
                <a:schemeClr val="bg1"/>
              </a:solidFill>
            </a:endParaRPr>
          </a:p>
        </p:txBody>
      </p:sp>
      <p:sp>
        <p:nvSpPr>
          <p:cNvPr id="5" name="TextBox 4"/>
          <p:cNvSpPr txBox="1"/>
          <p:nvPr/>
        </p:nvSpPr>
        <p:spPr>
          <a:xfrm>
            <a:off x="1518418" y="3140968"/>
            <a:ext cx="588041" cy="584775"/>
          </a:xfrm>
          <a:prstGeom prst="rect">
            <a:avLst/>
          </a:prstGeom>
          <a:noFill/>
        </p:spPr>
        <p:txBody>
          <a:bodyPr wrap="square" rtlCol="0">
            <a:spAutoFit/>
          </a:bodyPr>
          <a:lstStyle/>
          <a:p>
            <a:pPr algn="ctr"/>
            <a:r>
              <a:rPr lang="en-US" altLang="zh-CN" sz="3200" b="1" dirty="0" smtClean="0">
                <a:solidFill>
                  <a:schemeClr val="bg1"/>
                </a:solidFill>
              </a:rPr>
              <a:t>2</a:t>
            </a:r>
            <a:endParaRPr lang="zh-CN" altLang="en-US" sz="3200" b="1" dirty="0">
              <a:solidFill>
                <a:schemeClr val="bg1"/>
              </a:solidFill>
            </a:endParaRPr>
          </a:p>
        </p:txBody>
      </p:sp>
      <p:sp>
        <p:nvSpPr>
          <p:cNvPr id="36" name="TextBox 35"/>
          <p:cNvSpPr txBox="1"/>
          <p:nvPr/>
        </p:nvSpPr>
        <p:spPr>
          <a:xfrm>
            <a:off x="1517908" y="4328443"/>
            <a:ext cx="588041" cy="584775"/>
          </a:xfrm>
          <a:prstGeom prst="rect">
            <a:avLst/>
          </a:prstGeom>
          <a:noFill/>
        </p:spPr>
        <p:txBody>
          <a:bodyPr wrap="square" rtlCol="0">
            <a:spAutoFit/>
          </a:bodyPr>
          <a:lstStyle/>
          <a:p>
            <a:pPr algn="ctr"/>
            <a:r>
              <a:rPr lang="en-US" altLang="zh-CN" sz="3200" b="1" dirty="0">
                <a:solidFill>
                  <a:schemeClr val="bg1"/>
                </a:solidFill>
              </a:rPr>
              <a:t>3</a:t>
            </a:r>
            <a:endParaRPr lang="zh-CN" altLang="en-US" sz="3200" b="1" dirty="0">
              <a:solidFill>
                <a:schemeClr val="bg1"/>
              </a:solidFill>
            </a:endParaRPr>
          </a:p>
        </p:txBody>
      </p:sp>
      <p:sp>
        <p:nvSpPr>
          <p:cNvPr id="7" name="TextBox 6"/>
          <p:cNvSpPr txBox="1"/>
          <p:nvPr/>
        </p:nvSpPr>
        <p:spPr>
          <a:xfrm>
            <a:off x="2320931" y="1918573"/>
            <a:ext cx="5635445" cy="646331"/>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“十三五”期间需要优先突破六大领域</a:t>
            </a:r>
            <a:endParaRPr lang="en-US" altLang="zh-CN" sz="2000" dirty="0" smtClean="0">
              <a:latin typeface="微软雅黑" pitchFamily="34" charset="-122"/>
              <a:ea typeface="微软雅黑" pitchFamily="34" charset="-122"/>
            </a:endParaRPr>
          </a:p>
          <a:p>
            <a:r>
              <a:rPr lang="en-US" altLang="zh-CN" sz="1600" b="1" i="1" dirty="0" smtClean="0"/>
              <a:t>Breakthrough Priorities during the 13th Five-Year Plan</a:t>
            </a:r>
            <a:endParaRPr lang="zh-CN" altLang="zh-CN" sz="1600" b="1" i="1" dirty="0"/>
          </a:p>
        </p:txBody>
      </p:sp>
      <p:sp>
        <p:nvSpPr>
          <p:cNvPr id="37" name="TextBox 36"/>
          <p:cNvSpPr txBox="1"/>
          <p:nvPr/>
        </p:nvSpPr>
        <p:spPr>
          <a:xfrm>
            <a:off x="1960891" y="3068960"/>
            <a:ext cx="5779461" cy="892552"/>
          </a:xfrm>
          <a:prstGeom prst="rect">
            <a:avLst/>
          </a:prstGeom>
          <a:noFill/>
        </p:spPr>
        <p:txBody>
          <a:bodyPr wrap="square" rtlCol="0">
            <a:spAutoFit/>
          </a:bodyPr>
          <a:lstStyle/>
          <a:p>
            <a:pPr algn="ctr"/>
            <a:r>
              <a:rPr lang="zh-CN" altLang="en-US" sz="2000" dirty="0">
                <a:latin typeface="微软雅黑" pitchFamily="34" charset="-122"/>
                <a:ea typeface="微软雅黑" pitchFamily="34" charset="-122"/>
              </a:rPr>
              <a:t>将绿色金融纳入</a:t>
            </a:r>
            <a:r>
              <a:rPr lang="en-US" altLang="zh-CN" sz="2000" dirty="0">
                <a:latin typeface="微软雅黑" pitchFamily="34" charset="-122"/>
                <a:ea typeface="微软雅黑" pitchFamily="34" charset="-122"/>
              </a:rPr>
              <a:t>2016</a:t>
            </a:r>
            <a:r>
              <a:rPr lang="zh-CN" altLang="en-US" sz="2000" dirty="0">
                <a:latin typeface="微软雅黑" pitchFamily="34" charset="-122"/>
                <a:ea typeface="微软雅黑" pitchFamily="34" charset="-122"/>
              </a:rPr>
              <a:t>年</a:t>
            </a:r>
            <a:r>
              <a:rPr lang="en-US" altLang="zh-CN" sz="2000" dirty="0">
                <a:latin typeface="微软雅黑" pitchFamily="34" charset="-122"/>
                <a:ea typeface="微软雅黑" pitchFamily="34" charset="-122"/>
              </a:rPr>
              <a:t>G20</a:t>
            </a:r>
            <a:r>
              <a:rPr lang="zh-CN" altLang="en-US" sz="2000" dirty="0">
                <a:latin typeface="微软雅黑" pitchFamily="34" charset="-122"/>
                <a:ea typeface="微软雅黑" pitchFamily="34" charset="-122"/>
              </a:rPr>
              <a:t>首脑峰会共同声明</a:t>
            </a:r>
            <a:endParaRPr lang="en-US" altLang="zh-CN" sz="2000" dirty="0">
              <a:latin typeface="微软雅黑" pitchFamily="34" charset="-122"/>
              <a:ea typeface="微软雅黑" pitchFamily="34" charset="-122"/>
            </a:endParaRPr>
          </a:p>
          <a:p>
            <a:pPr algn="ctr"/>
            <a:r>
              <a:rPr lang="en-US" altLang="zh-CN" sz="1600" b="1" i="1" dirty="0" smtClean="0">
                <a:cs typeface="Arial" pitchFamily="34" charset="0"/>
              </a:rPr>
              <a:t>  Incorporating </a:t>
            </a:r>
            <a:r>
              <a:rPr lang="en-US" altLang="zh-CN" sz="1600" b="1" i="1" dirty="0">
                <a:cs typeface="Arial" pitchFamily="34" charset="0"/>
              </a:rPr>
              <a:t>green finance into the joint statement of the 2016 G20 summit</a:t>
            </a:r>
            <a:endParaRPr lang="zh-CN" altLang="en-US" sz="1600" b="1" i="1" dirty="0">
              <a:solidFill>
                <a:schemeClr val="accent1">
                  <a:lumMod val="75000"/>
                </a:schemeClr>
              </a:solidFill>
            </a:endParaRPr>
          </a:p>
        </p:txBody>
      </p:sp>
      <p:sp>
        <p:nvSpPr>
          <p:cNvPr id="38" name="TextBox 37"/>
          <p:cNvSpPr txBox="1"/>
          <p:nvPr/>
        </p:nvSpPr>
        <p:spPr>
          <a:xfrm>
            <a:off x="1960891" y="4366845"/>
            <a:ext cx="5635445" cy="646331"/>
          </a:xfrm>
          <a:prstGeom prst="rect">
            <a:avLst/>
          </a:prstGeom>
          <a:noFill/>
        </p:spPr>
        <p:txBody>
          <a:bodyPr wrap="square" rtlCol="0">
            <a:spAutoFit/>
          </a:bodyPr>
          <a:lstStyle/>
          <a:p>
            <a:pPr algn="ctr"/>
            <a:r>
              <a:rPr lang="zh-CN" altLang="en-US" sz="2000" dirty="0">
                <a:latin typeface="微软雅黑" pitchFamily="34" charset="-122"/>
                <a:ea typeface="微软雅黑" pitchFamily="34" charset="-122"/>
              </a:rPr>
              <a:t>尽快</a:t>
            </a:r>
            <a:r>
              <a:rPr lang="zh-CN" altLang="en-US" sz="2000" dirty="0" smtClean="0">
                <a:latin typeface="微软雅黑" pitchFamily="34" charset="-122"/>
                <a:ea typeface="微软雅黑" pitchFamily="34" charset="-122"/>
              </a:rPr>
              <a:t>启动国家战略区的绿色金融改革试点</a:t>
            </a:r>
            <a:endParaRPr lang="en-US" altLang="zh-CN" sz="2000" dirty="0" smtClean="0">
              <a:latin typeface="微软雅黑" pitchFamily="34" charset="-122"/>
              <a:ea typeface="微软雅黑" pitchFamily="34" charset="-122"/>
            </a:endParaRPr>
          </a:p>
          <a:p>
            <a:pPr algn="ctr">
              <a:defRPr/>
            </a:pPr>
            <a:r>
              <a:rPr lang="en-US" altLang="zh-CN" sz="1600" b="1" i="1" dirty="0"/>
              <a:t>Pilot test green finance reforms</a:t>
            </a:r>
            <a:endParaRPr lang="zh-CN" altLang="en-US" sz="1600" b="1" i="1" dirty="0"/>
          </a:p>
        </p:txBody>
      </p:sp>
    </p:spTree>
    <p:extLst>
      <p:ext uri="{BB962C8B-B14F-4D97-AF65-F5344CB8AC3E}">
        <p14:creationId xmlns:p14="http://schemas.microsoft.com/office/powerpoint/2010/main" val="1464226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gray">
          <a:xfrm>
            <a:off x="323528" y="129133"/>
            <a:ext cx="734481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b="0" dirty="0" smtClean="0">
                <a:solidFill>
                  <a:schemeClr val="tx1"/>
                </a:solidFill>
                <a:latin typeface="黑体" panose="02010609060101010101" pitchFamily="49" charset="-122"/>
                <a:ea typeface="黑体" panose="02010609060101010101" pitchFamily="49" charset="-122"/>
              </a:rPr>
              <a:t>①“十三五”期间需要优先突破六大领域</a:t>
            </a:r>
            <a:endParaRPr lang="en-US" altLang="zh-CN" sz="2400" b="0" dirty="0">
              <a:solidFill>
                <a:schemeClr val="tx1"/>
              </a:solidFill>
              <a:latin typeface="黑体" panose="02010609060101010101" pitchFamily="49" charset="-122"/>
              <a:ea typeface="黑体" panose="02010609060101010101" pitchFamily="49" charset="-122"/>
            </a:endParaRPr>
          </a:p>
        </p:txBody>
      </p:sp>
      <p:sp>
        <p:nvSpPr>
          <p:cNvPr id="15" name="TextBox 14"/>
          <p:cNvSpPr txBox="1"/>
          <p:nvPr/>
        </p:nvSpPr>
        <p:spPr>
          <a:xfrm>
            <a:off x="395536" y="566889"/>
            <a:ext cx="7416824" cy="400110"/>
          </a:xfrm>
          <a:prstGeom prst="rect">
            <a:avLst/>
          </a:prstGeom>
          <a:noFill/>
        </p:spPr>
        <p:txBody>
          <a:bodyPr wrap="square" rtlCol="0">
            <a:spAutoFit/>
          </a:bodyPr>
          <a:lstStyle/>
          <a:p>
            <a:r>
              <a:rPr lang="en-US" altLang="zh-CN" sz="2000" i="1" dirty="0">
                <a:ea typeface="黑体" panose="02010609060101010101" pitchFamily="49" charset="-122"/>
                <a:cs typeface="+mj-cs"/>
              </a:rPr>
              <a:t>Breakthrough Priorities during the 13th Five-Year Plan</a:t>
            </a:r>
            <a:endParaRPr lang="zh-CN" altLang="zh-CN" sz="2000" i="1" dirty="0">
              <a:ea typeface="黑体" panose="02010609060101010101" pitchFamily="49" charset="-122"/>
              <a:cs typeface="+mj-cs"/>
            </a:endParaRPr>
          </a:p>
        </p:txBody>
      </p:sp>
      <p:grpSp>
        <p:nvGrpSpPr>
          <p:cNvPr id="13" name="组合 23"/>
          <p:cNvGrpSpPr>
            <a:grpSpLocks/>
          </p:cNvGrpSpPr>
          <p:nvPr/>
        </p:nvGrpSpPr>
        <p:grpSpPr bwMode="auto">
          <a:xfrm>
            <a:off x="1930400" y="1000125"/>
            <a:ext cx="5438775" cy="5162550"/>
            <a:chOff x="2800169" y="1581035"/>
            <a:chExt cx="4022950" cy="3818764"/>
          </a:xfrm>
        </p:grpSpPr>
        <p:grpSp>
          <p:nvGrpSpPr>
            <p:cNvPr id="16" name="组合 10"/>
            <p:cNvGrpSpPr>
              <a:grpSpLocks/>
            </p:cNvGrpSpPr>
            <p:nvPr/>
          </p:nvGrpSpPr>
          <p:grpSpPr bwMode="auto">
            <a:xfrm>
              <a:off x="3347864" y="2167596"/>
              <a:ext cx="2871901" cy="2447821"/>
              <a:chOff x="3212267" y="1557282"/>
              <a:chExt cx="2714063" cy="2379887"/>
            </a:xfrm>
          </p:grpSpPr>
          <p:sp>
            <p:nvSpPr>
              <p:cNvPr id="23" name="空心弧 2"/>
              <p:cNvSpPr/>
              <p:nvPr/>
            </p:nvSpPr>
            <p:spPr>
              <a:xfrm>
                <a:off x="4650342" y="1557282"/>
                <a:ext cx="892379" cy="922713"/>
              </a:xfrm>
              <a:custGeom>
                <a:avLst/>
                <a:gdLst/>
                <a:ahLst/>
                <a:cxnLst/>
                <a:rect l="l" t="t" r="r" b="b"/>
                <a:pathLst>
                  <a:path w="892379" h="922713">
                    <a:moveTo>
                      <a:pt x="0" y="0"/>
                    </a:moveTo>
                    <a:cubicBezTo>
                      <a:pt x="160168" y="9608"/>
                      <a:pt x="314383" y="51836"/>
                      <a:pt x="453426" y="123570"/>
                    </a:cubicBezTo>
                    <a:lnTo>
                      <a:pt x="604345" y="36837"/>
                    </a:lnTo>
                    <a:lnTo>
                      <a:pt x="604694" y="212831"/>
                    </a:lnTo>
                    <a:cubicBezTo>
                      <a:pt x="715765" y="290557"/>
                      <a:pt x="813361" y="388350"/>
                      <a:pt x="892379" y="502645"/>
                    </a:cubicBezTo>
                    <a:lnTo>
                      <a:pt x="207443" y="922713"/>
                    </a:lnTo>
                    <a:cubicBezTo>
                      <a:pt x="153410" y="860704"/>
                      <a:pt x="80429" y="818732"/>
                      <a:pt x="0" y="802318"/>
                    </a:cubicBezTo>
                    <a:close/>
                  </a:path>
                </a:pathLst>
              </a:custGeom>
              <a:solidFill>
                <a:srgbClr val="0072B1"/>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Broadway" panose="04040905080B02020502" pitchFamily="82" charset="0"/>
                </a:endParaRPr>
              </a:p>
            </p:txBody>
          </p:sp>
          <p:sp>
            <p:nvSpPr>
              <p:cNvPr id="24" name="空心弧 2"/>
              <p:cNvSpPr/>
              <p:nvPr/>
            </p:nvSpPr>
            <p:spPr>
              <a:xfrm flipH="1">
                <a:off x="3590473" y="1557282"/>
                <a:ext cx="892379" cy="922713"/>
              </a:xfrm>
              <a:custGeom>
                <a:avLst/>
                <a:gdLst/>
                <a:ahLst/>
                <a:cxnLst/>
                <a:rect l="l" t="t" r="r" b="b"/>
                <a:pathLst>
                  <a:path w="892379" h="922713">
                    <a:moveTo>
                      <a:pt x="0" y="0"/>
                    </a:moveTo>
                    <a:lnTo>
                      <a:pt x="0" y="802318"/>
                    </a:lnTo>
                    <a:cubicBezTo>
                      <a:pt x="80429" y="818732"/>
                      <a:pt x="153410" y="860704"/>
                      <a:pt x="207443" y="922713"/>
                    </a:cubicBezTo>
                    <a:lnTo>
                      <a:pt x="892379" y="502645"/>
                    </a:lnTo>
                    <a:cubicBezTo>
                      <a:pt x="810691" y="384489"/>
                      <a:pt x="709150" y="283968"/>
                      <a:pt x="593122" y="205428"/>
                    </a:cubicBezTo>
                    <a:lnTo>
                      <a:pt x="592787" y="36837"/>
                    </a:lnTo>
                    <a:lnTo>
                      <a:pt x="447197" y="120508"/>
                    </a:lnTo>
                    <a:cubicBezTo>
                      <a:pt x="309813" y="50592"/>
                      <a:pt x="157796" y="9466"/>
                      <a:pt x="0" y="0"/>
                    </a:cubicBezTo>
                    <a:close/>
                  </a:path>
                </a:pathLst>
              </a:custGeom>
              <a:solidFill>
                <a:srgbClr val="C1B7A0"/>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Broadway" panose="04040905080B02020502" pitchFamily="82" charset="0"/>
                </a:endParaRPr>
              </a:p>
            </p:txBody>
          </p:sp>
          <p:sp>
            <p:nvSpPr>
              <p:cNvPr id="25" name="空心弧 2"/>
              <p:cNvSpPr/>
              <p:nvPr/>
            </p:nvSpPr>
            <p:spPr>
              <a:xfrm rot="18030313" flipH="1">
                <a:off x="3227434" y="2376908"/>
                <a:ext cx="892379" cy="922713"/>
              </a:xfrm>
              <a:custGeom>
                <a:avLst/>
                <a:gdLst/>
                <a:ahLst/>
                <a:cxnLst/>
                <a:rect l="l" t="t" r="r" b="b"/>
                <a:pathLst>
                  <a:path w="892379" h="922713">
                    <a:moveTo>
                      <a:pt x="0" y="0"/>
                    </a:moveTo>
                    <a:lnTo>
                      <a:pt x="0" y="802318"/>
                    </a:lnTo>
                    <a:cubicBezTo>
                      <a:pt x="80429" y="818732"/>
                      <a:pt x="153410" y="860704"/>
                      <a:pt x="207443" y="922713"/>
                    </a:cubicBezTo>
                    <a:lnTo>
                      <a:pt x="892379" y="502645"/>
                    </a:lnTo>
                    <a:cubicBezTo>
                      <a:pt x="808327" y="381070"/>
                      <a:pt x="703256" y="278165"/>
                      <a:pt x="582884" y="198879"/>
                    </a:cubicBezTo>
                    <a:lnTo>
                      <a:pt x="584113" y="18918"/>
                    </a:lnTo>
                    <a:lnTo>
                      <a:pt x="423962" y="109089"/>
                    </a:lnTo>
                    <a:cubicBezTo>
                      <a:pt x="292751" y="46081"/>
                      <a:pt x="148949" y="8935"/>
                      <a:pt x="0" y="0"/>
                    </a:cubicBezTo>
                    <a:close/>
                  </a:path>
                </a:pathLst>
              </a:custGeom>
              <a:solidFill>
                <a:srgbClr val="0072B1"/>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Broadway" panose="04040905080B02020502" pitchFamily="82" charset="0"/>
                </a:endParaRPr>
              </a:p>
            </p:txBody>
          </p:sp>
          <p:sp>
            <p:nvSpPr>
              <p:cNvPr id="26" name="空心弧 2"/>
              <p:cNvSpPr/>
              <p:nvPr/>
            </p:nvSpPr>
            <p:spPr>
              <a:xfrm rot="3569687">
                <a:off x="5018784" y="2376908"/>
                <a:ext cx="892379" cy="922713"/>
              </a:xfrm>
              <a:custGeom>
                <a:avLst/>
                <a:gdLst/>
                <a:ahLst/>
                <a:cxnLst/>
                <a:rect l="l" t="t" r="r" b="b"/>
                <a:pathLst>
                  <a:path w="892379" h="922713">
                    <a:moveTo>
                      <a:pt x="0" y="0"/>
                    </a:moveTo>
                    <a:cubicBezTo>
                      <a:pt x="151721" y="9102"/>
                      <a:pt x="298101" y="47473"/>
                      <a:pt x="431244" y="112668"/>
                    </a:cubicBezTo>
                    <a:lnTo>
                      <a:pt x="577343" y="30408"/>
                    </a:lnTo>
                    <a:lnTo>
                      <a:pt x="576222" y="194617"/>
                    </a:lnTo>
                    <a:cubicBezTo>
                      <a:pt x="699400" y="274403"/>
                      <a:pt x="806788" y="378844"/>
                      <a:pt x="892379" y="502645"/>
                    </a:cubicBezTo>
                    <a:lnTo>
                      <a:pt x="207443" y="922713"/>
                    </a:lnTo>
                    <a:cubicBezTo>
                      <a:pt x="153410" y="860704"/>
                      <a:pt x="80429" y="818732"/>
                      <a:pt x="0" y="802318"/>
                    </a:cubicBezTo>
                    <a:close/>
                  </a:path>
                </a:pathLst>
              </a:custGeom>
              <a:solidFill>
                <a:srgbClr val="C1B7A0"/>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Broadway" panose="04040905080B02020502" pitchFamily="82" charset="0"/>
                </a:endParaRPr>
              </a:p>
            </p:txBody>
          </p:sp>
          <p:sp>
            <p:nvSpPr>
              <p:cNvPr id="27" name="空心弧 2"/>
              <p:cNvSpPr/>
              <p:nvPr/>
            </p:nvSpPr>
            <p:spPr>
              <a:xfrm flipV="1">
                <a:off x="4650342" y="3014456"/>
                <a:ext cx="892379" cy="922713"/>
              </a:xfrm>
              <a:custGeom>
                <a:avLst/>
                <a:gdLst/>
                <a:ahLst/>
                <a:cxnLst/>
                <a:rect l="l" t="t" r="r" b="b"/>
                <a:pathLst>
                  <a:path w="892379" h="922713">
                    <a:moveTo>
                      <a:pt x="207443" y="922713"/>
                    </a:moveTo>
                    <a:lnTo>
                      <a:pt x="892379" y="502645"/>
                    </a:lnTo>
                    <a:cubicBezTo>
                      <a:pt x="813365" y="388357"/>
                      <a:pt x="715776" y="290568"/>
                      <a:pt x="604713" y="212844"/>
                    </a:cubicBezTo>
                    <a:lnTo>
                      <a:pt x="604345" y="27002"/>
                    </a:lnTo>
                    <a:lnTo>
                      <a:pt x="444202" y="119036"/>
                    </a:lnTo>
                    <a:cubicBezTo>
                      <a:pt x="307615" y="49999"/>
                      <a:pt x="156655" y="9398"/>
                      <a:pt x="0" y="0"/>
                    </a:cubicBezTo>
                    <a:lnTo>
                      <a:pt x="0" y="802318"/>
                    </a:lnTo>
                    <a:cubicBezTo>
                      <a:pt x="80429" y="818732"/>
                      <a:pt x="153410" y="860704"/>
                      <a:pt x="207443" y="922713"/>
                    </a:cubicBezTo>
                    <a:close/>
                  </a:path>
                </a:pathLst>
              </a:custGeom>
              <a:solidFill>
                <a:srgbClr val="0072B1"/>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Broadway" panose="04040905080B02020502" pitchFamily="82" charset="0"/>
                </a:endParaRPr>
              </a:p>
            </p:txBody>
          </p:sp>
          <p:sp>
            <p:nvSpPr>
              <p:cNvPr id="28" name="空心弧 2"/>
              <p:cNvSpPr/>
              <p:nvPr/>
            </p:nvSpPr>
            <p:spPr>
              <a:xfrm flipH="1" flipV="1">
                <a:off x="3590473" y="3014456"/>
                <a:ext cx="892379" cy="922713"/>
              </a:xfrm>
              <a:custGeom>
                <a:avLst/>
                <a:gdLst/>
                <a:ahLst/>
                <a:cxnLst/>
                <a:rect l="l" t="t" r="r" b="b"/>
                <a:pathLst>
                  <a:path w="892379" h="922713">
                    <a:moveTo>
                      <a:pt x="207443" y="922713"/>
                    </a:moveTo>
                    <a:cubicBezTo>
                      <a:pt x="153410" y="860704"/>
                      <a:pt x="80429" y="818732"/>
                      <a:pt x="0" y="802318"/>
                    </a:cubicBezTo>
                    <a:lnTo>
                      <a:pt x="0" y="0"/>
                    </a:lnTo>
                    <a:cubicBezTo>
                      <a:pt x="154283" y="9255"/>
                      <a:pt x="303042" y="48777"/>
                      <a:pt x="437972" y="115975"/>
                    </a:cubicBezTo>
                    <a:lnTo>
                      <a:pt x="592787" y="27002"/>
                    </a:lnTo>
                    <a:lnTo>
                      <a:pt x="593141" y="205441"/>
                    </a:lnTo>
                    <a:cubicBezTo>
                      <a:pt x="709161" y="283979"/>
                      <a:pt x="810696" y="384496"/>
                      <a:pt x="892379" y="502645"/>
                    </a:cubicBezTo>
                    <a:close/>
                  </a:path>
                </a:pathLst>
              </a:custGeom>
              <a:solidFill>
                <a:srgbClr val="C1B7A0"/>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Broadway" panose="04040905080B02020502" pitchFamily="82" charset="0"/>
                </a:endParaRPr>
              </a:p>
            </p:txBody>
          </p:sp>
        </p:grpSp>
        <p:cxnSp>
          <p:nvCxnSpPr>
            <p:cNvPr id="17" name="直接连接符 16"/>
            <p:cNvCxnSpPr/>
            <p:nvPr/>
          </p:nvCxnSpPr>
          <p:spPr>
            <a:xfrm>
              <a:off x="2800169" y="2314961"/>
              <a:ext cx="3998291" cy="2215869"/>
            </a:xfrm>
            <a:prstGeom prst="line">
              <a:avLst/>
            </a:prstGeom>
            <a:ln w="12700">
              <a:solidFill>
                <a:srgbClr val="00336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836571" y="2273861"/>
              <a:ext cx="3986548" cy="2192384"/>
            </a:xfrm>
            <a:prstGeom prst="line">
              <a:avLst/>
            </a:prstGeom>
            <a:ln w="12700">
              <a:solidFill>
                <a:srgbClr val="00336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765849" y="1581035"/>
              <a:ext cx="10569" cy="3818764"/>
            </a:xfrm>
            <a:prstGeom prst="line">
              <a:avLst/>
            </a:prstGeom>
            <a:ln w="12700">
              <a:solidFill>
                <a:srgbClr val="003360"/>
              </a:solidFill>
            </a:ln>
          </p:spPr>
          <p:style>
            <a:lnRef idx="1">
              <a:schemeClr val="accent1"/>
            </a:lnRef>
            <a:fillRef idx="0">
              <a:schemeClr val="accent1"/>
            </a:fillRef>
            <a:effectRef idx="0">
              <a:schemeClr val="accent1"/>
            </a:effectRef>
            <a:fontRef idx="minor">
              <a:schemeClr val="tx1"/>
            </a:fontRef>
          </p:style>
        </p:cxnSp>
        <p:grpSp>
          <p:nvGrpSpPr>
            <p:cNvPr id="20" name="组合 20"/>
            <p:cNvGrpSpPr>
              <a:grpSpLocks/>
            </p:cNvGrpSpPr>
            <p:nvPr/>
          </p:nvGrpSpPr>
          <p:grpSpPr bwMode="auto">
            <a:xfrm>
              <a:off x="4434353" y="3036987"/>
              <a:ext cx="681847" cy="681847"/>
              <a:chOff x="1268047" y="1694923"/>
              <a:chExt cx="681847" cy="681847"/>
            </a:xfrm>
          </p:grpSpPr>
          <p:sp>
            <p:nvSpPr>
              <p:cNvPr id="21" name="椭圆 20"/>
              <p:cNvSpPr/>
              <p:nvPr/>
            </p:nvSpPr>
            <p:spPr>
              <a:xfrm>
                <a:off x="1268047" y="169492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椭圆 21"/>
              <p:cNvSpPr/>
              <p:nvPr/>
            </p:nvSpPr>
            <p:spPr>
              <a:xfrm>
                <a:off x="1364694" y="1772583"/>
                <a:ext cx="504924" cy="504941"/>
              </a:xfrm>
              <a:prstGeom prst="ellipse">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sp>
        <p:nvSpPr>
          <p:cNvPr id="29" name="矩形 12"/>
          <p:cNvSpPr>
            <a:spLocks noChangeArrowheads="1"/>
          </p:cNvSpPr>
          <p:nvPr/>
        </p:nvSpPr>
        <p:spPr bwMode="auto">
          <a:xfrm>
            <a:off x="107504" y="3178403"/>
            <a:ext cx="3719223" cy="584775"/>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☆建立国家级绿色发展基金</a:t>
            </a:r>
            <a:endPar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endParaRPr>
          </a:p>
          <a:p>
            <a:r>
              <a:rPr lang="en-US" altLang="zh-CN" sz="1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微软雅黑" pitchFamily="34" charset="-122"/>
              </a:rPr>
              <a:t>Launch a National Green Development Fund</a:t>
            </a:r>
            <a:endParaRPr lang="zh-CN" altLang="en-US" sz="1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微软雅黑" pitchFamily="34" charset="-122"/>
            </a:endParaRPr>
          </a:p>
        </p:txBody>
      </p:sp>
      <p:sp>
        <p:nvSpPr>
          <p:cNvPr id="30" name="矩形 13"/>
          <p:cNvSpPr>
            <a:spLocks noChangeArrowheads="1"/>
          </p:cNvSpPr>
          <p:nvPr/>
        </p:nvSpPr>
        <p:spPr bwMode="auto">
          <a:xfrm>
            <a:off x="6573839" y="2996952"/>
            <a:ext cx="2390650" cy="707886"/>
          </a:xfrm>
          <a:prstGeom prst="rect">
            <a:avLst/>
          </a:prstGeom>
          <a:noFill/>
          <a:ln w="9525">
            <a:noFill/>
            <a:miter lim="800000"/>
            <a:headEnd/>
            <a:tailEnd/>
          </a:ln>
        </p:spPr>
        <p:txBody>
          <a:bodyPr wrap="square">
            <a:spAutoFit/>
          </a:bodyPr>
          <a:lstStyle/>
          <a:p>
            <a:r>
              <a:rPr lang="zh-CN" altLang="en-US" sz="1600" dirty="0" smtClean="0">
                <a:latin typeface="黑体" pitchFamily="49" charset="-122"/>
                <a:ea typeface="黑体" pitchFamily="49" charset="-122"/>
              </a:rPr>
              <a:t>发展绿色</a:t>
            </a:r>
            <a:r>
              <a:rPr lang="en-US" altLang="zh-CN" sz="1600" dirty="0" smtClean="0">
                <a:latin typeface="黑体" pitchFamily="49" charset="-122"/>
                <a:ea typeface="黑体" pitchFamily="49" charset="-122"/>
              </a:rPr>
              <a:t>PPP</a:t>
            </a:r>
            <a:r>
              <a:rPr lang="zh-CN" altLang="en-US" sz="1600" dirty="0" smtClean="0">
                <a:latin typeface="黑体" pitchFamily="49" charset="-122"/>
                <a:ea typeface="黑体" pitchFamily="49" charset="-122"/>
              </a:rPr>
              <a:t>融资</a:t>
            </a:r>
            <a:endParaRPr lang="en-US" altLang="zh-CN" sz="1600" dirty="0" smtClean="0">
              <a:latin typeface="黑体" pitchFamily="49" charset="-122"/>
              <a:ea typeface="黑体" pitchFamily="49" charset="-122"/>
            </a:endParaRPr>
          </a:p>
          <a:p>
            <a:r>
              <a:rPr lang="en-US" altLang="zh-CN" sz="1200" i="1" dirty="0"/>
              <a:t>To develop green PPP Project financing</a:t>
            </a:r>
            <a:endParaRPr lang="zh-CN" altLang="en-US" sz="1200" i="1" dirty="0">
              <a:latin typeface="微软雅黑" pitchFamily="34" charset="-122"/>
              <a:ea typeface="微软雅黑" pitchFamily="34" charset="-122"/>
            </a:endParaRPr>
          </a:p>
        </p:txBody>
      </p:sp>
      <p:sp>
        <p:nvSpPr>
          <p:cNvPr id="31" name="矩形 14"/>
          <p:cNvSpPr>
            <a:spLocks noChangeArrowheads="1"/>
          </p:cNvSpPr>
          <p:nvPr/>
        </p:nvSpPr>
        <p:spPr bwMode="auto">
          <a:xfrm>
            <a:off x="5073651" y="5143500"/>
            <a:ext cx="3601386" cy="707886"/>
          </a:xfrm>
          <a:prstGeom prst="rect">
            <a:avLst/>
          </a:prstGeom>
          <a:noFill/>
          <a:ln w="9525">
            <a:noFill/>
            <a:miter lim="800000"/>
            <a:headEnd/>
            <a:tailEnd/>
          </a:ln>
        </p:spPr>
        <p:txBody>
          <a:bodyPr wrap="square">
            <a:spAutoFit/>
          </a:bodyPr>
          <a:lstStyle/>
          <a:p>
            <a:r>
              <a:rPr lang="zh-CN" altLang="en-US" sz="1600" dirty="0" smtClean="0">
                <a:latin typeface="黑体" pitchFamily="49" charset="-122"/>
                <a:ea typeface="黑体" pitchFamily="49" charset="-122"/>
              </a:rPr>
              <a:t>建立碳交易体系，发展碳金融</a:t>
            </a:r>
            <a:endParaRPr lang="en-US" altLang="zh-CN" sz="1600" dirty="0" smtClean="0">
              <a:latin typeface="黑体" pitchFamily="49" charset="-122"/>
              <a:ea typeface="黑体" pitchFamily="49" charset="-122"/>
            </a:endParaRPr>
          </a:p>
          <a:p>
            <a:r>
              <a:rPr lang="en-US" altLang="zh-CN" sz="1200" i="1" dirty="0"/>
              <a:t>To establish a carbon trading system &amp;</a:t>
            </a:r>
            <a:r>
              <a:rPr lang="en-US" altLang="zh-CN" sz="1200" i="1" dirty="0" smtClean="0"/>
              <a:t> </a:t>
            </a:r>
            <a:r>
              <a:rPr lang="en-US" altLang="zh-CN" sz="1200" i="1" dirty="0"/>
              <a:t>promote carbon finance</a:t>
            </a:r>
            <a:endParaRPr lang="zh-CN" altLang="en-US" sz="1200" i="1" dirty="0">
              <a:latin typeface="微软雅黑" pitchFamily="34" charset="-122"/>
              <a:ea typeface="微软雅黑" pitchFamily="34" charset="-122"/>
            </a:endParaRPr>
          </a:p>
        </p:txBody>
      </p:sp>
      <p:sp>
        <p:nvSpPr>
          <p:cNvPr id="32" name="矩形 15"/>
          <p:cNvSpPr>
            <a:spLocks noChangeArrowheads="1"/>
          </p:cNvSpPr>
          <p:nvPr/>
        </p:nvSpPr>
        <p:spPr bwMode="auto">
          <a:xfrm>
            <a:off x="1763689" y="5077053"/>
            <a:ext cx="2724808" cy="800219"/>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☆推动银行体系绿色化</a:t>
            </a:r>
            <a:endPar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endParaRPr>
          </a:p>
          <a:p>
            <a:r>
              <a:rPr lang="en-US" altLang="zh-CN" sz="1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微软雅黑" pitchFamily="34" charset="-122"/>
              </a:rPr>
              <a:t>Speed the greening of the banking system</a:t>
            </a:r>
            <a:endParaRPr lang="zh-CN" altLang="en-US" sz="1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微软雅黑" pitchFamily="34" charset="-122"/>
            </a:endParaRPr>
          </a:p>
        </p:txBody>
      </p:sp>
      <p:sp>
        <p:nvSpPr>
          <p:cNvPr id="33" name="矩形 14"/>
          <p:cNvSpPr>
            <a:spLocks noChangeArrowheads="1"/>
          </p:cNvSpPr>
          <p:nvPr/>
        </p:nvSpPr>
        <p:spPr bwMode="auto">
          <a:xfrm>
            <a:off x="5100103" y="1404065"/>
            <a:ext cx="2975495" cy="523220"/>
          </a:xfrm>
          <a:prstGeom prst="rect">
            <a:avLst/>
          </a:prstGeom>
          <a:noFill/>
          <a:ln w="9525">
            <a:noFill/>
            <a:miter lim="800000"/>
            <a:headEnd/>
            <a:tailEnd/>
          </a:ln>
        </p:spPr>
        <p:txBody>
          <a:bodyPr wrap="none">
            <a:spAutoFit/>
          </a:bodyPr>
          <a:lstStyle/>
          <a:p>
            <a:r>
              <a:rPr lang="zh-CN" altLang="en-US" sz="1600" dirty="0" smtClean="0">
                <a:latin typeface="黑体" pitchFamily="49" charset="-122"/>
                <a:ea typeface="黑体" pitchFamily="49" charset="-122"/>
              </a:rPr>
              <a:t>推行强制性环境责任保险</a:t>
            </a:r>
            <a:endParaRPr lang="en-US" altLang="zh-CN" sz="1600" dirty="0" smtClean="0">
              <a:latin typeface="黑体" pitchFamily="49" charset="-122"/>
              <a:ea typeface="黑体" pitchFamily="49" charset="-122"/>
            </a:endParaRPr>
          </a:p>
          <a:p>
            <a:r>
              <a:rPr lang="en-US" altLang="zh-CN" sz="1200" i="1" dirty="0" smtClean="0"/>
              <a:t>Compulsory </a:t>
            </a:r>
            <a:r>
              <a:rPr lang="en-US" altLang="zh-CN" sz="1200" i="1" dirty="0"/>
              <a:t>environmental liability insurance</a:t>
            </a:r>
            <a:endParaRPr lang="zh-CN" altLang="en-US" sz="1200" dirty="0">
              <a:latin typeface="微软雅黑" pitchFamily="34" charset="-122"/>
              <a:ea typeface="微软雅黑" pitchFamily="34" charset="-122"/>
            </a:endParaRPr>
          </a:p>
        </p:txBody>
      </p:sp>
      <p:sp>
        <p:nvSpPr>
          <p:cNvPr id="34" name="矩形 15"/>
          <p:cNvSpPr>
            <a:spLocks noChangeArrowheads="1"/>
          </p:cNvSpPr>
          <p:nvPr/>
        </p:nvSpPr>
        <p:spPr bwMode="auto">
          <a:xfrm>
            <a:off x="2114801" y="1500188"/>
            <a:ext cx="2373695"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a:t>
            </a:r>
            <a:r>
              <a:rPr lang="zh-CN"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大力发展绿色债券</a:t>
            </a:r>
            <a:endParaRPr lang="en-US"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endParaRPr>
          </a:p>
          <a:p>
            <a:r>
              <a:rPr lang="en-US" altLang="zh-CN" sz="1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微软雅黑" pitchFamily="34" charset="-122"/>
                <a:cs typeface="Times New Roman" pitchFamily="18" charset="0"/>
              </a:rPr>
              <a:t>Promoting green bonds</a:t>
            </a:r>
            <a:endParaRPr lang="zh-CN" altLang="en-US" sz="1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微软雅黑" pitchFamily="34" charset="-122"/>
              <a:cs typeface="Times New Roman" pitchFamily="18" charset="0"/>
            </a:endParaRPr>
          </a:p>
        </p:txBody>
      </p:sp>
    </p:spTree>
    <p:extLst>
      <p:ext uri="{BB962C8B-B14F-4D97-AF65-F5344CB8AC3E}">
        <p14:creationId xmlns:p14="http://schemas.microsoft.com/office/powerpoint/2010/main" val="3311806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412776"/>
            <a:ext cx="9179496" cy="4401205"/>
          </a:xfrm>
          <a:prstGeom prst="rect">
            <a:avLst/>
          </a:prstGeom>
          <a:solidFill>
            <a:schemeClr val="tx2">
              <a:lumMod val="20000"/>
              <a:lumOff val="80000"/>
            </a:schemeClr>
          </a:solidFill>
        </p:spPr>
        <p:txBody>
          <a:bodyPr wrap="square" rtlCol="0">
            <a:spAutoFit/>
          </a:bodyPr>
          <a:lstStyle/>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p:txBody>
      </p:sp>
      <p:sp>
        <p:nvSpPr>
          <p:cNvPr id="6" name="TextBox 5"/>
          <p:cNvSpPr txBox="1"/>
          <p:nvPr/>
        </p:nvSpPr>
        <p:spPr>
          <a:xfrm>
            <a:off x="323528" y="1800477"/>
            <a:ext cx="8568952" cy="1754326"/>
          </a:xfrm>
          <a:prstGeom prst="rect">
            <a:avLst/>
          </a:prstGeom>
          <a:noFill/>
        </p:spPr>
        <p:txBody>
          <a:bodyPr wrap="square" rtlCol="0">
            <a:spAutoFit/>
          </a:bodyPr>
          <a:lstStyle/>
          <a:p>
            <a:pPr marL="285750" indent="-285750">
              <a:buFont typeface="Arial" panose="020B0604020202020204" pitchFamily="34" charset="0"/>
              <a:buChar char="•"/>
            </a:pPr>
            <a:r>
              <a:rPr lang="zh-CN" altLang="zh-CN" dirty="0" smtClean="0">
                <a:latin typeface="黑体" pitchFamily="49" charset="-122"/>
                <a:ea typeface="黑体" pitchFamily="49" charset="-122"/>
              </a:rPr>
              <a:t>未来</a:t>
            </a:r>
            <a:r>
              <a:rPr lang="en-US" altLang="zh-CN" dirty="0">
                <a:latin typeface="黑体" pitchFamily="49" charset="-122"/>
                <a:ea typeface="黑体" pitchFamily="49" charset="-122"/>
              </a:rPr>
              <a:t>15</a:t>
            </a:r>
            <a:r>
              <a:rPr lang="zh-CN" altLang="zh-CN" dirty="0">
                <a:latin typeface="黑体" pitchFamily="49" charset="-122"/>
                <a:ea typeface="黑体" pitchFamily="49" charset="-122"/>
              </a:rPr>
              <a:t>年中国直接融资将会得到大发展，重点是债券市场。债券市场的供给以中长期资金为主，资金稳定性好，且融资成本合理，适合绿色项目融资</a:t>
            </a:r>
            <a:r>
              <a:rPr lang="zh-CN" altLang="zh-CN"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marL="285750" indent="-285750">
              <a:buFont typeface="Arial" panose="020B0604020202020204" pitchFamily="34" charset="0"/>
              <a:buChar char="•"/>
            </a:pPr>
            <a:r>
              <a:rPr lang="en-US" altLang="zh-CN" i="1" dirty="0" smtClean="0"/>
              <a:t>The </a:t>
            </a:r>
            <a:r>
              <a:rPr lang="en-US" altLang="zh-CN" i="1" dirty="0"/>
              <a:t>trend towards direct financing will grow significantly in the coming 15 years, particularly through the bond market. Bond markets provide long-term and stable capital at a reasonable cost, and are therefore suited to green investments. </a:t>
            </a:r>
            <a:endParaRPr lang="zh-CN" altLang="zh-CN" i="1" dirty="0">
              <a:ea typeface="黑体" pitchFamily="49" charset="-122"/>
            </a:endParaRPr>
          </a:p>
          <a:p>
            <a:pPr marL="285750" indent="-285750">
              <a:buFont typeface="Arial" panose="020B0604020202020204" pitchFamily="34" charset="0"/>
              <a:buChar char="•"/>
            </a:pPr>
            <a:endParaRPr lang="zh-CN" altLang="en-US" dirty="0"/>
          </a:p>
        </p:txBody>
      </p:sp>
      <p:sp>
        <p:nvSpPr>
          <p:cNvPr id="11" name="折角形 10"/>
          <p:cNvSpPr/>
          <p:nvPr/>
        </p:nvSpPr>
        <p:spPr>
          <a:xfrm>
            <a:off x="1171856" y="3384653"/>
            <a:ext cx="2664246" cy="2232248"/>
          </a:xfrm>
          <a:prstGeom prst="foldedCorner">
            <a:avLst/>
          </a:prstGeom>
          <a:ln>
            <a:noFill/>
          </a:ln>
        </p:spPr>
        <p:style>
          <a:lnRef idx="2">
            <a:schemeClr val="accent5"/>
          </a:lnRef>
          <a:fillRef idx="1">
            <a:schemeClr val="lt1"/>
          </a:fillRef>
          <a:effectRef idx="0">
            <a:schemeClr val="accent5"/>
          </a:effectRef>
          <a:fontRef idx="minor">
            <a:schemeClr val="dk1"/>
          </a:fontRef>
        </p:style>
        <p:txBody>
          <a:bodyPr anchor="ctr"/>
          <a:lstStyle/>
          <a:p>
            <a:pPr>
              <a:defRPr/>
            </a:pPr>
            <a:r>
              <a:rPr lang="zh-CN" altLang="en-US" dirty="0" smtClean="0">
                <a:solidFill>
                  <a:schemeClr val="tx1"/>
                </a:solidFill>
                <a:latin typeface="仿宋" pitchFamily="49" charset="-122"/>
                <a:ea typeface="仿宋" pitchFamily="49" charset="-122"/>
              </a:rPr>
              <a:t>①由监管部门发布绿色债券指引</a:t>
            </a:r>
            <a:endParaRPr lang="en-US" altLang="zh-CN" dirty="0" smtClean="0">
              <a:solidFill>
                <a:schemeClr val="tx1"/>
              </a:solidFill>
              <a:latin typeface="仿宋" pitchFamily="49" charset="-122"/>
              <a:ea typeface="仿宋" pitchFamily="49" charset="-122"/>
            </a:endParaRPr>
          </a:p>
          <a:p>
            <a:pPr>
              <a:defRPr/>
            </a:pPr>
            <a:r>
              <a:rPr lang="en-US" altLang="zh-CN" i="1" dirty="0"/>
              <a:t>I</a:t>
            </a:r>
            <a:r>
              <a:rPr lang="en-US" altLang="zh-CN" i="1" dirty="0" smtClean="0"/>
              <a:t>ssue </a:t>
            </a:r>
            <a:r>
              <a:rPr lang="en-US" altLang="zh-CN" i="1" dirty="0"/>
              <a:t>guidance on green </a:t>
            </a:r>
            <a:r>
              <a:rPr lang="en-US" altLang="zh-CN" i="1" dirty="0" smtClean="0"/>
              <a:t>bonds.</a:t>
            </a:r>
            <a:endParaRPr lang="zh-CN" altLang="en-US" i="1" dirty="0">
              <a:solidFill>
                <a:schemeClr val="tx1"/>
              </a:solidFill>
              <a:latin typeface="仿宋" pitchFamily="49" charset="-122"/>
              <a:ea typeface="仿宋" pitchFamily="49" charset="-122"/>
            </a:endParaRPr>
          </a:p>
        </p:txBody>
      </p:sp>
      <p:sp>
        <p:nvSpPr>
          <p:cNvPr id="12" name="折角形 11"/>
          <p:cNvSpPr/>
          <p:nvPr/>
        </p:nvSpPr>
        <p:spPr>
          <a:xfrm>
            <a:off x="5204254" y="3384653"/>
            <a:ext cx="2752122" cy="2232248"/>
          </a:xfrm>
          <a:prstGeom prst="foldedCorner">
            <a:avLst/>
          </a:prstGeom>
          <a:ln>
            <a:noFill/>
          </a:ln>
        </p:spPr>
        <p:style>
          <a:lnRef idx="2">
            <a:schemeClr val="accent5"/>
          </a:lnRef>
          <a:fillRef idx="1">
            <a:schemeClr val="lt1"/>
          </a:fillRef>
          <a:effectRef idx="0">
            <a:schemeClr val="accent5"/>
          </a:effectRef>
          <a:fontRef idx="minor">
            <a:schemeClr val="dk1"/>
          </a:fontRef>
        </p:style>
        <p:txBody>
          <a:bodyPr anchor="ctr"/>
          <a:lstStyle/>
          <a:p>
            <a:pPr>
              <a:defRPr/>
            </a:pPr>
            <a:endParaRPr lang="en-US" altLang="zh-CN" dirty="0" smtClean="0">
              <a:solidFill>
                <a:schemeClr val="tx1"/>
              </a:solidFill>
              <a:latin typeface="仿宋" pitchFamily="49" charset="-122"/>
              <a:ea typeface="仿宋" pitchFamily="49" charset="-122"/>
            </a:endParaRPr>
          </a:p>
          <a:p>
            <a:pPr>
              <a:defRPr/>
            </a:pPr>
            <a:endParaRPr lang="en-US" altLang="zh-CN" dirty="0">
              <a:solidFill>
                <a:schemeClr val="tx1"/>
              </a:solidFill>
              <a:latin typeface="仿宋" pitchFamily="49" charset="-122"/>
              <a:ea typeface="仿宋" pitchFamily="49" charset="-122"/>
            </a:endParaRPr>
          </a:p>
          <a:p>
            <a:pPr>
              <a:defRPr/>
            </a:pPr>
            <a:r>
              <a:rPr lang="zh-CN" altLang="en-US" dirty="0" smtClean="0">
                <a:solidFill>
                  <a:schemeClr val="tx1"/>
                </a:solidFill>
                <a:latin typeface="仿宋" pitchFamily="49" charset="-122"/>
                <a:ea typeface="仿宋" pitchFamily="49" charset="-122"/>
              </a:rPr>
              <a:t>②构建绿色债券的环境绩效跟踪评价体系</a:t>
            </a:r>
            <a:endParaRPr lang="en-US" altLang="zh-CN" dirty="0" smtClean="0">
              <a:solidFill>
                <a:schemeClr val="tx1"/>
              </a:solidFill>
              <a:latin typeface="仿宋" pitchFamily="49" charset="-122"/>
              <a:ea typeface="仿宋" pitchFamily="49" charset="-122"/>
            </a:endParaRPr>
          </a:p>
          <a:p>
            <a:pPr>
              <a:defRPr/>
            </a:pPr>
            <a:r>
              <a:rPr lang="en-US" altLang="zh-CN" i="1" dirty="0"/>
              <a:t>E</a:t>
            </a:r>
            <a:r>
              <a:rPr lang="en-US" altLang="zh-CN" i="1" dirty="0" smtClean="0"/>
              <a:t>stablish </a:t>
            </a:r>
            <a:r>
              <a:rPr lang="en-US" altLang="zh-CN" i="1" dirty="0"/>
              <a:t>a monitoring and evaluation system for green bonds.</a:t>
            </a:r>
            <a:endParaRPr lang="zh-CN" altLang="zh-CN" i="1" dirty="0"/>
          </a:p>
          <a:p>
            <a:pPr>
              <a:defRPr/>
            </a:pPr>
            <a:endParaRPr lang="zh-CN" altLang="en-US" dirty="0">
              <a:solidFill>
                <a:schemeClr val="tx1"/>
              </a:solidFill>
              <a:latin typeface="仿宋" pitchFamily="49" charset="-122"/>
              <a:ea typeface="仿宋" pitchFamily="49" charset="-122"/>
            </a:endParaRPr>
          </a:p>
        </p:txBody>
      </p:sp>
      <p:sp>
        <p:nvSpPr>
          <p:cNvPr id="17" name="TextBox 16"/>
          <p:cNvSpPr txBox="1"/>
          <p:nvPr/>
        </p:nvSpPr>
        <p:spPr>
          <a:xfrm>
            <a:off x="755576" y="116632"/>
            <a:ext cx="7776864" cy="769441"/>
          </a:xfrm>
          <a:prstGeom prst="rect">
            <a:avLst/>
          </a:prstGeom>
          <a:noFill/>
        </p:spPr>
        <p:txBody>
          <a:bodyPr wrap="square" rtlCol="0">
            <a:spAutoFit/>
          </a:bodyPr>
          <a:lstStyle/>
          <a:p>
            <a:pPr algn="ctr"/>
            <a:r>
              <a:rPr lang="zh-CN" altLang="en-US" sz="2400" dirty="0" smtClean="0">
                <a:latin typeface="黑体" pitchFamily="49" charset="-122"/>
                <a:ea typeface="黑体" pitchFamily="49" charset="-122"/>
              </a:rPr>
              <a:t>☆大力</a:t>
            </a:r>
            <a:r>
              <a:rPr lang="zh-CN" altLang="en-US" sz="2400" dirty="0">
                <a:latin typeface="黑体" pitchFamily="49" charset="-122"/>
                <a:ea typeface="黑体" pitchFamily="49" charset="-122"/>
              </a:rPr>
              <a:t>发展绿色债券</a:t>
            </a:r>
            <a:endParaRPr lang="en-US" altLang="zh-CN" sz="2400" dirty="0" smtClean="0">
              <a:latin typeface="黑体" pitchFamily="49" charset="-122"/>
              <a:ea typeface="黑体" pitchFamily="49" charset="-122"/>
            </a:endParaRPr>
          </a:p>
          <a:p>
            <a:pPr algn="ctr">
              <a:defRPr/>
            </a:pPr>
            <a:r>
              <a:rPr lang="en-US" altLang="zh-CN" sz="2000" i="1" dirty="0">
                <a:latin typeface="Arial" panose="020B0604020202020204" pitchFamily="34" charset="0"/>
                <a:cs typeface="Arial" panose="020B0604020202020204" pitchFamily="34" charset="0"/>
              </a:rPr>
              <a:t>Promoting green bonds</a:t>
            </a:r>
            <a:endParaRPr lang="zh-CN"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81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27584" y="116632"/>
            <a:ext cx="7920880" cy="769441"/>
          </a:xfrm>
          <a:prstGeom prst="rect">
            <a:avLst/>
          </a:prstGeom>
          <a:noFill/>
        </p:spPr>
        <p:txBody>
          <a:bodyPr wrap="square" rtlCol="0">
            <a:spAutoFit/>
          </a:bodyPr>
          <a:lstStyle/>
          <a:p>
            <a:pPr algn="ct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建立国家</a:t>
            </a:r>
            <a:r>
              <a:rPr lang="zh-CN" altLang="en-US" sz="2400" dirty="0" smtClean="0">
                <a:latin typeface="黑体" pitchFamily="49" charset="-122"/>
                <a:ea typeface="黑体" pitchFamily="49" charset="-122"/>
              </a:rPr>
              <a:t>绿色发展基金：必要性</a:t>
            </a:r>
            <a:endParaRPr lang="en-US" altLang="zh-CN" sz="2400" dirty="0" smtClean="0">
              <a:latin typeface="黑体" pitchFamily="49" charset="-122"/>
              <a:ea typeface="黑体" pitchFamily="49" charset="-122"/>
            </a:endParaRPr>
          </a:p>
          <a:p>
            <a:pPr lvl="0" algn="ctr"/>
            <a:r>
              <a:rPr lang="en-US" altLang="zh-CN" sz="2000" i="1" dirty="0"/>
              <a:t>The importance</a:t>
            </a:r>
            <a:r>
              <a:rPr lang="en-US" altLang="zh-CN" sz="2000" i="1" dirty="0" smtClean="0"/>
              <a:t> </a:t>
            </a:r>
            <a:r>
              <a:rPr lang="en-US" altLang="zh-CN" sz="2000" i="1" dirty="0"/>
              <a:t>of establishing </a:t>
            </a:r>
            <a:r>
              <a:rPr lang="en-US" altLang="zh-CN" sz="2000" i="1" dirty="0" smtClean="0"/>
              <a:t>a National  Green Development  Fund</a:t>
            </a:r>
            <a:endParaRPr lang="en-US" altLang="zh-CN" sz="2000" i="1" dirty="0"/>
          </a:p>
        </p:txBody>
      </p:sp>
      <p:sp>
        <p:nvSpPr>
          <p:cNvPr id="68" name="矩形 12"/>
          <p:cNvSpPr>
            <a:spLocks noChangeArrowheads="1"/>
          </p:cNvSpPr>
          <p:nvPr/>
        </p:nvSpPr>
        <p:spPr bwMode="auto">
          <a:xfrm>
            <a:off x="2049436" y="1919734"/>
            <a:ext cx="2178465" cy="1077218"/>
          </a:xfrm>
          <a:prstGeom prst="rect">
            <a:avLst/>
          </a:prstGeom>
          <a:noFill/>
          <a:ln w="9525">
            <a:noFill/>
            <a:miter lim="800000"/>
            <a:headEnd/>
            <a:tailEnd/>
          </a:ln>
        </p:spPr>
        <p:txBody>
          <a:bodyPr wrap="square">
            <a:spAutoFit/>
          </a:bodyPr>
          <a:lstStyle/>
          <a:p>
            <a:pPr algn="ctr"/>
            <a:r>
              <a:rPr lang="zh-CN" altLang="en-US" sz="1600" dirty="0" smtClean="0">
                <a:solidFill>
                  <a:schemeClr val="bg1"/>
                </a:solidFill>
                <a:latin typeface="微软雅黑" pitchFamily="34" charset="-122"/>
                <a:ea typeface="微软雅黑" pitchFamily="34" charset="-122"/>
              </a:rPr>
              <a:t>党十八大提出生态文明</a:t>
            </a:r>
            <a:r>
              <a:rPr lang="zh-CN" altLang="en-US" sz="1600" dirty="0">
                <a:solidFill>
                  <a:schemeClr val="bg1"/>
                </a:solidFill>
                <a:latin typeface="微软雅黑" pitchFamily="34" charset="-122"/>
                <a:ea typeface="微软雅黑" pitchFamily="34" charset="-122"/>
              </a:rPr>
              <a:t>建设目标，确立了</a:t>
            </a:r>
            <a:r>
              <a:rPr lang="zh-CN" altLang="zh-CN" sz="1600" dirty="0">
                <a:solidFill>
                  <a:schemeClr val="bg1"/>
                </a:solidFill>
                <a:latin typeface="微软雅黑" pitchFamily="34" charset="-122"/>
                <a:ea typeface="微软雅黑" pitchFamily="34" charset="-122"/>
              </a:rPr>
              <a:t>实现经济绿色转型的重要战略</a:t>
            </a:r>
            <a:endParaRPr lang="zh-CN" altLang="en-US" sz="1600" dirty="0">
              <a:solidFill>
                <a:schemeClr val="bg1"/>
              </a:solidFill>
              <a:latin typeface="微软雅黑" pitchFamily="34" charset="-122"/>
              <a:ea typeface="微软雅黑" pitchFamily="34" charset="-122"/>
            </a:endParaRPr>
          </a:p>
        </p:txBody>
      </p:sp>
      <p:sp>
        <p:nvSpPr>
          <p:cNvPr id="70" name="矩形 14"/>
          <p:cNvSpPr>
            <a:spLocks noChangeArrowheads="1"/>
          </p:cNvSpPr>
          <p:nvPr/>
        </p:nvSpPr>
        <p:spPr bwMode="auto">
          <a:xfrm>
            <a:off x="1763688" y="3789040"/>
            <a:ext cx="2354356" cy="1323439"/>
          </a:xfrm>
          <a:prstGeom prst="rect">
            <a:avLst/>
          </a:prstGeom>
          <a:noFill/>
          <a:ln w="9525">
            <a:noFill/>
            <a:miter lim="800000"/>
            <a:headEnd/>
            <a:tailEnd/>
          </a:ln>
        </p:spPr>
        <p:txBody>
          <a:bodyPr wrap="square">
            <a:spAutoFit/>
          </a:bodyPr>
          <a:lstStyle/>
          <a:p>
            <a:pPr algn="ctr"/>
            <a:r>
              <a:rPr lang="zh-CN" altLang="zh-CN" sz="1600" dirty="0">
                <a:solidFill>
                  <a:schemeClr val="bg1"/>
                </a:solidFill>
                <a:latin typeface="微软雅黑" pitchFamily="34" charset="-122"/>
                <a:ea typeface="微软雅黑" pitchFamily="34" charset="-122"/>
              </a:rPr>
              <a:t>《中共中央关于制定国民经济和社会发展第十三个五年规划的建议》提出</a:t>
            </a:r>
            <a:r>
              <a:rPr lang="en-US" altLang="zh-CN" sz="1600" dirty="0">
                <a:solidFill>
                  <a:schemeClr val="bg1"/>
                </a:solidFill>
                <a:latin typeface="微软雅黑" pitchFamily="34" charset="-122"/>
                <a:ea typeface="微软雅黑" pitchFamily="34" charset="-122"/>
              </a:rPr>
              <a:t>: </a:t>
            </a:r>
            <a:r>
              <a:rPr lang="zh-CN" altLang="zh-CN" sz="1600" dirty="0">
                <a:solidFill>
                  <a:schemeClr val="bg1"/>
                </a:solidFill>
                <a:latin typeface="微软雅黑" pitchFamily="34" charset="-122"/>
                <a:ea typeface="微软雅黑" pitchFamily="34" charset="-122"/>
              </a:rPr>
              <a:t>发展绿色金融，设立绿色发展基金。</a:t>
            </a:r>
            <a:endParaRPr lang="zh-CN" altLang="en-US" sz="1600" i="1" dirty="0">
              <a:solidFill>
                <a:schemeClr val="bg1"/>
              </a:solidFill>
              <a:latin typeface="微软雅黑" pitchFamily="34" charset="-122"/>
              <a:ea typeface="微软雅黑" pitchFamily="34" charset="-122"/>
            </a:endParaRPr>
          </a:p>
        </p:txBody>
      </p:sp>
      <p:sp>
        <p:nvSpPr>
          <p:cNvPr id="71" name="矩形 15"/>
          <p:cNvSpPr>
            <a:spLocks noChangeArrowheads="1"/>
          </p:cNvSpPr>
          <p:nvPr/>
        </p:nvSpPr>
        <p:spPr bwMode="auto">
          <a:xfrm>
            <a:off x="4908129" y="1916832"/>
            <a:ext cx="2400175" cy="1077218"/>
          </a:xfrm>
          <a:prstGeom prst="rect">
            <a:avLst/>
          </a:prstGeom>
          <a:noFill/>
          <a:ln w="9525">
            <a:noFill/>
            <a:miter lim="800000"/>
            <a:headEnd/>
            <a:tailEnd/>
          </a:ln>
        </p:spPr>
        <p:txBody>
          <a:bodyPr wrap="square">
            <a:spAutoFit/>
          </a:bodyPr>
          <a:lstStyle/>
          <a:p>
            <a:pPr algn="ctr"/>
            <a:r>
              <a:rPr lang="zh-CN" altLang="zh-CN" sz="1600" dirty="0">
                <a:solidFill>
                  <a:schemeClr val="bg1"/>
                </a:solidFill>
                <a:latin typeface="微软雅黑" pitchFamily="34" charset="-122"/>
                <a:ea typeface="微软雅黑" pitchFamily="34" charset="-122"/>
              </a:rPr>
              <a:t>十八届五中全会将“绿色”发展作为五大发展理念之一，提升到一个新的战略高度。</a:t>
            </a:r>
            <a:endParaRPr lang="en-US" altLang="zh-CN" sz="1600" dirty="0" smtClean="0">
              <a:solidFill>
                <a:schemeClr val="bg1"/>
              </a:solidFill>
              <a:latin typeface="微软雅黑" pitchFamily="34" charset="-122"/>
              <a:ea typeface="微软雅黑" pitchFamily="34" charset="-122"/>
            </a:endParaRPr>
          </a:p>
        </p:txBody>
      </p:sp>
      <p:sp>
        <p:nvSpPr>
          <p:cNvPr id="72" name="矩形 14"/>
          <p:cNvSpPr>
            <a:spLocks noChangeArrowheads="1"/>
          </p:cNvSpPr>
          <p:nvPr/>
        </p:nvSpPr>
        <p:spPr bwMode="auto">
          <a:xfrm>
            <a:off x="5211509" y="3929940"/>
            <a:ext cx="1959316" cy="1323439"/>
          </a:xfrm>
          <a:prstGeom prst="rect">
            <a:avLst/>
          </a:prstGeom>
          <a:noFill/>
          <a:ln w="9525">
            <a:noFill/>
            <a:miter lim="800000"/>
            <a:headEnd/>
            <a:tailEnd/>
          </a:ln>
        </p:spPr>
        <p:txBody>
          <a:bodyPr wrap="square">
            <a:spAutoFit/>
          </a:bodyPr>
          <a:lstStyle/>
          <a:p>
            <a:r>
              <a:rPr lang="zh-CN" altLang="en-US" sz="1600" dirty="0">
                <a:solidFill>
                  <a:schemeClr val="bg1"/>
                </a:solidFill>
                <a:latin typeface="微软雅黑" pitchFamily="34" charset="-122"/>
                <a:ea typeface="微软雅黑" pitchFamily="34" charset="-122"/>
              </a:rPr>
              <a:t>实现</a:t>
            </a:r>
            <a:r>
              <a:rPr lang="zh-CN" altLang="en-US" sz="1600" dirty="0" smtClean="0">
                <a:solidFill>
                  <a:schemeClr val="bg1"/>
                </a:solidFill>
                <a:latin typeface="微软雅黑" pitchFamily="34" charset="-122"/>
                <a:ea typeface="微软雅黑" pitchFamily="34" charset="-122"/>
              </a:rPr>
              <a:t>外汇储备资金</a:t>
            </a:r>
            <a:endParaRPr lang="en-US" altLang="zh-CN" sz="1600" dirty="0" smtClean="0">
              <a:solidFill>
                <a:schemeClr val="bg1"/>
              </a:solidFill>
              <a:latin typeface="微软雅黑" pitchFamily="34" charset="-122"/>
              <a:ea typeface="微软雅黑" pitchFamily="34" charset="-122"/>
            </a:endParaRPr>
          </a:p>
          <a:p>
            <a:pPr algn="ctr"/>
            <a:r>
              <a:rPr lang="zh-CN" altLang="en-US" sz="1600" dirty="0" smtClean="0">
                <a:solidFill>
                  <a:schemeClr val="bg1"/>
                </a:solidFill>
                <a:latin typeface="微软雅黑" pitchFamily="34" charset="-122"/>
                <a:ea typeface="微软雅黑" pitchFamily="34" charset="-122"/>
              </a:rPr>
              <a:t>运用的多元化</a:t>
            </a:r>
            <a:endParaRPr lang="en-US" altLang="zh-CN" sz="1600" dirty="0" smtClean="0">
              <a:solidFill>
                <a:schemeClr val="bg1"/>
              </a:solidFill>
              <a:latin typeface="微软雅黑" pitchFamily="34" charset="-122"/>
              <a:ea typeface="微软雅黑" pitchFamily="34" charset="-122"/>
            </a:endParaRPr>
          </a:p>
          <a:p>
            <a:pPr algn="ctr"/>
            <a:r>
              <a:rPr lang="en-US" altLang="zh-CN" sz="1600" i="1" dirty="0" smtClean="0">
                <a:solidFill>
                  <a:schemeClr val="bg1"/>
                </a:solidFill>
              </a:rPr>
              <a:t>to </a:t>
            </a:r>
            <a:r>
              <a:rPr lang="en-US" altLang="zh-CN" sz="1600" i="1" dirty="0">
                <a:solidFill>
                  <a:schemeClr val="bg1"/>
                </a:solidFill>
              </a:rPr>
              <a:t>diversify China’s foreign currency reserves</a:t>
            </a:r>
            <a:endParaRPr lang="zh-CN" altLang="en-US" sz="1600" i="1" dirty="0">
              <a:solidFill>
                <a:schemeClr val="bg1"/>
              </a:solidFill>
              <a:latin typeface="微软雅黑" pitchFamily="34" charset="-122"/>
              <a:ea typeface="微软雅黑" pitchFamily="34" charset="-122"/>
            </a:endParaRPr>
          </a:p>
        </p:txBody>
      </p:sp>
      <p:graphicFrame>
        <p:nvGraphicFramePr>
          <p:cNvPr id="18" name="内容占位符 12"/>
          <p:cNvGraphicFramePr>
            <a:graphicFrameLocks/>
          </p:cNvGraphicFramePr>
          <p:nvPr>
            <p:extLst>
              <p:ext uri="{D42A27DB-BD31-4B8C-83A1-F6EECF244321}">
                <p14:modId xmlns:p14="http://schemas.microsoft.com/office/powerpoint/2010/main" val="2789124660"/>
              </p:ext>
            </p:extLst>
          </p:nvPr>
        </p:nvGraphicFramePr>
        <p:xfrm>
          <a:off x="299505" y="1196752"/>
          <a:ext cx="8353425"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722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3"/>
          <p:cNvSpPr>
            <a:spLocks noChangeArrowheads="1"/>
          </p:cNvSpPr>
          <p:nvPr/>
        </p:nvSpPr>
        <p:spPr bwMode="gray">
          <a:xfrm rot="16200000">
            <a:off x="4185964" y="2435673"/>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4" name="AutoShape 4"/>
          <p:cNvSpPr>
            <a:spLocks noChangeArrowheads="1"/>
          </p:cNvSpPr>
          <p:nvPr/>
        </p:nvSpPr>
        <p:spPr bwMode="gray">
          <a:xfrm rot="3075582">
            <a:off x="5207481" y="4738123"/>
            <a:ext cx="734043" cy="334263"/>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5" name="AutoShape 5"/>
          <p:cNvSpPr>
            <a:spLocks noChangeArrowheads="1"/>
          </p:cNvSpPr>
          <p:nvPr/>
        </p:nvSpPr>
        <p:spPr bwMode="gray">
          <a:xfrm rot="11922752">
            <a:off x="2908026" y="3254523"/>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AutoShape 7"/>
          <p:cNvSpPr>
            <a:spLocks noChangeArrowheads="1"/>
          </p:cNvSpPr>
          <p:nvPr/>
        </p:nvSpPr>
        <p:spPr bwMode="gray">
          <a:xfrm rot="20287668">
            <a:off x="5510639" y="3300150"/>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8" name="AutoShape 8"/>
          <p:cNvSpPr>
            <a:spLocks noChangeArrowheads="1"/>
          </p:cNvSpPr>
          <p:nvPr/>
        </p:nvSpPr>
        <p:spPr bwMode="gray">
          <a:xfrm rot="7949558">
            <a:off x="3202451" y="4695295"/>
            <a:ext cx="863600" cy="288925"/>
          </a:xfrm>
          <a:prstGeom prst="rightArrow">
            <a:avLst>
              <a:gd name="adj1" fmla="val 35167"/>
              <a:gd name="adj2" fmla="val 121041"/>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9" name="Oval 9"/>
          <p:cNvSpPr>
            <a:spLocks noChangeArrowheads="1"/>
          </p:cNvSpPr>
          <p:nvPr/>
        </p:nvSpPr>
        <p:spPr bwMode="auto">
          <a:xfrm>
            <a:off x="2710383" y="1967609"/>
            <a:ext cx="3743325" cy="3744912"/>
          </a:xfrm>
          <a:prstGeom prst="ellipse">
            <a:avLst/>
          </a:prstGeom>
          <a:noFill/>
          <a:ln w="38100" algn="ctr">
            <a:solidFill>
              <a:srgbClr val="B2B2B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90" name="Group 10"/>
          <p:cNvGrpSpPr>
            <a:grpSpLocks/>
          </p:cNvGrpSpPr>
          <p:nvPr/>
        </p:nvGrpSpPr>
        <p:grpSpPr bwMode="auto">
          <a:xfrm rot="19826814">
            <a:off x="4401864" y="1787657"/>
            <a:ext cx="360363" cy="360362"/>
            <a:chOff x="1973" y="1706"/>
            <a:chExt cx="227" cy="227"/>
          </a:xfrm>
        </p:grpSpPr>
        <p:sp>
          <p:nvSpPr>
            <p:cNvPr id="91" name="Oval 11"/>
            <p:cNvSpPr>
              <a:spLocks noChangeArrowheads="1"/>
            </p:cNvSpPr>
            <p:nvPr/>
          </p:nvSpPr>
          <p:spPr bwMode="gray">
            <a:xfrm>
              <a:off x="1973" y="1706"/>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2" name="Oval 12"/>
            <p:cNvSpPr>
              <a:spLocks noChangeArrowheads="1"/>
            </p:cNvSpPr>
            <p:nvPr/>
          </p:nvSpPr>
          <p:spPr bwMode="gray">
            <a:xfrm>
              <a:off x="1983" y="1725"/>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93" name="Group 13"/>
          <p:cNvGrpSpPr>
            <a:grpSpLocks/>
          </p:cNvGrpSpPr>
          <p:nvPr/>
        </p:nvGrpSpPr>
        <p:grpSpPr bwMode="auto">
          <a:xfrm rot="19826814">
            <a:off x="2561651" y="3041646"/>
            <a:ext cx="360362" cy="360363"/>
            <a:chOff x="1565" y="2659"/>
            <a:chExt cx="227" cy="227"/>
          </a:xfrm>
        </p:grpSpPr>
        <p:sp>
          <p:nvSpPr>
            <p:cNvPr id="94" name="Oval 14"/>
            <p:cNvSpPr>
              <a:spLocks noChangeArrowheads="1"/>
            </p:cNvSpPr>
            <p:nvPr/>
          </p:nvSpPr>
          <p:spPr bwMode="gray">
            <a:xfrm>
              <a:off x="1565" y="2659"/>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5" name="Oval 15"/>
            <p:cNvSpPr>
              <a:spLocks noChangeArrowheads="1"/>
            </p:cNvSpPr>
            <p:nvPr/>
          </p:nvSpPr>
          <p:spPr bwMode="gray">
            <a:xfrm>
              <a:off x="1575" y="2678"/>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99" name="Group 19"/>
          <p:cNvGrpSpPr>
            <a:grpSpLocks/>
          </p:cNvGrpSpPr>
          <p:nvPr/>
        </p:nvGrpSpPr>
        <p:grpSpPr bwMode="auto">
          <a:xfrm rot="19826814">
            <a:off x="6233545" y="3042816"/>
            <a:ext cx="360362" cy="360363"/>
            <a:chOff x="3470" y="1706"/>
            <a:chExt cx="227" cy="227"/>
          </a:xfrm>
        </p:grpSpPr>
        <p:sp>
          <p:nvSpPr>
            <p:cNvPr id="100" name="Oval 20"/>
            <p:cNvSpPr>
              <a:spLocks noChangeArrowheads="1"/>
            </p:cNvSpPr>
            <p:nvPr/>
          </p:nvSpPr>
          <p:spPr bwMode="gray">
            <a:xfrm>
              <a:off x="3470" y="1706"/>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1" name="Oval 21"/>
            <p:cNvSpPr>
              <a:spLocks noChangeArrowheads="1"/>
            </p:cNvSpPr>
            <p:nvPr/>
          </p:nvSpPr>
          <p:spPr bwMode="gray">
            <a:xfrm>
              <a:off x="3480" y="1725"/>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02" name="Group 22"/>
          <p:cNvGrpSpPr>
            <a:grpSpLocks/>
          </p:cNvGrpSpPr>
          <p:nvPr/>
        </p:nvGrpSpPr>
        <p:grpSpPr bwMode="auto">
          <a:xfrm rot="19826814">
            <a:off x="3052872" y="5075554"/>
            <a:ext cx="360362" cy="360363"/>
            <a:chOff x="3923" y="2659"/>
            <a:chExt cx="227" cy="227"/>
          </a:xfrm>
        </p:grpSpPr>
        <p:sp>
          <p:nvSpPr>
            <p:cNvPr id="103" name="Oval 23"/>
            <p:cNvSpPr>
              <a:spLocks noChangeArrowheads="1"/>
            </p:cNvSpPr>
            <p:nvPr/>
          </p:nvSpPr>
          <p:spPr bwMode="gray">
            <a:xfrm>
              <a:off x="3923" y="2659"/>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4" name="Oval 24"/>
            <p:cNvSpPr>
              <a:spLocks noChangeArrowheads="1"/>
            </p:cNvSpPr>
            <p:nvPr/>
          </p:nvSpPr>
          <p:spPr bwMode="gray">
            <a:xfrm>
              <a:off x="3933" y="2678"/>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05" name="Group 25"/>
          <p:cNvGrpSpPr>
            <a:grpSpLocks/>
          </p:cNvGrpSpPr>
          <p:nvPr/>
        </p:nvGrpSpPr>
        <p:grpSpPr bwMode="auto">
          <a:xfrm rot="19826814">
            <a:off x="5711972" y="5126863"/>
            <a:ext cx="360363" cy="360363"/>
            <a:chOff x="3515" y="3521"/>
            <a:chExt cx="227" cy="227"/>
          </a:xfrm>
        </p:grpSpPr>
        <p:sp>
          <p:nvSpPr>
            <p:cNvPr id="106" name="Oval 26"/>
            <p:cNvSpPr>
              <a:spLocks noChangeArrowheads="1"/>
            </p:cNvSpPr>
            <p:nvPr/>
          </p:nvSpPr>
          <p:spPr bwMode="gray">
            <a:xfrm>
              <a:off x="3515" y="3521"/>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7" name="Oval 27"/>
            <p:cNvSpPr>
              <a:spLocks noChangeArrowheads="1"/>
            </p:cNvSpPr>
            <p:nvPr/>
          </p:nvSpPr>
          <p:spPr bwMode="gray">
            <a:xfrm>
              <a:off x="3525" y="3540"/>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08" name="Oval 28"/>
          <p:cNvSpPr>
            <a:spLocks noChangeArrowheads="1"/>
          </p:cNvSpPr>
          <p:nvPr/>
        </p:nvSpPr>
        <p:spPr bwMode="gray">
          <a:xfrm>
            <a:off x="3667646" y="2908996"/>
            <a:ext cx="1944687" cy="1944688"/>
          </a:xfrm>
          <a:prstGeom prst="ellipse">
            <a:avLst/>
          </a:prstGeom>
          <a:gradFill rotWithShape="1">
            <a:gsLst>
              <a:gs pos="0">
                <a:srgbClr val="6E815B">
                  <a:gamma/>
                  <a:tint val="0"/>
                  <a:invGamma/>
                </a:srgbClr>
              </a:gs>
              <a:gs pos="50000">
                <a:srgbClr val="6E815B"/>
              </a:gs>
              <a:gs pos="100000">
                <a:srgbClr val="6E815B">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9" name="Oval 29"/>
          <p:cNvSpPr>
            <a:spLocks noChangeArrowheads="1"/>
          </p:cNvSpPr>
          <p:nvPr/>
        </p:nvSpPr>
        <p:spPr bwMode="gray">
          <a:xfrm>
            <a:off x="3661296" y="2893121"/>
            <a:ext cx="1944687" cy="1944688"/>
          </a:xfrm>
          <a:prstGeom prst="ellipse">
            <a:avLst/>
          </a:prstGeom>
          <a:gradFill rotWithShape="1">
            <a:gsLst>
              <a:gs pos="0">
                <a:srgbClr val="6E815B">
                  <a:alpha val="32001"/>
                </a:srgbClr>
              </a:gs>
              <a:gs pos="100000">
                <a:srgbClr val="6E815B">
                  <a:gamma/>
                  <a:shade val="46275"/>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0" name="Oval 30"/>
          <p:cNvSpPr>
            <a:spLocks noChangeArrowheads="1"/>
          </p:cNvSpPr>
          <p:nvPr/>
        </p:nvSpPr>
        <p:spPr bwMode="gray">
          <a:xfrm>
            <a:off x="3794646" y="3035996"/>
            <a:ext cx="1690687" cy="1690688"/>
          </a:xfrm>
          <a:prstGeom prst="ellipse">
            <a:avLst/>
          </a:prstGeom>
          <a:gradFill rotWithShape="1">
            <a:gsLst>
              <a:gs pos="0">
                <a:srgbClr val="6E815B">
                  <a:gamma/>
                  <a:shade val="54118"/>
                  <a:invGamma/>
                </a:srgbClr>
              </a:gs>
              <a:gs pos="50000">
                <a:srgbClr val="6E815B"/>
              </a:gs>
              <a:gs pos="100000">
                <a:srgbClr val="6E815B">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1" name="Oval 31"/>
          <p:cNvSpPr>
            <a:spLocks noChangeArrowheads="1"/>
          </p:cNvSpPr>
          <p:nvPr/>
        </p:nvSpPr>
        <p:spPr bwMode="gray">
          <a:xfrm>
            <a:off x="3777183" y="3009009"/>
            <a:ext cx="1690688" cy="1690687"/>
          </a:xfrm>
          <a:prstGeom prst="ellipse">
            <a:avLst/>
          </a:prstGeom>
          <a:gradFill rotWithShape="1">
            <a:gsLst>
              <a:gs pos="0">
                <a:srgbClr val="6E815B">
                  <a:gamma/>
                  <a:shade val="63529"/>
                  <a:invGamma/>
                </a:srgbClr>
              </a:gs>
              <a:gs pos="100000">
                <a:srgbClr val="6E815B">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2" name="Oval 32"/>
          <p:cNvSpPr>
            <a:spLocks noChangeArrowheads="1"/>
          </p:cNvSpPr>
          <p:nvPr/>
        </p:nvSpPr>
        <p:spPr bwMode="gray">
          <a:xfrm>
            <a:off x="3878783" y="3120134"/>
            <a:ext cx="1522413" cy="152241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3" name="Oval 33"/>
          <p:cNvSpPr>
            <a:spLocks noChangeArrowheads="1"/>
          </p:cNvSpPr>
          <p:nvPr/>
        </p:nvSpPr>
        <p:spPr bwMode="gray">
          <a:xfrm>
            <a:off x="3901008" y="3139184"/>
            <a:ext cx="1471613" cy="14732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4" name="Oval 34"/>
          <p:cNvSpPr>
            <a:spLocks noChangeArrowheads="1"/>
          </p:cNvSpPr>
          <p:nvPr/>
        </p:nvSpPr>
        <p:spPr bwMode="gray">
          <a:xfrm>
            <a:off x="3918471" y="3148709"/>
            <a:ext cx="1438275" cy="14351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5" name="Oval 35"/>
          <p:cNvSpPr>
            <a:spLocks noChangeArrowheads="1"/>
          </p:cNvSpPr>
          <p:nvPr/>
        </p:nvSpPr>
        <p:spPr bwMode="gray">
          <a:xfrm>
            <a:off x="3934346" y="3162996"/>
            <a:ext cx="1366837" cy="13414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6" name="Oval 36"/>
          <p:cNvSpPr>
            <a:spLocks noChangeArrowheads="1"/>
          </p:cNvSpPr>
          <p:nvPr/>
        </p:nvSpPr>
        <p:spPr bwMode="gray">
          <a:xfrm>
            <a:off x="4015308" y="3294759"/>
            <a:ext cx="1214438" cy="1090612"/>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ysClr val="windowText" lastClr="000000"/>
                </a:solidFill>
                <a:effectLst/>
                <a:uLnTx/>
                <a:uFillTx/>
                <a:latin typeface="黑体" pitchFamily="49" charset="-122"/>
                <a:ea typeface="黑体" pitchFamily="49" charset="-122"/>
              </a:rPr>
              <a:t>挑战</a:t>
            </a:r>
          </a:p>
        </p:txBody>
      </p:sp>
      <p:sp>
        <p:nvSpPr>
          <p:cNvPr id="119" name="Text Box 39"/>
          <p:cNvSpPr txBox="1">
            <a:spLocks noChangeArrowheads="1"/>
          </p:cNvSpPr>
          <p:nvPr/>
        </p:nvSpPr>
        <p:spPr bwMode="auto">
          <a:xfrm>
            <a:off x="3463280" y="1322117"/>
            <a:ext cx="237757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zh-CN" altLang="zh-CN" sz="1900" dirty="0" smtClean="0">
                <a:latin typeface="黑体" pitchFamily="49" charset="-122"/>
                <a:ea typeface="黑体" pitchFamily="49" charset="-122"/>
              </a:rPr>
              <a:t>巨大</a:t>
            </a:r>
            <a:r>
              <a:rPr lang="zh-CN" altLang="zh-CN" sz="1900" dirty="0">
                <a:latin typeface="黑体" pitchFamily="49" charset="-122"/>
                <a:ea typeface="黑体" pitchFamily="49" charset="-122"/>
              </a:rPr>
              <a:t>的绿色融资</a:t>
            </a:r>
            <a:r>
              <a:rPr lang="zh-CN" altLang="zh-CN" sz="1900" dirty="0" smtClean="0">
                <a:latin typeface="黑体" pitchFamily="49" charset="-122"/>
                <a:ea typeface="黑体" pitchFamily="49" charset="-122"/>
              </a:rPr>
              <a:t>需求</a:t>
            </a:r>
            <a:endParaRPr lang="en-US" altLang="zh-CN" sz="1900" dirty="0">
              <a:latin typeface="黑体" pitchFamily="49" charset="-122"/>
              <a:ea typeface="黑体" pitchFamily="49" charset="-122"/>
            </a:endParaRPr>
          </a:p>
        </p:txBody>
      </p:sp>
      <p:sp>
        <p:nvSpPr>
          <p:cNvPr id="120" name="Text Box 40"/>
          <p:cNvSpPr txBox="1">
            <a:spLocks noChangeArrowheads="1"/>
          </p:cNvSpPr>
          <p:nvPr/>
        </p:nvSpPr>
        <p:spPr bwMode="auto">
          <a:xfrm>
            <a:off x="6559281" y="2996952"/>
            <a:ext cx="2621231"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1900" dirty="0" smtClean="0">
                <a:latin typeface="黑体" pitchFamily="49" charset="-122"/>
                <a:ea typeface="黑体" pitchFamily="49" charset="-122"/>
              </a:rPr>
              <a:t>绿色金融供给严重不足</a:t>
            </a:r>
            <a:endParaRPr lang="en-US" altLang="zh-CN" sz="1900" dirty="0">
              <a:latin typeface="黑体" pitchFamily="49" charset="-122"/>
              <a:ea typeface="黑体" pitchFamily="49" charset="-122"/>
            </a:endParaRPr>
          </a:p>
        </p:txBody>
      </p:sp>
      <p:sp>
        <p:nvSpPr>
          <p:cNvPr id="121" name="Text Box 41"/>
          <p:cNvSpPr txBox="1">
            <a:spLocks noChangeArrowheads="1"/>
          </p:cNvSpPr>
          <p:nvPr/>
        </p:nvSpPr>
        <p:spPr bwMode="auto">
          <a:xfrm>
            <a:off x="6137765" y="5373215"/>
            <a:ext cx="2864887"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900" dirty="0" smtClean="0">
                <a:latin typeface="黑体" pitchFamily="49" charset="-122"/>
                <a:ea typeface="黑体" pitchFamily="49" charset="-122"/>
              </a:rPr>
              <a:t>缺乏综合的法律保障体系</a:t>
            </a:r>
            <a:endParaRPr lang="en-US" altLang="zh-CN" sz="1900" dirty="0">
              <a:latin typeface="黑体" pitchFamily="49" charset="-122"/>
              <a:ea typeface="黑体" pitchFamily="49" charset="-122"/>
            </a:endParaRPr>
          </a:p>
        </p:txBody>
      </p:sp>
      <p:sp>
        <p:nvSpPr>
          <p:cNvPr id="122" name="Text Box 42"/>
          <p:cNvSpPr txBox="1">
            <a:spLocks noChangeArrowheads="1"/>
          </p:cNvSpPr>
          <p:nvPr/>
        </p:nvSpPr>
        <p:spPr bwMode="auto">
          <a:xfrm>
            <a:off x="-36512" y="2972271"/>
            <a:ext cx="262123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zh-CN" altLang="en-US" sz="1900" dirty="0" smtClean="0">
                <a:latin typeface="黑体" pitchFamily="49" charset="-122"/>
                <a:ea typeface="黑体" pitchFamily="49" charset="-122"/>
              </a:rPr>
              <a:t>缺乏清晰的战略路线图</a:t>
            </a:r>
            <a:endParaRPr lang="en-US" altLang="zh-CN" sz="1900" dirty="0">
              <a:latin typeface="黑体" pitchFamily="49" charset="-122"/>
              <a:ea typeface="黑体" pitchFamily="49" charset="-122"/>
            </a:endParaRPr>
          </a:p>
        </p:txBody>
      </p:sp>
      <p:sp>
        <p:nvSpPr>
          <p:cNvPr id="45" name="Text Box 41"/>
          <p:cNvSpPr txBox="1">
            <a:spLocks noChangeArrowheads="1"/>
          </p:cNvSpPr>
          <p:nvPr/>
        </p:nvSpPr>
        <p:spPr bwMode="auto">
          <a:xfrm>
            <a:off x="597015" y="5373216"/>
            <a:ext cx="262123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1900" dirty="0" smtClean="0">
                <a:latin typeface="黑体" pitchFamily="49" charset="-122"/>
                <a:ea typeface="黑体" pitchFamily="49" charset="-122"/>
              </a:rPr>
              <a:t>缺乏国家层面协调机制</a:t>
            </a:r>
            <a:endParaRPr lang="en-US" altLang="zh-CN" sz="1900" dirty="0">
              <a:latin typeface="黑体" pitchFamily="49" charset="-122"/>
              <a:ea typeface="黑体" pitchFamily="49" charset="-122"/>
            </a:endParaRPr>
          </a:p>
        </p:txBody>
      </p:sp>
      <p:sp>
        <p:nvSpPr>
          <p:cNvPr id="46" name="Rectangle 2"/>
          <p:cNvSpPr txBox="1">
            <a:spLocks noChangeArrowheads="1"/>
          </p:cNvSpPr>
          <p:nvPr/>
        </p:nvSpPr>
        <p:spPr bwMode="gray">
          <a:xfrm>
            <a:off x="395536" y="44624"/>
            <a:ext cx="813690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zh-CN" sz="2200" dirty="0" smtClean="0">
                <a:solidFill>
                  <a:schemeClr val="tx2">
                    <a:lumMod val="60000"/>
                    <a:lumOff val="40000"/>
                  </a:schemeClr>
                </a:solidFill>
                <a:latin typeface="黑体" pitchFamily="49" charset="-122"/>
                <a:ea typeface="黑体" pitchFamily="49" charset="-122"/>
              </a:rPr>
              <a:t>中国绿色金融</a:t>
            </a:r>
            <a:r>
              <a:rPr lang="zh-CN" altLang="en-US" sz="2200" dirty="0" smtClean="0">
                <a:solidFill>
                  <a:schemeClr val="tx2">
                    <a:lumMod val="60000"/>
                    <a:lumOff val="40000"/>
                  </a:schemeClr>
                </a:solidFill>
                <a:latin typeface="黑体" pitchFamily="49" charset="-122"/>
                <a:ea typeface="黑体" pitchFamily="49" charset="-122"/>
              </a:rPr>
              <a:t>改革面临五大挑战</a:t>
            </a:r>
            <a:endParaRPr lang="en-US" altLang="zh-CN" sz="2200" dirty="0">
              <a:solidFill>
                <a:schemeClr val="tx2">
                  <a:lumMod val="60000"/>
                  <a:lumOff val="40000"/>
                </a:schemeClr>
              </a:solidFill>
              <a:latin typeface="黑体" pitchFamily="49" charset="-122"/>
              <a:ea typeface="黑体" pitchFamily="49" charset="-122"/>
            </a:endParaRPr>
          </a:p>
        </p:txBody>
      </p:sp>
      <p:sp>
        <p:nvSpPr>
          <p:cNvPr id="3" name="矩形 2"/>
          <p:cNvSpPr/>
          <p:nvPr/>
        </p:nvSpPr>
        <p:spPr>
          <a:xfrm>
            <a:off x="4444318" y="1776558"/>
            <a:ext cx="300082" cy="369332"/>
          </a:xfrm>
          <a:prstGeom prst="rect">
            <a:avLst/>
          </a:prstGeom>
        </p:spPr>
        <p:txBody>
          <a:bodyPr wrap="none">
            <a:spAutoFit/>
          </a:bodyPr>
          <a:lstStyle/>
          <a:p>
            <a:r>
              <a:rPr lang="en-US" altLang="zh-CN" dirty="0" smtClean="0">
                <a:latin typeface="黑体" pitchFamily="49" charset="-122"/>
                <a:ea typeface="黑体" pitchFamily="49" charset="-122"/>
              </a:rPr>
              <a:t>1</a:t>
            </a:r>
            <a:endParaRPr lang="zh-CN" altLang="en-US" dirty="0"/>
          </a:p>
        </p:txBody>
      </p:sp>
      <p:sp>
        <p:nvSpPr>
          <p:cNvPr id="4" name="矩形 3"/>
          <p:cNvSpPr/>
          <p:nvPr/>
        </p:nvSpPr>
        <p:spPr>
          <a:xfrm>
            <a:off x="6288142" y="3029653"/>
            <a:ext cx="300082" cy="369332"/>
          </a:xfrm>
          <a:prstGeom prst="rect">
            <a:avLst/>
          </a:prstGeom>
        </p:spPr>
        <p:txBody>
          <a:bodyPr wrap="none">
            <a:spAutoFit/>
          </a:bodyPr>
          <a:lstStyle/>
          <a:p>
            <a:r>
              <a:rPr lang="en-US" altLang="zh-CN" dirty="0" smtClean="0">
                <a:latin typeface="黑体" pitchFamily="49" charset="-122"/>
                <a:ea typeface="黑体" pitchFamily="49" charset="-122"/>
              </a:rPr>
              <a:t>2</a:t>
            </a:r>
            <a:endParaRPr lang="zh-CN" altLang="en-US" dirty="0"/>
          </a:p>
        </p:txBody>
      </p:sp>
      <p:sp>
        <p:nvSpPr>
          <p:cNvPr id="49" name="矩形 48"/>
          <p:cNvSpPr/>
          <p:nvPr/>
        </p:nvSpPr>
        <p:spPr>
          <a:xfrm>
            <a:off x="5742112" y="5147900"/>
            <a:ext cx="300082" cy="369332"/>
          </a:xfrm>
          <a:prstGeom prst="rect">
            <a:avLst/>
          </a:prstGeom>
        </p:spPr>
        <p:txBody>
          <a:bodyPr wrap="none">
            <a:spAutoFit/>
          </a:bodyPr>
          <a:lstStyle/>
          <a:p>
            <a:r>
              <a:rPr lang="en-US" altLang="zh-CN" dirty="0">
                <a:latin typeface="黑体" pitchFamily="49" charset="-122"/>
                <a:ea typeface="黑体" pitchFamily="49" charset="-122"/>
              </a:rPr>
              <a:t>3</a:t>
            </a:r>
            <a:endParaRPr lang="zh-CN" altLang="en-US" dirty="0"/>
          </a:p>
        </p:txBody>
      </p:sp>
      <p:sp>
        <p:nvSpPr>
          <p:cNvPr id="50" name="矩形 49"/>
          <p:cNvSpPr/>
          <p:nvPr/>
        </p:nvSpPr>
        <p:spPr>
          <a:xfrm>
            <a:off x="3083012" y="5075892"/>
            <a:ext cx="300082" cy="369332"/>
          </a:xfrm>
          <a:prstGeom prst="rect">
            <a:avLst/>
          </a:prstGeom>
        </p:spPr>
        <p:txBody>
          <a:bodyPr wrap="none">
            <a:spAutoFit/>
          </a:bodyPr>
          <a:lstStyle/>
          <a:p>
            <a:r>
              <a:rPr lang="en-US" altLang="zh-CN" dirty="0">
                <a:latin typeface="黑体" pitchFamily="49" charset="-122"/>
                <a:ea typeface="黑体" pitchFamily="49" charset="-122"/>
              </a:rPr>
              <a:t>4</a:t>
            </a:r>
            <a:endParaRPr lang="zh-CN" altLang="en-US" dirty="0"/>
          </a:p>
        </p:txBody>
      </p:sp>
      <p:sp>
        <p:nvSpPr>
          <p:cNvPr id="51" name="矩形 50"/>
          <p:cNvSpPr/>
          <p:nvPr/>
        </p:nvSpPr>
        <p:spPr>
          <a:xfrm>
            <a:off x="2582534" y="3047396"/>
            <a:ext cx="300082" cy="369332"/>
          </a:xfrm>
          <a:prstGeom prst="rect">
            <a:avLst/>
          </a:prstGeom>
        </p:spPr>
        <p:txBody>
          <a:bodyPr wrap="none">
            <a:spAutoFit/>
          </a:bodyPr>
          <a:lstStyle/>
          <a:p>
            <a:r>
              <a:rPr lang="en-US" altLang="zh-CN" dirty="0">
                <a:latin typeface="黑体" pitchFamily="49" charset="-122"/>
                <a:ea typeface="黑体" pitchFamily="49" charset="-122"/>
              </a:rPr>
              <a:t>5</a:t>
            </a:r>
            <a:endParaRPr lang="zh-CN" altLang="en-US" dirty="0"/>
          </a:p>
        </p:txBody>
      </p:sp>
      <p:sp>
        <p:nvSpPr>
          <p:cNvPr id="2" name="TextBox 1"/>
          <p:cNvSpPr txBox="1"/>
          <p:nvPr/>
        </p:nvSpPr>
        <p:spPr>
          <a:xfrm>
            <a:off x="396068" y="474303"/>
            <a:ext cx="6476365" cy="646331"/>
          </a:xfrm>
          <a:prstGeom prst="rect">
            <a:avLst/>
          </a:prstGeom>
          <a:noFill/>
        </p:spPr>
        <p:txBody>
          <a:bodyPr wrap="square" rtlCol="0">
            <a:spAutoFit/>
          </a:bodyPr>
          <a:lstStyle/>
          <a:p>
            <a:pPr lvl="0"/>
            <a:r>
              <a:rPr lang="en-US" altLang="zh-CN" i="1" dirty="0">
                <a:solidFill>
                  <a:schemeClr val="accent1">
                    <a:lumMod val="75000"/>
                  </a:schemeClr>
                </a:solidFill>
                <a:latin typeface="Times New Roman" panose="02020603050405020304" pitchFamily="18" charset="0"/>
                <a:cs typeface="Times New Roman" panose="02020603050405020304" pitchFamily="18" charset="0"/>
              </a:rPr>
              <a:t>The Five Challenges of Green Finance Reform</a:t>
            </a:r>
            <a:endParaRPr lang="zh-CN" altLang="zh-CN" i="1" dirty="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i="1" dirty="0"/>
          </a:p>
        </p:txBody>
      </p:sp>
      <p:sp>
        <p:nvSpPr>
          <p:cNvPr id="5" name="TextBox 4"/>
          <p:cNvSpPr txBox="1"/>
          <p:nvPr/>
        </p:nvSpPr>
        <p:spPr>
          <a:xfrm>
            <a:off x="2419605" y="1105933"/>
            <a:ext cx="4968551" cy="338554"/>
          </a:xfrm>
          <a:prstGeom prst="rect">
            <a:avLst/>
          </a:prstGeom>
          <a:noFill/>
        </p:spPr>
        <p:txBody>
          <a:bodyPr wrap="square" rtlCol="0">
            <a:spAutoFit/>
          </a:bodyPr>
          <a:lstStyle/>
          <a:p>
            <a:pPr algn="ctr"/>
            <a:r>
              <a:rPr lang="en-US" altLang="zh-CN" sz="1600" i="1" dirty="0"/>
              <a:t>T</a:t>
            </a:r>
            <a:r>
              <a:rPr lang="en-US" altLang="zh-CN" sz="1600" i="1" dirty="0" smtClean="0"/>
              <a:t>he </a:t>
            </a:r>
            <a:r>
              <a:rPr lang="en-US" altLang="zh-CN" sz="1600" i="1" dirty="0"/>
              <a:t>scale of Chinese green financing needs is large </a:t>
            </a:r>
            <a:endParaRPr lang="zh-CN" altLang="en-US" sz="1600" dirty="0"/>
          </a:p>
        </p:txBody>
      </p:sp>
      <p:sp>
        <p:nvSpPr>
          <p:cNvPr id="6" name="TextBox 5"/>
          <p:cNvSpPr txBox="1"/>
          <p:nvPr/>
        </p:nvSpPr>
        <p:spPr>
          <a:xfrm>
            <a:off x="5778175" y="2670455"/>
            <a:ext cx="3584065" cy="338554"/>
          </a:xfrm>
          <a:prstGeom prst="rect">
            <a:avLst/>
          </a:prstGeom>
          <a:noFill/>
        </p:spPr>
        <p:txBody>
          <a:bodyPr wrap="square" rtlCol="0">
            <a:spAutoFit/>
          </a:bodyPr>
          <a:lstStyle/>
          <a:p>
            <a:r>
              <a:rPr lang="en-US" altLang="zh-CN" sz="1600" i="1" dirty="0" smtClean="0"/>
              <a:t>Shortage </a:t>
            </a:r>
            <a:r>
              <a:rPr lang="en-US" altLang="zh-CN" sz="1600" i="1" dirty="0"/>
              <a:t>of supply of green finance.</a:t>
            </a:r>
            <a:endParaRPr lang="zh-CN" altLang="en-US" sz="1600" dirty="0"/>
          </a:p>
        </p:txBody>
      </p:sp>
      <p:sp>
        <p:nvSpPr>
          <p:cNvPr id="7" name="TextBox 6"/>
          <p:cNvSpPr txBox="1"/>
          <p:nvPr/>
        </p:nvSpPr>
        <p:spPr>
          <a:xfrm>
            <a:off x="6042194" y="4824734"/>
            <a:ext cx="3138318" cy="584775"/>
          </a:xfrm>
          <a:prstGeom prst="rect">
            <a:avLst/>
          </a:prstGeom>
          <a:noFill/>
        </p:spPr>
        <p:txBody>
          <a:bodyPr wrap="square" rtlCol="0">
            <a:spAutoFit/>
          </a:bodyPr>
          <a:lstStyle/>
          <a:p>
            <a:r>
              <a:rPr lang="en-US" altLang="zh-CN" sz="1600" i="1" dirty="0"/>
              <a:t> Green finance lacks a comprehensive legal foundation. </a:t>
            </a:r>
            <a:endParaRPr lang="zh-CN" altLang="en-US" sz="1600" dirty="0"/>
          </a:p>
        </p:txBody>
      </p:sp>
      <p:sp>
        <p:nvSpPr>
          <p:cNvPr id="8" name="TextBox 7"/>
          <p:cNvSpPr txBox="1"/>
          <p:nvPr/>
        </p:nvSpPr>
        <p:spPr>
          <a:xfrm>
            <a:off x="62044" y="4869160"/>
            <a:ext cx="3141804" cy="584775"/>
          </a:xfrm>
          <a:prstGeom prst="rect">
            <a:avLst/>
          </a:prstGeom>
          <a:noFill/>
        </p:spPr>
        <p:txBody>
          <a:bodyPr wrap="square" rtlCol="0">
            <a:spAutoFit/>
          </a:bodyPr>
          <a:lstStyle/>
          <a:p>
            <a:r>
              <a:rPr lang="en-US" altLang="zh-CN" sz="1600" i="1" dirty="0"/>
              <a:t>A coordinating mechanism is urgently needed at the central level </a:t>
            </a:r>
            <a:endParaRPr lang="zh-CN" altLang="en-US" sz="1600" dirty="0"/>
          </a:p>
        </p:txBody>
      </p:sp>
      <p:sp>
        <p:nvSpPr>
          <p:cNvPr id="9" name="TextBox 8"/>
          <p:cNvSpPr txBox="1"/>
          <p:nvPr/>
        </p:nvSpPr>
        <p:spPr>
          <a:xfrm>
            <a:off x="-57952" y="2715537"/>
            <a:ext cx="3725598" cy="338554"/>
          </a:xfrm>
          <a:prstGeom prst="rect">
            <a:avLst/>
          </a:prstGeom>
          <a:noFill/>
        </p:spPr>
        <p:txBody>
          <a:bodyPr wrap="square" rtlCol="0">
            <a:spAutoFit/>
          </a:bodyPr>
          <a:lstStyle/>
          <a:p>
            <a:r>
              <a:rPr lang="en-US" altLang="zh-CN" sz="1600" i="1" dirty="0"/>
              <a:t>The Need for a Strategic Road Map</a:t>
            </a:r>
            <a:endParaRPr lang="zh-CN" altLang="en-US" sz="1600" dirty="0"/>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1000"/>
                                        <p:tgtEl>
                                          <p:spTgt spid="120"/>
                                        </p:tgtEl>
                                      </p:cBhvr>
                                    </p:animEffect>
                                    <p:anim calcmode="lin" valueType="num">
                                      <p:cBhvr>
                                        <p:cTn id="20" dur="1000" fill="hold"/>
                                        <p:tgtEl>
                                          <p:spTgt spid="120"/>
                                        </p:tgtEl>
                                        <p:attrNameLst>
                                          <p:attrName>ppt_x</p:attrName>
                                        </p:attrNameLst>
                                      </p:cBhvr>
                                      <p:tavLst>
                                        <p:tav tm="0">
                                          <p:val>
                                            <p:strVal val="#ppt_x"/>
                                          </p:val>
                                        </p:tav>
                                        <p:tav tm="100000">
                                          <p:val>
                                            <p:strVal val="#ppt_x"/>
                                          </p:val>
                                        </p:tav>
                                      </p:tavLst>
                                    </p:anim>
                                    <p:anim calcmode="lin" valueType="num">
                                      <p:cBhvr>
                                        <p:cTn id="21" dur="1000" fill="hold"/>
                                        <p:tgtEl>
                                          <p:spTgt spid="1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1"/>
                                        </p:tgtEl>
                                        <p:attrNameLst>
                                          <p:attrName>style.visibility</p:attrName>
                                        </p:attrNameLst>
                                      </p:cBhvr>
                                      <p:to>
                                        <p:strVal val="visible"/>
                                      </p:to>
                                    </p:set>
                                    <p:animEffect transition="in" filter="fade">
                                      <p:cBhvr>
                                        <p:cTn id="36" dur="1000"/>
                                        <p:tgtEl>
                                          <p:spTgt spid="121"/>
                                        </p:tgtEl>
                                      </p:cBhvr>
                                    </p:animEffect>
                                    <p:anim calcmode="lin" valueType="num">
                                      <p:cBhvr>
                                        <p:cTn id="37" dur="1000" fill="hold"/>
                                        <p:tgtEl>
                                          <p:spTgt spid="121"/>
                                        </p:tgtEl>
                                        <p:attrNameLst>
                                          <p:attrName>ppt_x</p:attrName>
                                        </p:attrNameLst>
                                      </p:cBhvr>
                                      <p:tavLst>
                                        <p:tav tm="0">
                                          <p:val>
                                            <p:strVal val="#ppt_x"/>
                                          </p:val>
                                        </p:tav>
                                        <p:tav tm="100000">
                                          <p:val>
                                            <p:strVal val="#ppt_x"/>
                                          </p:val>
                                        </p:tav>
                                      </p:tavLst>
                                    </p:anim>
                                    <p:anim calcmode="lin" valueType="num">
                                      <p:cBhvr>
                                        <p:cTn id="38"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fade">
                                      <p:cBhvr>
                                        <p:cTn id="55" dur="1000"/>
                                        <p:tgtEl>
                                          <p:spTgt spid="122"/>
                                        </p:tgtEl>
                                      </p:cBhvr>
                                    </p:animEffect>
                                    <p:anim calcmode="lin" valueType="num">
                                      <p:cBhvr>
                                        <p:cTn id="56" dur="1000" fill="hold"/>
                                        <p:tgtEl>
                                          <p:spTgt spid="122"/>
                                        </p:tgtEl>
                                        <p:attrNameLst>
                                          <p:attrName>ppt_x</p:attrName>
                                        </p:attrNameLst>
                                      </p:cBhvr>
                                      <p:tavLst>
                                        <p:tav tm="0">
                                          <p:val>
                                            <p:strVal val="#ppt_x"/>
                                          </p:val>
                                        </p:tav>
                                        <p:tav tm="100000">
                                          <p:val>
                                            <p:strVal val="#ppt_x"/>
                                          </p:val>
                                        </p:tav>
                                      </p:tavLst>
                                    </p:anim>
                                    <p:anim calcmode="lin" valueType="num">
                                      <p:cBhvr>
                                        <p:cTn id="57" dur="1000" fill="hold"/>
                                        <p:tgtEl>
                                          <p:spTgt spid="12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45"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259633" y="77723"/>
            <a:ext cx="6785800" cy="830997"/>
          </a:xfrm>
          <a:prstGeom prst="rect">
            <a:avLst/>
          </a:prstGeom>
          <a:noFill/>
        </p:spPr>
        <p:txBody>
          <a:bodyPr wrap="square" rtlCol="0">
            <a:spAutoFit/>
          </a:bodyPr>
          <a:lstStyle/>
          <a:p>
            <a:pPr lvl="0" algn="ctr"/>
            <a:r>
              <a:rPr lang="zh-CN" altLang="en-US" sz="2400" dirty="0" smtClean="0">
                <a:latin typeface="黑体" pitchFamily="49" charset="-122"/>
                <a:ea typeface="黑体" pitchFamily="49" charset="-122"/>
              </a:rPr>
              <a:t>☆建立</a:t>
            </a:r>
            <a:r>
              <a:rPr lang="x-none" altLang="zh-CN" sz="2400" dirty="0" smtClean="0">
                <a:latin typeface="黑体" pitchFamily="49" charset="-122"/>
                <a:ea typeface="黑体" pitchFamily="49" charset="-122"/>
              </a:rPr>
              <a:t>国家绿色发展基金</a:t>
            </a:r>
            <a:r>
              <a:rPr lang="zh-CN" altLang="en-US" sz="2400" dirty="0" smtClean="0">
                <a:latin typeface="黑体" pitchFamily="49" charset="-122"/>
                <a:ea typeface="黑体" pitchFamily="49" charset="-122"/>
              </a:rPr>
              <a:t> </a:t>
            </a:r>
            <a:endParaRPr lang="en-US" altLang="zh-CN" sz="2400" dirty="0" smtClean="0">
              <a:latin typeface="黑体" pitchFamily="49" charset="-122"/>
              <a:ea typeface="黑体" pitchFamily="49" charset="-122"/>
            </a:endParaRPr>
          </a:p>
          <a:p>
            <a:pPr lvl="0" algn="ctr"/>
            <a:r>
              <a:rPr lang="en-US" altLang="zh-CN" sz="2400" i="1" dirty="0" smtClean="0">
                <a:ea typeface="黑体" pitchFamily="49" charset="-122"/>
              </a:rPr>
              <a:t>Establish a </a:t>
            </a:r>
            <a:r>
              <a:rPr lang="en-US" altLang="zh-CN" sz="2400" i="1" dirty="0">
                <a:ea typeface="黑体" pitchFamily="49" charset="-122"/>
              </a:rPr>
              <a:t>National Green Development Fund </a:t>
            </a:r>
            <a:endParaRPr lang="zh-CN" altLang="zh-CN" sz="2400" i="1" dirty="0">
              <a:ea typeface="黑体" pitchFamily="49" charset="-122"/>
            </a:endParaRPr>
          </a:p>
        </p:txBody>
      </p:sp>
      <p:grpSp>
        <p:nvGrpSpPr>
          <p:cNvPr id="23" name="组合 28"/>
          <p:cNvGrpSpPr>
            <a:grpSpLocks/>
          </p:cNvGrpSpPr>
          <p:nvPr/>
        </p:nvGrpSpPr>
        <p:grpSpPr bwMode="auto">
          <a:xfrm>
            <a:off x="404144" y="1442145"/>
            <a:ext cx="3663800" cy="4363119"/>
            <a:chOff x="285720" y="1574712"/>
            <a:chExt cx="3539929" cy="3997428"/>
          </a:xfrm>
        </p:grpSpPr>
        <p:sp>
          <p:nvSpPr>
            <p:cNvPr id="33" name="MH_Other_1"/>
            <p:cNvSpPr/>
            <p:nvPr>
              <p:custDataLst>
                <p:tags r:id="rId1"/>
              </p:custDataLst>
            </p:nvPr>
          </p:nvSpPr>
          <p:spPr>
            <a:xfrm>
              <a:off x="1815611" y="2319911"/>
              <a:ext cx="505028" cy="454029"/>
            </a:xfrm>
            <a:custGeom>
              <a:avLst/>
              <a:gdLst>
                <a:gd name="connsiteX0" fmla="*/ 181098 w 387596"/>
                <a:gd name="connsiteY0" fmla="*/ 66889 h 348240"/>
                <a:gd name="connsiteX1" fmla="*/ 51899 w 387596"/>
                <a:gd name="connsiteY1" fmla="*/ 174120 h 348240"/>
                <a:gd name="connsiteX2" fmla="*/ 181098 w 387596"/>
                <a:gd name="connsiteY2" fmla="*/ 281351 h 348240"/>
                <a:gd name="connsiteX3" fmla="*/ 310297 w 387596"/>
                <a:gd name="connsiteY3" fmla="*/ 174120 h 348240"/>
                <a:gd name="connsiteX4" fmla="*/ 181098 w 387596"/>
                <a:gd name="connsiteY4" fmla="*/ 66889 h 348240"/>
                <a:gd name="connsiteX5" fmla="*/ 193798 w 387596"/>
                <a:gd name="connsiteY5" fmla="*/ 0 h 348240"/>
                <a:gd name="connsiteX6" fmla="*/ 387596 w 387596"/>
                <a:gd name="connsiteY6" fmla="*/ 174120 h 348240"/>
                <a:gd name="connsiteX7" fmla="*/ 193798 w 387596"/>
                <a:gd name="connsiteY7" fmla="*/ 348240 h 348240"/>
                <a:gd name="connsiteX8" fmla="*/ 0 w 387596"/>
                <a:gd name="connsiteY8" fmla="*/ 174120 h 348240"/>
                <a:gd name="connsiteX9" fmla="*/ 193798 w 387596"/>
                <a:gd name="connsiteY9" fmla="*/ 0 h 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596" h="348240">
                  <a:moveTo>
                    <a:pt x="181098" y="66889"/>
                  </a:moveTo>
                  <a:cubicBezTo>
                    <a:pt x="109743" y="66889"/>
                    <a:pt x="51899" y="114898"/>
                    <a:pt x="51899" y="174120"/>
                  </a:cubicBezTo>
                  <a:cubicBezTo>
                    <a:pt x="51899" y="233342"/>
                    <a:pt x="109743" y="281351"/>
                    <a:pt x="181098" y="281351"/>
                  </a:cubicBezTo>
                  <a:cubicBezTo>
                    <a:pt x="252453" y="281351"/>
                    <a:pt x="310297" y="233342"/>
                    <a:pt x="310297" y="174120"/>
                  </a:cubicBezTo>
                  <a:cubicBezTo>
                    <a:pt x="310297" y="114898"/>
                    <a:pt x="252453" y="66889"/>
                    <a:pt x="181098" y="66889"/>
                  </a:cubicBezTo>
                  <a:close/>
                  <a:moveTo>
                    <a:pt x="193798" y="0"/>
                  </a:moveTo>
                  <a:cubicBezTo>
                    <a:pt x="300830" y="0"/>
                    <a:pt x="387596" y="77956"/>
                    <a:pt x="387596" y="174120"/>
                  </a:cubicBezTo>
                  <a:cubicBezTo>
                    <a:pt x="387596" y="270284"/>
                    <a:pt x="300830" y="348240"/>
                    <a:pt x="193798" y="348240"/>
                  </a:cubicBezTo>
                  <a:cubicBezTo>
                    <a:pt x="86766" y="348240"/>
                    <a:pt x="0" y="270284"/>
                    <a:pt x="0" y="174120"/>
                  </a:cubicBezTo>
                  <a:cubicBezTo>
                    <a:pt x="0" y="77956"/>
                    <a:pt x="86766" y="0"/>
                    <a:pt x="193798" y="0"/>
                  </a:cubicBezTo>
                  <a:close/>
                </a:path>
              </a:pathLst>
            </a:custGeom>
            <a:solidFill>
              <a:srgbClr val="0072B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MH_Other_2"/>
            <p:cNvSpPr/>
            <p:nvPr>
              <p:custDataLst>
                <p:tags r:id="rId2"/>
              </p:custDataLst>
            </p:nvPr>
          </p:nvSpPr>
          <p:spPr>
            <a:xfrm>
              <a:off x="1973535" y="2425193"/>
              <a:ext cx="197405" cy="199049"/>
            </a:xfrm>
            <a:prstGeom prst="ellipse">
              <a:avLst/>
            </a:prstGeom>
            <a:solidFill>
              <a:srgbClr val="FFFFFF"/>
            </a:solidFill>
            <a:ln>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MH_Other_3"/>
            <p:cNvSpPr/>
            <p:nvPr>
              <p:custDataLst>
                <p:tags r:id="rId3"/>
              </p:custDataLst>
            </p:nvPr>
          </p:nvSpPr>
          <p:spPr>
            <a:xfrm rot="5441149">
              <a:off x="1995744" y="2444111"/>
              <a:ext cx="144763" cy="123378"/>
            </a:xfrm>
            <a:prstGeom prst="ellipse">
              <a:avLst/>
            </a:prstGeom>
            <a:solidFill>
              <a:srgbClr val="0072B1"/>
            </a:solidFill>
            <a:ln w="1270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MH_Other_4"/>
            <p:cNvSpPr/>
            <p:nvPr>
              <p:custDataLst>
                <p:tags r:id="rId4"/>
              </p:custDataLst>
            </p:nvPr>
          </p:nvSpPr>
          <p:spPr>
            <a:xfrm rot="5441149">
              <a:off x="1674962" y="2106879"/>
              <a:ext cx="786325" cy="74028"/>
            </a:xfrm>
            <a:prstGeom prst="rect">
              <a:avLst/>
            </a:prstGeom>
            <a:gradFill flip="none" rotWithShape="1">
              <a:gsLst>
                <a:gs pos="51000">
                  <a:srgbClr val="C2C2C2"/>
                </a:gs>
                <a:gs pos="2000">
                  <a:srgbClr val="000000"/>
                </a:gs>
                <a:gs pos="98000">
                  <a:srgbClr val="000000"/>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MH_Other_5"/>
            <p:cNvSpPr/>
            <p:nvPr>
              <p:custDataLst>
                <p:tags r:id="rId5"/>
              </p:custDataLst>
            </p:nvPr>
          </p:nvSpPr>
          <p:spPr>
            <a:xfrm>
              <a:off x="1887993" y="1574712"/>
              <a:ext cx="360264" cy="358617"/>
            </a:xfrm>
            <a:prstGeom prst="ellipse">
              <a:avLst/>
            </a:prstGeom>
            <a:solidFill>
              <a:srgbClr val="D9D9D9"/>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MH_Other_6"/>
            <p:cNvSpPr/>
            <p:nvPr>
              <p:custDataLst>
                <p:tags r:id="rId6"/>
              </p:custDataLst>
            </p:nvPr>
          </p:nvSpPr>
          <p:spPr bwMode="auto">
            <a:xfrm>
              <a:off x="1935699" y="1622417"/>
              <a:ext cx="264853" cy="263205"/>
            </a:xfrm>
            <a:prstGeom prst="ellipse">
              <a:avLst/>
            </a:prstGeom>
            <a:solidFill>
              <a:srgbClr val="0072B1"/>
            </a:soli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MH_Other_7"/>
            <p:cNvSpPr/>
            <p:nvPr>
              <p:custDataLst>
                <p:tags r:id="rId7"/>
              </p:custDataLst>
            </p:nvPr>
          </p:nvSpPr>
          <p:spPr>
            <a:xfrm>
              <a:off x="285720" y="2647273"/>
              <a:ext cx="3540135" cy="2924867"/>
            </a:xfrm>
            <a:prstGeom prst="roundRect">
              <a:avLst>
                <a:gd name="adj" fmla="val 6144"/>
              </a:avLst>
            </a:prstGeom>
            <a:solidFill>
              <a:srgbClr val="0072B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MH_Text_1"/>
            <p:cNvSpPr/>
            <p:nvPr>
              <p:custDataLst>
                <p:tags r:id="rId8"/>
              </p:custDataLst>
            </p:nvPr>
          </p:nvSpPr>
          <p:spPr>
            <a:xfrm>
              <a:off x="476545" y="2818356"/>
              <a:ext cx="3158485" cy="2615601"/>
            </a:xfrm>
            <a:prstGeom prst="roundRect">
              <a:avLst>
                <a:gd name="adj" fmla="val 6144"/>
              </a:avLst>
            </a:prstGeom>
            <a:solidFill>
              <a:srgbClr val="FFFFFF"/>
            </a:solidFill>
            <a:ln w="19050">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just">
                <a:lnSpc>
                  <a:spcPct val="140000"/>
                </a:lnSpc>
                <a:defRPr/>
              </a:pPr>
              <a:endParaRPr lang="en-US" altLang="zh-CN" sz="1600">
                <a:solidFill>
                  <a:srgbClr val="3B3B3B"/>
                </a:solidFill>
              </a:endParaRPr>
            </a:p>
          </p:txBody>
        </p:sp>
      </p:grpSp>
      <p:sp>
        <p:nvSpPr>
          <p:cNvPr id="3" name="矩形 2"/>
          <p:cNvSpPr/>
          <p:nvPr/>
        </p:nvSpPr>
        <p:spPr>
          <a:xfrm>
            <a:off x="578430" y="2801662"/>
            <a:ext cx="3269659" cy="2862322"/>
          </a:xfrm>
          <a:prstGeom prst="rect">
            <a:avLst/>
          </a:prstGeom>
        </p:spPr>
        <p:txBody>
          <a:bodyPr wrap="square">
            <a:spAutoFit/>
          </a:bodyPr>
          <a:lstStyle/>
          <a:p>
            <a:r>
              <a:rPr lang="zh-CN" altLang="zh-CN" sz="1600" dirty="0">
                <a:latin typeface="仿宋" panose="02010609060101010101" pitchFamily="49" charset="-122"/>
                <a:ea typeface="仿宋" panose="02010609060101010101" pitchFamily="49" charset="-122"/>
              </a:rPr>
              <a:t>国家级绿色发展基金，是指按照市场化原则建立和运作的，以股权投资方式为主，以实现绿色产业规模化和集约化整合为目的，向绿色项目提供中长期资金的基金</a:t>
            </a:r>
            <a:r>
              <a:rPr lang="zh-CN" altLang="zh-CN" sz="1600" dirty="0" smtClean="0">
                <a:latin typeface="仿宋" panose="02010609060101010101" pitchFamily="49" charset="-122"/>
                <a:ea typeface="仿宋" panose="02010609060101010101" pitchFamily="49" charset="-122"/>
              </a:rPr>
              <a:t>。</a:t>
            </a:r>
            <a:endParaRPr lang="en-US" altLang="zh-CN" sz="1600" dirty="0" smtClean="0">
              <a:latin typeface="仿宋" panose="02010609060101010101" pitchFamily="49" charset="-122"/>
              <a:ea typeface="仿宋" panose="02010609060101010101" pitchFamily="49" charset="-122"/>
            </a:endParaRPr>
          </a:p>
          <a:p>
            <a:endParaRPr lang="en-US" altLang="zh-CN" sz="1600" dirty="0" smtClean="0">
              <a:latin typeface="仿宋" panose="02010609060101010101" pitchFamily="49" charset="-122"/>
              <a:ea typeface="仿宋" panose="02010609060101010101" pitchFamily="49" charset="-122"/>
            </a:endParaRPr>
          </a:p>
          <a:p>
            <a:r>
              <a:rPr lang="en-US" altLang="zh-CN" sz="1200" i="1" dirty="0"/>
              <a:t>The Task Force recommends the establishment of a National Green Investment Fund to support the development of green industries. The fund should operate on a commercial basis with professional management applying a market-oriented approach to medium-to-long term investments into large-scale projects</a:t>
            </a:r>
            <a:r>
              <a:rPr lang="en-US" altLang="zh-CN" sz="1200" i="1" dirty="0" smtClean="0"/>
              <a:t>.</a:t>
            </a:r>
            <a:endParaRPr lang="zh-CN" altLang="en-US" sz="1200" i="1" dirty="0"/>
          </a:p>
        </p:txBody>
      </p:sp>
      <p:sp>
        <p:nvSpPr>
          <p:cNvPr id="45" name="矩形 12"/>
          <p:cNvSpPr>
            <a:spLocks noChangeArrowheads="1"/>
          </p:cNvSpPr>
          <p:nvPr/>
        </p:nvSpPr>
        <p:spPr bwMode="auto">
          <a:xfrm>
            <a:off x="6980022" y="2343557"/>
            <a:ext cx="2178465" cy="584775"/>
          </a:xfrm>
          <a:prstGeom prst="rect">
            <a:avLst/>
          </a:prstGeom>
          <a:noFill/>
          <a:ln w="9525">
            <a:noFill/>
            <a:miter lim="800000"/>
            <a:headEnd/>
            <a:tailEnd/>
          </a:ln>
        </p:spPr>
        <p:txBody>
          <a:bodyPr wrap="square">
            <a:spAutoFit/>
          </a:bodyPr>
          <a:lstStyle/>
          <a:p>
            <a:pPr algn="ctr"/>
            <a:r>
              <a:rPr lang="zh-CN" altLang="en-US" sz="1600" dirty="0" smtClean="0">
                <a:solidFill>
                  <a:schemeClr val="bg1"/>
                </a:solidFill>
                <a:latin typeface="微软雅黑" pitchFamily="34" charset="-122"/>
                <a:ea typeface="微软雅黑" pitchFamily="34" charset="-122"/>
              </a:rPr>
              <a:t>实施中国绿色转型战略的需要</a:t>
            </a:r>
            <a:endParaRPr lang="zh-CN" altLang="en-US" sz="1600" dirty="0">
              <a:solidFill>
                <a:schemeClr val="bg1"/>
              </a:solidFill>
              <a:latin typeface="微软雅黑" pitchFamily="34" charset="-122"/>
              <a:ea typeface="微软雅黑" pitchFamily="34" charset="-122"/>
            </a:endParaRPr>
          </a:p>
        </p:txBody>
      </p:sp>
      <p:sp>
        <p:nvSpPr>
          <p:cNvPr id="46" name="矩形 14"/>
          <p:cNvSpPr>
            <a:spLocks noChangeArrowheads="1"/>
          </p:cNvSpPr>
          <p:nvPr/>
        </p:nvSpPr>
        <p:spPr bwMode="auto">
          <a:xfrm>
            <a:off x="6838627" y="4484416"/>
            <a:ext cx="2236510" cy="584775"/>
          </a:xfrm>
          <a:prstGeom prst="rect">
            <a:avLst/>
          </a:prstGeom>
          <a:noFill/>
          <a:ln w="9525">
            <a:noFill/>
            <a:miter lim="800000"/>
            <a:headEnd/>
            <a:tailEnd/>
          </a:ln>
        </p:spPr>
        <p:txBody>
          <a:bodyPr wrap="none">
            <a:spAutoFit/>
          </a:bodyPr>
          <a:lstStyle/>
          <a:p>
            <a:r>
              <a:rPr lang="zh-CN" altLang="zh-CN" sz="1600" dirty="0">
                <a:solidFill>
                  <a:schemeClr val="bg1"/>
                </a:solidFill>
                <a:latin typeface="微软雅黑" pitchFamily="34" charset="-122"/>
                <a:ea typeface="微软雅黑" pitchFamily="34" charset="-122"/>
              </a:rPr>
              <a:t>以灵活的融资结构</a:t>
            </a:r>
            <a:r>
              <a:rPr lang="zh-CN" altLang="zh-CN" sz="1600" dirty="0" smtClean="0">
                <a:solidFill>
                  <a:schemeClr val="bg1"/>
                </a:solidFill>
                <a:latin typeface="微软雅黑" pitchFamily="34" charset="-122"/>
                <a:ea typeface="微软雅黑" pitchFamily="34" charset="-122"/>
              </a:rPr>
              <a:t>吸引</a:t>
            </a:r>
            <a:endParaRPr lang="en-US" altLang="zh-CN" sz="1600" dirty="0" smtClean="0">
              <a:solidFill>
                <a:schemeClr val="bg1"/>
              </a:solidFill>
              <a:latin typeface="微软雅黑" pitchFamily="34" charset="-122"/>
              <a:ea typeface="微软雅黑" pitchFamily="34" charset="-122"/>
            </a:endParaRPr>
          </a:p>
          <a:p>
            <a:pPr algn="ctr"/>
            <a:r>
              <a:rPr lang="zh-CN" altLang="zh-CN" sz="1600" dirty="0" smtClean="0">
                <a:solidFill>
                  <a:schemeClr val="bg1"/>
                </a:solidFill>
                <a:latin typeface="微软雅黑" pitchFamily="34" charset="-122"/>
                <a:ea typeface="微软雅黑" pitchFamily="34" charset="-122"/>
              </a:rPr>
              <a:t>不同</a:t>
            </a:r>
            <a:r>
              <a:rPr lang="zh-CN" altLang="zh-CN" sz="1600" dirty="0">
                <a:solidFill>
                  <a:schemeClr val="bg1"/>
                </a:solidFill>
                <a:latin typeface="微软雅黑" pitchFamily="34" charset="-122"/>
                <a:ea typeface="微软雅黑" pitchFamily="34" charset="-122"/>
              </a:rPr>
              <a:t>偏好的投资者</a:t>
            </a:r>
            <a:endParaRPr lang="zh-CN" altLang="en-US" sz="1600" dirty="0">
              <a:solidFill>
                <a:schemeClr val="bg1"/>
              </a:solidFill>
              <a:latin typeface="微软雅黑" pitchFamily="34" charset="-122"/>
              <a:ea typeface="微软雅黑" pitchFamily="34" charset="-122"/>
            </a:endParaRPr>
          </a:p>
        </p:txBody>
      </p:sp>
      <p:graphicFrame>
        <p:nvGraphicFramePr>
          <p:cNvPr id="47" name="图示 46"/>
          <p:cNvGraphicFramePr/>
          <p:nvPr>
            <p:extLst>
              <p:ext uri="{D42A27DB-BD31-4B8C-83A1-F6EECF244321}">
                <p14:modId xmlns:p14="http://schemas.microsoft.com/office/powerpoint/2010/main" val="4095504182"/>
              </p:ext>
            </p:extLst>
          </p:nvPr>
        </p:nvGraphicFramePr>
        <p:xfrm>
          <a:off x="3986957" y="2130550"/>
          <a:ext cx="5015126" cy="360144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8" name="矩形 47"/>
          <p:cNvSpPr/>
          <p:nvPr/>
        </p:nvSpPr>
        <p:spPr>
          <a:xfrm>
            <a:off x="5652120" y="5538718"/>
            <a:ext cx="1665136" cy="338554"/>
          </a:xfrm>
          <a:prstGeom prst="rect">
            <a:avLst/>
          </a:prstGeom>
        </p:spPr>
        <p:txBody>
          <a:bodyPr wrap="none">
            <a:spAutoFit/>
          </a:bodyPr>
          <a:lstStyle/>
          <a:p>
            <a:r>
              <a:rPr lang="en-US" altLang="zh-CN" sz="1600" b="1" i="1" dirty="0"/>
              <a:t>sources of capital</a:t>
            </a:r>
            <a:endParaRPr lang="zh-CN" altLang="en-US" sz="1600" b="1" dirty="0"/>
          </a:p>
        </p:txBody>
      </p:sp>
      <p:sp>
        <p:nvSpPr>
          <p:cNvPr id="49" name="矩形 48"/>
          <p:cNvSpPr/>
          <p:nvPr/>
        </p:nvSpPr>
        <p:spPr>
          <a:xfrm>
            <a:off x="4668410" y="1972498"/>
            <a:ext cx="1440160" cy="523220"/>
          </a:xfrm>
          <a:prstGeom prst="rect">
            <a:avLst/>
          </a:prstGeom>
        </p:spPr>
        <p:txBody>
          <a:bodyPr wrap="square">
            <a:spAutoFit/>
          </a:bodyPr>
          <a:lstStyle/>
          <a:p>
            <a:pPr lvl="0" algn="ctr"/>
            <a:r>
              <a:rPr lang="en-US" altLang="zh-CN" sz="1400" i="1" dirty="0" smtClean="0"/>
              <a:t>Development </a:t>
            </a:r>
            <a:r>
              <a:rPr lang="en-US" altLang="zh-CN" sz="1400" i="1" dirty="0"/>
              <a:t>finance</a:t>
            </a:r>
            <a:endParaRPr lang="zh-CN" altLang="en-US" sz="1400" i="1" dirty="0">
              <a:latin typeface="微软雅黑" pitchFamily="34" charset="-122"/>
              <a:ea typeface="微软雅黑" pitchFamily="34" charset="-122"/>
            </a:endParaRPr>
          </a:p>
        </p:txBody>
      </p:sp>
      <p:sp>
        <p:nvSpPr>
          <p:cNvPr id="50" name="矩形 49"/>
          <p:cNvSpPr/>
          <p:nvPr/>
        </p:nvSpPr>
        <p:spPr>
          <a:xfrm>
            <a:off x="7384408" y="2221033"/>
            <a:ext cx="1690729" cy="523220"/>
          </a:xfrm>
          <a:prstGeom prst="rect">
            <a:avLst/>
          </a:prstGeom>
        </p:spPr>
        <p:txBody>
          <a:bodyPr wrap="square">
            <a:spAutoFit/>
          </a:bodyPr>
          <a:lstStyle/>
          <a:p>
            <a:pPr lvl="0"/>
            <a:r>
              <a:rPr lang="en-US" altLang="zh-CN" sz="1400" i="1" dirty="0" smtClean="0"/>
              <a:t>Fiscal </a:t>
            </a:r>
            <a:r>
              <a:rPr lang="en-US" altLang="zh-CN" sz="1400" i="1" dirty="0"/>
              <a:t>funds from central government</a:t>
            </a:r>
            <a:endParaRPr lang="zh-CN" altLang="en-US" sz="1400" i="1" dirty="0">
              <a:latin typeface="微软雅黑" pitchFamily="34" charset="-122"/>
              <a:ea typeface="微软雅黑" pitchFamily="34" charset="-122"/>
            </a:endParaRPr>
          </a:p>
        </p:txBody>
      </p:sp>
      <p:sp>
        <p:nvSpPr>
          <p:cNvPr id="51" name="矩形 50"/>
          <p:cNvSpPr/>
          <p:nvPr/>
        </p:nvSpPr>
        <p:spPr>
          <a:xfrm>
            <a:off x="7092280" y="3606373"/>
            <a:ext cx="1445060" cy="954107"/>
          </a:xfrm>
          <a:prstGeom prst="rect">
            <a:avLst/>
          </a:prstGeom>
        </p:spPr>
        <p:txBody>
          <a:bodyPr wrap="square">
            <a:spAutoFit/>
          </a:bodyPr>
          <a:lstStyle/>
          <a:p>
            <a:pPr lvl="0"/>
            <a:r>
              <a:rPr lang="en-US" altLang="zh-CN" sz="1400" i="1" dirty="0" smtClean="0"/>
              <a:t>Other interested </a:t>
            </a:r>
            <a:r>
              <a:rPr lang="en-US" altLang="zh-CN" sz="1400" i="1" dirty="0"/>
              <a:t>financial institutions and private investors</a:t>
            </a:r>
            <a:endParaRPr lang="zh-CN" altLang="en-US" sz="1400" i="1" dirty="0"/>
          </a:p>
        </p:txBody>
      </p:sp>
    </p:spTree>
    <p:extLst>
      <p:ext uri="{BB962C8B-B14F-4D97-AF65-F5344CB8AC3E}">
        <p14:creationId xmlns:p14="http://schemas.microsoft.com/office/powerpoint/2010/main" val="23550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arn(inVertical)">
                                      <p:cBhvr>
                                        <p:cTn id="16" dur="500"/>
                                        <p:tgtEl>
                                          <p:spTgt spid="4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arn(inVertical)">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p:bldAsOne/>
      </p:bldGraphic>
      <p:bldP spid="48" grpId="0"/>
      <p:bldP spid="49"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259633" y="77723"/>
            <a:ext cx="6785800" cy="830997"/>
          </a:xfrm>
          <a:prstGeom prst="rect">
            <a:avLst/>
          </a:prstGeom>
          <a:noFill/>
        </p:spPr>
        <p:txBody>
          <a:bodyPr wrap="square" rtlCol="0">
            <a:spAutoFit/>
          </a:bodyPr>
          <a:lstStyle/>
          <a:p>
            <a:pPr lvl="0" algn="ctr"/>
            <a:r>
              <a:rPr lang="zh-CN" altLang="en-US" sz="2400" dirty="0" smtClean="0">
                <a:latin typeface="黑体" pitchFamily="49" charset="-122"/>
                <a:ea typeface="黑体" pitchFamily="49" charset="-122"/>
              </a:rPr>
              <a:t>☆建立</a:t>
            </a:r>
            <a:r>
              <a:rPr lang="x-none" altLang="zh-CN" sz="2400" dirty="0" smtClean="0">
                <a:latin typeface="黑体" pitchFamily="49" charset="-122"/>
                <a:ea typeface="黑体" pitchFamily="49" charset="-122"/>
              </a:rPr>
              <a:t>国家绿色发展基金</a:t>
            </a:r>
            <a:endParaRPr lang="en-US" altLang="zh-CN" sz="2400" dirty="0" smtClean="0">
              <a:latin typeface="黑体" pitchFamily="49" charset="-122"/>
              <a:ea typeface="黑体" pitchFamily="49" charset="-122"/>
            </a:endParaRPr>
          </a:p>
          <a:p>
            <a:pPr lvl="0" algn="ctr"/>
            <a:r>
              <a:rPr lang="en-US" altLang="zh-CN" sz="2400" i="1" dirty="0" smtClean="0">
                <a:ea typeface="黑体" pitchFamily="49" charset="-122"/>
              </a:rPr>
              <a:t>Establish a </a:t>
            </a:r>
            <a:r>
              <a:rPr lang="en-US" altLang="zh-CN" sz="2400" i="1" dirty="0">
                <a:ea typeface="黑体" pitchFamily="49" charset="-122"/>
              </a:rPr>
              <a:t>National Green Development Fund </a:t>
            </a:r>
            <a:endParaRPr lang="zh-CN" altLang="zh-CN" sz="2400" i="1" dirty="0">
              <a:ea typeface="黑体" pitchFamily="49" charset="-122"/>
            </a:endParaRPr>
          </a:p>
        </p:txBody>
      </p:sp>
      <p:sp>
        <p:nvSpPr>
          <p:cNvPr id="2" name="矩形 1"/>
          <p:cNvSpPr/>
          <p:nvPr/>
        </p:nvSpPr>
        <p:spPr>
          <a:xfrm>
            <a:off x="1619672" y="2147372"/>
            <a:ext cx="6048672" cy="461665"/>
          </a:xfrm>
          <a:prstGeom prst="rect">
            <a:avLst/>
          </a:prstGeom>
        </p:spPr>
        <p:txBody>
          <a:bodyPr wrap="square">
            <a:spAutoFit/>
          </a:bodyPr>
          <a:lstStyle/>
          <a:p>
            <a:endParaRPr lang="zh-CN" altLang="en-US" sz="2400" dirty="0">
              <a:latin typeface="仿宋" panose="02010609060101010101" pitchFamily="49" charset="-122"/>
              <a:ea typeface="仿宋" panose="02010609060101010101" pitchFamily="49" charset="-122"/>
            </a:endParaRPr>
          </a:p>
        </p:txBody>
      </p:sp>
      <p:grpSp>
        <p:nvGrpSpPr>
          <p:cNvPr id="63" name="画布 9"/>
          <p:cNvGrpSpPr/>
          <p:nvPr/>
        </p:nvGrpSpPr>
        <p:grpSpPr>
          <a:xfrm>
            <a:off x="-368501" y="1036274"/>
            <a:ext cx="9909053" cy="5745820"/>
            <a:chOff x="43179" y="-18551"/>
            <a:chExt cx="8876665" cy="5745820"/>
          </a:xfrm>
        </p:grpSpPr>
        <p:sp>
          <p:nvSpPr>
            <p:cNvPr id="64" name="矩形 63"/>
            <p:cNvSpPr/>
            <p:nvPr/>
          </p:nvSpPr>
          <p:spPr>
            <a:xfrm>
              <a:off x="43179" y="-18551"/>
              <a:ext cx="8876665" cy="5177790"/>
            </a:xfrm>
            <a:prstGeom prst="rect">
              <a:avLst/>
            </a:prstGeom>
          </p:spPr>
        </p:sp>
        <p:sp>
          <p:nvSpPr>
            <p:cNvPr id="65" name="圆角矩形 64"/>
            <p:cNvSpPr/>
            <p:nvPr/>
          </p:nvSpPr>
          <p:spPr>
            <a:xfrm>
              <a:off x="3668233" y="263864"/>
              <a:ext cx="1648045" cy="446735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b="1" kern="100">
                  <a:effectLst/>
                  <a:latin typeface="Times New Roman"/>
                  <a:ea typeface="华文细黑"/>
                  <a:cs typeface="宋体"/>
                </a:rPr>
                <a:t>国家绿色发展基金</a:t>
              </a:r>
              <a:endParaRPr lang="zh-CN" sz="1050" b="1" kern="100">
                <a:effectLst/>
                <a:latin typeface="Times New Roman"/>
                <a:ea typeface="宋体"/>
                <a:cs typeface="宋体"/>
              </a:endParaRPr>
            </a:p>
            <a:p>
              <a:pPr algn="ctr">
                <a:spcAft>
                  <a:spcPts val="0"/>
                </a:spcAft>
              </a:pPr>
              <a:r>
                <a:rPr lang="en-US" sz="1200" b="1" kern="100">
                  <a:effectLst/>
                  <a:latin typeface="华文细黑"/>
                  <a:ea typeface="宋体"/>
                  <a:cs typeface="宋体"/>
                </a:rPr>
                <a:t>(NGDF)</a:t>
              </a:r>
              <a:endParaRPr lang="zh-CN" sz="1050" b="1" kern="100">
                <a:effectLst/>
                <a:latin typeface="Times New Roman"/>
                <a:ea typeface="宋体"/>
                <a:cs typeface="宋体"/>
              </a:endParaRPr>
            </a:p>
          </p:txBody>
        </p:sp>
        <p:sp>
          <p:nvSpPr>
            <p:cNvPr id="66" name="圆角矩形 65"/>
            <p:cNvSpPr/>
            <p:nvPr/>
          </p:nvSpPr>
          <p:spPr>
            <a:xfrm>
              <a:off x="329609" y="263906"/>
              <a:ext cx="3147238" cy="4414144"/>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b="1"/>
            </a:p>
          </p:txBody>
        </p:sp>
        <p:sp>
          <p:nvSpPr>
            <p:cNvPr id="67" name="圆角矩形 66"/>
            <p:cNvSpPr/>
            <p:nvPr/>
          </p:nvSpPr>
          <p:spPr>
            <a:xfrm>
              <a:off x="5485636" y="231960"/>
              <a:ext cx="3147060" cy="4446089"/>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b="1" kern="100">
                  <a:effectLst/>
                  <a:latin typeface="Times New Roman"/>
                  <a:ea typeface="宋体"/>
                  <a:cs typeface="宋体"/>
                </a:rPr>
                <a:t> </a:t>
              </a:r>
              <a:endParaRPr lang="zh-CN" sz="1050" b="1" kern="100">
                <a:effectLst/>
                <a:latin typeface="Times New Roman"/>
                <a:ea typeface="宋体"/>
                <a:cs typeface="宋体"/>
              </a:endParaRPr>
            </a:p>
          </p:txBody>
        </p:sp>
        <p:sp>
          <p:nvSpPr>
            <p:cNvPr id="76" name="文本框 8"/>
            <p:cNvSpPr txBox="1"/>
            <p:nvPr/>
          </p:nvSpPr>
          <p:spPr>
            <a:xfrm>
              <a:off x="6421347" y="4678211"/>
              <a:ext cx="1850781" cy="4996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sz="1050" b="1" kern="100">
                  <a:effectLst/>
                  <a:latin typeface="Times New Roman"/>
                  <a:ea typeface="宋体"/>
                  <a:cs typeface="宋体"/>
                </a:rPr>
                <a:t> </a:t>
              </a:r>
              <a:endParaRPr lang="zh-CN" sz="1050" b="1" kern="100">
                <a:effectLst/>
                <a:latin typeface="Times New Roman"/>
                <a:ea typeface="宋体"/>
                <a:cs typeface="宋体"/>
              </a:endParaRPr>
            </a:p>
          </p:txBody>
        </p:sp>
        <p:sp>
          <p:nvSpPr>
            <p:cNvPr id="81" name="圆角矩形 80"/>
            <p:cNvSpPr/>
            <p:nvPr/>
          </p:nvSpPr>
          <p:spPr>
            <a:xfrm>
              <a:off x="2631371" y="4908562"/>
              <a:ext cx="1828800" cy="818707"/>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b="1" kern="100">
                  <a:effectLst/>
                  <a:latin typeface="Times New Roman"/>
                  <a:ea typeface="仿宋"/>
                  <a:cs typeface="宋体"/>
                </a:rPr>
                <a:t>行业子基金</a:t>
              </a:r>
              <a:endParaRPr lang="zh-CN" sz="1050" b="1" kern="100">
                <a:effectLst/>
                <a:latin typeface="Times New Roman"/>
                <a:ea typeface="宋体"/>
                <a:cs typeface="宋体"/>
              </a:endParaRPr>
            </a:p>
            <a:p>
              <a:pPr algn="ctr">
                <a:spcAft>
                  <a:spcPts val="0"/>
                </a:spcAft>
              </a:pPr>
              <a:r>
                <a:rPr lang="en-US" sz="1200" b="1" kern="100">
                  <a:effectLst/>
                  <a:latin typeface="Times New Roman"/>
                  <a:ea typeface="宋体"/>
                  <a:cs typeface="宋体"/>
                </a:rPr>
                <a:t>Sectoral Funds </a:t>
              </a:r>
              <a:endParaRPr lang="zh-CN" sz="1050" b="1" kern="100">
                <a:effectLst/>
                <a:latin typeface="Times New Roman"/>
                <a:ea typeface="宋体"/>
                <a:cs typeface="宋体"/>
              </a:endParaRPr>
            </a:p>
          </p:txBody>
        </p:sp>
        <p:sp>
          <p:nvSpPr>
            <p:cNvPr id="82" name="圆角矩形 81"/>
            <p:cNvSpPr/>
            <p:nvPr/>
          </p:nvSpPr>
          <p:spPr>
            <a:xfrm>
              <a:off x="4541090" y="4890085"/>
              <a:ext cx="1978421" cy="81866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b="1" kern="100" dirty="0">
                  <a:effectLst/>
                  <a:latin typeface="Times New Roman"/>
                  <a:ea typeface="仿宋"/>
                  <a:cs typeface="宋体"/>
                </a:rPr>
                <a:t>区域子基金</a:t>
              </a:r>
              <a:endParaRPr lang="zh-CN" sz="1050" b="1" kern="100" dirty="0">
                <a:effectLst/>
                <a:latin typeface="Times New Roman"/>
                <a:ea typeface="宋体"/>
                <a:cs typeface="宋体"/>
              </a:endParaRPr>
            </a:p>
            <a:p>
              <a:pPr algn="ctr">
                <a:spcAft>
                  <a:spcPts val="0"/>
                </a:spcAft>
              </a:pPr>
              <a:r>
                <a:rPr lang="en-US" sz="1200" b="1" kern="100" dirty="0">
                  <a:effectLst/>
                  <a:latin typeface="Times New Roman"/>
                  <a:ea typeface="宋体"/>
                  <a:cs typeface="宋体"/>
                </a:rPr>
                <a:t>Regionally-focused Funds</a:t>
              </a:r>
              <a:endParaRPr lang="zh-CN" sz="1050" b="1" kern="100" dirty="0">
                <a:effectLst/>
                <a:latin typeface="Times New Roman"/>
                <a:ea typeface="宋体"/>
                <a:cs typeface="宋体"/>
              </a:endParaRPr>
            </a:p>
          </p:txBody>
        </p:sp>
        <p:sp>
          <p:nvSpPr>
            <p:cNvPr id="83" name="椭圆 82"/>
            <p:cNvSpPr/>
            <p:nvPr/>
          </p:nvSpPr>
          <p:spPr>
            <a:xfrm>
              <a:off x="3668234" y="350756"/>
              <a:ext cx="1648044" cy="1361013"/>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b="1" kern="100">
                  <a:effectLst/>
                  <a:latin typeface="Times New Roman"/>
                  <a:ea typeface="仿宋"/>
                  <a:cs typeface="宋体"/>
                </a:rPr>
                <a:t>规模</a:t>
              </a:r>
              <a:r>
                <a:rPr lang="en-US" sz="1200" b="1" kern="100">
                  <a:effectLst/>
                  <a:latin typeface="Times New Roman"/>
                  <a:ea typeface="仿宋"/>
                  <a:cs typeface="宋体"/>
                </a:rPr>
                <a:t>(Scale)</a:t>
              </a:r>
              <a:endParaRPr lang="zh-CN" sz="1050" b="1" kern="100">
                <a:effectLst/>
                <a:latin typeface="Times New Roman"/>
                <a:ea typeface="宋体"/>
                <a:cs typeface="宋体"/>
              </a:endParaRPr>
            </a:p>
            <a:p>
              <a:pPr algn="ctr">
                <a:spcAft>
                  <a:spcPts val="0"/>
                </a:spcAft>
              </a:pPr>
              <a:r>
                <a:rPr lang="en-US" sz="1200" b="1" kern="100">
                  <a:effectLst/>
                  <a:latin typeface="Times New Roman"/>
                  <a:ea typeface="仿宋"/>
                  <a:cs typeface="宋体"/>
                </a:rPr>
                <a:t>3000</a:t>
              </a:r>
              <a:r>
                <a:rPr lang="zh-CN" sz="1200" b="1" kern="100">
                  <a:effectLst/>
                  <a:latin typeface="Times New Roman"/>
                  <a:ea typeface="仿宋"/>
                  <a:cs typeface="宋体"/>
                </a:rPr>
                <a:t>亿</a:t>
              </a:r>
              <a:r>
                <a:rPr lang="en-US" sz="1200" b="1" kern="100">
                  <a:effectLst/>
                  <a:latin typeface="Times New Roman"/>
                  <a:ea typeface="仿宋"/>
                  <a:cs typeface="宋体"/>
                </a:rPr>
                <a:t>(300 billion yuan</a:t>
              </a:r>
              <a:r>
                <a:rPr lang="en-US" sz="1200" b="1" kern="100">
                  <a:effectLst/>
                  <a:latin typeface="仿宋"/>
                  <a:ea typeface="宋体"/>
                  <a:cs typeface="宋体"/>
                </a:rPr>
                <a:t>)</a:t>
              </a:r>
              <a:endParaRPr lang="zh-CN" sz="1050" b="1" kern="100">
                <a:effectLst/>
                <a:latin typeface="Times New Roman"/>
                <a:ea typeface="宋体"/>
                <a:cs typeface="宋体"/>
              </a:endParaRPr>
            </a:p>
          </p:txBody>
        </p:sp>
        <p:sp>
          <p:nvSpPr>
            <p:cNvPr id="84" name="椭圆 83"/>
            <p:cNvSpPr/>
            <p:nvPr/>
          </p:nvSpPr>
          <p:spPr>
            <a:xfrm>
              <a:off x="3657600" y="3317245"/>
              <a:ext cx="1647825" cy="1360805"/>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b="1" kern="100">
                  <a:effectLst/>
                  <a:latin typeface="Times New Roman"/>
                  <a:ea typeface="仿宋"/>
                  <a:cs typeface="宋体"/>
                </a:rPr>
                <a:t>模式</a:t>
              </a:r>
              <a:r>
                <a:rPr lang="en-US" sz="1200" b="1" kern="100">
                  <a:effectLst/>
                  <a:latin typeface="Times New Roman"/>
                  <a:ea typeface="仿宋"/>
                  <a:cs typeface="宋体"/>
                </a:rPr>
                <a:t>(mode)</a:t>
              </a:r>
              <a:endParaRPr lang="zh-CN" sz="1200" b="1">
                <a:effectLst/>
                <a:latin typeface="宋体"/>
                <a:cs typeface="宋体"/>
              </a:endParaRPr>
            </a:p>
            <a:p>
              <a:pPr algn="ctr">
                <a:spcAft>
                  <a:spcPts val="0"/>
                </a:spcAft>
              </a:pPr>
              <a:r>
                <a:rPr lang="zh-CN" sz="1200" b="1" kern="100">
                  <a:effectLst/>
                  <a:latin typeface="Times New Roman"/>
                  <a:ea typeface="仿宋"/>
                  <a:cs typeface="宋体"/>
                </a:rPr>
                <a:t>公司制</a:t>
              </a:r>
              <a:r>
                <a:rPr lang="en-US" sz="1200" b="1" kern="100">
                  <a:effectLst/>
                  <a:latin typeface="Times New Roman"/>
                  <a:ea typeface="仿宋"/>
                  <a:cs typeface="宋体"/>
                </a:rPr>
                <a:t>(Corporate)</a:t>
              </a:r>
              <a:endParaRPr lang="zh-CN" sz="1200" b="1">
                <a:effectLst/>
                <a:latin typeface="宋体"/>
                <a:cs typeface="宋体"/>
              </a:endParaRPr>
            </a:p>
          </p:txBody>
        </p:sp>
      </p:grpSp>
      <p:sp>
        <p:nvSpPr>
          <p:cNvPr id="29" name="圆角矩形 28"/>
          <p:cNvSpPr/>
          <p:nvPr/>
        </p:nvSpPr>
        <p:spPr>
          <a:xfrm>
            <a:off x="132776" y="1465487"/>
            <a:ext cx="3071072" cy="310300"/>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b="1" kern="100" dirty="0">
                <a:effectLst/>
                <a:latin typeface="宋体"/>
                <a:ea typeface="仿宋"/>
                <a:cs typeface="宋体"/>
              </a:rPr>
              <a:t>投资</a:t>
            </a:r>
            <a:r>
              <a:rPr lang="zh-CN" sz="1200" b="1" kern="100" dirty="0" smtClean="0">
                <a:effectLst/>
                <a:latin typeface="宋体"/>
                <a:ea typeface="仿宋"/>
                <a:cs typeface="宋体"/>
              </a:rPr>
              <a:t>范围</a:t>
            </a:r>
            <a:r>
              <a:rPr lang="en-US" sz="1200" b="1" dirty="0" smtClean="0">
                <a:effectLst/>
                <a:latin typeface="宋体"/>
                <a:cs typeface="宋体"/>
              </a:rPr>
              <a:t>(</a:t>
            </a:r>
            <a:r>
              <a:rPr lang="en-US" sz="1050" b="1" i="1" kern="100" dirty="0">
                <a:effectLst/>
                <a:latin typeface="Times New Roman"/>
                <a:cs typeface="宋体"/>
              </a:rPr>
              <a:t>Scope </a:t>
            </a:r>
            <a:r>
              <a:rPr lang="en-US" sz="1050" b="1" i="1" kern="100" dirty="0" smtClean="0">
                <a:effectLst/>
                <a:latin typeface="Times New Roman"/>
                <a:cs typeface="宋体"/>
              </a:rPr>
              <a:t>of</a:t>
            </a:r>
            <a:r>
              <a:rPr lang="en-US" sz="1200" b="1" i="1" dirty="0">
                <a:latin typeface="宋体"/>
                <a:cs typeface="宋体"/>
              </a:rPr>
              <a:t> </a:t>
            </a:r>
            <a:r>
              <a:rPr lang="en-US" sz="1050" b="1" i="1" kern="100" dirty="0" smtClean="0">
                <a:effectLst/>
                <a:latin typeface="Times New Roman"/>
                <a:cs typeface="宋体"/>
              </a:rPr>
              <a:t>investment</a:t>
            </a:r>
            <a:r>
              <a:rPr lang="en-US" sz="1050" b="1" kern="100" dirty="0" smtClean="0">
                <a:effectLst/>
                <a:latin typeface="Times New Roman"/>
                <a:cs typeface="宋体"/>
              </a:rPr>
              <a:t>)</a:t>
            </a:r>
            <a:endParaRPr lang="zh-CN" sz="1200" b="1" dirty="0">
              <a:effectLst/>
              <a:latin typeface="宋体"/>
              <a:cs typeface="宋体"/>
            </a:endParaRPr>
          </a:p>
        </p:txBody>
      </p:sp>
      <p:sp>
        <p:nvSpPr>
          <p:cNvPr id="30" name="圆角矩形 29"/>
          <p:cNvSpPr/>
          <p:nvPr/>
        </p:nvSpPr>
        <p:spPr>
          <a:xfrm>
            <a:off x="132775" y="1844824"/>
            <a:ext cx="3071073" cy="1578623"/>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CN" altLang="zh-CN" sz="1200" b="1" dirty="0" smtClean="0">
                <a:latin typeface="仿宋" pitchFamily="49" charset="-122"/>
                <a:ea typeface="仿宋" pitchFamily="49" charset="-122"/>
              </a:rPr>
              <a:t>主要</a:t>
            </a:r>
            <a:r>
              <a:rPr lang="zh-CN" altLang="zh-CN" sz="1200" b="1" dirty="0">
                <a:latin typeface="仿宋" pitchFamily="49" charset="-122"/>
                <a:ea typeface="仿宋" pitchFamily="49" charset="-122"/>
              </a:rPr>
              <a:t>投资于符合国家绿色发展和绿色转型要求的大中型、中长期战略性绿色</a:t>
            </a:r>
            <a:r>
              <a:rPr lang="zh-CN" altLang="zh-CN" sz="1200" b="1" dirty="0" smtClean="0">
                <a:latin typeface="仿宋" pitchFamily="49" charset="-122"/>
                <a:ea typeface="仿宋" pitchFamily="49" charset="-122"/>
              </a:rPr>
              <a:t>项目</a:t>
            </a:r>
            <a:r>
              <a:rPr lang="zh-CN" altLang="en-US" sz="1200" b="1" dirty="0">
                <a:latin typeface="仿宋" pitchFamily="49" charset="-122"/>
                <a:ea typeface="仿宋" pitchFamily="49" charset="-122"/>
              </a:rPr>
              <a:t>，</a:t>
            </a:r>
            <a:r>
              <a:rPr lang="zh-CN" altLang="zh-CN" sz="1200" b="1" dirty="0" smtClean="0">
                <a:latin typeface="仿宋" pitchFamily="49" charset="-122"/>
                <a:ea typeface="仿宋" pitchFamily="49" charset="-122"/>
              </a:rPr>
              <a:t>有</a:t>
            </a:r>
            <a:r>
              <a:rPr lang="zh-CN" altLang="zh-CN" sz="1200" b="1" dirty="0">
                <a:latin typeface="仿宋" pitchFamily="49" charset="-122"/>
                <a:ea typeface="仿宋" pitchFamily="49" charset="-122"/>
              </a:rPr>
              <a:t>较大示范效应的绿色</a:t>
            </a:r>
            <a:r>
              <a:rPr lang="zh-CN" altLang="zh-CN" sz="1200" b="1" dirty="0" smtClean="0">
                <a:latin typeface="仿宋" pitchFamily="49" charset="-122"/>
                <a:ea typeface="仿宋" pitchFamily="49" charset="-122"/>
              </a:rPr>
              <a:t>项目</a:t>
            </a:r>
            <a:r>
              <a:rPr lang="zh-CN" altLang="en-US" sz="1200" b="1" dirty="0" smtClean="0">
                <a:latin typeface="Times New Roman"/>
              </a:rPr>
              <a:t>。</a:t>
            </a:r>
            <a:endParaRPr lang="en-US" altLang="zh-CN" sz="1200" b="1" dirty="0" smtClean="0">
              <a:latin typeface="Times New Roman"/>
            </a:endParaRPr>
          </a:p>
          <a:p>
            <a:r>
              <a:rPr lang="en-US" altLang="zh-CN" sz="1100" i="1" dirty="0"/>
              <a:t>The fund primarily invests in medium- and large-scale, medium- and long-term strategic green projects which meet the standards of national green development and green transformation, as well as  </a:t>
            </a:r>
            <a:r>
              <a:rPr lang="en-US" altLang="zh-CN" sz="1100" i="1" dirty="0" smtClean="0"/>
              <a:t>green </a:t>
            </a:r>
            <a:r>
              <a:rPr lang="en-US" altLang="zh-CN" sz="1100" i="1" dirty="0"/>
              <a:t>projects that have substantial demonstration effects</a:t>
            </a:r>
            <a:r>
              <a:rPr lang="en-US" altLang="zh-CN" sz="1100" i="1" dirty="0" smtClean="0"/>
              <a:t>.</a:t>
            </a:r>
            <a:endParaRPr lang="zh-CN" altLang="zh-CN" sz="1100" i="1" dirty="0"/>
          </a:p>
        </p:txBody>
      </p:sp>
      <p:sp>
        <p:nvSpPr>
          <p:cNvPr id="32" name="圆角矩形 31"/>
          <p:cNvSpPr/>
          <p:nvPr/>
        </p:nvSpPr>
        <p:spPr>
          <a:xfrm>
            <a:off x="164750" y="3525803"/>
            <a:ext cx="3039098" cy="1980220"/>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endParaRPr lang="en-US" altLang="zh-CN" sz="1100" b="1" dirty="0" smtClean="0">
              <a:latin typeface="仿宋" pitchFamily="49" charset="-122"/>
              <a:ea typeface="仿宋" pitchFamily="49" charset="-122"/>
              <a:cs typeface="Times New Roman"/>
            </a:endParaRPr>
          </a:p>
          <a:p>
            <a:pPr>
              <a:spcAft>
                <a:spcPts val="0"/>
              </a:spcAft>
            </a:pPr>
            <a:r>
              <a:rPr lang="zh-CN" altLang="en-US" sz="1200" b="1" dirty="0" smtClean="0">
                <a:latin typeface="仿宋" pitchFamily="49" charset="-122"/>
                <a:ea typeface="仿宋" pitchFamily="49" charset="-122"/>
                <a:cs typeface="Times New Roman"/>
              </a:rPr>
              <a:t>包括节能、可持续能源、工业污染治理、环境基础设施、绿色建筑、</a:t>
            </a:r>
            <a:r>
              <a:rPr lang="zh-CN" sz="1200" b="1" dirty="0" smtClean="0">
                <a:effectLst/>
                <a:latin typeface="仿宋" pitchFamily="49" charset="-122"/>
                <a:ea typeface="仿宋" pitchFamily="49" charset="-122"/>
                <a:cs typeface="Times New Roman"/>
              </a:rPr>
              <a:t>新能源汽车</a:t>
            </a:r>
            <a:r>
              <a:rPr lang="zh-CN" altLang="en-US" sz="1200" b="1" dirty="0" smtClean="0">
                <a:effectLst/>
                <a:latin typeface="仿宋" pitchFamily="49" charset="-122"/>
                <a:ea typeface="仿宋" pitchFamily="49" charset="-122"/>
                <a:cs typeface="Times New Roman"/>
              </a:rPr>
              <a:t>等</a:t>
            </a:r>
            <a:r>
              <a:rPr lang="zh-CN" altLang="en-US" sz="1200" b="1" dirty="0">
                <a:latin typeface="仿宋" pitchFamily="49" charset="-122"/>
                <a:ea typeface="仿宋" pitchFamily="49" charset="-122"/>
                <a:cs typeface="Times New Roman"/>
              </a:rPr>
              <a:t>绿色低</a:t>
            </a:r>
            <a:r>
              <a:rPr lang="zh-CN" altLang="en-US" sz="1200" b="1" dirty="0" smtClean="0">
                <a:latin typeface="仿宋" pitchFamily="49" charset="-122"/>
                <a:ea typeface="仿宋" pitchFamily="49" charset="-122"/>
                <a:cs typeface="Times New Roman"/>
              </a:rPr>
              <a:t>碳循环发展绿色项目和绿色清洁生产等。</a:t>
            </a:r>
            <a:endParaRPr lang="en-US" altLang="zh-CN" sz="1200" b="1" dirty="0" smtClean="0">
              <a:latin typeface="仿宋" pitchFamily="49" charset="-122"/>
              <a:ea typeface="仿宋" pitchFamily="49" charset="-122"/>
              <a:cs typeface="Times New Roman"/>
            </a:endParaRPr>
          </a:p>
          <a:p>
            <a:r>
              <a:rPr lang="en-US" altLang="zh-CN" sz="1200" i="1" dirty="0"/>
              <a:t>Including Green, circular and low-carbon development projects, Green Cleaner Production Program and so on,</a:t>
            </a:r>
            <a:r>
              <a:rPr lang="zh-CN" altLang="en-US" sz="1200" i="1" dirty="0"/>
              <a:t> </a:t>
            </a:r>
            <a:r>
              <a:rPr lang="en-US" altLang="zh-CN" sz="1200" i="1" dirty="0"/>
              <a:t> such as resource efficiency, renewable energy, industrial pollution control, and advanced vehicle technologies.</a:t>
            </a:r>
            <a:endParaRPr lang="zh-CN" sz="1200" i="1" dirty="0"/>
          </a:p>
        </p:txBody>
      </p:sp>
      <p:sp>
        <p:nvSpPr>
          <p:cNvPr id="38" name="圆角矩形 37"/>
          <p:cNvSpPr/>
          <p:nvPr/>
        </p:nvSpPr>
        <p:spPr>
          <a:xfrm>
            <a:off x="5940152" y="1412776"/>
            <a:ext cx="3096344" cy="368202"/>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b="1" kern="100" dirty="0" smtClean="0">
                <a:effectLst/>
                <a:latin typeface="Times New Roman"/>
                <a:ea typeface="仿宋"/>
                <a:cs typeface="宋体"/>
              </a:rPr>
              <a:t>投资</a:t>
            </a:r>
            <a:r>
              <a:rPr lang="zh-CN" altLang="en-US" sz="1200" b="1" kern="100" dirty="0" smtClean="0">
                <a:latin typeface="Times New Roman"/>
                <a:ea typeface="仿宋"/>
                <a:cs typeface="宋体"/>
              </a:rPr>
              <a:t>模式</a:t>
            </a:r>
            <a:r>
              <a:rPr lang="en-US" sz="1200" b="1" dirty="0" smtClean="0">
                <a:effectLst/>
                <a:latin typeface="宋体"/>
                <a:cs typeface="宋体"/>
              </a:rPr>
              <a:t>(</a:t>
            </a:r>
            <a:r>
              <a:rPr lang="en-US" sz="1100" b="1" i="1" kern="100" dirty="0">
                <a:effectLst/>
                <a:latin typeface="Times New Roman"/>
                <a:cs typeface="宋体"/>
              </a:rPr>
              <a:t>Way of </a:t>
            </a:r>
            <a:r>
              <a:rPr lang="en-US" sz="1100" b="1" i="1" kern="100" dirty="0" smtClean="0">
                <a:effectLst/>
                <a:latin typeface="Times New Roman"/>
                <a:cs typeface="宋体"/>
              </a:rPr>
              <a:t>investment</a:t>
            </a:r>
            <a:r>
              <a:rPr lang="en-US" sz="1050" b="1" kern="100" dirty="0" smtClean="0">
                <a:effectLst/>
                <a:latin typeface="Times New Roman"/>
                <a:ea typeface="宋体"/>
                <a:cs typeface="宋体"/>
              </a:rPr>
              <a:t>)</a:t>
            </a:r>
            <a:endParaRPr lang="zh-CN" sz="1050" b="1" kern="100" dirty="0">
              <a:effectLst/>
              <a:latin typeface="Times New Roman"/>
              <a:ea typeface="宋体"/>
              <a:cs typeface="宋体"/>
            </a:endParaRPr>
          </a:p>
        </p:txBody>
      </p:sp>
      <p:sp>
        <p:nvSpPr>
          <p:cNvPr id="39" name="圆角矩形 38"/>
          <p:cNvSpPr/>
          <p:nvPr/>
        </p:nvSpPr>
        <p:spPr>
          <a:xfrm>
            <a:off x="5940152" y="2996952"/>
            <a:ext cx="3096344" cy="645138"/>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CN" altLang="en-US" sz="1200" b="1" kern="100" dirty="0" smtClean="0">
                <a:latin typeface="Times New Roman"/>
                <a:ea typeface="仿宋"/>
                <a:cs typeface="宋体"/>
              </a:rPr>
              <a:t>目标：实现绿色产业的整合</a:t>
            </a:r>
            <a:endParaRPr lang="en-US" altLang="zh-CN" sz="1200" b="1" kern="100" dirty="0" smtClean="0">
              <a:latin typeface="Times New Roman"/>
              <a:ea typeface="仿宋"/>
              <a:cs typeface="宋体"/>
            </a:endParaRPr>
          </a:p>
          <a:p>
            <a:pPr>
              <a:spcAft>
                <a:spcPts val="0"/>
              </a:spcAft>
            </a:pPr>
            <a:r>
              <a:rPr lang="en-US" altLang="zh-CN" sz="1200" i="1" kern="100" dirty="0" smtClean="0">
                <a:effectLst/>
                <a:ea typeface="仿宋"/>
                <a:cs typeface="宋体"/>
              </a:rPr>
              <a:t>Target: To realize the integration of  green industries.</a:t>
            </a:r>
            <a:endParaRPr lang="zh-CN" sz="1050" i="1" kern="100" dirty="0">
              <a:effectLst/>
              <a:ea typeface="宋体"/>
              <a:cs typeface="宋体"/>
            </a:endParaRPr>
          </a:p>
        </p:txBody>
      </p:sp>
      <p:sp>
        <p:nvSpPr>
          <p:cNvPr id="40" name="圆角矩形 39"/>
          <p:cNvSpPr/>
          <p:nvPr/>
        </p:nvSpPr>
        <p:spPr>
          <a:xfrm>
            <a:off x="5940152" y="1844824"/>
            <a:ext cx="3096344" cy="1074190"/>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CN" altLang="en-US" sz="1200" b="1" kern="100" dirty="0" smtClean="0">
                <a:effectLst/>
                <a:latin typeface="Times New Roman"/>
                <a:ea typeface="仿宋"/>
                <a:cs typeface="宋体"/>
              </a:rPr>
              <a:t>方式：主要以股权，也以债权、</a:t>
            </a:r>
            <a:r>
              <a:rPr lang="zh-CN" sz="1200" b="1" kern="100" dirty="0" smtClean="0">
                <a:effectLst/>
                <a:latin typeface="Times New Roman"/>
                <a:ea typeface="仿宋"/>
                <a:cs typeface="宋体"/>
              </a:rPr>
              <a:t>提供</a:t>
            </a:r>
            <a:r>
              <a:rPr lang="zh-CN" sz="1200" b="1" kern="100" dirty="0">
                <a:effectLst/>
                <a:latin typeface="Times New Roman"/>
                <a:ea typeface="仿宋"/>
                <a:cs typeface="宋体"/>
              </a:rPr>
              <a:t>夹层投资、担保等</a:t>
            </a:r>
            <a:r>
              <a:rPr lang="zh-CN" sz="1200" b="1" kern="100" dirty="0" smtClean="0">
                <a:effectLst/>
                <a:latin typeface="Times New Roman"/>
                <a:ea typeface="仿宋"/>
                <a:cs typeface="宋体"/>
              </a:rPr>
              <a:t>方式</a:t>
            </a:r>
            <a:r>
              <a:rPr lang="zh-CN" altLang="en-US" sz="1200" b="1" kern="100" dirty="0" smtClean="0">
                <a:latin typeface="Times New Roman"/>
                <a:ea typeface="仿宋"/>
                <a:cs typeface="宋体"/>
              </a:rPr>
              <a:t>投资</a:t>
            </a:r>
            <a:endParaRPr lang="zh-CN" sz="1050" b="1" kern="100" dirty="0">
              <a:effectLst/>
              <a:latin typeface="Times New Roman"/>
              <a:ea typeface="宋体"/>
              <a:cs typeface="宋体"/>
            </a:endParaRPr>
          </a:p>
          <a:p>
            <a:pPr>
              <a:spcAft>
                <a:spcPts val="0"/>
              </a:spcAft>
            </a:pPr>
            <a:r>
              <a:rPr lang="en-US" sz="1100" i="1" kern="100" dirty="0" smtClean="0">
                <a:effectLst/>
                <a:cs typeface="宋体"/>
              </a:rPr>
              <a:t>Methods: </a:t>
            </a:r>
            <a:r>
              <a:rPr lang="en-US" altLang="zh-CN" sz="1100" i="1" dirty="0"/>
              <a:t> </a:t>
            </a:r>
            <a:r>
              <a:rPr lang="en-US" altLang="zh-CN" sz="1100" i="1" dirty="0" smtClean="0"/>
              <a:t>Primarily making </a:t>
            </a:r>
            <a:r>
              <a:rPr lang="en-US" altLang="zh-CN" sz="1100" i="1" dirty="0"/>
              <a:t>equity investments, but should also be given the flexibility to make debt investments, offer mezzanine financing, and provide guarantees.</a:t>
            </a:r>
            <a:endParaRPr lang="zh-CN" sz="1200" i="1" kern="100" dirty="0">
              <a:effectLst/>
              <a:ea typeface="宋体"/>
              <a:cs typeface="宋体"/>
            </a:endParaRPr>
          </a:p>
        </p:txBody>
      </p:sp>
      <p:sp>
        <p:nvSpPr>
          <p:cNvPr id="41" name="圆角矩形 40"/>
          <p:cNvSpPr/>
          <p:nvPr/>
        </p:nvSpPr>
        <p:spPr>
          <a:xfrm>
            <a:off x="5940152" y="3717032"/>
            <a:ext cx="3096344" cy="936104"/>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altLang="zh-CN" sz="1200" b="1" kern="100" dirty="0">
              <a:latin typeface="宋体"/>
              <a:ea typeface="仿宋"/>
              <a:cs typeface="宋体"/>
            </a:endParaRPr>
          </a:p>
          <a:p>
            <a:pPr>
              <a:spcAft>
                <a:spcPts val="0"/>
              </a:spcAft>
            </a:pPr>
            <a:r>
              <a:rPr lang="zh-CN" altLang="zh-CN" sz="1200" b="1" kern="100" dirty="0" smtClean="0">
                <a:latin typeface="宋体"/>
                <a:ea typeface="仿宋"/>
                <a:cs typeface="宋体"/>
              </a:rPr>
              <a:t>实行</a:t>
            </a:r>
            <a:r>
              <a:rPr lang="zh-CN" altLang="zh-CN" sz="1200" b="1" kern="100" dirty="0">
                <a:latin typeface="宋体"/>
                <a:ea typeface="仿宋"/>
                <a:cs typeface="宋体"/>
              </a:rPr>
              <a:t>市场化和专业化管理，不追求高额回报，但强调商业化可持续</a:t>
            </a:r>
            <a:endParaRPr lang="zh-CN" sz="1200" b="1" kern="100" dirty="0">
              <a:latin typeface="宋体"/>
              <a:ea typeface="仿宋"/>
              <a:cs typeface="宋体"/>
            </a:endParaRPr>
          </a:p>
          <a:p>
            <a:pPr>
              <a:spcAft>
                <a:spcPts val="0"/>
              </a:spcAft>
            </a:pPr>
            <a:r>
              <a:rPr lang="en-US" sz="1100" i="1" kern="100" dirty="0">
                <a:effectLst/>
                <a:cs typeface="宋体"/>
              </a:rPr>
              <a:t>Commercial &amp; professional </a:t>
            </a:r>
            <a:r>
              <a:rPr lang="en-US" sz="1100" i="1" kern="100" dirty="0" smtClean="0">
                <a:effectLst/>
                <a:cs typeface="宋体"/>
              </a:rPr>
              <a:t>management, not pursuing high revenue, but emphasizing commercial sustainability</a:t>
            </a:r>
            <a:r>
              <a:rPr lang="en-US" sz="1100" i="1" kern="100" dirty="0">
                <a:cs typeface="宋体"/>
              </a:rPr>
              <a:t>.</a:t>
            </a:r>
            <a:endParaRPr lang="zh-CN" sz="1400" i="1" dirty="0">
              <a:effectLst/>
              <a:cs typeface="宋体"/>
            </a:endParaRPr>
          </a:p>
          <a:p>
            <a:pPr algn="ctr">
              <a:spcAft>
                <a:spcPts val="0"/>
              </a:spcAft>
            </a:pPr>
            <a:r>
              <a:rPr lang="en-US" sz="1200" b="1" dirty="0">
                <a:effectLst/>
                <a:latin typeface="宋体"/>
                <a:cs typeface="宋体"/>
              </a:rPr>
              <a:t> </a:t>
            </a:r>
            <a:endParaRPr lang="zh-CN" sz="1200" b="1" dirty="0">
              <a:effectLst/>
              <a:latin typeface="宋体"/>
              <a:cs typeface="宋体"/>
            </a:endParaRPr>
          </a:p>
        </p:txBody>
      </p:sp>
      <p:sp>
        <p:nvSpPr>
          <p:cNvPr id="42" name="圆角矩形 41"/>
          <p:cNvSpPr/>
          <p:nvPr/>
        </p:nvSpPr>
        <p:spPr>
          <a:xfrm>
            <a:off x="5940152" y="4711345"/>
            <a:ext cx="3096344" cy="936104"/>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CN" altLang="zh-CN" sz="1200" b="1" dirty="0" smtClean="0">
                <a:latin typeface="仿宋" pitchFamily="49" charset="-122"/>
                <a:ea typeface="仿宋" pitchFamily="49" charset="-122"/>
              </a:rPr>
              <a:t>发挥</a:t>
            </a:r>
            <a:r>
              <a:rPr lang="zh-CN" altLang="zh-CN" sz="1200" b="1" dirty="0">
                <a:latin typeface="仿宋" pitchFamily="49" charset="-122"/>
                <a:ea typeface="仿宋" pitchFamily="49" charset="-122"/>
              </a:rPr>
              <a:t>基金的杠杆作用</a:t>
            </a:r>
            <a:r>
              <a:rPr lang="en-US" altLang="zh-CN" sz="1200" b="1" dirty="0">
                <a:latin typeface="仿宋" pitchFamily="49" charset="-122"/>
                <a:ea typeface="仿宋" pitchFamily="49" charset="-122"/>
              </a:rPr>
              <a:t>,</a:t>
            </a:r>
            <a:r>
              <a:rPr lang="zh-CN" altLang="zh-CN" sz="1200" b="1" dirty="0">
                <a:latin typeface="仿宋" pitchFamily="49" charset="-122"/>
                <a:ea typeface="仿宋" pitchFamily="49" charset="-122"/>
              </a:rPr>
              <a:t>撬动社会资本参与</a:t>
            </a:r>
            <a:r>
              <a:rPr lang="en-US" altLang="zh-CN" sz="1200" b="1" dirty="0">
                <a:latin typeface="仿宋" pitchFamily="49" charset="-122"/>
                <a:ea typeface="仿宋" pitchFamily="49" charset="-122"/>
              </a:rPr>
              <a:t>,</a:t>
            </a:r>
            <a:r>
              <a:rPr lang="zh-CN" altLang="zh-CN" sz="1200" b="1" dirty="0">
                <a:latin typeface="仿宋" pitchFamily="49" charset="-122"/>
                <a:ea typeface="仿宋" pitchFamily="49" charset="-122"/>
              </a:rPr>
              <a:t>实现滚动发展</a:t>
            </a:r>
            <a:endParaRPr lang="en-US" altLang="zh-CN" sz="1200" b="1" kern="100" dirty="0">
              <a:latin typeface="仿宋" pitchFamily="49" charset="-122"/>
              <a:ea typeface="仿宋" pitchFamily="49" charset="-122"/>
              <a:cs typeface="宋体"/>
            </a:endParaRPr>
          </a:p>
          <a:p>
            <a:pPr>
              <a:spcAft>
                <a:spcPts val="0"/>
              </a:spcAft>
            </a:pPr>
            <a:r>
              <a:rPr lang="en-US" altLang="zh-CN" sz="1200" i="1" dirty="0"/>
              <a:t>M</a:t>
            </a:r>
            <a:r>
              <a:rPr lang="en-US" altLang="zh-CN" sz="1200" i="1" dirty="0" smtClean="0"/>
              <a:t>aximize </a:t>
            </a:r>
            <a:r>
              <a:rPr lang="en-US" altLang="zh-CN" sz="1200" i="1" dirty="0"/>
              <a:t>its ability to efficiently leverage private </a:t>
            </a:r>
            <a:r>
              <a:rPr lang="en-US" altLang="zh-CN" sz="1200" i="1" dirty="0" smtClean="0"/>
              <a:t>capital and realize continuous development.</a:t>
            </a:r>
            <a:r>
              <a:rPr lang="en-US" sz="1200" b="1" i="1" dirty="0">
                <a:effectLst/>
                <a:cs typeface="宋体"/>
              </a:rPr>
              <a:t> </a:t>
            </a:r>
            <a:endParaRPr lang="zh-CN" sz="1200" b="1" i="1" dirty="0">
              <a:effectLst/>
              <a:cs typeface="宋体"/>
            </a:endParaRPr>
          </a:p>
        </p:txBody>
      </p:sp>
    </p:spTree>
    <p:extLst>
      <p:ext uri="{BB962C8B-B14F-4D97-AF65-F5344CB8AC3E}">
        <p14:creationId xmlns:p14="http://schemas.microsoft.com/office/powerpoint/2010/main" val="2210240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12"/>
          <p:cNvSpPr>
            <a:spLocks noChangeArrowheads="1"/>
          </p:cNvSpPr>
          <p:nvPr/>
        </p:nvSpPr>
        <p:spPr bwMode="auto">
          <a:xfrm>
            <a:off x="2237006" y="1487686"/>
            <a:ext cx="2178465" cy="1077218"/>
          </a:xfrm>
          <a:prstGeom prst="rect">
            <a:avLst/>
          </a:prstGeom>
          <a:noFill/>
          <a:ln w="9525">
            <a:noFill/>
            <a:miter lim="800000"/>
            <a:headEnd/>
            <a:tailEnd/>
          </a:ln>
        </p:spPr>
        <p:txBody>
          <a:bodyPr wrap="square">
            <a:spAutoFit/>
          </a:bodyPr>
          <a:lstStyle/>
          <a:p>
            <a:pPr algn="ctr"/>
            <a:r>
              <a:rPr lang="zh-CN" altLang="en-US" sz="1600" dirty="0" smtClean="0">
                <a:solidFill>
                  <a:schemeClr val="bg1"/>
                </a:solidFill>
                <a:latin typeface="微软雅黑" pitchFamily="34" charset="-122"/>
                <a:ea typeface="微软雅黑" pitchFamily="34" charset="-122"/>
              </a:rPr>
              <a:t>党十八大提出生态文明</a:t>
            </a:r>
            <a:r>
              <a:rPr lang="zh-CN" altLang="en-US" sz="1600" dirty="0">
                <a:solidFill>
                  <a:schemeClr val="bg1"/>
                </a:solidFill>
                <a:latin typeface="微软雅黑" pitchFamily="34" charset="-122"/>
                <a:ea typeface="微软雅黑" pitchFamily="34" charset="-122"/>
              </a:rPr>
              <a:t>建设目标，确立了</a:t>
            </a:r>
            <a:r>
              <a:rPr lang="zh-CN" altLang="zh-CN" sz="1600" dirty="0">
                <a:solidFill>
                  <a:schemeClr val="bg1"/>
                </a:solidFill>
                <a:latin typeface="微软雅黑" pitchFamily="34" charset="-122"/>
                <a:ea typeface="微软雅黑" pitchFamily="34" charset="-122"/>
              </a:rPr>
              <a:t>实现经济绿色转型的重要战略</a:t>
            </a:r>
            <a:endParaRPr lang="zh-CN" altLang="en-US" sz="1600" dirty="0">
              <a:solidFill>
                <a:schemeClr val="bg1"/>
              </a:solidFill>
              <a:latin typeface="微软雅黑" pitchFamily="34" charset="-122"/>
              <a:ea typeface="微软雅黑" pitchFamily="34" charset="-122"/>
            </a:endParaRPr>
          </a:p>
        </p:txBody>
      </p:sp>
      <p:sp>
        <p:nvSpPr>
          <p:cNvPr id="70" name="矩形 14"/>
          <p:cNvSpPr>
            <a:spLocks noChangeArrowheads="1"/>
          </p:cNvSpPr>
          <p:nvPr/>
        </p:nvSpPr>
        <p:spPr bwMode="auto">
          <a:xfrm>
            <a:off x="1951258" y="3356992"/>
            <a:ext cx="2354356" cy="1323439"/>
          </a:xfrm>
          <a:prstGeom prst="rect">
            <a:avLst/>
          </a:prstGeom>
          <a:noFill/>
          <a:ln w="9525">
            <a:noFill/>
            <a:miter lim="800000"/>
            <a:headEnd/>
            <a:tailEnd/>
          </a:ln>
        </p:spPr>
        <p:txBody>
          <a:bodyPr wrap="square">
            <a:spAutoFit/>
          </a:bodyPr>
          <a:lstStyle/>
          <a:p>
            <a:pPr algn="ctr"/>
            <a:r>
              <a:rPr lang="zh-CN" altLang="zh-CN" sz="1600" dirty="0">
                <a:solidFill>
                  <a:schemeClr val="bg1"/>
                </a:solidFill>
                <a:latin typeface="微软雅黑" pitchFamily="34" charset="-122"/>
                <a:ea typeface="微软雅黑" pitchFamily="34" charset="-122"/>
              </a:rPr>
              <a:t>《中共中央关于制定国民经济和社会发展第十三个五年规划的建议》提出</a:t>
            </a:r>
            <a:r>
              <a:rPr lang="en-US" altLang="zh-CN" sz="1600" dirty="0">
                <a:solidFill>
                  <a:schemeClr val="bg1"/>
                </a:solidFill>
                <a:latin typeface="微软雅黑" pitchFamily="34" charset="-122"/>
                <a:ea typeface="微软雅黑" pitchFamily="34" charset="-122"/>
              </a:rPr>
              <a:t>: </a:t>
            </a:r>
            <a:r>
              <a:rPr lang="zh-CN" altLang="zh-CN" sz="1600" dirty="0">
                <a:solidFill>
                  <a:schemeClr val="bg1"/>
                </a:solidFill>
                <a:latin typeface="微软雅黑" pitchFamily="34" charset="-122"/>
                <a:ea typeface="微软雅黑" pitchFamily="34" charset="-122"/>
              </a:rPr>
              <a:t>发展绿色金融，设立绿色发展基金。</a:t>
            </a:r>
            <a:endParaRPr lang="zh-CN" altLang="en-US" sz="1600" i="1" dirty="0">
              <a:solidFill>
                <a:schemeClr val="bg1"/>
              </a:solidFill>
              <a:latin typeface="微软雅黑" pitchFamily="34" charset="-122"/>
              <a:ea typeface="微软雅黑" pitchFamily="34" charset="-122"/>
            </a:endParaRPr>
          </a:p>
        </p:txBody>
      </p:sp>
      <p:sp>
        <p:nvSpPr>
          <p:cNvPr id="71" name="矩形 15"/>
          <p:cNvSpPr>
            <a:spLocks noChangeArrowheads="1"/>
          </p:cNvSpPr>
          <p:nvPr/>
        </p:nvSpPr>
        <p:spPr bwMode="auto">
          <a:xfrm>
            <a:off x="5095699" y="1484784"/>
            <a:ext cx="2400175" cy="1077218"/>
          </a:xfrm>
          <a:prstGeom prst="rect">
            <a:avLst/>
          </a:prstGeom>
          <a:noFill/>
          <a:ln w="9525">
            <a:noFill/>
            <a:miter lim="800000"/>
            <a:headEnd/>
            <a:tailEnd/>
          </a:ln>
        </p:spPr>
        <p:txBody>
          <a:bodyPr wrap="square">
            <a:spAutoFit/>
          </a:bodyPr>
          <a:lstStyle/>
          <a:p>
            <a:pPr algn="ctr"/>
            <a:r>
              <a:rPr lang="zh-CN" altLang="zh-CN" sz="1600" dirty="0">
                <a:solidFill>
                  <a:schemeClr val="bg1"/>
                </a:solidFill>
                <a:latin typeface="微软雅黑" pitchFamily="34" charset="-122"/>
                <a:ea typeface="微软雅黑" pitchFamily="34" charset="-122"/>
              </a:rPr>
              <a:t>十八届五中全会将“绿色”发展作为五大发展理念之一，提升到一个新的战略高度。</a:t>
            </a:r>
            <a:endParaRPr lang="en-US" altLang="zh-CN" sz="1600" dirty="0" smtClean="0">
              <a:solidFill>
                <a:schemeClr val="bg1"/>
              </a:solidFill>
              <a:latin typeface="微软雅黑" pitchFamily="34" charset="-122"/>
              <a:ea typeface="微软雅黑" pitchFamily="34" charset="-122"/>
            </a:endParaRPr>
          </a:p>
        </p:txBody>
      </p:sp>
      <p:sp>
        <p:nvSpPr>
          <p:cNvPr id="72" name="矩形 14"/>
          <p:cNvSpPr>
            <a:spLocks noChangeArrowheads="1"/>
          </p:cNvSpPr>
          <p:nvPr/>
        </p:nvSpPr>
        <p:spPr bwMode="auto">
          <a:xfrm>
            <a:off x="5399079" y="3497892"/>
            <a:ext cx="1959316" cy="1323439"/>
          </a:xfrm>
          <a:prstGeom prst="rect">
            <a:avLst/>
          </a:prstGeom>
          <a:noFill/>
          <a:ln w="9525">
            <a:noFill/>
            <a:miter lim="800000"/>
            <a:headEnd/>
            <a:tailEnd/>
          </a:ln>
        </p:spPr>
        <p:txBody>
          <a:bodyPr wrap="square">
            <a:spAutoFit/>
          </a:bodyPr>
          <a:lstStyle/>
          <a:p>
            <a:r>
              <a:rPr lang="zh-CN" altLang="en-US" sz="1600" dirty="0">
                <a:solidFill>
                  <a:schemeClr val="bg1"/>
                </a:solidFill>
                <a:latin typeface="微软雅黑" pitchFamily="34" charset="-122"/>
                <a:ea typeface="微软雅黑" pitchFamily="34" charset="-122"/>
              </a:rPr>
              <a:t>实现</a:t>
            </a:r>
            <a:r>
              <a:rPr lang="zh-CN" altLang="en-US" sz="1600" dirty="0" smtClean="0">
                <a:solidFill>
                  <a:schemeClr val="bg1"/>
                </a:solidFill>
                <a:latin typeface="微软雅黑" pitchFamily="34" charset="-122"/>
                <a:ea typeface="微软雅黑" pitchFamily="34" charset="-122"/>
              </a:rPr>
              <a:t>外汇储备资金</a:t>
            </a:r>
            <a:endParaRPr lang="en-US" altLang="zh-CN" sz="1600" dirty="0" smtClean="0">
              <a:solidFill>
                <a:schemeClr val="bg1"/>
              </a:solidFill>
              <a:latin typeface="微软雅黑" pitchFamily="34" charset="-122"/>
              <a:ea typeface="微软雅黑" pitchFamily="34" charset="-122"/>
            </a:endParaRPr>
          </a:p>
          <a:p>
            <a:pPr algn="ctr"/>
            <a:r>
              <a:rPr lang="zh-CN" altLang="en-US" sz="1600" dirty="0" smtClean="0">
                <a:solidFill>
                  <a:schemeClr val="bg1"/>
                </a:solidFill>
                <a:latin typeface="微软雅黑" pitchFamily="34" charset="-122"/>
                <a:ea typeface="微软雅黑" pitchFamily="34" charset="-122"/>
              </a:rPr>
              <a:t>运用的多元化</a:t>
            </a:r>
            <a:endParaRPr lang="en-US" altLang="zh-CN" sz="1600" dirty="0" smtClean="0">
              <a:solidFill>
                <a:schemeClr val="bg1"/>
              </a:solidFill>
              <a:latin typeface="微软雅黑" pitchFamily="34" charset="-122"/>
              <a:ea typeface="微软雅黑" pitchFamily="34" charset="-122"/>
            </a:endParaRPr>
          </a:p>
          <a:p>
            <a:pPr algn="ctr"/>
            <a:r>
              <a:rPr lang="en-US" altLang="zh-CN" sz="1600" i="1" dirty="0" smtClean="0">
                <a:solidFill>
                  <a:schemeClr val="bg1"/>
                </a:solidFill>
              </a:rPr>
              <a:t>to </a:t>
            </a:r>
            <a:r>
              <a:rPr lang="en-US" altLang="zh-CN" sz="1600" i="1" dirty="0">
                <a:solidFill>
                  <a:schemeClr val="bg1"/>
                </a:solidFill>
              </a:rPr>
              <a:t>diversify China’s foreign currency reserves</a:t>
            </a:r>
            <a:endParaRPr lang="zh-CN" altLang="en-US" sz="1600" i="1" dirty="0">
              <a:solidFill>
                <a:schemeClr val="bg1"/>
              </a:solidFill>
              <a:latin typeface="微软雅黑" pitchFamily="34" charset="-122"/>
              <a:ea typeface="微软雅黑" pitchFamily="34" charset="-122"/>
            </a:endParaRPr>
          </a:p>
        </p:txBody>
      </p:sp>
      <p:sp>
        <p:nvSpPr>
          <p:cNvPr id="2" name="矩形 1"/>
          <p:cNvSpPr/>
          <p:nvPr/>
        </p:nvSpPr>
        <p:spPr>
          <a:xfrm>
            <a:off x="1043608" y="177398"/>
            <a:ext cx="7095827" cy="707886"/>
          </a:xfrm>
          <a:prstGeom prst="rect">
            <a:avLst/>
          </a:prstGeom>
        </p:spPr>
        <p:txBody>
          <a:bodyPr wrap="square">
            <a:spAutoFit/>
          </a:bodyPr>
          <a:lstStyle/>
          <a:p>
            <a:pPr lvl="0" algn="ctr"/>
            <a:r>
              <a:rPr lang="zh-CN" altLang="en-US" sz="2000" dirty="0" smtClean="0">
                <a:latin typeface="黑体" pitchFamily="49" charset="-122"/>
                <a:ea typeface="黑体" pitchFamily="49" charset="-122"/>
              </a:rPr>
              <a:t>☆</a:t>
            </a:r>
            <a:r>
              <a:rPr lang="x-none" altLang="zh-CN" sz="2000" dirty="0" smtClean="0">
                <a:latin typeface="黑体" pitchFamily="49" charset="-122"/>
                <a:ea typeface="黑体" pitchFamily="49" charset="-122"/>
              </a:rPr>
              <a:t>国家绿色发展基金</a:t>
            </a:r>
            <a:r>
              <a:rPr lang="zh-CN" altLang="en-US" sz="2000" dirty="0" smtClean="0">
                <a:latin typeface="黑体" pitchFamily="49" charset="-122"/>
                <a:ea typeface="黑体" pitchFamily="49" charset="-122"/>
              </a:rPr>
              <a:t>：如何发挥杠杆作用撬动社会资金</a:t>
            </a:r>
            <a:endParaRPr lang="en-US" altLang="zh-CN" sz="2000" dirty="0" smtClean="0">
              <a:latin typeface="黑体" pitchFamily="49" charset="-122"/>
              <a:ea typeface="黑体" pitchFamily="49" charset="-122"/>
            </a:endParaRPr>
          </a:p>
          <a:p>
            <a:pPr lvl="0" algn="ctr"/>
            <a:r>
              <a:rPr lang="en-US" altLang="zh-CN" sz="2000" i="1" dirty="0" smtClean="0">
                <a:ea typeface="黑体" pitchFamily="49" charset="-122"/>
              </a:rPr>
              <a:t>National Green Development Fund: How to leverage social capital</a:t>
            </a:r>
            <a:endParaRPr lang="en-US" altLang="zh-CN" sz="2000" i="1" dirty="0">
              <a:ea typeface="黑体" pitchFamily="49" charset="-122"/>
            </a:endParaRPr>
          </a:p>
        </p:txBody>
      </p:sp>
      <p:graphicFrame>
        <p:nvGraphicFramePr>
          <p:cNvPr id="16" name="图示 15"/>
          <p:cNvGraphicFramePr/>
          <p:nvPr>
            <p:extLst>
              <p:ext uri="{D42A27DB-BD31-4B8C-83A1-F6EECF244321}">
                <p14:modId xmlns:p14="http://schemas.microsoft.com/office/powerpoint/2010/main" val="2934495900"/>
              </p:ext>
            </p:extLst>
          </p:nvPr>
        </p:nvGraphicFramePr>
        <p:xfrm>
          <a:off x="0" y="906378"/>
          <a:ext cx="8892480" cy="5330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组合 16"/>
          <p:cNvGrpSpPr/>
          <p:nvPr/>
        </p:nvGrpSpPr>
        <p:grpSpPr>
          <a:xfrm>
            <a:off x="2339193" y="1865568"/>
            <a:ext cx="1942509" cy="1203392"/>
            <a:chOff x="3521058" y="1057598"/>
            <a:chExt cx="1459793" cy="770874"/>
          </a:xfrm>
        </p:grpSpPr>
        <p:sp>
          <p:nvSpPr>
            <p:cNvPr id="18" name="圆角矩形 17"/>
            <p:cNvSpPr/>
            <p:nvPr/>
          </p:nvSpPr>
          <p:spPr>
            <a:xfrm rot="240000">
              <a:off x="3521058" y="1057598"/>
              <a:ext cx="1459793" cy="770874"/>
            </a:xfrm>
            <a:prstGeom prst="roundRect">
              <a:avLst/>
            </a:prstGeom>
          </p:spPr>
          <p:style>
            <a:lnRef idx="3">
              <a:schemeClr val="lt1"/>
            </a:lnRef>
            <a:fillRef idx="1">
              <a:schemeClr val="accent1"/>
            </a:fillRef>
            <a:effectRef idx="1">
              <a:schemeClr val="accent1"/>
            </a:effectRef>
            <a:fontRef idx="minor">
              <a:schemeClr val="lt1"/>
            </a:fontRef>
          </p:style>
          <p:txBody>
            <a:bodyPr/>
            <a:lstStyle/>
            <a:p>
              <a:r>
                <a:rPr lang="zh-CN" altLang="en-US" sz="1200" dirty="0" smtClean="0">
                  <a:latin typeface="黑体" pitchFamily="49" charset="-122"/>
                  <a:ea typeface="黑体" pitchFamily="49" charset="-122"/>
                </a:rPr>
                <a:t>满足不同投资者的风险偏好，最大化吸纳社会资本</a:t>
              </a:r>
              <a:endParaRPr lang="en-US" altLang="zh-CN" sz="1200" dirty="0" smtClean="0">
                <a:latin typeface="黑体" pitchFamily="49" charset="-122"/>
                <a:ea typeface="黑体" pitchFamily="49" charset="-122"/>
              </a:endParaRPr>
            </a:p>
            <a:p>
              <a:r>
                <a:rPr lang="en-US" altLang="zh-CN" sz="1100" i="1" dirty="0" smtClean="0"/>
                <a:t>Pool </a:t>
              </a:r>
              <a:r>
                <a:rPr lang="en-US" altLang="zh-CN" sz="1100" i="1" dirty="0"/>
                <a:t>capital from public and private investors with differing risk appetites</a:t>
              </a:r>
              <a:endParaRPr lang="zh-CN" altLang="en-US" sz="1100" dirty="0">
                <a:latin typeface="黑体" pitchFamily="49" charset="-122"/>
                <a:ea typeface="黑体" pitchFamily="49" charset="-122"/>
              </a:endParaRPr>
            </a:p>
          </p:txBody>
        </p:sp>
        <p:sp>
          <p:nvSpPr>
            <p:cNvPr id="19" name="圆角矩形 4"/>
            <p:cNvSpPr/>
            <p:nvPr/>
          </p:nvSpPr>
          <p:spPr>
            <a:xfrm rot="240000">
              <a:off x="3554247" y="1139926"/>
              <a:ext cx="1393393" cy="613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zh-CN" altLang="en-US" sz="1100" kern="1200"/>
            </a:p>
          </p:txBody>
        </p:sp>
      </p:grpSp>
      <p:sp>
        <p:nvSpPr>
          <p:cNvPr id="8" name="左箭头 7"/>
          <p:cNvSpPr/>
          <p:nvPr/>
        </p:nvSpPr>
        <p:spPr>
          <a:xfrm rot="965972">
            <a:off x="4474782" y="2467264"/>
            <a:ext cx="340519" cy="385672"/>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1" name="左箭头 20"/>
          <p:cNvSpPr/>
          <p:nvPr/>
        </p:nvSpPr>
        <p:spPr>
          <a:xfrm rot="965972">
            <a:off x="4402774" y="3415403"/>
            <a:ext cx="340519" cy="385672"/>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2" name="左箭头 21"/>
          <p:cNvSpPr/>
          <p:nvPr/>
        </p:nvSpPr>
        <p:spPr>
          <a:xfrm rot="965972">
            <a:off x="4382051" y="4389131"/>
            <a:ext cx="340519" cy="385672"/>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3943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99592" y="77723"/>
            <a:ext cx="7488832" cy="830997"/>
          </a:xfrm>
          <a:prstGeom prst="rect">
            <a:avLst/>
          </a:prstGeom>
          <a:noFill/>
        </p:spPr>
        <p:txBody>
          <a:bodyPr wrap="square" rtlCol="0">
            <a:spAutoFit/>
          </a:bodyPr>
          <a:lstStyle/>
          <a:p>
            <a:pPr lvl="0" algn="ctr"/>
            <a:r>
              <a:rPr lang="zh-CN" altLang="en-US" sz="2400" b="1" dirty="0"/>
              <a:t>☆</a:t>
            </a:r>
            <a:r>
              <a:rPr lang="zh-CN" altLang="zh-CN" sz="2400" b="1" dirty="0" smtClean="0">
                <a:latin typeface="黑体" pitchFamily="49" charset="-122"/>
                <a:ea typeface="黑体" pitchFamily="49" charset="-122"/>
              </a:rPr>
              <a:t>建立</a:t>
            </a:r>
            <a:r>
              <a:rPr lang="zh-CN" altLang="en-US" sz="2400" b="1" dirty="0" smtClean="0">
                <a:latin typeface="黑体" pitchFamily="49" charset="-122"/>
                <a:ea typeface="黑体" pitchFamily="49" charset="-122"/>
              </a:rPr>
              <a:t>国家绿色发展基金：</a:t>
            </a:r>
            <a:r>
              <a:rPr lang="zh-CN" altLang="zh-CN" sz="2400" b="1" dirty="0" smtClean="0">
                <a:latin typeface="黑体" pitchFamily="49" charset="-122"/>
                <a:ea typeface="黑体" pitchFamily="49" charset="-122"/>
              </a:rPr>
              <a:t>市场化运作的优点</a:t>
            </a:r>
            <a:endParaRPr lang="en-US" altLang="zh-CN" sz="2400" b="1" dirty="0" smtClean="0">
              <a:latin typeface="黑体" pitchFamily="49" charset="-122"/>
              <a:ea typeface="黑体" pitchFamily="49" charset="-122"/>
            </a:endParaRPr>
          </a:p>
          <a:p>
            <a:pPr lvl="0" algn="ctr"/>
            <a:r>
              <a:rPr lang="en-US" altLang="zh-CN" sz="2400" i="1" dirty="0"/>
              <a:t>The benefits of establishing a market-oriented green </a:t>
            </a:r>
            <a:r>
              <a:rPr lang="en-US" altLang="zh-CN" sz="2400" i="1" dirty="0" smtClean="0"/>
              <a:t>fund</a:t>
            </a:r>
            <a:endParaRPr lang="en-US" altLang="zh-CN" sz="2400" i="1" dirty="0"/>
          </a:p>
        </p:txBody>
      </p:sp>
      <p:grpSp>
        <p:nvGrpSpPr>
          <p:cNvPr id="39" name="组合 21"/>
          <p:cNvGrpSpPr>
            <a:grpSpLocks/>
          </p:cNvGrpSpPr>
          <p:nvPr/>
        </p:nvGrpSpPr>
        <p:grpSpPr bwMode="auto">
          <a:xfrm>
            <a:off x="755576" y="1765647"/>
            <a:ext cx="7632848" cy="4269452"/>
            <a:chOff x="1335314" y="867127"/>
            <a:chExt cx="9869714" cy="5504879"/>
          </a:xfrm>
        </p:grpSpPr>
        <p:sp>
          <p:nvSpPr>
            <p:cNvPr id="40" name="MH_SubTitle_1"/>
            <p:cNvSpPr/>
            <p:nvPr>
              <p:custDataLst>
                <p:tags r:id="rId1"/>
              </p:custDataLst>
            </p:nvPr>
          </p:nvSpPr>
          <p:spPr>
            <a:xfrm rot="14400000" flipV="1">
              <a:off x="5409692" y="2361164"/>
              <a:ext cx="3335023" cy="346949"/>
            </a:xfrm>
            <a:prstGeom prst="trapezoid">
              <a:avLst>
                <a:gd name="adj" fmla="val 160231"/>
              </a:avLst>
            </a:prstGeom>
            <a:solidFill>
              <a:srgbClr val="C1B7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endParaRPr lang="zh-CN" altLang="en-US">
                <a:solidFill>
                  <a:srgbClr val="FFFFFF"/>
                </a:solidFill>
              </a:endParaRPr>
            </a:p>
          </p:txBody>
        </p:sp>
        <p:sp>
          <p:nvSpPr>
            <p:cNvPr id="41" name="MH_SubTitle_3"/>
            <p:cNvSpPr/>
            <p:nvPr>
              <p:custDataLst>
                <p:tags r:id="rId2"/>
              </p:custDataLst>
            </p:nvPr>
          </p:nvSpPr>
          <p:spPr>
            <a:xfrm rot="7200000" flipV="1">
              <a:off x="3457299" y="2361164"/>
              <a:ext cx="3335023" cy="346949"/>
            </a:xfrm>
            <a:prstGeom prst="trapezoid">
              <a:avLst>
                <a:gd name="adj" fmla="val 160231"/>
              </a:avLst>
            </a:prstGeom>
            <a:solidFill>
              <a:srgbClr val="C1B7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endParaRPr lang="zh-CN" altLang="en-US">
                <a:solidFill>
                  <a:srgbClr val="FFFFFF"/>
                </a:solidFill>
              </a:endParaRPr>
            </a:p>
          </p:txBody>
        </p:sp>
        <p:sp>
          <p:nvSpPr>
            <p:cNvPr id="42" name="MH_SubTitle_2"/>
            <p:cNvSpPr/>
            <p:nvPr>
              <p:custDataLst>
                <p:tags r:id="rId3"/>
              </p:custDataLst>
            </p:nvPr>
          </p:nvSpPr>
          <p:spPr>
            <a:xfrm>
              <a:off x="4434146" y="4053495"/>
              <a:ext cx="3335877" cy="346860"/>
            </a:xfrm>
            <a:custGeom>
              <a:avLst/>
              <a:gdLst>
                <a:gd name="connsiteX0" fmla="*/ 0 w 2592288"/>
                <a:gd name="connsiteY0" fmla="*/ 0 h 270000"/>
                <a:gd name="connsiteX1" fmla="*/ 2592288 w 2592288"/>
                <a:gd name="connsiteY1" fmla="*/ 0 h 270000"/>
                <a:gd name="connsiteX2" fmla="*/ 2159664 w 2592288"/>
                <a:gd name="connsiteY2" fmla="*/ 270000 h 270000"/>
                <a:gd name="connsiteX3" fmla="*/ 432624 w 2592288"/>
                <a:gd name="connsiteY3" fmla="*/ 270000 h 270000"/>
              </a:gdLst>
              <a:ahLst/>
              <a:cxnLst>
                <a:cxn ang="0">
                  <a:pos x="connsiteX0" y="connsiteY0"/>
                </a:cxn>
                <a:cxn ang="0">
                  <a:pos x="connsiteX1" y="connsiteY1"/>
                </a:cxn>
                <a:cxn ang="0">
                  <a:pos x="connsiteX2" y="connsiteY2"/>
                </a:cxn>
                <a:cxn ang="0">
                  <a:pos x="connsiteX3" y="connsiteY3"/>
                </a:cxn>
              </a:cxnLst>
              <a:rect l="l" t="t" r="r" b="b"/>
              <a:pathLst>
                <a:path w="2592288" h="270000">
                  <a:moveTo>
                    <a:pt x="0" y="0"/>
                  </a:moveTo>
                  <a:lnTo>
                    <a:pt x="2592288" y="0"/>
                  </a:lnTo>
                  <a:lnTo>
                    <a:pt x="2159664" y="270000"/>
                  </a:lnTo>
                  <a:lnTo>
                    <a:pt x="432624" y="270000"/>
                  </a:lnTo>
                  <a:close/>
                </a:path>
              </a:pathLst>
            </a:custGeom>
            <a:solidFill>
              <a:srgbClr val="C1B7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endParaRPr lang="zh-CN" altLang="en-US">
                <a:solidFill>
                  <a:srgbClr val="FFFFFF"/>
                </a:solidFill>
              </a:endParaRPr>
            </a:p>
          </p:txBody>
        </p:sp>
        <p:cxnSp>
          <p:nvCxnSpPr>
            <p:cNvPr id="43" name="MH_Other_2"/>
            <p:cNvCxnSpPr/>
            <p:nvPr>
              <p:custDataLst>
                <p:tags r:id="rId4"/>
              </p:custDataLst>
            </p:nvPr>
          </p:nvCxnSpPr>
          <p:spPr>
            <a:xfrm>
              <a:off x="1335314" y="1957257"/>
              <a:ext cx="3779799" cy="0"/>
            </a:xfrm>
            <a:prstGeom prst="line">
              <a:avLst/>
            </a:prstGeom>
            <a:ln w="28575">
              <a:solidFill>
                <a:srgbClr val="0072B1"/>
              </a:solidFill>
              <a:prstDash val="sysDash"/>
            </a:ln>
          </p:spPr>
          <p:style>
            <a:lnRef idx="1">
              <a:schemeClr val="accent1"/>
            </a:lnRef>
            <a:fillRef idx="0">
              <a:schemeClr val="accent1"/>
            </a:fillRef>
            <a:effectRef idx="0">
              <a:schemeClr val="accent1"/>
            </a:effectRef>
            <a:fontRef idx="minor">
              <a:schemeClr val="tx1"/>
            </a:fontRef>
          </p:style>
        </p:cxnSp>
        <p:cxnSp>
          <p:nvCxnSpPr>
            <p:cNvPr id="44" name="MH_Other_1"/>
            <p:cNvCxnSpPr/>
            <p:nvPr>
              <p:custDataLst>
                <p:tags r:id="rId5"/>
              </p:custDataLst>
            </p:nvPr>
          </p:nvCxnSpPr>
          <p:spPr>
            <a:xfrm>
              <a:off x="7078281" y="1957257"/>
              <a:ext cx="4126747" cy="0"/>
            </a:xfrm>
            <a:prstGeom prst="line">
              <a:avLst/>
            </a:prstGeom>
            <a:ln w="28575">
              <a:solidFill>
                <a:srgbClr val="0072B1"/>
              </a:solidFill>
              <a:prstDash val="sysDash"/>
            </a:ln>
          </p:spPr>
          <p:style>
            <a:lnRef idx="1">
              <a:schemeClr val="accent1"/>
            </a:lnRef>
            <a:fillRef idx="0">
              <a:schemeClr val="accent1"/>
            </a:fillRef>
            <a:effectRef idx="0">
              <a:schemeClr val="accent1"/>
            </a:effectRef>
            <a:fontRef idx="minor">
              <a:schemeClr val="tx1"/>
            </a:fontRef>
          </p:style>
        </p:cxnSp>
        <p:cxnSp>
          <p:nvCxnSpPr>
            <p:cNvPr id="45" name="MH_Other_3"/>
            <p:cNvCxnSpPr/>
            <p:nvPr>
              <p:custDataLst>
                <p:tags r:id="rId6"/>
              </p:custDataLst>
            </p:nvPr>
          </p:nvCxnSpPr>
          <p:spPr>
            <a:xfrm>
              <a:off x="6111188" y="4433039"/>
              <a:ext cx="0" cy="1938967"/>
            </a:xfrm>
            <a:prstGeom prst="line">
              <a:avLst/>
            </a:prstGeom>
            <a:ln w="28575">
              <a:solidFill>
                <a:srgbClr val="0072B1"/>
              </a:solidFill>
              <a:prstDash val="sysDash"/>
            </a:ln>
          </p:spPr>
          <p:style>
            <a:lnRef idx="1">
              <a:schemeClr val="accent1"/>
            </a:lnRef>
            <a:fillRef idx="0">
              <a:schemeClr val="accent1"/>
            </a:fillRef>
            <a:effectRef idx="0">
              <a:schemeClr val="accent1"/>
            </a:effectRef>
            <a:fontRef idx="minor">
              <a:schemeClr val="tx1"/>
            </a:fontRef>
          </p:style>
        </p:cxnSp>
      </p:grpSp>
      <p:sp>
        <p:nvSpPr>
          <p:cNvPr id="48" name="矩形 14"/>
          <p:cNvSpPr>
            <a:spLocks noChangeArrowheads="1"/>
          </p:cNvSpPr>
          <p:nvPr/>
        </p:nvSpPr>
        <p:spPr bwMode="auto">
          <a:xfrm>
            <a:off x="4499992" y="4707721"/>
            <a:ext cx="2232248" cy="1169551"/>
          </a:xfrm>
          <a:prstGeom prst="rect">
            <a:avLst/>
          </a:prstGeom>
          <a:noFill/>
          <a:ln w="9525">
            <a:noFill/>
            <a:miter lim="800000"/>
            <a:headEnd/>
            <a:tailEnd/>
          </a:ln>
        </p:spPr>
        <p:txBody>
          <a:bodyPr wrap="square">
            <a:spAutoFit/>
          </a:bodyPr>
          <a:lstStyle/>
          <a:p>
            <a:r>
              <a:rPr lang="zh-CN" altLang="en-US" sz="1400" dirty="0">
                <a:latin typeface="仿宋" pitchFamily="49" charset="-122"/>
                <a:ea typeface="仿宋" pitchFamily="49" charset="-122"/>
              </a:rPr>
              <a:t>②</a:t>
            </a:r>
            <a:r>
              <a:rPr lang="zh-CN" altLang="zh-CN" sz="1400" dirty="0" smtClean="0">
                <a:latin typeface="仿宋" pitchFamily="49" charset="-122"/>
                <a:ea typeface="仿宋" pitchFamily="49" charset="-122"/>
              </a:rPr>
              <a:t>市场化</a:t>
            </a:r>
            <a:r>
              <a:rPr lang="zh-CN" altLang="zh-CN" sz="1400" dirty="0">
                <a:latin typeface="仿宋" pitchFamily="49" charset="-122"/>
                <a:ea typeface="仿宋" pitchFamily="49" charset="-122"/>
              </a:rPr>
              <a:t>运作的绿色发展基金可以发挥杠杆撬动作用，吸纳更多社会资本参与基金，实现滚动发展，扩大基金</a:t>
            </a:r>
            <a:r>
              <a:rPr lang="zh-CN" altLang="zh-CN" sz="1400" dirty="0" smtClean="0">
                <a:latin typeface="仿宋" pitchFamily="49" charset="-122"/>
                <a:ea typeface="仿宋" pitchFamily="49" charset="-122"/>
              </a:rPr>
              <a:t>规模</a:t>
            </a:r>
            <a:endParaRPr lang="zh-CN" altLang="en-US" sz="1400" dirty="0">
              <a:latin typeface="仿宋" pitchFamily="49" charset="-122"/>
              <a:ea typeface="仿宋" pitchFamily="49" charset="-122"/>
            </a:endParaRPr>
          </a:p>
        </p:txBody>
      </p:sp>
      <p:sp>
        <p:nvSpPr>
          <p:cNvPr id="49" name="矩形 15"/>
          <p:cNvSpPr>
            <a:spLocks noChangeArrowheads="1"/>
          </p:cNvSpPr>
          <p:nvPr/>
        </p:nvSpPr>
        <p:spPr bwMode="auto">
          <a:xfrm>
            <a:off x="899592" y="2715401"/>
            <a:ext cx="2284665" cy="1384995"/>
          </a:xfrm>
          <a:prstGeom prst="rect">
            <a:avLst/>
          </a:prstGeom>
          <a:noFill/>
          <a:ln w="9525">
            <a:noFill/>
            <a:miter lim="800000"/>
            <a:headEnd/>
            <a:tailEnd/>
          </a:ln>
        </p:spPr>
        <p:txBody>
          <a:bodyPr wrap="square">
            <a:spAutoFit/>
          </a:bodyPr>
          <a:lstStyle/>
          <a:p>
            <a:r>
              <a:rPr lang="zh-CN" altLang="en-US" sz="1400" dirty="0" smtClean="0">
                <a:latin typeface="仿宋" pitchFamily="49" charset="-122"/>
                <a:ea typeface="仿宋" pitchFamily="49" charset="-122"/>
              </a:rPr>
              <a:t>①</a:t>
            </a:r>
            <a:r>
              <a:rPr lang="zh-CN" altLang="zh-CN" sz="1400" dirty="0">
                <a:latin typeface="仿宋" pitchFamily="49" charset="-122"/>
                <a:ea typeface="仿宋" pitchFamily="49" charset="-122"/>
              </a:rPr>
              <a:t>市场化运作的绿色发展基金实行以股权投资为主体的投资方式，可以有效化解政府直接补贴和其他投资方式无法增加绿色项目资本金的</a:t>
            </a:r>
            <a:r>
              <a:rPr lang="zh-CN" altLang="zh-CN" sz="1400" dirty="0" smtClean="0">
                <a:latin typeface="仿宋" pitchFamily="49" charset="-122"/>
                <a:ea typeface="仿宋" pitchFamily="49" charset="-122"/>
              </a:rPr>
              <a:t>难题</a:t>
            </a:r>
            <a:endParaRPr lang="en-US" altLang="zh-CN" sz="1400" dirty="0" smtClean="0">
              <a:latin typeface="仿宋" pitchFamily="49" charset="-122"/>
              <a:ea typeface="仿宋" pitchFamily="49" charset="-122"/>
            </a:endParaRPr>
          </a:p>
        </p:txBody>
      </p:sp>
      <p:sp>
        <p:nvSpPr>
          <p:cNvPr id="51" name="矩形 14"/>
          <p:cNvSpPr>
            <a:spLocks noChangeArrowheads="1"/>
          </p:cNvSpPr>
          <p:nvPr/>
        </p:nvSpPr>
        <p:spPr bwMode="auto">
          <a:xfrm>
            <a:off x="5711874" y="2674391"/>
            <a:ext cx="2631876" cy="738664"/>
          </a:xfrm>
          <a:prstGeom prst="rect">
            <a:avLst/>
          </a:prstGeom>
          <a:noFill/>
          <a:ln w="9525">
            <a:noFill/>
            <a:miter lim="800000"/>
            <a:headEnd/>
            <a:tailEnd/>
          </a:ln>
        </p:spPr>
        <p:txBody>
          <a:bodyPr wrap="square">
            <a:spAutoFit/>
          </a:bodyPr>
          <a:lstStyle/>
          <a:p>
            <a:r>
              <a:rPr lang="zh-CN" altLang="en-US" sz="1400" dirty="0">
                <a:latin typeface="仿宋" pitchFamily="49" charset="-122"/>
                <a:ea typeface="仿宋" pitchFamily="49" charset="-122"/>
              </a:rPr>
              <a:t>③</a:t>
            </a:r>
            <a:r>
              <a:rPr lang="zh-CN" altLang="zh-CN" sz="1400" dirty="0">
                <a:latin typeface="仿宋" pitchFamily="49" charset="-122"/>
                <a:ea typeface="仿宋" pitchFamily="49" charset="-122"/>
              </a:rPr>
              <a:t>与政府直接补贴相比较，市场化的绿色发展基金对促进绿色产业发展更有效</a:t>
            </a:r>
            <a:endParaRPr lang="zh-CN" altLang="en-US" sz="1400" dirty="0">
              <a:latin typeface="仿宋" pitchFamily="49" charset="-122"/>
              <a:ea typeface="仿宋" pitchFamily="49" charset="-122"/>
            </a:endParaRPr>
          </a:p>
        </p:txBody>
      </p:sp>
      <p:sp>
        <p:nvSpPr>
          <p:cNvPr id="4" name="TextBox 3"/>
          <p:cNvSpPr txBox="1"/>
          <p:nvPr/>
        </p:nvSpPr>
        <p:spPr>
          <a:xfrm>
            <a:off x="3677217" y="3177066"/>
            <a:ext cx="1512168" cy="892552"/>
          </a:xfrm>
          <a:prstGeom prst="rect">
            <a:avLst/>
          </a:prstGeom>
          <a:noFill/>
        </p:spPr>
        <p:txBody>
          <a:bodyPr wrap="square" rtlCol="0">
            <a:spAutoFit/>
          </a:bodyPr>
          <a:lstStyle/>
          <a:p>
            <a:pPr algn="ctr"/>
            <a:r>
              <a:rPr lang="zh-CN" altLang="zh-CN" b="1" dirty="0">
                <a:latin typeface="微软雅黑" pitchFamily="34" charset="-122"/>
                <a:ea typeface="微软雅黑" pitchFamily="34" charset="-122"/>
              </a:rPr>
              <a:t>市场化</a:t>
            </a:r>
            <a:r>
              <a:rPr lang="zh-CN" altLang="zh-CN" b="1" dirty="0" smtClean="0">
                <a:latin typeface="微软雅黑" pitchFamily="34" charset="-122"/>
                <a:ea typeface="微软雅黑" pitchFamily="34" charset="-122"/>
              </a:rPr>
              <a:t>运作</a:t>
            </a:r>
            <a:r>
              <a:rPr lang="zh-CN" altLang="en-US" b="1" dirty="0" smtClean="0">
                <a:latin typeface="微软雅黑" pitchFamily="34" charset="-122"/>
                <a:ea typeface="微软雅黑" pitchFamily="34" charset="-122"/>
              </a:rPr>
              <a:t>的优点</a:t>
            </a:r>
            <a:endParaRPr lang="en-US" altLang="zh-CN" b="1" dirty="0" smtClean="0">
              <a:latin typeface="微软雅黑" pitchFamily="34" charset="-122"/>
              <a:ea typeface="微软雅黑" pitchFamily="34" charset="-122"/>
            </a:endParaRPr>
          </a:p>
          <a:p>
            <a:pPr algn="ct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Benefits</a:t>
            </a:r>
            <a:r>
              <a:rPr lang="zh-CN" altLang="en-US" sz="1600" b="1"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2" name="矩形 1"/>
          <p:cNvSpPr/>
          <p:nvPr/>
        </p:nvSpPr>
        <p:spPr>
          <a:xfrm>
            <a:off x="899592" y="1271670"/>
            <a:ext cx="2592288" cy="1169551"/>
          </a:xfrm>
          <a:prstGeom prst="rect">
            <a:avLst/>
          </a:prstGeom>
        </p:spPr>
        <p:txBody>
          <a:bodyPr wrap="square">
            <a:spAutoFit/>
          </a:bodyPr>
          <a:lstStyle/>
          <a:p>
            <a:r>
              <a:rPr lang="en-US" altLang="zh-CN" sz="1400" dirty="0"/>
              <a:t>①</a:t>
            </a:r>
            <a:r>
              <a:rPr lang="en-US" altLang="zh-CN" sz="1400" i="1" dirty="0"/>
              <a:t>An equity-focused fund can fill gaps in the marketplace that cannot be readily addressed through interest subsidies or other financing instruments.</a:t>
            </a:r>
          </a:p>
        </p:txBody>
      </p:sp>
      <p:sp>
        <p:nvSpPr>
          <p:cNvPr id="3" name="矩形 2"/>
          <p:cNvSpPr/>
          <p:nvPr/>
        </p:nvSpPr>
        <p:spPr>
          <a:xfrm>
            <a:off x="1907704" y="4748951"/>
            <a:ext cx="2525597" cy="1200329"/>
          </a:xfrm>
          <a:prstGeom prst="rect">
            <a:avLst/>
          </a:prstGeom>
        </p:spPr>
        <p:txBody>
          <a:bodyPr wrap="square">
            <a:spAutoFit/>
          </a:bodyPr>
          <a:lstStyle/>
          <a:p>
            <a:r>
              <a:rPr lang="en-US" altLang="zh-CN" sz="1400" dirty="0"/>
              <a:t>②</a:t>
            </a:r>
            <a:r>
              <a:rPr lang="en-US" altLang="zh-CN" sz="1400" i="1" dirty="0"/>
              <a:t>a market-oriented green development fund could efficiently pool capital from public and private investors with differing risk appetites</a:t>
            </a:r>
          </a:p>
        </p:txBody>
      </p:sp>
      <p:sp>
        <p:nvSpPr>
          <p:cNvPr id="5" name="矩形 4"/>
          <p:cNvSpPr/>
          <p:nvPr/>
        </p:nvSpPr>
        <p:spPr>
          <a:xfrm>
            <a:off x="5784399" y="1256280"/>
            <a:ext cx="2171977" cy="1200329"/>
          </a:xfrm>
          <a:prstGeom prst="rect">
            <a:avLst/>
          </a:prstGeom>
        </p:spPr>
        <p:txBody>
          <a:bodyPr wrap="square">
            <a:spAutoFit/>
          </a:bodyPr>
          <a:lstStyle/>
          <a:p>
            <a:r>
              <a:rPr lang="en-US" altLang="zh-CN" sz="1400" dirty="0"/>
              <a:t>③</a:t>
            </a:r>
            <a:r>
              <a:rPr lang="en-US" altLang="zh-CN" sz="1400" i="1" dirty="0"/>
              <a:t>A green development fund could potentially deliver a higher degree of effectiveness than public grants. </a:t>
            </a:r>
          </a:p>
        </p:txBody>
      </p:sp>
    </p:spTree>
    <p:extLst>
      <p:ext uri="{BB962C8B-B14F-4D97-AF65-F5344CB8AC3E}">
        <p14:creationId xmlns:p14="http://schemas.microsoft.com/office/powerpoint/2010/main" val="32174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randombar(horizontal)">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1" grpId="0"/>
      <p:bldP spid="2"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84784"/>
            <a:ext cx="9144000" cy="4401205"/>
          </a:xfrm>
          <a:prstGeom prst="rect">
            <a:avLst/>
          </a:prstGeom>
          <a:solidFill>
            <a:schemeClr val="tx2">
              <a:lumMod val="20000"/>
              <a:lumOff val="80000"/>
            </a:schemeClr>
          </a:solidFill>
        </p:spPr>
        <p:txBody>
          <a:bodyPr wrap="square" rtlCol="0">
            <a:spAutoFit/>
          </a:bodyPr>
          <a:lstStyle/>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a:p>
            <a:endParaRPr lang="en-US" altLang="zh-CN" sz="2000" dirty="0" smtClean="0">
              <a:latin typeface="黑体" pitchFamily="49" charset="-122"/>
              <a:ea typeface="黑体" pitchFamily="49" charset="-122"/>
            </a:endParaRPr>
          </a:p>
          <a:p>
            <a:endParaRPr lang="en-US" altLang="zh-CN" sz="2000" dirty="0">
              <a:latin typeface="黑体" pitchFamily="49" charset="-122"/>
              <a:ea typeface="黑体" pitchFamily="49" charset="-122"/>
            </a:endParaRPr>
          </a:p>
        </p:txBody>
      </p:sp>
      <p:sp>
        <p:nvSpPr>
          <p:cNvPr id="6" name="TextBox 5"/>
          <p:cNvSpPr txBox="1"/>
          <p:nvPr/>
        </p:nvSpPr>
        <p:spPr>
          <a:xfrm>
            <a:off x="395536" y="1944493"/>
            <a:ext cx="8568952" cy="1754326"/>
          </a:xfrm>
          <a:prstGeom prst="rect">
            <a:avLst/>
          </a:prstGeom>
          <a:noFill/>
        </p:spPr>
        <p:txBody>
          <a:bodyPr wrap="square" rtlCol="0">
            <a:spAutoFit/>
          </a:bodyPr>
          <a:lstStyle/>
          <a:p>
            <a:pPr marL="285750" indent="-285750">
              <a:buFont typeface="Arial" panose="020B0604020202020204" pitchFamily="34" charset="0"/>
              <a:buChar char="•"/>
            </a:pPr>
            <a:r>
              <a:rPr lang="zh-CN" altLang="zh-CN" dirty="0">
                <a:latin typeface="黑体" pitchFamily="49" charset="-122"/>
                <a:ea typeface="黑体" pitchFamily="49" charset="-122"/>
              </a:rPr>
              <a:t>这是“十三五”期间绿色金融改革需要继续突破的领域。中国的金融体系以间接融资为主，银行业具有举足轻重的地位，在未来相当长的时期内，绿色投资资金的主要来源仍然是绿色信贷。</a:t>
            </a:r>
            <a:endParaRPr lang="en-US" altLang="zh-CN" dirty="0">
              <a:latin typeface="黑体" pitchFamily="49" charset="-122"/>
              <a:ea typeface="黑体" pitchFamily="49" charset="-122"/>
            </a:endParaRPr>
          </a:p>
          <a:p>
            <a:pPr marL="285750" indent="-285750">
              <a:buFont typeface="Arial" panose="020B0604020202020204" pitchFamily="34" charset="0"/>
              <a:buChar char="•"/>
            </a:pPr>
            <a:r>
              <a:rPr lang="en-US" altLang="zh-CN" i="1" dirty="0" smtClean="0"/>
              <a:t>China’s </a:t>
            </a:r>
            <a:r>
              <a:rPr lang="en-US" altLang="zh-CN" i="1" dirty="0"/>
              <a:t>financial system relies primarily on indirect financing and the banking system plays the leading role. Credit will remain the primary source for green financing for the foreseeable future. </a:t>
            </a:r>
            <a:endParaRPr lang="zh-CN" altLang="en-US" i="1" dirty="0"/>
          </a:p>
        </p:txBody>
      </p:sp>
      <p:sp>
        <p:nvSpPr>
          <p:cNvPr id="8" name="折角形 7"/>
          <p:cNvSpPr/>
          <p:nvPr/>
        </p:nvSpPr>
        <p:spPr>
          <a:xfrm>
            <a:off x="3059832" y="3897632"/>
            <a:ext cx="2736304" cy="1782851"/>
          </a:xfrm>
          <a:prstGeom prst="foldedCorner">
            <a:avLst/>
          </a:prstGeom>
          <a:ln>
            <a:noFill/>
          </a:ln>
        </p:spPr>
        <p:style>
          <a:lnRef idx="2">
            <a:schemeClr val="accent5"/>
          </a:lnRef>
          <a:fillRef idx="1">
            <a:schemeClr val="lt1"/>
          </a:fillRef>
          <a:effectRef idx="0">
            <a:schemeClr val="accent5"/>
          </a:effectRef>
          <a:fontRef idx="minor">
            <a:schemeClr val="dk1"/>
          </a:fontRef>
        </p:style>
        <p:txBody>
          <a:bodyPr anchor="ctr"/>
          <a:lstStyle/>
          <a:p>
            <a:pPr>
              <a:defRPr/>
            </a:pPr>
            <a:endParaRPr lang="en-US" altLang="zh-CN" dirty="0" smtClean="0">
              <a:solidFill>
                <a:schemeClr val="tx1"/>
              </a:solidFill>
              <a:latin typeface="仿宋" pitchFamily="49" charset="-122"/>
              <a:ea typeface="仿宋" pitchFamily="49" charset="-122"/>
            </a:endParaRPr>
          </a:p>
          <a:p>
            <a:pPr>
              <a:defRPr/>
            </a:pPr>
            <a:endParaRPr lang="en-US" altLang="zh-CN" dirty="0" smtClean="0">
              <a:solidFill>
                <a:schemeClr val="tx1"/>
              </a:solidFill>
              <a:latin typeface="仿宋" pitchFamily="49" charset="-122"/>
              <a:ea typeface="仿宋" pitchFamily="49" charset="-122"/>
            </a:endParaRPr>
          </a:p>
          <a:p>
            <a:pPr>
              <a:defRPr/>
            </a:pPr>
            <a:r>
              <a:rPr lang="zh-CN" altLang="en-US" sz="1600" dirty="0">
                <a:solidFill>
                  <a:schemeClr val="tx1"/>
                </a:solidFill>
                <a:latin typeface="仿宋" pitchFamily="49" charset="-122"/>
                <a:ea typeface="仿宋" pitchFamily="49" charset="-122"/>
              </a:rPr>
              <a:t>②</a:t>
            </a:r>
            <a:r>
              <a:rPr lang="zh-CN" altLang="zh-CN" sz="1600" dirty="0" smtClean="0">
                <a:solidFill>
                  <a:schemeClr val="tx1"/>
                </a:solidFill>
                <a:latin typeface="仿宋" pitchFamily="49" charset="-122"/>
                <a:ea typeface="仿宋" pitchFamily="49" charset="-122"/>
              </a:rPr>
              <a:t>在</a:t>
            </a:r>
            <a:r>
              <a:rPr lang="zh-CN" altLang="zh-CN" sz="1600" dirty="0">
                <a:solidFill>
                  <a:schemeClr val="tx1"/>
                </a:solidFill>
                <a:latin typeface="仿宋" pitchFamily="49" charset="-122"/>
                <a:ea typeface="仿宋" pitchFamily="49" charset="-122"/>
              </a:rPr>
              <a:t>银行内部建立专业化的绿色信贷</a:t>
            </a:r>
            <a:r>
              <a:rPr lang="zh-CN" altLang="zh-CN" sz="1600" dirty="0" smtClean="0">
                <a:solidFill>
                  <a:schemeClr val="tx1"/>
                </a:solidFill>
                <a:latin typeface="仿宋" pitchFamily="49" charset="-122"/>
                <a:ea typeface="仿宋" pitchFamily="49" charset="-122"/>
              </a:rPr>
              <a:t>机构</a:t>
            </a:r>
            <a:r>
              <a:rPr lang="zh-CN" altLang="en-US" sz="1600" dirty="0" smtClean="0">
                <a:solidFill>
                  <a:schemeClr val="tx1"/>
                </a:solidFill>
                <a:latin typeface="仿宋" pitchFamily="49" charset="-122"/>
                <a:ea typeface="仿宋" pitchFamily="49" charset="-122"/>
              </a:rPr>
              <a:t>。</a:t>
            </a:r>
            <a:endParaRPr lang="en-US" altLang="zh-CN" sz="1600" dirty="0" smtClean="0">
              <a:solidFill>
                <a:schemeClr val="tx1"/>
              </a:solidFill>
              <a:latin typeface="仿宋" pitchFamily="49" charset="-122"/>
              <a:ea typeface="仿宋" pitchFamily="49" charset="-122"/>
            </a:endParaRPr>
          </a:p>
          <a:p>
            <a:pPr>
              <a:defRPr/>
            </a:pPr>
            <a:r>
              <a:rPr lang="en-US" altLang="zh-CN" sz="1600" i="1" dirty="0" smtClean="0"/>
              <a:t>Establish professional green credits departments </a:t>
            </a:r>
            <a:r>
              <a:rPr lang="en-US" altLang="zh-CN" sz="1600" i="1" dirty="0"/>
              <a:t>within </a:t>
            </a:r>
            <a:r>
              <a:rPr lang="en-US" altLang="zh-CN" sz="1600" i="1" dirty="0" smtClean="0"/>
              <a:t>banks</a:t>
            </a:r>
            <a:r>
              <a:rPr lang="en-US" altLang="zh-CN" sz="1600" i="1" dirty="0"/>
              <a:t>.</a:t>
            </a:r>
            <a:endParaRPr lang="en-US" altLang="zh-CN" sz="1600" i="1" dirty="0" smtClean="0"/>
          </a:p>
          <a:p>
            <a:pPr>
              <a:defRPr/>
            </a:pPr>
            <a:endParaRPr lang="zh-CN" altLang="en-US" dirty="0"/>
          </a:p>
        </p:txBody>
      </p:sp>
      <p:sp>
        <p:nvSpPr>
          <p:cNvPr id="9" name="折角形 8"/>
          <p:cNvSpPr/>
          <p:nvPr/>
        </p:nvSpPr>
        <p:spPr>
          <a:xfrm>
            <a:off x="6012160" y="3897633"/>
            <a:ext cx="3059510" cy="1782851"/>
          </a:xfrm>
          <a:prstGeom prst="foldedCorner">
            <a:avLst/>
          </a:prstGeom>
          <a:ln>
            <a:noFill/>
          </a:ln>
        </p:spPr>
        <p:style>
          <a:lnRef idx="2">
            <a:schemeClr val="accent5"/>
          </a:lnRef>
          <a:fillRef idx="1">
            <a:schemeClr val="lt1"/>
          </a:fillRef>
          <a:effectRef idx="0">
            <a:schemeClr val="accent5"/>
          </a:effectRef>
          <a:fontRef idx="minor">
            <a:schemeClr val="dk1"/>
          </a:fontRef>
        </p:style>
        <p:txBody>
          <a:bodyPr anchor="ctr"/>
          <a:lstStyle/>
          <a:p>
            <a:endParaRPr lang="en-US" altLang="zh-CN" dirty="0" smtClean="0">
              <a:solidFill>
                <a:schemeClr val="tx1"/>
              </a:solidFill>
              <a:latin typeface="仿宋" pitchFamily="49" charset="-122"/>
              <a:ea typeface="仿宋" pitchFamily="49" charset="-122"/>
            </a:endParaRPr>
          </a:p>
          <a:p>
            <a:endParaRPr lang="en-US" altLang="zh-CN" dirty="0">
              <a:solidFill>
                <a:schemeClr val="tx1"/>
              </a:solidFill>
              <a:latin typeface="仿宋" pitchFamily="49" charset="-122"/>
              <a:ea typeface="仿宋" pitchFamily="49" charset="-122"/>
            </a:endParaRPr>
          </a:p>
          <a:p>
            <a:r>
              <a:rPr lang="zh-CN" altLang="en-US" sz="1600" dirty="0">
                <a:solidFill>
                  <a:schemeClr val="tx1"/>
                </a:solidFill>
                <a:latin typeface="仿宋" pitchFamily="49" charset="-122"/>
                <a:ea typeface="仿宋" pitchFamily="49" charset="-122"/>
              </a:rPr>
              <a:t>③</a:t>
            </a:r>
            <a:r>
              <a:rPr lang="zh-CN" altLang="zh-CN" sz="1600" dirty="0" smtClean="0">
                <a:solidFill>
                  <a:schemeClr val="tx1"/>
                </a:solidFill>
                <a:latin typeface="仿宋" pitchFamily="49" charset="-122"/>
                <a:ea typeface="仿宋" pitchFamily="49" charset="-122"/>
              </a:rPr>
              <a:t>加大</a:t>
            </a:r>
            <a:r>
              <a:rPr lang="zh-CN" altLang="zh-CN" sz="1600" dirty="0">
                <a:solidFill>
                  <a:schemeClr val="tx1"/>
                </a:solidFill>
                <a:latin typeface="仿宋" pitchFamily="49" charset="-122"/>
                <a:ea typeface="仿宋" pitchFamily="49" charset="-122"/>
              </a:rPr>
              <a:t>对绿色贷款的贴息力度，完善贴息机制</a:t>
            </a:r>
            <a:r>
              <a:rPr lang="zh-CN" altLang="zh-CN" sz="1600" dirty="0" smtClean="0">
                <a:solidFill>
                  <a:schemeClr val="tx1"/>
                </a:solidFill>
                <a:latin typeface="仿宋" pitchFamily="49" charset="-122"/>
                <a:ea typeface="仿宋" pitchFamily="49" charset="-122"/>
              </a:rPr>
              <a:t>。</a:t>
            </a:r>
            <a:endParaRPr lang="en-US" altLang="zh-CN" sz="1600" dirty="0" smtClean="0">
              <a:solidFill>
                <a:schemeClr val="tx1"/>
              </a:solidFill>
              <a:latin typeface="仿宋" pitchFamily="49" charset="-122"/>
              <a:ea typeface="仿宋" pitchFamily="49" charset="-122"/>
            </a:endParaRPr>
          </a:p>
          <a:p>
            <a:r>
              <a:rPr lang="en-US" altLang="zh-CN" sz="1600" i="1" dirty="0"/>
              <a:t> </a:t>
            </a:r>
            <a:r>
              <a:rPr lang="en-US" altLang="zh-CN" sz="1600" i="1" dirty="0" smtClean="0"/>
              <a:t>Increase </a:t>
            </a:r>
            <a:r>
              <a:rPr lang="en-US" altLang="zh-CN" sz="1600" i="1" dirty="0"/>
              <a:t>the interest subsidy for green loans, and improve the interest subsidy </a:t>
            </a:r>
            <a:r>
              <a:rPr lang="en-US" altLang="zh-CN" sz="1600" i="1" dirty="0" smtClean="0"/>
              <a:t>mechanism</a:t>
            </a:r>
            <a:r>
              <a:rPr lang="en-US" altLang="zh-CN" sz="1600" i="1" dirty="0" smtClean="0">
                <a:solidFill>
                  <a:schemeClr val="tx1"/>
                </a:solidFill>
                <a:latin typeface="仿宋" pitchFamily="49" charset="-122"/>
                <a:ea typeface="仿宋" pitchFamily="49" charset="-122"/>
              </a:rPr>
              <a:t>.</a:t>
            </a:r>
          </a:p>
          <a:p>
            <a:endParaRPr lang="en-US" altLang="zh-CN" dirty="0" smtClean="0"/>
          </a:p>
        </p:txBody>
      </p:sp>
      <p:sp>
        <p:nvSpPr>
          <p:cNvPr id="12" name="折角形 11"/>
          <p:cNvSpPr/>
          <p:nvPr/>
        </p:nvSpPr>
        <p:spPr>
          <a:xfrm>
            <a:off x="156052" y="3897633"/>
            <a:ext cx="2701130" cy="1782851"/>
          </a:xfrm>
          <a:prstGeom prst="foldedCorner">
            <a:avLst/>
          </a:prstGeom>
          <a:ln>
            <a:noFill/>
          </a:ln>
        </p:spPr>
        <p:style>
          <a:lnRef idx="2">
            <a:schemeClr val="accent5"/>
          </a:lnRef>
          <a:fillRef idx="1">
            <a:schemeClr val="lt1"/>
          </a:fillRef>
          <a:effectRef idx="0">
            <a:schemeClr val="accent5"/>
          </a:effectRef>
          <a:fontRef idx="minor">
            <a:schemeClr val="dk1"/>
          </a:fontRef>
        </p:style>
        <p:txBody>
          <a:bodyPr anchor="ctr"/>
          <a:lstStyle/>
          <a:p>
            <a:endParaRPr lang="en-US" altLang="zh-CN" dirty="0" smtClean="0">
              <a:solidFill>
                <a:schemeClr val="tx1"/>
              </a:solidFill>
              <a:latin typeface="仿宋" pitchFamily="49" charset="-122"/>
              <a:ea typeface="仿宋" pitchFamily="49" charset="-122"/>
            </a:endParaRPr>
          </a:p>
          <a:p>
            <a:endParaRPr lang="en-US" altLang="zh-CN" dirty="0">
              <a:solidFill>
                <a:schemeClr val="tx1"/>
              </a:solidFill>
              <a:latin typeface="仿宋" pitchFamily="49" charset="-122"/>
              <a:ea typeface="仿宋" pitchFamily="49" charset="-122"/>
            </a:endParaRPr>
          </a:p>
          <a:p>
            <a:r>
              <a:rPr lang="zh-CN" altLang="en-US" sz="1600" dirty="0">
                <a:solidFill>
                  <a:schemeClr val="tx1"/>
                </a:solidFill>
                <a:latin typeface="仿宋" pitchFamily="49" charset="-122"/>
                <a:ea typeface="仿宋" pitchFamily="49" charset="-122"/>
              </a:rPr>
              <a:t>①</a:t>
            </a:r>
            <a:r>
              <a:rPr lang="zh-CN" altLang="zh-CN" sz="1600" dirty="0" smtClean="0">
                <a:solidFill>
                  <a:schemeClr val="tx1"/>
                </a:solidFill>
                <a:latin typeface="仿宋" pitchFamily="49" charset="-122"/>
                <a:ea typeface="仿宋" pitchFamily="49" charset="-122"/>
              </a:rPr>
              <a:t>加强</a:t>
            </a:r>
            <a:r>
              <a:rPr lang="zh-CN" altLang="zh-CN" sz="1600" dirty="0">
                <a:solidFill>
                  <a:schemeClr val="tx1"/>
                </a:solidFill>
                <a:latin typeface="仿宋" pitchFamily="49" charset="-122"/>
                <a:ea typeface="仿宋" pitchFamily="49" charset="-122"/>
              </a:rPr>
              <a:t>银行的环境法律责任</a:t>
            </a:r>
            <a:r>
              <a:rPr lang="zh-CN" altLang="zh-CN" sz="1600" dirty="0" smtClean="0">
                <a:solidFill>
                  <a:schemeClr val="tx1"/>
                </a:solidFill>
                <a:latin typeface="仿宋" pitchFamily="49" charset="-122"/>
                <a:ea typeface="仿宋" pitchFamily="49" charset="-122"/>
              </a:rPr>
              <a:t>。</a:t>
            </a:r>
            <a:endParaRPr lang="en-US" altLang="zh-CN" sz="1600" dirty="0" smtClean="0">
              <a:solidFill>
                <a:schemeClr val="tx1"/>
              </a:solidFill>
              <a:latin typeface="仿宋" pitchFamily="49" charset="-122"/>
              <a:ea typeface="仿宋" pitchFamily="49" charset="-122"/>
            </a:endParaRPr>
          </a:p>
          <a:p>
            <a:r>
              <a:rPr lang="en-US" altLang="zh-CN" sz="1600" i="1" dirty="0"/>
              <a:t>I</a:t>
            </a:r>
            <a:r>
              <a:rPr lang="en-US" altLang="zh-CN" sz="1600" i="1" dirty="0" smtClean="0"/>
              <a:t>ncrease </a:t>
            </a:r>
            <a:r>
              <a:rPr lang="en-US" altLang="zh-CN" sz="1600" i="1" dirty="0"/>
              <a:t>the environmental legal liabilities of </a:t>
            </a:r>
            <a:r>
              <a:rPr lang="en-US" altLang="zh-CN" sz="1600" i="1" dirty="0" smtClean="0"/>
              <a:t>banks.</a:t>
            </a:r>
          </a:p>
          <a:p>
            <a:endParaRPr lang="en-US" altLang="zh-CN" dirty="0">
              <a:solidFill>
                <a:schemeClr val="tx1"/>
              </a:solidFill>
              <a:latin typeface="仿宋" pitchFamily="49" charset="-122"/>
              <a:ea typeface="仿宋" pitchFamily="49" charset="-122"/>
            </a:endParaRPr>
          </a:p>
        </p:txBody>
      </p:sp>
      <p:sp>
        <p:nvSpPr>
          <p:cNvPr id="5" name="矩形 4"/>
          <p:cNvSpPr/>
          <p:nvPr/>
        </p:nvSpPr>
        <p:spPr>
          <a:xfrm>
            <a:off x="1877629" y="116632"/>
            <a:ext cx="5664286" cy="830997"/>
          </a:xfrm>
          <a:prstGeom prst="rect">
            <a:avLst/>
          </a:prstGeom>
        </p:spPr>
        <p:txBody>
          <a:bodyPr wrap="square">
            <a:spAutoFit/>
          </a:bodyPr>
          <a:lstStyle/>
          <a:p>
            <a:pPr algn="ctr"/>
            <a:r>
              <a:rPr lang="zh-CN" altLang="en-US" sz="2400" b="1" dirty="0">
                <a:latin typeface="黑体" pitchFamily="49" charset="-122"/>
                <a:ea typeface="黑体" pitchFamily="49" charset="-122"/>
              </a:rPr>
              <a:t>☆推动银行体系绿色化</a:t>
            </a:r>
            <a:endParaRPr lang="en-US" altLang="zh-CN" sz="2400" b="1" dirty="0">
              <a:latin typeface="黑体" pitchFamily="49" charset="-122"/>
              <a:ea typeface="黑体" pitchFamily="49" charset="-122"/>
            </a:endParaRPr>
          </a:p>
          <a:p>
            <a:pPr algn="ctr"/>
            <a:r>
              <a:rPr lang="en-US" altLang="zh-CN" sz="2400" i="1" dirty="0">
                <a:ea typeface="微软雅黑" pitchFamily="34" charset="-122"/>
              </a:rPr>
              <a:t>Speed the greening of the banking system</a:t>
            </a:r>
            <a:endParaRPr lang="zh-CN" altLang="en-US" sz="2400" i="1" dirty="0">
              <a:ea typeface="微软雅黑" pitchFamily="34" charset="-122"/>
            </a:endParaRPr>
          </a:p>
        </p:txBody>
      </p:sp>
    </p:spTree>
    <p:extLst>
      <p:ext uri="{BB962C8B-B14F-4D97-AF65-F5344CB8AC3E}">
        <p14:creationId xmlns:p14="http://schemas.microsoft.com/office/powerpoint/2010/main" val="2791889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gray">
          <a:xfrm>
            <a:off x="323528" y="44624"/>
            <a:ext cx="734481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b="0" dirty="0" smtClean="0">
                <a:solidFill>
                  <a:schemeClr val="tx1"/>
                </a:solidFill>
                <a:latin typeface="黑体" pitchFamily="49" charset="-122"/>
                <a:ea typeface="黑体" pitchFamily="49" charset="-122"/>
              </a:rPr>
              <a:t>②将绿色金融纳入</a:t>
            </a:r>
            <a:r>
              <a:rPr lang="en-US" altLang="zh-CN" sz="2400" b="0" dirty="0" smtClean="0">
                <a:solidFill>
                  <a:schemeClr val="tx1"/>
                </a:solidFill>
                <a:latin typeface="黑体" pitchFamily="49" charset="-122"/>
                <a:ea typeface="黑体" pitchFamily="49" charset="-122"/>
              </a:rPr>
              <a:t>2016</a:t>
            </a:r>
            <a:r>
              <a:rPr lang="zh-CN" altLang="en-US" sz="2400" b="0" dirty="0" smtClean="0">
                <a:solidFill>
                  <a:schemeClr val="tx1"/>
                </a:solidFill>
                <a:latin typeface="黑体" pitchFamily="49" charset="-122"/>
                <a:ea typeface="黑体" pitchFamily="49" charset="-122"/>
              </a:rPr>
              <a:t>年</a:t>
            </a:r>
            <a:r>
              <a:rPr lang="en-US" altLang="zh-CN" sz="2400" b="0" dirty="0" smtClean="0">
                <a:solidFill>
                  <a:schemeClr val="tx1"/>
                </a:solidFill>
                <a:latin typeface="黑体" pitchFamily="49" charset="-122"/>
                <a:ea typeface="黑体" pitchFamily="49" charset="-122"/>
              </a:rPr>
              <a:t>G20</a:t>
            </a:r>
            <a:r>
              <a:rPr lang="zh-CN" altLang="en-US" sz="2400" b="0" dirty="0" smtClean="0">
                <a:solidFill>
                  <a:schemeClr val="tx1"/>
                </a:solidFill>
                <a:latin typeface="黑体" pitchFamily="49" charset="-122"/>
                <a:ea typeface="黑体" pitchFamily="49" charset="-122"/>
              </a:rPr>
              <a:t>首脑峰会共同声明</a:t>
            </a:r>
            <a:endParaRPr lang="en-US" altLang="zh-CN" sz="2400" b="0" dirty="0">
              <a:solidFill>
                <a:schemeClr val="tx1"/>
              </a:solidFill>
              <a:latin typeface="黑体" pitchFamily="49" charset="-122"/>
              <a:ea typeface="黑体" pitchFamily="49" charset="-122"/>
            </a:endParaRPr>
          </a:p>
        </p:txBody>
      </p:sp>
      <p:sp>
        <p:nvSpPr>
          <p:cNvPr id="16" name="TextBox 15"/>
          <p:cNvSpPr txBox="1"/>
          <p:nvPr/>
        </p:nvSpPr>
        <p:spPr>
          <a:xfrm>
            <a:off x="323528" y="482380"/>
            <a:ext cx="8064896" cy="369332"/>
          </a:xfrm>
          <a:prstGeom prst="rect">
            <a:avLst/>
          </a:prstGeom>
          <a:noFill/>
        </p:spPr>
        <p:txBody>
          <a:bodyPr wrap="square" rtlCol="0">
            <a:spAutoFit/>
          </a:bodyPr>
          <a:lstStyle/>
          <a:p>
            <a:r>
              <a:rPr lang="en-US" altLang="zh-CN" i="1" dirty="0" smtClean="0">
                <a:cs typeface="Arial" pitchFamily="34" charset="0"/>
              </a:rPr>
              <a:t>Incorporating </a:t>
            </a:r>
            <a:r>
              <a:rPr lang="en-US" altLang="zh-CN" i="1" dirty="0">
                <a:cs typeface="Arial" pitchFamily="34" charset="0"/>
              </a:rPr>
              <a:t>green finance into the joint statement of the 2016 G20 summit</a:t>
            </a:r>
            <a:endParaRPr lang="zh-CN" altLang="en-US" i="1" dirty="0">
              <a:solidFill>
                <a:schemeClr val="accent1">
                  <a:lumMod val="75000"/>
                </a:schemeClr>
              </a:solidFill>
            </a:endParaRPr>
          </a:p>
        </p:txBody>
      </p:sp>
      <p:grpSp>
        <p:nvGrpSpPr>
          <p:cNvPr id="17" name="组合 38"/>
          <p:cNvGrpSpPr>
            <a:grpSpLocks/>
          </p:cNvGrpSpPr>
          <p:nvPr/>
        </p:nvGrpSpPr>
        <p:grpSpPr bwMode="auto">
          <a:xfrm>
            <a:off x="1043608" y="1340768"/>
            <a:ext cx="7183437" cy="3857625"/>
            <a:chOff x="819728" y="1928802"/>
            <a:chExt cx="6538354" cy="3511179"/>
          </a:xfrm>
        </p:grpSpPr>
        <p:grpSp>
          <p:nvGrpSpPr>
            <p:cNvPr id="18" name="组合 28"/>
            <p:cNvGrpSpPr>
              <a:grpSpLocks/>
            </p:cNvGrpSpPr>
            <p:nvPr/>
          </p:nvGrpSpPr>
          <p:grpSpPr bwMode="auto">
            <a:xfrm>
              <a:off x="819728" y="1928802"/>
              <a:ext cx="3109330" cy="3511179"/>
              <a:chOff x="285720" y="1574712"/>
              <a:chExt cx="3539929" cy="3997428"/>
            </a:xfrm>
          </p:grpSpPr>
          <p:sp>
            <p:nvSpPr>
              <p:cNvPr id="28" name="MH_Other_1"/>
              <p:cNvSpPr/>
              <p:nvPr>
                <p:custDataLst>
                  <p:tags r:id="rId9"/>
                </p:custDataLst>
              </p:nvPr>
            </p:nvSpPr>
            <p:spPr>
              <a:xfrm>
                <a:off x="1815611" y="2319911"/>
                <a:ext cx="505028" cy="454029"/>
              </a:xfrm>
              <a:custGeom>
                <a:avLst/>
                <a:gdLst>
                  <a:gd name="connsiteX0" fmla="*/ 181098 w 387596"/>
                  <a:gd name="connsiteY0" fmla="*/ 66889 h 348240"/>
                  <a:gd name="connsiteX1" fmla="*/ 51899 w 387596"/>
                  <a:gd name="connsiteY1" fmla="*/ 174120 h 348240"/>
                  <a:gd name="connsiteX2" fmla="*/ 181098 w 387596"/>
                  <a:gd name="connsiteY2" fmla="*/ 281351 h 348240"/>
                  <a:gd name="connsiteX3" fmla="*/ 310297 w 387596"/>
                  <a:gd name="connsiteY3" fmla="*/ 174120 h 348240"/>
                  <a:gd name="connsiteX4" fmla="*/ 181098 w 387596"/>
                  <a:gd name="connsiteY4" fmla="*/ 66889 h 348240"/>
                  <a:gd name="connsiteX5" fmla="*/ 193798 w 387596"/>
                  <a:gd name="connsiteY5" fmla="*/ 0 h 348240"/>
                  <a:gd name="connsiteX6" fmla="*/ 387596 w 387596"/>
                  <a:gd name="connsiteY6" fmla="*/ 174120 h 348240"/>
                  <a:gd name="connsiteX7" fmla="*/ 193798 w 387596"/>
                  <a:gd name="connsiteY7" fmla="*/ 348240 h 348240"/>
                  <a:gd name="connsiteX8" fmla="*/ 0 w 387596"/>
                  <a:gd name="connsiteY8" fmla="*/ 174120 h 348240"/>
                  <a:gd name="connsiteX9" fmla="*/ 193798 w 387596"/>
                  <a:gd name="connsiteY9" fmla="*/ 0 h 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596" h="348240">
                    <a:moveTo>
                      <a:pt x="181098" y="66889"/>
                    </a:moveTo>
                    <a:cubicBezTo>
                      <a:pt x="109743" y="66889"/>
                      <a:pt x="51899" y="114898"/>
                      <a:pt x="51899" y="174120"/>
                    </a:cubicBezTo>
                    <a:cubicBezTo>
                      <a:pt x="51899" y="233342"/>
                      <a:pt x="109743" y="281351"/>
                      <a:pt x="181098" y="281351"/>
                    </a:cubicBezTo>
                    <a:cubicBezTo>
                      <a:pt x="252453" y="281351"/>
                      <a:pt x="310297" y="233342"/>
                      <a:pt x="310297" y="174120"/>
                    </a:cubicBezTo>
                    <a:cubicBezTo>
                      <a:pt x="310297" y="114898"/>
                      <a:pt x="252453" y="66889"/>
                      <a:pt x="181098" y="66889"/>
                    </a:cubicBezTo>
                    <a:close/>
                    <a:moveTo>
                      <a:pt x="193798" y="0"/>
                    </a:moveTo>
                    <a:cubicBezTo>
                      <a:pt x="300830" y="0"/>
                      <a:pt x="387596" y="77956"/>
                      <a:pt x="387596" y="174120"/>
                    </a:cubicBezTo>
                    <a:cubicBezTo>
                      <a:pt x="387596" y="270284"/>
                      <a:pt x="300830" y="348240"/>
                      <a:pt x="193798" y="348240"/>
                    </a:cubicBezTo>
                    <a:cubicBezTo>
                      <a:pt x="86766" y="348240"/>
                      <a:pt x="0" y="270284"/>
                      <a:pt x="0" y="174120"/>
                    </a:cubicBezTo>
                    <a:cubicBezTo>
                      <a:pt x="0" y="77956"/>
                      <a:pt x="86766" y="0"/>
                      <a:pt x="193798" y="0"/>
                    </a:cubicBezTo>
                    <a:close/>
                  </a:path>
                </a:pathLst>
              </a:custGeom>
              <a:solidFill>
                <a:srgbClr val="0072B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MH_Other_2"/>
              <p:cNvSpPr/>
              <p:nvPr>
                <p:custDataLst>
                  <p:tags r:id="rId10"/>
                </p:custDataLst>
              </p:nvPr>
            </p:nvSpPr>
            <p:spPr>
              <a:xfrm>
                <a:off x="1973535" y="2425193"/>
                <a:ext cx="197405" cy="199049"/>
              </a:xfrm>
              <a:prstGeom prst="ellipse">
                <a:avLst/>
              </a:prstGeom>
              <a:solidFill>
                <a:srgbClr val="FFFFFF"/>
              </a:solidFill>
              <a:ln>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MH_Other_3"/>
              <p:cNvSpPr/>
              <p:nvPr>
                <p:custDataLst>
                  <p:tags r:id="rId11"/>
                </p:custDataLst>
              </p:nvPr>
            </p:nvSpPr>
            <p:spPr>
              <a:xfrm rot="5441149">
                <a:off x="1995744" y="2444111"/>
                <a:ext cx="144763" cy="123378"/>
              </a:xfrm>
              <a:prstGeom prst="ellipse">
                <a:avLst/>
              </a:prstGeom>
              <a:solidFill>
                <a:srgbClr val="0072B1"/>
              </a:solidFill>
              <a:ln w="1270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MH_Other_4"/>
              <p:cNvSpPr/>
              <p:nvPr>
                <p:custDataLst>
                  <p:tags r:id="rId12"/>
                </p:custDataLst>
              </p:nvPr>
            </p:nvSpPr>
            <p:spPr>
              <a:xfrm rot="5441149">
                <a:off x="1674962" y="2106879"/>
                <a:ext cx="786325" cy="74028"/>
              </a:xfrm>
              <a:prstGeom prst="rect">
                <a:avLst/>
              </a:prstGeom>
              <a:gradFill flip="none" rotWithShape="1">
                <a:gsLst>
                  <a:gs pos="51000">
                    <a:srgbClr val="C2C2C2"/>
                  </a:gs>
                  <a:gs pos="2000">
                    <a:srgbClr val="000000"/>
                  </a:gs>
                  <a:gs pos="98000">
                    <a:srgbClr val="000000"/>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MH_Other_5"/>
              <p:cNvSpPr/>
              <p:nvPr>
                <p:custDataLst>
                  <p:tags r:id="rId13"/>
                </p:custDataLst>
              </p:nvPr>
            </p:nvSpPr>
            <p:spPr>
              <a:xfrm>
                <a:off x="1887993" y="1574712"/>
                <a:ext cx="360264" cy="358617"/>
              </a:xfrm>
              <a:prstGeom prst="ellipse">
                <a:avLst/>
              </a:prstGeom>
              <a:solidFill>
                <a:srgbClr val="D9D9D9"/>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MH_Other_6"/>
              <p:cNvSpPr/>
              <p:nvPr>
                <p:custDataLst>
                  <p:tags r:id="rId14"/>
                </p:custDataLst>
              </p:nvPr>
            </p:nvSpPr>
            <p:spPr bwMode="auto">
              <a:xfrm>
                <a:off x="1935699" y="1622417"/>
                <a:ext cx="264853" cy="263205"/>
              </a:xfrm>
              <a:prstGeom prst="ellipse">
                <a:avLst/>
              </a:prstGeom>
              <a:solidFill>
                <a:srgbClr val="0072B1"/>
              </a:soli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MH_Other_7"/>
              <p:cNvSpPr/>
              <p:nvPr>
                <p:custDataLst>
                  <p:tags r:id="rId15"/>
                </p:custDataLst>
              </p:nvPr>
            </p:nvSpPr>
            <p:spPr>
              <a:xfrm>
                <a:off x="285720" y="2647273"/>
                <a:ext cx="3540135" cy="2924867"/>
              </a:xfrm>
              <a:prstGeom prst="roundRect">
                <a:avLst>
                  <a:gd name="adj" fmla="val 6144"/>
                </a:avLst>
              </a:prstGeom>
              <a:solidFill>
                <a:srgbClr val="0072B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MH_Text_1"/>
              <p:cNvSpPr/>
              <p:nvPr>
                <p:custDataLst>
                  <p:tags r:id="rId16"/>
                </p:custDataLst>
              </p:nvPr>
            </p:nvSpPr>
            <p:spPr>
              <a:xfrm>
                <a:off x="476545" y="2818356"/>
                <a:ext cx="3158485" cy="2615601"/>
              </a:xfrm>
              <a:prstGeom prst="roundRect">
                <a:avLst>
                  <a:gd name="adj" fmla="val 6144"/>
                </a:avLst>
              </a:prstGeom>
              <a:solidFill>
                <a:srgbClr val="FFFFFF"/>
              </a:solidFill>
              <a:ln w="19050">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just">
                  <a:defRPr/>
                </a:pPr>
                <a:r>
                  <a:rPr lang="zh-CN" altLang="en-US" dirty="0" smtClean="0">
                    <a:solidFill>
                      <a:schemeClr val="tx1"/>
                    </a:solidFill>
                    <a:latin typeface="仿宋" pitchFamily="49" charset="-122"/>
                    <a:ea typeface="仿宋" pitchFamily="49" charset="-122"/>
                  </a:rPr>
                  <a:t>将绿色金融纳入</a:t>
                </a:r>
                <a:r>
                  <a:rPr lang="en-US" altLang="zh-CN" dirty="0" smtClean="0">
                    <a:solidFill>
                      <a:schemeClr val="tx1"/>
                    </a:solidFill>
                    <a:latin typeface="仿宋" pitchFamily="49" charset="-122"/>
                    <a:ea typeface="仿宋" pitchFamily="49" charset="-122"/>
                  </a:rPr>
                  <a:t>2016</a:t>
                </a:r>
                <a:r>
                  <a:rPr lang="zh-CN" altLang="en-US" dirty="0" smtClean="0">
                    <a:solidFill>
                      <a:schemeClr val="tx1"/>
                    </a:solidFill>
                    <a:latin typeface="仿宋" pitchFamily="49" charset="-122"/>
                    <a:ea typeface="仿宋" pitchFamily="49" charset="-122"/>
                  </a:rPr>
                  <a:t>年</a:t>
                </a:r>
                <a:r>
                  <a:rPr lang="en-US" altLang="zh-CN" dirty="0" smtClean="0">
                    <a:solidFill>
                      <a:schemeClr val="tx1"/>
                    </a:solidFill>
                    <a:latin typeface="仿宋" pitchFamily="49" charset="-122"/>
                    <a:ea typeface="仿宋" pitchFamily="49" charset="-122"/>
                  </a:rPr>
                  <a:t>G20</a:t>
                </a:r>
                <a:r>
                  <a:rPr lang="zh-CN" altLang="en-US" dirty="0" smtClean="0">
                    <a:solidFill>
                      <a:schemeClr val="tx1"/>
                    </a:solidFill>
                    <a:latin typeface="仿宋" pitchFamily="49" charset="-122"/>
                    <a:ea typeface="仿宋" pitchFamily="49" charset="-122"/>
                  </a:rPr>
                  <a:t>首脑峰会共同声明，鼓励各成员国和国际性金融机构发展绿色金融。</a:t>
                </a:r>
                <a:endParaRPr lang="en-US" altLang="zh-CN" dirty="0">
                  <a:solidFill>
                    <a:schemeClr val="tx1"/>
                  </a:solidFill>
                  <a:latin typeface="仿宋" pitchFamily="49" charset="-122"/>
                  <a:ea typeface="仿宋" pitchFamily="49" charset="-122"/>
                </a:endParaRPr>
              </a:p>
            </p:txBody>
          </p:sp>
        </p:grpSp>
        <p:grpSp>
          <p:nvGrpSpPr>
            <p:cNvPr id="19" name="组合 29"/>
            <p:cNvGrpSpPr>
              <a:grpSpLocks/>
            </p:cNvGrpSpPr>
            <p:nvPr/>
          </p:nvGrpSpPr>
          <p:grpSpPr bwMode="auto">
            <a:xfrm>
              <a:off x="4248752" y="1928802"/>
              <a:ext cx="3109330" cy="3511179"/>
              <a:chOff x="285720" y="1574712"/>
              <a:chExt cx="3539929" cy="3997428"/>
            </a:xfrm>
          </p:grpSpPr>
          <p:sp>
            <p:nvSpPr>
              <p:cNvPr id="20" name="MH_Other_1"/>
              <p:cNvSpPr/>
              <p:nvPr>
                <p:custDataLst>
                  <p:tags r:id="rId1"/>
                </p:custDataLst>
              </p:nvPr>
            </p:nvSpPr>
            <p:spPr>
              <a:xfrm>
                <a:off x="1815405" y="2319911"/>
                <a:ext cx="505029" cy="454029"/>
              </a:xfrm>
              <a:custGeom>
                <a:avLst/>
                <a:gdLst>
                  <a:gd name="connsiteX0" fmla="*/ 181098 w 387596"/>
                  <a:gd name="connsiteY0" fmla="*/ 66889 h 348240"/>
                  <a:gd name="connsiteX1" fmla="*/ 51899 w 387596"/>
                  <a:gd name="connsiteY1" fmla="*/ 174120 h 348240"/>
                  <a:gd name="connsiteX2" fmla="*/ 181098 w 387596"/>
                  <a:gd name="connsiteY2" fmla="*/ 281351 h 348240"/>
                  <a:gd name="connsiteX3" fmla="*/ 310297 w 387596"/>
                  <a:gd name="connsiteY3" fmla="*/ 174120 h 348240"/>
                  <a:gd name="connsiteX4" fmla="*/ 181098 w 387596"/>
                  <a:gd name="connsiteY4" fmla="*/ 66889 h 348240"/>
                  <a:gd name="connsiteX5" fmla="*/ 193798 w 387596"/>
                  <a:gd name="connsiteY5" fmla="*/ 0 h 348240"/>
                  <a:gd name="connsiteX6" fmla="*/ 387596 w 387596"/>
                  <a:gd name="connsiteY6" fmla="*/ 174120 h 348240"/>
                  <a:gd name="connsiteX7" fmla="*/ 193798 w 387596"/>
                  <a:gd name="connsiteY7" fmla="*/ 348240 h 348240"/>
                  <a:gd name="connsiteX8" fmla="*/ 0 w 387596"/>
                  <a:gd name="connsiteY8" fmla="*/ 174120 h 348240"/>
                  <a:gd name="connsiteX9" fmla="*/ 193798 w 387596"/>
                  <a:gd name="connsiteY9" fmla="*/ 0 h 3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596" h="348240">
                    <a:moveTo>
                      <a:pt x="181098" y="66889"/>
                    </a:moveTo>
                    <a:cubicBezTo>
                      <a:pt x="109743" y="66889"/>
                      <a:pt x="51899" y="114898"/>
                      <a:pt x="51899" y="174120"/>
                    </a:cubicBezTo>
                    <a:cubicBezTo>
                      <a:pt x="51899" y="233342"/>
                      <a:pt x="109743" y="281351"/>
                      <a:pt x="181098" y="281351"/>
                    </a:cubicBezTo>
                    <a:cubicBezTo>
                      <a:pt x="252453" y="281351"/>
                      <a:pt x="310297" y="233342"/>
                      <a:pt x="310297" y="174120"/>
                    </a:cubicBezTo>
                    <a:cubicBezTo>
                      <a:pt x="310297" y="114898"/>
                      <a:pt x="252453" y="66889"/>
                      <a:pt x="181098" y="66889"/>
                    </a:cubicBezTo>
                    <a:close/>
                    <a:moveTo>
                      <a:pt x="193798" y="0"/>
                    </a:moveTo>
                    <a:cubicBezTo>
                      <a:pt x="300830" y="0"/>
                      <a:pt x="387596" y="77956"/>
                      <a:pt x="387596" y="174120"/>
                    </a:cubicBezTo>
                    <a:cubicBezTo>
                      <a:pt x="387596" y="270284"/>
                      <a:pt x="300830" y="348240"/>
                      <a:pt x="193798" y="348240"/>
                    </a:cubicBezTo>
                    <a:cubicBezTo>
                      <a:pt x="86766" y="348240"/>
                      <a:pt x="0" y="270284"/>
                      <a:pt x="0" y="174120"/>
                    </a:cubicBezTo>
                    <a:cubicBezTo>
                      <a:pt x="0" y="77956"/>
                      <a:pt x="86766" y="0"/>
                      <a:pt x="193798" y="0"/>
                    </a:cubicBezTo>
                    <a:close/>
                  </a:path>
                </a:pathLst>
              </a:custGeom>
              <a:solidFill>
                <a:srgbClr val="C1B7A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MH_Other_2"/>
              <p:cNvSpPr/>
              <p:nvPr>
                <p:custDataLst>
                  <p:tags r:id="rId2"/>
                </p:custDataLst>
              </p:nvPr>
            </p:nvSpPr>
            <p:spPr>
              <a:xfrm>
                <a:off x="1973329" y="2425193"/>
                <a:ext cx="197405" cy="199049"/>
              </a:xfrm>
              <a:prstGeom prst="ellipse">
                <a:avLst/>
              </a:prstGeom>
              <a:solidFill>
                <a:srgbClr val="FFFFFF"/>
              </a:solidFill>
              <a:ln>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MH_Other_3"/>
              <p:cNvSpPr/>
              <p:nvPr>
                <p:custDataLst>
                  <p:tags r:id="rId3"/>
                </p:custDataLst>
              </p:nvPr>
            </p:nvSpPr>
            <p:spPr>
              <a:xfrm rot="5441149">
                <a:off x="1995539" y="2444110"/>
                <a:ext cx="144763" cy="123379"/>
              </a:xfrm>
              <a:prstGeom prst="ellipse">
                <a:avLst/>
              </a:prstGeom>
              <a:solidFill>
                <a:srgbClr val="C1B7A0"/>
              </a:solidFill>
              <a:ln w="1270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MH_Other_4"/>
              <p:cNvSpPr/>
              <p:nvPr>
                <p:custDataLst>
                  <p:tags r:id="rId4"/>
                </p:custDataLst>
              </p:nvPr>
            </p:nvSpPr>
            <p:spPr>
              <a:xfrm rot="5441149">
                <a:off x="1674757" y="2106879"/>
                <a:ext cx="786325" cy="74026"/>
              </a:xfrm>
              <a:prstGeom prst="rect">
                <a:avLst/>
              </a:prstGeom>
              <a:gradFill flip="none" rotWithShape="1">
                <a:gsLst>
                  <a:gs pos="51000">
                    <a:srgbClr val="C2C2C2"/>
                  </a:gs>
                  <a:gs pos="2000">
                    <a:srgbClr val="000000"/>
                  </a:gs>
                  <a:gs pos="98000">
                    <a:srgbClr val="000000"/>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MH_Other_5"/>
              <p:cNvSpPr/>
              <p:nvPr>
                <p:custDataLst>
                  <p:tags r:id="rId5"/>
                </p:custDataLst>
              </p:nvPr>
            </p:nvSpPr>
            <p:spPr>
              <a:xfrm>
                <a:off x="1887787" y="1574712"/>
                <a:ext cx="360265" cy="358617"/>
              </a:xfrm>
              <a:prstGeom prst="ellipse">
                <a:avLst/>
              </a:prstGeom>
              <a:solidFill>
                <a:srgbClr val="D9D9D9"/>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MH_Other_6"/>
              <p:cNvSpPr/>
              <p:nvPr>
                <p:custDataLst>
                  <p:tags r:id="rId6"/>
                </p:custDataLst>
              </p:nvPr>
            </p:nvSpPr>
            <p:spPr bwMode="auto">
              <a:xfrm>
                <a:off x="1935494" y="1622417"/>
                <a:ext cx="264852" cy="263205"/>
              </a:xfrm>
              <a:prstGeom prst="ellipse">
                <a:avLst/>
              </a:prstGeom>
              <a:solidFill>
                <a:srgbClr val="C1B7A0"/>
              </a:soli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MH_Other_7"/>
              <p:cNvSpPr/>
              <p:nvPr>
                <p:custDataLst>
                  <p:tags r:id="rId7"/>
                </p:custDataLst>
              </p:nvPr>
            </p:nvSpPr>
            <p:spPr>
              <a:xfrm>
                <a:off x="285514" y="2647273"/>
                <a:ext cx="3540135" cy="2924867"/>
              </a:xfrm>
              <a:prstGeom prst="roundRect">
                <a:avLst>
                  <a:gd name="adj" fmla="val 6144"/>
                </a:avLst>
              </a:prstGeom>
              <a:solidFill>
                <a:srgbClr val="C1B7A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MH_Text_1"/>
              <p:cNvSpPr/>
              <p:nvPr>
                <p:custDataLst>
                  <p:tags r:id="rId8"/>
                </p:custDataLst>
              </p:nvPr>
            </p:nvSpPr>
            <p:spPr>
              <a:xfrm>
                <a:off x="476339" y="2818356"/>
                <a:ext cx="3158485" cy="2615601"/>
              </a:xfrm>
              <a:prstGeom prst="roundRect">
                <a:avLst>
                  <a:gd name="adj" fmla="val 6144"/>
                </a:avLst>
              </a:prstGeom>
              <a:solidFill>
                <a:srgbClr val="FFFFFF"/>
              </a:solidFill>
              <a:ln w="19050">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just">
                  <a:lnSpc>
                    <a:spcPct val="140000"/>
                  </a:lnSpc>
                  <a:defRPr/>
                </a:pPr>
                <a:endParaRPr lang="en-US" altLang="zh-CN" sz="1600">
                  <a:solidFill>
                    <a:srgbClr val="3B3B3B"/>
                  </a:solidFill>
                </a:endParaRPr>
              </a:p>
            </p:txBody>
          </p:sp>
        </p:grpSp>
      </p:grpSp>
      <p:sp>
        <p:nvSpPr>
          <p:cNvPr id="12" name="矩形 11"/>
          <p:cNvSpPr/>
          <p:nvPr/>
        </p:nvSpPr>
        <p:spPr>
          <a:xfrm>
            <a:off x="5012176" y="3068960"/>
            <a:ext cx="2956735" cy="1323439"/>
          </a:xfrm>
          <a:prstGeom prst="rect">
            <a:avLst/>
          </a:prstGeom>
        </p:spPr>
        <p:txBody>
          <a:bodyPr wrap="square">
            <a:spAutoFit/>
          </a:bodyPr>
          <a:lstStyle/>
          <a:p>
            <a:r>
              <a:rPr lang="en-US" altLang="zh-CN" sz="1600" i="1" dirty="0" smtClean="0">
                <a:cs typeface="Arial" pitchFamily="34" charset="0"/>
              </a:rPr>
              <a:t>Incorporating </a:t>
            </a:r>
            <a:r>
              <a:rPr lang="en-US" altLang="zh-CN" sz="1600" i="1" dirty="0">
                <a:cs typeface="Arial" pitchFamily="34" charset="0"/>
              </a:rPr>
              <a:t>green finance into the </a:t>
            </a:r>
            <a:r>
              <a:rPr lang="en-US" altLang="zh-CN" sz="1600" i="1" dirty="0" smtClean="0">
                <a:cs typeface="Arial" pitchFamily="34" charset="0"/>
              </a:rPr>
              <a:t>joint </a:t>
            </a:r>
            <a:r>
              <a:rPr lang="en-US" altLang="zh-CN" sz="1600" i="1" dirty="0">
                <a:cs typeface="Arial" pitchFamily="34" charset="0"/>
              </a:rPr>
              <a:t>statement of the 2016 G20 summit and encourage international</a:t>
            </a:r>
            <a:r>
              <a:rPr lang="en-US" altLang="zh-CN" sz="1600" i="1" dirty="0" smtClean="0">
                <a:cs typeface="Arial" pitchFamily="34" charset="0"/>
              </a:rPr>
              <a:t> finance </a:t>
            </a:r>
            <a:r>
              <a:rPr lang="en-US" altLang="zh-CN" sz="1600" i="1" dirty="0">
                <a:cs typeface="Arial" pitchFamily="34" charset="0"/>
              </a:rPr>
              <a:t>institutions </a:t>
            </a:r>
            <a:r>
              <a:rPr lang="en-US" altLang="zh-CN" sz="1600" i="1" dirty="0" smtClean="0">
                <a:cs typeface="Arial" pitchFamily="34" charset="0"/>
              </a:rPr>
              <a:t>to develop green </a:t>
            </a:r>
            <a:r>
              <a:rPr lang="en-US" altLang="zh-CN" sz="1600" i="1" dirty="0">
                <a:cs typeface="Arial" pitchFamily="34" charset="0"/>
              </a:rPr>
              <a:t>finance.</a:t>
            </a:r>
            <a:endParaRPr lang="zh-CN" altLang="en-US" sz="1600" i="1" dirty="0">
              <a:cs typeface="Arial" pitchFamily="34" charset="0"/>
            </a:endParaRPr>
          </a:p>
        </p:txBody>
      </p:sp>
    </p:spTree>
    <p:extLst>
      <p:ext uri="{BB962C8B-B14F-4D97-AF65-F5344CB8AC3E}">
        <p14:creationId xmlns:p14="http://schemas.microsoft.com/office/powerpoint/2010/main" val="2985469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2005677"/>
            <a:ext cx="8568952" cy="2431435"/>
          </a:xfrm>
          <a:prstGeom prst="rect">
            <a:avLst/>
          </a:prstGeom>
          <a:noFill/>
        </p:spPr>
        <p:txBody>
          <a:bodyPr wrap="square" rtlCol="0">
            <a:spAutoFit/>
          </a:bodyPr>
          <a:lstStyle/>
          <a:p>
            <a:pPr marL="342900" indent="-342900">
              <a:buFont typeface="Arial" panose="020B0604020202020204" pitchFamily="34" charset="0"/>
              <a:buChar char="•"/>
            </a:pPr>
            <a:r>
              <a:rPr lang="zh-CN" altLang="zh-CN" sz="2000" dirty="0">
                <a:latin typeface="仿宋" pitchFamily="49" charset="-122"/>
                <a:ea typeface="仿宋" pitchFamily="49" charset="-122"/>
              </a:rPr>
              <a:t>绿色金融改革在国家战略区试点成功，将会引导资金加速流向绿色产业，并促进绿色金融在全国范围的推广，加速中国经济绿色转型</a:t>
            </a:r>
            <a:r>
              <a:rPr lang="zh-CN" altLang="zh-CN" sz="2000" dirty="0" smtClean="0">
                <a:latin typeface="仿宋" pitchFamily="49" charset="-122"/>
                <a:ea typeface="仿宋" pitchFamily="49" charset="-122"/>
              </a:rPr>
              <a:t>。</a:t>
            </a:r>
            <a:endParaRPr lang="en-US" altLang="zh-CN" sz="2000" dirty="0" smtClean="0">
              <a:latin typeface="仿宋" pitchFamily="49" charset="-122"/>
              <a:ea typeface="仿宋" pitchFamily="49" charset="-122"/>
            </a:endParaRPr>
          </a:p>
          <a:p>
            <a:endParaRPr lang="en-US" altLang="zh-CN" sz="2000" dirty="0" smtClean="0">
              <a:latin typeface="黑体" pitchFamily="49" charset="-122"/>
              <a:ea typeface="黑体" pitchFamily="49" charset="-122"/>
            </a:endParaRPr>
          </a:p>
          <a:p>
            <a:pPr marL="342900" indent="-342900">
              <a:buFont typeface="Arial" panose="020B0604020202020204" pitchFamily="34" charset="0"/>
              <a:buChar char="•"/>
            </a:pPr>
            <a:r>
              <a:rPr lang="en-US" altLang="zh-CN" i="1" dirty="0" smtClean="0"/>
              <a:t>Successful </a:t>
            </a:r>
            <a:r>
              <a:rPr lang="en-US" altLang="zh-CN" i="1" dirty="0"/>
              <a:t>implementation of green finance reform in a strategic economic zone will speed the flow of finance to local green industries. It will also advance the process of extending green finance reforms to a national level as well as speed China’s green economic transformation.</a:t>
            </a:r>
            <a:endParaRPr lang="zh-CN" altLang="zh-CN" i="1" dirty="0"/>
          </a:p>
          <a:p>
            <a:pPr marL="342900" indent="-342900">
              <a:buFont typeface="Arial" panose="020B0604020202020204" pitchFamily="34" charset="0"/>
              <a:buChar char="•"/>
            </a:pPr>
            <a:endParaRPr lang="zh-CN" altLang="zh-CN" sz="2000" dirty="0">
              <a:latin typeface="黑体" pitchFamily="49" charset="-122"/>
              <a:ea typeface="黑体" pitchFamily="49" charset="-122"/>
            </a:endParaRPr>
          </a:p>
        </p:txBody>
      </p:sp>
      <p:sp>
        <p:nvSpPr>
          <p:cNvPr id="14" name="Rectangle 2"/>
          <p:cNvSpPr txBox="1">
            <a:spLocks noChangeArrowheads="1"/>
          </p:cNvSpPr>
          <p:nvPr/>
        </p:nvSpPr>
        <p:spPr bwMode="gray">
          <a:xfrm>
            <a:off x="323528" y="44624"/>
            <a:ext cx="734481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b="0" dirty="0" smtClean="0">
                <a:solidFill>
                  <a:schemeClr val="tx1"/>
                </a:solidFill>
                <a:latin typeface="黑体" pitchFamily="49" charset="-122"/>
                <a:ea typeface="黑体" pitchFamily="49" charset="-122"/>
              </a:rPr>
              <a:t>③尽快启动国家战略区的绿色金融改革试点</a:t>
            </a:r>
            <a:endParaRPr lang="en-US" altLang="zh-CN" sz="2400" b="0" dirty="0">
              <a:solidFill>
                <a:schemeClr val="tx1"/>
              </a:solidFill>
              <a:latin typeface="黑体" pitchFamily="49" charset="-122"/>
              <a:ea typeface="黑体" pitchFamily="49" charset="-122"/>
            </a:endParaRPr>
          </a:p>
        </p:txBody>
      </p:sp>
      <p:sp>
        <p:nvSpPr>
          <p:cNvPr id="15" name="TextBox 14"/>
          <p:cNvSpPr txBox="1"/>
          <p:nvPr/>
        </p:nvSpPr>
        <p:spPr>
          <a:xfrm>
            <a:off x="395534" y="508610"/>
            <a:ext cx="7848873" cy="400110"/>
          </a:xfrm>
          <a:prstGeom prst="rect">
            <a:avLst/>
          </a:prstGeom>
          <a:noFill/>
        </p:spPr>
        <p:txBody>
          <a:bodyPr wrap="square" rtlCol="0">
            <a:spAutoFit/>
          </a:bodyPr>
          <a:lstStyle/>
          <a:p>
            <a:r>
              <a:rPr lang="en-US" altLang="zh-CN" sz="2000" i="1" dirty="0"/>
              <a:t>Pilot test green finance reforms in one or more strategic economic zones</a:t>
            </a:r>
            <a:endParaRPr lang="zh-CN" altLang="en-US" sz="2000" i="1" dirty="0">
              <a:solidFill>
                <a:schemeClr val="bg1"/>
              </a:solidFill>
              <a:effectLst>
                <a:glow rad="63500">
                  <a:schemeClr val="accent1">
                    <a:satMod val="175000"/>
                    <a:alpha val="40000"/>
                  </a:schemeClr>
                </a:glow>
              </a:effectLst>
              <a:latin typeface="黑体" pitchFamily="49" charset="-122"/>
              <a:ea typeface="黑体" pitchFamily="49" charset="-122"/>
            </a:endParaRPr>
          </a:p>
        </p:txBody>
      </p:sp>
    </p:spTree>
    <p:extLst>
      <p:ext uri="{BB962C8B-B14F-4D97-AF65-F5344CB8AC3E}">
        <p14:creationId xmlns:p14="http://schemas.microsoft.com/office/powerpoint/2010/main" val="1084054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23528" y="345157"/>
            <a:ext cx="882047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b="0" dirty="0" smtClean="0">
                <a:solidFill>
                  <a:schemeClr val="accent1">
                    <a:lumMod val="75000"/>
                  </a:schemeClr>
                </a:solidFill>
                <a:latin typeface="黑体" panose="02010609060101010101" pitchFamily="49" charset="-122"/>
                <a:ea typeface="黑体" panose="02010609060101010101" pitchFamily="49" charset="-122"/>
              </a:rPr>
              <a:t>建议</a:t>
            </a:r>
            <a:r>
              <a:rPr lang="zh-CN" altLang="en-US" sz="2400" b="0" dirty="0">
                <a:solidFill>
                  <a:schemeClr val="accent1">
                    <a:lumMod val="75000"/>
                  </a:schemeClr>
                </a:solidFill>
                <a:latin typeface="黑体" panose="02010609060101010101" pitchFamily="49" charset="-122"/>
                <a:ea typeface="黑体" panose="02010609060101010101" pitchFamily="49" charset="-122"/>
              </a:rPr>
              <a:t>三</a:t>
            </a:r>
            <a:r>
              <a:rPr lang="zh-CN" altLang="en-US" sz="2400" b="0" dirty="0" smtClean="0">
                <a:solidFill>
                  <a:schemeClr val="accent1">
                    <a:lumMod val="75000"/>
                  </a:schemeClr>
                </a:solidFill>
                <a:latin typeface="黑体" panose="02010609060101010101" pitchFamily="49" charset="-122"/>
                <a:ea typeface="黑体" panose="02010609060101010101" pitchFamily="49" charset="-122"/>
              </a:rPr>
              <a:t>：加快构建促进绿色金融持久发展的保障体系</a:t>
            </a:r>
            <a:endParaRPr lang="en-US" altLang="zh-CN" sz="2400" b="0" dirty="0" smtClean="0">
              <a:solidFill>
                <a:schemeClr val="accent1">
                  <a:lumMod val="75000"/>
                </a:schemeClr>
              </a:solidFill>
              <a:latin typeface="黑体" panose="02010609060101010101" pitchFamily="49" charset="-122"/>
              <a:ea typeface="黑体" panose="02010609060101010101" pitchFamily="49" charset="-122"/>
            </a:endParaRPr>
          </a:p>
          <a:p>
            <a:r>
              <a:rPr lang="en-US" altLang="zh-CN" sz="1800" b="0" i="1" dirty="0">
                <a:solidFill>
                  <a:schemeClr val="accent1">
                    <a:lumMod val="75000"/>
                  </a:schemeClr>
                </a:solidFill>
                <a:latin typeface="+mn-lt"/>
                <a:cs typeface="Arial" panose="020B0604020202020204" pitchFamily="34" charset="0"/>
              </a:rPr>
              <a:t>Recommendation </a:t>
            </a:r>
            <a:r>
              <a:rPr lang="en-US" altLang="zh-CN" sz="1800" b="0" i="1" dirty="0" smtClean="0">
                <a:solidFill>
                  <a:schemeClr val="accent1">
                    <a:lumMod val="75000"/>
                  </a:schemeClr>
                </a:solidFill>
                <a:latin typeface="+mn-lt"/>
                <a:cs typeface="Arial" panose="020B0604020202020204" pitchFamily="34" charset="0"/>
              </a:rPr>
              <a:t>3:Speed </a:t>
            </a:r>
            <a:r>
              <a:rPr lang="en-US" altLang="zh-CN" sz="1800" b="0" i="1" dirty="0">
                <a:solidFill>
                  <a:schemeClr val="accent1">
                    <a:lumMod val="75000"/>
                  </a:schemeClr>
                </a:solidFill>
                <a:latin typeface="+mn-lt"/>
                <a:cs typeface="Arial" panose="020B0604020202020204" pitchFamily="34" charset="0"/>
              </a:rPr>
              <a:t>the establishment of the enabling conditions for green </a:t>
            </a:r>
            <a:r>
              <a:rPr lang="en-US" altLang="zh-CN" sz="1800" b="0" i="1" dirty="0" smtClean="0">
                <a:solidFill>
                  <a:schemeClr val="accent1">
                    <a:lumMod val="75000"/>
                  </a:schemeClr>
                </a:solidFill>
                <a:latin typeface="+mn-lt"/>
                <a:cs typeface="Arial" panose="020B0604020202020204" pitchFamily="34" charset="0"/>
              </a:rPr>
              <a:t>finance</a:t>
            </a:r>
            <a:endParaRPr lang="zh-CN" altLang="en-US" sz="1800" b="0" i="1" dirty="0">
              <a:solidFill>
                <a:schemeClr val="accent1">
                  <a:lumMod val="75000"/>
                </a:schemeClr>
              </a:solidFill>
              <a:latin typeface="+mn-lt"/>
              <a:cs typeface="Arial" panose="020B0604020202020204" pitchFamily="34" charset="0"/>
            </a:endParaRPr>
          </a:p>
          <a:p>
            <a:endParaRPr lang="en-US" altLang="zh-CN" sz="1800" b="0" dirty="0">
              <a:solidFill>
                <a:schemeClr val="accent1">
                  <a:lumMod val="75000"/>
                </a:schemeClr>
              </a:solidFill>
              <a:latin typeface="黑体" panose="02010609060101010101" pitchFamily="49" charset="-122"/>
              <a:ea typeface="黑体" panose="02010609060101010101" pitchFamily="49" charset="-122"/>
            </a:endParaRPr>
          </a:p>
        </p:txBody>
      </p:sp>
      <p:sp>
        <p:nvSpPr>
          <p:cNvPr id="12" name="任意多边形 12"/>
          <p:cNvSpPr/>
          <p:nvPr/>
        </p:nvSpPr>
        <p:spPr>
          <a:xfrm>
            <a:off x="2936032" y="2122488"/>
            <a:ext cx="1339850" cy="1093787"/>
          </a:xfrm>
          <a:custGeom>
            <a:avLst/>
            <a:gdLst>
              <a:gd name="connsiteX0" fmla="*/ 1058429 w 1058429"/>
              <a:gd name="connsiteY0" fmla="*/ 0 h 864096"/>
              <a:gd name="connsiteX1" fmla="*/ 1058429 w 1058429"/>
              <a:gd name="connsiteY1" fmla="*/ 864096 h 864096"/>
              <a:gd name="connsiteX2" fmla="*/ 0 w 1058429"/>
              <a:gd name="connsiteY2" fmla="*/ 864096 h 864096"/>
              <a:gd name="connsiteX3" fmla="*/ 253 w 1058429"/>
              <a:gd name="connsiteY3" fmla="*/ 862438 h 864096"/>
              <a:gd name="connsiteX4" fmla="*/ 1058429 w 1058429"/>
              <a:gd name="connsiteY4" fmla="*/ 0 h 86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429" h="864096">
                <a:moveTo>
                  <a:pt x="1058429" y="0"/>
                </a:moveTo>
                <a:lnTo>
                  <a:pt x="1058429" y="864096"/>
                </a:lnTo>
                <a:lnTo>
                  <a:pt x="0" y="864096"/>
                </a:lnTo>
                <a:lnTo>
                  <a:pt x="253" y="862438"/>
                </a:lnTo>
                <a:cubicBezTo>
                  <a:pt x="100970" y="370246"/>
                  <a:pt x="536462" y="0"/>
                  <a:pt x="1058429" y="0"/>
                </a:cubicBezTo>
                <a:close/>
              </a:path>
            </a:pathLst>
          </a:custGeom>
          <a:solidFill>
            <a:srgbClr val="6E503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任意多边形 14"/>
          <p:cNvSpPr/>
          <p:nvPr/>
        </p:nvSpPr>
        <p:spPr>
          <a:xfrm>
            <a:off x="4321125" y="2122488"/>
            <a:ext cx="1366837" cy="1824037"/>
          </a:xfrm>
          <a:custGeom>
            <a:avLst/>
            <a:gdLst>
              <a:gd name="connsiteX0" fmla="*/ 0 w 1080120"/>
              <a:gd name="connsiteY0" fmla="*/ 0 h 1440160"/>
              <a:gd name="connsiteX1" fmla="*/ 1080120 w 1080120"/>
              <a:gd name="connsiteY1" fmla="*/ 1080120 h 1440160"/>
              <a:gd name="connsiteX2" fmla="*/ 1031560 w 1080120"/>
              <a:gd name="connsiteY2" fmla="*/ 1401315 h 1440160"/>
              <a:gd name="connsiteX3" fmla="*/ 1017343 w 1080120"/>
              <a:gd name="connsiteY3" fmla="*/ 1440160 h 1440160"/>
              <a:gd name="connsiteX4" fmla="*/ 0 w 1080120"/>
              <a:gd name="connsiteY4" fmla="*/ 1440160 h 144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440160">
                <a:moveTo>
                  <a:pt x="0" y="0"/>
                </a:moveTo>
                <a:cubicBezTo>
                  <a:pt x="596534" y="0"/>
                  <a:pt x="1080120" y="483586"/>
                  <a:pt x="1080120" y="1080120"/>
                </a:cubicBezTo>
                <a:cubicBezTo>
                  <a:pt x="1080120" y="1191970"/>
                  <a:pt x="1063119" y="1299850"/>
                  <a:pt x="1031560" y="1401315"/>
                </a:cubicBezTo>
                <a:lnTo>
                  <a:pt x="1017343" y="1440160"/>
                </a:lnTo>
                <a:lnTo>
                  <a:pt x="0" y="1440160"/>
                </a:lnTo>
                <a:close/>
              </a:path>
            </a:pathLst>
          </a:custGeom>
          <a:solidFill>
            <a:srgbClr val="F4D75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任意多边形 13"/>
          <p:cNvSpPr/>
          <p:nvPr/>
        </p:nvSpPr>
        <p:spPr>
          <a:xfrm>
            <a:off x="2907457" y="3216275"/>
            <a:ext cx="1368425" cy="1641475"/>
          </a:xfrm>
          <a:custGeom>
            <a:avLst/>
            <a:gdLst>
              <a:gd name="connsiteX0" fmla="*/ 21691 w 1080120"/>
              <a:gd name="connsiteY0" fmla="*/ 0 h 1296144"/>
              <a:gd name="connsiteX1" fmla="*/ 1080120 w 1080120"/>
              <a:gd name="connsiteY1" fmla="*/ 0 h 1296144"/>
              <a:gd name="connsiteX2" fmla="*/ 1080120 w 1080120"/>
              <a:gd name="connsiteY2" fmla="*/ 1296144 h 1296144"/>
              <a:gd name="connsiteX3" fmla="*/ 0 w 1080120"/>
              <a:gd name="connsiteY3" fmla="*/ 216024 h 1296144"/>
              <a:gd name="connsiteX4" fmla="*/ 5577 w 1080120"/>
              <a:gd name="connsiteY4" fmla="*/ 105588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296144">
                <a:moveTo>
                  <a:pt x="21691" y="0"/>
                </a:moveTo>
                <a:lnTo>
                  <a:pt x="1080120" y="0"/>
                </a:lnTo>
                <a:lnTo>
                  <a:pt x="1080120" y="1296144"/>
                </a:lnTo>
                <a:cubicBezTo>
                  <a:pt x="483586" y="1296144"/>
                  <a:pt x="0" y="812558"/>
                  <a:pt x="0" y="216024"/>
                </a:cubicBezTo>
                <a:cubicBezTo>
                  <a:pt x="0" y="178741"/>
                  <a:pt x="1889" y="141899"/>
                  <a:pt x="5577" y="105588"/>
                </a:cubicBezTo>
                <a:close/>
              </a:path>
            </a:pathLst>
          </a:custGeom>
          <a:solidFill>
            <a:srgbClr val="F4D75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任意多边形 15"/>
          <p:cNvSpPr/>
          <p:nvPr/>
        </p:nvSpPr>
        <p:spPr>
          <a:xfrm>
            <a:off x="4275882" y="3946525"/>
            <a:ext cx="1287462" cy="911225"/>
          </a:xfrm>
          <a:custGeom>
            <a:avLst/>
            <a:gdLst>
              <a:gd name="connsiteX0" fmla="*/ 0 w 1017343"/>
              <a:gd name="connsiteY0" fmla="*/ 0 h 720080"/>
              <a:gd name="connsiteX1" fmla="*/ 1017343 w 1017343"/>
              <a:gd name="connsiteY1" fmla="*/ 0 h 720080"/>
              <a:gd name="connsiteX2" fmla="*/ 995239 w 1017343"/>
              <a:gd name="connsiteY2" fmla="*/ 60392 h 720080"/>
              <a:gd name="connsiteX3" fmla="*/ 0 w 1017343"/>
              <a:gd name="connsiteY3" fmla="*/ 720080 h 720080"/>
            </a:gdLst>
            <a:ahLst/>
            <a:cxnLst>
              <a:cxn ang="0">
                <a:pos x="connsiteX0" y="connsiteY0"/>
              </a:cxn>
              <a:cxn ang="0">
                <a:pos x="connsiteX1" y="connsiteY1"/>
              </a:cxn>
              <a:cxn ang="0">
                <a:pos x="connsiteX2" y="connsiteY2"/>
              </a:cxn>
              <a:cxn ang="0">
                <a:pos x="connsiteX3" y="connsiteY3"/>
              </a:cxn>
            </a:cxnLst>
            <a:rect l="l" t="t" r="r" b="b"/>
            <a:pathLst>
              <a:path w="1017343" h="720080">
                <a:moveTo>
                  <a:pt x="0" y="0"/>
                </a:moveTo>
                <a:lnTo>
                  <a:pt x="1017343" y="0"/>
                </a:lnTo>
                <a:lnTo>
                  <a:pt x="995239" y="60392"/>
                </a:lnTo>
                <a:cubicBezTo>
                  <a:pt x="831268" y="448063"/>
                  <a:pt x="447401" y="720080"/>
                  <a:pt x="0" y="720080"/>
                </a:cubicBezTo>
                <a:close/>
              </a:path>
            </a:pathLst>
          </a:custGeom>
          <a:solidFill>
            <a:srgbClr val="6E5038"/>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6" name="肘形连接符 15"/>
          <p:cNvCxnSpPr/>
          <p:nvPr/>
        </p:nvCxnSpPr>
        <p:spPr>
          <a:xfrm>
            <a:off x="2178794" y="1785938"/>
            <a:ext cx="1366838" cy="884237"/>
          </a:xfrm>
          <a:prstGeom prst="bentConnector3">
            <a:avLst/>
          </a:prstGeom>
          <a:ln w="28575">
            <a:solidFill>
              <a:srgbClr val="6E5038"/>
            </a:solidFill>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flipV="1">
            <a:off x="5004544" y="2122488"/>
            <a:ext cx="1468438" cy="749300"/>
          </a:xfrm>
          <a:prstGeom prst="bentConnector3">
            <a:avLst/>
          </a:prstGeom>
          <a:ln w="28575">
            <a:solidFill>
              <a:srgbClr val="F4D756"/>
            </a:solidFill>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flipV="1">
            <a:off x="2178794" y="4037013"/>
            <a:ext cx="1184275" cy="574675"/>
          </a:xfrm>
          <a:prstGeom prst="bentConnector3">
            <a:avLst/>
          </a:prstGeom>
          <a:ln w="28575">
            <a:solidFill>
              <a:srgbClr val="F4D756"/>
            </a:solidFill>
          </a:ln>
        </p:spPr>
        <p:style>
          <a:lnRef idx="1">
            <a:schemeClr val="accent1"/>
          </a:lnRef>
          <a:fillRef idx="0">
            <a:schemeClr val="accent1"/>
          </a:fillRef>
          <a:effectRef idx="0">
            <a:schemeClr val="accent1"/>
          </a:effectRef>
          <a:fontRef idx="minor">
            <a:schemeClr val="tx1"/>
          </a:fontRef>
        </p:style>
      </p:cxnSp>
      <p:sp>
        <p:nvSpPr>
          <p:cNvPr id="19" name="矩形 12"/>
          <p:cNvSpPr>
            <a:spLocks noChangeArrowheads="1"/>
          </p:cNvSpPr>
          <p:nvPr/>
        </p:nvSpPr>
        <p:spPr bwMode="auto">
          <a:xfrm>
            <a:off x="5759177" y="2143125"/>
            <a:ext cx="27012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latin typeface="微软雅黑" pitchFamily="34" charset="-122"/>
                <a:ea typeface="微软雅黑" pitchFamily="34" charset="-122"/>
              </a:rPr>
              <a:t>②理顺绿色产业的定价和收费机制</a:t>
            </a:r>
          </a:p>
          <a:p>
            <a:endParaRPr lang="zh-CN" altLang="en-US" sz="1600" dirty="0">
              <a:latin typeface="微软雅黑" pitchFamily="34" charset="-122"/>
              <a:ea typeface="微软雅黑" pitchFamily="34" charset="-122"/>
            </a:endParaRPr>
          </a:p>
        </p:txBody>
      </p:sp>
      <p:sp>
        <p:nvSpPr>
          <p:cNvPr id="20" name="矩形 13"/>
          <p:cNvSpPr>
            <a:spLocks noChangeArrowheads="1"/>
          </p:cNvSpPr>
          <p:nvPr/>
        </p:nvSpPr>
        <p:spPr bwMode="auto">
          <a:xfrm>
            <a:off x="5784801" y="3956564"/>
            <a:ext cx="25316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latin typeface="微软雅黑" pitchFamily="34" charset="-122"/>
                <a:ea typeface="微软雅黑" pitchFamily="34" charset="-122"/>
              </a:rPr>
              <a:t>④搭建绿色金融需求与供给的</a:t>
            </a:r>
            <a:r>
              <a:rPr lang="zh-CN" altLang="en-US" sz="1600" dirty="0" smtClean="0">
                <a:latin typeface="微软雅黑" pitchFamily="34" charset="-122"/>
                <a:ea typeface="微软雅黑" pitchFamily="34" charset="-122"/>
              </a:rPr>
              <a:t>桥梁</a:t>
            </a:r>
            <a:endParaRPr lang="en-US" altLang="zh-CN" sz="1600" dirty="0" smtClean="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r>
              <a:rPr lang="en-US" altLang="zh-CN" sz="1600" i="1" dirty="0"/>
              <a:t>Build a bridge between </a:t>
            </a:r>
            <a:r>
              <a:rPr lang="en-US" altLang="zh-CN" sz="1600" i="1" dirty="0" smtClean="0"/>
              <a:t>green financial supply </a:t>
            </a:r>
            <a:r>
              <a:rPr lang="en-US" altLang="zh-CN" sz="1600" i="1" dirty="0"/>
              <a:t>and demand systems.</a:t>
            </a:r>
          </a:p>
        </p:txBody>
      </p:sp>
      <p:sp>
        <p:nvSpPr>
          <p:cNvPr id="21" name="矩形 14"/>
          <p:cNvSpPr>
            <a:spLocks noChangeArrowheads="1"/>
          </p:cNvSpPr>
          <p:nvPr/>
        </p:nvSpPr>
        <p:spPr bwMode="auto">
          <a:xfrm>
            <a:off x="695935" y="3946525"/>
            <a:ext cx="21478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latin typeface="微软雅黑" pitchFamily="34" charset="-122"/>
                <a:ea typeface="微软雅黑" pitchFamily="34" charset="-122"/>
              </a:rPr>
              <a:t>③</a:t>
            </a:r>
            <a:r>
              <a:rPr lang="zh-CN" altLang="en-US" sz="1600" dirty="0" smtClean="0">
                <a:latin typeface="微软雅黑" pitchFamily="34" charset="-122"/>
                <a:ea typeface="微软雅黑" pitchFamily="34" charset="-122"/>
              </a:rPr>
              <a:t>完善支持绿色金融制度改革的财税政策</a:t>
            </a:r>
            <a:endParaRPr lang="zh-CN" altLang="en-US" sz="1600" dirty="0">
              <a:latin typeface="微软雅黑" pitchFamily="34" charset="-122"/>
              <a:ea typeface="微软雅黑" pitchFamily="34" charset="-122"/>
            </a:endParaRPr>
          </a:p>
        </p:txBody>
      </p:sp>
      <p:sp>
        <p:nvSpPr>
          <p:cNvPr id="22" name="矩形 15"/>
          <p:cNvSpPr>
            <a:spLocks noChangeArrowheads="1"/>
          </p:cNvSpPr>
          <p:nvPr/>
        </p:nvSpPr>
        <p:spPr bwMode="auto">
          <a:xfrm>
            <a:off x="467544" y="1850737"/>
            <a:ext cx="23042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latin typeface="微软雅黑" pitchFamily="34" charset="-122"/>
                <a:ea typeface="微软雅黑" pitchFamily="34" charset="-122"/>
              </a:rPr>
              <a:t>①建立中央层面的绿色金融协调机制</a:t>
            </a:r>
            <a:endParaRPr lang="en-US" altLang="zh-CN" sz="1600" dirty="0">
              <a:latin typeface="微软雅黑" pitchFamily="34" charset="-122"/>
              <a:ea typeface="微软雅黑" pitchFamily="34" charset="-122"/>
            </a:endParaRPr>
          </a:p>
          <a:p>
            <a:endParaRPr lang="zh-CN" altLang="en-US" sz="1600" dirty="0">
              <a:latin typeface="微软雅黑" pitchFamily="34" charset="-122"/>
              <a:ea typeface="微软雅黑" pitchFamily="34" charset="-122"/>
            </a:endParaRPr>
          </a:p>
        </p:txBody>
      </p:sp>
      <p:cxnSp>
        <p:nvCxnSpPr>
          <p:cNvPr id="23" name="肘形连接符 22"/>
          <p:cNvCxnSpPr/>
          <p:nvPr/>
        </p:nvCxnSpPr>
        <p:spPr>
          <a:xfrm>
            <a:off x="5096619" y="4311650"/>
            <a:ext cx="1376363" cy="300038"/>
          </a:xfrm>
          <a:prstGeom prst="bentConnector3">
            <a:avLst/>
          </a:prstGeom>
          <a:ln w="28575">
            <a:solidFill>
              <a:srgbClr val="6E5038"/>
            </a:solidFill>
          </a:ln>
        </p:spPr>
        <p:style>
          <a:lnRef idx="1">
            <a:schemeClr val="accent1"/>
          </a:lnRef>
          <a:fillRef idx="0">
            <a:schemeClr val="accent1"/>
          </a:fillRef>
          <a:effectRef idx="0">
            <a:schemeClr val="accent1"/>
          </a:effectRef>
          <a:fontRef idx="minor">
            <a:schemeClr val="tx1"/>
          </a:fontRef>
        </p:style>
      </p:cxnSp>
      <p:sp>
        <p:nvSpPr>
          <p:cNvPr id="24" name="KSO_Shape"/>
          <p:cNvSpPr>
            <a:spLocks/>
          </p:cNvSpPr>
          <p:nvPr/>
        </p:nvSpPr>
        <p:spPr bwMode="auto">
          <a:xfrm>
            <a:off x="3563888" y="2516249"/>
            <a:ext cx="480353" cy="408695"/>
          </a:xfrm>
          <a:custGeom>
            <a:avLst/>
            <a:gdLst>
              <a:gd name="T0" fmla="*/ 47254 w 1217613"/>
              <a:gd name="T1" fmla="*/ 947019 h 669925"/>
              <a:gd name="T2" fmla="*/ 1016112 w 1217613"/>
              <a:gd name="T3" fmla="*/ 958724 h 669925"/>
              <a:gd name="T4" fmla="*/ 1027126 w 1217613"/>
              <a:gd name="T5" fmla="*/ 937796 h 669925"/>
              <a:gd name="T6" fmla="*/ 74610 w 1217613"/>
              <a:gd name="T7" fmla="*/ 846641 h 669925"/>
              <a:gd name="T8" fmla="*/ 1025349 w 1217613"/>
              <a:gd name="T9" fmla="*/ 856927 h 669925"/>
              <a:gd name="T10" fmla="*/ 1035298 w 1217613"/>
              <a:gd name="T11" fmla="*/ 886366 h 669925"/>
              <a:gd name="T12" fmla="*/ 1027126 w 1217613"/>
              <a:gd name="T13" fmla="*/ 915806 h 669925"/>
              <a:gd name="T14" fmla="*/ 1068339 w 1217613"/>
              <a:gd name="T15" fmla="*/ 950211 h 669925"/>
              <a:gd name="T16" fmla="*/ 1070115 w 1217613"/>
              <a:gd name="T17" fmla="*/ 1006606 h 669925"/>
              <a:gd name="T18" fmla="*/ 1028191 w 1217613"/>
              <a:gd name="T19" fmla="*/ 1044558 h 669925"/>
              <a:gd name="T20" fmla="*/ 35174 w 1217613"/>
              <a:gd name="T21" fmla="*/ 1039592 h 669925"/>
              <a:gd name="T22" fmla="*/ 1067 w 1217613"/>
              <a:gd name="T23" fmla="*/ 993838 h 669925"/>
              <a:gd name="T24" fmla="*/ 13502 w 1217613"/>
              <a:gd name="T25" fmla="*/ 939569 h 669925"/>
              <a:gd name="T26" fmla="*/ 60044 w 1217613"/>
              <a:gd name="T27" fmla="*/ 913323 h 669925"/>
              <a:gd name="T28" fmla="*/ 40148 w 1217613"/>
              <a:gd name="T29" fmla="*/ 877853 h 669925"/>
              <a:gd name="T30" fmla="*/ 55425 w 1217613"/>
              <a:gd name="T31" fmla="*/ 852672 h 669925"/>
              <a:gd name="T32" fmla="*/ 327511 w 1217613"/>
              <a:gd name="T33" fmla="*/ 640342 h 669925"/>
              <a:gd name="T34" fmla="*/ 309767 w 1217613"/>
              <a:gd name="T35" fmla="*/ 656642 h 669925"/>
              <a:gd name="T36" fmla="*/ 310831 w 1217613"/>
              <a:gd name="T37" fmla="*/ 681448 h 669925"/>
              <a:gd name="T38" fmla="*/ 330350 w 1217613"/>
              <a:gd name="T39" fmla="*/ 695623 h 669925"/>
              <a:gd name="T40" fmla="*/ 753734 w 1217613"/>
              <a:gd name="T41" fmla="*/ 691370 h 669925"/>
              <a:gd name="T42" fmla="*/ 766157 w 1217613"/>
              <a:gd name="T43" fmla="*/ 670463 h 669925"/>
              <a:gd name="T44" fmla="*/ 758348 w 1217613"/>
              <a:gd name="T45" fmla="*/ 647784 h 669925"/>
              <a:gd name="T46" fmla="*/ 335674 w 1217613"/>
              <a:gd name="T47" fmla="*/ 639279 h 669925"/>
              <a:gd name="T48" fmla="*/ 315800 w 1217613"/>
              <a:gd name="T49" fmla="*/ 24805 h 669925"/>
              <a:gd name="T50" fmla="*/ 307283 w 1217613"/>
              <a:gd name="T51" fmla="*/ 47839 h 669925"/>
              <a:gd name="T52" fmla="*/ 319704 w 1217613"/>
              <a:gd name="T53" fmla="*/ 68393 h 669925"/>
              <a:gd name="T54" fmla="*/ 743798 w 1217613"/>
              <a:gd name="T55" fmla="*/ 72645 h 669925"/>
              <a:gd name="T56" fmla="*/ 762962 w 1217613"/>
              <a:gd name="T57" fmla="*/ 58116 h 669925"/>
              <a:gd name="T58" fmla="*/ 764381 w 1217613"/>
              <a:gd name="T59" fmla="*/ 33310 h 669925"/>
              <a:gd name="T60" fmla="*/ 746638 w 1217613"/>
              <a:gd name="T61" fmla="*/ 17363 h 669925"/>
              <a:gd name="T62" fmla="*/ 763317 w 1217613"/>
              <a:gd name="T63" fmla="*/ 1417 h 669925"/>
              <a:gd name="T64" fmla="*/ 817616 w 1217613"/>
              <a:gd name="T65" fmla="*/ 41461 h 669925"/>
              <a:gd name="T66" fmla="*/ 821164 w 1217613"/>
              <a:gd name="T67" fmla="*/ 110207 h 669925"/>
              <a:gd name="T68" fmla="*/ 771124 w 1217613"/>
              <a:gd name="T69" fmla="*/ 155568 h 669925"/>
              <a:gd name="T70" fmla="*/ 752315 w 1217613"/>
              <a:gd name="T71" fmla="*/ 190294 h 669925"/>
              <a:gd name="T72" fmla="*/ 1816987 w 1217613"/>
              <a:gd name="T73" fmla="*/ 283140 h 669925"/>
              <a:gd name="T74" fmla="*/ 1859220 w 1217613"/>
              <a:gd name="T75" fmla="*/ 299440 h 669925"/>
              <a:gd name="T76" fmla="*/ 1898967 w 1217613"/>
              <a:gd name="T77" fmla="*/ 349761 h 669925"/>
              <a:gd name="T78" fmla="*/ 1905000 w 1217613"/>
              <a:gd name="T79" fmla="*/ 401497 h 669925"/>
              <a:gd name="T80" fmla="*/ 1892579 w 1217613"/>
              <a:gd name="T81" fmla="*/ 445794 h 669925"/>
              <a:gd name="T82" fmla="*/ 1854961 w 1217613"/>
              <a:gd name="T83" fmla="*/ 484775 h 669925"/>
              <a:gd name="T84" fmla="*/ 1811664 w 1217613"/>
              <a:gd name="T85" fmla="*/ 499304 h 669925"/>
              <a:gd name="T86" fmla="*/ 750541 w 1217613"/>
              <a:gd name="T87" fmla="*/ 598173 h 669925"/>
              <a:gd name="T88" fmla="*/ 778578 w 1217613"/>
              <a:gd name="T89" fmla="*/ 629002 h 669925"/>
              <a:gd name="T90" fmla="*/ 824004 w 1217613"/>
              <a:gd name="T91" fmla="*/ 678968 h 669925"/>
              <a:gd name="T92" fmla="*/ 813711 w 1217613"/>
              <a:gd name="T93" fmla="*/ 747006 h 669925"/>
              <a:gd name="T94" fmla="*/ 755864 w 1217613"/>
              <a:gd name="T95" fmla="*/ 781734 h 669925"/>
              <a:gd name="T96" fmla="*/ 277472 w 1217613"/>
              <a:gd name="T97" fmla="*/ 763662 h 669925"/>
              <a:gd name="T98" fmla="*/ 248370 w 1217613"/>
              <a:gd name="T99" fmla="*/ 702356 h 669925"/>
              <a:gd name="T100" fmla="*/ 277472 w 1217613"/>
              <a:gd name="T101" fmla="*/ 641051 h 669925"/>
              <a:gd name="T102" fmla="*/ 332125 w 1217613"/>
              <a:gd name="T103" fmla="*/ 616953 h 669925"/>
              <a:gd name="T104" fmla="*/ 321478 w 1217613"/>
              <a:gd name="T105" fmla="*/ 203760 h 669925"/>
              <a:gd name="T106" fmla="*/ 320059 w 1217613"/>
              <a:gd name="T107" fmla="*/ 158757 h 669925"/>
              <a:gd name="T108" fmla="*/ 262212 w 1217613"/>
              <a:gd name="T109" fmla="*/ 123673 h 669925"/>
              <a:gd name="T110" fmla="*/ 252274 w 1217613"/>
              <a:gd name="T111" fmla="*/ 55635 h 669925"/>
              <a:gd name="T112" fmla="*/ 296991 w 1217613"/>
              <a:gd name="T113" fmla="*/ 6024 h 6699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17613" h="669925">
                <a:moveTo>
                  <a:pt x="37924" y="593725"/>
                </a:moveTo>
                <a:lnTo>
                  <a:pt x="36107" y="594405"/>
                </a:lnTo>
                <a:lnTo>
                  <a:pt x="34290" y="595086"/>
                </a:lnTo>
                <a:lnTo>
                  <a:pt x="32701" y="596446"/>
                </a:lnTo>
                <a:lnTo>
                  <a:pt x="31565" y="598034"/>
                </a:lnTo>
                <a:lnTo>
                  <a:pt x="30657" y="599621"/>
                </a:lnTo>
                <a:lnTo>
                  <a:pt x="30203" y="601662"/>
                </a:lnTo>
                <a:lnTo>
                  <a:pt x="29976" y="603477"/>
                </a:lnTo>
                <a:lnTo>
                  <a:pt x="30203" y="605518"/>
                </a:lnTo>
                <a:lnTo>
                  <a:pt x="30657" y="607559"/>
                </a:lnTo>
                <a:lnTo>
                  <a:pt x="31565" y="608920"/>
                </a:lnTo>
                <a:lnTo>
                  <a:pt x="32701" y="610507"/>
                </a:lnTo>
                <a:lnTo>
                  <a:pt x="34290" y="611868"/>
                </a:lnTo>
                <a:lnTo>
                  <a:pt x="36107" y="612548"/>
                </a:lnTo>
                <a:lnTo>
                  <a:pt x="37924" y="613002"/>
                </a:lnTo>
                <a:lnTo>
                  <a:pt x="39967" y="613455"/>
                </a:lnTo>
                <a:lnTo>
                  <a:pt x="647421" y="613455"/>
                </a:lnTo>
                <a:lnTo>
                  <a:pt x="649465" y="613002"/>
                </a:lnTo>
                <a:lnTo>
                  <a:pt x="651282" y="612548"/>
                </a:lnTo>
                <a:lnTo>
                  <a:pt x="653098" y="611868"/>
                </a:lnTo>
                <a:lnTo>
                  <a:pt x="654461" y="610507"/>
                </a:lnTo>
                <a:lnTo>
                  <a:pt x="655823" y="608920"/>
                </a:lnTo>
                <a:lnTo>
                  <a:pt x="656505" y="607559"/>
                </a:lnTo>
                <a:lnTo>
                  <a:pt x="657413" y="605518"/>
                </a:lnTo>
                <a:lnTo>
                  <a:pt x="657413" y="603477"/>
                </a:lnTo>
                <a:lnTo>
                  <a:pt x="657413" y="601662"/>
                </a:lnTo>
                <a:lnTo>
                  <a:pt x="656505" y="599621"/>
                </a:lnTo>
                <a:lnTo>
                  <a:pt x="655823" y="598034"/>
                </a:lnTo>
                <a:lnTo>
                  <a:pt x="654461" y="596446"/>
                </a:lnTo>
                <a:lnTo>
                  <a:pt x="653098" y="595086"/>
                </a:lnTo>
                <a:lnTo>
                  <a:pt x="651282" y="594405"/>
                </a:lnTo>
                <a:lnTo>
                  <a:pt x="649465" y="593725"/>
                </a:lnTo>
                <a:lnTo>
                  <a:pt x="647421" y="593725"/>
                </a:lnTo>
                <a:lnTo>
                  <a:pt x="39967" y="593725"/>
                </a:lnTo>
                <a:lnTo>
                  <a:pt x="37924" y="593725"/>
                </a:lnTo>
                <a:close/>
                <a:moveTo>
                  <a:pt x="47688" y="541337"/>
                </a:moveTo>
                <a:lnTo>
                  <a:pt x="639700" y="541337"/>
                </a:lnTo>
                <a:lnTo>
                  <a:pt x="641971" y="541791"/>
                </a:lnTo>
                <a:lnTo>
                  <a:pt x="644015" y="542018"/>
                </a:lnTo>
                <a:lnTo>
                  <a:pt x="646286" y="542471"/>
                </a:lnTo>
                <a:lnTo>
                  <a:pt x="648330" y="543152"/>
                </a:lnTo>
                <a:lnTo>
                  <a:pt x="650146" y="544285"/>
                </a:lnTo>
                <a:lnTo>
                  <a:pt x="652190" y="545193"/>
                </a:lnTo>
                <a:lnTo>
                  <a:pt x="653780" y="546553"/>
                </a:lnTo>
                <a:lnTo>
                  <a:pt x="655369" y="547914"/>
                </a:lnTo>
                <a:lnTo>
                  <a:pt x="656959" y="549728"/>
                </a:lnTo>
                <a:lnTo>
                  <a:pt x="658094" y="551089"/>
                </a:lnTo>
                <a:lnTo>
                  <a:pt x="659230" y="552903"/>
                </a:lnTo>
                <a:lnTo>
                  <a:pt x="660138" y="554944"/>
                </a:lnTo>
                <a:lnTo>
                  <a:pt x="661046" y="556986"/>
                </a:lnTo>
                <a:lnTo>
                  <a:pt x="661500" y="559027"/>
                </a:lnTo>
                <a:lnTo>
                  <a:pt x="661728" y="561294"/>
                </a:lnTo>
                <a:lnTo>
                  <a:pt x="661955" y="563789"/>
                </a:lnTo>
                <a:lnTo>
                  <a:pt x="661728" y="566737"/>
                </a:lnTo>
                <a:lnTo>
                  <a:pt x="661046" y="570139"/>
                </a:lnTo>
                <a:lnTo>
                  <a:pt x="659911" y="572861"/>
                </a:lnTo>
                <a:lnTo>
                  <a:pt x="658094" y="575809"/>
                </a:lnTo>
                <a:lnTo>
                  <a:pt x="656277" y="578303"/>
                </a:lnTo>
                <a:lnTo>
                  <a:pt x="654007" y="580571"/>
                </a:lnTo>
                <a:lnTo>
                  <a:pt x="651509" y="582386"/>
                </a:lnTo>
                <a:lnTo>
                  <a:pt x="648784" y="583973"/>
                </a:lnTo>
                <a:lnTo>
                  <a:pt x="652871" y="584427"/>
                </a:lnTo>
                <a:lnTo>
                  <a:pt x="656505" y="585561"/>
                </a:lnTo>
                <a:lnTo>
                  <a:pt x="660365" y="586695"/>
                </a:lnTo>
                <a:lnTo>
                  <a:pt x="663998" y="588282"/>
                </a:lnTo>
                <a:lnTo>
                  <a:pt x="667405" y="590323"/>
                </a:lnTo>
                <a:lnTo>
                  <a:pt x="670357" y="592591"/>
                </a:lnTo>
                <a:lnTo>
                  <a:pt x="673536" y="594859"/>
                </a:lnTo>
                <a:lnTo>
                  <a:pt x="676034" y="597807"/>
                </a:lnTo>
                <a:lnTo>
                  <a:pt x="678759" y="600755"/>
                </a:lnTo>
                <a:lnTo>
                  <a:pt x="681030" y="603930"/>
                </a:lnTo>
                <a:lnTo>
                  <a:pt x="682847" y="607559"/>
                </a:lnTo>
                <a:lnTo>
                  <a:pt x="684209" y="610961"/>
                </a:lnTo>
                <a:lnTo>
                  <a:pt x="685572" y="614589"/>
                </a:lnTo>
                <a:lnTo>
                  <a:pt x="686480" y="618445"/>
                </a:lnTo>
                <a:lnTo>
                  <a:pt x="687161" y="622527"/>
                </a:lnTo>
                <a:lnTo>
                  <a:pt x="687388" y="626609"/>
                </a:lnTo>
                <a:lnTo>
                  <a:pt x="687161" y="630918"/>
                </a:lnTo>
                <a:lnTo>
                  <a:pt x="686480" y="635454"/>
                </a:lnTo>
                <a:lnTo>
                  <a:pt x="685572" y="639536"/>
                </a:lnTo>
                <a:lnTo>
                  <a:pt x="683982" y="643618"/>
                </a:lnTo>
                <a:lnTo>
                  <a:pt x="682165" y="647473"/>
                </a:lnTo>
                <a:lnTo>
                  <a:pt x="679894" y="650875"/>
                </a:lnTo>
                <a:lnTo>
                  <a:pt x="677624" y="654277"/>
                </a:lnTo>
                <a:lnTo>
                  <a:pt x="674899" y="657452"/>
                </a:lnTo>
                <a:lnTo>
                  <a:pt x="671719" y="659947"/>
                </a:lnTo>
                <a:lnTo>
                  <a:pt x="668313" y="662441"/>
                </a:lnTo>
                <a:lnTo>
                  <a:pt x="664907" y="664709"/>
                </a:lnTo>
                <a:lnTo>
                  <a:pt x="661046" y="666523"/>
                </a:lnTo>
                <a:lnTo>
                  <a:pt x="657186" y="667884"/>
                </a:lnTo>
                <a:lnTo>
                  <a:pt x="652871" y="668791"/>
                </a:lnTo>
                <a:lnTo>
                  <a:pt x="648784" y="669698"/>
                </a:lnTo>
                <a:lnTo>
                  <a:pt x="644015" y="669925"/>
                </a:lnTo>
                <a:lnTo>
                  <a:pt x="42919" y="669925"/>
                </a:lnTo>
                <a:lnTo>
                  <a:pt x="38605" y="669698"/>
                </a:lnTo>
                <a:lnTo>
                  <a:pt x="34517" y="668791"/>
                </a:lnTo>
                <a:lnTo>
                  <a:pt x="30203" y="667884"/>
                </a:lnTo>
                <a:lnTo>
                  <a:pt x="26342" y="666523"/>
                </a:lnTo>
                <a:lnTo>
                  <a:pt x="22482" y="664709"/>
                </a:lnTo>
                <a:lnTo>
                  <a:pt x="18848" y="662441"/>
                </a:lnTo>
                <a:lnTo>
                  <a:pt x="15669" y="659947"/>
                </a:lnTo>
                <a:lnTo>
                  <a:pt x="12490" y="657452"/>
                </a:lnTo>
                <a:lnTo>
                  <a:pt x="9765" y="654277"/>
                </a:lnTo>
                <a:lnTo>
                  <a:pt x="7494" y="650875"/>
                </a:lnTo>
                <a:lnTo>
                  <a:pt x="4996" y="647473"/>
                </a:lnTo>
                <a:lnTo>
                  <a:pt x="3407" y="643618"/>
                </a:lnTo>
                <a:lnTo>
                  <a:pt x="1817" y="639536"/>
                </a:lnTo>
                <a:lnTo>
                  <a:pt x="682" y="635454"/>
                </a:lnTo>
                <a:lnTo>
                  <a:pt x="227" y="630918"/>
                </a:lnTo>
                <a:lnTo>
                  <a:pt x="0" y="626609"/>
                </a:lnTo>
                <a:lnTo>
                  <a:pt x="227" y="622527"/>
                </a:lnTo>
                <a:lnTo>
                  <a:pt x="682" y="618445"/>
                </a:lnTo>
                <a:lnTo>
                  <a:pt x="1817" y="614589"/>
                </a:lnTo>
                <a:lnTo>
                  <a:pt x="2725" y="610961"/>
                </a:lnTo>
                <a:lnTo>
                  <a:pt x="4542" y="607559"/>
                </a:lnTo>
                <a:lnTo>
                  <a:pt x="6359" y="603930"/>
                </a:lnTo>
                <a:lnTo>
                  <a:pt x="8630" y="600755"/>
                </a:lnTo>
                <a:lnTo>
                  <a:pt x="10900" y="597807"/>
                </a:lnTo>
                <a:lnTo>
                  <a:pt x="13852" y="594859"/>
                </a:lnTo>
                <a:lnTo>
                  <a:pt x="16805" y="592591"/>
                </a:lnTo>
                <a:lnTo>
                  <a:pt x="19984" y="590323"/>
                </a:lnTo>
                <a:lnTo>
                  <a:pt x="23390" y="588282"/>
                </a:lnTo>
                <a:lnTo>
                  <a:pt x="26796" y="586695"/>
                </a:lnTo>
                <a:lnTo>
                  <a:pt x="30657" y="585561"/>
                </a:lnTo>
                <a:lnTo>
                  <a:pt x="34517" y="584427"/>
                </a:lnTo>
                <a:lnTo>
                  <a:pt x="38378" y="583973"/>
                </a:lnTo>
                <a:lnTo>
                  <a:pt x="35880" y="582386"/>
                </a:lnTo>
                <a:lnTo>
                  <a:pt x="33382" y="580571"/>
                </a:lnTo>
                <a:lnTo>
                  <a:pt x="30884" y="578303"/>
                </a:lnTo>
                <a:lnTo>
                  <a:pt x="29067" y="575809"/>
                </a:lnTo>
                <a:lnTo>
                  <a:pt x="27478" y="572861"/>
                </a:lnTo>
                <a:lnTo>
                  <a:pt x="26342" y="570139"/>
                </a:lnTo>
                <a:lnTo>
                  <a:pt x="25661" y="566737"/>
                </a:lnTo>
                <a:lnTo>
                  <a:pt x="25434" y="563789"/>
                </a:lnTo>
                <a:lnTo>
                  <a:pt x="25661" y="561294"/>
                </a:lnTo>
                <a:lnTo>
                  <a:pt x="25888" y="559027"/>
                </a:lnTo>
                <a:lnTo>
                  <a:pt x="26342" y="556986"/>
                </a:lnTo>
                <a:lnTo>
                  <a:pt x="27023" y="554944"/>
                </a:lnTo>
                <a:lnTo>
                  <a:pt x="28159" y="552903"/>
                </a:lnTo>
                <a:lnTo>
                  <a:pt x="29067" y="551089"/>
                </a:lnTo>
                <a:lnTo>
                  <a:pt x="30430" y="549728"/>
                </a:lnTo>
                <a:lnTo>
                  <a:pt x="32019" y="547914"/>
                </a:lnTo>
                <a:lnTo>
                  <a:pt x="33609" y="546553"/>
                </a:lnTo>
                <a:lnTo>
                  <a:pt x="35426" y="545193"/>
                </a:lnTo>
                <a:lnTo>
                  <a:pt x="37015" y="544285"/>
                </a:lnTo>
                <a:lnTo>
                  <a:pt x="38832" y="543152"/>
                </a:lnTo>
                <a:lnTo>
                  <a:pt x="40876" y="542471"/>
                </a:lnTo>
                <a:lnTo>
                  <a:pt x="42919" y="542018"/>
                </a:lnTo>
                <a:lnTo>
                  <a:pt x="45417" y="541791"/>
                </a:lnTo>
                <a:lnTo>
                  <a:pt x="47688" y="541337"/>
                </a:lnTo>
                <a:close/>
                <a:moveTo>
                  <a:pt x="212737" y="408751"/>
                </a:moveTo>
                <a:lnTo>
                  <a:pt x="211149" y="408977"/>
                </a:lnTo>
                <a:lnTo>
                  <a:pt x="209334" y="409431"/>
                </a:lnTo>
                <a:lnTo>
                  <a:pt x="207746" y="410337"/>
                </a:lnTo>
                <a:lnTo>
                  <a:pt x="205932" y="411017"/>
                </a:lnTo>
                <a:lnTo>
                  <a:pt x="204344" y="411923"/>
                </a:lnTo>
                <a:lnTo>
                  <a:pt x="203210" y="412829"/>
                </a:lnTo>
                <a:lnTo>
                  <a:pt x="201849" y="414189"/>
                </a:lnTo>
                <a:lnTo>
                  <a:pt x="200488" y="415322"/>
                </a:lnTo>
                <a:lnTo>
                  <a:pt x="199580" y="416681"/>
                </a:lnTo>
                <a:lnTo>
                  <a:pt x="198673" y="418267"/>
                </a:lnTo>
                <a:lnTo>
                  <a:pt x="197993" y="419853"/>
                </a:lnTo>
                <a:lnTo>
                  <a:pt x="197312" y="421439"/>
                </a:lnTo>
                <a:lnTo>
                  <a:pt x="196858" y="423252"/>
                </a:lnTo>
                <a:lnTo>
                  <a:pt x="196405" y="425065"/>
                </a:lnTo>
                <a:lnTo>
                  <a:pt x="196405" y="426877"/>
                </a:lnTo>
                <a:lnTo>
                  <a:pt x="196405" y="428690"/>
                </a:lnTo>
                <a:lnTo>
                  <a:pt x="196858" y="430729"/>
                </a:lnTo>
                <a:lnTo>
                  <a:pt x="197312" y="432315"/>
                </a:lnTo>
                <a:lnTo>
                  <a:pt x="197993" y="434128"/>
                </a:lnTo>
                <a:lnTo>
                  <a:pt x="198673" y="435714"/>
                </a:lnTo>
                <a:lnTo>
                  <a:pt x="199580" y="437073"/>
                </a:lnTo>
                <a:lnTo>
                  <a:pt x="200488" y="438659"/>
                </a:lnTo>
                <a:lnTo>
                  <a:pt x="201849" y="440019"/>
                </a:lnTo>
                <a:lnTo>
                  <a:pt x="203210" y="440925"/>
                </a:lnTo>
                <a:lnTo>
                  <a:pt x="204344" y="442058"/>
                </a:lnTo>
                <a:lnTo>
                  <a:pt x="205932" y="442964"/>
                </a:lnTo>
                <a:lnTo>
                  <a:pt x="207746" y="443871"/>
                </a:lnTo>
                <a:lnTo>
                  <a:pt x="209334" y="444324"/>
                </a:lnTo>
                <a:lnTo>
                  <a:pt x="211149" y="444777"/>
                </a:lnTo>
                <a:lnTo>
                  <a:pt x="212737" y="445004"/>
                </a:lnTo>
                <a:lnTo>
                  <a:pt x="214552" y="445230"/>
                </a:lnTo>
                <a:lnTo>
                  <a:pt x="471555" y="445230"/>
                </a:lnTo>
                <a:lnTo>
                  <a:pt x="473596" y="445004"/>
                </a:lnTo>
                <a:lnTo>
                  <a:pt x="475411" y="444777"/>
                </a:lnTo>
                <a:lnTo>
                  <a:pt x="477226" y="444324"/>
                </a:lnTo>
                <a:lnTo>
                  <a:pt x="478814" y="443871"/>
                </a:lnTo>
                <a:lnTo>
                  <a:pt x="480175" y="442964"/>
                </a:lnTo>
                <a:lnTo>
                  <a:pt x="481762" y="442058"/>
                </a:lnTo>
                <a:lnTo>
                  <a:pt x="483350" y="440925"/>
                </a:lnTo>
                <a:lnTo>
                  <a:pt x="484711" y="440019"/>
                </a:lnTo>
                <a:lnTo>
                  <a:pt x="485845" y="438659"/>
                </a:lnTo>
                <a:lnTo>
                  <a:pt x="486980" y="437073"/>
                </a:lnTo>
                <a:lnTo>
                  <a:pt x="487660" y="435714"/>
                </a:lnTo>
                <a:lnTo>
                  <a:pt x="488567" y="434128"/>
                </a:lnTo>
                <a:lnTo>
                  <a:pt x="489248" y="432315"/>
                </a:lnTo>
                <a:lnTo>
                  <a:pt x="489475" y="430729"/>
                </a:lnTo>
                <a:lnTo>
                  <a:pt x="489702" y="428690"/>
                </a:lnTo>
                <a:lnTo>
                  <a:pt x="489928" y="426877"/>
                </a:lnTo>
                <a:lnTo>
                  <a:pt x="489702" y="425065"/>
                </a:lnTo>
                <a:lnTo>
                  <a:pt x="489475" y="423252"/>
                </a:lnTo>
                <a:lnTo>
                  <a:pt x="489248" y="421439"/>
                </a:lnTo>
                <a:lnTo>
                  <a:pt x="488567" y="419853"/>
                </a:lnTo>
                <a:lnTo>
                  <a:pt x="487660" y="418267"/>
                </a:lnTo>
                <a:lnTo>
                  <a:pt x="486980" y="416681"/>
                </a:lnTo>
                <a:lnTo>
                  <a:pt x="485845" y="415322"/>
                </a:lnTo>
                <a:lnTo>
                  <a:pt x="484711" y="414189"/>
                </a:lnTo>
                <a:lnTo>
                  <a:pt x="483350" y="412829"/>
                </a:lnTo>
                <a:lnTo>
                  <a:pt x="481762" y="411923"/>
                </a:lnTo>
                <a:lnTo>
                  <a:pt x="480175" y="411017"/>
                </a:lnTo>
                <a:lnTo>
                  <a:pt x="478814" y="410337"/>
                </a:lnTo>
                <a:lnTo>
                  <a:pt x="477226" y="409431"/>
                </a:lnTo>
                <a:lnTo>
                  <a:pt x="475411" y="408977"/>
                </a:lnTo>
                <a:lnTo>
                  <a:pt x="473596" y="408751"/>
                </a:lnTo>
                <a:lnTo>
                  <a:pt x="471555" y="408751"/>
                </a:lnTo>
                <a:lnTo>
                  <a:pt x="214552" y="408751"/>
                </a:lnTo>
                <a:lnTo>
                  <a:pt x="212737" y="408751"/>
                </a:lnTo>
                <a:close/>
                <a:moveTo>
                  <a:pt x="212737" y="10422"/>
                </a:moveTo>
                <a:lnTo>
                  <a:pt x="211149" y="10649"/>
                </a:lnTo>
                <a:lnTo>
                  <a:pt x="209334" y="11102"/>
                </a:lnTo>
                <a:lnTo>
                  <a:pt x="207746" y="11782"/>
                </a:lnTo>
                <a:lnTo>
                  <a:pt x="205932" y="12462"/>
                </a:lnTo>
                <a:lnTo>
                  <a:pt x="204344" y="13368"/>
                </a:lnTo>
                <a:lnTo>
                  <a:pt x="203210" y="14501"/>
                </a:lnTo>
                <a:lnTo>
                  <a:pt x="201849" y="15860"/>
                </a:lnTo>
                <a:lnTo>
                  <a:pt x="200488" y="16993"/>
                </a:lnTo>
                <a:lnTo>
                  <a:pt x="199580" y="18353"/>
                </a:lnTo>
                <a:lnTo>
                  <a:pt x="198673" y="19939"/>
                </a:lnTo>
                <a:lnTo>
                  <a:pt x="197993" y="21298"/>
                </a:lnTo>
                <a:lnTo>
                  <a:pt x="197312" y="23111"/>
                </a:lnTo>
                <a:lnTo>
                  <a:pt x="196858" y="24924"/>
                </a:lnTo>
                <a:lnTo>
                  <a:pt x="196405" y="26736"/>
                </a:lnTo>
                <a:lnTo>
                  <a:pt x="196405" y="28549"/>
                </a:lnTo>
                <a:lnTo>
                  <a:pt x="196405" y="30588"/>
                </a:lnTo>
                <a:lnTo>
                  <a:pt x="196858" y="32401"/>
                </a:lnTo>
                <a:lnTo>
                  <a:pt x="197312" y="34213"/>
                </a:lnTo>
                <a:lnTo>
                  <a:pt x="197993" y="35799"/>
                </a:lnTo>
                <a:lnTo>
                  <a:pt x="198673" y="37159"/>
                </a:lnTo>
                <a:lnTo>
                  <a:pt x="199580" y="38745"/>
                </a:lnTo>
                <a:lnTo>
                  <a:pt x="200488" y="40331"/>
                </a:lnTo>
                <a:lnTo>
                  <a:pt x="201849" y="41691"/>
                </a:lnTo>
                <a:lnTo>
                  <a:pt x="203210" y="42597"/>
                </a:lnTo>
                <a:lnTo>
                  <a:pt x="204344" y="43730"/>
                </a:lnTo>
                <a:lnTo>
                  <a:pt x="205932" y="44636"/>
                </a:lnTo>
                <a:lnTo>
                  <a:pt x="207746" y="45542"/>
                </a:lnTo>
                <a:lnTo>
                  <a:pt x="209334" y="45996"/>
                </a:lnTo>
                <a:lnTo>
                  <a:pt x="211149" y="46449"/>
                </a:lnTo>
                <a:lnTo>
                  <a:pt x="212737" y="46675"/>
                </a:lnTo>
                <a:lnTo>
                  <a:pt x="214552" y="46902"/>
                </a:lnTo>
                <a:lnTo>
                  <a:pt x="471555" y="46902"/>
                </a:lnTo>
                <a:lnTo>
                  <a:pt x="473596" y="46675"/>
                </a:lnTo>
                <a:lnTo>
                  <a:pt x="475411" y="46449"/>
                </a:lnTo>
                <a:lnTo>
                  <a:pt x="477226" y="45996"/>
                </a:lnTo>
                <a:lnTo>
                  <a:pt x="478814" y="45542"/>
                </a:lnTo>
                <a:lnTo>
                  <a:pt x="480175" y="44636"/>
                </a:lnTo>
                <a:lnTo>
                  <a:pt x="481762" y="43730"/>
                </a:lnTo>
                <a:lnTo>
                  <a:pt x="483350" y="42597"/>
                </a:lnTo>
                <a:lnTo>
                  <a:pt x="484711" y="41691"/>
                </a:lnTo>
                <a:lnTo>
                  <a:pt x="485845" y="40331"/>
                </a:lnTo>
                <a:lnTo>
                  <a:pt x="486980" y="38745"/>
                </a:lnTo>
                <a:lnTo>
                  <a:pt x="487660" y="37159"/>
                </a:lnTo>
                <a:lnTo>
                  <a:pt x="488567" y="35799"/>
                </a:lnTo>
                <a:lnTo>
                  <a:pt x="489248" y="34213"/>
                </a:lnTo>
                <a:lnTo>
                  <a:pt x="489475" y="32401"/>
                </a:lnTo>
                <a:lnTo>
                  <a:pt x="489702" y="30588"/>
                </a:lnTo>
                <a:lnTo>
                  <a:pt x="489928" y="28549"/>
                </a:lnTo>
                <a:lnTo>
                  <a:pt x="489702" y="26736"/>
                </a:lnTo>
                <a:lnTo>
                  <a:pt x="489475" y="24924"/>
                </a:lnTo>
                <a:lnTo>
                  <a:pt x="489248" y="23111"/>
                </a:lnTo>
                <a:lnTo>
                  <a:pt x="488567" y="21298"/>
                </a:lnTo>
                <a:lnTo>
                  <a:pt x="487660" y="19939"/>
                </a:lnTo>
                <a:lnTo>
                  <a:pt x="486980" y="18353"/>
                </a:lnTo>
                <a:lnTo>
                  <a:pt x="485845" y="16993"/>
                </a:lnTo>
                <a:lnTo>
                  <a:pt x="484711" y="15860"/>
                </a:lnTo>
                <a:lnTo>
                  <a:pt x="483350" y="14501"/>
                </a:lnTo>
                <a:lnTo>
                  <a:pt x="481762" y="13368"/>
                </a:lnTo>
                <a:lnTo>
                  <a:pt x="480175" y="12462"/>
                </a:lnTo>
                <a:lnTo>
                  <a:pt x="478814" y="11782"/>
                </a:lnTo>
                <a:lnTo>
                  <a:pt x="477226" y="11102"/>
                </a:lnTo>
                <a:lnTo>
                  <a:pt x="475411" y="10649"/>
                </a:lnTo>
                <a:lnTo>
                  <a:pt x="473596" y="10422"/>
                </a:lnTo>
                <a:lnTo>
                  <a:pt x="471555" y="10422"/>
                </a:lnTo>
                <a:lnTo>
                  <a:pt x="214552" y="10422"/>
                </a:lnTo>
                <a:lnTo>
                  <a:pt x="212737" y="10422"/>
                </a:lnTo>
                <a:close/>
                <a:moveTo>
                  <a:pt x="209788" y="0"/>
                </a:moveTo>
                <a:lnTo>
                  <a:pt x="477679" y="0"/>
                </a:lnTo>
                <a:lnTo>
                  <a:pt x="483123" y="226"/>
                </a:lnTo>
                <a:lnTo>
                  <a:pt x="487887" y="906"/>
                </a:lnTo>
                <a:lnTo>
                  <a:pt x="492877" y="2266"/>
                </a:lnTo>
                <a:lnTo>
                  <a:pt x="497641" y="3852"/>
                </a:lnTo>
                <a:lnTo>
                  <a:pt x="501951" y="6117"/>
                </a:lnTo>
                <a:lnTo>
                  <a:pt x="506261" y="8610"/>
                </a:lnTo>
                <a:lnTo>
                  <a:pt x="510117" y="11329"/>
                </a:lnTo>
                <a:lnTo>
                  <a:pt x="513746" y="14727"/>
                </a:lnTo>
                <a:lnTo>
                  <a:pt x="517149" y="18353"/>
                </a:lnTo>
                <a:lnTo>
                  <a:pt x="520097" y="22205"/>
                </a:lnTo>
                <a:lnTo>
                  <a:pt x="522593" y="26510"/>
                </a:lnTo>
                <a:lnTo>
                  <a:pt x="524861" y="30815"/>
                </a:lnTo>
                <a:lnTo>
                  <a:pt x="526676" y="35573"/>
                </a:lnTo>
                <a:lnTo>
                  <a:pt x="527583" y="40558"/>
                </a:lnTo>
                <a:lnTo>
                  <a:pt x="528717" y="45542"/>
                </a:lnTo>
                <a:lnTo>
                  <a:pt x="528944" y="50754"/>
                </a:lnTo>
                <a:lnTo>
                  <a:pt x="528717" y="55965"/>
                </a:lnTo>
                <a:lnTo>
                  <a:pt x="527583" y="60950"/>
                </a:lnTo>
                <a:lnTo>
                  <a:pt x="526676" y="65935"/>
                </a:lnTo>
                <a:lnTo>
                  <a:pt x="524861" y="70466"/>
                </a:lnTo>
                <a:lnTo>
                  <a:pt x="522593" y="74998"/>
                </a:lnTo>
                <a:lnTo>
                  <a:pt x="520097" y="79076"/>
                </a:lnTo>
                <a:lnTo>
                  <a:pt x="517149" y="82928"/>
                </a:lnTo>
                <a:lnTo>
                  <a:pt x="513746" y="86780"/>
                </a:lnTo>
                <a:lnTo>
                  <a:pt x="510117" y="89952"/>
                </a:lnTo>
                <a:lnTo>
                  <a:pt x="506261" y="92898"/>
                </a:lnTo>
                <a:lnTo>
                  <a:pt x="501951" y="95617"/>
                </a:lnTo>
                <a:lnTo>
                  <a:pt x="497641" y="97656"/>
                </a:lnTo>
                <a:lnTo>
                  <a:pt x="492877" y="99469"/>
                </a:lnTo>
                <a:lnTo>
                  <a:pt x="487887" y="100601"/>
                </a:lnTo>
                <a:lnTo>
                  <a:pt x="483123" y="101508"/>
                </a:lnTo>
                <a:lnTo>
                  <a:pt x="477679" y="101734"/>
                </a:lnTo>
                <a:lnTo>
                  <a:pt x="473370" y="101734"/>
                </a:lnTo>
                <a:lnTo>
                  <a:pt x="475184" y="105360"/>
                </a:lnTo>
                <a:lnTo>
                  <a:pt x="476999" y="109212"/>
                </a:lnTo>
                <a:lnTo>
                  <a:pt x="478587" y="113290"/>
                </a:lnTo>
                <a:lnTo>
                  <a:pt x="479721" y="117368"/>
                </a:lnTo>
                <a:lnTo>
                  <a:pt x="480855" y="121673"/>
                </a:lnTo>
                <a:lnTo>
                  <a:pt x="481536" y="125978"/>
                </a:lnTo>
                <a:lnTo>
                  <a:pt x="481989" y="130283"/>
                </a:lnTo>
                <a:lnTo>
                  <a:pt x="482216" y="134815"/>
                </a:lnTo>
                <a:lnTo>
                  <a:pt x="482216" y="180358"/>
                </a:lnTo>
                <a:lnTo>
                  <a:pt x="484258" y="180131"/>
                </a:lnTo>
                <a:lnTo>
                  <a:pt x="1150924" y="180131"/>
                </a:lnTo>
                <a:lnTo>
                  <a:pt x="1154553" y="180131"/>
                </a:lnTo>
                <a:lnTo>
                  <a:pt x="1157956" y="180358"/>
                </a:lnTo>
                <a:lnTo>
                  <a:pt x="1161358" y="181038"/>
                </a:lnTo>
                <a:lnTo>
                  <a:pt x="1164534" y="181491"/>
                </a:lnTo>
                <a:lnTo>
                  <a:pt x="1167936" y="182170"/>
                </a:lnTo>
                <a:lnTo>
                  <a:pt x="1170885" y="183303"/>
                </a:lnTo>
                <a:lnTo>
                  <a:pt x="1174061" y="184210"/>
                </a:lnTo>
                <a:lnTo>
                  <a:pt x="1177237" y="185343"/>
                </a:lnTo>
                <a:lnTo>
                  <a:pt x="1179959" y="186929"/>
                </a:lnTo>
                <a:lnTo>
                  <a:pt x="1182908" y="188062"/>
                </a:lnTo>
                <a:lnTo>
                  <a:pt x="1185630" y="189874"/>
                </a:lnTo>
                <a:lnTo>
                  <a:pt x="1188352" y="191460"/>
                </a:lnTo>
                <a:lnTo>
                  <a:pt x="1193569" y="195312"/>
                </a:lnTo>
                <a:lnTo>
                  <a:pt x="1198105" y="199617"/>
                </a:lnTo>
                <a:lnTo>
                  <a:pt x="1202415" y="204375"/>
                </a:lnTo>
                <a:lnTo>
                  <a:pt x="1206271" y="209587"/>
                </a:lnTo>
                <a:lnTo>
                  <a:pt x="1208086" y="212079"/>
                </a:lnTo>
                <a:lnTo>
                  <a:pt x="1209674" y="215025"/>
                </a:lnTo>
                <a:lnTo>
                  <a:pt x="1211262" y="217744"/>
                </a:lnTo>
                <a:lnTo>
                  <a:pt x="1212396" y="220916"/>
                </a:lnTo>
                <a:lnTo>
                  <a:pt x="1213757" y="223635"/>
                </a:lnTo>
                <a:lnTo>
                  <a:pt x="1214664" y="227033"/>
                </a:lnTo>
                <a:lnTo>
                  <a:pt x="1215572" y="229979"/>
                </a:lnTo>
                <a:lnTo>
                  <a:pt x="1216252" y="233151"/>
                </a:lnTo>
                <a:lnTo>
                  <a:pt x="1216706" y="236323"/>
                </a:lnTo>
                <a:lnTo>
                  <a:pt x="1217386" y="239722"/>
                </a:lnTo>
                <a:lnTo>
                  <a:pt x="1217613" y="243121"/>
                </a:lnTo>
                <a:lnTo>
                  <a:pt x="1217613" y="246746"/>
                </a:lnTo>
                <a:lnTo>
                  <a:pt x="1217613" y="253317"/>
                </a:lnTo>
                <a:lnTo>
                  <a:pt x="1217613" y="256715"/>
                </a:lnTo>
                <a:lnTo>
                  <a:pt x="1217386" y="259888"/>
                </a:lnTo>
                <a:lnTo>
                  <a:pt x="1216706" y="263286"/>
                </a:lnTo>
                <a:lnTo>
                  <a:pt x="1216252" y="266685"/>
                </a:lnTo>
                <a:lnTo>
                  <a:pt x="1215572" y="269857"/>
                </a:lnTo>
                <a:lnTo>
                  <a:pt x="1214664" y="273029"/>
                </a:lnTo>
                <a:lnTo>
                  <a:pt x="1213757" y="275975"/>
                </a:lnTo>
                <a:lnTo>
                  <a:pt x="1212396" y="279147"/>
                </a:lnTo>
                <a:lnTo>
                  <a:pt x="1211262" y="281866"/>
                </a:lnTo>
                <a:lnTo>
                  <a:pt x="1209674" y="285038"/>
                </a:lnTo>
                <a:lnTo>
                  <a:pt x="1208086" y="287530"/>
                </a:lnTo>
                <a:lnTo>
                  <a:pt x="1206271" y="290476"/>
                </a:lnTo>
                <a:lnTo>
                  <a:pt x="1204457" y="292968"/>
                </a:lnTo>
                <a:lnTo>
                  <a:pt x="1202415" y="295461"/>
                </a:lnTo>
                <a:lnTo>
                  <a:pt x="1198105" y="299992"/>
                </a:lnTo>
                <a:lnTo>
                  <a:pt x="1193569" y="304524"/>
                </a:lnTo>
                <a:lnTo>
                  <a:pt x="1190847" y="306563"/>
                </a:lnTo>
                <a:lnTo>
                  <a:pt x="1188352" y="308376"/>
                </a:lnTo>
                <a:lnTo>
                  <a:pt x="1185630" y="309962"/>
                </a:lnTo>
                <a:lnTo>
                  <a:pt x="1182908" y="311548"/>
                </a:lnTo>
                <a:lnTo>
                  <a:pt x="1179959" y="313134"/>
                </a:lnTo>
                <a:lnTo>
                  <a:pt x="1177237" y="314493"/>
                </a:lnTo>
                <a:lnTo>
                  <a:pt x="1174061" y="315626"/>
                </a:lnTo>
                <a:lnTo>
                  <a:pt x="1170885" y="316759"/>
                </a:lnTo>
                <a:lnTo>
                  <a:pt x="1167936" y="317439"/>
                </a:lnTo>
                <a:lnTo>
                  <a:pt x="1164534" y="318345"/>
                </a:lnTo>
                <a:lnTo>
                  <a:pt x="1161358" y="318798"/>
                </a:lnTo>
                <a:lnTo>
                  <a:pt x="1157956" y="319252"/>
                </a:lnTo>
                <a:lnTo>
                  <a:pt x="1154553" y="319478"/>
                </a:lnTo>
                <a:lnTo>
                  <a:pt x="1150924" y="319478"/>
                </a:lnTo>
                <a:lnTo>
                  <a:pt x="484258" y="319478"/>
                </a:lnTo>
                <a:lnTo>
                  <a:pt x="482216" y="319478"/>
                </a:lnTo>
                <a:lnTo>
                  <a:pt x="482216" y="365021"/>
                </a:lnTo>
                <a:lnTo>
                  <a:pt x="481989" y="369326"/>
                </a:lnTo>
                <a:lnTo>
                  <a:pt x="481536" y="374084"/>
                </a:lnTo>
                <a:lnTo>
                  <a:pt x="480855" y="378389"/>
                </a:lnTo>
                <a:lnTo>
                  <a:pt x="479721" y="382468"/>
                </a:lnTo>
                <a:lnTo>
                  <a:pt x="478587" y="386546"/>
                </a:lnTo>
                <a:lnTo>
                  <a:pt x="476999" y="390624"/>
                </a:lnTo>
                <a:lnTo>
                  <a:pt x="475184" y="394476"/>
                </a:lnTo>
                <a:lnTo>
                  <a:pt x="473370" y="398102"/>
                </a:lnTo>
                <a:lnTo>
                  <a:pt x="477679" y="398102"/>
                </a:lnTo>
                <a:lnTo>
                  <a:pt x="483123" y="398328"/>
                </a:lnTo>
                <a:lnTo>
                  <a:pt x="487887" y="399234"/>
                </a:lnTo>
                <a:lnTo>
                  <a:pt x="492877" y="400367"/>
                </a:lnTo>
                <a:lnTo>
                  <a:pt x="497641" y="402180"/>
                </a:lnTo>
                <a:lnTo>
                  <a:pt x="501951" y="404446"/>
                </a:lnTo>
                <a:lnTo>
                  <a:pt x="506261" y="406938"/>
                </a:lnTo>
                <a:lnTo>
                  <a:pt x="510117" y="409884"/>
                </a:lnTo>
                <a:lnTo>
                  <a:pt x="513746" y="413056"/>
                </a:lnTo>
                <a:lnTo>
                  <a:pt x="517149" y="416681"/>
                </a:lnTo>
                <a:lnTo>
                  <a:pt x="520097" y="420533"/>
                </a:lnTo>
                <a:lnTo>
                  <a:pt x="522593" y="424838"/>
                </a:lnTo>
                <a:lnTo>
                  <a:pt x="524861" y="429143"/>
                </a:lnTo>
                <a:lnTo>
                  <a:pt x="526676" y="434128"/>
                </a:lnTo>
                <a:lnTo>
                  <a:pt x="527583" y="438886"/>
                </a:lnTo>
                <a:lnTo>
                  <a:pt x="528717" y="443871"/>
                </a:lnTo>
                <a:lnTo>
                  <a:pt x="528944" y="449082"/>
                </a:lnTo>
                <a:lnTo>
                  <a:pt x="528717" y="454294"/>
                </a:lnTo>
                <a:lnTo>
                  <a:pt x="527583" y="459278"/>
                </a:lnTo>
                <a:lnTo>
                  <a:pt x="526676" y="464263"/>
                </a:lnTo>
                <a:lnTo>
                  <a:pt x="524861" y="468795"/>
                </a:lnTo>
                <a:lnTo>
                  <a:pt x="522593" y="473553"/>
                </a:lnTo>
                <a:lnTo>
                  <a:pt x="520097" y="477631"/>
                </a:lnTo>
                <a:lnTo>
                  <a:pt x="517149" y="481483"/>
                </a:lnTo>
                <a:lnTo>
                  <a:pt x="513746" y="485108"/>
                </a:lnTo>
                <a:lnTo>
                  <a:pt x="510117" y="488281"/>
                </a:lnTo>
                <a:lnTo>
                  <a:pt x="506261" y="491453"/>
                </a:lnTo>
                <a:lnTo>
                  <a:pt x="501951" y="493945"/>
                </a:lnTo>
                <a:lnTo>
                  <a:pt x="497641" y="495984"/>
                </a:lnTo>
                <a:lnTo>
                  <a:pt x="492877" y="497797"/>
                </a:lnTo>
                <a:lnTo>
                  <a:pt x="487887" y="498930"/>
                </a:lnTo>
                <a:lnTo>
                  <a:pt x="483123" y="499836"/>
                </a:lnTo>
                <a:lnTo>
                  <a:pt x="477679" y="500063"/>
                </a:lnTo>
                <a:lnTo>
                  <a:pt x="209788" y="500063"/>
                </a:lnTo>
                <a:lnTo>
                  <a:pt x="204571" y="499836"/>
                </a:lnTo>
                <a:lnTo>
                  <a:pt x="199580" y="498930"/>
                </a:lnTo>
                <a:lnTo>
                  <a:pt x="194590" y="497797"/>
                </a:lnTo>
                <a:lnTo>
                  <a:pt x="189827" y="495984"/>
                </a:lnTo>
                <a:lnTo>
                  <a:pt x="185517" y="493945"/>
                </a:lnTo>
                <a:lnTo>
                  <a:pt x="181434" y="491453"/>
                </a:lnTo>
                <a:lnTo>
                  <a:pt x="177351" y="488281"/>
                </a:lnTo>
                <a:lnTo>
                  <a:pt x="173721" y="485108"/>
                </a:lnTo>
                <a:lnTo>
                  <a:pt x="170319" y="481483"/>
                </a:lnTo>
                <a:lnTo>
                  <a:pt x="167597" y="477631"/>
                </a:lnTo>
                <a:lnTo>
                  <a:pt x="164875" y="473553"/>
                </a:lnTo>
                <a:lnTo>
                  <a:pt x="162606" y="468795"/>
                </a:lnTo>
                <a:lnTo>
                  <a:pt x="161245" y="464263"/>
                </a:lnTo>
                <a:lnTo>
                  <a:pt x="159884" y="459278"/>
                </a:lnTo>
                <a:lnTo>
                  <a:pt x="159204" y="454294"/>
                </a:lnTo>
                <a:lnTo>
                  <a:pt x="158750" y="449082"/>
                </a:lnTo>
                <a:lnTo>
                  <a:pt x="159204" y="443871"/>
                </a:lnTo>
                <a:lnTo>
                  <a:pt x="159884" y="438886"/>
                </a:lnTo>
                <a:lnTo>
                  <a:pt x="161245" y="434128"/>
                </a:lnTo>
                <a:lnTo>
                  <a:pt x="162606" y="429143"/>
                </a:lnTo>
                <a:lnTo>
                  <a:pt x="164875" y="424838"/>
                </a:lnTo>
                <a:lnTo>
                  <a:pt x="167597" y="420533"/>
                </a:lnTo>
                <a:lnTo>
                  <a:pt x="170319" y="416681"/>
                </a:lnTo>
                <a:lnTo>
                  <a:pt x="173721" y="413056"/>
                </a:lnTo>
                <a:lnTo>
                  <a:pt x="177351" y="409884"/>
                </a:lnTo>
                <a:lnTo>
                  <a:pt x="181434" y="406938"/>
                </a:lnTo>
                <a:lnTo>
                  <a:pt x="185517" y="404446"/>
                </a:lnTo>
                <a:lnTo>
                  <a:pt x="189827" y="402180"/>
                </a:lnTo>
                <a:lnTo>
                  <a:pt x="194590" y="400367"/>
                </a:lnTo>
                <a:lnTo>
                  <a:pt x="199580" y="399234"/>
                </a:lnTo>
                <a:lnTo>
                  <a:pt x="204571" y="398328"/>
                </a:lnTo>
                <a:lnTo>
                  <a:pt x="209788" y="398102"/>
                </a:lnTo>
                <a:lnTo>
                  <a:pt x="214325" y="398102"/>
                </a:lnTo>
                <a:lnTo>
                  <a:pt x="212283" y="394476"/>
                </a:lnTo>
                <a:lnTo>
                  <a:pt x="210468" y="390624"/>
                </a:lnTo>
                <a:lnTo>
                  <a:pt x="209107" y="386546"/>
                </a:lnTo>
                <a:lnTo>
                  <a:pt x="207746" y="382468"/>
                </a:lnTo>
                <a:lnTo>
                  <a:pt x="206612" y="378389"/>
                </a:lnTo>
                <a:lnTo>
                  <a:pt x="205932" y="374084"/>
                </a:lnTo>
                <a:lnTo>
                  <a:pt x="205478" y="369326"/>
                </a:lnTo>
                <a:lnTo>
                  <a:pt x="205478" y="365021"/>
                </a:lnTo>
                <a:lnTo>
                  <a:pt x="205478" y="134815"/>
                </a:lnTo>
                <a:lnTo>
                  <a:pt x="205478" y="130283"/>
                </a:lnTo>
                <a:lnTo>
                  <a:pt x="205932" y="125978"/>
                </a:lnTo>
                <a:lnTo>
                  <a:pt x="206612" y="121673"/>
                </a:lnTo>
                <a:lnTo>
                  <a:pt x="207746" y="117368"/>
                </a:lnTo>
                <a:lnTo>
                  <a:pt x="209107" y="113290"/>
                </a:lnTo>
                <a:lnTo>
                  <a:pt x="210468" y="109212"/>
                </a:lnTo>
                <a:lnTo>
                  <a:pt x="212283" y="105360"/>
                </a:lnTo>
                <a:lnTo>
                  <a:pt x="214325" y="101734"/>
                </a:lnTo>
                <a:lnTo>
                  <a:pt x="209788" y="101734"/>
                </a:lnTo>
                <a:lnTo>
                  <a:pt x="204571" y="101508"/>
                </a:lnTo>
                <a:lnTo>
                  <a:pt x="199580" y="100601"/>
                </a:lnTo>
                <a:lnTo>
                  <a:pt x="194590" y="99469"/>
                </a:lnTo>
                <a:lnTo>
                  <a:pt x="189827" y="97656"/>
                </a:lnTo>
                <a:lnTo>
                  <a:pt x="185517" y="95617"/>
                </a:lnTo>
                <a:lnTo>
                  <a:pt x="181434" y="92898"/>
                </a:lnTo>
                <a:lnTo>
                  <a:pt x="177351" y="89952"/>
                </a:lnTo>
                <a:lnTo>
                  <a:pt x="173721" y="86780"/>
                </a:lnTo>
                <a:lnTo>
                  <a:pt x="170319" y="82928"/>
                </a:lnTo>
                <a:lnTo>
                  <a:pt x="167597" y="79076"/>
                </a:lnTo>
                <a:lnTo>
                  <a:pt x="164875" y="74998"/>
                </a:lnTo>
                <a:lnTo>
                  <a:pt x="162606" y="70466"/>
                </a:lnTo>
                <a:lnTo>
                  <a:pt x="161245" y="65935"/>
                </a:lnTo>
                <a:lnTo>
                  <a:pt x="159884" y="60950"/>
                </a:lnTo>
                <a:lnTo>
                  <a:pt x="159204" y="55965"/>
                </a:lnTo>
                <a:lnTo>
                  <a:pt x="158750" y="50754"/>
                </a:lnTo>
                <a:lnTo>
                  <a:pt x="159204" y="45542"/>
                </a:lnTo>
                <a:lnTo>
                  <a:pt x="159884" y="40558"/>
                </a:lnTo>
                <a:lnTo>
                  <a:pt x="161245" y="35573"/>
                </a:lnTo>
                <a:lnTo>
                  <a:pt x="162606" y="30815"/>
                </a:lnTo>
                <a:lnTo>
                  <a:pt x="164875" y="26510"/>
                </a:lnTo>
                <a:lnTo>
                  <a:pt x="167597" y="22205"/>
                </a:lnTo>
                <a:lnTo>
                  <a:pt x="170319" y="18353"/>
                </a:lnTo>
                <a:lnTo>
                  <a:pt x="173721" y="14727"/>
                </a:lnTo>
                <a:lnTo>
                  <a:pt x="177351" y="11329"/>
                </a:lnTo>
                <a:lnTo>
                  <a:pt x="181434" y="8610"/>
                </a:lnTo>
                <a:lnTo>
                  <a:pt x="185517" y="6117"/>
                </a:lnTo>
                <a:lnTo>
                  <a:pt x="189827" y="3852"/>
                </a:lnTo>
                <a:lnTo>
                  <a:pt x="194590" y="2266"/>
                </a:lnTo>
                <a:lnTo>
                  <a:pt x="199580" y="906"/>
                </a:lnTo>
                <a:lnTo>
                  <a:pt x="204571" y="226"/>
                </a:lnTo>
                <a:lnTo>
                  <a:pt x="209788"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8" name="KSO_Shape"/>
          <p:cNvSpPr>
            <a:spLocks/>
          </p:cNvSpPr>
          <p:nvPr/>
        </p:nvSpPr>
        <p:spPr bwMode="auto">
          <a:xfrm>
            <a:off x="3363069" y="3665266"/>
            <a:ext cx="713777" cy="562517"/>
          </a:xfrm>
          <a:custGeom>
            <a:avLst/>
            <a:gdLst>
              <a:gd name="T0" fmla="*/ 167494 w 3070225"/>
              <a:gd name="T1" fmla="*/ 1937746 h 2620963"/>
              <a:gd name="T2" fmla="*/ 1857198 w 3070225"/>
              <a:gd name="T3" fmla="*/ 1503710 h 2620963"/>
              <a:gd name="T4" fmla="*/ 2223547 w 3070225"/>
              <a:gd name="T5" fmla="*/ 1580634 h 2620963"/>
              <a:gd name="T6" fmla="*/ 2160055 w 3070225"/>
              <a:gd name="T7" fmla="*/ 1693160 h 2620963"/>
              <a:gd name="T8" fmla="*/ 1959103 w 3070225"/>
              <a:gd name="T9" fmla="*/ 1762455 h 2620963"/>
              <a:gd name="T10" fmla="*/ 1444818 w 3070225"/>
              <a:gd name="T11" fmla="*/ 1772945 h 2620963"/>
              <a:gd name="T12" fmla="*/ 1474024 w 3070225"/>
              <a:gd name="T13" fmla="*/ 1826029 h 2620963"/>
              <a:gd name="T14" fmla="*/ 1764817 w 3070225"/>
              <a:gd name="T15" fmla="*/ 1906450 h 2620963"/>
              <a:gd name="T16" fmla="*/ 2184499 w 3070225"/>
              <a:gd name="T17" fmla="*/ 1884835 h 2620963"/>
              <a:gd name="T18" fmla="*/ 2462911 w 3070225"/>
              <a:gd name="T19" fmla="*/ 1733529 h 2620963"/>
              <a:gd name="T20" fmla="*/ 2707038 w 3070225"/>
              <a:gd name="T21" fmla="*/ 1524689 h 2620963"/>
              <a:gd name="T22" fmla="*/ 2873387 w 3070225"/>
              <a:gd name="T23" fmla="*/ 1491631 h 2620963"/>
              <a:gd name="T24" fmla="*/ 2890530 w 3070225"/>
              <a:gd name="T25" fmla="*/ 1625136 h 2620963"/>
              <a:gd name="T26" fmla="*/ 2470213 w 3070225"/>
              <a:gd name="T27" fmla="*/ 1998314 h 2620963"/>
              <a:gd name="T28" fmla="*/ 1994658 w 3070225"/>
              <a:gd name="T29" fmla="*/ 2213511 h 2620963"/>
              <a:gd name="T30" fmla="*/ 1189897 w 3070225"/>
              <a:gd name="T31" fmla="*/ 2202068 h 2620963"/>
              <a:gd name="T32" fmla="*/ 684184 w 3070225"/>
              <a:gd name="T33" fmla="*/ 1655969 h 2620963"/>
              <a:gd name="T34" fmla="*/ 1009580 w 3070225"/>
              <a:gd name="T35" fmla="*/ 1487498 h 2620963"/>
              <a:gd name="T36" fmla="*/ 2514104 w 3070225"/>
              <a:gd name="T37" fmla="*/ 612712 h 2620963"/>
              <a:gd name="T38" fmla="*/ 2539493 w 3070225"/>
              <a:gd name="T39" fmla="*/ 744340 h 2620963"/>
              <a:gd name="T40" fmla="*/ 2663902 w 3070225"/>
              <a:gd name="T41" fmla="*/ 693787 h 2620963"/>
              <a:gd name="T42" fmla="*/ 2589638 w 3070225"/>
              <a:gd name="T43" fmla="*/ 581554 h 2620963"/>
              <a:gd name="T44" fmla="*/ 879044 w 3070225"/>
              <a:gd name="T45" fmla="*/ 668034 h 2620963"/>
              <a:gd name="T46" fmla="*/ 983616 w 3070225"/>
              <a:gd name="T47" fmla="*/ 753243 h 2620963"/>
              <a:gd name="T48" fmla="*/ 1045915 w 3070225"/>
              <a:gd name="T49" fmla="*/ 634332 h 2620963"/>
              <a:gd name="T50" fmla="*/ 1807166 w 3070225"/>
              <a:gd name="T51" fmla="*/ 265111 h 2620963"/>
              <a:gd name="T52" fmla="*/ 1938437 w 3070225"/>
              <a:gd name="T53" fmla="*/ 384444 h 2620963"/>
              <a:gd name="T54" fmla="*/ 1979340 w 3070225"/>
              <a:gd name="T55" fmla="*/ 492035 h 2620963"/>
              <a:gd name="T56" fmla="*/ 1904509 w 3070225"/>
              <a:gd name="T57" fmla="*/ 512347 h 2620963"/>
              <a:gd name="T58" fmla="*/ 1797337 w 3070225"/>
              <a:gd name="T59" fmla="*/ 444429 h 2620963"/>
              <a:gd name="T60" fmla="*/ 1679066 w 3070225"/>
              <a:gd name="T61" fmla="*/ 476166 h 2620963"/>
              <a:gd name="T62" fmla="*/ 1682237 w 3070225"/>
              <a:gd name="T63" fmla="*/ 559319 h 2620963"/>
              <a:gd name="T64" fmla="*/ 1925119 w 3070225"/>
              <a:gd name="T65" fmla="*/ 679605 h 2620963"/>
              <a:gd name="T66" fmla="*/ 2010414 w 3070225"/>
              <a:gd name="T67" fmla="*/ 791638 h 2620963"/>
              <a:gd name="T68" fmla="*/ 1992023 w 3070225"/>
              <a:gd name="T69" fmla="*/ 902403 h 2620963"/>
              <a:gd name="T70" fmla="*/ 1891826 w 3070225"/>
              <a:gd name="T71" fmla="*/ 987460 h 2620963"/>
              <a:gd name="T72" fmla="*/ 1738994 w 3070225"/>
              <a:gd name="T73" fmla="*/ 1074738 h 2620963"/>
              <a:gd name="T74" fmla="*/ 1605504 w 3070225"/>
              <a:gd name="T75" fmla="*/ 960483 h 2620963"/>
              <a:gd name="T76" fmla="*/ 1542405 w 3070225"/>
              <a:gd name="T77" fmla="*/ 853844 h 2620963"/>
              <a:gd name="T78" fmla="*/ 1610894 w 3070225"/>
              <a:gd name="T79" fmla="*/ 816711 h 2620963"/>
              <a:gd name="T80" fmla="*/ 1688578 w 3070225"/>
              <a:gd name="T81" fmla="*/ 874474 h 2620963"/>
              <a:gd name="T82" fmla="*/ 1857582 w 3070225"/>
              <a:gd name="T83" fmla="*/ 878282 h 2620963"/>
              <a:gd name="T84" fmla="*/ 1870899 w 3070225"/>
              <a:gd name="T85" fmla="*/ 794495 h 2620963"/>
              <a:gd name="T86" fmla="*/ 1590284 w 3070225"/>
              <a:gd name="T87" fmla="*/ 637711 h 2620963"/>
              <a:gd name="T88" fmla="*/ 1542088 w 3070225"/>
              <a:gd name="T89" fmla="*/ 535833 h 2620963"/>
              <a:gd name="T90" fmla="*/ 1572845 w 3070225"/>
              <a:gd name="T91" fmla="*/ 424751 h 2620963"/>
              <a:gd name="T92" fmla="*/ 1694920 w 3070225"/>
              <a:gd name="T93" fmla="*/ 344455 h 2620963"/>
              <a:gd name="T94" fmla="*/ 2716268 w 3070225"/>
              <a:gd name="T95" fmla="*/ 225776 h 2620963"/>
              <a:gd name="T96" fmla="*/ 2763239 w 3070225"/>
              <a:gd name="T97" fmla="*/ 325292 h 2620963"/>
              <a:gd name="T98" fmla="*/ 2848929 w 3070225"/>
              <a:gd name="T99" fmla="*/ 981843 h 2620963"/>
              <a:gd name="T100" fmla="*/ 2749592 w 3070225"/>
              <a:gd name="T101" fmla="*/ 1023494 h 2620963"/>
              <a:gd name="T102" fmla="*/ 2127864 w 3070225"/>
              <a:gd name="T103" fmla="*/ 1105205 h 2620963"/>
              <a:gd name="T104" fmla="*/ 2309083 w 3070225"/>
              <a:gd name="T105" fmla="*/ 881373 h 2620963"/>
              <a:gd name="T106" fmla="*/ 2344628 w 3070225"/>
              <a:gd name="T107" fmla="*/ 577102 h 2620963"/>
              <a:gd name="T108" fmla="*/ 2202446 w 3070225"/>
              <a:gd name="T109" fmla="*/ 297313 h 2620963"/>
              <a:gd name="T110" fmla="*/ 1459120 w 3070225"/>
              <a:gd name="T111" fmla="*/ 273149 h 2620963"/>
              <a:gd name="T112" fmla="*/ 1299242 w 3070225"/>
              <a:gd name="T113" fmla="*/ 541811 h 2620963"/>
              <a:gd name="T114" fmla="*/ 1315770 w 3070225"/>
              <a:gd name="T115" fmla="*/ 851169 h 2620963"/>
              <a:gd name="T116" fmla="*/ 1482959 w 3070225"/>
              <a:gd name="T117" fmla="*/ 1085810 h 2620963"/>
              <a:gd name="T118" fmla="*/ 804667 w 3070225"/>
              <a:gd name="T119" fmla="*/ 1033350 h 2620963"/>
              <a:gd name="T120" fmla="*/ 708040 w 3070225"/>
              <a:gd name="T121" fmla="*/ 981843 h 2620963"/>
              <a:gd name="T122" fmla="*/ 773835 w 3070225"/>
              <a:gd name="T123" fmla="*/ 332605 h 2620963"/>
              <a:gd name="T124" fmla="*/ 830095 w 3070225"/>
              <a:gd name="T125" fmla="*/ 238812 h 2620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0225" h="2620963">
                <a:moveTo>
                  <a:pt x="312106" y="1828800"/>
                </a:moveTo>
                <a:lnTo>
                  <a:pt x="927100" y="2357968"/>
                </a:lnTo>
                <a:lnTo>
                  <a:pt x="895635" y="2380519"/>
                </a:lnTo>
                <a:lnTo>
                  <a:pt x="864488" y="2403706"/>
                </a:lnTo>
                <a:lnTo>
                  <a:pt x="802512" y="2449444"/>
                </a:lnTo>
                <a:lnTo>
                  <a:pt x="744032" y="2493595"/>
                </a:lnTo>
                <a:lnTo>
                  <a:pt x="691273" y="2533933"/>
                </a:lnTo>
                <a:lnTo>
                  <a:pt x="646141" y="2569190"/>
                </a:lnTo>
                <a:lnTo>
                  <a:pt x="611180" y="2596824"/>
                </a:lnTo>
                <a:lnTo>
                  <a:pt x="580669" y="2620963"/>
                </a:lnTo>
                <a:lnTo>
                  <a:pt x="0" y="2075279"/>
                </a:lnTo>
                <a:lnTo>
                  <a:pt x="4449" y="2071468"/>
                </a:lnTo>
                <a:lnTo>
                  <a:pt x="16845" y="2060033"/>
                </a:lnTo>
                <a:lnTo>
                  <a:pt x="38775" y="2041293"/>
                </a:lnTo>
                <a:lnTo>
                  <a:pt x="70557" y="2014930"/>
                </a:lnTo>
                <a:lnTo>
                  <a:pt x="113464" y="1980309"/>
                </a:lnTo>
                <a:lnTo>
                  <a:pt x="138572" y="1959980"/>
                </a:lnTo>
                <a:lnTo>
                  <a:pt x="167494" y="1937746"/>
                </a:lnTo>
                <a:lnTo>
                  <a:pt x="198959" y="1913607"/>
                </a:lnTo>
                <a:lnTo>
                  <a:pt x="233285" y="1887244"/>
                </a:lnTo>
                <a:lnTo>
                  <a:pt x="271106" y="1858975"/>
                </a:lnTo>
                <a:lnTo>
                  <a:pt x="312106" y="1828800"/>
                </a:lnTo>
                <a:close/>
                <a:moveTo>
                  <a:pt x="1165453" y="1477962"/>
                </a:moveTo>
                <a:lnTo>
                  <a:pt x="1205770" y="1478280"/>
                </a:lnTo>
                <a:lnTo>
                  <a:pt x="1247040" y="1479234"/>
                </a:lnTo>
                <a:lnTo>
                  <a:pt x="1288627" y="1480505"/>
                </a:lnTo>
                <a:lnTo>
                  <a:pt x="1330850" y="1482730"/>
                </a:lnTo>
                <a:lnTo>
                  <a:pt x="1372437" y="1484955"/>
                </a:lnTo>
                <a:lnTo>
                  <a:pt x="1453389" y="1489088"/>
                </a:lnTo>
                <a:lnTo>
                  <a:pt x="1527675" y="1493220"/>
                </a:lnTo>
                <a:lnTo>
                  <a:pt x="1561643" y="1494809"/>
                </a:lnTo>
                <a:lnTo>
                  <a:pt x="1592436" y="1495445"/>
                </a:lnTo>
                <a:lnTo>
                  <a:pt x="1668944" y="1497352"/>
                </a:lnTo>
                <a:lnTo>
                  <a:pt x="1738150" y="1499577"/>
                </a:lnTo>
                <a:lnTo>
                  <a:pt x="1800373" y="1501802"/>
                </a:lnTo>
                <a:lnTo>
                  <a:pt x="1857198" y="1503710"/>
                </a:lnTo>
                <a:lnTo>
                  <a:pt x="1907991" y="1505935"/>
                </a:lnTo>
                <a:lnTo>
                  <a:pt x="1953388" y="1507842"/>
                </a:lnTo>
                <a:lnTo>
                  <a:pt x="1994341" y="1510067"/>
                </a:lnTo>
                <a:lnTo>
                  <a:pt x="2030848" y="1511974"/>
                </a:lnTo>
                <a:lnTo>
                  <a:pt x="2063229" y="1514517"/>
                </a:lnTo>
                <a:lnTo>
                  <a:pt x="2092118" y="1516742"/>
                </a:lnTo>
                <a:lnTo>
                  <a:pt x="2118150" y="1518967"/>
                </a:lnTo>
                <a:lnTo>
                  <a:pt x="2141642" y="1520875"/>
                </a:lnTo>
                <a:lnTo>
                  <a:pt x="2182277" y="1525325"/>
                </a:lnTo>
                <a:lnTo>
                  <a:pt x="2217832" y="1529775"/>
                </a:lnTo>
                <a:lnTo>
                  <a:pt x="2218467" y="1532318"/>
                </a:lnTo>
                <a:lnTo>
                  <a:pt x="2220372" y="1539311"/>
                </a:lnTo>
                <a:lnTo>
                  <a:pt x="2221324" y="1543761"/>
                </a:lnTo>
                <a:lnTo>
                  <a:pt x="2222277" y="1550119"/>
                </a:lnTo>
                <a:lnTo>
                  <a:pt x="2223229" y="1556476"/>
                </a:lnTo>
                <a:lnTo>
                  <a:pt x="2223864" y="1563787"/>
                </a:lnTo>
                <a:lnTo>
                  <a:pt x="2223864" y="1571734"/>
                </a:lnTo>
                <a:lnTo>
                  <a:pt x="2223547" y="1580634"/>
                </a:lnTo>
                <a:lnTo>
                  <a:pt x="2222594" y="1589852"/>
                </a:lnTo>
                <a:lnTo>
                  <a:pt x="2221324" y="1599388"/>
                </a:lnTo>
                <a:lnTo>
                  <a:pt x="2218785" y="1609242"/>
                </a:lnTo>
                <a:lnTo>
                  <a:pt x="2215927" y="1619732"/>
                </a:lnTo>
                <a:lnTo>
                  <a:pt x="2214023" y="1624500"/>
                </a:lnTo>
                <a:lnTo>
                  <a:pt x="2211483" y="1629904"/>
                </a:lnTo>
                <a:lnTo>
                  <a:pt x="2208943" y="1635307"/>
                </a:lnTo>
                <a:lnTo>
                  <a:pt x="2206404" y="1640711"/>
                </a:lnTo>
                <a:lnTo>
                  <a:pt x="2203229" y="1646115"/>
                </a:lnTo>
                <a:lnTo>
                  <a:pt x="2199737" y="1651519"/>
                </a:lnTo>
                <a:lnTo>
                  <a:pt x="2196245" y="1656923"/>
                </a:lnTo>
                <a:lnTo>
                  <a:pt x="2192118" y="1662326"/>
                </a:lnTo>
                <a:lnTo>
                  <a:pt x="2187674" y="1667412"/>
                </a:lnTo>
                <a:lnTo>
                  <a:pt x="2182912" y="1672498"/>
                </a:lnTo>
                <a:lnTo>
                  <a:pt x="2177515" y="1677902"/>
                </a:lnTo>
                <a:lnTo>
                  <a:pt x="2172118" y="1683306"/>
                </a:lnTo>
                <a:lnTo>
                  <a:pt x="2166086" y="1688074"/>
                </a:lnTo>
                <a:lnTo>
                  <a:pt x="2160055" y="1693160"/>
                </a:lnTo>
                <a:lnTo>
                  <a:pt x="2153070" y="1698246"/>
                </a:lnTo>
                <a:lnTo>
                  <a:pt x="2145769" y="1703014"/>
                </a:lnTo>
                <a:lnTo>
                  <a:pt x="2138150" y="1708099"/>
                </a:lnTo>
                <a:lnTo>
                  <a:pt x="2130213" y="1712868"/>
                </a:lnTo>
                <a:lnTo>
                  <a:pt x="2121324" y="1717318"/>
                </a:lnTo>
                <a:lnTo>
                  <a:pt x="2112118" y="1721768"/>
                </a:lnTo>
                <a:lnTo>
                  <a:pt x="2102594" y="1726218"/>
                </a:lnTo>
                <a:lnTo>
                  <a:pt x="2092118" y="1730350"/>
                </a:lnTo>
                <a:lnTo>
                  <a:pt x="2081642" y="1734483"/>
                </a:lnTo>
                <a:lnTo>
                  <a:pt x="2070531" y="1738297"/>
                </a:lnTo>
                <a:lnTo>
                  <a:pt x="2058467" y="1741794"/>
                </a:lnTo>
                <a:lnTo>
                  <a:pt x="2046404" y="1745608"/>
                </a:lnTo>
                <a:lnTo>
                  <a:pt x="2033388" y="1748787"/>
                </a:lnTo>
                <a:lnTo>
                  <a:pt x="2019737" y="1751648"/>
                </a:lnTo>
                <a:lnTo>
                  <a:pt x="2005452" y="1754826"/>
                </a:lnTo>
                <a:lnTo>
                  <a:pt x="1990531" y="1757687"/>
                </a:lnTo>
                <a:lnTo>
                  <a:pt x="1975293" y="1760230"/>
                </a:lnTo>
                <a:lnTo>
                  <a:pt x="1959103" y="1762455"/>
                </a:lnTo>
                <a:lnTo>
                  <a:pt x="1942277" y="1764362"/>
                </a:lnTo>
                <a:lnTo>
                  <a:pt x="1925134" y="1765952"/>
                </a:lnTo>
                <a:lnTo>
                  <a:pt x="1906722" y="1767541"/>
                </a:lnTo>
                <a:lnTo>
                  <a:pt x="1887992" y="1768495"/>
                </a:lnTo>
                <a:lnTo>
                  <a:pt x="1850531" y="1770402"/>
                </a:lnTo>
                <a:lnTo>
                  <a:pt x="1814658" y="1771991"/>
                </a:lnTo>
                <a:lnTo>
                  <a:pt x="1780055" y="1773263"/>
                </a:lnTo>
                <a:lnTo>
                  <a:pt x="1747357" y="1773898"/>
                </a:lnTo>
                <a:lnTo>
                  <a:pt x="1715928" y="1774534"/>
                </a:lnTo>
                <a:lnTo>
                  <a:pt x="1686087" y="1774852"/>
                </a:lnTo>
                <a:lnTo>
                  <a:pt x="1631484" y="1774534"/>
                </a:lnTo>
                <a:lnTo>
                  <a:pt x="1583230" y="1773898"/>
                </a:lnTo>
                <a:lnTo>
                  <a:pt x="1541008" y="1772945"/>
                </a:lnTo>
                <a:lnTo>
                  <a:pt x="1505452" y="1771991"/>
                </a:lnTo>
                <a:lnTo>
                  <a:pt x="1476564" y="1771673"/>
                </a:lnTo>
                <a:lnTo>
                  <a:pt x="1464183" y="1771991"/>
                </a:lnTo>
                <a:lnTo>
                  <a:pt x="1453389" y="1772627"/>
                </a:lnTo>
                <a:lnTo>
                  <a:pt x="1444818" y="1772945"/>
                </a:lnTo>
                <a:lnTo>
                  <a:pt x="1437516" y="1773898"/>
                </a:lnTo>
                <a:lnTo>
                  <a:pt x="1431167" y="1775170"/>
                </a:lnTo>
                <a:lnTo>
                  <a:pt x="1428945" y="1775806"/>
                </a:lnTo>
                <a:lnTo>
                  <a:pt x="1427040" y="1777077"/>
                </a:lnTo>
                <a:lnTo>
                  <a:pt x="1426088" y="1778349"/>
                </a:lnTo>
                <a:lnTo>
                  <a:pt x="1424818" y="1779302"/>
                </a:lnTo>
                <a:lnTo>
                  <a:pt x="1424183" y="1780574"/>
                </a:lnTo>
                <a:lnTo>
                  <a:pt x="1423548" y="1782163"/>
                </a:lnTo>
                <a:lnTo>
                  <a:pt x="1423548" y="1783434"/>
                </a:lnTo>
                <a:lnTo>
                  <a:pt x="1424500" y="1785024"/>
                </a:lnTo>
                <a:lnTo>
                  <a:pt x="1425135" y="1786931"/>
                </a:lnTo>
                <a:lnTo>
                  <a:pt x="1426722" y="1788838"/>
                </a:lnTo>
                <a:lnTo>
                  <a:pt x="1430532" y="1793288"/>
                </a:lnTo>
                <a:lnTo>
                  <a:pt x="1435929" y="1798374"/>
                </a:lnTo>
                <a:lnTo>
                  <a:pt x="1443230" y="1804414"/>
                </a:lnTo>
                <a:lnTo>
                  <a:pt x="1452119" y="1810771"/>
                </a:lnTo>
                <a:lnTo>
                  <a:pt x="1462278" y="1818082"/>
                </a:lnTo>
                <a:lnTo>
                  <a:pt x="1474024" y="1826029"/>
                </a:lnTo>
                <a:lnTo>
                  <a:pt x="1482278" y="1831115"/>
                </a:lnTo>
                <a:lnTo>
                  <a:pt x="1491484" y="1835883"/>
                </a:lnTo>
                <a:lnTo>
                  <a:pt x="1501326" y="1840969"/>
                </a:lnTo>
                <a:lnTo>
                  <a:pt x="1512754" y="1846055"/>
                </a:lnTo>
                <a:lnTo>
                  <a:pt x="1525135" y="1851458"/>
                </a:lnTo>
                <a:lnTo>
                  <a:pt x="1538468" y="1856226"/>
                </a:lnTo>
                <a:lnTo>
                  <a:pt x="1553071" y="1861312"/>
                </a:lnTo>
                <a:lnTo>
                  <a:pt x="1568309" y="1866398"/>
                </a:lnTo>
                <a:lnTo>
                  <a:pt x="1584182" y="1871166"/>
                </a:lnTo>
                <a:lnTo>
                  <a:pt x="1601643" y="1875934"/>
                </a:lnTo>
                <a:lnTo>
                  <a:pt x="1619421" y="1880385"/>
                </a:lnTo>
                <a:lnTo>
                  <a:pt x="1638151" y="1885153"/>
                </a:lnTo>
                <a:lnTo>
                  <a:pt x="1657833" y="1889285"/>
                </a:lnTo>
                <a:lnTo>
                  <a:pt x="1677516" y="1893099"/>
                </a:lnTo>
                <a:lnTo>
                  <a:pt x="1698785" y="1896914"/>
                </a:lnTo>
                <a:lnTo>
                  <a:pt x="1720055" y="1900410"/>
                </a:lnTo>
                <a:lnTo>
                  <a:pt x="1742277" y="1903907"/>
                </a:lnTo>
                <a:lnTo>
                  <a:pt x="1764817" y="1906450"/>
                </a:lnTo>
                <a:lnTo>
                  <a:pt x="1788309" y="1909311"/>
                </a:lnTo>
                <a:lnTo>
                  <a:pt x="1811801" y="1911218"/>
                </a:lnTo>
                <a:lnTo>
                  <a:pt x="1835928" y="1913125"/>
                </a:lnTo>
                <a:lnTo>
                  <a:pt x="1860373" y="1914079"/>
                </a:lnTo>
                <a:lnTo>
                  <a:pt x="1885452" y="1915350"/>
                </a:lnTo>
                <a:lnTo>
                  <a:pt x="1910531" y="1915668"/>
                </a:lnTo>
                <a:lnTo>
                  <a:pt x="1936245" y="1915668"/>
                </a:lnTo>
                <a:lnTo>
                  <a:pt x="1961960" y="1915032"/>
                </a:lnTo>
                <a:lnTo>
                  <a:pt x="1987991" y="1913761"/>
                </a:lnTo>
                <a:lnTo>
                  <a:pt x="2014341" y="1912171"/>
                </a:lnTo>
                <a:lnTo>
                  <a:pt x="2040690" y="1909946"/>
                </a:lnTo>
                <a:lnTo>
                  <a:pt x="2067039" y="1906768"/>
                </a:lnTo>
                <a:lnTo>
                  <a:pt x="2093388" y="1903589"/>
                </a:lnTo>
                <a:lnTo>
                  <a:pt x="2120055" y="1899139"/>
                </a:lnTo>
                <a:lnTo>
                  <a:pt x="2136563" y="1896278"/>
                </a:lnTo>
                <a:lnTo>
                  <a:pt x="2153070" y="1892781"/>
                </a:lnTo>
                <a:lnTo>
                  <a:pt x="2168626" y="1888967"/>
                </a:lnTo>
                <a:lnTo>
                  <a:pt x="2184499" y="1884835"/>
                </a:lnTo>
                <a:lnTo>
                  <a:pt x="2200055" y="1880067"/>
                </a:lnTo>
                <a:lnTo>
                  <a:pt x="2215293" y="1874981"/>
                </a:lnTo>
                <a:lnTo>
                  <a:pt x="2230213" y="1870213"/>
                </a:lnTo>
                <a:lnTo>
                  <a:pt x="2244816" y="1864491"/>
                </a:lnTo>
                <a:lnTo>
                  <a:pt x="2259419" y="1858769"/>
                </a:lnTo>
                <a:lnTo>
                  <a:pt x="2274023" y="1852094"/>
                </a:lnTo>
                <a:lnTo>
                  <a:pt x="2287991" y="1845737"/>
                </a:lnTo>
                <a:lnTo>
                  <a:pt x="2302277" y="1838744"/>
                </a:lnTo>
                <a:lnTo>
                  <a:pt x="2315927" y="1831751"/>
                </a:lnTo>
                <a:lnTo>
                  <a:pt x="2329896" y="1824122"/>
                </a:lnTo>
                <a:lnTo>
                  <a:pt x="2343546" y="1816493"/>
                </a:lnTo>
                <a:lnTo>
                  <a:pt x="2356880" y="1808228"/>
                </a:lnTo>
                <a:lnTo>
                  <a:pt x="2370213" y="1799964"/>
                </a:lnTo>
                <a:lnTo>
                  <a:pt x="2383864" y="1791381"/>
                </a:lnTo>
                <a:lnTo>
                  <a:pt x="2397197" y="1782481"/>
                </a:lnTo>
                <a:lnTo>
                  <a:pt x="2410530" y="1772945"/>
                </a:lnTo>
                <a:lnTo>
                  <a:pt x="2436880" y="1753555"/>
                </a:lnTo>
                <a:lnTo>
                  <a:pt x="2462911" y="1733529"/>
                </a:lnTo>
                <a:lnTo>
                  <a:pt x="2489260" y="1712232"/>
                </a:lnTo>
                <a:lnTo>
                  <a:pt x="2515927" y="1689981"/>
                </a:lnTo>
                <a:lnTo>
                  <a:pt x="2542911" y="1667094"/>
                </a:lnTo>
                <a:lnTo>
                  <a:pt x="2569895" y="1643572"/>
                </a:lnTo>
                <a:lnTo>
                  <a:pt x="2580371" y="1631493"/>
                </a:lnTo>
                <a:lnTo>
                  <a:pt x="2590530" y="1620050"/>
                </a:lnTo>
                <a:lnTo>
                  <a:pt x="2601006" y="1609242"/>
                </a:lnTo>
                <a:lnTo>
                  <a:pt x="2610847" y="1599070"/>
                </a:lnTo>
                <a:lnTo>
                  <a:pt x="2621006" y="1589534"/>
                </a:lnTo>
                <a:lnTo>
                  <a:pt x="2630847" y="1580316"/>
                </a:lnTo>
                <a:lnTo>
                  <a:pt x="2640689" y="1571734"/>
                </a:lnTo>
                <a:lnTo>
                  <a:pt x="2650847" y="1563469"/>
                </a:lnTo>
                <a:lnTo>
                  <a:pt x="2660371" y="1556158"/>
                </a:lnTo>
                <a:lnTo>
                  <a:pt x="2669895" y="1548847"/>
                </a:lnTo>
                <a:lnTo>
                  <a:pt x="2679101" y="1541854"/>
                </a:lnTo>
                <a:lnTo>
                  <a:pt x="2688625" y="1535814"/>
                </a:lnTo>
                <a:lnTo>
                  <a:pt x="2697831" y="1530093"/>
                </a:lnTo>
                <a:lnTo>
                  <a:pt x="2707038" y="1524689"/>
                </a:lnTo>
                <a:lnTo>
                  <a:pt x="2715609" y="1520239"/>
                </a:lnTo>
                <a:lnTo>
                  <a:pt x="2724498" y="1515471"/>
                </a:lnTo>
                <a:lnTo>
                  <a:pt x="2733387" y="1511339"/>
                </a:lnTo>
                <a:lnTo>
                  <a:pt x="2742276" y="1507524"/>
                </a:lnTo>
                <a:lnTo>
                  <a:pt x="2750530" y="1504345"/>
                </a:lnTo>
                <a:lnTo>
                  <a:pt x="2759101" y="1501485"/>
                </a:lnTo>
                <a:lnTo>
                  <a:pt x="2767355" y="1498624"/>
                </a:lnTo>
                <a:lnTo>
                  <a:pt x="2775292" y="1496399"/>
                </a:lnTo>
                <a:lnTo>
                  <a:pt x="2783546" y="1494491"/>
                </a:lnTo>
                <a:lnTo>
                  <a:pt x="2791165" y="1492584"/>
                </a:lnTo>
                <a:lnTo>
                  <a:pt x="2798784" y="1491313"/>
                </a:lnTo>
                <a:lnTo>
                  <a:pt x="2806403" y="1490359"/>
                </a:lnTo>
                <a:lnTo>
                  <a:pt x="2813704" y="1489406"/>
                </a:lnTo>
                <a:lnTo>
                  <a:pt x="2821006" y="1488770"/>
                </a:lnTo>
                <a:lnTo>
                  <a:pt x="2834974" y="1488452"/>
                </a:lnTo>
                <a:lnTo>
                  <a:pt x="2848307" y="1488770"/>
                </a:lnTo>
                <a:lnTo>
                  <a:pt x="2861323" y="1489723"/>
                </a:lnTo>
                <a:lnTo>
                  <a:pt x="2873387" y="1491631"/>
                </a:lnTo>
                <a:lnTo>
                  <a:pt x="2884815" y="1494174"/>
                </a:lnTo>
                <a:lnTo>
                  <a:pt x="2895609" y="1497034"/>
                </a:lnTo>
                <a:lnTo>
                  <a:pt x="2905450" y="1500213"/>
                </a:lnTo>
                <a:lnTo>
                  <a:pt x="2914656" y="1503710"/>
                </a:lnTo>
                <a:lnTo>
                  <a:pt x="2922910" y="1507524"/>
                </a:lnTo>
                <a:lnTo>
                  <a:pt x="2930847" y="1511021"/>
                </a:lnTo>
                <a:lnTo>
                  <a:pt x="2937514" y="1514835"/>
                </a:lnTo>
                <a:lnTo>
                  <a:pt x="2943863" y="1518332"/>
                </a:lnTo>
                <a:lnTo>
                  <a:pt x="2952752" y="1524371"/>
                </a:lnTo>
                <a:lnTo>
                  <a:pt x="2958466" y="1528503"/>
                </a:lnTo>
                <a:lnTo>
                  <a:pt x="2960688" y="1530093"/>
                </a:lnTo>
                <a:lnTo>
                  <a:pt x="2957831" y="1534225"/>
                </a:lnTo>
                <a:lnTo>
                  <a:pt x="2949894" y="1546622"/>
                </a:lnTo>
                <a:lnTo>
                  <a:pt x="2935926" y="1566012"/>
                </a:lnTo>
                <a:lnTo>
                  <a:pt x="2927355" y="1578727"/>
                </a:lnTo>
                <a:lnTo>
                  <a:pt x="2916561" y="1592395"/>
                </a:lnTo>
                <a:lnTo>
                  <a:pt x="2904180" y="1608289"/>
                </a:lnTo>
                <a:lnTo>
                  <a:pt x="2890530" y="1625136"/>
                </a:lnTo>
                <a:lnTo>
                  <a:pt x="2875291" y="1643572"/>
                </a:lnTo>
                <a:lnTo>
                  <a:pt x="2858149" y="1662962"/>
                </a:lnTo>
                <a:lnTo>
                  <a:pt x="2839418" y="1683941"/>
                </a:lnTo>
                <a:lnTo>
                  <a:pt x="2819101" y="1705874"/>
                </a:lnTo>
                <a:lnTo>
                  <a:pt x="2796879" y="1728761"/>
                </a:lnTo>
                <a:lnTo>
                  <a:pt x="2772752" y="1752601"/>
                </a:lnTo>
                <a:lnTo>
                  <a:pt x="2746720" y="1777395"/>
                </a:lnTo>
                <a:lnTo>
                  <a:pt x="2719101" y="1803142"/>
                </a:lnTo>
                <a:lnTo>
                  <a:pt x="2689260" y="1829525"/>
                </a:lnTo>
                <a:lnTo>
                  <a:pt x="2657831" y="1856226"/>
                </a:lnTo>
                <a:lnTo>
                  <a:pt x="2624181" y="1883881"/>
                </a:lnTo>
                <a:lnTo>
                  <a:pt x="2588625" y="1912171"/>
                </a:lnTo>
                <a:lnTo>
                  <a:pt x="2570530" y="1926476"/>
                </a:lnTo>
                <a:lnTo>
                  <a:pt x="2551165" y="1940462"/>
                </a:lnTo>
                <a:lnTo>
                  <a:pt x="2531800" y="1954766"/>
                </a:lnTo>
                <a:lnTo>
                  <a:pt x="2511800" y="1969388"/>
                </a:lnTo>
                <a:lnTo>
                  <a:pt x="2491165" y="1984010"/>
                </a:lnTo>
                <a:lnTo>
                  <a:pt x="2470213" y="1998314"/>
                </a:lnTo>
                <a:lnTo>
                  <a:pt x="2448308" y="2012936"/>
                </a:lnTo>
                <a:lnTo>
                  <a:pt x="2426086" y="2027558"/>
                </a:lnTo>
                <a:lnTo>
                  <a:pt x="2403546" y="2042180"/>
                </a:lnTo>
                <a:lnTo>
                  <a:pt x="2380372" y="2057120"/>
                </a:lnTo>
                <a:lnTo>
                  <a:pt x="2356245" y="2071424"/>
                </a:lnTo>
                <a:lnTo>
                  <a:pt x="2332118" y="2086046"/>
                </a:lnTo>
                <a:lnTo>
                  <a:pt x="2306721" y="2100668"/>
                </a:lnTo>
                <a:lnTo>
                  <a:pt x="2281642" y="2115290"/>
                </a:lnTo>
                <a:lnTo>
                  <a:pt x="2255610" y="2129912"/>
                </a:lnTo>
                <a:lnTo>
                  <a:pt x="2228943" y="2144216"/>
                </a:lnTo>
                <a:lnTo>
                  <a:pt x="2201642" y="2158838"/>
                </a:lnTo>
                <a:lnTo>
                  <a:pt x="2173705" y="2173142"/>
                </a:lnTo>
                <a:lnTo>
                  <a:pt x="2145451" y="2187446"/>
                </a:lnTo>
                <a:lnTo>
                  <a:pt x="2116245" y="2201750"/>
                </a:lnTo>
                <a:lnTo>
                  <a:pt x="2087039" y="2205565"/>
                </a:lnTo>
                <a:lnTo>
                  <a:pt x="2056563" y="2208743"/>
                </a:lnTo>
                <a:lnTo>
                  <a:pt x="2026087" y="2211286"/>
                </a:lnTo>
                <a:lnTo>
                  <a:pt x="1994658" y="2213511"/>
                </a:lnTo>
                <a:lnTo>
                  <a:pt x="1962595" y="2216054"/>
                </a:lnTo>
                <a:lnTo>
                  <a:pt x="1930531" y="2217326"/>
                </a:lnTo>
                <a:lnTo>
                  <a:pt x="1897833" y="2218597"/>
                </a:lnTo>
                <a:lnTo>
                  <a:pt x="1865452" y="2219233"/>
                </a:lnTo>
                <a:lnTo>
                  <a:pt x="1832436" y="2220187"/>
                </a:lnTo>
                <a:lnTo>
                  <a:pt x="1799420" y="2220504"/>
                </a:lnTo>
                <a:lnTo>
                  <a:pt x="1766404" y="2220504"/>
                </a:lnTo>
                <a:lnTo>
                  <a:pt x="1733389" y="2220187"/>
                </a:lnTo>
                <a:lnTo>
                  <a:pt x="1667674" y="2218915"/>
                </a:lnTo>
                <a:lnTo>
                  <a:pt x="1603548" y="2217326"/>
                </a:lnTo>
                <a:lnTo>
                  <a:pt x="1540373" y="2215101"/>
                </a:lnTo>
                <a:lnTo>
                  <a:pt x="1480056" y="2212876"/>
                </a:lnTo>
                <a:lnTo>
                  <a:pt x="1367675" y="2207472"/>
                </a:lnTo>
                <a:lnTo>
                  <a:pt x="1317199" y="2205247"/>
                </a:lnTo>
                <a:lnTo>
                  <a:pt x="1271485" y="2203339"/>
                </a:lnTo>
                <a:lnTo>
                  <a:pt x="1230532" y="2202068"/>
                </a:lnTo>
                <a:lnTo>
                  <a:pt x="1195612" y="2201750"/>
                </a:lnTo>
                <a:lnTo>
                  <a:pt x="1189897" y="2202068"/>
                </a:lnTo>
                <a:lnTo>
                  <a:pt x="1183231" y="2203657"/>
                </a:lnTo>
                <a:lnTo>
                  <a:pt x="1175294" y="2205882"/>
                </a:lnTo>
                <a:lnTo>
                  <a:pt x="1167040" y="2209061"/>
                </a:lnTo>
                <a:lnTo>
                  <a:pt x="1157517" y="2212876"/>
                </a:lnTo>
                <a:lnTo>
                  <a:pt x="1147358" y="2217326"/>
                </a:lnTo>
                <a:lnTo>
                  <a:pt x="1136882" y="2222730"/>
                </a:lnTo>
                <a:lnTo>
                  <a:pt x="1124818" y="2229087"/>
                </a:lnTo>
                <a:lnTo>
                  <a:pt x="1113072" y="2235762"/>
                </a:lnTo>
                <a:lnTo>
                  <a:pt x="1100056" y="2243073"/>
                </a:lnTo>
                <a:lnTo>
                  <a:pt x="1073072" y="2259602"/>
                </a:lnTo>
                <a:lnTo>
                  <a:pt x="1044183" y="2278357"/>
                </a:lnTo>
                <a:lnTo>
                  <a:pt x="1013707" y="2298700"/>
                </a:lnTo>
                <a:lnTo>
                  <a:pt x="457200" y="1818718"/>
                </a:lnTo>
                <a:lnTo>
                  <a:pt x="498787" y="1790428"/>
                </a:lnTo>
                <a:lnTo>
                  <a:pt x="538470" y="1762137"/>
                </a:lnTo>
                <a:lnTo>
                  <a:pt x="577200" y="1734483"/>
                </a:lnTo>
                <a:lnTo>
                  <a:pt x="614025" y="1707464"/>
                </a:lnTo>
                <a:lnTo>
                  <a:pt x="684184" y="1655969"/>
                </a:lnTo>
                <a:lnTo>
                  <a:pt x="717835" y="1631811"/>
                </a:lnTo>
                <a:lnTo>
                  <a:pt x="750850" y="1608924"/>
                </a:lnTo>
                <a:lnTo>
                  <a:pt x="782596" y="1587627"/>
                </a:lnTo>
                <a:lnTo>
                  <a:pt x="798152" y="1577455"/>
                </a:lnTo>
                <a:lnTo>
                  <a:pt x="814025" y="1567919"/>
                </a:lnTo>
                <a:lnTo>
                  <a:pt x="829263" y="1558383"/>
                </a:lnTo>
                <a:lnTo>
                  <a:pt x="844819" y="1549483"/>
                </a:lnTo>
                <a:lnTo>
                  <a:pt x="859739" y="1541218"/>
                </a:lnTo>
                <a:lnTo>
                  <a:pt x="875295" y="1533589"/>
                </a:lnTo>
                <a:lnTo>
                  <a:pt x="890533" y="1525960"/>
                </a:lnTo>
                <a:lnTo>
                  <a:pt x="905453" y="1519285"/>
                </a:lnTo>
                <a:lnTo>
                  <a:pt x="920374" y="1512928"/>
                </a:lnTo>
                <a:lnTo>
                  <a:pt x="935295" y="1507206"/>
                </a:lnTo>
                <a:lnTo>
                  <a:pt x="950533" y="1501802"/>
                </a:lnTo>
                <a:lnTo>
                  <a:pt x="965453" y="1497034"/>
                </a:lnTo>
                <a:lnTo>
                  <a:pt x="980374" y="1493220"/>
                </a:lnTo>
                <a:lnTo>
                  <a:pt x="995612" y="1489723"/>
                </a:lnTo>
                <a:lnTo>
                  <a:pt x="1009580" y="1487498"/>
                </a:lnTo>
                <a:lnTo>
                  <a:pt x="1023866" y="1485273"/>
                </a:lnTo>
                <a:lnTo>
                  <a:pt x="1039421" y="1483366"/>
                </a:lnTo>
                <a:lnTo>
                  <a:pt x="1055612" y="1481777"/>
                </a:lnTo>
                <a:lnTo>
                  <a:pt x="1072437" y="1480505"/>
                </a:lnTo>
                <a:lnTo>
                  <a:pt x="1090215" y="1479552"/>
                </a:lnTo>
                <a:lnTo>
                  <a:pt x="1107993" y="1478598"/>
                </a:lnTo>
                <a:lnTo>
                  <a:pt x="1126723" y="1478280"/>
                </a:lnTo>
                <a:lnTo>
                  <a:pt x="1165453" y="1477962"/>
                </a:lnTo>
                <a:close/>
                <a:moveTo>
                  <a:pt x="2581069" y="581236"/>
                </a:moveTo>
                <a:lnTo>
                  <a:pt x="2572182" y="581554"/>
                </a:lnTo>
                <a:lnTo>
                  <a:pt x="2563296" y="582825"/>
                </a:lnTo>
                <a:lnTo>
                  <a:pt x="2555362" y="585051"/>
                </a:lnTo>
                <a:lnTo>
                  <a:pt x="2547110" y="588230"/>
                </a:lnTo>
                <a:lnTo>
                  <a:pt x="2539493" y="591410"/>
                </a:lnTo>
                <a:lnTo>
                  <a:pt x="2532194" y="596179"/>
                </a:lnTo>
                <a:lnTo>
                  <a:pt x="2525846" y="601266"/>
                </a:lnTo>
                <a:lnTo>
                  <a:pt x="2519816" y="606353"/>
                </a:lnTo>
                <a:lnTo>
                  <a:pt x="2514104" y="612712"/>
                </a:lnTo>
                <a:lnTo>
                  <a:pt x="2509026" y="619389"/>
                </a:lnTo>
                <a:lnTo>
                  <a:pt x="2504582" y="626701"/>
                </a:lnTo>
                <a:lnTo>
                  <a:pt x="2501091" y="634332"/>
                </a:lnTo>
                <a:lnTo>
                  <a:pt x="2497918" y="641963"/>
                </a:lnTo>
                <a:lnTo>
                  <a:pt x="2496013" y="650547"/>
                </a:lnTo>
                <a:lnTo>
                  <a:pt x="2494427" y="659449"/>
                </a:lnTo>
                <a:lnTo>
                  <a:pt x="2494109" y="668034"/>
                </a:lnTo>
                <a:lnTo>
                  <a:pt x="2494427" y="676936"/>
                </a:lnTo>
                <a:lnTo>
                  <a:pt x="2496013" y="685839"/>
                </a:lnTo>
                <a:lnTo>
                  <a:pt x="2497918" y="693787"/>
                </a:lnTo>
                <a:lnTo>
                  <a:pt x="2501091" y="701736"/>
                </a:lnTo>
                <a:lnTo>
                  <a:pt x="2504582" y="709684"/>
                </a:lnTo>
                <a:lnTo>
                  <a:pt x="2509026" y="716679"/>
                </a:lnTo>
                <a:lnTo>
                  <a:pt x="2514104" y="723356"/>
                </a:lnTo>
                <a:lnTo>
                  <a:pt x="2519816" y="729397"/>
                </a:lnTo>
                <a:lnTo>
                  <a:pt x="2525846" y="735120"/>
                </a:lnTo>
                <a:lnTo>
                  <a:pt x="2532194" y="740207"/>
                </a:lnTo>
                <a:lnTo>
                  <a:pt x="2539493" y="744340"/>
                </a:lnTo>
                <a:lnTo>
                  <a:pt x="2547110" y="748155"/>
                </a:lnTo>
                <a:lnTo>
                  <a:pt x="2555362" y="751335"/>
                </a:lnTo>
                <a:lnTo>
                  <a:pt x="2563296" y="753243"/>
                </a:lnTo>
                <a:lnTo>
                  <a:pt x="2572182" y="754832"/>
                </a:lnTo>
                <a:lnTo>
                  <a:pt x="2581069" y="755150"/>
                </a:lnTo>
                <a:lnTo>
                  <a:pt x="2589638" y="754832"/>
                </a:lnTo>
                <a:lnTo>
                  <a:pt x="2598524" y="753243"/>
                </a:lnTo>
                <a:lnTo>
                  <a:pt x="2606776" y="751335"/>
                </a:lnTo>
                <a:lnTo>
                  <a:pt x="2614710" y="748155"/>
                </a:lnTo>
                <a:lnTo>
                  <a:pt x="2622327" y="744340"/>
                </a:lnTo>
                <a:lnTo>
                  <a:pt x="2629626" y="740207"/>
                </a:lnTo>
                <a:lnTo>
                  <a:pt x="2635974" y="735120"/>
                </a:lnTo>
                <a:lnTo>
                  <a:pt x="2642321" y="729397"/>
                </a:lnTo>
                <a:lnTo>
                  <a:pt x="2647716" y="723356"/>
                </a:lnTo>
                <a:lnTo>
                  <a:pt x="2652794" y="716679"/>
                </a:lnTo>
                <a:lnTo>
                  <a:pt x="2657237" y="709684"/>
                </a:lnTo>
                <a:lnTo>
                  <a:pt x="2660728" y="701736"/>
                </a:lnTo>
                <a:lnTo>
                  <a:pt x="2663902" y="693787"/>
                </a:lnTo>
                <a:lnTo>
                  <a:pt x="2666124" y="685839"/>
                </a:lnTo>
                <a:lnTo>
                  <a:pt x="2667393" y="676936"/>
                </a:lnTo>
                <a:lnTo>
                  <a:pt x="2667711" y="668034"/>
                </a:lnTo>
                <a:lnTo>
                  <a:pt x="2667393" y="659449"/>
                </a:lnTo>
                <a:lnTo>
                  <a:pt x="2666124" y="650547"/>
                </a:lnTo>
                <a:lnTo>
                  <a:pt x="2663902" y="641963"/>
                </a:lnTo>
                <a:lnTo>
                  <a:pt x="2660728" y="634332"/>
                </a:lnTo>
                <a:lnTo>
                  <a:pt x="2657237" y="626701"/>
                </a:lnTo>
                <a:lnTo>
                  <a:pt x="2652794" y="619389"/>
                </a:lnTo>
                <a:lnTo>
                  <a:pt x="2647716" y="612712"/>
                </a:lnTo>
                <a:lnTo>
                  <a:pt x="2642321" y="606353"/>
                </a:lnTo>
                <a:lnTo>
                  <a:pt x="2635974" y="601266"/>
                </a:lnTo>
                <a:lnTo>
                  <a:pt x="2629626" y="596179"/>
                </a:lnTo>
                <a:lnTo>
                  <a:pt x="2622327" y="591410"/>
                </a:lnTo>
                <a:lnTo>
                  <a:pt x="2614710" y="588230"/>
                </a:lnTo>
                <a:lnTo>
                  <a:pt x="2606776" y="585051"/>
                </a:lnTo>
                <a:lnTo>
                  <a:pt x="2598524" y="582825"/>
                </a:lnTo>
                <a:lnTo>
                  <a:pt x="2589638" y="581554"/>
                </a:lnTo>
                <a:lnTo>
                  <a:pt x="2581069" y="581236"/>
                </a:lnTo>
                <a:close/>
                <a:moveTo>
                  <a:pt x="966135" y="581236"/>
                </a:moveTo>
                <a:lnTo>
                  <a:pt x="957235" y="581554"/>
                </a:lnTo>
                <a:lnTo>
                  <a:pt x="948335" y="582825"/>
                </a:lnTo>
                <a:lnTo>
                  <a:pt x="940389" y="585051"/>
                </a:lnTo>
                <a:lnTo>
                  <a:pt x="932443" y="588230"/>
                </a:lnTo>
                <a:lnTo>
                  <a:pt x="924496" y="591410"/>
                </a:lnTo>
                <a:lnTo>
                  <a:pt x="917504" y="596179"/>
                </a:lnTo>
                <a:lnTo>
                  <a:pt x="910829" y="601266"/>
                </a:lnTo>
                <a:lnTo>
                  <a:pt x="904790" y="606353"/>
                </a:lnTo>
                <a:lnTo>
                  <a:pt x="899068" y="612712"/>
                </a:lnTo>
                <a:lnTo>
                  <a:pt x="893983" y="619389"/>
                </a:lnTo>
                <a:lnTo>
                  <a:pt x="889533" y="626701"/>
                </a:lnTo>
                <a:lnTo>
                  <a:pt x="886036" y="634332"/>
                </a:lnTo>
                <a:lnTo>
                  <a:pt x="882858" y="641963"/>
                </a:lnTo>
                <a:lnTo>
                  <a:pt x="880951" y="650547"/>
                </a:lnTo>
                <a:lnTo>
                  <a:pt x="879362" y="659449"/>
                </a:lnTo>
                <a:lnTo>
                  <a:pt x="879044" y="668034"/>
                </a:lnTo>
                <a:lnTo>
                  <a:pt x="879362" y="676936"/>
                </a:lnTo>
                <a:lnTo>
                  <a:pt x="880951" y="685839"/>
                </a:lnTo>
                <a:lnTo>
                  <a:pt x="882858" y="693787"/>
                </a:lnTo>
                <a:lnTo>
                  <a:pt x="886036" y="701736"/>
                </a:lnTo>
                <a:lnTo>
                  <a:pt x="889533" y="709684"/>
                </a:lnTo>
                <a:lnTo>
                  <a:pt x="893983" y="716679"/>
                </a:lnTo>
                <a:lnTo>
                  <a:pt x="899068" y="723356"/>
                </a:lnTo>
                <a:lnTo>
                  <a:pt x="904790" y="729397"/>
                </a:lnTo>
                <a:lnTo>
                  <a:pt x="910829" y="735120"/>
                </a:lnTo>
                <a:lnTo>
                  <a:pt x="917504" y="740207"/>
                </a:lnTo>
                <a:lnTo>
                  <a:pt x="924496" y="744340"/>
                </a:lnTo>
                <a:lnTo>
                  <a:pt x="932443" y="748155"/>
                </a:lnTo>
                <a:lnTo>
                  <a:pt x="940389" y="751335"/>
                </a:lnTo>
                <a:lnTo>
                  <a:pt x="948335" y="753243"/>
                </a:lnTo>
                <a:lnTo>
                  <a:pt x="957235" y="754832"/>
                </a:lnTo>
                <a:lnTo>
                  <a:pt x="966135" y="755150"/>
                </a:lnTo>
                <a:lnTo>
                  <a:pt x="974717" y="754832"/>
                </a:lnTo>
                <a:lnTo>
                  <a:pt x="983616" y="753243"/>
                </a:lnTo>
                <a:lnTo>
                  <a:pt x="992198" y="751335"/>
                </a:lnTo>
                <a:lnTo>
                  <a:pt x="999827" y="748155"/>
                </a:lnTo>
                <a:lnTo>
                  <a:pt x="1007455" y="744340"/>
                </a:lnTo>
                <a:lnTo>
                  <a:pt x="1014766" y="740207"/>
                </a:lnTo>
                <a:lnTo>
                  <a:pt x="1021123" y="735120"/>
                </a:lnTo>
                <a:lnTo>
                  <a:pt x="1027798" y="729397"/>
                </a:lnTo>
                <a:lnTo>
                  <a:pt x="1032883" y="723356"/>
                </a:lnTo>
                <a:lnTo>
                  <a:pt x="1037969" y="716679"/>
                </a:lnTo>
                <a:lnTo>
                  <a:pt x="1042737" y="709684"/>
                </a:lnTo>
                <a:lnTo>
                  <a:pt x="1045915" y="701736"/>
                </a:lnTo>
                <a:lnTo>
                  <a:pt x="1049094" y="693787"/>
                </a:lnTo>
                <a:lnTo>
                  <a:pt x="1051319" y="685839"/>
                </a:lnTo>
                <a:lnTo>
                  <a:pt x="1052590" y="676936"/>
                </a:lnTo>
                <a:lnTo>
                  <a:pt x="1052908" y="668034"/>
                </a:lnTo>
                <a:lnTo>
                  <a:pt x="1052590" y="659449"/>
                </a:lnTo>
                <a:lnTo>
                  <a:pt x="1051319" y="650547"/>
                </a:lnTo>
                <a:lnTo>
                  <a:pt x="1049094" y="641963"/>
                </a:lnTo>
                <a:lnTo>
                  <a:pt x="1045915" y="634332"/>
                </a:lnTo>
                <a:lnTo>
                  <a:pt x="1042737" y="626701"/>
                </a:lnTo>
                <a:lnTo>
                  <a:pt x="1037969" y="619389"/>
                </a:lnTo>
                <a:lnTo>
                  <a:pt x="1032883" y="612712"/>
                </a:lnTo>
                <a:lnTo>
                  <a:pt x="1027798" y="606353"/>
                </a:lnTo>
                <a:lnTo>
                  <a:pt x="1021123" y="601266"/>
                </a:lnTo>
                <a:lnTo>
                  <a:pt x="1014766" y="596179"/>
                </a:lnTo>
                <a:lnTo>
                  <a:pt x="1007455" y="591410"/>
                </a:lnTo>
                <a:lnTo>
                  <a:pt x="999827" y="588230"/>
                </a:lnTo>
                <a:lnTo>
                  <a:pt x="992198" y="585051"/>
                </a:lnTo>
                <a:lnTo>
                  <a:pt x="983616" y="582825"/>
                </a:lnTo>
                <a:lnTo>
                  <a:pt x="974717" y="581554"/>
                </a:lnTo>
                <a:lnTo>
                  <a:pt x="966135" y="581236"/>
                </a:lnTo>
                <a:close/>
                <a:moveTo>
                  <a:pt x="1738994" y="260350"/>
                </a:moveTo>
                <a:lnTo>
                  <a:pt x="1795434" y="260350"/>
                </a:lnTo>
                <a:lnTo>
                  <a:pt x="1798605" y="260985"/>
                </a:lnTo>
                <a:lnTo>
                  <a:pt x="1801776" y="261620"/>
                </a:lnTo>
                <a:lnTo>
                  <a:pt x="1804312" y="263207"/>
                </a:lnTo>
                <a:lnTo>
                  <a:pt x="1807166" y="265111"/>
                </a:lnTo>
                <a:lnTo>
                  <a:pt x="1809068" y="267650"/>
                </a:lnTo>
                <a:lnTo>
                  <a:pt x="1810654" y="270506"/>
                </a:lnTo>
                <a:lnTo>
                  <a:pt x="1811605" y="273363"/>
                </a:lnTo>
                <a:lnTo>
                  <a:pt x="1811605" y="276854"/>
                </a:lnTo>
                <a:lnTo>
                  <a:pt x="1811605" y="336521"/>
                </a:lnTo>
                <a:lnTo>
                  <a:pt x="1823654" y="338107"/>
                </a:lnTo>
                <a:lnTo>
                  <a:pt x="1835069" y="340012"/>
                </a:lnTo>
                <a:lnTo>
                  <a:pt x="1846484" y="342233"/>
                </a:lnTo>
                <a:lnTo>
                  <a:pt x="1857582" y="345090"/>
                </a:lnTo>
                <a:lnTo>
                  <a:pt x="1865826" y="347629"/>
                </a:lnTo>
                <a:lnTo>
                  <a:pt x="1875021" y="350803"/>
                </a:lnTo>
                <a:lnTo>
                  <a:pt x="1883899" y="353976"/>
                </a:lnTo>
                <a:lnTo>
                  <a:pt x="1893094" y="358420"/>
                </a:lnTo>
                <a:lnTo>
                  <a:pt x="1902607" y="362545"/>
                </a:lnTo>
                <a:lnTo>
                  <a:pt x="1911802" y="367623"/>
                </a:lnTo>
                <a:lnTo>
                  <a:pt x="1920997" y="373019"/>
                </a:lnTo>
                <a:lnTo>
                  <a:pt x="1929876" y="378097"/>
                </a:lnTo>
                <a:lnTo>
                  <a:pt x="1938437" y="384444"/>
                </a:lnTo>
                <a:lnTo>
                  <a:pt x="1946998" y="390475"/>
                </a:lnTo>
                <a:lnTo>
                  <a:pt x="1954925" y="396822"/>
                </a:lnTo>
                <a:lnTo>
                  <a:pt x="1962852" y="403804"/>
                </a:lnTo>
                <a:lnTo>
                  <a:pt x="1969827" y="410787"/>
                </a:lnTo>
                <a:lnTo>
                  <a:pt x="1976803" y="418086"/>
                </a:lnTo>
                <a:lnTo>
                  <a:pt x="1982511" y="425703"/>
                </a:lnTo>
                <a:lnTo>
                  <a:pt x="1987901" y="433320"/>
                </a:lnTo>
                <a:lnTo>
                  <a:pt x="1990438" y="438716"/>
                </a:lnTo>
                <a:lnTo>
                  <a:pt x="1992340" y="444429"/>
                </a:lnTo>
                <a:lnTo>
                  <a:pt x="1993608" y="450141"/>
                </a:lnTo>
                <a:lnTo>
                  <a:pt x="1993925" y="456172"/>
                </a:lnTo>
                <a:lnTo>
                  <a:pt x="1993291" y="462202"/>
                </a:lnTo>
                <a:lnTo>
                  <a:pt x="1992023" y="468867"/>
                </a:lnTo>
                <a:lnTo>
                  <a:pt x="1989803" y="474897"/>
                </a:lnTo>
                <a:lnTo>
                  <a:pt x="1986633" y="481562"/>
                </a:lnTo>
                <a:lnTo>
                  <a:pt x="1984413" y="485053"/>
                </a:lnTo>
                <a:lnTo>
                  <a:pt x="1982194" y="488861"/>
                </a:lnTo>
                <a:lnTo>
                  <a:pt x="1979340" y="492035"/>
                </a:lnTo>
                <a:lnTo>
                  <a:pt x="1976486" y="495526"/>
                </a:lnTo>
                <a:lnTo>
                  <a:pt x="1973315" y="499017"/>
                </a:lnTo>
                <a:lnTo>
                  <a:pt x="1969827" y="502191"/>
                </a:lnTo>
                <a:lnTo>
                  <a:pt x="1966340" y="505047"/>
                </a:lnTo>
                <a:lnTo>
                  <a:pt x="1962535" y="507904"/>
                </a:lnTo>
                <a:lnTo>
                  <a:pt x="1958730" y="510443"/>
                </a:lnTo>
                <a:lnTo>
                  <a:pt x="1954608" y="512665"/>
                </a:lnTo>
                <a:lnTo>
                  <a:pt x="1950486" y="515204"/>
                </a:lnTo>
                <a:lnTo>
                  <a:pt x="1946047" y="516790"/>
                </a:lnTo>
                <a:lnTo>
                  <a:pt x="1941607" y="518060"/>
                </a:lnTo>
                <a:lnTo>
                  <a:pt x="1937485" y="519329"/>
                </a:lnTo>
                <a:lnTo>
                  <a:pt x="1932729" y="519647"/>
                </a:lnTo>
                <a:lnTo>
                  <a:pt x="1928290" y="519964"/>
                </a:lnTo>
                <a:lnTo>
                  <a:pt x="1922900" y="519647"/>
                </a:lnTo>
                <a:lnTo>
                  <a:pt x="1917827" y="519012"/>
                </a:lnTo>
                <a:lnTo>
                  <a:pt x="1913387" y="517425"/>
                </a:lnTo>
                <a:lnTo>
                  <a:pt x="1908631" y="515204"/>
                </a:lnTo>
                <a:lnTo>
                  <a:pt x="1904509" y="512347"/>
                </a:lnTo>
                <a:lnTo>
                  <a:pt x="1900704" y="508856"/>
                </a:lnTo>
                <a:lnTo>
                  <a:pt x="1897216" y="505047"/>
                </a:lnTo>
                <a:lnTo>
                  <a:pt x="1893729" y="500604"/>
                </a:lnTo>
                <a:lnTo>
                  <a:pt x="1891192" y="496796"/>
                </a:lnTo>
                <a:lnTo>
                  <a:pt x="1889289" y="494574"/>
                </a:lnTo>
                <a:lnTo>
                  <a:pt x="1882631" y="488227"/>
                </a:lnTo>
                <a:lnTo>
                  <a:pt x="1876289" y="482831"/>
                </a:lnTo>
                <a:lnTo>
                  <a:pt x="1868996" y="477118"/>
                </a:lnTo>
                <a:lnTo>
                  <a:pt x="1861704" y="472040"/>
                </a:lnTo>
                <a:lnTo>
                  <a:pt x="1853777" y="466645"/>
                </a:lnTo>
                <a:lnTo>
                  <a:pt x="1846167" y="461884"/>
                </a:lnTo>
                <a:lnTo>
                  <a:pt x="1838874" y="457441"/>
                </a:lnTo>
                <a:lnTo>
                  <a:pt x="1831898" y="453950"/>
                </a:lnTo>
                <a:lnTo>
                  <a:pt x="1825557" y="451411"/>
                </a:lnTo>
                <a:lnTo>
                  <a:pt x="1818581" y="449189"/>
                </a:lnTo>
                <a:lnTo>
                  <a:pt x="1811288" y="447285"/>
                </a:lnTo>
                <a:lnTo>
                  <a:pt x="1804312" y="445381"/>
                </a:lnTo>
                <a:lnTo>
                  <a:pt x="1797337" y="444429"/>
                </a:lnTo>
                <a:lnTo>
                  <a:pt x="1790361" y="443159"/>
                </a:lnTo>
                <a:lnTo>
                  <a:pt x="1783068" y="442524"/>
                </a:lnTo>
                <a:lnTo>
                  <a:pt x="1776092" y="442207"/>
                </a:lnTo>
                <a:lnTo>
                  <a:pt x="1769434" y="441572"/>
                </a:lnTo>
                <a:lnTo>
                  <a:pt x="1759604" y="442207"/>
                </a:lnTo>
                <a:lnTo>
                  <a:pt x="1749775" y="443159"/>
                </a:lnTo>
                <a:lnTo>
                  <a:pt x="1738994" y="444746"/>
                </a:lnTo>
                <a:lnTo>
                  <a:pt x="1733287" y="446333"/>
                </a:lnTo>
                <a:lnTo>
                  <a:pt x="1727896" y="447920"/>
                </a:lnTo>
                <a:lnTo>
                  <a:pt x="1722189" y="449824"/>
                </a:lnTo>
                <a:lnTo>
                  <a:pt x="1716481" y="451728"/>
                </a:lnTo>
                <a:lnTo>
                  <a:pt x="1710774" y="454267"/>
                </a:lnTo>
                <a:lnTo>
                  <a:pt x="1705067" y="457441"/>
                </a:lnTo>
                <a:lnTo>
                  <a:pt x="1699359" y="460297"/>
                </a:lnTo>
                <a:lnTo>
                  <a:pt x="1693652" y="464106"/>
                </a:lnTo>
                <a:lnTo>
                  <a:pt x="1687944" y="468549"/>
                </a:lnTo>
                <a:lnTo>
                  <a:pt x="1682554" y="472992"/>
                </a:lnTo>
                <a:lnTo>
                  <a:pt x="1679066" y="476166"/>
                </a:lnTo>
                <a:lnTo>
                  <a:pt x="1676529" y="479975"/>
                </a:lnTo>
                <a:lnTo>
                  <a:pt x="1673676" y="484101"/>
                </a:lnTo>
                <a:lnTo>
                  <a:pt x="1671456" y="488227"/>
                </a:lnTo>
                <a:lnTo>
                  <a:pt x="1669554" y="492987"/>
                </a:lnTo>
                <a:lnTo>
                  <a:pt x="1667968" y="497748"/>
                </a:lnTo>
                <a:lnTo>
                  <a:pt x="1667017" y="502826"/>
                </a:lnTo>
                <a:lnTo>
                  <a:pt x="1666066" y="508221"/>
                </a:lnTo>
                <a:lnTo>
                  <a:pt x="1665749" y="513617"/>
                </a:lnTo>
                <a:lnTo>
                  <a:pt x="1666066" y="519012"/>
                </a:lnTo>
                <a:lnTo>
                  <a:pt x="1666383" y="524407"/>
                </a:lnTo>
                <a:lnTo>
                  <a:pt x="1667334" y="529168"/>
                </a:lnTo>
                <a:lnTo>
                  <a:pt x="1668602" y="534563"/>
                </a:lnTo>
                <a:lnTo>
                  <a:pt x="1670505" y="539642"/>
                </a:lnTo>
                <a:lnTo>
                  <a:pt x="1672407" y="544402"/>
                </a:lnTo>
                <a:lnTo>
                  <a:pt x="1674944" y="549163"/>
                </a:lnTo>
                <a:lnTo>
                  <a:pt x="1677164" y="552971"/>
                </a:lnTo>
                <a:lnTo>
                  <a:pt x="1679383" y="556145"/>
                </a:lnTo>
                <a:lnTo>
                  <a:pt x="1682237" y="559319"/>
                </a:lnTo>
                <a:lnTo>
                  <a:pt x="1684774" y="562175"/>
                </a:lnTo>
                <a:lnTo>
                  <a:pt x="1690481" y="567571"/>
                </a:lnTo>
                <a:lnTo>
                  <a:pt x="1696823" y="572014"/>
                </a:lnTo>
                <a:lnTo>
                  <a:pt x="1703481" y="576140"/>
                </a:lnTo>
                <a:lnTo>
                  <a:pt x="1711091" y="580266"/>
                </a:lnTo>
                <a:lnTo>
                  <a:pt x="1728530" y="588200"/>
                </a:lnTo>
                <a:lnTo>
                  <a:pt x="1732970" y="590422"/>
                </a:lnTo>
                <a:lnTo>
                  <a:pt x="1761507" y="602799"/>
                </a:lnTo>
                <a:lnTo>
                  <a:pt x="1781483" y="611369"/>
                </a:lnTo>
                <a:lnTo>
                  <a:pt x="1800190" y="619938"/>
                </a:lnTo>
                <a:lnTo>
                  <a:pt x="1811605" y="624698"/>
                </a:lnTo>
                <a:lnTo>
                  <a:pt x="1839191" y="636441"/>
                </a:lnTo>
                <a:lnTo>
                  <a:pt x="1853777" y="642471"/>
                </a:lnTo>
                <a:lnTo>
                  <a:pt x="1868362" y="649454"/>
                </a:lnTo>
                <a:lnTo>
                  <a:pt x="1882631" y="656119"/>
                </a:lnTo>
                <a:lnTo>
                  <a:pt x="1897216" y="663418"/>
                </a:lnTo>
                <a:lnTo>
                  <a:pt x="1911485" y="671035"/>
                </a:lnTo>
                <a:lnTo>
                  <a:pt x="1925119" y="679605"/>
                </a:lnTo>
                <a:lnTo>
                  <a:pt x="1938437" y="688174"/>
                </a:lnTo>
                <a:lnTo>
                  <a:pt x="1951120" y="697378"/>
                </a:lnTo>
                <a:lnTo>
                  <a:pt x="1957144" y="702456"/>
                </a:lnTo>
                <a:lnTo>
                  <a:pt x="1962852" y="707534"/>
                </a:lnTo>
                <a:lnTo>
                  <a:pt x="1968242" y="712929"/>
                </a:lnTo>
                <a:lnTo>
                  <a:pt x="1973632" y="718007"/>
                </a:lnTo>
                <a:lnTo>
                  <a:pt x="1978706" y="723402"/>
                </a:lnTo>
                <a:lnTo>
                  <a:pt x="1983145" y="729115"/>
                </a:lnTo>
                <a:lnTo>
                  <a:pt x="1987901" y="734828"/>
                </a:lnTo>
                <a:lnTo>
                  <a:pt x="1991706" y="740541"/>
                </a:lnTo>
                <a:lnTo>
                  <a:pt x="1995511" y="747206"/>
                </a:lnTo>
                <a:lnTo>
                  <a:pt x="1998682" y="753236"/>
                </a:lnTo>
                <a:lnTo>
                  <a:pt x="2001535" y="759901"/>
                </a:lnTo>
                <a:lnTo>
                  <a:pt x="2004389" y="766248"/>
                </a:lnTo>
                <a:lnTo>
                  <a:pt x="2006292" y="772913"/>
                </a:lnTo>
                <a:lnTo>
                  <a:pt x="2007560" y="778943"/>
                </a:lnTo>
                <a:lnTo>
                  <a:pt x="2009145" y="784974"/>
                </a:lnTo>
                <a:lnTo>
                  <a:pt x="2010414" y="791638"/>
                </a:lnTo>
                <a:lnTo>
                  <a:pt x="2011365" y="797669"/>
                </a:lnTo>
                <a:lnTo>
                  <a:pt x="2012316" y="804016"/>
                </a:lnTo>
                <a:lnTo>
                  <a:pt x="2012633" y="810364"/>
                </a:lnTo>
                <a:lnTo>
                  <a:pt x="2012950" y="816711"/>
                </a:lnTo>
                <a:lnTo>
                  <a:pt x="2012950" y="823376"/>
                </a:lnTo>
                <a:lnTo>
                  <a:pt x="2012633" y="829406"/>
                </a:lnTo>
                <a:lnTo>
                  <a:pt x="2012316" y="835754"/>
                </a:lnTo>
                <a:lnTo>
                  <a:pt x="2011365" y="842101"/>
                </a:lnTo>
                <a:lnTo>
                  <a:pt x="2010731" y="848449"/>
                </a:lnTo>
                <a:lnTo>
                  <a:pt x="2009462" y="854796"/>
                </a:lnTo>
                <a:lnTo>
                  <a:pt x="2008194" y="860826"/>
                </a:lnTo>
                <a:lnTo>
                  <a:pt x="2006609" y="866857"/>
                </a:lnTo>
                <a:lnTo>
                  <a:pt x="2004706" y="872887"/>
                </a:lnTo>
                <a:lnTo>
                  <a:pt x="2002804" y="879234"/>
                </a:lnTo>
                <a:lnTo>
                  <a:pt x="2000584" y="884947"/>
                </a:lnTo>
                <a:lnTo>
                  <a:pt x="1997730" y="890977"/>
                </a:lnTo>
                <a:lnTo>
                  <a:pt x="1995194" y="896690"/>
                </a:lnTo>
                <a:lnTo>
                  <a:pt x="1992023" y="902403"/>
                </a:lnTo>
                <a:lnTo>
                  <a:pt x="1988852" y="908116"/>
                </a:lnTo>
                <a:lnTo>
                  <a:pt x="1985999" y="913511"/>
                </a:lnTo>
                <a:lnTo>
                  <a:pt x="1982194" y="919224"/>
                </a:lnTo>
                <a:lnTo>
                  <a:pt x="1978389" y="924619"/>
                </a:lnTo>
                <a:lnTo>
                  <a:pt x="1974584" y="929697"/>
                </a:lnTo>
                <a:lnTo>
                  <a:pt x="1970145" y="935093"/>
                </a:lnTo>
                <a:lnTo>
                  <a:pt x="1966023" y="939853"/>
                </a:lnTo>
                <a:lnTo>
                  <a:pt x="1961583" y="944931"/>
                </a:lnTo>
                <a:lnTo>
                  <a:pt x="1956510" y="949375"/>
                </a:lnTo>
                <a:lnTo>
                  <a:pt x="1951437" y="954135"/>
                </a:lnTo>
                <a:lnTo>
                  <a:pt x="1945412" y="958896"/>
                </a:lnTo>
                <a:lnTo>
                  <a:pt x="1939071" y="963974"/>
                </a:lnTo>
                <a:lnTo>
                  <a:pt x="1932095" y="968734"/>
                </a:lnTo>
                <a:lnTo>
                  <a:pt x="1924802" y="972860"/>
                </a:lnTo>
                <a:lnTo>
                  <a:pt x="1917192" y="976669"/>
                </a:lnTo>
                <a:lnTo>
                  <a:pt x="1909265" y="980477"/>
                </a:lnTo>
                <a:lnTo>
                  <a:pt x="1900704" y="984286"/>
                </a:lnTo>
                <a:lnTo>
                  <a:pt x="1891826" y="987460"/>
                </a:lnTo>
                <a:lnTo>
                  <a:pt x="1883265" y="990316"/>
                </a:lnTo>
                <a:lnTo>
                  <a:pt x="1873753" y="993172"/>
                </a:lnTo>
                <a:lnTo>
                  <a:pt x="1863923" y="995394"/>
                </a:lnTo>
                <a:lnTo>
                  <a:pt x="1854094" y="997616"/>
                </a:lnTo>
                <a:lnTo>
                  <a:pt x="1843947" y="999203"/>
                </a:lnTo>
                <a:lnTo>
                  <a:pt x="1833484" y="1000790"/>
                </a:lnTo>
                <a:lnTo>
                  <a:pt x="1822703" y="1001742"/>
                </a:lnTo>
                <a:lnTo>
                  <a:pt x="1811605" y="1003011"/>
                </a:lnTo>
                <a:lnTo>
                  <a:pt x="1811605" y="1058552"/>
                </a:lnTo>
                <a:lnTo>
                  <a:pt x="1811605" y="1061726"/>
                </a:lnTo>
                <a:lnTo>
                  <a:pt x="1810654" y="1064900"/>
                </a:lnTo>
                <a:lnTo>
                  <a:pt x="1809068" y="1067756"/>
                </a:lnTo>
                <a:lnTo>
                  <a:pt x="1807166" y="1069978"/>
                </a:lnTo>
                <a:lnTo>
                  <a:pt x="1804312" y="1072199"/>
                </a:lnTo>
                <a:lnTo>
                  <a:pt x="1801776" y="1073786"/>
                </a:lnTo>
                <a:lnTo>
                  <a:pt x="1798605" y="1074421"/>
                </a:lnTo>
                <a:lnTo>
                  <a:pt x="1795434" y="1074738"/>
                </a:lnTo>
                <a:lnTo>
                  <a:pt x="1738994" y="1074738"/>
                </a:lnTo>
                <a:lnTo>
                  <a:pt x="1735823" y="1074421"/>
                </a:lnTo>
                <a:lnTo>
                  <a:pt x="1732652" y="1073786"/>
                </a:lnTo>
                <a:lnTo>
                  <a:pt x="1729799" y="1072199"/>
                </a:lnTo>
                <a:lnTo>
                  <a:pt x="1727262" y="1069978"/>
                </a:lnTo>
                <a:lnTo>
                  <a:pt x="1725360" y="1067756"/>
                </a:lnTo>
                <a:lnTo>
                  <a:pt x="1723774" y="1064900"/>
                </a:lnTo>
                <a:lnTo>
                  <a:pt x="1723140" y="1061726"/>
                </a:lnTo>
                <a:lnTo>
                  <a:pt x="1722823" y="1058552"/>
                </a:lnTo>
                <a:lnTo>
                  <a:pt x="1722823" y="999203"/>
                </a:lnTo>
                <a:lnTo>
                  <a:pt x="1708872" y="996346"/>
                </a:lnTo>
                <a:lnTo>
                  <a:pt x="1695237" y="993807"/>
                </a:lnTo>
                <a:lnTo>
                  <a:pt x="1681286" y="990633"/>
                </a:lnTo>
                <a:lnTo>
                  <a:pt x="1667968" y="986825"/>
                </a:lnTo>
                <a:lnTo>
                  <a:pt x="1654651" y="982699"/>
                </a:lnTo>
                <a:lnTo>
                  <a:pt x="1641968" y="977621"/>
                </a:lnTo>
                <a:lnTo>
                  <a:pt x="1629602" y="972543"/>
                </a:lnTo>
                <a:lnTo>
                  <a:pt x="1617236" y="966830"/>
                </a:lnTo>
                <a:lnTo>
                  <a:pt x="1605504" y="960483"/>
                </a:lnTo>
                <a:lnTo>
                  <a:pt x="1594406" y="953818"/>
                </a:lnTo>
                <a:lnTo>
                  <a:pt x="1583625" y="946518"/>
                </a:lnTo>
                <a:lnTo>
                  <a:pt x="1573479" y="938901"/>
                </a:lnTo>
                <a:lnTo>
                  <a:pt x="1564284" y="930332"/>
                </a:lnTo>
                <a:lnTo>
                  <a:pt x="1559844" y="926206"/>
                </a:lnTo>
                <a:lnTo>
                  <a:pt x="1555722" y="921445"/>
                </a:lnTo>
                <a:lnTo>
                  <a:pt x="1551600" y="917002"/>
                </a:lnTo>
                <a:lnTo>
                  <a:pt x="1547795" y="911924"/>
                </a:lnTo>
                <a:lnTo>
                  <a:pt x="1544308" y="907163"/>
                </a:lnTo>
                <a:lnTo>
                  <a:pt x="1540820" y="902085"/>
                </a:lnTo>
                <a:lnTo>
                  <a:pt x="1538283" y="896690"/>
                </a:lnTo>
                <a:lnTo>
                  <a:pt x="1536381" y="890977"/>
                </a:lnTo>
                <a:lnTo>
                  <a:pt x="1535112" y="885264"/>
                </a:lnTo>
                <a:lnTo>
                  <a:pt x="1535112" y="879234"/>
                </a:lnTo>
                <a:lnTo>
                  <a:pt x="1535429" y="872887"/>
                </a:lnTo>
                <a:lnTo>
                  <a:pt x="1537015" y="866539"/>
                </a:lnTo>
                <a:lnTo>
                  <a:pt x="1539234" y="860509"/>
                </a:lnTo>
                <a:lnTo>
                  <a:pt x="1542405" y="853844"/>
                </a:lnTo>
                <a:lnTo>
                  <a:pt x="1544308" y="850353"/>
                </a:lnTo>
                <a:lnTo>
                  <a:pt x="1546844" y="846545"/>
                </a:lnTo>
                <a:lnTo>
                  <a:pt x="1549698" y="843053"/>
                </a:lnTo>
                <a:lnTo>
                  <a:pt x="1552235" y="839880"/>
                </a:lnTo>
                <a:lnTo>
                  <a:pt x="1555722" y="836706"/>
                </a:lnTo>
                <a:lnTo>
                  <a:pt x="1558893" y="833215"/>
                </a:lnTo>
                <a:lnTo>
                  <a:pt x="1562698" y="830041"/>
                </a:lnTo>
                <a:lnTo>
                  <a:pt x="1566503" y="827502"/>
                </a:lnTo>
                <a:lnTo>
                  <a:pt x="1570308" y="824963"/>
                </a:lnTo>
                <a:lnTo>
                  <a:pt x="1574113" y="822424"/>
                </a:lnTo>
                <a:lnTo>
                  <a:pt x="1578235" y="820520"/>
                </a:lnTo>
                <a:lnTo>
                  <a:pt x="1582991" y="818615"/>
                </a:lnTo>
                <a:lnTo>
                  <a:pt x="1587113" y="817029"/>
                </a:lnTo>
                <a:lnTo>
                  <a:pt x="1591552" y="816394"/>
                </a:lnTo>
                <a:lnTo>
                  <a:pt x="1595991" y="815759"/>
                </a:lnTo>
                <a:lnTo>
                  <a:pt x="1600431" y="815124"/>
                </a:lnTo>
                <a:lnTo>
                  <a:pt x="1605821" y="815759"/>
                </a:lnTo>
                <a:lnTo>
                  <a:pt x="1610894" y="816711"/>
                </a:lnTo>
                <a:lnTo>
                  <a:pt x="1615650" y="818298"/>
                </a:lnTo>
                <a:lnTo>
                  <a:pt x="1620406" y="820202"/>
                </a:lnTo>
                <a:lnTo>
                  <a:pt x="1624529" y="823059"/>
                </a:lnTo>
                <a:lnTo>
                  <a:pt x="1628333" y="826232"/>
                </a:lnTo>
                <a:lnTo>
                  <a:pt x="1631821" y="830041"/>
                </a:lnTo>
                <a:lnTo>
                  <a:pt x="1634675" y="834802"/>
                </a:lnTo>
                <a:lnTo>
                  <a:pt x="1636260" y="836706"/>
                </a:lnTo>
                <a:lnTo>
                  <a:pt x="1637846" y="838610"/>
                </a:lnTo>
                <a:lnTo>
                  <a:pt x="1638163" y="839880"/>
                </a:lnTo>
                <a:lnTo>
                  <a:pt x="1639748" y="840514"/>
                </a:lnTo>
                <a:lnTo>
                  <a:pt x="1642919" y="844006"/>
                </a:lnTo>
                <a:lnTo>
                  <a:pt x="1646407" y="846862"/>
                </a:lnTo>
                <a:lnTo>
                  <a:pt x="1652431" y="851940"/>
                </a:lnTo>
                <a:lnTo>
                  <a:pt x="1658773" y="857018"/>
                </a:lnTo>
                <a:lnTo>
                  <a:pt x="1666066" y="861779"/>
                </a:lnTo>
                <a:lnTo>
                  <a:pt x="1673676" y="866539"/>
                </a:lnTo>
                <a:lnTo>
                  <a:pt x="1681286" y="870665"/>
                </a:lnTo>
                <a:lnTo>
                  <a:pt x="1688578" y="874474"/>
                </a:lnTo>
                <a:lnTo>
                  <a:pt x="1695871" y="877965"/>
                </a:lnTo>
                <a:lnTo>
                  <a:pt x="1702530" y="880504"/>
                </a:lnTo>
                <a:lnTo>
                  <a:pt x="1713628" y="883995"/>
                </a:lnTo>
                <a:lnTo>
                  <a:pt x="1724725" y="887169"/>
                </a:lnTo>
                <a:lnTo>
                  <a:pt x="1735823" y="889390"/>
                </a:lnTo>
                <a:lnTo>
                  <a:pt x="1746921" y="891612"/>
                </a:lnTo>
                <a:lnTo>
                  <a:pt x="1757702" y="893516"/>
                </a:lnTo>
                <a:lnTo>
                  <a:pt x="1768799" y="894786"/>
                </a:lnTo>
                <a:lnTo>
                  <a:pt x="1779580" y="895421"/>
                </a:lnTo>
                <a:lnTo>
                  <a:pt x="1790044" y="896055"/>
                </a:lnTo>
                <a:lnTo>
                  <a:pt x="1801141" y="895421"/>
                </a:lnTo>
                <a:lnTo>
                  <a:pt x="1811605" y="894786"/>
                </a:lnTo>
                <a:lnTo>
                  <a:pt x="1821117" y="892882"/>
                </a:lnTo>
                <a:lnTo>
                  <a:pt x="1830947" y="890977"/>
                </a:lnTo>
                <a:lnTo>
                  <a:pt x="1839191" y="887803"/>
                </a:lnTo>
                <a:lnTo>
                  <a:pt x="1847118" y="884312"/>
                </a:lnTo>
                <a:lnTo>
                  <a:pt x="1854411" y="880186"/>
                </a:lnTo>
                <a:lnTo>
                  <a:pt x="1857582" y="878282"/>
                </a:lnTo>
                <a:lnTo>
                  <a:pt x="1861069" y="875743"/>
                </a:lnTo>
                <a:lnTo>
                  <a:pt x="1864557" y="872252"/>
                </a:lnTo>
                <a:lnTo>
                  <a:pt x="1867728" y="868761"/>
                </a:lnTo>
                <a:lnTo>
                  <a:pt x="1870899" y="864635"/>
                </a:lnTo>
                <a:lnTo>
                  <a:pt x="1873753" y="860509"/>
                </a:lnTo>
                <a:lnTo>
                  <a:pt x="1875972" y="855748"/>
                </a:lnTo>
                <a:lnTo>
                  <a:pt x="1877875" y="850670"/>
                </a:lnTo>
                <a:lnTo>
                  <a:pt x="1879460" y="845910"/>
                </a:lnTo>
                <a:lnTo>
                  <a:pt x="1880411" y="840832"/>
                </a:lnTo>
                <a:lnTo>
                  <a:pt x="1881362" y="835436"/>
                </a:lnTo>
                <a:lnTo>
                  <a:pt x="1881362" y="830676"/>
                </a:lnTo>
                <a:lnTo>
                  <a:pt x="1881362" y="825280"/>
                </a:lnTo>
                <a:lnTo>
                  <a:pt x="1880728" y="819885"/>
                </a:lnTo>
                <a:lnTo>
                  <a:pt x="1879777" y="814807"/>
                </a:lnTo>
                <a:lnTo>
                  <a:pt x="1878192" y="809411"/>
                </a:lnTo>
                <a:lnTo>
                  <a:pt x="1876606" y="804968"/>
                </a:lnTo>
                <a:lnTo>
                  <a:pt x="1874387" y="799890"/>
                </a:lnTo>
                <a:lnTo>
                  <a:pt x="1870899" y="794495"/>
                </a:lnTo>
                <a:lnTo>
                  <a:pt x="1866777" y="789417"/>
                </a:lnTo>
                <a:lnTo>
                  <a:pt x="1861386" y="784339"/>
                </a:lnTo>
                <a:lnTo>
                  <a:pt x="1855679" y="778943"/>
                </a:lnTo>
                <a:lnTo>
                  <a:pt x="1849020" y="773865"/>
                </a:lnTo>
                <a:lnTo>
                  <a:pt x="1842362" y="769422"/>
                </a:lnTo>
                <a:lnTo>
                  <a:pt x="1834752" y="764661"/>
                </a:lnTo>
                <a:lnTo>
                  <a:pt x="1826508" y="760536"/>
                </a:lnTo>
                <a:lnTo>
                  <a:pt x="1801776" y="748793"/>
                </a:lnTo>
                <a:lnTo>
                  <a:pt x="1702213" y="700869"/>
                </a:lnTo>
                <a:lnTo>
                  <a:pt x="1654017" y="677700"/>
                </a:lnTo>
                <a:lnTo>
                  <a:pt x="1624211" y="662784"/>
                </a:lnTo>
                <a:lnTo>
                  <a:pt x="1618821" y="659927"/>
                </a:lnTo>
                <a:lnTo>
                  <a:pt x="1613748" y="657071"/>
                </a:lnTo>
                <a:lnTo>
                  <a:pt x="1608992" y="653580"/>
                </a:lnTo>
                <a:lnTo>
                  <a:pt x="1603918" y="650089"/>
                </a:lnTo>
                <a:lnTo>
                  <a:pt x="1599162" y="646280"/>
                </a:lnTo>
                <a:lnTo>
                  <a:pt x="1594723" y="642154"/>
                </a:lnTo>
                <a:lnTo>
                  <a:pt x="1590284" y="637711"/>
                </a:lnTo>
                <a:lnTo>
                  <a:pt x="1585845" y="633585"/>
                </a:lnTo>
                <a:lnTo>
                  <a:pt x="1581723" y="629142"/>
                </a:lnTo>
                <a:lnTo>
                  <a:pt x="1577601" y="624064"/>
                </a:lnTo>
                <a:lnTo>
                  <a:pt x="1573796" y="618986"/>
                </a:lnTo>
                <a:lnTo>
                  <a:pt x="1570308" y="614225"/>
                </a:lnTo>
                <a:lnTo>
                  <a:pt x="1566820" y="608830"/>
                </a:lnTo>
                <a:lnTo>
                  <a:pt x="1563332" y="603434"/>
                </a:lnTo>
                <a:lnTo>
                  <a:pt x="1560479" y="597721"/>
                </a:lnTo>
                <a:lnTo>
                  <a:pt x="1557308" y="592009"/>
                </a:lnTo>
                <a:lnTo>
                  <a:pt x="1554454" y="586296"/>
                </a:lnTo>
                <a:lnTo>
                  <a:pt x="1551917" y="580266"/>
                </a:lnTo>
                <a:lnTo>
                  <a:pt x="1549698" y="573918"/>
                </a:lnTo>
                <a:lnTo>
                  <a:pt x="1547795" y="567571"/>
                </a:lnTo>
                <a:lnTo>
                  <a:pt x="1546210" y="561223"/>
                </a:lnTo>
                <a:lnTo>
                  <a:pt x="1544625" y="554876"/>
                </a:lnTo>
                <a:lnTo>
                  <a:pt x="1543673" y="548845"/>
                </a:lnTo>
                <a:lnTo>
                  <a:pt x="1542405" y="542181"/>
                </a:lnTo>
                <a:lnTo>
                  <a:pt x="1542088" y="535833"/>
                </a:lnTo>
                <a:lnTo>
                  <a:pt x="1541454" y="529168"/>
                </a:lnTo>
                <a:lnTo>
                  <a:pt x="1541137" y="523138"/>
                </a:lnTo>
                <a:lnTo>
                  <a:pt x="1541454" y="516790"/>
                </a:lnTo>
                <a:lnTo>
                  <a:pt x="1541454" y="510126"/>
                </a:lnTo>
                <a:lnTo>
                  <a:pt x="1542405" y="503778"/>
                </a:lnTo>
                <a:lnTo>
                  <a:pt x="1543039" y="497113"/>
                </a:lnTo>
                <a:lnTo>
                  <a:pt x="1544308" y="491083"/>
                </a:lnTo>
                <a:lnTo>
                  <a:pt x="1545893" y="484418"/>
                </a:lnTo>
                <a:lnTo>
                  <a:pt x="1547478" y="478388"/>
                </a:lnTo>
                <a:lnTo>
                  <a:pt x="1549381" y="472358"/>
                </a:lnTo>
                <a:lnTo>
                  <a:pt x="1551283" y="465693"/>
                </a:lnTo>
                <a:lnTo>
                  <a:pt x="1553820" y="459663"/>
                </a:lnTo>
                <a:lnTo>
                  <a:pt x="1556039" y="453950"/>
                </a:lnTo>
                <a:lnTo>
                  <a:pt x="1559210" y="447920"/>
                </a:lnTo>
                <a:lnTo>
                  <a:pt x="1562381" y="442207"/>
                </a:lnTo>
                <a:lnTo>
                  <a:pt x="1565235" y="435859"/>
                </a:lnTo>
                <a:lnTo>
                  <a:pt x="1569040" y="430464"/>
                </a:lnTo>
                <a:lnTo>
                  <a:pt x="1572845" y="424751"/>
                </a:lnTo>
                <a:lnTo>
                  <a:pt x="1576650" y="419673"/>
                </a:lnTo>
                <a:lnTo>
                  <a:pt x="1581089" y="414278"/>
                </a:lnTo>
                <a:lnTo>
                  <a:pt x="1585528" y="408882"/>
                </a:lnTo>
                <a:lnTo>
                  <a:pt x="1590284" y="403804"/>
                </a:lnTo>
                <a:lnTo>
                  <a:pt x="1595040" y="398726"/>
                </a:lnTo>
                <a:lnTo>
                  <a:pt x="1601065" y="393014"/>
                </a:lnTo>
                <a:lnTo>
                  <a:pt x="1607723" y="387936"/>
                </a:lnTo>
                <a:lnTo>
                  <a:pt x="1614065" y="382540"/>
                </a:lnTo>
                <a:lnTo>
                  <a:pt x="1621358" y="377462"/>
                </a:lnTo>
                <a:lnTo>
                  <a:pt x="1628651" y="373019"/>
                </a:lnTo>
                <a:lnTo>
                  <a:pt x="1635943" y="368258"/>
                </a:lnTo>
                <a:lnTo>
                  <a:pt x="1643870" y="364132"/>
                </a:lnTo>
                <a:lnTo>
                  <a:pt x="1651480" y="360324"/>
                </a:lnTo>
                <a:lnTo>
                  <a:pt x="1660041" y="356515"/>
                </a:lnTo>
                <a:lnTo>
                  <a:pt x="1668602" y="353024"/>
                </a:lnTo>
                <a:lnTo>
                  <a:pt x="1676847" y="349850"/>
                </a:lnTo>
                <a:lnTo>
                  <a:pt x="1685725" y="347311"/>
                </a:lnTo>
                <a:lnTo>
                  <a:pt x="1694920" y="344455"/>
                </a:lnTo>
                <a:lnTo>
                  <a:pt x="1704115" y="342233"/>
                </a:lnTo>
                <a:lnTo>
                  <a:pt x="1712994" y="340012"/>
                </a:lnTo>
                <a:lnTo>
                  <a:pt x="1722823" y="338425"/>
                </a:lnTo>
                <a:lnTo>
                  <a:pt x="1722823" y="276854"/>
                </a:lnTo>
                <a:lnTo>
                  <a:pt x="1723140" y="273363"/>
                </a:lnTo>
                <a:lnTo>
                  <a:pt x="1723774" y="270506"/>
                </a:lnTo>
                <a:lnTo>
                  <a:pt x="1725360" y="267650"/>
                </a:lnTo>
                <a:lnTo>
                  <a:pt x="1727262" y="265111"/>
                </a:lnTo>
                <a:lnTo>
                  <a:pt x="1729799" y="263207"/>
                </a:lnTo>
                <a:lnTo>
                  <a:pt x="1732652" y="261620"/>
                </a:lnTo>
                <a:lnTo>
                  <a:pt x="1735823" y="260985"/>
                </a:lnTo>
                <a:lnTo>
                  <a:pt x="1738994" y="260350"/>
                </a:lnTo>
                <a:close/>
                <a:moveTo>
                  <a:pt x="2078037" y="201612"/>
                </a:moveTo>
                <a:lnTo>
                  <a:pt x="2718490" y="201612"/>
                </a:lnTo>
                <a:lnTo>
                  <a:pt x="2717855" y="207653"/>
                </a:lnTo>
                <a:lnTo>
                  <a:pt x="2716903" y="213376"/>
                </a:lnTo>
                <a:lnTo>
                  <a:pt x="2716268" y="219735"/>
                </a:lnTo>
                <a:lnTo>
                  <a:pt x="2716268" y="225776"/>
                </a:lnTo>
                <a:lnTo>
                  <a:pt x="2716268" y="232135"/>
                </a:lnTo>
                <a:lnTo>
                  <a:pt x="2716903" y="238812"/>
                </a:lnTo>
                <a:lnTo>
                  <a:pt x="2717855" y="245170"/>
                </a:lnTo>
                <a:lnTo>
                  <a:pt x="2718807" y="251847"/>
                </a:lnTo>
                <a:lnTo>
                  <a:pt x="2720394" y="257888"/>
                </a:lnTo>
                <a:lnTo>
                  <a:pt x="2721981" y="263929"/>
                </a:lnTo>
                <a:lnTo>
                  <a:pt x="2723885" y="270288"/>
                </a:lnTo>
                <a:lnTo>
                  <a:pt x="2726107" y="276011"/>
                </a:lnTo>
                <a:lnTo>
                  <a:pt x="2728963" y="281734"/>
                </a:lnTo>
                <a:lnTo>
                  <a:pt x="2731819" y="287139"/>
                </a:lnTo>
                <a:lnTo>
                  <a:pt x="2734993" y="292544"/>
                </a:lnTo>
                <a:lnTo>
                  <a:pt x="2738167" y="297631"/>
                </a:lnTo>
                <a:lnTo>
                  <a:pt x="2741975" y="302718"/>
                </a:lnTo>
                <a:lnTo>
                  <a:pt x="2745784" y="307805"/>
                </a:lnTo>
                <a:lnTo>
                  <a:pt x="2749592" y="312256"/>
                </a:lnTo>
                <a:lnTo>
                  <a:pt x="2754035" y="317025"/>
                </a:lnTo>
                <a:lnTo>
                  <a:pt x="2758478" y="321159"/>
                </a:lnTo>
                <a:lnTo>
                  <a:pt x="2763239" y="325292"/>
                </a:lnTo>
                <a:lnTo>
                  <a:pt x="2767999" y="329107"/>
                </a:lnTo>
                <a:lnTo>
                  <a:pt x="2772760" y="332605"/>
                </a:lnTo>
                <a:lnTo>
                  <a:pt x="2778155" y="336102"/>
                </a:lnTo>
                <a:lnTo>
                  <a:pt x="2783551" y="339281"/>
                </a:lnTo>
                <a:lnTo>
                  <a:pt x="2789263" y="341825"/>
                </a:lnTo>
                <a:lnTo>
                  <a:pt x="2794976" y="344368"/>
                </a:lnTo>
                <a:lnTo>
                  <a:pt x="2800689" y="346912"/>
                </a:lnTo>
                <a:lnTo>
                  <a:pt x="2807036" y="349138"/>
                </a:lnTo>
                <a:lnTo>
                  <a:pt x="2813066" y="350727"/>
                </a:lnTo>
                <a:lnTo>
                  <a:pt x="2819096" y="351999"/>
                </a:lnTo>
                <a:lnTo>
                  <a:pt x="2825761" y="353271"/>
                </a:lnTo>
                <a:lnTo>
                  <a:pt x="2831791" y="353907"/>
                </a:lnTo>
                <a:lnTo>
                  <a:pt x="2838773" y="354543"/>
                </a:lnTo>
                <a:lnTo>
                  <a:pt x="2845120" y="354861"/>
                </a:lnTo>
                <a:lnTo>
                  <a:pt x="2848929" y="354543"/>
                </a:lnTo>
                <a:lnTo>
                  <a:pt x="2852737" y="353907"/>
                </a:lnTo>
                <a:lnTo>
                  <a:pt x="2852737" y="981843"/>
                </a:lnTo>
                <a:lnTo>
                  <a:pt x="2848929" y="981843"/>
                </a:lnTo>
                <a:lnTo>
                  <a:pt x="2845120" y="981525"/>
                </a:lnTo>
                <a:lnTo>
                  <a:pt x="2838773" y="981843"/>
                </a:lnTo>
                <a:lnTo>
                  <a:pt x="2831791" y="982161"/>
                </a:lnTo>
                <a:lnTo>
                  <a:pt x="2825761" y="983115"/>
                </a:lnTo>
                <a:lnTo>
                  <a:pt x="2819096" y="984069"/>
                </a:lnTo>
                <a:lnTo>
                  <a:pt x="2813066" y="985658"/>
                </a:lnTo>
                <a:lnTo>
                  <a:pt x="2807036" y="987248"/>
                </a:lnTo>
                <a:lnTo>
                  <a:pt x="2800689" y="989474"/>
                </a:lnTo>
                <a:lnTo>
                  <a:pt x="2794976" y="991699"/>
                </a:lnTo>
                <a:lnTo>
                  <a:pt x="2789263" y="994243"/>
                </a:lnTo>
                <a:lnTo>
                  <a:pt x="2783551" y="997104"/>
                </a:lnTo>
                <a:lnTo>
                  <a:pt x="2778155" y="1000284"/>
                </a:lnTo>
                <a:lnTo>
                  <a:pt x="2772760" y="1003781"/>
                </a:lnTo>
                <a:lnTo>
                  <a:pt x="2767999" y="1007279"/>
                </a:lnTo>
                <a:lnTo>
                  <a:pt x="2763239" y="1011094"/>
                </a:lnTo>
                <a:lnTo>
                  <a:pt x="2758478" y="1015227"/>
                </a:lnTo>
                <a:lnTo>
                  <a:pt x="2754035" y="1019360"/>
                </a:lnTo>
                <a:lnTo>
                  <a:pt x="2749592" y="1023494"/>
                </a:lnTo>
                <a:lnTo>
                  <a:pt x="2745784" y="1028581"/>
                </a:lnTo>
                <a:lnTo>
                  <a:pt x="2741975" y="1033350"/>
                </a:lnTo>
                <a:lnTo>
                  <a:pt x="2738167" y="1038437"/>
                </a:lnTo>
                <a:lnTo>
                  <a:pt x="2734993" y="1043524"/>
                </a:lnTo>
                <a:lnTo>
                  <a:pt x="2731819" y="1048929"/>
                </a:lnTo>
                <a:lnTo>
                  <a:pt x="2728963" y="1054652"/>
                </a:lnTo>
                <a:lnTo>
                  <a:pt x="2726107" y="1060375"/>
                </a:lnTo>
                <a:lnTo>
                  <a:pt x="2723885" y="1066098"/>
                </a:lnTo>
                <a:lnTo>
                  <a:pt x="2721981" y="1072139"/>
                </a:lnTo>
                <a:lnTo>
                  <a:pt x="2720394" y="1078498"/>
                </a:lnTo>
                <a:lnTo>
                  <a:pt x="2718807" y="1084539"/>
                </a:lnTo>
                <a:lnTo>
                  <a:pt x="2717855" y="1090897"/>
                </a:lnTo>
                <a:lnTo>
                  <a:pt x="2716903" y="1097574"/>
                </a:lnTo>
                <a:lnTo>
                  <a:pt x="2716268" y="1103933"/>
                </a:lnTo>
                <a:lnTo>
                  <a:pt x="2716268" y="1110610"/>
                </a:lnTo>
                <a:lnTo>
                  <a:pt x="2716586" y="1114425"/>
                </a:lnTo>
                <a:lnTo>
                  <a:pt x="2114852" y="1114425"/>
                </a:lnTo>
                <a:lnTo>
                  <a:pt x="2127864" y="1105205"/>
                </a:lnTo>
                <a:lnTo>
                  <a:pt x="2140876" y="1095667"/>
                </a:lnTo>
                <a:lnTo>
                  <a:pt x="2153889" y="1085810"/>
                </a:lnTo>
                <a:lnTo>
                  <a:pt x="2165949" y="1075318"/>
                </a:lnTo>
                <a:lnTo>
                  <a:pt x="2178326" y="1064508"/>
                </a:lnTo>
                <a:lnTo>
                  <a:pt x="2189751" y="1054016"/>
                </a:lnTo>
                <a:lnTo>
                  <a:pt x="2201177" y="1042252"/>
                </a:lnTo>
                <a:lnTo>
                  <a:pt x="2212285" y="1030488"/>
                </a:lnTo>
                <a:lnTo>
                  <a:pt x="2223075" y="1018725"/>
                </a:lnTo>
                <a:lnTo>
                  <a:pt x="2233231" y="1006007"/>
                </a:lnTo>
                <a:lnTo>
                  <a:pt x="2243387" y="993289"/>
                </a:lnTo>
                <a:lnTo>
                  <a:pt x="2252908" y="980253"/>
                </a:lnTo>
                <a:lnTo>
                  <a:pt x="2262112" y="967218"/>
                </a:lnTo>
                <a:lnTo>
                  <a:pt x="2271316" y="953546"/>
                </a:lnTo>
                <a:lnTo>
                  <a:pt x="2279567" y="939875"/>
                </a:lnTo>
                <a:lnTo>
                  <a:pt x="2287184" y="925567"/>
                </a:lnTo>
                <a:lnTo>
                  <a:pt x="2294801" y="911260"/>
                </a:lnTo>
                <a:lnTo>
                  <a:pt x="2302100" y="896317"/>
                </a:lnTo>
                <a:lnTo>
                  <a:pt x="2309083" y="881373"/>
                </a:lnTo>
                <a:lnTo>
                  <a:pt x="2315113" y="866430"/>
                </a:lnTo>
                <a:lnTo>
                  <a:pt x="2320825" y="851169"/>
                </a:lnTo>
                <a:lnTo>
                  <a:pt x="2326221" y="835590"/>
                </a:lnTo>
                <a:lnTo>
                  <a:pt x="2331298" y="819692"/>
                </a:lnTo>
                <a:lnTo>
                  <a:pt x="2335424" y="803795"/>
                </a:lnTo>
                <a:lnTo>
                  <a:pt x="2339550" y="787580"/>
                </a:lnTo>
                <a:lnTo>
                  <a:pt x="2343041" y="771047"/>
                </a:lnTo>
                <a:lnTo>
                  <a:pt x="2345897" y="754832"/>
                </a:lnTo>
                <a:lnTo>
                  <a:pt x="2348436" y="737981"/>
                </a:lnTo>
                <a:lnTo>
                  <a:pt x="2350341" y="721130"/>
                </a:lnTo>
                <a:lnTo>
                  <a:pt x="2351610" y="703643"/>
                </a:lnTo>
                <a:lnTo>
                  <a:pt x="2352245" y="686475"/>
                </a:lnTo>
                <a:lnTo>
                  <a:pt x="2352562" y="669306"/>
                </a:lnTo>
                <a:lnTo>
                  <a:pt x="2352245" y="650547"/>
                </a:lnTo>
                <a:lnTo>
                  <a:pt x="2351610" y="631788"/>
                </a:lnTo>
                <a:lnTo>
                  <a:pt x="2349706" y="613348"/>
                </a:lnTo>
                <a:lnTo>
                  <a:pt x="2347802" y="594907"/>
                </a:lnTo>
                <a:lnTo>
                  <a:pt x="2344628" y="577102"/>
                </a:lnTo>
                <a:lnTo>
                  <a:pt x="2341137" y="559298"/>
                </a:lnTo>
                <a:lnTo>
                  <a:pt x="2337328" y="541811"/>
                </a:lnTo>
                <a:lnTo>
                  <a:pt x="2332885" y="524006"/>
                </a:lnTo>
                <a:lnTo>
                  <a:pt x="2327807" y="506837"/>
                </a:lnTo>
                <a:lnTo>
                  <a:pt x="2322095" y="489986"/>
                </a:lnTo>
                <a:lnTo>
                  <a:pt x="2315430" y="473453"/>
                </a:lnTo>
                <a:lnTo>
                  <a:pt x="2309083" y="457238"/>
                </a:lnTo>
                <a:lnTo>
                  <a:pt x="2301783" y="441023"/>
                </a:lnTo>
                <a:lnTo>
                  <a:pt x="2293849" y="425444"/>
                </a:lnTo>
                <a:lnTo>
                  <a:pt x="2285597" y="409547"/>
                </a:lnTo>
                <a:lnTo>
                  <a:pt x="2277028" y="394285"/>
                </a:lnTo>
                <a:lnTo>
                  <a:pt x="2267507" y="379342"/>
                </a:lnTo>
                <a:lnTo>
                  <a:pt x="2257669" y="364717"/>
                </a:lnTo>
                <a:lnTo>
                  <a:pt x="2247513" y="350727"/>
                </a:lnTo>
                <a:lnTo>
                  <a:pt x="2236722" y="336738"/>
                </a:lnTo>
                <a:lnTo>
                  <a:pt x="2225932" y="323384"/>
                </a:lnTo>
                <a:lnTo>
                  <a:pt x="2214189" y="310349"/>
                </a:lnTo>
                <a:lnTo>
                  <a:pt x="2202446" y="297313"/>
                </a:lnTo>
                <a:lnTo>
                  <a:pt x="2190069" y="285231"/>
                </a:lnTo>
                <a:lnTo>
                  <a:pt x="2177374" y="273149"/>
                </a:lnTo>
                <a:lnTo>
                  <a:pt x="2164044" y="261703"/>
                </a:lnTo>
                <a:lnTo>
                  <a:pt x="2150715" y="250575"/>
                </a:lnTo>
                <a:lnTo>
                  <a:pt x="2137068" y="239765"/>
                </a:lnTo>
                <a:lnTo>
                  <a:pt x="2122786" y="229591"/>
                </a:lnTo>
                <a:lnTo>
                  <a:pt x="2108187" y="220053"/>
                </a:lnTo>
                <a:lnTo>
                  <a:pt x="2093271" y="210515"/>
                </a:lnTo>
                <a:lnTo>
                  <a:pt x="2078037" y="201612"/>
                </a:lnTo>
                <a:close/>
                <a:moveTo>
                  <a:pt x="828188" y="201612"/>
                </a:moveTo>
                <a:lnTo>
                  <a:pt x="1558925" y="201612"/>
                </a:lnTo>
                <a:lnTo>
                  <a:pt x="1543668" y="210515"/>
                </a:lnTo>
                <a:lnTo>
                  <a:pt x="1528729" y="220053"/>
                </a:lnTo>
                <a:lnTo>
                  <a:pt x="1514108" y="229591"/>
                </a:lnTo>
                <a:lnTo>
                  <a:pt x="1499805" y="239765"/>
                </a:lnTo>
                <a:lnTo>
                  <a:pt x="1486138" y="250575"/>
                </a:lnTo>
                <a:lnTo>
                  <a:pt x="1472788" y="261703"/>
                </a:lnTo>
                <a:lnTo>
                  <a:pt x="1459120" y="273149"/>
                </a:lnTo>
                <a:lnTo>
                  <a:pt x="1446724" y="285231"/>
                </a:lnTo>
                <a:lnTo>
                  <a:pt x="1434328" y="297313"/>
                </a:lnTo>
                <a:lnTo>
                  <a:pt x="1422568" y="310349"/>
                </a:lnTo>
                <a:lnTo>
                  <a:pt x="1411125" y="323384"/>
                </a:lnTo>
                <a:lnTo>
                  <a:pt x="1400000" y="336738"/>
                </a:lnTo>
                <a:lnTo>
                  <a:pt x="1389193" y="350727"/>
                </a:lnTo>
                <a:lnTo>
                  <a:pt x="1378704" y="364717"/>
                </a:lnTo>
                <a:lnTo>
                  <a:pt x="1369169" y="379342"/>
                </a:lnTo>
                <a:lnTo>
                  <a:pt x="1359633" y="394285"/>
                </a:lnTo>
                <a:lnTo>
                  <a:pt x="1350733" y="409547"/>
                </a:lnTo>
                <a:lnTo>
                  <a:pt x="1342787" y="425444"/>
                </a:lnTo>
                <a:lnTo>
                  <a:pt x="1334841" y="441023"/>
                </a:lnTo>
                <a:lnTo>
                  <a:pt x="1327530" y="457238"/>
                </a:lnTo>
                <a:lnTo>
                  <a:pt x="1320855" y="473453"/>
                </a:lnTo>
                <a:lnTo>
                  <a:pt x="1314498" y="489986"/>
                </a:lnTo>
                <a:lnTo>
                  <a:pt x="1308777" y="506837"/>
                </a:lnTo>
                <a:lnTo>
                  <a:pt x="1303692" y="524006"/>
                </a:lnTo>
                <a:lnTo>
                  <a:pt x="1299242" y="541811"/>
                </a:lnTo>
                <a:lnTo>
                  <a:pt x="1295427" y="559298"/>
                </a:lnTo>
                <a:lnTo>
                  <a:pt x="1291931" y="577102"/>
                </a:lnTo>
                <a:lnTo>
                  <a:pt x="1288753" y="594907"/>
                </a:lnTo>
                <a:lnTo>
                  <a:pt x="1286528" y="613348"/>
                </a:lnTo>
                <a:lnTo>
                  <a:pt x="1284938" y="631788"/>
                </a:lnTo>
                <a:lnTo>
                  <a:pt x="1284303" y="650547"/>
                </a:lnTo>
                <a:lnTo>
                  <a:pt x="1283985" y="669306"/>
                </a:lnTo>
                <a:lnTo>
                  <a:pt x="1284303" y="686475"/>
                </a:lnTo>
                <a:lnTo>
                  <a:pt x="1284938" y="703643"/>
                </a:lnTo>
                <a:lnTo>
                  <a:pt x="1286210" y="721130"/>
                </a:lnTo>
                <a:lnTo>
                  <a:pt x="1288117" y="737981"/>
                </a:lnTo>
                <a:lnTo>
                  <a:pt x="1290660" y="754832"/>
                </a:lnTo>
                <a:lnTo>
                  <a:pt x="1293520" y="771047"/>
                </a:lnTo>
                <a:lnTo>
                  <a:pt x="1297017" y="787580"/>
                </a:lnTo>
                <a:lnTo>
                  <a:pt x="1300831" y="803795"/>
                </a:lnTo>
                <a:lnTo>
                  <a:pt x="1305281" y="819692"/>
                </a:lnTo>
                <a:lnTo>
                  <a:pt x="1310366" y="835590"/>
                </a:lnTo>
                <a:lnTo>
                  <a:pt x="1315770" y="851169"/>
                </a:lnTo>
                <a:lnTo>
                  <a:pt x="1321491" y="866430"/>
                </a:lnTo>
                <a:lnTo>
                  <a:pt x="1327530" y="881373"/>
                </a:lnTo>
                <a:lnTo>
                  <a:pt x="1334523" y="896317"/>
                </a:lnTo>
                <a:lnTo>
                  <a:pt x="1341834" y="911260"/>
                </a:lnTo>
                <a:lnTo>
                  <a:pt x="1349462" y="925567"/>
                </a:lnTo>
                <a:lnTo>
                  <a:pt x="1357090" y="939875"/>
                </a:lnTo>
                <a:lnTo>
                  <a:pt x="1365355" y="953546"/>
                </a:lnTo>
                <a:lnTo>
                  <a:pt x="1374572" y="967218"/>
                </a:lnTo>
                <a:lnTo>
                  <a:pt x="1383790" y="980253"/>
                </a:lnTo>
                <a:lnTo>
                  <a:pt x="1393325" y="993289"/>
                </a:lnTo>
                <a:lnTo>
                  <a:pt x="1403497" y="1006007"/>
                </a:lnTo>
                <a:lnTo>
                  <a:pt x="1413668" y="1018725"/>
                </a:lnTo>
                <a:lnTo>
                  <a:pt x="1424475" y="1030488"/>
                </a:lnTo>
                <a:lnTo>
                  <a:pt x="1435599" y="1042252"/>
                </a:lnTo>
                <a:lnTo>
                  <a:pt x="1447042" y="1054016"/>
                </a:lnTo>
                <a:lnTo>
                  <a:pt x="1458485" y="1064508"/>
                </a:lnTo>
                <a:lnTo>
                  <a:pt x="1470881" y="1075318"/>
                </a:lnTo>
                <a:lnTo>
                  <a:pt x="1482959" y="1085810"/>
                </a:lnTo>
                <a:lnTo>
                  <a:pt x="1495991" y="1095667"/>
                </a:lnTo>
                <a:lnTo>
                  <a:pt x="1509023" y="1105205"/>
                </a:lnTo>
                <a:lnTo>
                  <a:pt x="1522055" y="1114425"/>
                </a:lnTo>
                <a:lnTo>
                  <a:pt x="830413" y="1114425"/>
                </a:lnTo>
                <a:lnTo>
                  <a:pt x="830413" y="1110610"/>
                </a:lnTo>
                <a:lnTo>
                  <a:pt x="830413" y="1103933"/>
                </a:lnTo>
                <a:lnTo>
                  <a:pt x="830095" y="1097574"/>
                </a:lnTo>
                <a:lnTo>
                  <a:pt x="828823" y="1090897"/>
                </a:lnTo>
                <a:lnTo>
                  <a:pt x="827870" y="1084539"/>
                </a:lnTo>
                <a:lnTo>
                  <a:pt x="826598" y="1078498"/>
                </a:lnTo>
                <a:lnTo>
                  <a:pt x="824691" y="1072139"/>
                </a:lnTo>
                <a:lnTo>
                  <a:pt x="822784" y="1066098"/>
                </a:lnTo>
                <a:lnTo>
                  <a:pt x="820559" y="1060375"/>
                </a:lnTo>
                <a:lnTo>
                  <a:pt x="817699" y="1054652"/>
                </a:lnTo>
                <a:lnTo>
                  <a:pt x="815156" y="1048929"/>
                </a:lnTo>
                <a:lnTo>
                  <a:pt x="811660" y="1043524"/>
                </a:lnTo>
                <a:lnTo>
                  <a:pt x="808481" y="1038437"/>
                </a:lnTo>
                <a:lnTo>
                  <a:pt x="804667" y="1033350"/>
                </a:lnTo>
                <a:lnTo>
                  <a:pt x="800853" y="1028581"/>
                </a:lnTo>
                <a:lnTo>
                  <a:pt x="797038" y="1023494"/>
                </a:lnTo>
                <a:lnTo>
                  <a:pt x="792906" y="1019360"/>
                </a:lnTo>
                <a:lnTo>
                  <a:pt x="788456" y="1015227"/>
                </a:lnTo>
                <a:lnTo>
                  <a:pt x="783689" y="1011094"/>
                </a:lnTo>
                <a:lnTo>
                  <a:pt x="778603" y="1007279"/>
                </a:lnTo>
                <a:lnTo>
                  <a:pt x="773835" y="1003781"/>
                </a:lnTo>
                <a:lnTo>
                  <a:pt x="768432" y="1000284"/>
                </a:lnTo>
                <a:lnTo>
                  <a:pt x="763028" y="997104"/>
                </a:lnTo>
                <a:lnTo>
                  <a:pt x="757307" y="994243"/>
                </a:lnTo>
                <a:lnTo>
                  <a:pt x="751586" y="991699"/>
                </a:lnTo>
                <a:lnTo>
                  <a:pt x="745865" y="989474"/>
                </a:lnTo>
                <a:lnTo>
                  <a:pt x="739825" y="987248"/>
                </a:lnTo>
                <a:lnTo>
                  <a:pt x="733468" y="985658"/>
                </a:lnTo>
                <a:lnTo>
                  <a:pt x="727429" y="984069"/>
                </a:lnTo>
                <a:lnTo>
                  <a:pt x="720754" y="983115"/>
                </a:lnTo>
                <a:lnTo>
                  <a:pt x="714715" y="982161"/>
                </a:lnTo>
                <a:lnTo>
                  <a:pt x="708040" y="981843"/>
                </a:lnTo>
                <a:lnTo>
                  <a:pt x="701366" y="981525"/>
                </a:lnTo>
                <a:lnTo>
                  <a:pt x="697551" y="981843"/>
                </a:lnTo>
                <a:lnTo>
                  <a:pt x="693737" y="981843"/>
                </a:lnTo>
                <a:lnTo>
                  <a:pt x="693737" y="353907"/>
                </a:lnTo>
                <a:lnTo>
                  <a:pt x="697551" y="354543"/>
                </a:lnTo>
                <a:lnTo>
                  <a:pt x="701366" y="354861"/>
                </a:lnTo>
                <a:lnTo>
                  <a:pt x="708040" y="354543"/>
                </a:lnTo>
                <a:lnTo>
                  <a:pt x="714715" y="353907"/>
                </a:lnTo>
                <a:lnTo>
                  <a:pt x="720754" y="353271"/>
                </a:lnTo>
                <a:lnTo>
                  <a:pt x="727429" y="351999"/>
                </a:lnTo>
                <a:lnTo>
                  <a:pt x="733468" y="350727"/>
                </a:lnTo>
                <a:lnTo>
                  <a:pt x="739825" y="349138"/>
                </a:lnTo>
                <a:lnTo>
                  <a:pt x="745865" y="346912"/>
                </a:lnTo>
                <a:lnTo>
                  <a:pt x="751586" y="344368"/>
                </a:lnTo>
                <a:lnTo>
                  <a:pt x="757307" y="341825"/>
                </a:lnTo>
                <a:lnTo>
                  <a:pt x="763028" y="339281"/>
                </a:lnTo>
                <a:lnTo>
                  <a:pt x="768432" y="336102"/>
                </a:lnTo>
                <a:lnTo>
                  <a:pt x="773835" y="332605"/>
                </a:lnTo>
                <a:lnTo>
                  <a:pt x="778603" y="329107"/>
                </a:lnTo>
                <a:lnTo>
                  <a:pt x="783689" y="325292"/>
                </a:lnTo>
                <a:lnTo>
                  <a:pt x="788456" y="321159"/>
                </a:lnTo>
                <a:lnTo>
                  <a:pt x="792906" y="317025"/>
                </a:lnTo>
                <a:lnTo>
                  <a:pt x="797038" y="312256"/>
                </a:lnTo>
                <a:lnTo>
                  <a:pt x="800853" y="307805"/>
                </a:lnTo>
                <a:lnTo>
                  <a:pt x="804667" y="302718"/>
                </a:lnTo>
                <a:lnTo>
                  <a:pt x="808481" y="297631"/>
                </a:lnTo>
                <a:lnTo>
                  <a:pt x="811660" y="292544"/>
                </a:lnTo>
                <a:lnTo>
                  <a:pt x="815156" y="287139"/>
                </a:lnTo>
                <a:lnTo>
                  <a:pt x="817699" y="281734"/>
                </a:lnTo>
                <a:lnTo>
                  <a:pt x="820559" y="276011"/>
                </a:lnTo>
                <a:lnTo>
                  <a:pt x="822784" y="270288"/>
                </a:lnTo>
                <a:lnTo>
                  <a:pt x="824691" y="263929"/>
                </a:lnTo>
                <a:lnTo>
                  <a:pt x="826598" y="257888"/>
                </a:lnTo>
                <a:lnTo>
                  <a:pt x="827870" y="251847"/>
                </a:lnTo>
                <a:lnTo>
                  <a:pt x="828823" y="245170"/>
                </a:lnTo>
                <a:lnTo>
                  <a:pt x="830095" y="238812"/>
                </a:lnTo>
                <a:lnTo>
                  <a:pt x="830413" y="232135"/>
                </a:lnTo>
                <a:lnTo>
                  <a:pt x="830413" y="225776"/>
                </a:lnTo>
                <a:lnTo>
                  <a:pt x="830413" y="219735"/>
                </a:lnTo>
                <a:lnTo>
                  <a:pt x="829777" y="213376"/>
                </a:lnTo>
                <a:lnTo>
                  <a:pt x="828823" y="207653"/>
                </a:lnTo>
                <a:lnTo>
                  <a:pt x="828188" y="201612"/>
                </a:lnTo>
                <a:close/>
                <a:moveTo>
                  <a:pt x="593421" y="100647"/>
                </a:moveTo>
                <a:lnTo>
                  <a:pt x="593421" y="1214438"/>
                </a:lnTo>
                <a:lnTo>
                  <a:pt x="2954641" y="1214438"/>
                </a:lnTo>
                <a:lnTo>
                  <a:pt x="2954641" y="100647"/>
                </a:lnTo>
                <a:lnTo>
                  <a:pt x="593421" y="100647"/>
                </a:lnTo>
                <a:close/>
                <a:moveTo>
                  <a:pt x="477837" y="0"/>
                </a:moveTo>
                <a:lnTo>
                  <a:pt x="3070225" y="0"/>
                </a:lnTo>
                <a:lnTo>
                  <a:pt x="3070225" y="1335088"/>
                </a:lnTo>
                <a:lnTo>
                  <a:pt x="477837" y="1335088"/>
                </a:lnTo>
                <a:lnTo>
                  <a:pt x="477837"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9" name="KSO_Shape"/>
          <p:cNvSpPr>
            <a:spLocks/>
          </p:cNvSpPr>
          <p:nvPr/>
        </p:nvSpPr>
        <p:spPr bwMode="auto">
          <a:xfrm>
            <a:off x="4732289" y="2715289"/>
            <a:ext cx="559791" cy="785719"/>
          </a:xfrm>
          <a:custGeom>
            <a:avLst/>
            <a:gdLst>
              <a:gd name="T0" fmla="*/ 651555 w 1550987"/>
              <a:gd name="T1" fmla="*/ 1893658 h 2189163"/>
              <a:gd name="T2" fmla="*/ 568017 w 1550987"/>
              <a:gd name="T3" fmla="*/ 1894689 h 2189163"/>
              <a:gd name="T4" fmla="*/ 520232 w 1550987"/>
              <a:gd name="T5" fmla="*/ 1873723 h 2189163"/>
              <a:gd name="T6" fmla="*/ 343215 w 1550987"/>
              <a:gd name="T7" fmla="*/ 1837978 h 2189163"/>
              <a:gd name="T8" fmla="*/ 314618 w 1550987"/>
              <a:gd name="T9" fmla="*/ 1869255 h 2189163"/>
              <a:gd name="T10" fmla="*/ 233999 w 1550987"/>
              <a:gd name="T11" fmla="*/ 1904313 h 2189163"/>
              <a:gd name="T12" fmla="*/ 193000 w 1550987"/>
              <a:gd name="T13" fmla="*/ 1876472 h 2189163"/>
              <a:gd name="T14" fmla="*/ 138805 w 1550987"/>
              <a:gd name="T15" fmla="*/ 1242713 h 2189163"/>
              <a:gd name="T16" fmla="*/ 134662 w 1550987"/>
              <a:gd name="T17" fmla="*/ 1289519 h 2189163"/>
              <a:gd name="T18" fmla="*/ 119124 w 1550987"/>
              <a:gd name="T19" fmla="*/ 1264902 h 2189163"/>
              <a:gd name="T20" fmla="*/ 102550 w 1550987"/>
              <a:gd name="T21" fmla="*/ 1301654 h 2189163"/>
              <a:gd name="T22" fmla="*/ 54900 w 1550987"/>
              <a:gd name="T23" fmla="*/ 1257621 h 2189163"/>
              <a:gd name="T24" fmla="*/ 1249587 w 1550987"/>
              <a:gd name="T25" fmla="*/ 1043801 h 2189163"/>
              <a:gd name="T26" fmla="*/ 1189508 w 1550987"/>
              <a:gd name="T27" fmla="*/ 1168265 h 2189163"/>
              <a:gd name="T28" fmla="*/ 1031712 w 1550987"/>
              <a:gd name="T29" fmla="*/ 1197653 h 2189163"/>
              <a:gd name="T30" fmla="*/ 1041725 w 1550987"/>
              <a:gd name="T31" fmla="*/ 1266108 h 2189163"/>
              <a:gd name="T32" fmla="*/ 1227489 w 1550987"/>
              <a:gd name="T33" fmla="*/ 1357727 h 2189163"/>
              <a:gd name="T34" fmla="*/ 1332456 w 1550987"/>
              <a:gd name="T35" fmla="*/ 1459718 h 2189163"/>
              <a:gd name="T36" fmla="*/ 1341779 w 1550987"/>
              <a:gd name="T37" fmla="*/ 1604581 h 2189163"/>
              <a:gd name="T38" fmla="*/ 1252350 w 1550987"/>
              <a:gd name="T39" fmla="*/ 1724896 h 2189163"/>
              <a:gd name="T40" fmla="*/ 994077 w 1550987"/>
              <a:gd name="T41" fmla="*/ 1768804 h 2189163"/>
              <a:gd name="T42" fmla="*/ 896361 w 1550987"/>
              <a:gd name="T43" fmla="*/ 1594901 h 2189163"/>
              <a:gd name="T44" fmla="*/ 1089030 w 1550987"/>
              <a:gd name="T45" fmla="*/ 1635352 h 2189163"/>
              <a:gd name="T46" fmla="*/ 1170172 w 1550987"/>
              <a:gd name="T47" fmla="*/ 1587986 h 2189163"/>
              <a:gd name="T48" fmla="*/ 1161194 w 1550987"/>
              <a:gd name="T49" fmla="*/ 1522988 h 2189163"/>
              <a:gd name="T50" fmla="*/ 981301 w 1550987"/>
              <a:gd name="T51" fmla="*/ 1431368 h 2189163"/>
              <a:gd name="T52" fmla="*/ 869428 w 1550987"/>
              <a:gd name="T53" fmla="*/ 1330761 h 2189163"/>
              <a:gd name="T54" fmla="*/ 860451 w 1550987"/>
              <a:gd name="T55" fmla="*/ 1182786 h 2189163"/>
              <a:gd name="T56" fmla="*/ 952297 w 1550987"/>
              <a:gd name="T57" fmla="*/ 1071461 h 2189163"/>
              <a:gd name="T58" fmla="*/ 1135466 w 1550987"/>
              <a:gd name="T59" fmla="*/ 837130 h 2189163"/>
              <a:gd name="T60" fmla="*/ 1216437 w 1550987"/>
              <a:gd name="T61" fmla="*/ 917079 h 2189163"/>
              <a:gd name="T62" fmla="*/ 1196367 w 1550987"/>
              <a:gd name="T63" fmla="*/ 983934 h 2189163"/>
              <a:gd name="T64" fmla="*/ 694839 w 1550987"/>
              <a:gd name="T65" fmla="*/ 496977 h 2189163"/>
              <a:gd name="T66" fmla="*/ 836707 w 1550987"/>
              <a:gd name="T67" fmla="*/ 581266 h 2189163"/>
              <a:gd name="T68" fmla="*/ 879163 w 1550987"/>
              <a:gd name="T69" fmla="*/ 684900 h 2189163"/>
              <a:gd name="T70" fmla="*/ 1014472 w 1550987"/>
              <a:gd name="T71" fmla="*/ 806153 h 2189163"/>
              <a:gd name="T72" fmla="*/ 1022411 w 1550987"/>
              <a:gd name="T73" fmla="*/ 922569 h 2189163"/>
              <a:gd name="T74" fmla="*/ 966492 w 1550987"/>
              <a:gd name="T75" fmla="*/ 930169 h 2189163"/>
              <a:gd name="T76" fmla="*/ 771468 w 1550987"/>
              <a:gd name="T77" fmla="*/ 797517 h 2189163"/>
              <a:gd name="T78" fmla="*/ 698636 w 1550987"/>
              <a:gd name="T79" fmla="*/ 728427 h 2189163"/>
              <a:gd name="T80" fmla="*/ 430089 w 1550987"/>
              <a:gd name="T81" fmla="*/ 1387888 h 2189163"/>
              <a:gd name="T82" fmla="*/ 176385 w 1550987"/>
              <a:gd name="T83" fmla="*/ 1216546 h 2189163"/>
              <a:gd name="T84" fmla="*/ 122538 w 1550987"/>
              <a:gd name="T85" fmla="*/ 803734 h 2189163"/>
              <a:gd name="T86" fmla="*/ 68000 w 1550987"/>
              <a:gd name="T87" fmla="*/ 1193747 h 2189163"/>
              <a:gd name="T88" fmla="*/ 3107 w 1550987"/>
              <a:gd name="T89" fmla="*/ 753645 h 2189163"/>
              <a:gd name="T90" fmla="*/ 30376 w 1550987"/>
              <a:gd name="T91" fmla="*/ 568830 h 2189163"/>
              <a:gd name="T92" fmla="*/ 216426 w 1550987"/>
              <a:gd name="T93" fmla="*/ 489723 h 2189163"/>
              <a:gd name="T94" fmla="*/ 545723 w 1550987"/>
              <a:gd name="T95" fmla="*/ 486268 h 2189163"/>
              <a:gd name="T96" fmla="*/ 529138 w 1550987"/>
              <a:gd name="T97" fmla="*/ 15841 h 2189163"/>
              <a:gd name="T98" fmla="*/ 594968 w 1550987"/>
              <a:gd name="T99" fmla="*/ 95735 h 2189163"/>
              <a:gd name="T100" fmla="*/ 510871 w 1550987"/>
              <a:gd name="T101" fmla="*/ 127072 h 2189163"/>
              <a:gd name="T102" fmla="*/ 570842 w 1550987"/>
              <a:gd name="T103" fmla="*/ 148423 h 2189163"/>
              <a:gd name="T104" fmla="*/ 601172 w 1550987"/>
              <a:gd name="T105" fmla="*/ 189747 h 2189163"/>
              <a:gd name="T106" fmla="*/ 612890 w 1550987"/>
              <a:gd name="T107" fmla="*/ 294436 h 2189163"/>
              <a:gd name="T108" fmla="*/ 588075 w 1550987"/>
              <a:gd name="T109" fmla="*/ 314409 h 2189163"/>
              <a:gd name="T110" fmla="*/ 517420 w 1550987"/>
              <a:gd name="T111" fmla="*/ 441825 h 2189163"/>
              <a:gd name="T112" fmla="*/ 419881 w 1550987"/>
              <a:gd name="T113" fmla="*/ 480050 h 2189163"/>
              <a:gd name="T114" fmla="*/ 325445 w 1550987"/>
              <a:gd name="T115" fmla="*/ 416687 h 2189163"/>
              <a:gd name="T116" fmla="*/ 259615 w 1550987"/>
              <a:gd name="T117" fmla="*/ 309243 h 2189163"/>
              <a:gd name="T118" fmla="*/ 237556 w 1550987"/>
              <a:gd name="T119" fmla="*/ 254144 h 2189163"/>
              <a:gd name="T120" fmla="*/ 256513 w 1550987"/>
              <a:gd name="T121" fmla="*/ 169774 h 2189163"/>
              <a:gd name="T122" fmla="*/ 280638 w 1550987"/>
              <a:gd name="T123" fmla="*/ 79204 h 2189163"/>
              <a:gd name="T124" fmla="*/ 338886 w 1550987"/>
              <a:gd name="T125" fmla="*/ 21007 h 21891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50987" h="2189163">
                <a:moveTo>
                  <a:pt x="568325" y="2106613"/>
                </a:moveTo>
                <a:lnTo>
                  <a:pt x="680545" y="2106613"/>
                </a:lnTo>
                <a:lnTo>
                  <a:pt x="685287" y="2110168"/>
                </a:lnTo>
                <a:lnTo>
                  <a:pt x="698327" y="2118858"/>
                </a:lnTo>
                <a:lnTo>
                  <a:pt x="706625" y="2124387"/>
                </a:lnTo>
                <a:lnTo>
                  <a:pt x="715318" y="2131102"/>
                </a:lnTo>
                <a:lnTo>
                  <a:pt x="723616" y="2138211"/>
                </a:lnTo>
                <a:lnTo>
                  <a:pt x="731519" y="2145321"/>
                </a:lnTo>
                <a:lnTo>
                  <a:pt x="738631" y="2152825"/>
                </a:lnTo>
                <a:lnTo>
                  <a:pt x="741792" y="2156380"/>
                </a:lnTo>
                <a:lnTo>
                  <a:pt x="744163" y="2159935"/>
                </a:lnTo>
                <a:lnTo>
                  <a:pt x="746139" y="2163490"/>
                </a:lnTo>
                <a:lnTo>
                  <a:pt x="748115" y="2166650"/>
                </a:lnTo>
                <a:lnTo>
                  <a:pt x="748905" y="2170204"/>
                </a:lnTo>
                <a:lnTo>
                  <a:pt x="749300" y="2172969"/>
                </a:lnTo>
                <a:lnTo>
                  <a:pt x="748905" y="2176129"/>
                </a:lnTo>
                <a:lnTo>
                  <a:pt x="747719" y="2178499"/>
                </a:lnTo>
                <a:lnTo>
                  <a:pt x="745349" y="2180869"/>
                </a:lnTo>
                <a:lnTo>
                  <a:pt x="742583" y="2183239"/>
                </a:lnTo>
                <a:lnTo>
                  <a:pt x="738631" y="2185213"/>
                </a:lnTo>
                <a:lnTo>
                  <a:pt x="733889" y="2186398"/>
                </a:lnTo>
                <a:lnTo>
                  <a:pt x="727567" y="2187583"/>
                </a:lnTo>
                <a:lnTo>
                  <a:pt x="720455" y="2188373"/>
                </a:lnTo>
                <a:lnTo>
                  <a:pt x="711366" y="2189163"/>
                </a:lnTo>
                <a:lnTo>
                  <a:pt x="702673" y="2189163"/>
                </a:lnTo>
                <a:lnTo>
                  <a:pt x="694770" y="2188373"/>
                </a:lnTo>
                <a:lnTo>
                  <a:pt x="686868" y="2187188"/>
                </a:lnTo>
                <a:lnTo>
                  <a:pt x="679755" y="2186003"/>
                </a:lnTo>
                <a:lnTo>
                  <a:pt x="672247" y="2184424"/>
                </a:lnTo>
                <a:lnTo>
                  <a:pt x="665135" y="2182449"/>
                </a:lnTo>
                <a:lnTo>
                  <a:pt x="658813" y="2179684"/>
                </a:lnTo>
                <a:lnTo>
                  <a:pt x="652885" y="2177314"/>
                </a:lnTo>
                <a:lnTo>
                  <a:pt x="646563" y="2174154"/>
                </a:lnTo>
                <a:lnTo>
                  <a:pt x="640636" y="2170994"/>
                </a:lnTo>
                <a:lnTo>
                  <a:pt x="634709" y="2167440"/>
                </a:lnTo>
                <a:lnTo>
                  <a:pt x="623645" y="2160330"/>
                </a:lnTo>
                <a:lnTo>
                  <a:pt x="612976" y="2152430"/>
                </a:lnTo>
                <a:lnTo>
                  <a:pt x="608234" y="2149666"/>
                </a:lnTo>
                <a:lnTo>
                  <a:pt x="604678" y="2148086"/>
                </a:lnTo>
                <a:lnTo>
                  <a:pt x="603888" y="2147691"/>
                </a:lnTo>
                <a:lnTo>
                  <a:pt x="602702" y="2148086"/>
                </a:lnTo>
                <a:lnTo>
                  <a:pt x="602307" y="2148086"/>
                </a:lnTo>
                <a:lnTo>
                  <a:pt x="601517" y="2149271"/>
                </a:lnTo>
                <a:lnTo>
                  <a:pt x="600727" y="2150456"/>
                </a:lnTo>
                <a:lnTo>
                  <a:pt x="600331" y="2152035"/>
                </a:lnTo>
                <a:lnTo>
                  <a:pt x="599541" y="2152825"/>
                </a:lnTo>
                <a:lnTo>
                  <a:pt x="598751" y="2153220"/>
                </a:lnTo>
                <a:lnTo>
                  <a:pt x="597961" y="2153220"/>
                </a:lnTo>
                <a:lnTo>
                  <a:pt x="585316" y="2152825"/>
                </a:lnTo>
                <a:lnTo>
                  <a:pt x="578599" y="2152430"/>
                </a:lnTo>
                <a:lnTo>
                  <a:pt x="575438" y="2151641"/>
                </a:lnTo>
                <a:lnTo>
                  <a:pt x="573857" y="2150851"/>
                </a:lnTo>
                <a:lnTo>
                  <a:pt x="571091" y="2140186"/>
                </a:lnTo>
                <a:lnTo>
                  <a:pt x="569906" y="2131497"/>
                </a:lnTo>
                <a:lnTo>
                  <a:pt x="569115" y="2124387"/>
                </a:lnTo>
                <a:lnTo>
                  <a:pt x="569115" y="2118858"/>
                </a:lnTo>
                <a:lnTo>
                  <a:pt x="569115" y="2114908"/>
                </a:lnTo>
                <a:lnTo>
                  <a:pt x="569510" y="2112143"/>
                </a:lnTo>
                <a:lnTo>
                  <a:pt x="570301" y="2110168"/>
                </a:lnTo>
                <a:lnTo>
                  <a:pt x="568325" y="2106613"/>
                </a:lnTo>
                <a:close/>
                <a:moveTo>
                  <a:pt x="282821" y="2106613"/>
                </a:moveTo>
                <a:lnTo>
                  <a:pt x="395287" y="2106613"/>
                </a:lnTo>
                <a:lnTo>
                  <a:pt x="393307" y="2110168"/>
                </a:lnTo>
                <a:lnTo>
                  <a:pt x="394495" y="2112143"/>
                </a:lnTo>
                <a:lnTo>
                  <a:pt x="394495" y="2114908"/>
                </a:lnTo>
                <a:lnTo>
                  <a:pt x="394891" y="2118858"/>
                </a:lnTo>
                <a:lnTo>
                  <a:pt x="394891" y="2124387"/>
                </a:lnTo>
                <a:lnTo>
                  <a:pt x="394099" y="2131497"/>
                </a:lnTo>
                <a:lnTo>
                  <a:pt x="392515" y="2140186"/>
                </a:lnTo>
                <a:lnTo>
                  <a:pt x="390139" y="2150851"/>
                </a:lnTo>
                <a:lnTo>
                  <a:pt x="388555" y="2151641"/>
                </a:lnTo>
                <a:lnTo>
                  <a:pt x="385387" y="2152430"/>
                </a:lnTo>
                <a:lnTo>
                  <a:pt x="378655" y="2152825"/>
                </a:lnTo>
                <a:lnTo>
                  <a:pt x="365587" y="2153220"/>
                </a:lnTo>
                <a:lnTo>
                  <a:pt x="364795" y="2153220"/>
                </a:lnTo>
                <a:lnTo>
                  <a:pt x="364398" y="2152825"/>
                </a:lnTo>
                <a:lnTo>
                  <a:pt x="363606" y="2152035"/>
                </a:lnTo>
                <a:lnTo>
                  <a:pt x="362814" y="2150456"/>
                </a:lnTo>
                <a:lnTo>
                  <a:pt x="362022" y="2149271"/>
                </a:lnTo>
                <a:lnTo>
                  <a:pt x="361626" y="2148086"/>
                </a:lnTo>
                <a:lnTo>
                  <a:pt x="361230" y="2148086"/>
                </a:lnTo>
                <a:lnTo>
                  <a:pt x="359646" y="2147691"/>
                </a:lnTo>
                <a:lnTo>
                  <a:pt x="358854" y="2148086"/>
                </a:lnTo>
                <a:lnTo>
                  <a:pt x="355686" y="2149666"/>
                </a:lnTo>
                <a:lnTo>
                  <a:pt x="350934" y="2152430"/>
                </a:lnTo>
                <a:lnTo>
                  <a:pt x="340242" y="2160330"/>
                </a:lnTo>
                <a:lnTo>
                  <a:pt x="328758" y="2167440"/>
                </a:lnTo>
                <a:lnTo>
                  <a:pt x="323214" y="2170994"/>
                </a:lnTo>
                <a:lnTo>
                  <a:pt x="317274" y="2174154"/>
                </a:lnTo>
                <a:lnTo>
                  <a:pt x="310938" y="2177314"/>
                </a:lnTo>
                <a:lnTo>
                  <a:pt x="304601" y="2179684"/>
                </a:lnTo>
                <a:lnTo>
                  <a:pt x="297869" y="2182449"/>
                </a:lnTo>
                <a:lnTo>
                  <a:pt x="291137" y="2184424"/>
                </a:lnTo>
                <a:lnTo>
                  <a:pt x="284009" y="2186003"/>
                </a:lnTo>
                <a:lnTo>
                  <a:pt x="276485" y="2187188"/>
                </a:lnTo>
                <a:lnTo>
                  <a:pt x="268961" y="2188373"/>
                </a:lnTo>
                <a:lnTo>
                  <a:pt x="260645" y="2189163"/>
                </a:lnTo>
                <a:lnTo>
                  <a:pt x="252329" y="2189163"/>
                </a:lnTo>
                <a:lnTo>
                  <a:pt x="243220" y="2188373"/>
                </a:lnTo>
                <a:lnTo>
                  <a:pt x="235696" y="2187583"/>
                </a:lnTo>
                <a:lnTo>
                  <a:pt x="229756" y="2186398"/>
                </a:lnTo>
                <a:lnTo>
                  <a:pt x="225004" y="2185213"/>
                </a:lnTo>
                <a:lnTo>
                  <a:pt x="221044" y="2183239"/>
                </a:lnTo>
                <a:lnTo>
                  <a:pt x="218272" y="2180869"/>
                </a:lnTo>
                <a:lnTo>
                  <a:pt x="215896" y="2178499"/>
                </a:lnTo>
                <a:lnTo>
                  <a:pt x="214708" y="2176129"/>
                </a:lnTo>
                <a:lnTo>
                  <a:pt x="214312" y="2172969"/>
                </a:lnTo>
                <a:lnTo>
                  <a:pt x="214708" y="2170204"/>
                </a:lnTo>
                <a:lnTo>
                  <a:pt x="215500" y="2166650"/>
                </a:lnTo>
                <a:lnTo>
                  <a:pt x="217084" y="2163490"/>
                </a:lnTo>
                <a:lnTo>
                  <a:pt x="219460" y="2159935"/>
                </a:lnTo>
                <a:lnTo>
                  <a:pt x="221836" y="2156380"/>
                </a:lnTo>
                <a:lnTo>
                  <a:pt x="225004" y="2152825"/>
                </a:lnTo>
                <a:lnTo>
                  <a:pt x="232132" y="2145321"/>
                </a:lnTo>
                <a:lnTo>
                  <a:pt x="240052" y="2138211"/>
                </a:lnTo>
                <a:lnTo>
                  <a:pt x="248369" y="2131102"/>
                </a:lnTo>
                <a:lnTo>
                  <a:pt x="257081" y="2124387"/>
                </a:lnTo>
                <a:lnTo>
                  <a:pt x="265001" y="2118858"/>
                </a:lnTo>
                <a:lnTo>
                  <a:pt x="277673" y="2110168"/>
                </a:lnTo>
                <a:lnTo>
                  <a:pt x="282821" y="2106613"/>
                </a:lnTo>
                <a:close/>
                <a:moveTo>
                  <a:pt x="53975" y="1395413"/>
                </a:moveTo>
                <a:lnTo>
                  <a:pt x="145257" y="1412546"/>
                </a:lnTo>
                <a:lnTo>
                  <a:pt x="148035" y="1413343"/>
                </a:lnTo>
                <a:lnTo>
                  <a:pt x="150813" y="1414936"/>
                </a:lnTo>
                <a:lnTo>
                  <a:pt x="153591" y="1417327"/>
                </a:lnTo>
                <a:lnTo>
                  <a:pt x="155575" y="1420514"/>
                </a:lnTo>
                <a:lnTo>
                  <a:pt x="157560" y="1424100"/>
                </a:lnTo>
                <a:lnTo>
                  <a:pt x="159544" y="1428085"/>
                </a:lnTo>
                <a:lnTo>
                  <a:pt x="161132" y="1432866"/>
                </a:lnTo>
                <a:lnTo>
                  <a:pt x="162322" y="1438045"/>
                </a:lnTo>
                <a:lnTo>
                  <a:pt x="164704" y="1448803"/>
                </a:lnTo>
                <a:lnTo>
                  <a:pt x="167085" y="1460358"/>
                </a:lnTo>
                <a:lnTo>
                  <a:pt x="168275" y="1472311"/>
                </a:lnTo>
                <a:lnTo>
                  <a:pt x="169466" y="1483068"/>
                </a:lnTo>
                <a:lnTo>
                  <a:pt x="169863" y="1487849"/>
                </a:lnTo>
                <a:lnTo>
                  <a:pt x="169466" y="1491037"/>
                </a:lnTo>
                <a:lnTo>
                  <a:pt x="168672" y="1493427"/>
                </a:lnTo>
                <a:lnTo>
                  <a:pt x="167879" y="1493826"/>
                </a:lnTo>
                <a:lnTo>
                  <a:pt x="167482" y="1493826"/>
                </a:lnTo>
                <a:lnTo>
                  <a:pt x="165894" y="1493826"/>
                </a:lnTo>
                <a:lnTo>
                  <a:pt x="163513" y="1492631"/>
                </a:lnTo>
                <a:lnTo>
                  <a:pt x="161529" y="1490638"/>
                </a:lnTo>
                <a:lnTo>
                  <a:pt x="159544" y="1488248"/>
                </a:lnTo>
                <a:lnTo>
                  <a:pt x="154782" y="1481873"/>
                </a:lnTo>
                <a:lnTo>
                  <a:pt x="150416" y="1474701"/>
                </a:lnTo>
                <a:lnTo>
                  <a:pt x="148829" y="1470717"/>
                </a:lnTo>
                <a:lnTo>
                  <a:pt x="147638" y="1467529"/>
                </a:lnTo>
                <a:lnTo>
                  <a:pt x="146844" y="1463943"/>
                </a:lnTo>
                <a:lnTo>
                  <a:pt x="146844" y="1461553"/>
                </a:lnTo>
                <a:lnTo>
                  <a:pt x="146447" y="1459162"/>
                </a:lnTo>
                <a:lnTo>
                  <a:pt x="146050" y="1456772"/>
                </a:lnTo>
                <a:lnTo>
                  <a:pt x="145654" y="1455178"/>
                </a:lnTo>
                <a:lnTo>
                  <a:pt x="144463" y="1453584"/>
                </a:lnTo>
                <a:lnTo>
                  <a:pt x="143669" y="1452787"/>
                </a:lnTo>
                <a:lnTo>
                  <a:pt x="142479" y="1451991"/>
                </a:lnTo>
                <a:lnTo>
                  <a:pt x="141685" y="1451592"/>
                </a:lnTo>
                <a:lnTo>
                  <a:pt x="140494" y="1451592"/>
                </a:lnTo>
                <a:lnTo>
                  <a:pt x="139303" y="1451991"/>
                </a:lnTo>
                <a:lnTo>
                  <a:pt x="138510" y="1452389"/>
                </a:lnTo>
                <a:lnTo>
                  <a:pt x="136922" y="1453584"/>
                </a:lnTo>
                <a:lnTo>
                  <a:pt x="136128" y="1455178"/>
                </a:lnTo>
                <a:lnTo>
                  <a:pt x="135335" y="1457170"/>
                </a:lnTo>
                <a:lnTo>
                  <a:pt x="134938" y="1459959"/>
                </a:lnTo>
                <a:lnTo>
                  <a:pt x="134541" y="1462748"/>
                </a:lnTo>
                <a:lnTo>
                  <a:pt x="134541" y="1466732"/>
                </a:lnTo>
                <a:lnTo>
                  <a:pt x="134144" y="1473904"/>
                </a:lnTo>
                <a:lnTo>
                  <a:pt x="133747" y="1476693"/>
                </a:lnTo>
                <a:lnTo>
                  <a:pt x="132953" y="1480279"/>
                </a:lnTo>
                <a:lnTo>
                  <a:pt x="132160" y="1482670"/>
                </a:lnTo>
                <a:lnTo>
                  <a:pt x="130572" y="1485857"/>
                </a:lnTo>
                <a:lnTo>
                  <a:pt x="128985" y="1487849"/>
                </a:lnTo>
                <a:lnTo>
                  <a:pt x="127397" y="1489841"/>
                </a:lnTo>
                <a:lnTo>
                  <a:pt x="125413" y="1492232"/>
                </a:lnTo>
                <a:lnTo>
                  <a:pt x="123032" y="1493427"/>
                </a:lnTo>
                <a:lnTo>
                  <a:pt x="120650" y="1495021"/>
                </a:lnTo>
                <a:lnTo>
                  <a:pt x="117872" y="1495818"/>
                </a:lnTo>
                <a:lnTo>
                  <a:pt x="114300" y="1496615"/>
                </a:lnTo>
                <a:lnTo>
                  <a:pt x="110331" y="1497013"/>
                </a:lnTo>
                <a:lnTo>
                  <a:pt x="106760" y="1497013"/>
                </a:lnTo>
                <a:lnTo>
                  <a:pt x="101997" y="1496615"/>
                </a:lnTo>
                <a:lnTo>
                  <a:pt x="98822" y="1496216"/>
                </a:lnTo>
                <a:lnTo>
                  <a:pt x="94853" y="1495021"/>
                </a:lnTo>
                <a:lnTo>
                  <a:pt x="92075" y="1493826"/>
                </a:lnTo>
                <a:lnTo>
                  <a:pt x="88503" y="1491834"/>
                </a:lnTo>
                <a:lnTo>
                  <a:pt x="85725" y="1489045"/>
                </a:lnTo>
                <a:lnTo>
                  <a:pt x="82947" y="1486256"/>
                </a:lnTo>
                <a:lnTo>
                  <a:pt x="80169" y="1483068"/>
                </a:lnTo>
                <a:lnTo>
                  <a:pt x="78184" y="1479881"/>
                </a:lnTo>
                <a:lnTo>
                  <a:pt x="73422" y="1471912"/>
                </a:lnTo>
                <a:lnTo>
                  <a:pt x="69453" y="1463147"/>
                </a:lnTo>
                <a:lnTo>
                  <a:pt x="66278" y="1454381"/>
                </a:lnTo>
                <a:lnTo>
                  <a:pt x="63103" y="1445217"/>
                </a:lnTo>
                <a:lnTo>
                  <a:pt x="60722" y="1435655"/>
                </a:lnTo>
                <a:lnTo>
                  <a:pt x="58738" y="1426889"/>
                </a:lnTo>
                <a:lnTo>
                  <a:pt x="55563" y="1410952"/>
                </a:lnTo>
                <a:lnTo>
                  <a:pt x="54372" y="1399796"/>
                </a:lnTo>
                <a:lnTo>
                  <a:pt x="53975" y="1395413"/>
                </a:lnTo>
                <a:close/>
                <a:moveTo>
                  <a:pt x="1197768" y="1065213"/>
                </a:moveTo>
                <a:lnTo>
                  <a:pt x="1325562" y="1065213"/>
                </a:lnTo>
                <a:lnTo>
                  <a:pt x="1325562" y="1183610"/>
                </a:lnTo>
                <a:lnTo>
                  <a:pt x="1341437" y="1184405"/>
                </a:lnTo>
                <a:lnTo>
                  <a:pt x="1357312" y="1185994"/>
                </a:lnTo>
                <a:lnTo>
                  <a:pt x="1371996" y="1187583"/>
                </a:lnTo>
                <a:lnTo>
                  <a:pt x="1385887" y="1189172"/>
                </a:lnTo>
                <a:lnTo>
                  <a:pt x="1399381" y="1191159"/>
                </a:lnTo>
                <a:lnTo>
                  <a:pt x="1412478" y="1193940"/>
                </a:lnTo>
                <a:lnTo>
                  <a:pt x="1424384" y="1196324"/>
                </a:lnTo>
                <a:lnTo>
                  <a:pt x="1436290" y="1199502"/>
                </a:lnTo>
                <a:lnTo>
                  <a:pt x="1447799" y="1202284"/>
                </a:lnTo>
                <a:lnTo>
                  <a:pt x="1458912" y="1205462"/>
                </a:lnTo>
                <a:lnTo>
                  <a:pt x="1469231" y="1209038"/>
                </a:lnTo>
                <a:lnTo>
                  <a:pt x="1478756" y="1212613"/>
                </a:lnTo>
                <a:lnTo>
                  <a:pt x="1488678" y="1216587"/>
                </a:lnTo>
                <a:lnTo>
                  <a:pt x="1497409" y="1220560"/>
                </a:lnTo>
                <a:lnTo>
                  <a:pt x="1514475" y="1228108"/>
                </a:lnTo>
                <a:lnTo>
                  <a:pt x="1476771" y="1380276"/>
                </a:lnTo>
                <a:lnTo>
                  <a:pt x="1462484" y="1374317"/>
                </a:lnTo>
                <a:lnTo>
                  <a:pt x="1446212" y="1367165"/>
                </a:lnTo>
                <a:lnTo>
                  <a:pt x="1427162" y="1359616"/>
                </a:lnTo>
                <a:lnTo>
                  <a:pt x="1416446" y="1356041"/>
                </a:lnTo>
                <a:lnTo>
                  <a:pt x="1405334" y="1352068"/>
                </a:lnTo>
                <a:lnTo>
                  <a:pt x="1393428" y="1348889"/>
                </a:lnTo>
                <a:lnTo>
                  <a:pt x="1380728" y="1345313"/>
                </a:lnTo>
                <a:lnTo>
                  <a:pt x="1367234" y="1342532"/>
                </a:lnTo>
                <a:lnTo>
                  <a:pt x="1353343" y="1339751"/>
                </a:lnTo>
                <a:lnTo>
                  <a:pt x="1338262" y="1337765"/>
                </a:lnTo>
                <a:lnTo>
                  <a:pt x="1322387" y="1336175"/>
                </a:lnTo>
                <a:lnTo>
                  <a:pt x="1306115" y="1335381"/>
                </a:lnTo>
                <a:lnTo>
                  <a:pt x="1288653" y="1334586"/>
                </a:lnTo>
                <a:lnTo>
                  <a:pt x="1273571" y="1335381"/>
                </a:lnTo>
                <a:lnTo>
                  <a:pt x="1259681" y="1336573"/>
                </a:lnTo>
                <a:lnTo>
                  <a:pt x="1246981" y="1338559"/>
                </a:lnTo>
                <a:lnTo>
                  <a:pt x="1235868" y="1340943"/>
                </a:lnTo>
                <a:lnTo>
                  <a:pt x="1225549" y="1344519"/>
                </a:lnTo>
                <a:lnTo>
                  <a:pt x="1216421" y="1348889"/>
                </a:lnTo>
                <a:lnTo>
                  <a:pt x="1208484" y="1353259"/>
                </a:lnTo>
                <a:lnTo>
                  <a:pt x="1200943" y="1358424"/>
                </a:lnTo>
                <a:lnTo>
                  <a:pt x="1195387" y="1363987"/>
                </a:lnTo>
                <a:lnTo>
                  <a:pt x="1190228" y="1369946"/>
                </a:lnTo>
                <a:lnTo>
                  <a:pt x="1185862" y="1376303"/>
                </a:lnTo>
                <a:lnTo>
                  <a:pt x="1182687" y="1382660"/>
                </a:lnTo>
                <a:lnTo>
                  <a:pt x="1179909" y="1389414"/>
                </a:lnTo>
                <a:lnTo>
                  <a:pt x="1178321" y="1396168"/>
                </a:lnTo>
                <a:lnTo>
                  <a:pt x="1177528" y="1403320"/>
                </a:lnTo>
                <a:lnTo>
                  <a:pt x="1177131" y="1410471"/>
                </a:lnTo>
                <a:lnTo>
                  <a:pt x="1177131" y="1414444"/>
                </a:lnTo>
                <a:lnTo>
                  <a:pt x="1177528" y="1418418"/>
                </a:lnTo>
                <a:lnTo>
                  <a:pt x="1178321" y="1421993"/>
                </a:lnTo>
                <a:lnTo>
                  <a:pt x="1179115" y="1426364"/>
                </a:lnTo>
                <a:lnTo>
                  <a:pt x="1180306" y="1430337"/>
                </a:lnTo>
                <a:lnTo>
                  <a:pt x="1182290" y="1433515"/>
                </a:lnTo>
                <a:lnTo>
                  <a:pt x="1183878" y="1437488"/>
                </a:lnTo>
                <a:lnTo>
                  <a:pt x="1185862" y="1441064"/>
                </a:lnTo>
                <a:lnTo>
                  <a:pt x="1188243" y="1444640"/>
                </a:lnTo>
                <a:lnTo>
                  <a:pt x="1191021" y="1448215"/>
                </a:lnTo>
                <a:lnTo>
                  <a:pt x="1197371" y="1454970"/>
                </a:lnTo>
                <a:lnTo>
                  <a:pt x="1204912" y="1461724"/>
                </a:lnTo>
                <a:lnTo>
                  <a:pt x="1213643" y="1468478"/>
                </a:lnTo>
                <a:lnTo>
                  <a:pt x="1223962" y="1475232"/>
                </a:lnTo>
                <a:lnTo>
                  <a:pt x="1235471" y="1481986"/>
                </a:lnTo>
                <a:lnTo>
                  <a:pt x="1247775" y="1489138"/>
                </a:lnTo>
                <a:lnTo>
                  <a:pt x="1262459" y="1495892"/>
                </a:lnTo>
                <a:lnTo>
                  <a:pt x="1277937" y="1503044"/>
                </a:lnTo>
                <a:lnTo>
                  <a:pt x="1294606" y="1510592"/>
                </a:lnTo>
                <a:lnTo>
                  <a:pt x="1313259" y="1518538"/>
                </a:lnTo>
                <a:lnTo>
                  <a:pt x="1333499" y="1526087"/>
                </a:lnTo>
                <a:lnTo>
                  <a:pt x="1347390" y="1531649"/>
                </a:lnTo>
                <a:lnTo>
                  <a:pt x="1361281" y="1536814"/>
                </a:lnTo>
                <a:lnTo>
                  <a:pt x="1374378" y="1542377"/>
                </a:lnTo>
                <a:lnTo>
                  <a:pt x="1387078" y="1548336"/>
                </a:lnTo>
                <a:lnTo>
                  <a:pt x="1399381" y="1554296"/>
                </a:lnTo>
                <a:lnTo>
                  <a:pt x="1410890" y="1560255"/>
                </a:lnTo>
                <a:lnTo>
                  <a:pt x="1422003" y="1566215"/>
                </a:lnTo>
                <a:lnTo>
                  <a:pt x="1432718" y="1572572"/>
                </a:lnTo>
                <a:lnTo>
                  <a:pt x="1442640" y="1578532"/>
                </a:lnTo>
                <a:lnTo>
                  <a:pt x="1452562" y="1585286"/>
                </a:lnTo>
                <a:lnTo>
                  <a:pt x="1461690" y="1591643"/>
                </a:lnTo>
                <a:lnTo>
                  <a:pt x="1470025" y="1598794"/>
                </a:lnTo>
                <a:lnTo>
                  <a:pt x="1478359" y="1605548"/>
                </a:lnTo>
                <a:lnTo>
                  <a:pt x="1486296" y="1613097"/>
                </a:lnTo>
                <a:lnTo>
                  <a:pt x="1493440" y="1620646"/>
                </a:lnTo>
                <a:lnTo>
                  <a:pt x="1500584" y="1628195"/>
                </a:lnTo>
                <a:lnTo>
                  <a:pt x="1506934" y="1635743"/>
                </a:lnTo>
                <a:lnTo>
                  <a:pt x="1512490" y="1643690"/>
                </a:lnTo>
                <a:lnTo>
                  <a:pt x="1517649" y="1651636"/>
                </a:lnTo>
                <a:lnTo>
                  <a:pt x="1522809" y="1660376"/>
                </a:lnTo>
                <a:lnTo>
                  <a:pt x="1527571" y="1668720"/>
                </a:lnTo>
                <a:lnTo>
                  <a:pt x="1531540" y="1677460"/>
                </a:lnTo>
                <a:lnTo>
                  <a:pt x="1535509" y="1686201"/>
                </a:lnTo>
                <a:lnTo>
                  <a:pt x="1538684" y="1695737"/>
                </a:lnTo>
                <a:lnTo>
                  <a:pt x="1541859" y="1704875"/>
                </a:lnTo>
                <a:lnTo>
                  <a:pt x="1544240" y="1714807"/>
                </a:lnTo>
                <a:lnTo>
                  <a:pt x="1546225" y="1724740"/>
                </a:lnTo>
                <a:lnTo>
                  <a:pt x="1548209" y="1735070"/>
                </a:lnTo>
                <a:lnTo>
                  <a:pt x="1549399" y="1745400"/>
                </a:lnTo>
                <a:lnTo>
                  <a:pt x="1550193" y="1756127"/>
                </a:lnTo>
                <a:lnTo>
                  <a:pt x="1550590" y="1766854"/>
                </a:lnTo>
                <a:lnTo>
                  <a:pt x="1550987" y="1778376"/>
                </a:lnTo>
                <a:lnTo>
                  <a:pt x="1550590" y="1789501"/>
                </a:lnTo>
                <a:lnTo>
                  <a:pt x="1549796" y="1800625"/>
                </a:lnTo>
                <a:lnTo>
                  <a:pt x="1549003" y="1811750"/>
                </a:lnTo>
                <a:lnTo>
                  <a:pt x="1547415" y="1822080"/>
                </a:lnTo>
                <a:lnTo>
                  <a:pt x="1545034" y="1833204"/>
                </a:lnTo>
                <a:lnTo>
                  <a:pt x="1542256" y="1843931"/>
                </a:lnTo>
                <a:lnTo>
                  <a:pt x="1539081" y="1853864"/>
                </a:lnTo>
                <a:lnTo>
                  <a:pt x="1535906" y="1864194"/>
                </a:lnTo>
                <a:lnTo>
                  <a:pt x="1531540" y="1874127"/>
                </a:lnTo>
                <a:lnTo>
                  <a:pt x="1527571" y="1884059"/>
                </a:lnTo>
                <a:lnTo>
                  <a:pt x="1522412" y="1893594"/>
                </a:lnTo>
                <a:lnTo>
                  <a:pt x="1516856" y="1902733"/>
                </a:lnTo>
                <a:lnTo>
                  <a:pt x="1511299" y="1912268"/>
                </a:lnTo>
                <a:lnTo>
                  <a:pt x="1504949" y="1921009"/>
                </a:lnTo>
                <a:lnTo>
                  <a:pt x="1498203" y="1929352"/>
                </a:lnTo>
                <a:lnTo>
                  <a:pt x="1491059" y="1937695"/>
                </a:lnTo>
                <a:lnTo>
                  <a:pt x="1483518" y="1946039"/>
                </a:lnTo>
                <a:lnTo>
                  <a:pt x="1475581" y="1953985"/>
                </a:lnTo>
                <a:lnTo>
                  <a:pt x="1467246" y="1961534"/>
                </a:lnTo>
                <a:lnTo>
                  <a:pt x="1458118" y="1968685"/>
                </a:lnTo>
                <a:lnTo>
                  <a:pt x="1448990" y="1975439"/>
                </a:lnTo>
                <a:lnTo>
                  <a:pt x="1439465" y="1982194"/>
                </a:lnTo>
                <a:lnTo>
                  <a:pt x="1429146" y="1988550"/>
                </a:lnTo>
                <a:lnTo>
                  <a:pt x="1418431" y="1994510"/>
                </a:lnTo>
                <a:lnTo>
                  <a:pt x="1407318" y="2000072"/>
                </a:lnTo>
                <a:lnTo>
                  <a:pt x="1395809" y="2004840"/>
                </a:lnTo>
                <a:lnTo>
                  <a:pt x="1383903" y="2009608"/>
                </a:lnTo>
                <a:lnTo>
                  <a:pt x="1371996" y="2014375"/>
                </a:lnTo>
                <a:lnTo>
                  <a:pt x="1359296" y="2017951"/>
                </a:lnTo>
                <a:lnTo>
                  <a:pt x="1346199" y="2021924"/>
                </a:lnTo>
                <a:lnTo>
                  <a:pt x="1332706" y="2024705"/>
                </a:lnTo>
                <a:lnTo>
                  <a:pt x="1319212" y="2027884"/>
                </a:lnTo>
                <a:lnTo>
                  <a:pt x="1319212" y="2165351"/>
                </a:lnTo>
                <a:lnTo>
                  <a:pt x="1191418" y="2165351"/>
                </a:lnTo>
                <a:lnTo>
                  <a:pt x="1191418" y="2037022"/>
                </a:lnTo>
                <a:lnTo>
                  <a:pt x="1175146" y="2036227"/>
                </a:lnTo>
                <a:lnTo>
                  <a:pt x="1158875" y="2034638"/>
                </a:lnTo>
                <a:lnTo>
                  <a:pt x="1142603" y="2032651"/>
                </a:lnTo>
                <a:lnTo>
                  <a:pt x="1127125" y="2030665"/>
                </a:lnTo>
                <a:lnTo>
                  <a:pt x="1111249" y="2027884"/>
                </a:lnTo>
                <a:lnTo>
                  <a:pt x="1096168" y="2024705"/>
                </a:lnTo>
                <a:lnTo>
                  <a:pt x="1081087" y="2021527"/>
                </a:lnTo>
                <a:lnTo>
                  <a:pt x="1066799" y="2017554"/>
                </a:lnTo>
                <a:lnTo>
                  <a:pt x="1052512" y="2013978"/>
                </a:lnTo>
                <a:lnTo>
                  <a:pt x="1039018" y="2009608"/>
                </a:lnTo>
                <a:lnTo>
                  <a:pt x="1025921" y="2004840"/>
                </a:lnTo>
                <a:lnTo>
                  <a:pt x="1013221" y="2000470"/>
                </a:lnTo>
                <a:lnTo>
                  <a:pt x="1001315" y="1995305"/>
                </a:lnTo>
                <a:lnTo>
                  <a:pt x="989806" y="1990140"/>
                </a:lnTo>
                <a:lnTo>
                  <a:pt x="979884" y="1984577"/>
                </a:lnTo>
                <a:lnTo>
                  <a:pt x="969962" y="1979412"/>
                </a:lnTo>
                <a:lnTo>
                  <a:pt x="1008856" y="1821285"/>
                </a:lnTo>
                <a:lnTo>
                  <a:pt x="1019571" y="1827245"/>
                </a:lnTo>
                <a:lnTo>
                  <a:pt x="1030287" y="1832807"/>
                </a:lnTo>
                <a:lnTo>
                  <a:pt x="1041796" y="1838369"/>
                </a:lnTo>
                <a:lnTo>
                  <a:pt x="1054099" y="1843931"/>
                </a:lnTo>
                <a:lnTo>
                  <a:pt x="1066403" y="1848699"/>
                </a:lnTo>
                <a:lnTo>
                  <a:pt x="1079103" y="1853864"/>
                </a:lnTo>
                <a:lnTo>
                  <a:pt x="1092199" y="1858632"/>
                </a:lnTo>
                <a:lnTo>
                  <a:pt x="1105693" y="1862605"/>
                </a:lnTo>
                <a:lnTo>
                  <a:pt x="1119584" y="1866578"/>
                </a:lnTo>
                <a:lnTo>
                  <a:pt x="1134268" y="1870551"/>
                </a:lnTo>
                <a:lnTo>
                  <a:pt x="1148556" y="1873332"/>
                </a:lnTo>
                <a:lnTo>
                  <a:pt x="1163637" y="1875716"/>
                </a:lnTo>
                <a:lnTo>
                  <a:pt x="1178321" y="1878100"/>
                </a:lnTo>
                <a:lnTo>
                  <a:pt x="1193799" y="1879689"/>
                </a:lnTo>
                <a:lnTo>
                  <a:pt x="1209675" y="1880483"/>
                </a:lnTo>
                <a:lnTo>
                  <a:pt x="1225153" y="1880881"/>
                </a:lnTo>
                <a:lnTo>
                  <a:pt x="1239043" y="1880483"/>
                </a:lnTo>
                <a:lnTo>
                  <a:pt x="1251743" y="1879292"/>
                </a:lnTo>
                <a:lnTo>
                  <a:pt x="1264443" y="1877702"/>
                </a:lnTo>
                <a:lnTo>
                  <a:pt x="1276349" y="1875318"/>
                </a:lnTo>
                <a:lnTo>
                  <a:pt x="1287065" y="1872140"/>
                </a:lnTo>
                <a:lnTo>
                  <a:pt x="1297384" y="1868564"/>
                </a:lnTo>
                <a:lnTo>
                  <a:pt x="1306909" y="1864194"/>
                </a:lnTo>
                <a:lnTo>
                  <a:pt x="1315243" y="1859426"/>
                </a:lnTo>
                <a:lnTo>
                  <a:pt x="1319609" y="1856248"/>
                </a:lnTo>
                <a:lnTo>
                  <a:pt x="1323578" y="1853467"/>
                </a:lnTo>
                <a:lnTo>
                  <a:pt x="1326753" y="1850686"/>
                </a:lnTo>
                <a:lnTo>
                  <a:pt x="1330325" y="1847110"/>
                </a:lnTo>
                <a:lnTo>
                  <a:pt x="1333499" y="1843931"/>
                </a:lnTo>
                <a:lnTo>
                  <a:pt x="1335881" y="1840356"/>
                </a:lnTo>
                <a:lnTo>
                  <a:pt x="1339056" y="1836780"/>
                </a:lnTo>
                <a:lnTo>
                  <a:pt x="1341040" y="1832807"/>
                </a:lnTo>
                <a:lnTo>
                  <a:pt x="1343025" y="1828834"/>
                </a:lnTo>
                <a:lnTo>
                  <a:pt x="1345009" y="1824861"/>
                </a:lnTo>
                <a:lnTo>
                  <a:pt x="1346596" y="1820490"/>
                </a:lnTo>
                <a:lnTo>
                  <a:pt x="1347787" y="1816517"/>
                </a:lnTo>
                <a:lnTo>
                  <a:pt x="1348978" y="1811750"/>
                </a:lnTo>
                <a:lnTo>
                  <a:pt x="1349375" y="1806982"/>
                </a:lnTo>
                <a:lnTo>
                  <a:pt x="1349771" y="1801817"/>
                </a:lnTo>
                <a:lnTo>
                  <a:pt x="1350565" y="1797447"/>
                </a:lnTo>
                <a:lnTo>
                  <a:pt x="1349771" y="1787514"/>
                </a:lnTo>
                <a:lnTo>
                  <a:pt x="1348978" y="1783541"/>
                </a:lnTo>
                <a:lnTo>
                  <a:pt x="1348184" y="1778773"/>
                </a:lnTo>
                <a:lnTo>
                  <a:pt x="1346993" y="1774403"/>
                </a:lnTo>
                <a:lnTo>
                  <a:pt x="1345803" y="1770430"/>
                </a:lnTo>
                <a:lnTo>
                  <a:pt x="1344215" y="1766060"/>
                </a:lnTo>
                <a:lnTo>
                  <a:pt x="1342231" y="1762086"/>
                </a:lnTo>
                <a:lnTo>
                  <a:pt x="1340246" y="1758113"/>
                </a:lnTo>
                <a:lnTo>
                  <a:pt x="1337865" y="1753743"/>
                </a:lnTo>
                <a:lnTo>
                  <a:pt x="1334690" y="1750167"/>
                </a:lnTo>
                <a:lnTo>
                  <a:pt x="1331912" y="1746194"/>
                </a:lnTo>
                <a:lnTo>
                  <a:pt x="1325165" y="1739043"/>
                </a:lnTo>
                <a:lnTo>
                  <a:pt x="1317625" y="1731891"/>
                </a:lnTo>
                <a:lnTo>
                  <a:pt x="1308099" y="1725137"/>
                </a:lnTo>
                <a:lnTo>
                  <a:pt x="1298178" y="1718383"/>
                </a:lnTo>
                <a:lnTo>
                  <a:pt x="1287065" y="1711629"/>
                </a:lnTo>
                <a:lnTo>
                  <a:pt x="1274365" y="1705272"/>
                </a:lnTo>
                <a:lnTo>
                  <a:pt x="1260475" y="1698915"/>
                </a:lnTo>
                <a:lnTo>
                  <a:pt x="1245790" y="1692558"/>
                </a:lnTo>
                <a:lnTo>
                  <a:pt x="1229915" y="1686201"/>
                </a:lnTo>
                <a:lnTo>
                  <a:pt x="1212056" y="1679844"/>
                </a:lnTo>
                <a:lnTo>
                  <a:pt x="1186656" y="1670706"/>
                </a:lnTo>
                <a:lnTo>
                  <a:pt x="1162049" y="1660774"/>
                </a:lnTo>
                <a:lnTo>
                  <a:pt x="1150143" y="1655609"/>
                </a:lnTo>
                <a:lnTo>
                  <a:pt x="1138634" y="1650444"/>
                </a:lnTo>
                <a:lnTo>
                  <a:pt x="1127918" y="1644881"/>
                </a:lnTo>
                <a:lnTo>
                  <a:pt x="1116806" y="1638922"/>
                </a:lnTo>
                <a:lnTo>
                  <a:pt x="1106090" y="1633757"/>
                </a:lnTo>
                <a:lnTo>
                  <a:pt x="1096168" y="1627400"/>
                </a:lnTo>
                <a:lnTo>
                  <a:pt x="1085849" y="1621440"/>
                </a:lnTo>
                <a:lnTo>
                  <a:pt x="1076721" y="1615084"/>
                </a:lnTo>
                <a:lnTo>
                  <a:pt x="1067593" y="1608329"/>
                </a:lnTo>
                <a:lnTo>
                  <a:pt x="1058862" y="1601575"/>
                </a:lnTo>
                <a:lnTo>
                  <a:pt x="1050528" y="1594821"/>
                </a:lnTo>
                <a:lnTo>
                  <a:pt x="1042590" y="1587272"/>
                </a:lnTo>
                <a:lnTo>
                  <a:pt x="1035049" y="1580121"/>
                </a:lnTo>
                <a:lnTo>
                  <a:pt x="1027906" y="1571777"/>
                </a:lnTo>
                <a:lnTo>
                  <a:pt x="1021556" y="1563831"/>
                </a:lnTo>
                <a:lnTo>
                  <a:pt x="1015206" y="1555885"/>
                </a:lnTo>
                <a:lnTo>
                  <a:pt x="1009253" y="1547542"/>
                </a:lnTo>
                <a:lnTo>
                  <a:pt x="1003696" y="1538801"/>
                </a:lnTo>
                <a:lnTo>
                  <a:pt x="999331" y="1529266"/>
                </a:lnTo>
                <a:lnTo>
                  <a:pt x="994568" y="1520128"/>
                </a:lnTo>
                <a:lnTo>
                  <a:pt x="990599" y="1510195"/>
                </a:lnTo>
                <a:lnTo>
                  <a:pt x="987425" y="1500262"/>
                </a:lnTo>
                <a:lnTo>
                  <a:pt x="984249" y="1489932"/>
                </a:lnTo>
                <a:lnTo>
                  <a:pt x="981868" y="1479205"/>
                </a:lnTo>
                <a:lnTo>
                  <a:pt x="980281" y="1468081"/>
                </a:lnTo>
                <a:lnTo>
                  <a:pt x="979090" y="1456559"/>
                </a:lnTo>
                <a:lnTo>
                  <a:pt x="978296" y="1445434"/>
                </a:lnTo>
                <a:lnTo>
                  <a:pt x="977503" y="1433118"/>
                </a:lnTo>
                <a:lnTo>
                  <a:pt x="978296" y="1421993"/>
                </a:lnTo>
                <a:lnTo>
                  <a:pt x="978693" y="1411266"/>
                </a:lnTo>
                <a:lnTo>
                  <a:pt x="979884" y="1400539"/>
                </a:lnTo>
                <a:lnTo>
                  <a:pt x="981471" y="1390209"/>
                </a:lnTo>
                <a:lnTo>
                  <a:pt x="983456" y="1379482"/>
                </a:lnTo>
                <a:lnTo>
                  <a:pt x="986234" y="1369549"/>
                </a:lnTo>
                <a:lnTo>
                  <a:pt x="989012" y="1359219"/>
                </a:lnTo>
                <a:lnTo>
                  <a:pt x="992584" y="1349684"/>
                </a:lnTo>
                <a:lnTo>
                  <a:pt x="996156" y="1339751"/>
                </a:lnTo>
                <a:lnTo>
                  <a:pt x="1000918" y="1330613"/>
                </a:lnTo>
                <a:lnTo>
                  <a:pt x="1005681" y="1321078"/>
                </a:lnTo>
                <a:lnTo>
                  <a:pt x="1010443" y="1312337"/>
                </a:lnTo>
                <a:lnTo>
                  <a:pt x="1015999" y="1303994"/>
                </a:lnTo>
                <a:lnTo>
                  <a:pt x="1022349" y="1295650"/>
                </a:lnTo>
                <a:lnTo>
                  <a:pt x="1028699" y="1286910"/>
                </a:lnTo>
                <a:lnTo>
                  <a:pt x="1035446" y="1278963"/>
                </a:lnTo>
                <a:lnTo>
                  <a:pt x="1042590" y="1271415"/>
                </a:lnTo>
                <a:lnTo>
                  <a:pt x="1050528" y="1264263"/>
                </a:lnTo>
                <a:lnTo>
                  <a:pt x="1058465" y="1257112"/>
                </a:lnTo>
                <a:lnTo>
                  <a:pt x="1067196" y="1250357"/>
                </a:lnTo>
                <a:lnTo>
                  <a:pt x="1075928" y="1243603"/>
                </a:lnTo>
                <a:lnTo>
                  <a:pt x="1085056" y="1237246"/>
                </a:lnTo>
                <a:lnTo>
                  <a:pt x="1094581" y="1231287"/>
                </a:lnTo>
                <a:lnTo>
                  <a:pt x="1104503" y="1225725"/>
                </a:lnTo>
                <a:lnTo>
                  <a:pt x="1115218" y="1220560"/>
                </a:lnTo>
                <a:lnTo>
                  <a:pt x="1125537" y="1215792"/>
                </a:lnTo>
                <a:lnTo>
                  <a:pt x="1137046" y="1211024"/>
                </a:lnTo>
                <a:lnTo>
                  <a:pt x="1148556" y="1207051"/>
                </a:lnTo>
                <a:lnTo>
                  <a:pt x="1160065" y="1202681"/>
                </a:lnTo>
                <a:lnTo>
                  <a:pt x="1172368" y="1199502"/>
                </a:lnTo>
                <a:lnTo>
                  <a:pt x="1185068" y="1195927"/>
                </a:lnTo>
                <a:lnTo>
                  <a:pt x="1197768" y="1193146"/>
                </a:lnTo>
                <a:lnTo>
                  <a:pt x="1197768" y="1065213"/>
                </a:lnTo>
                <a:close/>
                <a:moveTo>
                  <a:pt x="1253810" y="950913"/>
                </a:moveTo>
                <a:lnTo>
                  <a:pt x="1260969" y="951705"/>
                </a:lnTo>
                <a:lnTo>
                  <a:pt x="1269321" y="952893"/>
                </a:lnTo>
                <a:lnTo>
                  <a:pt x="1279264" y="954873"/>
                </a:lnTo>
                <a:lnTo>
                  <a:pt x="1291594" y="958042"/>
                </a:lnTo>
                <a:lnTo>
                  <a:pt x="1305117" y="962002"/>
                </a:lnTo>
                <a:lnTo>
                  <a:pt x="1312276" y="964774"/>
                </a:lnTo>
                <a:lnTo>
                  <a:pt x="1319435" y="967546"/>
                </a:lnTo>
                <a:lnTo>
                  <a:pt x="1326992" y="970714"/>
                </a:lnTo>
                <a:lnTo>
                  <a:pt x="1334151" y="974278"/>
                </a:lnTo>
                <a:lnTo>
                  <a:pt x="1341311" y="978238"/>
                </a:lnTo>
                <a:lnTo>
                  <a:pt x="1348470" y="982594"/>
                </a:lnTo>
                <a:lnTo>
                  <a:pt x="1355231" y="987347"/>
                </a:lnTo>
                <a:lnTo>
                  <a:pt x="1361993" y="992891"/>
                </a:lnTo>
                <a:lnTo>
                  <a:pt x="1368356" y="998435"/>
                </a:lnTo>
                <a:lnTo>
                  <a:pt x="1374322" y="1004771"/>
                </a:lnTo>
                <a:lnTo>
                  <a:pt x="1379891" y="1011504"/>
                </a:lnTo>
                <a:lnTo>
                  <a:pt x="1385061" y="1019028"/>
                </a:lnTo>
                <a:lnTo>
                  <a:pt x="1389039" y="1026552"/>
                </a:lnTo>
                <a:lnTo>
                  <a:pt x="1393016" y="1034868"/>
                </a:lnTo>
                <a:lnTo>
                  <a:pt x="1395800" y="1044373"/>
                </a:lnTo>
                <a:lnTo>
                  <a:pt x="1398186" y="1053877"/>
                </a:lnTo>
                <a:lnTo>
                  <a:pt x="1399777" y="1064174"/>
                </a:lnTo>
                <a:lnTo>
                  <a:pt x="1400175" y="1074866"/>
                </a:lnTo>
                <a:lnTo>
                  <a:pt x="1399777" y="1086746"/>
                </a:lnTo>
                <a:lnTo>
                  <a:pt x="1398186" y="1099023"/>
                </a:lnTo>
                <a:lnTo>
                  <a:pt x="1396198" y="1108131"/>
                </a:lnTo>
                <a:lnTo>
                  <a:pt x="1394607" y="1115260"/>
                </a:lnTo>
                <a:lnTo>
                  <a:pt x="1392618" y="1121596"/>
                </a:lnTo>
                <a:lnTo>
                  <a:pt x="1390232" y="1125952"/>
                </a:lnTo>
                <a:lnTo>
                  <a:pt x="1388243" y="1129120"/>
                </a:lnTo>
                <a:lnTo>
                  <a:pt x="1386254" y="1131892"/>
                </a:lnTo>
                <a:lnTo>
                  <a:pt x="1384266" y="1133080"/>
                </a:lnTo>
                <a:lnTo>
                  <a:pt x="1381879" y="1133476"/>
                </a:lnTo>
                <a:lnTo>
                  <a:pt x="1380288" y="1133476"/>
                </a:lnTo>
                <a:lnTo>
                  <a:pt x="1378697" y="1132684"/>
                </a:lnTo>
                <a:lnTo>
                  <a:pt x="1376709" y="1131892"/>
                </a:lnTo>
                <a:lnTo>
                  <a:pt x="1375118" y="1130704"/>
                </a:lnTo>
                <a:lnTo>
                  <a:pt x="1373527" y="1128724"/>
                </a:lnTo>
                <a:lnTo>
                  <a:pt x="1372731" y="1127536"/>
                </a:lnTo>
                <a:lnTo>
                  <a:pt x="1347277" y="1106151"/>
                </a:lnTo>
                <a:lnTo>
                  <a:pt x="1352049" y="1018632"/>
                </a:lnTo>
                <a:lnTo>
                  <a:pt x="1216025" y="1021008"/>
                </a:lnTo>
                <a:lnTo>
                  <a:pt x="1253810" y="950913"/>
                </a:lnTo>
                <a:close/>
                <a:moveTo>
                  <a:pt x="674077" y="546100"/>
                </a:moveTo>
                <a:lnTo>
                  <a:pt x="687963" y="546497"/>
                </a:lnTo>
                <a:lnTo>
                  <a:pt x="701849" y="547291"/>
                </a:lnTo>
                <a:lnTo>
                  <a:pt x="715735" y="548879"/>
                </a:lnTo>
                <a:lnTo>
                  <a:pt x="729622" y="551260"/>
                </a:lnTo>
                <a:lnTo>
                  <a:pt x="743905" y="554039"/>
                </a:lnTo>
                <a:lnTo>
                  <a:pt x="757791" y="557612"/>
                </a:lnTo>
                <a:lnTo>
                  <a:pt x="771280" y="561582"/>
                </a:lnTo>
                <a:lnTo>
                  <a:pt x="785167" y="565949"/>
                </a:lnTo>
                <a:lnTo>
                  <a:pt x="798656" y="571109"/>
                </a:lnTo>
                <a:lnTo>
                  <a:pt x="812145" y="575873"/>
                </a:lnTo>
                <a:lnTo>
                  <a:pt x="825238" y="581431"/>
                </a:lnTo>
                <a:lnTo>
                  <a:pt x="837934" y="587385"/>
                </a:lnTo>
                <a:lnTo>
                  <a:pt x="850630" y="593340"/>
                </a:lnTo>
                <a:lnTo>
                  <a:pt x="862929" y="599692"/>
                </a:lnTo>
                <a:lnTo>
                  <a:pt x="874435" y="606043"/>
                </a:lnTo>
                <a:lnTo>
                  <a:pt x="885941" y="612792"/>
                </a:lnTo>
                <a:lnTo>
                  <a:pt x="896653" y="619144"/>
                </a:lnTo>
                <a:lnTo>
                  <a:pt x="906969" y="625892"/>
                </a:lnTo>
                <a:lnTo>
                  <a:pt x="916887" y="632244"/>
                </a:lnTo>
                <a:lnTo>
                  <a:pt x="926012" y="638596"/>
                </a:lnTo>
                <a:lnTo>
                  <a:pt x="934344" y="644947"/>
                </a:lnTo>
                <a:lnTo>
                  <a:pt x="942279" y="650902"/>
                </a:lnTo>
                <a:lnTo>
                  <a:pt x="949421" y="656856"/>
                </a:lnTo>
                <a:lnTo>
                  <a:pt x="956165" y="662414"/>
                </a:lnTo>
                <a:lnTo>
                  <a:pt x="961720" y="667972"/>
                </a:lnTo>
                <a:lnTo>
                  <a:pt x="966878" y="672736"/>
                </a:lnTo>
                <a:lnTo>
                  <a:pt x="970845" y="677102"/>
                </a:lnTo>
                <a:lnTo>
                  <a:pt x="974019" y="681469"/>
                </a:lnTo>
                <a:lnTo>
                  <a:pt x="976003" y="684645"/>
                </a:lnTo>
                <a:lnTo>
                  <a:pt x="977590" y="688218"/>
                </a:lnTo>
                <a:lnTo>
                  <a:pt x="978383" y="692187"/>
                </a:lnTo>
                <a:lnTo>
                  <a:pt x="978780" y="696554"/>
                </a:lnTo>
                <a:lnTo>
                  <a:pt x="979574" y="707670"/>
                </a:lnTo>
                <a:lnTo>
                  <a:pt x="980367" y="714418"/>
                </a:lnTo>
                <a:lnTo>
                  <a:pt x="981954" y="721961"/>
                </a:lnTo>
                <a:lnTo>
                  <a:pt x="984335" y="730297"/>
                </a:lnTo>
                <a:lnTo>
                  <a:pt x="987112" y="739825"/>
                </a:lnTo>
                <a:lnTo>
                  <a:pt x="991079" y="750146"/>
                </a:lnTo>
                <a:lnTo>
                  <a:pt x="995840" y="761262"/>
                </a:lnTo>
                <a:lnTo>
                  <a:pt x="1002585" y="773568"/>
                </a:lnTo>
                <a:lnTo>
                  <a:pt x="1010520" y="787065"/>
                </a:lnTo>
                <a:lnTo>
                  <a:pt x="1020042" y="801356"/>
                </a:lnTo>
                <a:lnTo>
                  <a:pt x="1031945" y="816838"/>
                </a:lnTo>
                <a:lnTo>
                  <a:pt x="1045434" y="833115"/>
                </a:lnTo>
                <a:lnTo>
                  <a:pt x="1060907" y="851376"/>
                </a:lnTo>
                <a:lnTo>
                  <a:pt x="1075190" y="866461"/>
                </a:lnTo>
                <a:lnTo>
                  <a:pt x="1087886" y="879958"/>
                </a:lnTo>
                <a:lnTo>
                  <a:pt x="1099392" y="891073"/>
                </a:lnTo>
                <a:lnTo>
                  <a:pt x="1109707" y="900204"/>
                </a:lnTo>
                <a:lnTo>
                  <a:pt x="1119626" y="907349"/>
                </a:lnTo>
                <a:lnTo>
                  <a:pt x="1129148" y="913701"/>
                </a:lnTo>
                <a:lnTo>
                  <a:pt x="1133909" y="916480"/>
                </a:lnTo>
                <a:lnTo>
                  <a:pt x="1137877" y="918465"/>
                </a:lnTo>
                <a:lnTo>
                  <a:pt x="1142637" y="920053"/>
                </a:lnTo>
                <a:lnTo>
                  <a:pt x="1147399" y="921641"/>
                </a:lnTo>
                <a:lnTo>
                  <a:pt x="1156524" y="924816"/>
                </a:lnTo>
                <a:lnTo>
                  <a:pt x="1166046" y="926404"/>
                </a:lnTo>
                <a:lnTo>
                  <a:pt x="1177155" y="927595"/>
                </a:lnTo>
                <a:lnTo>
                  <a:pt x="1188660" y="929183"/>
                </a:lnTo>
                <a:lnTo>
                  <a:pt x="1215639" y="930374"/>
                </a:lnTo>
                <a:lnTo>
                  <a:pt x="1231509" y="931565"/>
                </a:lnTo>
                <a:lnTo>
                  <a:pt x="1249363" y="932756"/>
                </a:lnTo>
                <a:lnTo>
                  <a:pt x="1244205" y="939108"/>
                </a:lnTo>
                <a:lnTo>
                  <a:pt x="1238651" y="946253"/>
                </a:lnTo>
                <a:lnTo>
                  <a:pt x="1232699" y="954987"/>
                </a:lnTo>
                <a:lnTo>
                  <a:pt x="1226351" y="964515"/>
                </a:lnTo>
                <a:lnTo>
                  <a:pt x="1213259" y="985554"/>
                </a:lnTo>
                <a:lnTo>
                  <a:pt x="1200166" y="1008182"/>
                </a:lnTo>
                <a:lnTo>
                  <a:pt x="1194215" y="1019297"/>
                </a:lnTo>
                <a:lnTo>
                  <a:pt x="1188660" y="1030016"/>
                </a:lnTo>
                <a:lnTo>
                  <a:pt x="1183503" y="1041131"/>
                </a:lnTo>
                <a:lnTo>
                  <a:pt x="1178742" y="1051056"/>
                </a:lnTo>
                <a:lnTo>
                  <a:pt x="1175171" y="1060186"/>
                </a:lnTo>
                <a:lnTo>
                  <a:pt x="1171997" y="1068126"/>
                </a:lnTo>
                <a:lnTo>
                  <a:pt x="1170410" y="1075271"/>
                </a:lnTo>
                <a:lnTo>
                  <a:pt x="1170013" y="1078447"/>
                </a:lnTo>
                <a:lnTo>
                  <a:pt x="1169616" y="1080829"/>
                </a:lnTo>
                <a:lnTo>
                  <a:pt x="1171997" y="1081623"/>
                </a:lnTo>
                <a:lnTo>
                  <a:pt x="1175171" y="1083608"/>
                </a:lnTo>
                <a:lnTo>
                  <a:pt x="1175964" y="1084799"/>
                </a:lnTo>
                <a:lnTo>
                  <a:pt x="1175964" y="1085593"/>
                </a:lnTo>
                <a:lnTo>
                  <a:pt x="1174774" y="1085990"/>
                </a:lnTo>
                <a:lnTo>
                  <a:pt x="1172394" y="1085990"/>
                </a:lnTo>
                <a:lnTo>
                  <a:pt x="1168426" y="1085593"/>
                </a:lnTo>
                <a:lnTo>
                  <a:pt x="1162078" y="1084005"/>
                </a:lnTo>
                <a:lnTo>
                  <a:pt x="1153747" y="1082020"/>
                </a:lnTo>
                <a:lnTo>
                  <a:pt x="1142241" y="1078844"/>
                </a:lnTo>
                <a:lnTo>
                  <a:pt x="1128355" y="1074477"/>
                </a:lnTo>
                <a:lnTo>
                  <a:pt x="1110897" y="1068920"/>
                </a:lnTo>
                <a:lnTo>
                  <a:pt x="1064875" y="1053041"/>
                </a:lnTo>
                <a:lnTo>
                  <a:pt x="1049005" y="1047086"/>
                </a:lnTo>
                <a:lnTo>
                  <a:pt x="1033531" y="1040337"/>
                </a:lnTo>
                <a:lnTo>
                  <a:pt x="1018455" y="1032795"/>
                </a:lnTo>
                <a:lnTo>
                  <a:pt x="1004569" y="1024855"/>
                </a:lnTo>
                <a:lnTo>
                  <a:pt x="990286" y="1016122"/>
                </a:lnTo>
                <a:lnTo>
                  <a:pt x="977987" y="1007388"/>
                </a:lnTo>
                <a:lnTo>
                  <a:pt x="965291" y="997861"/>
                </a:lnTo>
                <a:lnTo>
                  <a:pt x="953388" y="987936"/>
                </a:lnTo>
                <a:lnTo>
                  <a:pt x="942279" y="978409"/>
                </a:lnTo>
                <a:lnTo>
                  <a:pt x="931964" y="968087"/>
                </a:lnTo>
                <a:lnTo>
                  <a:pt x="921648" y="957766"/>
                </a:lnTo>
                <a:lnTo>
                  <a:pt x="912126" y="947444"/>
                </a:lnTo>
                <a:lnTo>
                  <a:pt x="903398" y="937123"/>
                </a:lnTo>
                <a:lnTo>
                  <a:pt x="894669" y="926801"/>
                </a:lnTo>
                <a:lnTo>
                  <a:pt x="886734" y="916480"/>
                </a:lnTo>
                <a:lnTo>
                  <a:pt x="879593" y="906158"/>
                </a:lnTo>
                <a:lnTo>
                  <a:pt x="872451" y="896631"/>
                </a:lnTo>
                <a:lnTo>
                  <a:pt x="866103" y="886707"/>
                </a:lnTo>
                <a:lnTo>
                  <a:pt x="854598" y="868843"/>
                </a:lnTo>
                <a:lnTo>
                  <a:pt x="845076" y="852169"/>
                </a:lnTo>
                <a:lnTo>
                  <a:pt x="837141" y="837878"/>
                </a:lnTo>
                <a:lnTo>
                  <a:pt x="830793" y="826366"/>
                </a:lnTo>
                <a:lnTo>
                  <a:pt x="825635" y="818029"/>
                </a:lnTo>
                <a:lnTo>
                  <a:pt x="824048" y="815251"/>
                </a:lnTo>
                <a:lnTo>
                  <a:pt x="822461" y="813266"/>
                </a:lnTo>
                <a:lnTo>
                  <a:pt x="820874" y="812472"/>
                </a:lnTo>
                <a:lnTo>
                  <a:pt x="820477" y="812472"/>
                </a:lnTo>
                <a:lnTo>
                  <a:pt x="820080" y="812869"/>
                </a:lnTo>
                <a:lnTo>
                  <a:pt x="812145" y="823190"/>
                </a:lnTo>
                <a:lnTo>
                  <a:pt x="804607" y="834305"/>
                </a:lnTo>
                <a:lnTo>
                  <a:pt x="803020" y="837084"/>
                </a:lnTo>
                <a:lnTo>
                  <a:pt x="778025" y="1207068"/>
                </a:lnTo>
                <a:lnTo>
                  <a:pt x="770884" y="1284081"/>
                </a:lnTo>
                <a:lnTo>
                  <a:pt x="765329" y="1344025"/>
                </a:lnTo>
                <a:lnTo>
                  <a:pt x="760171" y="1398014"/>
                </a:lnTo>
                <a:lnTo>
                  <a:pt x="759378" y="1403175"/>
                </a:lnTo>
                <a:lnTo>
                  <a:pt x="756997" y="1411511"/>
                </a:lnTo>
                <a:lnTo>
                  <a:pt x="753427" y="1419848"/>
                </a:lnTo>
                <a:lnTo>
                  <a:pt x="750253" y="1428184"/>
                </a:lnTo>
                <a:lnTo>
                  <a:pt x="745888" y="1436124"/>
                </a:lnTo>
                <a:lnTo>
                  <a:pt x="741921" y="1444857"/>
                </a:lnTo>
                <a:lnTo>
                  <a:pt x="737160" y="1452797"/>
                </a:lnTo>
                <a:lnTo>
                  <a:pt x="732002" y="1460736"/>
                </a:lnTo>
                <a:lnTo>
                  <a:pt x="727241" y="1468676"/>
                </a:lnTo>
                <a:lnTo>
                  <a:pt x="680821" y="2084388"/>
                </a:lnTo>
                <a:lnTo>
                  <a:pt x="556242" y="2084388"/>
                </a:lnTo>
                <a:lnTo>
                  <a:pt x="494349" y="1594915"/>
                </a:lnTo>
                <a:lnTo>
                  <a:pt x="486414" y="1595709"/>
                </a:lnTo>
                <a:lnTo>
                  <a:pt x="482447" y="1595709"/>
                </a:lnTo>
                <a:lnTo>
                  <a:pt x="478479" y="1596106"/>
                </a:lnTo>
                <a:lnTo>
                  <a:pt x="473322" y="1595709"/>
                </a:lnTo>
                <a:lnTo>
                  <a:pt x="467767" y="1595312"/>
                </a:lnTo>
                <a:lnTo>
                  <a:pt x="409842" y="2082403"/>
                </a:lnTo>
                <a:lnTo>
                  <a:pt x="280502" y="2084388"/>
                </a:lnTo>
                <a:lnTo>
                  <a:pt x="233685" y="1460340"/>
                </a:lnTo>
                <a:lnTo>
                  <a:pt x="224560" y="1446445"/>
                </a:lnTo>
                <a:lnTo>
                  <a:pt x="220593" y="1439697"/>
                </a:lnTo>
                <a:lnTo>
                  <a:pt x="216228" y="1432551"/>
                </a:lnTo>
                <a:lnTo>
                  <a:pt x="212658" y="1425405"/>
                </a:lnTo>
                <a:lnTo>
                  <a:pt x="209087" y="1418260"/>
                </a:lnTo>
                <a:lnTo>
                  <a:pt x="206310" y="1411114"/>
                </a:lnTo>
                <a:lnTo>
                  <a:pt x="203532" y="1403969"/>
                </a:lnTo>
                <a:lnTo>
                  <a:pt x="202739" y="1398014"/>
                </a:lnTo>
                <a:lnTo>
                  <a:pt x="200755" y="1374989"/>
                </a:lnTo>
                <a:lnTo>
                  <a:pt x="194804" y="1313855"/>
                </a:lnTo>
                <a:lnTo>
                  <a:pt x="186869" y="1222550"/>
                </a:lnTo>
                <a:lnTo>
                  <a:pt x="176950" y="1108220"/>
                </a:lnTo>
                <a:lnTo>
                  <a:pt x="158303" y="827557"/>
                </a:lnTo>
                <a:lnTo>
                  <a:pt x="154335" y="824381"/>
                </a:lnTo>
                <a:lnTo>
                  <a:pt x="150765" y="820808"/>
                </a:lnTo>
                <a:lnTo>
                  <a:pt x="142830" y="812869"/>
                </a:lnTo>
                <a:lnTo>
                  <a:pt x="142433" y="812472"/>
                </a:lnTo>
                <a:lnTo>
                  <a:pt x="142036" y="813266"/>
                </a:lnTo>
                <a:lnTo>
                  <a:pt x="141243" y="816441"/>
                </a:lnTo>
                <a:lnTo>
                  <a:pt x="140449" y="822396"/>
                </a:lnTo>
                <a:lnTo>
                  <a:pt x="140052" y="830733"/>
                </a:lnTo>
                <a:lnTo>
                  <a:pt x="139656" y="854551"/>
                </a:lnTo>
                <a:lnTo>
                  <a:pt x="140052" y="885516"/>
                </a:lnTo>
                <a:lnTo>
                  <a:pt x="140846" y="923625"/>
                </a:lnTo>
                <a:lnTo>
                  <a:pt x="142036" y="966896"/>
                </a:lnTo>
                <a:lnTo>
                  <a:pt x="145607" y="1062965"/>
                </a:lnTo>
                <a:lnTo>
                  <a:pt x="149971" y="1163003"/>
                </a:lnTo>
                <a:lnTo>
                  <a:pt x="154732" y="1256690"/>
                </a:lnTo>
                <a:lnTo>
                  <a:pt x="159493" y="1332116"/>
                </a:lnTo>
                <a:lnTo>
                  <a:pt x="161477" y="1359904"/>
                </a:lnTo>
                <a:lnTo>
                  <a:pt x="162667" y="1379356"/>
                </a:lnTo>
                <a:lnTo>
                  <a:pt x="153542" y="1379753"/>
                </a:lnTo>
                <a:lnTo>
                  <a:pt x="141243" y="1379753"/>
                </a:lnTo>
                <a:lnTo>
                  <a:pt x="127356" y="1379356"/>
                </a:lnTo>
                <a:lnTo>
                  <a:pt x="119818" y="1378959"/>
                </a:lnTo>
                <a:lnTo>
                  <a:pt x="111883" y="1378165"/>
                </a:lnTo>
                <a:lnTo>
                  <a:pt x="103948" y="1377371"/>
                </a:lnTo>
                <a:lnTo>
                  <a:pt x="95220" y="1376180"/>
                </a:lnTo>
                <a:lnTo>
                  <a:pt x="86888" y="1373798"/>
                </a:lnTo>
                <a:lnTo>
                  <a:pt x="78160" y="1371814"/>
                </a:lnTo>
                <a:lnTo>
                  <a:pt x="69431" y="1368638"/>
                </a:lnTo>
                <a:lnTo>
                  <a:pt x="61099" y="1365462"/>
                </a:lnTo>
                <a:lnTo>
                  <a:pt x="52371" y="1361095"/>
                </a:lnTo>
                <a:lnTo>
                  <a:pt x="44436" y="1356728"/>
                </a:lnTo>
                <a:lnTo>
                  <a:pt x="42055" y="1345216"/>
                </a:lnTo>
                <a:lnTo>
                  <a:pt x="40072" y="1331719"/>
                </a:lnTo>
                <a:lnTo>
                  <a:pt x="35707" y="1299564"/>
                </a:lnTo>
                <a:lnTo>
                  <a:pt x="31343" y="1261057"/>
                </a:lnTo>
                <a:lnTo>
                  <a:pt x="26979" y="1216992"/>
                </a:lnTo>
                <a:lnTo>
                  <a:pt x="23011" y="1169355"/>
                </a:lnTo>
                <a:lnTo>
                  <a:pt x="19044" y="1119336"/>
                </a:lnTo>
                <a:lnTo>
                  <a:pt x="15076" y="1066935"/>
                </a:lnTo>
                <a:lnTo>
                  <a:pt x="11506" y="1014534"/>
                </a:lnTo>
                <a:lnTo>
                  <a:pt x="8332" y="962927"/>
                </a:lnTo>
                <a:lnTo>
                  <a:pt x="5554" y="912907"/>
                </a:lnTo>
                <a:lnTo>
                  <a:pt x="3571" y="866064"/>
                </a:lnTo>
                <a:lnTo>
                  <a:pt x="1587" y="823587"/>
                </a:lnTo>
                <a:lnTo>
                  <a:pt x="397" y="787065"/>
                </a:lnTo>
                <a:lnTo>
                  <a:pt x="0" y="756101"/>
                </a:lnTo>
                <a:lnTo>
                  <a:pt x="397" y="733870"/>
                </a:lnTo>
                <a:lnTo>
                  <a:pt x="1190" y="725931"/>
                </a:lnTo>
                <a:lnTo>
                  <a:pt x="1587" y="719976"/>
                </a:lnTo>
                <a:lnTo>
                  <a:pt x="2380" y="715212"/>
                </a:lnTo>
                <a:lnTo>
                  <a:pt x="3174" y="710448"/>
                </a:lnTo>
                <a:lnTo>
                  <a:pt x="3967" y="706479"/>
                </a:lnTo>
                <a:lnTo>
                  <a:pt x="4761" y="701715"/>
                </a:lnTo>
                <a:lnTo>
                  <a:pt x="7538" y="692981"/>
                </a:lnTo>
                <a:lnTo>
                  <a:pt x="11506" y="684248"/>
                </a:lnTo>
                <a:lnTo>
                  <a:pt x="16267" y="676308"/>
                </a:lnTo>
                <a:lnTo>
                  <a:pt x="21821" y="668369"/>
                </a:lnTo>
                <a:lnTo>
                  <a:pt x="28169" y="660826"/>
                </a:lnTo>
                <a:lnTo>
                  <a:pt x="34914" y="653681"/>
                </a:lnTo>
                <a:lnTo>
                  <a:pt x="43246" y="646535"/>
                </a:lnTo>
                <a:lnTo>
                  <a:pt x="51577" y="639786"/>
                </a:lnTo>
                <a:lnTo>
                  <a:pt x="60703" y="633038"/>
                </a:lnTo>
                <a:lnTo>
                  <a:pt x="70621" y="626686"/>
                </a:lnTo>
                <a:lnTo>
                  <a:pt x="80540" y="620732"/>
                </a:lnTo>
                <a:lnTo>
                  <a:pt x="91649" y="614777"/>
                </a:lnTo>
                <a:lnTo>
                  <a:pt x="102758" y="609219"/>
                </a:lnTo>
                <a:lnTo>
                  <a:pt x="114661" y="604058"/>
                </a:lnTo>
                <a:lnTo>
                  <a:pt x="126960" y="598898"/>
                </a:lnTo>
                <a:lnTo>
                  <a:pt x="139656" y="594134"/>
                </a:lnTo>
                <a:lnTo>
                  <a:pt x="152352" y="589370"/>
                </a:lnTo>
                <a:lnTo>
                  <a:pt x="165841" y="585004"/>
                </a:lnTo>
                <a:lnTo>
                  <a:pt x="179331" y="580637"/>
                </a:lnTo>
                <a:lnTo>
                  <a:pt x="192820" y="577064"/>
                </a:lnTo>
                <a:lnTo>
                  <a:pt x="220593" y="569124"/>
                </a:lnTo>
                <a:lnTo>
                  <a:pt x="248762" y="562773"/>
                </a:lnTo>
                <a:lnTo>
                  <a:pt x="276931" y="557612"/>
                </a:lnTo>
                <a:lnTo>
                  <a:pt x="305100" y="552451"/>
                </a:lnTo>
                <a:lnTo>
                  <a:pt x="332873" y="548085"/>
                </a:lnTo>
                <a:lnTo>
                  <a:pt x="336047" y="547688"/>
                </a:lnTo>
                <a:lnTo>
                  <a:pt x="339221" y="547688"/>
                </a:lnTo>
                <a:lnTo>
                  <a:pt x="345569" y="548085"/>
                </a:lnTo>
                <a:lnTo>
                  <a:pt x="436027" y="880752"/>
                </a:lnTo>
                <a:lnTo>
                  <a:pt x="438011" y="867652"/>
                </a:lnTo>
                <a:lnTo>
                  <a:pt x="468561" y="639389"/>
                </a:lnTo>
                <a:lnTo>
                  <a:pt x="459832" y="616762"/>
                </a:lnTo>
                <a:lnTo>
                  <a:pt x="477686" y="586988"/>
                </a:lnTo>
                <a:lnTo>
                  <a:pt x="516964" y="586988"/>
                </a:lnTo>
                <a:lnTo>
                  <a:pt x="533231" y="616762"/>
                </a:lnTo>
                <a:lnTo>
                  <a:pt x="525693" y="643359"/>
                </a:lnTo>
                <a:lnTo>
                  <a:pt x="553465" y="884722"/>
                </a:lnTo>
                <a:lnTo>
                  <a:pt x="627260" y="558803"/>
                </a:lnTo>
                <a:lnTo>
                  <a:pt x="635592" y="554833"/>
                </a:lnTo>
                <a:lnTo>
                  <a:pt x="641940" y="551657"/>
                </a:lnTo>
                <a:lnTo>
                  <a:pt x="645908" y="549276"/>
                </a:lnTo>
                <a:lnTo>
                  <a:pt x="646701" y="548482"/>
                </a:lnTo>
                <a:lnTo>
                  <a:pt x="646701" y="548085"/>
                </a:lnTo>
                <a:lnTo>
                  <a:pt x="660191" y="546894"/>
                </a:lnTo>
                <a:lnTo>
                  <a:pt x="674077" y="546100"/>
                </a:lnTo>
                <a:close/>
                <a:moveTo>
                  <a:pt x="496878" y="0"/>
                </a:moveTo>
                <a:lnTo>
                  <a:pt x="512724" y="0"/>
                </a:lnTo>
                <a:lnTo>
                  <a:pt x="528174" y="395"/>
                </a:lnTo>
                <a:lnTo>
                  <a:pt x="542832" y="1978"/>
                </a:lnTo>
                <a:lnTo>
                  <a:pt x="557093" y="4353"/>
                </a:lnTo>
                <a:lnTo>
                  <a:pt x="570563" y="6727"/>
                </a:lnTo>
                <a:lnTo>
                  <a:pt x="583636" y="10289"/>
                </a:lnTo>
                <a:lnTo>
                  <a:pt x="596313" y="13851"/>
                </a:lnTo>
                <a:lnTo>
                  <a:pt x="608197" y="18204"/>
                </a:lnTo>
                <a:lnTo>
                  <a:pt x="619686" y="22953"/>
                </a:lnTo>
                <a:lnTo>
                  <a:pt x="629986" y="27306"/>
                </a:lnTo>
                <a:lnTo>
                  <a:pt x="639890" y="32450"/>
                </a:lnTo>
                <a:lnTo>
                  <a:pt x="649001" y="37595"/>
                </a:lnTo>
                <a:lnTo>
                  <a:pt x="657321" y="42344"/>
                </a:lnTo>
                <a:lnTo>
                  <a:pt x="665244" y="47488"/>
                </a:lnTo>
                <a:lnTo>
                  <a:pt x="672771" y="52237"/>
                </a:lnTo>
                <a:lnTo>
                  <a:pt x="678713" y="56986"/>
                </a:lnTo>
                <a:lnTo>
                  <a:pt x="689805" y="65692"/>
                </a:lnTo>
                <a:lnTo>
                  <a:pt x="697332" y="72420"/>
                </a:lnTo>
                <a:lnTo>
                  <a:pt x="703671" y="78752"/>
                </a:lnTo>
                <a:lnTo>
                  <a:pt x="701690" y="83105"/>
                </a:lnTo>
                <a:lnTo>
                  <a:pt x="698521" y="88249"/>
                </a:lnTo>
                <a:lnTo>
                  <a:pt x="694955" y="94581"/>
                </a:lnTo>
                <a:lnTo>
                  <a:pt x="689805" y="102100"/>
                </a:lnTo>
                <a:lnTo>
                  <a:pt x="683863" y="110015"/>
                </a:lnTo>
                <a:lnTo>
                  <a:pt x="680298" y="114368"/>
                </a:lnTo>
                <a:lnTo>
                  <a:pt x="676336" y="118721"/>
                </a:lnTo>
                <a:lnTo>
                  <a:pt x="671978" y="122283"/>
                </a:lnTo>
                <a:lnTo>
                  <a:pt x="668017" y="126636"/>
                </a:lnTo>
                <a:lnTo>
                  <a:pt x="662867" y="130197"/>
                </a:lnTo>
                <a:lnTo>
                  <a:pt x="657717" y="133759"/>
                </a:lnTo>
                <a:lnTo>
                  <a:pt x="652567" y="136925"/>
                </a:lnTo>
                <a:lnTo>
                  <a:pt x="646624" y="140091"/>
                </a:lnTo>
                <a:lnTo>
                  <a:pt x="640286" y="142465"/>
                </a:lnTo>
                <a:lnTo>
                  <a:pt x="633947" y="144840"/>
                </a:lnTo>
                <a:lnTo>
                  <a:pt x="627213" y="146423"/>
                </a:lnTo>
                <a:lnTo>
                  <a:pt x="619686" y="147610"/>
                </a:lnTo>
                <a:lnTo>
                  <a:pt x="612159" y="148006"/>
                </a:lnTo>
                <a:lnTo>
                  <a:pt x="604236" y="148006"/>
                </a:lnTo>
                <a:lnTo>
                  <a:pt x="595916" y="147214"/>
                </a:lnTo>
                <a:lnTo>
                  <a:pt x="587201" y="146027"/>
                </a:lnTo>
                <a:lnTo>
                  <a:pt x="578486" y="143257"/>
                </a:lnTo>
                <a:lnTo>
                  <a:pt x="568978" y="140487"/>
                </a:lnTo>
                <a:lnTo>
                  <a:pt x="559074" y="136529"/>
                </a:lnTo>
                <a:lnTo>
                  <a:pt x="548774" y="131780"/>
                </a:lnTo>
                <a:lnTo>
                  <a:pt x="537285" y="126240"/>
                </a:lnTo>
                <a:lnTo>
                  <a:pt x="525401" y="121096"/>
                </a:lnTo>
                <a:lnTo>
                  <a:pt x="549566" y="132968"/>
                </a:lnTo>
                <a:lnTo>
                  <a:pt x="573732" y="144840"/>
                </a:lnTo>
                <a:lnTo>
                  <a:pt x="585616" y="149589"/>
                </a:lnTo>
                <a:lnTo>
                  <a:pt x="596313" y="154733"/>
                </a:lnTo>
                <a:lnTo>
                  <a:pt x="607801" y="159482"/>
                </a:lnTo>
                <a:lnTo>
                  <a:pt x="618497" y="163044"/>
                </a:lnTo>
                <a:lnTo>
                  <a:pt x="628401" y="166605"/>
                </a:lnTo>
                <a:lnTo>
                  <a:pt x="637909" y="168584"/>
                </a:lnTo>
                <a:lnTo>
                  <a:pt x="647417" y="170167"/>
                </a:lnTo>
                <a:lnTo>
                  <a:pt x="656132" y="170563"/>
                </a:lnTo>
                <a:lnTo>
                  <a:pt x="660490" y="170563"/>
                </a:lnTo>
                <a:lnTo>
                  <a:pt x="664451" y="170167"/>
                </a:lnTo>
                <a:lnTo>
                  <a:pt x="668413" y="169771"/>
                </a:lnTo>
                <a:lnTo>
                  <a:pt x="671978" y="168584"/>
                </a:lnTo>
                <a:lnTo>
                  <a:pt x="675940" y="167397"/>
                </a:lnTo>
                <a:lnTo>
                  <a:pt x="679505" y="165814"/>
                </a:lnTo>
                <a:lnTo>
                  <a:pt x="682674" y="163835"/>
                </a:lnTo>
                <a:lnTo>
                  <a:pt x="685448" y="161461"/>
                </a:lnTo>
                <a:lnTo>
                  <a:pt x="687032" y="169771"/>
                </a:lnTo>
                <a:lnTo>
                  <a:pt x="687428" y="177686"/>
                </a:lnTo>
                <a:lnTo>
                  <a:pt x="688221" y="193516"/>
                </a:lnTo>
                <a:lnTo>
                  <a:pt x="687824" y="207762"/>
                </a:lnTo>
                <a:lnTo>
                  <a:pt x="687428" y="221613"/>
                </a:lnTo>
                <a:lnTo>
                  <a:pt x="688617" y="220426"/>
                </a:lnTo>
                <a:lnTo>
                  <a:pt x="689805" y="219239"/>
                </a:lnTo>
                <a:lnTo>
                  <a:pt x="690994" y="218051"/>
                </a:lnTo>
                <a:lnTo>
                  <a:pt x="692182" y="218051"/>
                </a:lnTo>
                <a:lnTo>
                  <a:pt x="694163" y="218051"/>
                </a:lnTo>
                <a:lnTo>
                  <a:pt x="695748" y="219634"/>
                </a:lnTo>
                <a:lnTo>
                  <a:pt x="697332" y="221217"/>
                </a:lnTo>
                <a:lnTo>
                  <a:pt x="698917" y="223592"/>
                </a:lnTo>
                <a:lnTo>
                  <a:pt x="700501" y="226758"/>
                </a:lnTo>
                <a:lnTo>
                  <a:pt x="702086" y="229923"/>
                </a:lnTo>
                <a:lnTo>
                  <a:pt x="704463" y="239025"/>
                </a:lnTo>
                <a:lnTo>
                  <a:pt x="706840" y="249315"/>
                </a:lnTo>
                <a:lnTo>
                  <a:pt x="708425" y="261187"/>
                </a:lnTo>
                <a:lnTo>
                  <a:pt x="709217" y="274642"/>
                </a:lnTo>
                <a:lnTo>
                  <a:pt x="709613" y="288888"/>
                </a:lnTo>
                <a:lnTo>
                  <a:pt x="709217" y="302739"/>
                </a:lnTo>
                <a:lnTo>
                  <a:pt x="708425" y="316194"/>
                </a:lnTo>
                <a:lnTo>
                  <a:pt x="706840" y="328066"/>
                </a:lnTo>
                <a:lnTo>
                  <a:pt x="704463" y="338356"/>
                </a:lnTo>
                <a:lnTo>
                  <a:pt x="702086" y="347458"/>
                </a:lnTo>
                <a:lnTo>
                  <a:pt x="700501" y="350623"/>
                </a:lnTo>
                <a:lnTo>
                  <a:pt x="698917" y="353789"/>
                </a:lnTo>
                <a:lnTo>
                  <a:pt x="697332" y="356164"/>
                </a:lnTo>
                <a:lnTo>
                  <a:pt x="695748" y="357747"/>
                </a:lnTo>
                <a:lnTo>
                  <a:pt x="694163" y="358934"/>
                </a:lnTo>
                <a:lnTo>
                  <a:pt x="692182" y="359330"/>
                </a:lnTo>
                <a:lnTo>
                  <a:pt x="690201" y="358934"/>
                </a:lnTo>
                <a:lnTo>
                  <a:pt x="688617" y="357747"/>
                </a:lnTo>
                <a:lnTo>
                  <a:pt x="687032" y="355768"/>
                </a:lnTo>
                <a:lnTo>
                  <a:pt x="685051" y="352998"/>
                </a:lnTo>
                <a:lnTo>
                  <a:pt x="683863" y="349832"/>
                </a:lnTo>
                <a:lnTo>
                  <a:pt x="682278" y="345875"/>
                </a:lnTo>
                <a:lnTo>
                  <a:pt x="679901" y="336773"/>
                </a:lnTo>
                <a:lnTo>
                  <a:pt x="677921" y="349436"/>
                </a:lnTo>
                <a:lnTo>
                  <a:pt x="675940" y="361308"/>
                </a:lnTo>
                <a:lnTo>
                  <a:pt x="673563" y="372785"/>
                </a:lnTo>
                <a:lnTo>
                  <a:pt x="670394" y="384261"/>
                </a:lnTo>
                <a:lnTo>
                  <a:pt x="667224" y="395342"/>
                </a:lnTo>
                <a:lnTo>
                  <a:pt x="663263" y="406027"/>
                </a:lnTo>
                <a:lnTo>
                  <a:pt x="659301" y="416712"/>
                </a:lnTo>
                <a:lnTo>
                  <a:pt x="654944" y="426605"/>
                </a:lnTo>
                <a:lnTo>
                  <a:pt x="649794" y="436499"/>
                </a:lnTo>
                <a:lnTo>
                  <a:pt x="644644" y="445601"/>
                </a:lnTo>
                <a:lnTo>
                  <a:pt x="639494" y="455098"/>
                </a:lnTo>
                <a:lnTo>
                  <a:pt x="633551" y="463804"/>
                </a:lnTo>
                <a:lnTo>
                  <a:pt x="627609" y="471719"/>
                </a:lnTo>
                <a:lnTo>
                  <a:pt x="621270" y="479634"/>
                </a:lnTo>
                <a:lnTo>
                  <a:pt x="614932" y="487153"/>
                </a:lnTo>
                <a:lnTo>
                  <a:pt x="608593" y="494276"/>
                </a:lnTo>
                <a:lnTo>
                  <a:pt x="601859" y="501400"/>
                </a:lnTo>
                <a:lnTo>
                  <a:pt x="594728" y="507731"/>
                </a:lnTo>
                <a:lnTo>
                  <a:pt x="587597" y="513667"/>
                </a:lnTo>
                <a:lnTo>
                  <a:pt x="580863" y="519208"/>
                </a:lnTo>
                <a:lnTo>
                  <a:pt x="573336" y="524748"/>
                </a:lnTo>
                <a:lnTo>
                  <a:pt x="566205" y="529497"/>
                </a:lnTo>
                <a:lnTo>
                  <a:pt x="559074" y="533454"/>
                </a:lnTo>
                <a:lnTo>
                  <a:pt x="551547" y="537807"/>
                </a:lnTo>
                <a:lnTo>
                  <a:pt x="544416" y="540973"/>
                </a:lnTo>
                <a:lnTo>
                  <a:pt x="536493" y="544139"/>
                </a:lnTo>
                <a:lnTo>
                  <a:pt x="529362" y="546514"/>
                </a:lnTo>
                <a:lnTo>
                  <a:pt x="522232" y="548492"/>
                </a:lnTo>
                <a:lnTo>
                  <a:pt x="515101" y="550471"/>
                </a:lnTo>
                <a:lnTo>
                  <a:pt x="507970" y="551658"/>
                </a:lnTo>
                <a:lnTo>
                  <a:pt x="500839" y="552450"/>
                </a:lnTo>
                <a:lnTo>
                  <a:pt x="494105" y="552450"/>
                </a:lnTo>
                <a:lnTo>
                  <a:pt x="488558" y="552450"/>
                </a:lnTo>
                <a:lnTo>
                  <a:pt x="482616" y="551658"/>
                </a:lnTo>
                <a:lnTo>
                  <a:pt x="477070" y="550471"/>
                </a:lnTo>
                <a:lnTo>
                  <a:pt x="470731" y="548492"/>
                </a:lnTo>
                <a:lnTo>
                  <a:pt x="464393" y="546514"/>
                </a:lnTo>
                <a:lnTo>
                  <a:pt x="457658" y="543744"/>
                </a:lnTo>
                <a:lnTo>
                  <a:pt x="450924" y="540578"/>
                </a:lnTo>
                <a:lnTo>
                  <a:pt x="444189" y="537016"/>
                </a:lnTo>
                <a:lnTo>
                  <a:pt x="437454" y="533059"/>
                </a:lnTo>
                <a:lnTo>
                  <a:pt x="430324" y="528310"/>
                </a:lnTo>
                <a:lnTo>
                  <a:pt x="423193" y="523561"/>
                </a:lnTo>
                <a:lnTo>
                  <a:pt x="416458" y="518416"/>
                </a:lnTo>
                <a:lnTo>
                  <a:pt x="409327" y="512480"/>
                </a:lnTo>
                <a:lnTo>
                  <a:pt x="402197" y="506544"/>
                </a:lnTo>
                <a:lnTo>
                  <a:pt x="394670" y="500212"/>
                </a:lnTo>
                <a:lnTo>
                  <a:pt x="387935" y="493485"/>
                </a:lnTo>
                <a:lnTo>
                  <a:pt x="381200" y="486362"/>
                </a:lnTo>
                <a:lnTo>
                  <a:pt x="374070" y="478843"/>
                </a:lnTo>
                <a:lnTo>
                  <a:pt x="367731" y="471324"/>
                </a:lnTo>
                <a:lnTo>
                  <a:pt x="360996" y="463013"/>
                </a:lnTo>
                <a:lnTo>
                  <a:pt x="355054" y="454307"/>
                </a:lnTo>
                <a:lnTo>
                  <a:pt x="348716" y="445996"/>
                </a:lnTo>
                <a:lnTo>
                  <a:pt x="342773" y="436894"/>
                </a:lnTo>
                <a:lnTo>
                  <a:pt x="337227" y="427397"/>
                </a:lnTo>
                <a:lnTo>
                  <a:pt x="331681" y="418295"/>
                </a:lnTo>
                <a:lnTo>
                  <a:pt x="326135" y="408401"/>
                </a:lnTo>
                <a:lnTo>
                  <a:pt x="321777" y="398112"/>
                </a:lnTo>
                <a:lnTo>
                  <a:pt x="317023" y="388219"/>
                </a:lnTo>
                <a:lnTo>
                  <a:pt x="312666" y="377534"/>
                </a:lnTo>
                <a:lnTo>
                  <a:pt x="308704" y="367244"/>
                </a:lnTo>
                <a:lnTo>
                  <a:pt x="305139" y="356164"/>
                </a:lnTo>
                <a:lnTo>
                  <a:pt x="302365" y="344687"/>
                </a:lnTo>
                <a:lnTo>
                  <a:pt x="299592" y="352206"/>
                </a:lnTo>
                <a:lnTo>
                  <a:pt x="298404" y="355372"/>
                </a:lnTo>
                <a:lnTo>
                  <a:pt x="296819" y="357747"/>
                </a:lnTo>
                <a:lnTo>
                  <a:pt x="295631" y="359725"/>
                </a:lnTo>
                <a:lnTo>
                  <a:pt x="294046" y="361704"/>
                </a:lnTo>
                <a:lnTo>
                  <a:pt x="292065" y="362496"/>
                </a:lnTo>
                <a:lnTo>
                  <a:pt x="290877" y="362891"/>
                </a:lnTo>
                <a:lnTo>
                  <a:pt x="288896" y="362496"/>
                </a:lnTo>
                <a:lnTo>
                  <a:pt x="287312" y="361308"/>
                </a:lnTo>
                <a:lnTo>
                  <a:pt x="285331" y="359330"/>
                </a:lnTo>
                <a:lnTo>
                  <a:pt x="284142" y="356955"/>
                </a:lnTo>
                <a:lnTo>
                  <a:pt x="282558" y="354185"/>
                </a:lnTo>
                <a:lnTo>
                  <a:pt x="281369" y="350623"/>
                </a:lnTo>
                <a:lnTo>
                  <a:pt x="278200" y="341917"/>
                </a:lnTo>
                <a:lnTo>
                  <a:pt x="276219" y="331232"/>
                </a:lnTo>
                <a:lnTo>
                  <a:pt x="275031" y="319360"/>
                </a:lnTo>
                <a:lnTo>
                  <a:pt x="273842" y="305905"/>
                </a:lnTo>
                <a:lnTo>
                  <a:pt x="273050" y="292054"/>
                </a:lnTo>
                <a:lnTo>
                  <a:pt x="273842" y="277808"/>
                </a:lnTo>
                <a:lnTo>
                  <a:pt x="275031" y="264353"/>
                </a:lnTo>
                <a:lnTo>
                  <a:pt x="276219" y="252876"/>
                </a:lnTo>
                <a:lnTo>
                  <a:pt x="278200" y="242191"/>
                </a:lnTo>
                <a:lnTo>
                  <a:pt x="281369" y="233485"/>
                </a:lnTo>
                <a:lnTo>
                  <a:pt x="282558" y="229923"/>
                </a:lnTo>
                <a:lnTo>
                  <a:pt x="284142" y="227153"/>
                </a:lnTo>
                <a:lnTo>
                  <a:pt x="285331" y="224383"/>
                </a:lnTo>
                <a:lnTo>
                  <a:pt x="287312" y="222800"/>
                </a:lnTo>
                <a:lnTo>
                  <a:pt x="288896" y="221613"/>
                </a:lnTo>
                <a:lnTo>
                  <a:pt x="290877" y="221613"/>
                </a:lnTo>
                <a:lnTo>
                  <a:pt x="291669" y="221613"/>
                </a:lnTo>
                <a:lnTo>
                  <a:pt x="292462" y="222009"/>
                </a:lnTo>
                <a:lnTo>
                  <a:pt x="292858" y="212907"/>
                </a:lnTo>
                <a:lnTo>
                  <a:pt x="294046" y="203805"/>
                </a:lnTo>
                <a:lnTo>
                  <a:pt x="294839" y="195099"/>
                </a:lnTo>
                <a:lnTo>
                  <a:pt x="296423" y="187579"/>
                </a:lnTo>
                <a:lnTo>
                  <a:pt x="295631" y="177290"/>
                </a:lnTo>
                <a:lnTo>
                  <a:pt x="295235" y="168188"/>
                </a:lnTo>
                <a:lnTo>
                  <a:pt x="295235" y="159482"/>
                </a:lnTo>
                <a:lnTo>
                  <a:pt x="295235" y="151567"/>
                </a:lnTo>
                <a:lnTo>
                  <a:pt x="296027" y="143257"/>
                </a:lnTo>
                <a:lnTo>
                  <a:pt x="297215" y="136134"/>
                </a:lnTo>
                <a:lnTo>
                  <a:pt x="298800" y="129406"/>
                </a:lnTo>
                <a:lnTo>
                  <a:pt x="300781" y="122678"/>
                </a:lnTo>
                <a:lnTo>
                  <a:pt x="302762" y="116742"/>
                </a:lnTo>
                <a:lnTo>
                  <a:pt x="305139" y="111598"/>
                </a:lnTo>
                <a:lnTo>
                  <a:pt x="308308" y="106849"/>
                </a:lnTo>
                <a:lnTo>
                  <a:pt x="311477" y="102100"/>
                </a:lnTo>
                <a:lnTo>
                  <a:pt x="315042" y="98143"/>
                </a:lnTo>
                <a:lnTo>
                  <a:pt x="318608" y="94185"/>
                </a:lnTo>
                <a:lnTo>
                  <a:pt x="322569" y="91019"/>
                </a:lnTo>
                <a:lnTo>
                  <a:pt x="326927" y="87458"/>
                </a:lnTo>
                <a:lnTo>
                  <a:pt x="307912" y="87854"/>
                </a:lnTo>
                <a:lnTo>
                  <a:pt x="292858" y="88249"/>
                </a:lnTo>
                <a:lnTo>
                  <a:pt x="279785" y="89041"/>
                </a:lnTo>
                <a:lnTo>
                  <a:pt x="284539" y="87062"/>
                </a:lnTo>
                <a:lnTo>
                  <a:pt x="288896" y="84688"/>
                </a:lnTo>
                <a:lnTo>
                  <a:pt x="298008" y="78752"/>
                </a:lnTo>
                <a:lnTo>
                  <a:pt x="307515" y="72024"/>
                </a:lnTo>
                <a:lnTo>
                  <a:pt x="316231" y="65296"/>
                </a:lnTo>
                <a:lnTo>
                  <a:pt x="333662" y="52237"/>
                </a:lnTo>
                <a:lnTo>
                  <a:pt x="341981" y="46697"/>
                </a:lnTo>
                <a:lnTo>
                  <a:pt x="349508" y="41948"/>
                </a:lnTo>
                <a:lnTo>
                  <a:pt x="359412" y="37199"/>
                </a:lnTo>
                <a:lnTo>
                  <a:pt x="369712" y="32450"/>
                </a:lnTo>
                <a:lnTo>
                  <a:pt x="379220" y="27701"/>
                </a:lnTo>
                <a:lnTo>
                  <a:pt x="389520" y="24140"/>
                </a:lnTo>
                <a:lnTo>
                  <a:pt x="399027" y="20182"/>
                </a:lnTo>
                <a:lnTo>
                  <a:pt x="408139" y="17016"/>
                </a:lnTo>
                <a:lnTo>
                  <a:pt x="418043" y="13851"/>
                </a:lnTo>
                <a:lnTo>
                  <a:pt x="427154" y="11476"/>
                </a:lnTo>
                <a:lnTo>
                  <a:pt x="436662" y="8706"/>
                </a:lnTo>
                <a:lnTo>
                  <a:pt x="445377" y="6727"/>
                </a:lnTo>
                <a:lnTo>
                  <a:pt x="454093" y="5144"/>
                </a:lnTo>
                <a:lnTo>
                  <a:pt x="463204" y="3957"/>
                </a:lnTo>
                <a:lnTo>
                  <a:pt x="480239" y="1187"/>
                </a:lnTo>
                <a:lnTo>
                  <a:pt x="496878"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r>
              <a:rPr lang="en-US" altLang="zh-CN" dirty="0" smtClean="0">
                <a:solidFill>
                  <a:srgbClr val="FFFFFF"/>
                </a:solidFill>
              </a:rPr>
              <a:t>xxx</a:t>
            </a:r>
            <a:endParaRPr lang="zh-CN" altLang="en-US" dirty="0">
              <a:solidFill>
                <a:srgbClr val="FFFFFF"/>
              </a:solidFill>
            </a:endParaRPr>
          </a:p>
        </p:txBody>
      </p:sp>
      <p:sp>
        <p:nvSpPr>
          <p:cNvPr id="30" name="KSO_Shape"/>
          <p:cNvSpPr>
            <a:spLocks/>
          </p:cNvSpPr>
          <p:nvPr/>
        </p:nvSpPr>
        <p:spPr bwMode="auto">
          <a:xfrm>
            <a:off x="4427984" y="4044646"/>
            <a:ext cx="581611" cy="536482"/>
          </a:xfrm>
          <a:custGeom>
            <a:avLst/>
            <a:gdLst>
              <a:gd name="T0" fmla="*/ 2053494 w 3125788"/>
              <a:gd name="T1" fmla="*/ 1856699 h 3068638"/>
              <a:gd name="T2" fmla="*/ 2103605 w 3125788"/>
              <a:gd name="T3" fmla="*/ 1597025 h 3068638"/>
              <a:gd name="T4" fmla="*/ 2189799 w 3125788"/>
              <a:gd name="T5" fmla="*/ 1690508 h 3068638"/>
              <a:gd name="T6" fmla="*/ 2081423 w 3125788"/>
              <a:gd name="T7" fmla="*/ 1757689 h 3068638"/>
              <a:gd name="T8" fmla="*/ 2036741 w 3125788"/>
              <a:gd name="T9" fmla="*/ 1637587 h 3068638"/>
              <a:gd name="T10" fmla="*/ 2297177 w 3125788"/>
              <a:gd name="T11" fmla="*/ 1642388 h 3068638"/>
              <a:gd name="T12" fmla="*/ 2187575 w 3125788"/>
              <a:gd name="T13" fmla="*/ 1606423 h 3068638"/>
              <a:gd name="T14" fmla="*/ 1182688 w 3125788"/>
              <a:gd name="T15" fmla="*/ 3068638 h 3068638"/>
              <a:gd name="T16" fmla="*/ 2004095 w 3125788"/>
              <a:gd name="T17" fmla="*/ 1598211 h 3068638"/>
              <a:gd name="T18" fmla="*/ 1212213 w 3125788"/>
              <a:gd name="T19" fmla="*/ 1246476 h 3068638"/>
              <a:gd name="T20" fmla="*/ 1196963 w 3125788"/>
              <a:gd name="T21" fmla="*/ 1392088 h 3068638"/>
              <a:gd name="T22" fmla="*/ 1483051 w 3125788"/>
              <a:gd name="T23" fmla="*/ 1151540 h 3068638"/>
              <a:gd name="T24" fmla="*/ 1604740 w 3125788"/>
              <a:gd name="T25" fmla="*/ 1091406 h 3068638"/>
              <a:gd name="T26" fmla="*/ 1369885 w 3125788"/>
              <a:gd name="T27" fmla="*/ 993445 h 3068638"/>
              <a:gd name="T28" fmla="*/ 1443049 w 3125788"/>
              <a:gd name="T29" fmla="*/ 1078114 h 3068638"/>
              <a:gd name="T30" fmla="*/ 1424362 w 3125788"/>
              <a:gd name="T31" fmla="*/ 1186884 h 3068638"/>
              <a:gd name="T32" fmla="*/ 1326494 w 3125788"/>
              <a:gd name="T33" fmla="*/ 1242696 h 3068638"/>
              <a:gd name="T34" fmla="*/ 1224191 w 3125788"/>
              <a:gd name="T35" fmla="*/ 1203691 h 3068638"/>
              <a:gd name="T36" fmla="*/ 1188717 w 3125788"/>
              <a:gd name="T37" fmla="*/ 1096824 h 3068638"/>
              <a:gd name="T38" fmla="*/ 1246995 w 3125788"/>
              <a:gd name="T39" fmla="*/ 1003275 h 3068638"/>
              <a:gd name="T40" fmla="*/ 608207 w 3125788"/>
              <a:gd name="T41" fmla="*/ 952168 h 3068638"/>
              <a:gd name="T42" fmla="*/ 736067 w 3125788"/>
              <a:gd name="T43" fmla="*/ 1056687 h 3068638"/>
              <a:gd name="T44" fmla="*/ 813164 w 3125788"/>
              <a:gd name="T45" fmla="*/ 1193829 h 3068638"/>
              <a:gd name="T46" fmla="*/ 859485 w 3125788"/>
              <a:gd name="T47" fmla="*/ 1320203 h 3068638"/>
              <a:gd name="T48" fmla="*/ 865196 w 3125788"/>
              <a:gd name="T49" fmla="*/ 1417121 h 3068638"/>
              <a:gd name="T50" fmla="*/ 746537 w 3125788"/>
              <a:gd name="T51" fmla="*/ 1457028 h 3068638"/>
              <a:gd name="T52" fmla="*/ 661826 w 3125788"/>
              <a:gd name="T53" fmla="*/ 1428206 h 3068638"/>
              <a:gd name="T54" fmla="*/ 530794 w 3125788"/>
              <a:gd name="T55" fmla="*/ 1454495 h 3068638"/>
              <a:gd name="T56" fmla="*/ 425142 w 3125788"/>
              <a:gd name="T57" fmla="*/ 1454495 h 3068638"/>
              <a:gd name="T58" fmla="*/ 280467 w 3125788"/>
              <a:gd name="T59" fmla="*/ 1438975 h 3068638"/>
              <a:gd name="T60" fmla="*/ 176720 w 3125788"/>
              <a:gd name="T61" fmla="*/ 1463046 h 3068638"/>
              <a:gd name="T62" fmla="*/ 64406 w 3125788"/>
              <a:gd name="T63" fmla="*/ 1464630 h 3068638"/>
              <a:gd name="T64" fmla="*/ 0 w 3125788"/>
              <a:gd name="T65" fmla="*/ 1401601 h 3068638"/>
              <a:gd name="T66" fmla="*/ 45370 w 3125788"/>
              <a:gd name="T67" fmla="*/ 1333505 h 3068638"/>
              <a:gd name="T68" fmla="*/ 98354 w 3125788"/>
              <a:gd name="T69" fmla="*/ 1258125 h 3068638"/>
              <a:gd name="T70" fmla="*/ 207495 w 3125788"/>
              <a:gd name="T71" fmla="*/ 1256224 h 3068638"/>
              <a:gd name="T72" fmla="*/ 319809 w 3125788"/>
              <a:gd name="T73" fmla="*/ 1146004 h 3068638"/>
              <a:gd name="T74" fmla="*/ 374696 w 3125788"/>
              <a:gd name="T75" fmla="*/ 1074424 h 3068638"/>
              <a:gd name="T76" fmla="*/ 461628 w 3125788"/>
              <a:gd name="T77" fmla="*/ 971805 h 3068638"/>
              <a:gd name="T78" fmla="*/ 1274525 w 3125788"/>
              <a:gd name="T79" fmla="*/ 949000 h 3068638"/>
              <a:gd name="T80" fmla="*/ 1161194 w 3125788"/>
              <a:gd name="T81" fmla="*/ 878778 h 3068638"/>
              <a:gd name="T82" fmla="*/ 2269642 w 3125788"/>
              <a:gd name="T83" fmla="*/ 3494 h 3068638"/>
              <a:gd name="T84" fmla="*/ 2495979 w 3125788"/>
              <a:gd name="T85" fmla="*/ 71146 h 3068638"/>
              <a:gd name="T86" fmla="*/ 2662637 w 3125788"/>
              <a:gd name="T87" fmla="*/ 208036 h 3068638"/>
              <a:gd name="T88" fmla="*/ 2744855 w 3125788"/>
              <a:gd name="T89" fmla="*/ 394157 h 3068638"/>
              <a:gd name="T90" fmla="*/ 2892467 w 3125788"/>
              <a:gd name="T91" fmla="*/ 553280 h 3068638"/>
              <a:gd name="T92" fmla="*/ 2994684 w 3125788"/>
              <a:gd name="T93" fmla="*/ 625060 h 3068638"/>
              <a:gd name="T94" fmla="*/ 3111186 w 3125788"/>
              <a:gd name="T95" fmla="*/ 705416 h 3068638"/>
              <a:gd name="T96" fmla="*/ 3103250 w 3125788"/>
              <a:gd name="T97" fmla="*/ 828967 h 3068638"/>
              <a:gd name="T98" fmla="*/ 2976907 w 3125788"/>
              <a:gd name="T99" fmla="*/ 900430 h 3068638"/>
              <a:gd name="T100" fmla="*/ 2828343 w 3125788"/>
              <a:gd name="T101" fmla="*/ 875021 h 3068638"/>
              <a:gd name="T102" fmla="*/ 2656606 w 3125788"/>
              <a:gd name="T103" fmla="*/ 903288 h 3068638"/>
              <a:gd name="T104" fmla="*/ 2434395 w 3125788"/>
              <a:gd name="T105" fmla="*/ 860093 h 3068638"/>
              <a:gd name="T106" fmla="*/ 2147743 w 3125788"/>
              <a:gd name="T107" fmla="*/ 901382 h 3068638"/>
              <a:gd name="T108" fmla="*/ 1926802 w 3125788"/>
              <a:gd name="T109" fmla="*/ 891219 h 3068638"/>
              <a:gd name="T110" fmla="*/ 1610946 w 3125788"/>
              <a:gd name="T111" fmla="*/ 882008 h 3068638"/>
              <a:gd name="T112" fmla="*/ 1362070 w 3125788"/>
              <a:gd name="T113" fmla="*/ 731143 h 3068638"/>
              <a:gd name="T114" fmla="*/ 1334135 w 3125788"/>
              <a:gd name="T115" fmla="*/ 597110 h 3068638"/>
              <a:gd name="T116" fmla="*/ 1484603 w 3125788"/>
              <a:gd name="T117" fmla="*/ 427824 h 3068638"/>
              <a:gd name="T118" fmla="*/ 1680466 w 3125788"/>
              <a:gd name="T119" fmla="*/ 303320 h 3068638"/>
              <a:gd name="T120" fmla="*/ 1811253 w 3125788"/>
              <a:gd name="T121" fmla="*/ 132127 h 3068638"/>
              <a:gd name="T122" fmla="*/ 2174409 w 3125788"/>
              <a:gd name="T123" fmla="*/ 318 h 306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5788" h="3068638">
                <a:moveTo>
                  <a:pt x="2149491" y="1839913"/>
                </a:moveTo>
                <a:lnTo>
                  <a:pt x="2193926" y="2908301"/>
                </a:lnTo>
                <a:lnTo>
                  <a:pt x="2024063" y="2908301"/>
                </a:lnTo>
                <a:lnTo>
                  <a:pt x="2043602" y="2438642"/>
                </a:lnTo>
                <a:lnTo>
                  <a:pt x="2045493" y="2439276"/>
                </a:lnTo>
                <a:lnTo>
                  <a:pt x="2055578" y="2371729"/>
                </a:lnTo>
                <a:lnTo>
                  <a:pt x="2069759" y="2373631"/>
                </a:lnTo>
                <a:lnTo>
                  <a:pt x="2149491" y="1839913"/>
                </a:lnTo>
                <a:close/>
                <a:moveTo>
                  <a:pt x="2132013" y="1784350"/>
                </a:moveTo>
                <a:lnTo>
                  <a:pt x="2048112" y="2344738"/>
                </a:lnTo>
                <a:lnTo>
                  <a:pt x="2022783" y="2342200"/>
                </a:lnTo>
                <a:lnTo>
                  <a:pt x="2019300" y="1875421"/>
                </a:lnTo>
                <a:lnTo>
                  <a:pt x="2022150" y="1874152"/>
                </a:lnTo>
                <a:lnTo>
                  <a:pt x="2029748" y="1871296"/>
                </a:lnTo>
                <a:lnTo>
                  <a:pt x="2034814" y="1868440"/>
                </a:lnTo>
                <a:lnTo>
                  <a:pt x="2040513" y="1865267"/>
                </a:lnTo>
                <a:lnTo>
                  <a:pt x="2046528" y="1861459"/>
                </a:lnTo>
                <a:lnTo>
                  <a:pt x="2053494" y="1856699"/>
                </a:lnTo>
                <a:lnTo>
                  <a:pt x="2060143" y="1851305"/>
                </a:lnTo>
                <a:lnTo>
                  <a:pt x="2066475" y="1844641"/>
                </a:lnTo>
                <a:lnTo>
                  <a:pt x="2073124" y="1837343"/>
                </a:lnTo>
                <a:lnTo>
                  <a:pt x="2076606" y="1833535"/>
                </a:lnTo>
                <a:lnTo>
                  <a:pt x="2079139" y="1829410"/>
                </a:lnTo>
                <a:lnTo>
                  <a:pt x="2082305" y="1824650"/>
                </a:lnTo>
                <a:lnTo>
                  <a:pt x="2084838" y="1820207"/>
                </a:lnTo>
                <a:lnTo>
                  <a:pt x="2087688" y="1815130"/>
                </a:lnTo>
                <a:lnTo>
                  <a:pt x="2089904" y="1809736"/>
                </a:lnTo>
                <a:lnTo>
                  <a:pt x="2091804" y="1804341"/>
                </a:lnTo>
                <a:lnTo>
                  <a:pt x="2093703" y="1798630"/>
                </a:lnTo>
                <a:lnTo>
                  <a:pt x="2095603" y="1792283"/>
                </a:lnTo>
                <a:lnTo>
                  <a:pt x="2096869" y="1786254"/>
                </a:lnTo>
                <a:lnTo>
                  <a:pt x="2106051" y="1786571"/>
                </a:lnTo>
                <a:lnTo>
                  <a:pt x="2114916" y="1786571"/>
                </a:lnTo>
                <a:lnTo>
                  <a:pt x="2123781" y="1785937"/>
                </a:lnTo>
                <a:lnTo>
                  <a:pt x="2132013" y="1784350"/>
                </a:lnTo>
                <a:close/>
                <a:moveTo>
                  <a:pt x="2103605" y="1597025"/>
                </a:moveTo>
                <a:lnTo>
                  <a:pt x="2111211" y="1597025"/>
                </a:lnTo>
                <a:lnTo>
                  <a:pt x="2119450" y="1597976"/>
                </a:lnTo>
                <a:lnTo>
                  <a:pt x="2127372" y="1599243"/>
                </a:lnTo>
                <a:lnTo>
                  <a:pt x="2134977" y="1601778"/>
                </a:lnTo>
                <a:lnTo>
                  <a:pt x="2142583" y="1604630"/>
                </a:lnTo>
                <a:lnTo>
                  <a:pt x="2149871" y="1608433"/>
                </a:lnTo>
                <a:lnTo>
                  <a:pt x="2156843" y="1613187"/>
                </a:lnTo>
                <a:lnTo>
                  <a:pt x="2163498" y="1618574"/>
                </a:lnTo>
                <a:lnTo>
                  <a:pt x="2169518" y="1624278"/>
                </a:lnTo>
                <a:lnTo>
                  <a:pt x="2174589" y="1630299"/>
                </a:lnTo>
                <a:lnTo>
                  <a:pt x="2179025" y="1637270"/>
                </a:lnTo>
                <a:lnTo>
                  <a:pt x="2183145" y="1644242"/>
                </a:lnTo>
                <a:lnTo>
                  <a:pt x="2185680" y="1651847"/>
                </a:lnTo>
                <a:lnTo>
                  <a:pt x="2188215" y="1659136"/>
                </a:lnTo>
                <a:lnTo>
                  <a:pt x="2189799" y="1667375"/>
                </a:lnTo>
                <a:lnTo>
                  <a:pt x="2190750" y="1674980"/>
                </a:lnTo>
                <a:lnTo>
                  <a:pt x="2190750" y="1682902"/>
                </a:lnTo>
                <a:lnTo>
                  <a:pt x="2189799" y="1690508"/>
                </a:lnTo>
                <a:lnTo>
                  <a:pt x="2188215" y="1698747"/>
                </a:lnTo>
                <a:lnTo>
                  <a:pt x="2185997" y="1706352"/>
                </a:lnTo>
                <a:lnTo>
                  <a:pt x="2183145" y="1713958"/>
                </a:lnTo>
                <a:lnTo>
                  <a:pt x="2179025" y="1721246"/>
                </a:lnTo>
                <a:lnTo>
                  <a:pt x="2174589" y="1728218"/>
                </a:lnTo>
                <a:lnTo>
                  <a:pt x="2169202" y="1735189"/>
                </a:lnTo>
                <a:lnTo>
                  <a:pt x="2163498" y="1740893"/>
                </a:lnTo>
                <a:lnTo>
                  <a:pt x="2157160" y="1745964"/>
                </a:lnTo>
                <a:lnTo>
                  <a:pt x="2150505" y="1750400"/>
                </a:lnTo>
                <a:lnTo>
                  <a:pt x="2143533" y="1754203"/>
                </a:lnTo>
                <a:lnTo>
                  <a:pt x="2135928" y="1757372"/>
                </a:lnTo>
                <a:lnTo>
                  <a:pt x="2128640" y="1759590"/>
                </a:lnTo>
                <a:lnTo>
                  <a:pt x="2120400" y="1761174"/>
                </a:lnTo>
                <a:lnTo>
                  <a:pt x="2112795" y="1762125"/>
                </a:lnTo>
                <a:lnTo>
                  <a:pt x="2104873" y="1762125"/>
                </a:lnTo>
                <a:lnTo>
                  <a:pt x="2096950" y="1761174"/>
                </a:lnTo>
                <a:lnTo>
                  <a:pt x="2089028" y="1760224"/>
                </a:lnTo>
                <a:lnTo>
                  <a:pt x="2081423" y="1757689"/>
                </a:lnTo>
                <a:lnTo>
                  <a:pt x="2073817" y="1754837"/>
                </a:lnTo>
                <a:lnTo>
                  <a:pt x="2066529" y="1750717"/>
                </a:lnTo>
                <a:lnTo>
                  <a:pt x="2059557" y="1745964"/>
                </a:lnTo>
                <a:lnTo>
                  <a:pt x="2052586" y="1740893"/>
                </a:lnTo>
                <a:lnTo>
                  <a:pt x="2046882" y="1734873"/>
                </a:lnTo>
                <a:lnTo>
                  <a:pt x="2041811" y="1728535"/>
                </a:lnTo>
                <a:lnTo>
                  <a:pt x="2037375" y="1721563"/>
                </a:lnTo>
                <a:lnTo>
                  <a:pt x="2033255" y="1714908"/>
                </a:lnTo>
                <a:lnTo>
                  <a:pt x="2030403" y="1707620"/>
                </a:lnTo>
                <a:lnTo>
                  <a:pt x="2027868" y="1699698"/>
                </a:lnTo>
                <a:lnTo>
                  <a:pt x="2026601" y="1692092"/>
                </a:lnTo>
                <a:lnTo>
                  <a:pt x="2025650" y="1684170"/>
                </a:lnTo>
                <a:lnTo>
                  <a:pt x="2025650" y="1675931"/>
                </a:lnTo>
                <a:lnTo>
                  <a:pt x="2026601" y="1668326"/>
                </a:lnTo>
                <a:lnTo>
                  <a:pt x="2027551" y="1660403"/>
                </a:lnTo>
                <a:lnTo>
                  <a:pt x="2030087" y="1652798"/>
                </a:lnTo>
                <a:lnTo>
                  <a:pt x="2032939" y="1644876"/>
                </a:lnTo>
                <a:lnTo>
                  <a:pt x="2036741" y="1637587"/>
                </a:lnTo>
                <a:lnTo>
                  <a:pt x="2041495" y="1630932"/>
                </a:lnTo>
                <a:lnTo>
                  <a:pt x="2046882" y="1624278"/>
                </a:lnTo>
                <a:lnTo>
                  <a:pt x="2052903" y="1618257"/>
                </a:lnTo>
                <a:lnTo>
                  <a:pt x="2059240" y="1613187"/>
                </a:lnTo>
                <a:lnTo>
                  <a:pt x="2065895" y="1608433"/>
                </a:lnTo>
                <a:lnTo>
                  <a:pt x="2072867" y="1604630"/>
                </a:lnTo>
                <a:lnTo>
                  <a:pt x="2080155" y="1601778"/>
                </a:lnTo>
                <a:lnTo>
                  <a:pt x="2087761" y="1599243"/>
                </a:lnTo>
                <a:lnTo>
                  <a:pt x="2095683" y="1597976"/>
                </a:lnTo>
                <a:lnTo>
                  <a:pt x="2103605" y="1597025"/>
                </a:lnTo>
                <a:close/>
                <a:moveTo>
                  <a:pt x="2715572" y="1398588"/>
                </a:moveTo>
                <a:lnTo>
                  <a:pt x="2725738" y="1422141"/>
                </a:lnTo>
                <a:lnTo>
                  <a:pt x="2323228" y="1658938"/>
                </a:lnTo>
                <a:lnTo>
                  <a:pt x="2321004" y="1657028"/>
                </a:lnTo>
                <a:lnTo>
                  <a:pt x="2314333" y="1652254"/>
                </a:lnTo>
                <a:lnTo>
                  <a:pt x="2309567" y="1648753"/>
                </a:lnTo>
                <a:lnTo>
                  <a:pt x="2304167" y="1645889"/>
                </a:lnTo>
                <a:lnTo>
                  <a:pt x="2297177" y="1642388"/>
                </a:lnTo>
                <a:lnTo>
                  <a:pt x="2289871" y="1638887"/>
                </a:lnTo>
                <a:lnTo>
                  <a:pt x="2281611" y="1635704"/>
                </a:lnTo>
                <a:lnTo>
                  <a:pt x="2273033" y="1633158"/>
                </a:lnTo>
                <a:lnTo>
                  <a:pt x="2263185" y="1631248"/>
                </a:lnTo>
                <a:lnTo>
                  <a:pt x="2258419" y="1630293"/>
                </a:lnTo>
                <a:lnTo>
                  <a:pt x="2253019" y="1629975"/>
                </a:lnTo>
                <a:lnTo>
                  <a:pt x="2247936" y="1629657"/>
                </a:lnTo>
                <a:lnTo>
                  <a:pt x="2242217" y="1629657"/>
                </a:lnTo>
                <a:lnTo>
                  <a:pt x="2236817" y="1629975"/>
                </a:lnTo>
                <a:lnTo>
                  <a:pt x="2231098" y="1630930"/>
                </a:lnTo>
                <a:lnTo>
                  <a:pt x="2225062" y="1631566"/>
                </a:lnTo>
                <a:lnTo>
                  <a:pt x="2219026" y="1632839"/>
                </a:lnTo>
                <a:lnTo>
                  <a:pt x="2212990" y="1634113"/>
                </a:lnTo>
                <a:lnTo>
                  <a:pt x="2206636" y="1636341"/>
                </a:lnTo>
                <a:lnTo>
                  <a:pt x="2202824" y="1628065"/>
                </a:lnTo>
                <a:lnTo>
                  <a:pt x="2198377" y="1620427"/>
                </a:lnTo>
                <a:lnTo>
                  <a:pt x="2193294" y="1613425"/>
                </a:lnTo>
                <a:lnTo>
                  <a:pt x="2187575" y="1606423"/>
                </a:lnTo>
                <a:lnTo>
                  <a:pt x="2715572" y="1398588"/>
                </a:lnTo>
                <a:close/>
                <a:moveTo>
                  <a:pt x="1257618" y="1279525"/>
                </a:moveTo>
                <a:lnTo>
                  <a:pt x="1271906" y="1283019"/>
                </a:lnTo>
                <a:lnTo>
                  <a:pt x="1279526" y="1284607"/>
                </a:lnTo>
                <a:lnTo>
                  <a:pt x="1286828" y="1285560"/>
                </a:lnTo>
                <a:lnTo>
                  <a:pt x="1294448" y="1286513"/>
                </a:lnTo>
                <a:lnTo>
                  <a:pt x="1302068" y="1287148"/>
                </a:lnTo>
                <a:lnTo>
                  <a:pt x="1310006" y="1287466"/>
                </a:lnTo>
                <a:lnTo>
                  <a:pt x="1317626" y="1288101"/>
                </a:lnTo>
                <a:lnTo>
                  <a:pt x="1325246" y="1287466"/>
                </a:lnTo>
                <a:lnTo>
                  <a:pt x="1332866" y="1287148"/>
                </a:lnTo>
                <a:lnTo>
                  <a:pt x="1340486" y="1286513"/>
                </a:lnTo>
                <a:lnTo>
                  <a:pt x="1348423" y="1285560"/>
                </a:lnTo>
                <a:lnTo>
                  <a:pt x="1355726" y="1284607"/>
                </a:lnTo>
                <a:lnTo>
                  <a:pt x="1363028" y="1283019"/>
                </a:lnTo>
                <a:lnTo>
                  <a:pt x="1377633" y="1279525"/>
                </a:lnTo>
                <a:lnTo>
                  <a:pt x="1452563" y="3068638"/>
                </a:lnTo>
                <a:lnTo>
                  <a:pt x="1182688" y="3068638"/>
                </a:lnTo>
                <a:lnTo>
                  <a:pt x="1257618" y="1279525"/>
                </a:lnTo>
                <a:close/>
                <a:moveTo>
                  <a:pt x="1576992" y="1273175"/>
                </a:moveTo>
                <a:lnTo>
                  <a:pt x="1982550" y="1503753"/>
                </a:lnTo>
                <a:lnTo>
                  <a:pt x="1981600" y="1506934"/>
                </a:lnTo>
                <a:lnTo>
                  <a:pt x="1980966" y="1514885"/>
                </a:lnTo>
                <a:lnTo>
                  <a:pt x="1980649" y="1520609"/>
                </a:lnTo>
                <a:lnTo>
                  <a:pt x="1980649" y="1527288"/>
                </a:lnTo>
                <a:lnTo>
                  <a:pt x="1980966" y="1534603"/>
                </a:lnTo>
                <a:lnTo>
                  <a:pt x="1981600" y="1542554"/>
                </a:lnTo>
                <a:lnTo>
                  <a:pt x="1983184" y="1551141"/>
                </a:lnTo>
                <a:lnTo>
                  <a:pt x="1985085" y="1560364"/>
                </a:lnTo>
                <a:lnTo>
                  <a:pt x="1988253" y="1569588"/>
                </a:lnTo>
                <a:lnTo>
                  <a:pt x="1990154" y="1574358"/>
                </a:lnTo>
                <a:lnTo>
                  <a:pt x="1992372" y="1579129"/>
                </a:lnTo>
                <a:lnTo>
                  <a:pt x="1994907" y="1583899"/>
                </a:lnTo>
                <a:lnTo>
                  <a:pt x="1997442" y="1588352"/>
                </a:lnTo>
                <a:lnTo>
                  <a:pt x="2000610" y="1593122"/>
                </a:lnTo>
                <a:lnTo>
                  <a:pt x="2004095" y="1598211"/>
                </a:lnTo>
                <a:lnTo>
                  <a:pt x="2007581" y="1602664"/>
                </a:lnTo>
                <a:lnTo>
                  <a:pt x="2011700" y="1607116"/>
                </a:lnTo>
                <a:lnTo>
                  <a:pt x="2015819" y="1611569"/>
                </a:lnTo>
                <a:lnTo>
                  <a:pt x="2020888" y="1615703"/>
                </a:lnTo>
                <a:lnTo>
                  <a:pt x="2015819" y="1623654"/>
                </a:lnTo>
                <a:lnTo>
                  <a:pt x="2011383" y="1631287"/>
                </a:lnTo>
                <a:lnTo>
                  <a:pt x="2007898" y="1639238"/>
                </a:lnTo>
                <a:lnTo>
                  <a:pt x="2004729" y="1647825"/>
                </a:lnTo>
                <a:lnTo>
                  <a:pt x="1562100" y="1293530"/>
                </a:lnTo>
                <a:lnTo>
                  <a:pt x="1576992" y="1273175"/>
                </a:lnTo>
                <a:close/>
                <a:moveTo>
                  <a:pt x="1178220" y="1211263"/>
                </a:moveTo>
                <a:lnTo>
                  <a:pt x="1182667" y="1216973"/>
                </a:lnTo>
                <a:lnTo>
                  <a:pt x="1186797" y="1222366"/>
                </a:lnTo>
                <a:lnTo>
                  <a:pt x="1191563" y="1227442"/>
                </a:lnTo>
                <a:lnTo>
                  <a:pt x="1196010" y="1232835"/>
                </a:lnTo>
                <a:lnTo>
                  <a:pt x="1201411" y="1237277"/>
                </a:lnTo>
                <a:lnTo>
                  <a:pt x="1206494" y="1242352"/>
                </a:lnTo>
                <a:lnTo>
                  <a:pt x="1212213" y="1246476"/>
                </a:lnTo>
                <a:lnTo>
                  <a:pt x="1217613" y="1251235"/>
                </a:lnTo>
                <a:lnTo>
                  <a:pt x="1212530" y="1260118"/>
                </a:lnTo>
                <a:lnTo>
                  <a:pt x="1208082" y="1268683"/>
                </a:lnTo>
                <a:lnTo>
                  <a:pt x="1204270" y="1277248"/>
                </a:lnTo>
                <a:lnTo>
                  <a:pt x="1201093" y="1286131"/>
                </a:lnTo>
                <a:lnTo>
                  <a:pt x="1197916" y="1294379"/>
                </a:lnTo>
                <a:lnTo>
                  <a:pt x="1195693" y="1303262"/>
                </a:lnTo>
                <a:lnTo>
                  <a:pt x="1194104" y="1311510"/>
                </a:lnTo>
                <a:lnTo>
                  <a:pt x="1192516" y="1319758"/>
                </a:lnTo>
                <a:lnTo>
                  <a:pt x="1191880" y="1328006"/>
                </a:lnTo>
                <a:lnTo>
                  <a:pt x="1190927" y="1335937"/>
                </a:lnTo>
                <a:lnTo>
                  <a:pt x="1190927" y="1343551"/>
                </a:lnTo>
                <a:lnTo>
                  <a:pt x="1190927" y="1351482"/>
                </a:lnTo>
                <a:lnTo>
                  <a:pt x="1191563" y="1358779"/>
                </a:lnTo>
                <a:lnTo>
                  <a:pt x="1192198" y="1366075"/>
                </a:lnTo>
                <a:lnTo>
                  <a:pt x="1192833" y="1372737"/>
                </a:lnTo>
                <a:lnTo>
                  <a:pt x="1194104" y="1379399"/>
                </a:lnTo>
                <a:lnTo>
                  <a:pt x="1196963" y="1392088"/>
                </a:lnTo>
                <a:lnTo>
                  <a:pt x="1199823" y="1403192"/>
                </a:lnTo>
                <a:lnTo>
                  <a:pt x="1202999" y="1413343"/>
                </a:lnTo>
                <a:lnTo>
                  <a:pt x="1206494" y="1421592"/>
                </a:lnTo>
                <a:lnTo>
                  <a:pt x="1209353" y="1428254"/>
                </a:lnTo>
                <a:lnTo>
                  <a:pt x="1211895" y="1433012"/>
                </a:lnTo>
                <a:lnTo>
                  <a:pt x="1214118" y="1437453"/>
                </a:lnTo>
                <a:lnTo>
                  <a:pt x="715347" y="1978026"/>
                </a:lnTo>
                <a:lnTo>
                  <a:pt x="682625" y="1954551"/>
                </a:lnTo>
                <a:lnTo>
                  <a:pt x="1178220" y="1211263"/>
                </a:lnTo>
                <a:close/>
                <a:moveTo>
                  <a:pt x="1649857" y="1041400"/>
                </a:moveTo>
                <a:lnTo>
                  <a:pt x="2368551" y="1201863"/>
                </a:lnTo>
                <a:lnTo>
                  <a:pt x="2364103" y="1241425"/>
                </a:lnTo>
                <a:lnTo>
                  <a:pt x="1471613" y="1184772"/>
                </a:lnTo>
                <a:lnTo>
                  <a:pt x="1474155" y="1178126"/>
                </a:lnTo>
                <a:lnTo>
                  <a:pt x="1477014" y="1172113"/>
                </a:lnTo>
                <a:lnTo>
                  <a:pt x="1479238" y="1165150"/>
                </a:lnTo>
                <a:lnTo>
                  <a:pt x="1481145" y="1158503"/>
                </a:lnTo>
                <a:lnTo>
                  <a:pt x="1483051" y="1151540"/>
                </a:lnTo>
                <a:lnTo>
                  <a:pt x="1484322" y="1144894"/>
                </a:lnTo>
                <a:lnTo>
                  <a:pt x="1485275" y="1137931"/>
                </a:lnTo>
                <a:lnTo>
                  <a:pt x="1486546" y="1130968"/>
                </a:lnTo>
                <a:lnTo>
                  <a:pt x="1496396" y="1130968"/>
                </a:lnTo>
                <a:lnTo>
                  <a:pt x="1506563" y="1130335"/>
                </a:lnTo>
                <a:lnTo>
                  <a:pt x="1516095" y="1129386"/>
                </a:lnTo>
                <a:lnTo>
                  <a:pt x="1525309" y="1127803"/>
                </a:lnTo>
                <a:lnTo>
                  <a:pt x="1534205" y="1125904"/>
                </a:lnTo>
                <a:lnTo>
                  <a:pt x="1542783" y="1123689"/>
                </a:lnTo>
                <a:lnTo>
                  <a:pt x="1550727" y="1121157"/>
                </a:lnTo>
                <a:lnTo>
                  <a:pt x="1558988" y="1117992"/>
                </a:lnTo>
                <a:lnTo>
                  <a:pt x="1566295" y="1114827"/>
                </a:lnTo>
                <a:lnTo>
                  <a:pt x="1573603" y="1111346"/>
                </a:lnTo>
                <a:lnTo>
                  <a:pt x="1580275" y="1107548"/>
                </a:lnTo>
                <a:lnTo>
                  <a:pt x="1586947" y="1103750"/>
                </a:lnTo>
                <a:lnTo>
                  <a:pt x="1592984" y="1099952"/>
                </a:lnTo>
                <a:lnTo>
                  <a:pt x="1598703" y="1095837"/>
                </a:lnTo>
                <a:lnTo>
                  <a:pt x="1604740" y="1091406"/>
                </a:lnTo>
                <a:lnTo>
                  <a:pt x="1609506" y="1087292"/>
                </a:lnTo>
                <a:lnTo>
                  <a:pt x="1619355" y="1078430"/>
                </a:lnTo>
                <a:lnTo>
                  <a:pt x="1627298" y="1070518"/>
                </a:lnTo>
                <a:lnTo>
                  <a:pt x="1634288" y="1062289"/>
                </a:lnTo>
                <a:lnTo>
                  <a:pt x="1640007" y="1055642"/>
                </a:lnTo>
                <a:lnTo>
                  <a:pt x="1644138" y="1049629"/>
                </a:lnTo>
                <a:lnTo>
                  <a:pt x="1647315" y="1045198"/>
                </a:lnTo>
                <a:lnTo>
                  <a:pt x="1649857" y="1041400"/>
                </a:lnTo>
                <a:close/>
                <a:moveTo>
                  <a:pt x="1314775" y="982663"/>
                </a:moveTo>
                <a:lnTo>
                  <a:pt x="1321109" y="982663"/>
                </a:lnTo>
                <a:lnTo>
                  <a:pt x="1327444" y="982980"/>
                </a:lnTo>
                <a:lnTo>
                  <a:pt x="1333779" y="983297"/>
                </a:lnTo>
                <a:lnTo>
                  <a:pt x="1340113" y="984566"/>
                </a:lnTo>
                <a:lnTo>
                  <a:pt x="1346131" y="985834"/>
                </a:lnTo>
                <a:lnTo>
                  <a:pt x="1352465" y="987420"/>
                </a:lnTo>
                <a:lnTo>
                  <a:pt x="1358166" y="989322"/>
                </a:lnTo>
                <a:lnTo>
                  <a:pt x="1363868" y="991225"/>
                </a:lnTo>
                <a:lnTo>
                  <a:pt x="1369885" y="993445"/>
                </a:lnTo>
                <a:lnTo>
                  <a:pt x="1375270" y="995982"/>
                </a:lnTo>
                <a:lnTo>
                  <a:pt x="1380971" y="999153"/>
                </a:lnTo>
                <a:lnTo>
                  <a:pt x="1386355" y="1002324"/>
                </a:lnTo>
                <a:lnTo>
                  <a:pt x="1391423" y="1005812"/>
                </a:lnTo>
                <a:lnTo>
                  <a:pt x="1396807" y="1009618"/>
                </a:lnTo>
                <a:lnTo>
                  <a:pt x="1401875" y="1013423"/>
                </a:lnTo>
                <a:lnTo>
                  <a:pt x="1406309" y="1017546"/>
                </a:lnTo>
                <a:lnTo>
                  <a:pt x="1411060" y="1022302"/>
                </a:lnTo>
                <a:lnTo>
                  <a:pt x="1415177" y="1026742"/>
                </a:lnTo>
                <a:lnTo>
                  <a:pt x="1419295" y="1031816"/>
                </a:lnTo>
                <a:lnTo>
                  <a:pt x="1423095" y="1036889"/>
                </a:lnTo>
                <a:lnTo>
                  <a:pt x="1427213" y="1042280"/>
                </a:lnTo>
                <a:lnTo>
                  <a:pt x="1430063" y="1047988"/>
                </a:lnTo>
                <a:lnTo>
                  <a:pt x="1433547" y="1053696"/>
                </a:lnTo>
                <a:lnTo>
                  <a:pt x="1436398" y="1059722"/>
                </a:lnTo>
                <a:lnTo>
                  <a:pt x="1438932" y="1066064"/>
                </a:lnTo>
                <a:lnTo>
                  <a:pt x="1441149" y="1072089"/>
                </a:lnTo>
                <a:lnTo>
                  <a:pt x="1443049" y="1078114"/>
                </a:lnTo>
                <a:lnTo>
                  <a:pt x="1444633" y="1084774"/>
                </a:lnTo>
                <a:lnTo>
                  <a:pt x="1445900" y="1090799"/>
                </a:lnTo>
                <a:lnTo>
                  <a:pt x="1446533" y="1097458"/>
                </a:lnTo>
                <a:lnTo>
                  <a:pt x="1447483" y="1104118"/>
                </a:lnTo>
                <a:lnTo>
                  <a:pt x="1447800" y="1110143"/>
                </a:lnTo>
                <a:lnTo>
                  <a:pt x="1447800" y="1116485"/>
                </a:lnTo>
                <a:lnTo>
                  <a:pt x="1447483" y="1122827"/>
                </a:lnTo>
                <a:lnTo>
                  <a:pt x="1446533" y="1128852"/>
                </a:lnTo>
                <a:lnTo>
                  <a:pt x="1445900" y="1135195"/>
                </a:lnTo>
                <a:lnTo>
                  <a:pt x="1444633" y="1141220"/>
                </a:lnTo>
                <a:lnTo>
                  <a:pt x="1443049" y="1147245"/>
                </a:lnTo>
                <a:lnTo>
                  <a:pt x="1441149" y="1153587"/>
                </a:lnTo>
                <a:lnTo>
                  <a:pt x="1438932" y="1159295"/>
                </a:lnTo>
                <a:lnTo>
                  <a:pt x="1436715" y="1165003"/>
                </a:lnTo>
                <a:lnTo>
                  <a:pt x="1433864" y="1170711"/>
                </a:lnTo>
                <a:lnTo>
                  <a:pt x="1431330" y="1176102"/>
                </a:lnTo>
                <a:lnTo>
                  <a:pt x="1427846" y="1181493"/>
                </a:lnTo>
                <a:lnTo>
                  <a:pt x="1424362" y="1186884"/>
                </a:lnTo>
                <a:lnTo>
                  <a:pt x="1420879" y="1191958"/>
                </a:lnTo>
                <a:lnTo>
                  <a:pt x="1417078" y="1196715"/>
                </a:lnTo>
                <a:lnTo>
                  <a:pt x="1412960" y="1201788"/>
                </a:lnTo>
                <a:lnTo>
                  <a:pt x="1408209" y="1206228"/>
                </a:lnTo>
                <a:lnTo>
                  <a:pt x="1403775" y="1210668"/>
                </a:lnTo>
                <a:lnTo>
                  <a:pt x="1398708" y="1214473"/>
                </a:lnTo>
                <a:lnTo>
                  <a:pt x="1393323" y="1218595"/>
                </a:lnTo>
                <a:lnTo>
                  <a:pt x="1387939" y="1222084"/>
                </a:lnTo>
                <a:lnTo>
                  <a:pt x="1382554" y="1225572"/>
                </a:lnTo>
                <a:lnTo>
                  <a:pt x="1376853" y="1228743"/>
                </a:lnTo>
                <a:lnTo>
                  <a:pt x="1370836" y="1231914"/>
                </a:lnTo>
                <a:lnTo>
                  <a:pt x="1364501" y="1234134"/>
                </a:lnTo>
                <a:lnTo>
                  <a:pt x="1358166" y="1236354"/>
                </a:lnTo>
                <a:lnTo>
                  <a:pt x="1351832" y="1238256"/>
                </a:lnTo>
                <a:lnTo>
                  <a:pt x="1345814" y="1239842"/>
                </a:lnTo>
                <a:lnTo>
                  <a:pt x="1339163" y="1241428"/>
                </a:lnTo>
                <a:lnTo>
                  <a:pt x="1333145" y="1242062"/>
                </a:lnTo>
                <a:lnTo>
                  <a:pt x="1326494" y="1242696"/>
                </a:lnTo>
                <a:lnTo>
                  <a:pt x="1320159" y="1243013"/>
                </a:lnTo>
                <a:lnTo>
                  <a:pt x="1313825" y="1243013"/>
                </a:lnTo>
                <a:lnTo>
                  <a:pt x="1307807" y="1242696"/>
                </a:lnTo>
                <a:lnTo>
                  <a:pt x="1301472" y="1242062"/>
                </a:lnTo>
                <a:lnTo>
                  <a:pt x="1295138" y="1241110"/>
                </a:lnTo>
                <a:lnTo>
                  <a:pt x="1289120" y="1239842"/>
                </a:lnTo>
                <a:lnTo>
                  <a:pt x="1282785" y="1238256"/>
                </a:lnTo>
                <a:lnTo>
                  <a:pt x="1277084" y="1236354"/>
                </a:lnTo>
                <a:lnTo>
                  <a:pt x="1271066" y="1234451"/>
                </a:lnTo>
                <a:lnTo>
                  <a:pt x="1265365" y="1232231"/>
                </a:lnTo>
                <a:lnTo>
                  <a:pt x="1259981" y="1229377"/>
                </a:lnTo>
                <a:lnTo>
                  <a:pt x="1254280" y="1226523"/>
                </a:lnTo>
                <a:lnTo>
                  <a:pt x="1248895" y="1223352"/>
                </a:lnTo>
                <a:lnTo>
                  <a:pt x="1243511" y="1219864"/>
                </a:lnTo>
                <a:lnTo>
                  <a:pt x="1238443" y="1216059"/>
                </a:lnTo>
                <a:lnTo>
                  <a:pt x="1233376" y="1212253"/>
                </a:lnTo>
                <a:lnTo>
                  <a:pt x="1228941" y="1208131"/>
                </a:lnTo>
                <a:lnTo>
                  <a:pt x="1224191" y="1203691"/>
                </a:lnTo>
                <a:lnTo>
                  <a:pt x="1220073" y="1198934"/>
                </a:lnTo>
                <a:lnTo>
                  <a:pt x="1215956" y="1193861"/>
                </a:lnTo>
                <a:lnTo>
                  <a:pt x="1212155" y="1188787"/>
                </a:lnTo>
                <a:lnTo>
                  <a:pt x="1208671" y="1183396"/>
                </a:lnTo>
                <a:lnTo>
                  <a:pt x="1205187" y="1177688"/>
                </a:lnTo>
                <a:lnTo>
                  <a:pt x="1201703" y="1171980"/>
                </a:lnTo>
                <a:lnTo>
                  <a:pt x="1198852" y="1165637"/>
                </a:lnTo>
                <a:lnTo>
                  <a:pt x="1196318" y="1159612"/>
                </a:lnTo>
                <a:lnTo>
                  <a:pt x="1194101" y="1153587"/>
                </a:lnTo>
                <a:lnTo>
                  <a:pt x="1192201" y="1147245"/>
                </a:lnTo>
                <a:lnTo>
                  <a:pt x="1190617" y="1140903"/>
                </a:lnTo>
                <a:lnTo>
                  <a:pt x="1189351" y="1134560"/>
                </a:lnTo>
                <a:lnTo>
                  <a:pt x="1188717" y="1128218"/>
                </a:lnTo>
                <a:lnTo>
                  <a:pt x="1187767" y="1121876"/>
                </a:lnTo>
                <a:lnTo>
                  <a:pt x="1187450" y="1115534"/>
                </a:lnTo>
                <a:lnTo>
                  <a:pt x="1187450" y="1109191"/>
                </a:lnTo>
                <a:lnTo>
                  <a:pt x="1187767" y="1102849"/>
                </a:lnTo>
                <a:lnTo>
                  <a:pt x="1188717" y="1096824"/>
                </a:lnTo>
                <a:lnTo>
                  <a:pt x="1189351" y="1090482"/>
                </a:lnTo>
                <a:lnTo>
                  <a:pt x="1190934" y="1084456"/>
                </a:lnTo>
                <a:lnTo>
                  <a:pt x="1192518" y="1078114"/>
                </a:lnTo>
                <a:lnTo>
                  <a:pt x="1194101" y="1072089"/>
                </a:lnTo>
                <a:lnTo>
                  <a:pt x="1196318" y="1066381"/>
                </a:lnTo>
                <a:lnTo>
                  <a:pt x="1198536" y="1060673"/>
                </a:lnTo>
                <a:lnTo>
                  <a:pt x="1201386" y="1054965"/>
                </a:lnTo>
                <a:lnTo>
                  <a:pt x="1203920" y="1049574"/>
                </a:lnTo>
                <a:lnTo>
                  <a:pt x="1207404" y="1044183"/>
                </a:lnTo>
                <a:lnTo>
                  <a:pt x="1210888" y="1038792"/>
                </a:lnTo>
                <a:lnTo>
                  <a:pt x="1214372" y="1033718"/>
                </a:lnTo>
                <a:lnTo>
                  <a:pt x="1218173" y="1028645"/>
                </a:lnTo>
                <a:lnTo>
                  <a:pt x="1222290" y="1024205"/>
                </a:lnTo>
                <a:lnTo>
                  <a:pt x="1227041" y="1019448"/>
                </a:lnTo>
                <a:lnTo>
                  <a:pt x="1231475" y="1015009"/>
                </a:lnTo>
                <a:lnTo>
                  <a:pt x="1236543" y="1011203"/>
                </a:lnTo>
                <a:lnTo>
                  <a:pt x="1241610" y="1007398"/>
                </a:lnTo>
                <a:lnTo>
                  <a:pt x="1246995" y="1003275"/>
                </a:lnTo>
                <a:lnTo>
                  <a:pt x="1252696" y="1000104"/>
                </a:lnTo>
                <a:lnTo>
                  <a:pt x="1258397" y="996933"/>
                </a:lnTo>
                <a:lnTo>
                  <a:pt x="1264415" y="993762"/>
                </a:lnTo>
                <a:lnTo>
                  <a:pt x="1270749" y="991542"/>
                </a:lnTo>
                <a:lnTo>
                  <a:pt x="1276767" y="989322"/>
                </a:lnTo>
                <a:lnTo>
                  <a:pt x="1283419" y="987420"/>
                </a:lnTo>
                <a:lnTo>
                  <a:pt x="1289437" y="985834"/>
                </a:lnTo>
                <a:lnTo>
                  <a:pt x="1296088" y="984566"/>
                </a:lnTo>
                <a:lnTo>
                  <a:pt x="1302106" y="983297"/>
                </a:lnTo>
                <a:lnTo>
                  <a:pt x="1308757" y="982980"/>
                </a:lnTo>
                <a:lnTo>
                  <a:pt x="1314775" y="982663"/>
                </a:lnTo>
                <a:close/>
                <a:moveTo>
                  <a:pt x="551099" y="946150"/>
                </a:moveTo>
                <a:lnTo>
                  <a:pt x="559030" y="946150"/>
                </a:lnTo>
                <a:lnTo>
                  <a:pt x="569183" y="946467"/>
                </a:lnTo>
                <a:lnTo>
                  <a:pt x="579019" y="947100"/>
                </a:lnTo>
                <a:lnTo>
                  <a:pt x="589171" y="948367"/>
                </a:lnTo>
                <a:lnTo>
                  <a:pt x="598689" y="949951"/>
                </a:lnTo>
                <a:lnTo>
                  <a:pt x="608207" y="952168"/>
                </a:lnTo>
                <a:lnTo>
                  <a:pt x="617408" y="954702"/>
                </a:lnTo>
                <a:lnTo>
                  <a:pt x="626609" y="957869"/>
                </a:lnTo>
                <a:lnTo>
                  <a:pt x="635493" y="961353"/>
                </a:lnTo>
                <a:lnTo>
                  <a:pt x="644376" y="965154"/>
                </a:lnTo>
                <a:lnTo>
                  <a:pt x="652942" y="969904"/>
                </a:lnTo>
                <a:lnTo>
                  <a:pt x="660874" y="974339"/>
                </a:lnTo>
                <a:lnTo>
                  <a:pt x="669123" y="979406"/>
                </a:lnTo>
                <a:lnTo>
                  <a:pt x="676738" y="984791"/>
                </a:lnTo>
                <a:lnTo>
                  <a:pt x="684035" y="990808"/>
                </a:lnTo>
                <a:lnTo>
                  <a:pt x="691332" y="997143"/>
                </a:lnTo>
                <a:lnTo>
                  <a:pt x="697677" y="1003477"/>
                </a:lnTo>
                <a:lnTo>
                  <a:pt x="704340" y="1010129"/>
                </a:lnTo>
                <a:lnTo>
                  <a:pt x="710368" y="1017413"/>
                </a:lnTo>
                <a:lnTo>
                  <a:pt x="716079" y="1024698"/>
                </a:lnTo>
                <a:lnTo>
                  <a:pt x="722107" y="1032299"/>
                </a:lnTo>
                <a:lnTo>
                  <a:pt x="726866" y="1040218"/>
                </a:lnTo>
                <a:lnTo>
                  <a:pt x="731625" y="1048453"/>
                </a:lnTo>
                <a:lnTo>
                  <a:pt x="736067" y="1056687"/>
                </a:lnTo>
                <a:lnTo>
                  <a:pt x="740192" y="1065556"/>
                </a:lnTo>
                <a:lnTo>
                  <a:pt x="743364" y="1074424"/>
                </a:lnTo>
                <a:lnTo>
                  <a:pt x="746537" y="1083609"/>
                </a:lnTo>
                <a:lnTo>
                  <a:pt x="749392" y="1092794"/>
                </a:lnTo>
                <a:lnTo>
                  <a:pt x="751296" y="1102296"/>
                </a:lnTo>
                <a:lnTo>
                  <a:pt x="753200" y="1112114"/>
                </a:lnTo>
                <a:lnTo>
                  <a:pt x="754152" y="1121933"/>
                </a:lnTo>
                <a:lnTo>
                  <a:pt x="755103" y="1132068"/>
                </a:lnTo>
                <a:lnTo>
                  <a:pt x="755421" y="1141886"/>
                </a:lnTo>
                <a:lnTo>
                  <a:pt x="755103" y="1149488"/>
                </a:lnTo>
                <a:lnTo>
                  <a:pt x="754786" y="1157723"/>
                </a:lnTo>
                <a:lnTo>
                  <a:pt x="764304" y="1160573"/>
                </a:lnTo>
                <a:lnTo>
                  <a:pt x="773505" y="1164691"/>
                </a:lnTo>
                <a:lnTo>
                  <a:pt x="782389" y="1169125"/>
                </a:lnTo>
                <a:lnTo>
                  <a:pt x="790638" y="1174193"/>
                </a:lnTo>
                <a:lnTo>
                  <a:pt x="798887" y="1179893"/>
                </a:lnTo>
                <a:lnTo>
                  <a:pt x="806184" y="1186545"/>
                </a:lnTo>
                <a:lnTo>
                  <a:pt x="813164" y="1193829"/>
                </a:lnTo>
                <a:lnTo>
                  <a:pt x="819509" y="1201114"/>
                </a:lnTo>
                <a:lnTo>
                  <a:pt x="825220" y="1209032"/>
                </a:lnTo>
                <a:lnTo>
                  <a:pt x="830296" y="1217584"/>
                </a:lnTo>
                <a:lnTo>
                  <a:pt x="834421" y="1226769"/>
                </a:lnTo>
                <a:lnTo>
                  <a:pt x="838228" y="1235954"/>
                </a:lnTo>
                <a:lnTo>
                  <a:pt x="841401" y="1245456"/>
                </a:lnTo>
                <a:lnTo>
                  <a:pt x="843304" y="1255274"/>
                </a:lnTo>
                <a:lnTo>
                  <a:pt x="844891" y="1265726"/>
                </a:lnTo>
                <a:lnTo>
                  <a:pt x="845208" y="1276178"/>
                </a:lnTo>
                <a:lnTo>
                  <a:pt x="844891" y="1283146"/>
                </a:lnTo>
                <a:lnTo>
                  <a:pt x="844573" y="1289480"/>
                </a:lnTo>
                <a:lnTo>
                  <a:pt x="843622" y="1296132"/>
                </a:lnTo>
                <a:lnTo>
                  <a:pt x="842035" y="1302150"/>
                </a:lnTo>
                <a:lnTo>
                  <a:pt x="846160" y="1305634"/>
                </a:lnTo>
                <a:lnTo>
                  <a:pt x="849967" y="1309118"/>
                </a:lnTo>
                <a:lnTo>
                  <a:pt x="852823" y="1312601"/>
                </a:lnTo>
                <a:lnTo>
                  <a:pt x="856312" y="1316402"/>
                </a:lnTo>
                <a:lnTo>
                  <a:pt x="859485" y="1320203"/>
                </a:lnTo>
                <a:lnTo>
                  <a:pt x="862023" y="1324320"/>
                </a:lnTo>
                <a:lnTo>
                  <a:pt x="864879" y="1328755"/>
                </a:lnTo>
                <a:lnTo>
                  <a:pt x="867100" y="1333189"/>
                </a:lnTo>
                <a:lnTo>
                  <a:pt x="869003" y="1337939"/>
                </a:lnTo>
                <a:lnTo>
                  <a:pt x="870907" y="1342374"/>
                </a:lnTo>
                <a:lnTo>
                  <a:pt x="872493" y="1347441"/>
                </a:lnTo>
                <a:lnTo>
                  <a:pt x="874080" y="1352509"/>
                </a:lnTo>
                <a:lnTo>
                  <a:pt x="874714" y="1357260"/>
                </a:lnTo>
                <a:lnTo>
                  <a:pt x="875666" y="1362644"/>
                </a:lnTo>
                <a:lnTo>
                  <a:pt x="876301" y="1367712"/>
                </a:lnTo>
                <a:lnTo>
                  <a:pt x="876301" y="1373096"/>
                </a:lnTo>
                <a:lnTo>
                  <a:pt x="876301" y="1378164"/>
                </a:lnTo>
                <a:lnTo>
                  <a:pt x="875983" y="1382598"/>
                </a:lnTo>
                <a:lnTo>
                  <a:pt x="875349" y="1387349"/>
                </a:lnTo>
                <a:lnTo>
                  <a:pt x="874397" y="1391783"/>
                </a:lnTo>
                <a:lnTo>
                  <a:pt x="872176" y="1400651"/>
                </a:lnTo>
                <a:lnTo>
                  <a:pt x="869003" y="1409203"/>
                </a:lnTo>
                <a:lnTo>
                  <a:pt x="865196" y="1417121"/>
                </a:lnTo>
                <a:lnTo>
                  <a:pt x="860754" y="1424405"/>
                </a:lnTo>
                <a:lnTo>
                  <a:pt x="855361" y="1431690"/>
                </a:lnTo>
                <a:lnTo>
                  <a:pt x="849333" y="1438341"/>
                </a:lnTo>
                <a:lnTo>
                  <a:pt x="842987" y="1444042"/>
                </a:lnTo>
                <a:lnTo>
                  <a:pt x="835690" y="1449427"/>
                </a:lnTo>
                <a:lnTo>
                  <a:pt x="828075" y="1453861"/>
                </a:lnTo>
                <a:lnTo>
                  <a:pt x="819826" y="1457978"/>
                </a:lnTo>
                <a:lnTo>
                  <a:pt x="811577" y="1460829"/>
                </a:lnTo>
                <a:lnTo>
                  <a:pt x="802694" y="1463046"/>
                </a:lnTo>
                <a:lnTo>
                  <a:pt x="798569" y="1463996"/>
                </a:lnTo>
                <a:lnTo>
                  <a:pt x="793810" y="1464630"/>
                </a:lnTo>
                <a:lnTo>
                  <a:pt x="788734" y="1465263"/>
                </a:lnTo>
                <a:lnTo>
                  <a:pt x="784292" y="1465263"/>
                </a:lnTo>
                <a:lnTo>
                  <a:pt x="776043" y="1464630"/>
                </a:lnTo>
                <a:lnTo>
                  <a:pt x="768429" y="1463996"/>
                </a:lnTo>
                <a:lnTo>
                  <a:pt x="761131" y="1462096"/>
                </a:lnTo>
                <a:lnTo>
                  <a:pt x="753834" y="1460195"/>
                </a:lnTo>
                <a:lnTo>
                  <a:pt x="746537" y="1457028"/>
                </a:lnTo>
                <a:lnTo>
                  <a:pt x="740192" y="1453861"/>
                </a:lnTo>
                <a:lnTo>
                  <a:pt x="733529" y="1450060"/>
                </a:lnTo>
                <a:lnTo>
                  <a:pt x="727818" y="1445626"/>
                </a:lnTo>
                <a:lnTo>
                  <a:pt x="722107" y="1440875"/>
                </a:lnTo>
                <a:lnTo>
                  <a:pt x="716714" y="1435491"/>
                </a:lnTo>
                <a:lnTo>
                  <a:pt x="711955" y="1429790"/>
                </a:lnTo>
                <a:lnTo>
                  <a:pt x="707830" y="1423772"/>
                </a:lnTo>
                <a:lnTo>
                  <a:pt x="703706" y="1417438"/>
                </a:lnTo>
                <a:lnTo>
                  <a:pt x="700533" y="1410786"/>
                </a:lnTo>
                <a:lnTo>
                  <a:pt x="697360" y="1403818"/>
                </a:lnTo>
                <a:lnTo>
                  <a:pt x="695457" y="1396534"/>
                </a:lnTo>
                <a:lnTo>
                  <a:pt x="689428" y="1394950"/>
                </a:lnTo>
                <a:lnTo>
                  <a:pt x="683083" y="1393050"/>
                </a:lnTo>
                <a:lnTo>
                  <a:pt x="680228" y="1400651"/>
                </a:lnTo>
                <a:lnTo>
                  <a:pt x="676420" y="1408253"/>
                </a:lnTo>
                <a:lnTo>
                  <a:pt x="671661" y="1415221"/>
                </a:lnTo>
                <a:lnTo>
                  <a:pt x="667220" y="1422188"/>
                </a:lnTo>
                <a:lnTo>
                  <a:pt x="661826" y="1428206"/>
                </a:lnTo>
                <a:lnTo>
                  <a:pt x="655798" y="1434541"/>
                </a:lnTo>
                <a:lnTo>
                  <a:pt x="649770" y="1439925"/>
                </a:lnTo>
                <a:lnTo>
                  <a:pt x="643107" y="1444676"/>
                </a:lnTo>
                <a:lnTo>
                  <a:pt x="636444" y="1449427"/>
                </a:lnTo>
                <a:lnTo>
                  <a:pt x="628513" y="1453544"/>
                </a:lnTo>
                <a:lnTo>
                  <a:pt x="621215" y="1457028"/>
                </a:lnTo>
                <a:lnTo>
                  <a:pt x="613284" y="1459879"/>
                </a:lnTo>
                <a:lnTo>
                  <a:pt x="605352" y="1462096"/>
                </a:lnTo>
                <a:lnTo>
                  <a:pt x="596786" y="1463996"/>
                </a:lnTo>
                <a:lnTo>
                  <a:pt x="587902" y="1464630"/>
                </a:lnTo>
                <a:lnTo>
                  <a:pt x="579019" y="1465263"/>
                </a:lnTo>
                <a:lnTo>
                  <a:pt x="571721" y="1465263"/>
                </a:lnTo>
                <a:lnTo>
                  <a:pt x="564424" y="1464313"/>
                </a:lnTo>
                <a:lnTo>
                  <a:pt x="557761" y="1463046"/>
                </a:lnTo>
                <a:lnTo>
                  <a:pt x="550781" y="1461779"/>
                </a:lnTo>
                <a:lnTo>
                  <a:pt x="543802" y="1459245"/>
                </a:lnTo>
                <a:lnTo>
                  <a:pt x="537139" y="1457028"/>
                </a:lnTo>
                <a:lnTo>
                  <a:pt x="530794" y="1454495"/>
                </a:lnTo>
                <a:lnTo>
                  <a:pt x="524448" y="1451010"/>
                </a:lnTo>
                <a:lnTo>
                  <a:pt x="518737" y="1447527"/>
                </a:lnTo>
                <a:lnTo>
                  <a:pt x="513026" y="1443726"/>
                </a:lnTo>
                <a:lnTo>
                  <a:pt x="507633" y="1439292"/>
                </a:lnTo>
                <a:lnTo>
                  <a:pt x="502556" y="1434858"/>
                </a:lnTo>
                <a:lnTo>
                  <a:pt x="497797" y="1429790"/>
                </a:lnTo>
                <a:lnTo>
                  <a:pt x="493038" y="1424722"/>
                </a:lnTo>
                <a:lnTo>
                  <a:pt x="488914" y="1419655"/>
                </a:lnTo>
                <a:lnTo>
                  <a:pt x="485106" y="1413637"/>
                </a:lnTo>
                <a:lnTo>
                  <a:pt x="479713" y="1419655"/>
                </a:lnTo>
                <a:lnTo>
                  <a:pt x="473367" y="1424722"/>
                </a:lnTo>
                <a:lnTo>
                  <a:pt x="467339" y="1430107"/>
                </a:lnTo>
                <a:lnTo>
                  <a:pt x="460994" y="1435174"/>
                </a:lnTo>
                <a:lnTo>
                  <a:pt x="454331" y="1439925"/>
                </a:lnTo>
                <a:lnTo>
                  <a:pt x="447351" y="1444042"/>
                </a:lnTo>
                <a:lnTo>
                  <a:pt x="440054" y="1447843"/>
                </a:lnTo>
                <a:lnTo>
                  <a:pt x="432757" y="1451327"/>
                </a:lnTo>
                <a:lnTo>
                  <a:pt x="425142" y="1454495"/>
                </a:lnTo>
                <a:lnTo>
                  <a:pt x="417528" y="1457028"/>
                </a:lnTo>
                <a:lnTo>
                  <a:pt x="409913" y="1459879"/>
                </a:lnTo>
                <a:lnTo>
                  <a:pt x="401664" y="1461779"/>
                </a:lnTo>
                <a:lnTo>
                  <a:pt x="393098" y="1463046"/>
                </a:lnTo>
                <a:lnTo>
                  <a:pt x="384849" y="1464313"/>
                </a:lnTo>
                <a:lnTo>
                  <a:pt x="376283" y="1465263"/>
                </a:lnTo>
                <a:lnTo>
                  <a:pt x="367399" y="1465263"/>
                </a:lnTo>
                <a:lnTo>
                  <a:pt x="359150" y="1465263"/>
                </a:lnTo>
                <a:lnTo>
                  <a:pt x="350267" y="1464313"/>
                </a:lnTo>
                <a:lnTo>
                  <a:pt x="341700" y="1463046"/>
                </a:lnTo>
                <a:lnTo>
                  <a:pt x="333451" y="1461779"/>
                </a:lnTo>
                <a:lnTo>
                  <a:pt x="325202" y="1459245"/>
                </a:lnTo>
                <a:lnTo>
                  <a:pt x="317271" y="1457028"/>
                </a:lnTo>
                <a:lnTo>
                  <a:pt x="309656" y="1454495"/>
                </a:lnTo>
                <a:lnTo>
                  <a:pt x="301724" y="1451010"/>
                </a:lnTo>
                <a:lnTo>
                  <a:pt x="294427" y="1447527"/>
                </a:lnTo>
                <a:lnTo>
                  <a:pt x="287130" y="1443726"/>
                </a:lnTo>
                <a:lnTo>
                  <a:pt x="280467" y="1438975"/>
                </a:lnTo>
                <a:lnTo>
                  <a:pt x="273487" y="1434541"/>
                </a:lnTo>
                <a:lnTo>
                  <a:pt x="266825" y="1429473"/>
                </a:lnTo>
                <a:lnTo>
                  <a:pt x="260796" y="1424405"/>
                </a:lnTo>
                <a:lnTo>
                  <a:pt x="255086" y="1418704"/>
                </a:lnTo>
                <a:lnTo>
                  <a:pt x="249375" y="1413003"/>
                </a:lnTo>
                <a:lnTo>
                  <a:pt x="245250" y="1418704"/>
                </a:lnTo>
                <a:lnTo>
                  <a:pt x="241126" y="1424089"/>
                </a:lnTo>
                <a:lnTo>
                  <a:pt x="236684" y="1429473"/>
                </a:lnTo>
                <a:lnTo>
                  <a:pt x="231925" y="1434541"/>
                </a:lnTo>
                <a:lnTo>
                  <a:pt x="226531" y="1438975"/>
                </a:lnTo>
                <a:lnTo>
                  <a:pt x="221138" y="1443409"/>
                </a:lnTo>
                <a:lnTo>
                  <a:pt x="215427" y="1447210"/>
                </a:lnTo>
                <a:lnTo>
                  <a:pt x="209716" y="1451010"/>
                </a:lnTo>
                <a:lnTo>
                  <a:pt x="203688" y="1453861"/>
                </a:lnTo>
                <a:lnTo>
                  <a:pt x="197025" y="1457028"/>
                </a:lnTo>
                <a:lnTo>
                  <a:pt x="190362" y="1459245"/>
                </a:lnTo>
                <a:lnTo>
                  <a:pt x="183700" y="1461146"/>
                </a:lnTo>
                <a:lnTo>
                  <a:pt x="176720" y="1463046"/>
                </a:lnTo>
                <a:lnTo>
                  <a:pt x="169423" y="1464313"/>
                </a:lnTo>
                <a:lnTo>
                  <a:pt x="162125" y="1465263"/>
                </a:lnTo>
                <a:lnTo>
                  <a:pt x="154828" y="1465263"/>
                </a:lnTo>
                <a:lnTo>
                  <a:pt x="147214" y="1464630"/>
                </a:lnTo>
                <a:lnTo>
                  <a:pt x="139282" y="1463996"/>
                </a:lnTo>
                <a:lnTo>
                  <a:pt x="131985" y="1462729"/>
                </a:lnTo>
                <a:lnTo>
                  <a:pt x="124688" y="1461146"/>
                </a:lnTo>
                <a:lnTo>
                  <a:pt x="118025" y="1458929"/>
                </a:lnTo>
                <a:lnTo>
                  <a:pt x="111362" y="1456395"/>
                </a:lnTo>
                <a:lnTo>
                  <a:pt x="104382" y="1453228"/>
                </a:lnTo>
                <a:lnTo>
                  <a:pt x="98354" y="1449744"/>
                </a:lnTo>
                <a:lnTo>
                  <a:pt x="94230" y="1453228"/>
                </a:lnTo>
                <a:lnTo>
                  <a:pt x="89788" y="1456395"/>
                </a:lnTo>
                <a:lnTo>
                  <a:pt x="85346" y="1458929"/>
                </a:lnTo>
                <a:lnTo>
                  <a:pt x="80270" y="1460829"/>
                </a:lnTo>
                <a:lnTo>
                  <a:pt x="75193" y="1462729"/>
                </a:lnTo>
                <a:lnTo>
                  <a:pt x="69800" y="1463996"/>
                </a:lnTo>
                <a:lnTo>
                  <a:pt x="64406" y="1464630"/>
                </a:lnTo>
                <a:lnTo>
                  <a:pt x="58695" y="1465263"/>
                </a:lnTo>
                <a:lnTo>
                  <a:pt x="52667" y="1464630"/>
                </a:lnTo>
                <a:lnTo>
                  <a:pt x="46956" y="1463996"/>
                </a:lnTo>
                <a:lnTo>
                  <a:pt x="41246" y="1462413"/>
                </a:lnTo>
                <a:lnTo>
                  <a:pt x="35852" y="1460512"/>
                </a:lnTo>
                <a:lnTo>
                  <a:pt x="30776" y="1458295"/>
                </a:lnTo>
                <a:lnTo>
                  <a:pt x="25699" y="1455128"/>
                </a:lnTo>
                <a:lnTo>
                  <a:pt x="21258" y="1451644"/>
                </a:lnTo>
                <a:lnTo>
                  <a:pt x="17133" y="1447843"/>
                </a:lnTo>
                <a:lnTo>
                  <a:pt x="13326" y="1443726"/>
                </a:lnTo>
                <a:lnTo>
                  <a:pt x="9836" y="1439292"/>
                </a:lnTo>
                <a:lnTo>
                  <a:pt x="6980" y="1434541"/>
                </a:lnTo>
                <a:lnTo>
                  <a:pt x="4759" y="1429473"/>
                </a:lnTo>
                <a:lnTo>
                  <a:pt x="2539" y="1424089"/>
                </a:lnTo>
                <a:lnTo>
                  <a:pt x="1270" y="1418388"/>
                </a:lnTo>
                <a:lnTo>
                  <a:pt x="318" y="1412687"/>
                </a:lnTo>
                <a:lnTo>
                  <a:pt x="0" y="1406352"/>
                </a:lnTo>
                <a:lnTo>
                  <a:pt x="0" y="1401601"/>
                </a:lnTo>
                <a:lnTo>
                  <a:pt x="635" y="1396534"/>
                </a:lnTo>
                <a:lnTo>
                  <a:pt x="1904" y="1391783"/>
                </a:lnTo>
                <a:lnTo>
                  <a:pt x="3173" y="1387032"/>
                </a:lnTo>
                <a:lnTo>
                  <a:pt x="5077" y="1382598"/>
                </a:lnTo>
                <a:lnTo>
                  <a:pt x="7298" y="1378480"/>
                </a:lnTo>
                <a:lnTo>
                  <a:pt x="9519" y="1374363"/>
                </a:lnTo>
                <a:lnTo>
                  <a:pt x="12374" y="1370562"/>
                </a:lnTo>
                <a:lnTo>
                  <a:pt x="15229" y="1367078"/>
                </a:lnTo>
                <a:lnTo>
                  <a:pt x="18719" y="1363594"/>
                </a:lnTo>
                <a:lnTo>
                  <a:pt x="22209" y="1360427"/>
                </a:lnTo>
                <a:lnTo>
                  <a:pt x="26017" y="1357893"/>
                </a:lnTo>
                <a:lnTo>
                  <a:pt x="30458" y="1355043"/>
                </a:lnTo>
                <a:lnTo>
                  <a:pt x="34583" y="1353142"/>
                </a:lnTo>
                <a:lnTo>
                  <a:pt x="39025" y="1351242"/>
                </a:lnTo>
                <a:lnTo>
                  <a:pt x="43784" y="1349658"/>
                </a:lnTo>
                <a:lnTo>
                  <a:pt x="44101" y="1344274"/>
                </a:lnTo>
                <a:lnTo>
                  <a:pt x="44418" y="1338890"/>
                </a:lnTo>
                <a:lnTo>
                  <a:pt x="45370" y="1333505"/>
                </a:lnTo>
                <a:lnTo>
                  <a:pt x="46322" y="1328121"/>
                </a:lnTo>
                <a:lnTo>
                  <a:pt x="47908" y="1322737"/>
                </a:lnTo>
                <a:lnTo>
                  <a:pt x="49495" y="1317986"/>
                </a:lnTo>
                <a:lnTo>
                  <a:pt x="51398" y="1312918"/>
                </a:lnTo>
                <a:lnTo>
                  <a:pt x="53302" y="1307851"/>
                </a:lnTo>
                <a:lnTo>
                  <a:pt x="55840" y="1303416"/>
                </a:lnTo>
                <a:lnTo>
                  <a:pt x="58378" y="1298666"/>
                </a:lnTo>
                <a:lnTo>
                  <a:pt x="60916" y="1294231"/>
                </a:lnTo>
                <a:lnTo>
                  <a:pt x="63772" y="1289797"/>
                </a:lnTo>
                <a:lnTo>
                  <a:pt x="67262" y="1285680"/>
                </a:lnTo>
                <a:lnTo>
                  <a:pt x="70434" y="1281562"/>
                </a:lnTo>
                <a:lnTo>
                  <a:pt x="73607" y="1277762"/>
                </a:lnTo>
                <a:lnTo>
                  <a:pt x="77732" y="1273961"/>
                </a:lnTo>
                <a:lnTo>
                  <a:pt x="81539" y="1270477"/>
                </a:lnTo>
                <a:lnTo>
                  <a:pt x="85346" y="1266993"/>
                </a:lnTo>
                <a:lnTo>
                  <a:pt x="89471" y="1263826"/>
                </a:lnTo>
                <a:lnTo>
                  <a:pt x="93595" y="1260658"/>
                </a:lnTo>
                <a:lnTo>
                  <a:pt x="98354" y="1258125"/>
                </a:lnTo>
                <a:lnTo>
                  <a:pt x="102796" y="1255274"/>
                </a:lnTo>
                <a:lnTo>
                  <a:pt x="107555" y="1253057"/>
                </a:lnTo>
                <a:lnTo>
                  <a:pt x="112631" y="1251157"/>
                </a:lnTo>
                <a:lnTo>
                  <a:pt x="117390" y="1249256"/>
                </a:lnTo>
                <a:lnTo>
                  <a:pt x="122467" y="1247356"/>
                </a:lnTo>
                <a:lnTo>
                  <a:pt x="127543" y="1246089"/>
                </a:lnTo>
                <a:lnTo>
                  <a:pt x="132937" y="1244822"/>
                </a:lnTo>
                <a:lnTo>
                  <a:pt x="138330" y="1243872"/>
                </a:lnTo>
                <a:lnTo>
                  <a:pt x="143724" y="1243239"/>
                </a:lnTo>
                <a:lnTo>
                  <a:pt x="149435" y="1242922"/>
                </a:lnTo>
                <a:lnTo>
                  <a:pt x="154828" y="1242922"/>
                </a:lnTo>
                <a:lnTo>
                  <a:pt x="162760" y="1243239"/>
                </a:lnTo>
                <a:lnTo>
                  <a:pt x="171009" y="1243872"/>
                </a:lnTo>
                <a:lnTo>
                  <a:pt x="178623" y="1245456"/>
                </a:lnTo>
                <a:lnTo>
                  <a:pt x="186238" y="1247356"/>
                </a:lnTo>
                <a:lnTo>
                  <a:pt x="193535" y="1249573"/>
                </a:lnTo>
                <a:lnTo>
                  <a:pt x="200832" y="1252740"/>
                </a:lnTo>
                <a:lnTo>
                  <a:pt x="207495" y="1256224"/>
                </a:lnTo>
                <a:lnTo>
                  <a:pt x="214158" y="1260025"/>
                </a:lnTo>
                <a:lnTo>
                  <a:pt x="217330" y="1250523"/>
                </a:lnTo>
                <a:lnTo>
                  <a:pt x="220820" y="1241338"/>
                </a:lnTo>
                <a:lnTo>
                  <a:pt x="224945" y="1232470"/>
                </a:lnTo>
                <a:lnTo>
                  <a:pt x="230021" y="1223602"/>
                </a:lnTo>
                <a:lnTo>
                  <a:pt x="235415" y="1215684"/>
                </a:lnTo>
                <a:lnTo>
                  <a:pt x="241126" y="1207449"/>
                </a:lnTo>
                <a:lnTo>
                  <a:pt x="247471" y="1199847"/>
                </a:lnTo>
                <a:lnTo>
                  <a:pt x="253816" y="1192879"/>
                </a:lnTo>
                <a:lnTo>
                  <a:pt x="261114" y="1185911"/>
                </a:lnTo>
                <a:lnTo>
                  <a:pt x="268411" y="1179893"/>
                </a:lnTo>
                <a:lnTo>
                  <a:pt x="276660" y="1174193"/>
                </a:lnTo>
                <a:lnTo>
                  <a:pt x="284592" y="1168808"/>
                </a:lnTo>
                <a:lnTo>
                  <a:pt x="293475" y="1163740"/>
                </a:lnTo>
                <a:lnTo>
                  <a:pt x="302359" y="1159623"/>
                </a:lnTo>
                <a:lnTo>
                  <a:pt x="311560" y="1155822"/>
                </a:lnTo>
                <a:lnTo>
                  <a:pt x="320760" y="1152339"/>
                </a:lnTo>
                <a:lnTo>
                  <a:pt x="319809" y="1146004"/>
                </a:lnTo>
                <a:lnTo>
                  <a:pt x="319491" y="1139986"/>
                </a:lnTo>
                <a:lnTo>
                  <a:pt x="319491" y="1134285"/>
                </a:lnTo>
                <a:lnTo>
                  <a:pt x="320443" y="1128901"/>
                </a:lnTo>
                <a:lnTo>
                  <a:pt x="321712" y="1123517"/>
                </a:lnTo>
                <a:lnTo>
                  <a:pt x="323299" y="1118449"/>
                </a:lnTo>
                <a:lnTo>
                  <a:pt x="325520" y="1113698"/>
                </a:lnTo>
                <a:lnTo>
                  <a:pt x="328375" y="1108947"/>
                </a:lnTo>
                <a:lnTo>
                  <a:pt x="331548" y="1104830"/>
                </a:lnTo>
                <a:lnTo>
                  <a:pt x="335038" y="1100395"/>
                </a:lnTo>
                <a:lnTo>
                  <a:pt x="338845" y="1096595"/>
                </a:lnTo>
                <a:lnTo>
                  <a:pt x="342652" y="1093111"/>
                </a:lnTo>
                <a:lnTo>
                  <a:pt x="347094" y="1090577"/>
                </a:lnTo>
                <a:lnTo>
                  <a:pt x="351853" y="1087726"/>
                </a:lnTo>
                <a:lnTo>
                  <a:pt x="356295" y="1085509"/>
                </a:lnTo>
                <a:lnTo>
                  <a:pt x="361688" y="1083926"/>
                </a:lnTo>
                <a:lnTo>
                  <a:pt x="367082" y="1082659"/>
                </a:lnTo>
                <a:lnTo>
                  <a:pt x="372475" y="1081709"/>
                </a:lnTo>
                <a:lnTo>
                  <a:pt x="374696" y="1074424"/>
                </a:lnTo>
                <a:lnTo>
                  <a:pt x="377869" y="1067139"/>
                </a:lnTo>
                <a:lnTo>
                  <a:pt x="381042" y="1060171"/>
                </a:lnTo>
                <a:lnTo>
                  <a:pt x="383897" y="1053520"/>
                </a:lnTo>
                <a:lnTo>
                  <a:pt x="388022" y="1046552"/>
                </a:lnTo>
                <a:lnTo>
                  <a:pt x="391829" y="1039901"/>
                </a:lnTo>
                <a:lnTo>
                  <a:pt x="395953" y="1033566"/>
                </a:lnTo>
                <a:lnTo>
                  <a:pt x="400078" y="1027232"/>
                </a:lnTo>
                <a:lnTo>
                  <a:pt x="404837" y="1021214"/>
                </a:lnTo>
                <a:lnTo>
                  <a:pt x="409279" y="1015513"/>
                </a:lnTo>
                <a:lnTo>
                  <a:pt x="414355" y="1009812"/>
                </a:lnTo>
                <a:lnTo>
                  <a:pt x="419749" y="1004428"/>
                </a:lnTo>
                <a:lnTo>
                  <a:pt x="425142" y="999043"/>
                </a:lnTo>
                <a:lnTo>
                  <a:pt x="430853" y="993976"/>
                </a:lnTo>
                <a:lnTo>
                  <a:pt x="436564" y="988908"/>
                </a:lnTo>
                <a:lnTo>
                  <a:pt x="442909" y="984474"/>
                </a:lnTo>
                <a:lnTo>
                  <a:pt x="448938" y="979723"/>
                </a:lnTo>
                <a:lnTo>
                  <a:pt x="454966" y="975922"/>
                </a:lnTo>
                <a:lnTo>
                  <a:pt x="461628" y="971805"/>
                </a:lnTo>
                <a:lnTo>
                  <a:pt x="468608" y="968321"/>
                </a:lnTo>
                <a:lnTo>
                  <a:pt x="475588" y="964837"/>
                </a:lnTo>
                <a:lnTo>
                  <a:pt x="482251" y="961670"/>
                </a:lnTo>
                <a:lnTo>
                  <a:pt x="489231" y="958819"/>
                </a:lnTo>
                <a:lnTo>
                  <a:pt x="496528" y="955969"/>
                </a:lnTo>
                <a:lnTo>
                  <a:pt x="504143" y="953751"/>
                </a:lnTo>
                <a:lnTo>
                  <a:pt x="511440" y="951851"/>
                </a:lnTo>
                <a:lnTo>
                  <a:pt x="519372" y="949951"/>
                </a:lnTo>
                <a:lnTo>
                  <a:pt x="526986" y="948684"/>
                </a:lnTo>
                <a:lnTo>
                  <a:pt x="534918" y="947417"/>
                </a:lnTo>
                <a:lnTo>
                  <a:pt x="543167" y="946784"/>
                </a:lnTo>
                <a:lnTo>
                  <a:pt x="551099" y="946150"/>
                </a:lnTo>
                <a:close/>
                <a:moveTo>
                  <a:pt x="906356" y="142875"/>
                </a:moveTo>
                <a:lnTo>
                  <a:pt x="1301750" y="944552"/>
                </a:lnTo>
                <a:lnTo>
                  <a:pt x="1294786" y="945187"/>
                </a:lnTo>
                <a:lnTo>
                  <a:pt x="1288138" y="946458"/>
                </a:lnTo>
                <a:lnTo>
                  <a:pt x="1281490" y="947411"/>
                </a:lnTo>
                <a:lnTo>
                  <a:pt x="1274525" y="949000"/>
                </a:lnTo>
                <a:lnTo>
                  <a:pt x="1267560" y="950906"/>
                </a:lnTo>
                <a:lnTo>
                  <a:pt x="1261230" y="953448"/>
                </a:lnTo>
                <a:lnTo>
                  <a:pt x="1254265" y="955990"/>
                </a:lnTo>
                <a:lnTo>
                  <a:pt x="1247933" y="958850"/>
                </a:lnTo>
                <a:lnTo>
                  <a:pt x="1242868" y="949953"/>
                </a:lnTo>
                <a:lnTo>
                  <a:pt x="1237487" y="941374"/>
                </a:lnTo>
                <a:lnTo>
                  <a:pt x="1231789" y="933748"/>
                </a:lnTo>
                <a:lnTo>
                  <a:pt x="1226090" y="926440"/>
                </a:lnTo>
                <a:lnTo>
                  <a:pt x="1219759" y="919767"/>
                </a:lnTo>
                <a:lnTo>
                  <a:pt x="1213744" y="913730"/>
                </a:lnTo>
                <a:lnTo>
                  <a:pt x="1207096" y="908011"/>
                </a:lnTo>
                <a:lnTo>
                  <a:pt x="1201081" y="902609"/>
                </a:lnTo>
                <a:lnTo>
                  <a:pt x="1194117" y="897525"/>
                </a:lnTo>
                <a:lnTo>
                  <a:pt x="1187469" y="893076"/>
                </a:lnTo>
                <a:lnTo>
                  <a:pt x="1181137" y="888946"/>
                </a:lnTo>
                <a:lnTo>
                  <a:pt x="1174489" y="885133"/>
                </a:lnTo>
                <a:lnTo>
                  <a:pt x="1167842" y="881638"/>
                </a:lnTo>
                <a:lnTo>
                  <a:pt x="1161194" y="878778"/>
                </a:lnTo>
                <a:lnTo>
                  <a:pt x="1155179" y="875918"/>
                </a:lnTo>
                <a:lnTo>
                  <a:pt x="1148531" y="873694"/>
                </a:lnTo>
                <a:lnTo>
                  <a:pt x="1136185" y="869881"/>
                </a:lnTo>
                <a:lnTo>
                  <a:pt x="1125105" y="866703"/>
                </a:lnTo>
                <a:lnTo>
                  <a:pt x="1114658" y="864797"/>
                </a:lnTo>
                <a:lnTo>
                  <a:pt x="1106110" y="863208"/>
                </a:lnTo>
                <a:lnTo>
                  <a:pt x="1098830" y="862573"/>
                </a:lnTo>
                <a:lnTo>
                  <a:pt x="1093448" y="862255"/>
                </a:lnTo>
                <a:lnTo>
                  <a:pt x="1088700" y="862255"/>
                </a:lnTo>
                <a:lnTo>
                  <a:pt x="869950" y="159080"/>
                </a:lnTo>
                <a:lnTo>
                  <a:pt x="906356" y="142875"/>
                </a:lnTo>
                <a:close/>
                <a:moveTo>
                  <a:pt x="2187106" y="0"/>
                </a:moveTo>
                <a:lnTo>
                  <a:pt x="2199804" y="0"/>
                </a:lnTo>
                <a:lnTo>
                  <a:pt x="2214089" y="0"/>
                </a:lnTo>
                <a:lnTo>
                  <a:pt x="2228057" y="318"/>
                </a:lnTo>
                <a:lnTo>
                  <a:pt x="2242024" y="1271"/>
                </a:lnTo>
                <a:lnTo>
                  <a:pt x="2255674" y="2224"/>
                </a:lnTo>
                <a:lnTo>
                  <a:pt x="2269642" y="3494"/>
                </a:lnTo>
                <a:lnTo>
                  <a:pt x="2283609" y="5082"/>
                </a:lnTo>
                <a:lnTo>
                  <a:pt x="2296942" y="6988"/>
                </a:lnTo>
                <a:lnTo>
                  <a:pt x="2310275" y="8894"/>
                </a:lnTo>
                <a:lnTo>
                  <a:pt x="2323925" y="11434"/>
                </a:lnTo>
                <a:lnTo>
                  <a:pt x="2336940" y="14293"/>
                </a:lnTo>
                <a:lnTo>
                  <a:pt x="2350273" y="16834"/>
                </a:lnTo>
                <a:lnTo>
                  <a:pt x="2362970" y="20010"/>
                </a:lnTo>
                <a:lnTo>
                  <a:pt x="2375986" y="23503"/>
                </a:lnTo>
                <a:lnTo>
                  <a:pt x="2388683" y="27315"/>
                </a:lnTo>
                <a:lnTo>
                  <a:pt x="2401381" y="31126"/>
                </a:lnTo>
                <a:lnTo>
                  <a:pt x="2413761" y="35255"/>
                </a:lnTo>
                <a:lnTo>
                  <a:pt x="2426142" y="39702"/>
                </a:lnTo>
                <a:lnTo>
                  <a:pt x="2437887" y="44148"/>
                </a:lnTo>
                <a:lnTo>
                  <a:pt x="2449950" y="49230"/>
                </a:lnTo>
                <a:lnTo>
                  <a:pt x="2461695" y="54312"/>
                </a:lnTo>
                <a:lnTo>
                  <a:pt x="2473441" y="59711"/>
                </a:lnTo>
                <a:lnTo>
                  <a:pt x="2484869" y="65428"/>
                </a:lnTo>
                <a:lnTo>
                  <a:pt x="2495979" y="71146"/>
                </a:lnTo>
                <a:lnTo>
                  <a:pt x="2507090" y="76863"/>
                </a:lnTo>
                <a:lnTo>
                  <a:pt x="2517883" y="82897"/>
                </a:lnTo>
                <a:lnTo>
                  <a:pt x="2528676" y="89567"/>
                </a:lnTo>
                <a:lnTo>
                  <a:pt x="2539152" y="96237"/>
                </a:lnTo>
                <a:lnTo>
                  <a:pt x="2549310" y="102907"/>
                </a:lnTo>
                <a:lnTo>
                  <a:pt x="2559468" y="109894"/>
                </a:lnTo>
                <a:lnTo>
                  <a:pt x="2569309" y="117199"/>
                </a:lnTo>
                <a:lnTo>
                  <a:pt x="2578832" y="124504"/>
                </a:lnTo>
                <a:lnTo>
                  <a:pt x="2588673" y="132127"/>
                </a:lnTo>
                <a:lnTo>
                  <a:pt x="2597879" y="140067"/>
                </a:lnTo>
                <a:lnTo>
                  <a:pt x="2606767" y="148007"/>
                </a:lnTo>
                <a:lnTo>
                  <a:pt x="2615338" y="155948"/>
                </a:lnTo>
                <a:lnTo>
                  <a:pt x="2623909" y="164206"/>
                </a:lnTo>
                <a:lnTo>
                  <a:pt x="2632480" y="172464"/>
                </a:lnTo>
                <a:lnTo>
                  <a:pt x="2640099" y="181357"/>
                </a:lnTo>
                <a:lnTo>
                  <a:pt x="2648035" y="189932"/>
                </a:lnTo>
                <a:lnTo>
                  <a:pt x="2655336" y="199143"/>
                </a:lnTo>
                <a:lnTo>
                  <a:pt x="2662637" y="208036"/>
                </a:lnTo>
                <a:lnTo>
                  <a:pt x="2669939" y="217247"/>
                </a:lnTo>
                <a:lnTo>
                  <a:pt x="2676605" y="226775"/>
                </a:lnTo>
                <a:lnTo>
                  <a:pt x="2683271" y="235986"/>
                </a:lnTo>
                <a:lnTo>
                  <a:pt x="2689303" y="246149"/>
                </a:lnTo>
                <a:lnTo>
                  <a:pt x="2695334" y="255678"/>
                </a:lnTo>
                <a:lnTo>
                  <a:pt x="2700731" y="265524"/>
                </a:lnTo>
                <a:lnTo>
                  <a:pt x="2706127" y="275687"/>
                </a:lnTo>
                <a:lnTo>
                  <a:pt x="2711206" y="286168"/>
                </a:lnTo>
                <a:lnTo>
                  <a:pt x="2716285" y="296332"/>
                </a:lnTo>
                <a:lnTo>
                  <a:pt x="2720412" y="306813"/>
                </a:lnTo>
                <a:lnTo>
                  <a:pt x="2724539" y="317295"/>
                </a:lnTo>
                <a:lnTo>
                  <a:pt x="2728348" y="327776"/>
                </a:lnTo>
                <a:lnTo>
                  <a:pt x="2732158" y="338575"/>
                </a:lnTo>
                <a:lnTo>
                  <a:pt x="2735332" y="349373"/>
                </a:lnTo>
                <a:lnTo>
                  <a:pt x="2738507" y="360490"/>
                </a:lnTo>
                <a:lnTo>
                  <a:pt x="2740729" y="371606"/>
                </a:lnTo>
                <a:lnTo>
                  <a:pt x="2742951" y="383040"/>
                </a:lnTo>
                <a:lnTo>
                  <a:pt x="2744855" y="394157"/>
                </a:lnTo>
                <a:lnTo>
                  <a:pt x="2746443" y="405273"/>
                </a:lnTo>
                <a:lnTo>
                  <a:pt x="2747712" y="416707"/>
                </a:lnTo>
                <a:lnTo>
                  <a:pt x="2748665" y="428141"/>
                </a:lnTo>
                <a:lnTo>
                  <a:pt x="2749300" y="439893"/>
                </a:lnTo>
                <a:lnTo>
                  <a:pt x="2749617" y="451644"/>
                </a:lnTo>
                <a:lnTo>
                  <a:pt x="2749300" y="461808"/>
                </a:lnTo>
                <a:lnTo>
                  <a:pt x="2748665" y="471654"/>
                </a:lnTo>
                <a:lnTo>
                  <a:pt x="2765489" y="476418"/>
                </a:lnTo>
                <a:lnTo>
                  <a:pt x="2781361" y="481817"/>
                </a:lnTo>
                <a:lnTo>
                  <a:pt x="2796916" y="487852"/>
                </a:lnTo>
                <a:lnTo>
                  <a:pt x="2811836" y="494839"/>
                </a:lnTo>
                <a:lnTo>
                  <a:pt x="2826121" y="502144"/>
                </a:lnTo>
                <a:lnTo>
                  <a:pt x="2839771" y="510085"/>
                </a:lnTo>
                <a:lnTo>
                  <a:pt x="2853104" y="518660"/>
                </a:lnTo>
                <a:lnTo>
                  <a:pt x="2865167" y="527871"/>
                </a:lnTo>
                <a:lnTo>
                  <a:pt x="2876912" y="537399"/>
                </a:lnTo>
                <a:lnTo>
                  <a:pt x="2887388" y="547880"/>
                </a:lnTo>
                <a:lnTo>
                  <a:pt x="2892467" y="553280"/>
                </a:lnTo>
                <a:lnTo>
                  <a:pt x="2897546" y="558679"/>
                </a:lnTo>
                <a:lnTo>
                  <a:pt x="2901990" y="564396"/>
                </a:lnTo>
                <a:lnTo>
                  <a:pt x="2906752" y="569796"/>
                </a:lnTo>
                <a:lnTo>
                  <a:pt x="2910879" y="575513"/>
                </a:lnTo>
                <a:lnTo>
                  <a:pt x="2915323" y="581547"/>
                </a:lnTo>
                <a:lnTo>
                  <a:pt x="2919132" y="587582"/>
                </a:lnTo>
                <a:lnTo>
                  <a:pt x="2922624" y="593617"/>
                </a:lnTo>
                <a:lnTo>
                  <a:pt x="2926116" y="599651"/>
                </a:lnTo>
                <a:lnTo>
                  <a:pt x="2928973" y="606003"/>
                </a:lnTo>
                <a:lnTo>
                  <a:pt x="2931830" y="612356"/>
                </a:lnTo>
                <a:lnTo>
                  <a:pt x="2934369" y="619026"/>
                </a:lnTo>
                <a:lnTo>
                  <a:pt x="2939449" y="618708"/>
                </a:lnTo>
                <a:lnTo>
                  <a:pt x="2948972" y="619026"/>
                </a:lnTo>
                <a:lnTo>
                  <a:pt x="2958495" y="619343"/>
                </a:lnTo>
                <a:lnTo>
                  <a:pt x="2967701" y="619978"/>
                </a:lnTo>
                <a:lnTo>
                  <a:pt x="2976907" y="621566"/>
                </a:lnTo>
                <a:lnTo>
                  <a:pt x="2985795" y="623155"/>
                </a:lnTo>
                <a:lnTo>
                  <a:pt x="2994684" y="625060"/>
                </a:lnTo>
                <a:lnTo>
                  <a:pt x="3003572" y="627283"/>
                </a:lnTo>
                <a:lnTo>
                  <a:pt x="3012143" y="629824"/>
                </a:lnTo>
                <a:lnTo>
                  <a:pt x="3020079" y="632683"/>
                </a:lnTo>
                <a:lnTo>
                  <a:pt x="3028015" y="635859"/>
                </a:lnTo>
                <a:lnTo>
                  <a:pt x="3035952" y="639353"/>
                </a:lnTo>
                <a:lnTo>
                  <a:pt x="3043570" y="642846"/>
                </a:lnTo>
                <a:lnTo>
                  <a:pt x="3050871" y="646975"/>
                </a:lnTo>
                <a:lnTo>
                  <a:pt x="3057855" y="651104"/>
                </a:lnTo>
                <a:lnTo>
                  <a:pt x="3064522" y="655551"/>
                </a:lnTo>
                <a:lnTo>
                  <a:pt x="3071188" y="660633"/>
                </a:lnTo>
                <a:lnTo>
                  <a:pt x="3077219" y="665397"/>
                </a:lnTo>
                <a:lnTo>
                  <a:pt x="3083251" y="670479"/>
                </a:lnTo>
                <a:lnTo>
                  <a:pt x="3088647" y="675878"/>
                </a:lnTo>
                <a:lnTo>
                  <a:pt x="3093726" y="681595"/>
                </a:lnTo>
                <a:lnTo>
                  <a:pt x="3098805" y="687312"/>
                </a:lnTo>
                <a:lnTo>
                  <a:pt x="3103250" y="693029"/>
                </a:lnTo>
                <a:lnTo>
                  <a:pt x="3107376" y="699381"/>
                </a:lnTo>
                <a:lnTo>
                  <a:pt x="3111186" y="705416"/>
                </a:lnTo>
                <a:lnTo>
                  <a:pt x="3114360" y="712086"/>
                </a:lnTo>
                <a:lnTo>
                  <a:pt x="3117217" y="718438"/>
                </a:lnTo>
                <a:lnTo>
                  <a:pt x="3119757" y="725426"/>
                </a:lnTo>
                <a:lnTo>
                  <a:pt x="3121979" y="732413"/>
                </a:lnTo>
                <a:lnTo>
                  <a:pt x="3123566" y="739400"/>
                </a:lnTo>
                <a:lnTo>
                  <a:pt x="3124518" y="746706"/>
                </a:lnTo>
                <a:lnTo>
                  <a:pt x="3125471" y="754011"/>
                </a:lnTo>
                <a:lnTo>
                  <a:pt x="3125788" y="761316"/>
                </a:lnTo>
                <a:lnTo>
                  <a:pt x="3125471" y="768621"/>
                </a:lnTo>
                <a:lnTo>
                  <a:pt x="3124518" y="775926"/>
                </a:lnTo>
                <a:lnTo>
                  <a:pt x="3123566" y="782596"/>
                </a:lnTo>
                <a:lnTo>
                  <a:pt x="3121979" y="789583"/>
                </a:lnTo>
                <a:lnTo>
                  <a:pt x="3119757" y="796571"/>
                </a:lnTo>
                <a:lnTo>
                  <a:pt x="3117217" y="803558"/>
                </a:lnTo>
                <a:lnTo>
                  <a:pt x="3114360" y="809910"/>
                </a:lnTo>
                <a:lnTo>
                  <a:pt x="3111186" y="816580"/>
                </a:lnTo>
                <a:lnTo>
                  <a:pt x="3107376" y="822615"/>
                </a:lnTo>
                <a:lnTo>
                  <a:pt x="3103250" y="828967"/>
                </a:lnTo>
                <a:lnTo>
                  <a:pt x="3098805" y="835002"/>
                </a:lnTo>
                <a:lnTo>
                  <a:pt x="3093726" y="840719"/>
                </a:lnTo>
                <a:lnTo>
                  <a:pt x="3088647" y="846118"/>
                </a:lnTo>
                <a:lnTo>
                  <a:pt x="3083251" y="851517"/>
                </a:lnTo>
                <a:lnTo>
                  <a:pt x="3077219" y="856917"/>
                </a:lnTo>
                <a:lnTo>
                  <a:pt x="3071188" y="861681"/>
                </a:lnTo>
                <a:lnTo>
                  <a:pt x="3064522" y="866445"/>
                </a:lnTo>
                <a:lnTo>
                  <a:pt x="3057855" y="870892"/>
                </a:lnTo>
                <a:lnTo>
                  <a:pt x="3050871" y="875021"/>
                </a:lnTo>
                <a:lnTo>
                  <a:pt x="3043570" y="879150"/>
                </a:lnTo>
                <a:lnTo>
                  <a:pt x="3035952" y="882644"/>
                </a:lnTo>
                <a:lnTo>
                  <a:pt x="3028015" y="886137"/>
                </a:lnTo>
                <a:lnTo>
                  <a:pt x="3020079" y="889313"/>
                </a:lnTo>
                <a:lnTo>
                  <a:pt x="3012143" y="892172"/>
                </a:lnTo>
                <a:lnTo>
                  <a:pt x="3003572" y="894713"/>
                </a:lnTo>
                <a:lnTo>
                  <a:pt x="2994684" y="896936"/>
                </a:lnTo>
                <a:lnTo>
                  <a:pt x="2985795" y="898842"/>
                </a:lnTo>
                <a:lnTo>
                  <a:pt x="2976907" y="900430"/>
                </a:lnTo>
                <a:lnTo>
                  <a:pt x="2967701" y="902018"/>
                </a:lnTo>
                <a:lnTo>
                  <a:pt x="2958495" y="902653"/>
                </a:lnTo>
                <a:lnTo>
                  <a:pt x="2948972" y="902971"/>
                </a:lnTo>
                <a:lnTo>
                  <a:pt x="2939449" y="903288"/>
                </a:lnTo>
                <a:lnTo>
                  <a:pt x="2930560" y="903288"/>
                </a:lnTo>
                <a:lnTo>
                  <a:pt x="2921672" y="902653"/>
                </a:lnTo>
                <a:lnTo>
                  <a:pt x="2912783" y="902018"/>
                </a:lnTo>
                <a:lnTo>
                  <a:pt x="2904530" y="900747"/>
                </a:lnTo>
                <a:lnTo>
                  <a:pt x="2895959" y="899477"/>
                </a:lnTo>
                <a:lnTo>
                  <a:pt x="2888023" y="897571"/>
                </a:lnTo>
                <a:lnTo>
                  <a:pt x="2879769" y="895665"/>
                </a:lnTo>
                <a:lnTo>
                  <a:pt x="2871833" y="893760"/>
                </a:lnTo>
                <a:lnTo>
                  <a:pt x="2864214" y="891219"/>
                </a:lnTo>
                <a:lnTo>
                  <a:pt x="2856278" y="888360"/>
                </a:lnTo>
                <a:lnTo>
                  <a:pt x="2848977" y="885502"/>
                </a:lnTo>
                <a:lnTo>
                  <a:pt x="2841676" y="882326"/>
                </a:lnTo>
                <a:lnTo>
                  <a:pt x="2835010" y="878832"/>
                </a:lnTo>
                <a:lnTo>
                  <a:pt x="2828343" y="875021"/>
                </a:lnTo>
                <a:lnTo>
                  <a:pt x="2821677" y="871209"/>
                </a:lnTo>
                <a:lnTo>
                  <a:pt x="2815328" y="866763"/>
                </a:lnTo>
                <a:lnTo>
                  <a:pt x="2806757" y="871209"/>
                </a:lnTo>
                <a:lnTo>
                  <a:pt x="2797869" y="875339"/>
                </a:lnTo>
                <a:lnTo>
                  <a:pt x="2788663" y="878832"/>
                </a:lnTo>
                <a:lnTo>
                  <a:pt x="2779457" y="882326"/>
                </a:lnTo>
                <a:lnTo>
                  <a:pt x="2769934" y="885819"/>
                </a:lnTo>
                <a:lnTo>
                  <a:pt x="2760410" y="888678"/>
                </a:lnTo>
                <a:lnTo>
                  <a:pt x="2750887" y="891537"/>
                </a:lnTo>
                <a:lnTo>
                  <a:pt x="2740729" y="893760"/>
                </a:lnTo>
                <a:lnTo>
                  <a:pt x="2730888" y="895983"/>
                </a:lnTo>
                <a:lnTo>
                  <a:pt x="2720412" y="898206"/>
                </a:lnTo>
                <a:lnTo>
                  <a:pt x="2709937" y="899477"/>
                </a:lnTo>
                <a:lnTo>
                  <a:pt x="2699778" y="901065"/>
                </a:lnTo>
                <a:lnTo>
                  <a:pt x="2688985" y="902018"/>
                </a:lnTo>
                <a:lnTo>
                  <a:pt x="2678510" y="902653"/>
                </a:lnTo>
                <a:lnTo>
                  <a:pt x="2667399" y="903288"/>
                </a:lnTo>
                <a:lnTo>
                  <a:pt x="2656606" y="903288"/>
                </a:lnTo>
                <a:lnTo>
                  <a:pt x="2642638" y="902971"/>
                </a:lnTo>
                <a:lnTo>
                  <a:pt x="2629306" y="902335"/>
                </a:lnTo>
                <a:lnTo>
                  <a:pt x="2615973" y="901065"/>
                </a:lnTo>
                <a:lnTo>
                  <a:pt x="2602958" y="899477"/>
                </a:lnTo>
                <a:lnTo>
                  <a:pt x="2589625" y="897254"/>
                </a:lnTo>
                <a:lnTo>
                  <a:pt x="2576928" y="895030"/>
                </a:lnTo>
                <a:lnTo>
                  <a:pt x="2564230" y="891854"/>
                </a:lnTo>
                <a:lnTo>
                  <a:pt x="2552167" y="888360"/>
                </a:lnTo>
                <a:lnTo>
                  <a:pt x="2540104" y="884549"/>
                </a:lnTo>
                <a:lnTo>
                  <a:pt x="2528359" y="880420"/>
                </a:lnTo>
                <a:lnTo>
                  <a:pt x="2516613" y="875656"/>
                </a:lnTo>
                <a:lnTo>
                  <a:pt x="2505503" y="870892"/>
                </a:lnTo>
                <a:lnTo>
                  <a:pt x="2494710" y="865492"/>
                </a:lnTo>
                <a:lnTo>
                  <a:pt x="2484551" y="860093"/>
                </a:lnTo>
                <a:lnTo>
                  <a:pt x="2474393" y="853741"/>
                </a:lnTo>
                <a:lnTo>
                  <a:pt x="2464552" y="847706"/>
                </a:lnTo>
                <a:lnTo>
                  <a:pt x="2449633" y="853741"/>
                </a:lnTo>
                <a:lnTo>
                  <a:pt x="2434395" y="860093"/>
                </a:lnTo>
                <a:lnTo>
                  <a:pt x="2419158" y="865810"/>
                </a:lnTo>
                <a:lnTo>
                  <a:pt x="2403286" y="871209"/>
                </a:lnTo>
                <a:lnTo>
                  <a:pt x="2387731" y="876291"/>
                </a:lnTo>
                <a:lnTo>
                  <a:pt x="2371541" y="880738"/>
                </a:lnTo>
                <a:lnTo>
                  <a:pt x="2355352" y="884867"/>
                </a:lnTo>
                <a:lnTo>
                  <a:pt x="2338845" y="888678"/>
                </a:lnTo>
                <a:lnTo>
                  <a:pt x="2322020" y="892172"/>
                </a:lnTo>
                <a:lnTo>
                  <a:pt x="2304878" y="895030"/>
                </a:lnTo>
                <a:lnTo>
                  <a:pt x="2287736" y="897571"/>
                </a:lnTo>
                <a:lnTo>
                  <a:pt x="2270277" y="899477"/>
                </a:lnTo>
                <a:lnTo>
                  <a:pt x="2253135" y="901065"/>
                </a:lnTo>
                <a:lnTo>
                  <a:pt x="2235358" y="902335"/>
                </a:lnTo>
                <a:lnTo>
                  <a:pt x="2217898" y="902971"/>
                </a:lnTo>
                <a:lnTo>
                  <a:pt x="2199804" y="903288"/>
                </a:lnTo>
                <a:lnTo>
                  <a:pt x="2186789" y="903288"/>
                </a:lnTo>
                <a:lnTo>
                  <a:pt x="2173456" y="902971"/>
                </a:lnTo>
                <a:lnTo>
                  <a:pt x="2160441" y="902335"/>
                </a:lnTo>
                <a:lnTo>
                  <a:pt x="2147743" y="901382"/>
                </a:lnTo>
                <a:lnTo>
                  <a:pt x="2135046" y="900430"/>
                </a:lnTo>
                <a:lnTo>
                  <a:pt x="2122348" y="898842"/>
                </a:lnTo>
                <a:lnTo>
                  <a:pt x="2109968" y="897254"/>
                </a:lnTo>
                <a:lnTo>
                  <a:pt x="2097587" y="895348"/>
                </a:lnTo>
                <a:lnTo>
                  <a:pt x="2085207" y="893442"/>
                </a:lnTo>
                <a:lnTo>
                  <a:pt x="2072827" y="891219"/>
                </a:lnTo>
                <a:lnTo>
                  <a:pt x="2060764" y="888678"/>
                </a:lnTo>
                <a:lnTo>
                  <a:pt x="2048701" y="886137"/>
                </a:lnTo>
                <a:lnTo>
                  <a:pt x="2036320" y="882961"/>
                </a:lnTo>
                <a:lnTo>
                  <a:pt x="2024892" y="880102"/>
                </a:lnTo>
                <a:lnTo>
                  <a:pt x="2012830" y="876609"/>
                </a:lnTo>
                <a:lnTo>
                  <a:pt x="2001402" y="873115"/>
                </a:lnTo>
                <a:lnTo>
                  <a:pt x="1989656" y="876609"/>
                </a:lnTo>
                <a:lnTo>
                  <a:pt x="1977276" y="880102"/>
                </a:lnTo>
                <a:lnTo>
                  <a:pt x="1964896" y="882961"/>
                </a:lnTo>
                <a:lnTo>
                  <a:pt x="1952198" y="885819"/>
                </a:lnTo>
                <a:lnTo>
                  <a:pt x="1939500" y="888360"/>
                </a:lnTo>
                <a:lnTo>
                  <a:pt x="1926802" y="891219"/>
                </a:lnTo>
                <a:lnTo>
                  <a:pt x="1913787" y="893442"/>
                </a:lnTo>
                <a:lnTo>
                  <a:pt x="1900772" y="895348"/>
                </a:lnTo>
                <a:lnTo>
                  <a:pt x="1887439" y="897254"/>
                </a:lnTo>
                <a:lnTo>
                  <a:pt x="1873789" y="898842"/>
                </a:lnTo>
                <a:lnTo>
                  <a:pt x="1860139" y="900430"/>
                </a:lnTo>
                <a:lnTo>
                  <a:pt x="1846489" y="901382"/>
                </a:lnTo>
                <a:lnTo>
                  <a:pt x="1832521" y="902335"/>
                </a:lnTo>
                <a:lnTo>
                  <a:pt x="1818554" y="902971"/>
                </a:lnTo>
                <a:lnTo>
                  <a:pt x="1804269" y="903288"/>
                </a:lnTo>
                <a:lnTo>
                  <a:pt x="1789984" y="903288"/>
                </a:lnTo>
                <a:lnTo>
                  <a:pt x="1766811" y="902971"/>
                </a:lnTo>
                <a:lnTo>
                  <a:pt x="1743320" y="902018"/>
                </a:lnTo>
                <a:lnTo>
                  <a:pt x="1720146" y="900430"/>
                </a:lnTo>
                <a:lnTo>
                  <a:pt x="1697608" y="898206"/>
                </a:lnTo>
                <a:lnTo>
                  <a:pt x="1675387" y="895030"/>
                </a:lnTo>
                <a:lnTo>
                  <a:pt x="1653483" y="891219"/>
                </a:lnTo>
                <a:lnTo>
                  <a:pt x="1632214" y="886772"/>
                </a:lnTo>
                <a:lnTo>
                  <a:pt x="1610946" y="882008"/>
                </a:lnTo>
                <a:lnTo>
                  <a:pt x="1590629" y="876609"/>
                </a:lnTo>
                <a:lnTo>
                  <a:pt x="1570948" y="870257"/>
                </a:lnTo>
                <a:lnTo>
                  <a:pt x="1551901" y="863904"/>
                </a:lnTo>
                <a:lnTo>
                  <a:pt x="1533172" y="856917"/>
                </a:lnTo>
                <a:lnTo>
                  <a:pt x="1515078" y="849294"/>
                </a:lnTo>
                <a:lnTo>
                  <a:pt x="1497618" y="841036"/>
                </a:lnTo>
                <a:lnTo>
                  <a:pt x="1480794" y="832779"/>
                </a:lnTo>
                <a:lnTo>
                  <a:pt x="1464922" y="823885"/>
                </a:lnTo>
                <a:lnTo>
                  <a:pt x="1449684" y="814357"/>
                </a:lnTo>
                <a:lnTo>
                  <a:pt x="1435399" y="804193"/>
                </a:lnTo>
                <a:lnTo>
                  <a:pt x="1421749" y="794347"/>
                </a:lnTo>
                <a:lnTo>
                  <a:pt x="1409051" y="783548"/>
                </a:lnTo>
                <a:lnTo>
                  <a:pt x="1396989" y="772432"/>
                </a:lnTo>
                <a:lnTo>
                  <a:pt x="1385878" y="760680"/>
                </a:lnTo>
                <a:lnTo>
                  <a:pt x="1375402" y="749246"/>
                </a:lnTo>
                <a:lnTo>
                  <a:pt x="1370958" y="743212"/>
                </a:lnTo>
                <a:lnTo>
                  <a:pt x="1366197" y="737495"/>
                </a:lnTo>
                <a:lnTo>
                  <a:pt x="1362070" y="731143"/>
                </a:lnTo>
                <a:lnTo>
                  <a:pt x="1358261" y="724790"/>
                </a:lnTo>
                <a:lnTo>
                  <a:pt x="1354451" y="718438"/>
                </a:lnTo>
                <a:lnTo>
                  <a:pt x="1350959" y="712086"/>
                </a:lnTo>
                <a:lnTo>
                  <a:pt x="1347785" y="705734"/>
                </a:lnTo>
                <a:lnTo>
                  <a:pt x="1344928" y="699381"/>
                </a:lnTo>
                <a:lnTo>
                  <a:pt x="1342071" y="692711"/>
                </a:lnTo>
                <a:lnTo>
                  <a:pt x="1339849" y="686359"/>
                </a:lnTo>
                <a:lnTo>
                  <a:pt x="1337627" y="679372"/>
                </a:lnTo>
                <a:lnTo>
                  <a:pt x="1335405" y="672702"/>
                </a:lnTo>
                <a:lnTo>
                  <a:pt x="1334135" y="665715"/>
                </a:lnTo>
                <a:lnTo>
                  <a:pt x="1332548" y="659045"/>
                </a:lnTo>
                <a:lnTo>
                  <a:pt x="1331595" y="652057"/>
                </a:lnTo>
                <a:lnTo>
                  <a:pt x="1330960" y="645070"/>
                </a:lnTo>
                <a:lnTo>
                  <a:pt x="1330643" y="638082"/>
                </a:lnTo>
                <a:lnTo>
                  <a:pt x="1330325" y="631412"/>
                </a:lnTo>
                <a:lnTo>
                  <a:pt x="1330643" y="619661"/>
                </a:lnTo>
                <a:lnTo>
                  <a:pt x="1331595" y="608227"/>
                </a:lnTo>
                <a:lnTo>
                  <a:pt x="1334135" y="597110"/>
                </a:lnTo>
                <a:lnTo>
                  <a:pt x="1336675" y="585994"/>
                </a:lnTo>
                <a:lnTo>
                  <a:pt x="1340166" y="575195"/>
                </a:lnTo>
                <a:lnTo>
                  <a:pt x="1344293" y="564396"/>
                </a:lnTo>
                <a:lnTo>
                  <a:pt x="1349372" y="553597"/>
                </a:lnTo>
                <a:lnTo>
                  <a:pt x="1354769" y="543116"/>
                </a:lnTo>
                <a:lnTo>
                  <a:pt x="1361435" y="532953"/>
                </a:lnTo>
                <a:lnTo>
                  <a:pt x="1368101" y="522789"/>
                </a:lnTo>
                <a:lnTo>
                  <a:pt x="1376037" y="512943"/>
                </a:lnTo>
                <a:lnTo>
                  <a:pt x="1384291" y="503097"/>
                </a:lnTo>
                <a:lnTo>
                  <a:pt x="1393179" y="493887"/>
                </a:lnTo>
                <a:lnTo>
                  <a:pt x="1402385" y="484676"/>
                </a:lnTo>
                <a:lnTo>
                  <a:pt x="1412861" y="475465"/>
                </a:lnTo>
                <a:lnTo>
                  <a:pt x="1423654" y="467207"/>
                </a:lnTo>
                <a:lnTo>
                  <a:pt x="1434764" y="458632"/>
                </a:lnTo>
                <a:lnTo>
                  <a:pt x="1446192" y="450691"/>
                </a:lnTo>
                <a:lnTo>
                  <a:pt x="1458573" y="442434"/>
                </a:lnTo>
                <a:lnTo>
                  <a:pt x="1471588" y="435129"/>
                </a:lnTo>
                <a:lnTo>
                  <a:pt x="1484603" y="427824"/>
                </a:lnTo>
                <a:lnTo>
                  <a:pt x="1498570" y="420836"/>
                </a:lnTo>
                <a:lnTo>
                  <a:pt x="1512855" y="414166"/>
                </a:lnTo>
                <a:lnTo>
                  <a:pt x="1527140" y="407814"/>
                </a:lnTo>
                <a:lnTo>
                  <a:pt x="1542695" y="401779"/>
                </a:lnTo>
                <a:lnTo>
                  <a:pt x="1557932" y="396380"/>
                </a:lnTo>
                <a:lnTo>
                  <a:pt x="1574122" y="390980"/>
                </a:lnTo>
                <a:lnTo>
                  <a:pt x="1590312" y="385899"/>
                </a:lnTo>
                <a:lnTo>
                  <a:pt x="1606819" y="381452"/>
                </a:lnTo>
                <a:lnTo>
                  <a:pt x="1624278" y="377641"/>
                </a:lnTo>
                <a:lnTo>
                  <a:pt x="1641420" y="373830"/>
                </a:lnTo>
                <a:lnTo>
                  <a:pt x="1659197" y="370336"/>
                </a:lnTo>
                <a:lnTo>
                  <a:pt x="1661419" y="360490"/>
                </a:lnTo>
                <a:lnTo>
                  <a:pt x="1663959" y="350644"/>
                </a:lnTo>
                <a:lnTo>
                  <a:pt x="1666816" y="341115"/>
                </a:lnTo>
                <a:lnTo>
                  <a:pt x="1669990" y="331270"/>
                </a:lnTo>
                <a:lnTo>
                  <a:pt x="1673165" y="321741"/>
                </a:lnTo>
                <a:lnTo>
                  <a:pt x="1676656" y="312530"/>
                </a:lnTo>
                <a:lnTo>
                  <a:pt x="1680466" y="303320"/>
                </a:lnTo>
                <a:lnTo>
                  <a:pt x="1684593" y="294109"/>
                </a:lnTo>
                <a:lnTo>
                  <a:pt x="1689037" y="284898"/>
                </a:lnTo>
                <a:lnTo>
                  <a:pt x="1693164" y="275687"/>
                </a:lnTo>
                <a:lnTo>
                  <a:pt x="1698243" y="266794"/>
                </a:lnTo>
                <a:lnTo>
                  <a:pt x="1703322" y="257901"/>
                </a:lnTo>
                <a:lnTo>
                  <a:pt x="1708401" y="249008"/>
                </a:lnTo>
                <a:lnTo>
                  <a:pt x="1713797" y="240750"/>
                </a:lnTo>
                <a:lnTo>
                  <a:pt x="1719511" y="231857"/>
                </a:lnTo>
                <a:lnTo>
                  <a:pt x="1725225" y="223599"/>
                </a:lnTo>
                <a:lnTo>
                  <a:pt x="1731257" y="215341"/>
                </a:lnTo>
                <a:lnTo>
                  <a:pt x="1737606" y="207083"/>
                </a:lnTo>
                <a:lnTo>
                  <a:pt x="1743955" y="199143"/>
                </a:lnTo>
                <a:lnTo>
                  <a:pt x="1750938" y="191203"/>
                </a:lnTo>
                <a:lnTo>
                  <a:pt x="1757605" y="183262"/>
                </a:lnTo>
                <a:lnTo>
                  <a:pt x="1764906" y="175639"/>
                </a:lnTo>
                <a:lnTo>
                  <a:pt x="1779508" y="160712"/>
                </a:lnTo>
                <a:lnTo>
                  <a:pt x="1795063" y="146102"/>
                </a:lnTo>
                <a:lnTo>
                  <a:pt x="1811253" y="132127"/>
                </a:lnTo>
                <a:lnTo>
                  <a:pt x="1828077" y="118787"/>
                </a:lnTo>
                <a:lnTo>
                  <a:pt x="1845854" y="106083"/>
                </a:lnTo>
                <a:lnTo>
                  <a:pt x="1863948" y="93696"/>
                </a:lnTo>
                <a:lnTo>
                  <a:pt x="1882678" y="82579"/>
                </a:lnTo>
                <a:lnTo>
                  <a:pt x="1902359" y="71463"/>
                </a:lnTo>
                <a:lnTo>
                  <a:pt x="1922358" y="61617"/>
                </a:lnTo>
                <a:lnTo>
                  <a:pt x="1942992" y="51771"/>
                </a:lnTo>
                <a:lnTo>
                  <a:pt x="1964261" y="43513"/>
                </a:lnTo>
                <a:lnTo>
                  <a:pt x="1985847" y="35255"/>
                </a:lnTo>
                <a:lnTo>
                  <a:pt x="2008068" y="27950"/>
                </a:lnTo>
                <a:lnTo>
                  <a:pt x="2030606" y="21598"/>
                </a:lnTo>
                <a:lnTo>
                  <a:pt x="2053780" y="16199"/>
                </a:lnTo>
                <a:lnTo>
                  <a:pt x="2077271" y="11117"/>
                </a:lnTo>
                <a:lnTo>
                  <a:pt x="2101079" y="6988"/>
                </a:lnTo>
                <a:lnTo>
                  <a:pt x="2125205" y="3812"/>
                </a:lnTo>
                <a:lnTo>
                  <a:pt x="2149648" y="1589"/>
                </a:lnTo>
                <a:lnTo>
                  <a:pt x="2162028" y="636"/>
                </a:lnTo>
                <a:lnTo>
                  <a:pt x="2174409" y="318"/>
                </a:lnTo>
                <a:lnTo>
                  <a:pt x="2187106"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 name="TextBox 2"/>
          <p:cNvSpPr txBox="1"/>
          <p:nvPr/>
        </p:nvSpPr>
        <p:spPr>
          <a:xfrm>
            <a:off x="479732" y="2435512"/>
            <a:ext cx="2664295" cy="1354217"/>
          </a:xfrm>
          <a:prstGeom prst="rect">
            <a:avLst/>
          </a:prstGeom>
          <a:noFill/>
        </p:spPr>
        <p:txBody>
          <a:bodyPr wrap="square" rtlCol="0">
            <a:spAutoFit/>
          </a:bodyPr>
          <a:lstStyle/>
          <a:p>
            <a:r>
              <a:rPr lang="en-US" altLang="zh-CN" sz="1600" i="1" dirty="0"/>
              <a:t>Establish a green finance reform coordinating mechanism at the central level. </a:t>
            </a:r>
          </a:p>
          <a:p>
            <a:endParaRPr lang="zh-CN" altLang="en-US" i="1" dirty="0"/>
          </a:p>
        </p:txBody>
      </p:sp>
      <p:sp>
        <p:nvSpPr>
          <p:cNvPr id="5" name="TextBox 4"/>
          <p:cNvSpPr txBox="1"/>
          <p:nvPr/>
        </p:nvSpPr>
        <p:spPr>
          <a:xfrm>
            <a:off x="5784801" y="2670175"/>
            <a:ext cx="3359199" cy="584775"/>
          </a:xfrm>
          <a:prstGeom prst="rect">
            <a:avLst/>
          </a:prstGeom>
          <a:noFill/>
        </p:spPr>
        <p:txBody>
          <a:bodyPr wrap="square" rtlCol="0">
            <a:spAutoFit/>
          </a:bodyPr>
          <a:lstStyle/>
          <a:p>
            <a:r>
              <a:rPr lang="en-US" altLang="zh-CN" sz="1600" i="1" dirty="0"/>
              <a:t>Optimize the pricing and charging structure for green industries. </a:t>
            </a:r>
            <a:endParaRPr lang="zh-CN" altLang="en-US" sz="1600" i="1" dirty="0"/>
          </a:p>
        </p:txBody>
      </p:sp>
      <p:sp>
        <p:nvSpPr>
          <p:cNvPr id="6" name="TextBox 5"/>
          <p:cNvSpPr txBox="1"/>
          <p:nvPr/>
        </p:nvSpPr>
        <p:spPr>
          <a:xfrm>
            <a:off x="555848" y="4615968"/>
            <a:ext cx="2936032" cy="830997"/>
          </a:xfrm>
          <a:prstGeom prst="rect">
            <a:avLst/>
          </a:prstGeom>
          <a:noFill/>
        </p:spPr>
        <p:txBody>
          <a:bodyPr wrap="square" rtlCol="0">
            <a:spAutoFit/>
          </a:bodyPr>
          <a:lstStyle/>
          <a:p>
            <a:r>
              <a:rPr lang="en-US" altLang="zh-CN" sz="1600" i="1" dirty="0"/>
              <a:t>Enhance the structure of fiscal and tax incentives for green </a:t>
            </a:r>
            <a:r>
              <a:rPr lang="en-US" altLang="zh-CN" sz="1600" i="1" dirty="0" smtClean="0"/>
              <a:t>finance.</a:t>
            </a:r>
            <a:endParaRPr lang="zh-CN" altLang="en-US" sz="1600" i="1" dirty="0"/>
          </a:p>
        </p:txBody>
      </p:sp>
    </p:spTree>
    <p:extLst>
      <p:ext uri="{BB962C8B-B14F-4D97-AF65-F5344CB8AC3E}">
        <p14:creationId xmlns:p14="http://schemas.microsoft.com/office/powerpoint/2010/main" val="1031026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00300" y="316230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p14="http://schemas.microsoft.com/office/powerpoint/2010/main" val="33990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23528" y="188640"/>
            <a:ext cx="864096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挑战一：中国具有巨大的融资需求</a:t>
            </a:r>
            <a:endParaRPr lang="en-US" altLang="zh-CN" sz="2400" dirty="0" smtClean="0">
              <a:ea typeface="宋体" pitchFamily="2" charset="-122"/>
            </a:endParaRPr>
          </a:p>
          <a:p>
            <a:r>
              <a:rPr lang="en-US" altLang="zh-CN" sz="2400" b="0" i="1" dirty="0" smtClean="0">
                <a:latin typeface="Times New Roman" pitchFamily="18" charset="0"/>
                <a:ea typeface="宋体" pitchFamily="2" charset="-122"/>
                <a:cs typeface="Times New Roman" pitchFamily="18" charset="0"/>
              </a:rPr>
              <a:t>Challenge 1:</a:t>
            </a:r>
            <a:r>
              <a:rPr lang="zh-CN" altLang="en-US" sz="2400" b="0" i="1" dirty="0" smtClean="0">
                <a:latin typeface="Times New Roman" pitchFamily="18" charset="0"/>
                <a:ea typeface="宋体" pitchFamily="2" charset="-122"/>
                <a:cs typeface="Times New Roman" pitchFamily="18" charset="0"/>
              </a:rPr>
              <a:t> </a:t>
            </a:r>
            <a:r>
              <a:rPr lang="en-US" altLang="zh-CN" sz="2400" b="0" i="1" dirty="0" smtClean="0">
                <a:latin typeface="Times New Roman" pitchFamily="18" charset="0"/>
                <a:ea typeface="宋体" pitchFamily="2" charset="-122"/>
                <a:cs typeface="Times New Roman" pitchFamily="18" charset="0"/>
              </a:rPr>
              <a:t>large </a:t>
            </a:r>
            <a:r>
              <a:rPr lang="en-US" altLang="zh-CN" sz="2400" b="0" i="1" dirty="0" smtClean="0">
                <a:latin typeface="Times New Roman" pitchFamily="18" charset="0"/>
                <a:cs typeface="Times New Roman" pitchFamily="18" charset="0"/>
              </a:rPr>
              <a:t>green </a:t>
            </a:r>
            <a:r>
              <a:rPr lang="en-US" altLang="zh-CN" sz="2400" b="0" i="1" dirty="0">
                <a:latin typeface="Times New Roman" pitchFamily="18" charset="0"/>
                <a:cs typeface="Times New Roman" pitchFamily="18" charset="0"/>
              </a:rPr>
              <a:t>financing needs </a:t>
            </a:r>
            <a:endParaRPr lang="en-US" altLang="zh-CN" sz="2400" b="0" i="1" dirty="0">
              <a:latin typeface="Times New Roman" pitchFamily="18" charset="0"/>
              <a:ea typeface="宋体" pitchFamily="2" charset="-122"/>
              <a:cs typeface="Times New Roman" pitchFamily="18" charset="0"/>
            </a:endParaRPr>
          </a:p>
        </p:txBody>
      </p:sp>
      <p:sp>
        <p:nvSpPr>
          <p:cNvPr id="2" name="矩形 1"/>
          <p:cNvSpPr/>
          <p:nvPr/>
        </p:nvSpPr>
        <p:spPr>
          <a:xfrm>
            <a:off x="323528" y="1124744"/>
            <a:ext cx="8280920" cy="5355312"/>
          </a:xfrm>
          <a:prstGeom prst="rect">
            <a:avLst/>
          </a:prstGeom>
        </p:spPr>
        <p:txBody>
          <a:bodyPr wrap="square">
            <a:spAutoFit/>
          </a:bodyPr>
          <a:lstStyle/>
          <a:p>
            <a:r>
              <a:rPr lang="en-US" altLang="zh-CN" dirty="0">
                <a:latin typeface="仿宋" panose="02010609060101010101" pitchFamily="49" charset="-122"/>
                <a:ea typeface="仿宋" panose="02010609060101010101" pitchFamily="49" charset="-122"/>
              </a:rPr>
              <a:t> </a:t>
            </a:r>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我们</a:t>
            </a:r>
            <a:r>
              <a:rPr lang="zh-CN" altLang="zh-CN" dirty="0">
                <a:latin typeface="仿宋" panose="02010609060101010101" pitchFamily="49" charset="-122"/>
                <a:ea typeface="仿宋" panose="02010609060101010101" pitchFamily="49" charset="-122"/>
              </a:rPr>
              <a:t>对资金需求做了两个时间段的估算，分别为</a:t>
            </a:r>
            <a:r>
              <a:rPr lang="en-US" altLang="zh-CN" dirty="0">
                <a:latin typeface="仿宋" panose="02010609060101010101" pitchFamily="49" charset="-122"/>
                <a:ea typeface="仿宋" panose="02010609060101010101" pitchFamily="49" charset="-122"/>
              </a:rPr>
              <a:t>2014</a:t>
            </a:r>
            <a:r>
              <a:rPr lang="zh-CN" altLang="zh-CN" dirty="0">
                <a:latin typeface="仿宋" panose="02010609060101010101" pitchFamily="49" charset="-122"/>
                <a:ea typeface="仿宋" panose="02010609060101010101" pitchFamily="49" charset="-122"/>
              </a:rPr>
              <a:t>至</a:t>
            </a:r>
            <a:r>
              <a:rPr lang="en-US" altLang="zh-CN" dirty="0">
                <a:latin typeface="仿宋" panose="02010609060101010101" pitchFamily="49" charset="-122"/>
                <a:ea typeface="仿宋" panose="02010609060101010101" pitchFamily="49" charset="-122"/>
              </a:rPr>
              <a:t>2020</a:t>
            </a:r>
            <a:r>
              <a:rPr lang="zh-CN" altLang="zh-CN" dirty="0">
                <a:latin typeface="仿宋" panose="02010609060101010101" pitchFamily="49" charset="-122"/>
                <a:ea typeface="仿宋" panose="02010609060101010101" pitchFamily="49" charset="-122"/>
              </a:rPr>
              <a:t>年以及</a:t>
            </a:r>
            <a:r>
              <a:rPr lang="en-US" altLang="zh-CN" dirty="0">
                <a:latin typeface="仿宋" panose="02010609060101010101" pitchFamily="49" charset="-122"/>
                <a:ea typeface="仿宋" panose="02010609060101010101" pitchFamily="49" charset="-122"/>
              </a:rPr>
              <a:t>2021</a:t>
            </a:r>
            <a:r>
              <a:rPr lang="zh-CN" altLang="zh-CN" dirty="0">
                <a:latin typeface="仿宋" panose="02010609060101010101" pitchFamily="49" charset="-122"/>
                <a:ea typeface="仿宋" panose="02010609060101010101" pitchFamily="49" charset="-122"/>
              </a:rPr>
              <a:t>至</a:t>
            </a:r>
            <a:r>
              <a:rPr lang="en-US" altLang="zh-CN" dirty="0">
                <a:latin typeface="仿宋" panose="02010609060101010101" pitchFamily="49" charset="-122"/>
                <a:ea typeface="仿宋" panose="02010609060101010101" pitchFamily="49" charset="-122"/>
              </a:rPr>
              <a:t>2030</a:t>
            </a:r>
            <a:r>
              <a:rPr lang="zh-CN" altLang="zh-CN" dirty="0">
                <a:latin typeface="仿宋" panose="02010609060101010101" pitchFamily="49" charset="-122"/>
                <a:ea typeface="仿宋" panose="02010609060101010101" pitchFamily="49" charset="-122"/>
              </a:rPr>
              <a:t>年的绿色融资需求。并将资金需求划分为“低方案”、“中方案”和“高方案”</a:t>
            </a:r>
            <a:r>
              <a:rPr lang="zh-CN" altLang="zh-CN"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r>
              <a:rPr lang="zh-CN" altLang="zh-CN" dirty="0" smtClean="0">
                <a:latin typeface="仿宋" panose="02010609060101010101" pitchFamily="49" charset="-122"/>
                <a:ea typeface="仿宋" panose="02010609060101010101" pitchFamily="49" charset="-122"/>
              </a:rPr>
              <a:t>“低方案”</a:t>
            </a:r>
            <a:r>
              <a:rPr lang="zh-CN" altLang="zh-CN" dirty="0">
                <a:latin typeface="仿宋" panose="02010609060101010101" pitchFamily="49" charset="-122"/>
                <a:ea typeface="仿宋" panose="02010609060101010101" pitchFamily="49" charset="-122"/>
              </a:rPr>
              <a:t>是按照</a:t>
            </a:r>
            <a:r>
              <a:rPr lang="en-US" altLang="zh-CN" dirty="0">
                <a:latin typeface="仿宋" panose="02010609060101010101" pitchFamily="49" charset="-122"/>
                <a:ea typeface="仿宋" panose="02010609060101010101" pitchFamily="49" charset="-122"/>
              </a:rPr>
              <a:t>2013</a:t>
            </a:r>
            <a:r>
              <a:rPr lang="zh-CN" altLang="zh-CN" dirty="0">
                <a:latin typeface="仿宋" panose="02010609060101010101" pitchFamily="49" charset="-122"/>
                <a:ea typeface="仿宋" panose="02010609060101010101" pitchFamily="49" charset="-122"/>
              </a:rPr>
              <a:t>年国家制定的绿色发展目标和</a:t>
            </a:r>
            <a:r>
              <a:rPr lang="en-US" altLang="zh-CN" dirty="0">
                <a:latin typeface="仿宋" panose="02010609060101010101" pitchFamily="49" charset="-122"/>
                <a:ea typeface="仿宋" panose="02010609060101010101" pitchFamily="49" charset="-122"/>
              </a:rPr>
              <a:t>2013</a:t>
            </a:r>
            <a:r>
              <a:rPr lang="zh-CN" altLang="zh-CN" dirty="0">
                <a:latin typeface="仿宋" panose="02010609060101010101" pitchFamily="49" charset="-122"/>
                <a:ea typeface="仿宋" panose="02010609060101010101" pitchFamily="49" charset="-122"/>
              </a:rPr>
              <a:t>年达到的环境保护</a:t>
            </a:r>
            <a:r>
              <a:rPr lang="zh-CN" altLang="zh-CN" dirty="0" smtClean="0">
                <a:latin typeface="仿宋" panose="02010609060101010101" pitchFamily="49" charset="-122"/>
                <a:ea typeface="仿宋" panose="02010609060101010101" pitchFamily="49" charset="-122"/>
              </a:rPr>
              <a:t>水平</a:t>
            </a:r>
            <a:r>
              <a:rPr lang="zh-CN" altLang="en-US" dirty="0" smtClean="0">
                <a:latin typeface="仿宋" panose="02010609060101010101" pitchFamily="49" charset="-122"/>
                <a:ea typeface="仿宋" panose="02010609060101010101" pitchFamily="49" charset="-122"/>
              </a:rPr>
              <a:t>测算</a:t>
            </a:r>
            <a:r>
              <a:rPr lang="zh-CN" altLang="zh-CN" dirty="0" smtClean="0">
                <a:latin typeface="仿宋" panose="02010609060101010101" pitchFamily="49" charset="-122"/>
                <a:ea typeface="仿宋" panose="02010609060101010101" pitchFamily="49" charset="-122"/>
              </a:rPr>
              <a:t>，</a:t>
            </a:r>
            <a:r>
              <a:rPr lang="zh-CN" altLang="zh-CN" dirty="0">
                <a:latin typeface="仿宋" panose="02010609060101010101" pitchFamily="49" charset="-122"/>
                <a:ea typeface="仿宋" panose="02010609060101010101" pitchFamily="49" charset="-122"/>
              </a:rPr>
              <a:t>以及当年投入的绿色金融资金，</a:t>
            </a:r>
            <a:r>
              <a:rPr lang="en-US" altLang="zh-CN" dirty="0">
                <a:latin typeface="仿宋" panose="02010609060101010101" pitchFamily="49" charset="-122"/>
                <a:ea typeface="仿宋" panose="02010609060101010101" pitchFamily="49" charset="-122"/>
              </a:rPr>
              <a:t>2014</a:t>
            </a:r>
            <a:r>
              <a:rPr lang="zh-CN" altLang="zh-CN" dirty="0">
                <a:latin typeface="仿宋" panose="02010609060101010101" pitchFamily="49" charset="-122"/>
                <a:ea typeface="仿宋" panose="02010609060101010101" pitchFamily="49" charset="-122"/>
              </a:rPr>
              <a:t>至</a:t>
            </a:r>
            <a:r>
              <a:rPr lang="en-US" altLang="zh-CN" dirty="0">
                <a:latin typeface="仿宋" panose="02010609060101010101" pitchFamily="49" charset="-122"/>
                <a:ea typeface="仿宋" panose="02010609060101010101" pitchFamily="49" charset="-122"/>
              </a:rPr>
              <a:t>2020</a:t>
            </a:r>
            <a:r>
              <a:rPr lang="zh-CN" altLang="zh-CN" dirty="0">
                <a:latin typeface="仿宋" panose="02010609060101010101" pitchFamily="49" charset="-122"/>
                <a:ea typeface="仿宋" panose="02010609060101010101" pitchFamily="49" charset="-122"/>
              </a:rPr>
              <a:t>年期间绿色金融资金需求为</a:t>
            </a:r>
            <a:r>
              <a:rPr lang="en-US" altLang="zh-CN" dirty="0">
                <a:latin typeface="仿宋" panose="02010609060101010101" pitchFamily="49" charset="-122"/>
                <a:ea typeface="仿宋" panose="02010609060101010101" pitchFamily="49" charset="-122"/>
              </a:rPr>
              <a:t>14.6</a:t>
            </a:r>
            <a:r>
              <a:rPr lang="zh-CN" altLang="zh-CN" dirty="0">
                <a:latin typeface="仿宋" panose="02010609060101010101" pitchFamily="49" charset="-122"/>
                <a:ea typeface="仿宋" panose="02010609060101010101" pitchFamily="49" charset="-122"/>
              </a:rPr>
              <a:t>万亿元，</a:t>
            </a:r>
            <a:r>
              <a:rPr lang="en-US" altLang="zh-CN" dirty="0" smtClean="0">
                <a:latin typeface="仿宋" panose="02010609060101010101" pitchFamily="49" charset="-122"/>
                <a:ea typeface="仿宋" panose="02010609060101010101" pitchFamily="49" charset="-122"/>
              </a:rPr>
              <a:t>2014</a:t>
            </a:r>
            <a:r>
              <a:rPr lang="zh-CN" altLang="zh-CN" dirty="0" smtClean="0">
                <a:latin typeface="仿宋" panose="02010609060101010101" pitchFamily="49" charset="-122"/>
                <a:ea typeface="仿宋" panose="02010609060101010101" pitchFamily="49" charset="-122"/>
              </a:rPr>
              <a:t>至</a:t>
            </a:r>
            <a:r>
              <a:rPr lang="en-US" altLang="zh-CN" dirty="0">
                <a:latin typeface="仿宋" panose="02010609060101010101" pitchFamily="49" charset="-122"/>
                <a:ea typeface="仿宋" panose="02010609060101010101" pitchFamily="49" charset="-122"/>
              </a:rPr>
              <a:t>2030</a:t>
            </a:r>
            <a:r>
              <a:rPr lang="zh-CN" altLang="zh-CN" dirty="0">
                <a:latin typeface="仿宋" panose="02010609060101010101" pitchFamily="49" charset="-122"/>
                <a:ea typeface="仿宋" panose="02010609060101010101" pitchFamily="49" charset="-122"/>
              </a:rPr>
              <a:t>年资金需求</a:t>
            </a:r>
            <a:r>
              <a:rPr lang="zh-CN" altLang="zh-CN" dirty="0" smtClean="0">
                <a:latin typeface="仿宋" panose="02010609060101010101" pitchFamily="49" charset="-122"/>
                <a:ea typeface="仿宋" panose="02010609060101010101" pitchFamily="49" charset="-122"/>
              </a:rPr>
              <a:t>为</a:t>
            </a:r>
            <a:r>
              <a:rPr lang="en-US" altLang="zh-CN" dirty="0" smtClean="0">
                <a:latin typeface="仿宋" panose="02010609060101010101" pitchFamily="49" charset="-122"/>
                <a:ea typeface="仿宋" panose="02010609060101010101" pitchFamily="49" charset="-122"/>
              </a:rPr>
              <a:t>40.3</a:t>
            </a:r>
            <a:r>
              <a:rPr lang="zh-CN" altLang="zh-CN" dirty="0" smtClean="0">
                <a:latin typeface="仿宋" panose="02010609060101010101" pitchFamily="49" charset="-122"/>
                <a:ea typeface="仿宋" panose="02010609060101010101" pitchFamily="49" charset="-122"/>
              </a:rPr>
              <a:t>万亿元</a:t>
            </a:r>
            <a:r>
              <a:rPr lang="zh-CN" altLang="en-US"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r>
              <a:rPr lang="zh-CN" altLang="zh-CN" dirty="0">
                <a:latin typeface="仿宋" panose="02010609060101010101" pitchFamily="49" charset="-122"/>
                <a:ea typeface="仿宋" panose="02010609060101010101" pitchFamily="49" charset="-122"/>
              </a:rPr>
              <a:t>“中方案”是达到</a:t>
            </a:r>
            <a:r>
              <a:rPr lang="en-US" altLang="zh-CN" dirty="0">
                <a:latin typeface="仿宋" panose="02010609060101010101" pitchFamily="49" charset="-122"/>
                <a:ea typeface="仿宋" panose="02010609060101010101" pitchFamily="49" charset="-122"/>
              </a:rPr>
              <a:t>2013</a:t>
            </a:r>
            <a:r>
              <a:rPr lang="zh-CN" altLang="zh-CN" dirty="0">
                <a:latin typeface="仿宋" panose="02010609060101010101" pitchFamily="49" charset="-122"/>
                <a:ea typeface="仿宋" panose="02010609060101010101" pitchFamily="49" charset="-122"/>
              </a:rPr>
              <a:t>年国家制定的环境保护标准和</a:t>
            </a:r>
            <a:r>
              <a:rPr lang="en-US" altLang="zh-CN" dirty="0">
                <a:latin typeface="仿宋" panose="02010609060101010101" pitchFamily="49" charset="-122"/>
                <a:ea typeface="仿宋" panose="02010609060101010101" pitchFamily="49" charset="-122"/>
              </a:rPr>
              <a:t>2015</a:t>
            </a:r>
            <a:r>
              <a:rPr lang="zh-CN" altLang="zh-CN" dirty="0">
                <a:latin typeface="仿宋" panose="02010609060101010101" pitchFamily="49" charset="-122"/>
                <a:ea typeface="仿宋" panose="02010609060101010101" pitchFamily="49" charset="-122"/>
              </a:rPr>
              <a:t>年制定的绿色发展目标，</a:t>
            </a:r>
            <a:r>
              <a:rPr lang="en-US" altLang="zh-CN" dirty="0">
                <a:latin typeface="仿宋" panose="02010609060101010101" pitchFamily="49" charset="-122"/>
                <a:ea typeface="仿宋" panose="02010609060101010101" pitchFamily="49" charset="-122"/>
              </a:rPr>
              <a:t>2014</a:t>
            </a:r>
            <a:r>
              <a:rPr lang="zh-CN" altLang="zh-CN" dirty="0">
                <a:latin typeface="仿宋" panose="02010609060101010101" pitchFamily="49" charset="-122"/>
                <a:ea typeface="仿宋" panose="02010609060101010101" pitchFamily="49" charset="-122"/>
              </a:rPr>
              <a:t>至</a:t>
            </a:r>
            <a:r>
              <a:rPr lang="en-US" altLang="zh-CN" dirty="0">
                <a:latin typeface="仿宋" panose="02010609060101010101" pitchFamily="49" charset="-122"/>
                <a:ea typeface="仿宋" panose="02010609060101010101" pitchFamily="49" charset="-122"/>
              </a:rPr>
              <a:t>2020</a:t>
            </a:r>
            <a:r>
              <a:rPr lang="zh-CN" altLang="zh-CN" dirty="0">
                <a:latin typeface="仿宋" panose="02010609060101010101" pitchFamily="49" charset="-122"/>
                <a:ea typeface="仿宋" panose="02010609060101010101" pitchFamily="49" charset="-122"/>
              </a:rPr>
              <a:t>年的绿色金融资金需求为</a:t>
            </a:r>
            <a:r>
              <a:rPr lang="en-US" altLang="zh-CN" dirty="0">
                <a:latin typeface="仿宋" panose="02010609060101010101" pitchFamily="49" charset="-122"/>
                <a:ea typeface="仿宋" panose="02010609060101010101" pitchFamily="49" charset="-122"/>
              </a:rPr>
              <a:t>24.3</a:t>
            </a:r>
            <a:r>
              <a:rPr lang="zh-CN" altLang="zh-CN" dirty="0">
                <a:latin typeface="仿宋" panose="02010609060101010101" pitchFamily="49" charset="-122"/>
                <a:ea typeface="仿宋" panose="02010609060101010101" pitchFamily="49" charset="-122"/>
              </a:rPr>
              <a:t>万亿元，</a:t>
            </a:r>
            <a:r>
              <a:rPr lang="en-US" altLang="zh-CN" dirty="0">
                <a:latin typeface="仿宋" panose="02010609060101010101" pitchFamily="49" charset="-122"/>
                <a:ea typeface="仿宋" panose="02010609060101010101" pitchFamily="49" charset="-122"/>
              </a:rPr>
              <a:t>2014</a:t>
            </a:r>
            <a:r>
              <a:rPr lang="zh-CN" altLang="zh-CN" dirty="0">
                <a:latin typeface="仿宋" panose="02010609060101010101" pitchFamily="49" charset="-122"/>
                <a:ea typeface="仿宋" panose="02010609060101010101" pitchFamily="49" charset="-122"/>
              </a:rPr>
              <a:t>至</a:t>
            </a:r>
            <a:r>
              <a:rPr lang="en-US" altLang="zh-CN" dirty="0">
                <a:latin typeface="仿宋" panose="02010609060101010101" pitchFamily="49" charset="-122"/>
                <a:ea typeface="仿宋" panose="02010609060101010101" pitchFamily="49" charset="-122"/>
              </a:rPr>
              <a:t>2030</a:t>
            </a:r>
            <a:r>
              <a:rPr lang="zh-CN" altLang="zh-CN" dirty="0">
                <a:latin typeface="仿宋" panose="02010609060101010101" pitchFamily="49" charset="-122"/>
                <a:ea typeface="仿宋" panose="02010609060101010101" pitchFamily="49" charset="-122"/>
              </a:rPr>
              <a:t>年的资金需求为</a:t>
            </a:r>
            <a:r>
              <a:rPr lang="en-US" altLang="zh-CN" dirty="0">
                <a:latin typeface="仿宋" panose="02010609060101010101" pitchFamily="49" charset="-122"/>
                <a:ea typeface="仿宋" panose="02010609060101010101" pitchFamily="49" charset="-122"/>
              </a:rPr>
              <a:t>70.1</a:t>
            </a:r>
            <a:r>
              <a:rPr lang="zh-CN" altLang="zh-CN" dirty="0">
                <a:latin typeface="仿宋" panose="02010609060101010101" pitchFamily="49" charset="-122"/>
                <a:ea typeface="仿宋" panose="02010609060101010101" pitchFamily="49" charset="-122"/>
              </a:rPr>
              <a:t>万亿元</a:t>
            </a:r>
            <a:r>
              <a:rPr lang="zh-CN" altLang="zh-CN"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endParaRPr lang="en-US" altLang="zh-CN" dirty="0" smtClean="0">
              <a:latin typeface="仿宋" panose="02010609060101010101" pitchFamily="49" charset="-122"/>
              <a:ea typeface="仿宋" panose="02010609060101010101" pitchFamily="49" charset="-122"/>
            </a:endParaRPr>
          </a:p>
          <a:p>
            <a:r>
              <a:rPr lang="en-US" altLang="zh-CN" i="1" dirty="0"/>
              <a:t> </a:t>
            </a:r>
            <a:r>
              <a:rPr lang="en-US" altLang="zh-CN" i="1" dirty="0" smtClean="0"/>
              <a:t>      The </a:t>
            </a:r>
            <a:r>
              <a:rPr lang="en-US" altLang="zh-CN" i="1" dirty="0"/>
              <a:t>Task Force’s estimates cover two time periods: 2014-2020 and 2021-2030, with low, medium and high scenarios for each period according the standards and goals to be achieved.</a:t>
            </a:r>
            <a:endParaRPr lang="en-US" altLang="zh-CN" i="1" dirty="0" smtClean="0">
              <a:ea typeface="仿宋" panose="02010609060101010101" pitchFamily="49" charset="-122"/>
            </a:endParaRPr>
          </a:p>
          <a:p>
            <a:pPr marL="342900" indent="-342900">
              <a:buFont typeface="Arial" panose="020B0604020202020204" pitchFamily="34" charset="0"/>
              <a:buChar char="•"/>
            </a:pPr>
            <a:r>
              <a:rPr lang="en-US" altLang="zh-CN" i="1" dirty="0" smtClean="0">
                <a:ea typeface="仿宋" panose="02010609060101010101" pitchFamily="49" charset="-122"/>
              </a:rPr>
              <a:t>A</a:t>
            </a:r>
            <a:r>
              <a:rPr lang="en-US" altLang="zh-CN" i="1" dirty="0" smtClean="0"/>
              <a:t>ccording </a:t>
            </a:r>
            <a:r>
              <a:rPr lang="en-US" altLang="zh-CN" i="1" dirty="0" smtClean="0"/>
              <a:t>to the </a:t>
            </a:r>
            <a:r>
              <a:rPr lang="en-US" altLang="zh-CN" i="1" dirty="0"/>
              <a:t>standards and goals to be </a:t>
            </a:r>
            <a:r>
              <a:rPr lang="en-US" altLang="zh-CN" i="1" dirty="0" smtClean="0"/>
              <a:t>achieved</a:t>
            </a:r>
            <a:r>
              <a:rPr lang="en-US" altLang="zh-CN" i="1" dirty="0"/>
              <a:t> </a:t>
            </a:r>
            <a:r>
              <a:rPr lang="en-US" altLang="zh-CN" i="1" dirty="0" smtClean="0"/>
              <a:t>and the green finance capital </a:t>
            </a:r>
            <a:r>
              <a:rPr lang="en-US" altLang="zh-CN" i="1" dirty="0" smtClean="0"/>
              <a:t>investment in </a:t>
            </a:r>
            <a:r>
              <a:rPr lang="en-US" altLang="zh-CN" i="1" dirty="0" smtClean="0"/>
              <a:t>2013, </a:t>
            </a:r>
            <a:r>
              <a:rPr lang="en-US" altLang="zh-CN" i="1" dirty="0">
                <a:ea typeface="仿宋" panose="02010609060101010101" pitchFamily="49" charset="-122"/>
              </a:rPr>
              <a:t>t</a:t>
            </a:r>
            <a:r>
              <a:rPr lang="en-US" altLang="zh-CN" i="1" dirty="0" smtClean="0">
                <a:ea typeface="仿宋" panose="02010609060101010101" pitchFamily="49" charset="-122"/>
              </a:rPr>
              <a:t>he low scenario requires 14.6 trillion </a:t>
            </a:r>
            <a:r>
              <a:rPr lang="en-US" altLang="zh-CN" i="1" dirty="0" err="1" smtClean="0">
                <a:ea typeface="仿宋" panose="02010609060101010101" pitchFamily="49" charset="-122"/>
              </a:rPr>
              <a:t>yuan</a:t>
            </a:r>
            <a:r>
              <a:rPr lang="en-US" altLang="zh-CN" i="1" dirty="0" smtClean="0">
                <a:ea typeface="仿宋" panose="02010609060101010101" pitchFamily="49" charset="-122"/>
              </a:rPr>
              <a:t> at the period from 2014-2020 and requires 40.3 trillion </a:t>
            </a:r>
            <a:r>
              <a:rPr lang="en-US" altLang="zh-CN" i="1" dirty="0" err="1" smtClean="0">
                <a:ea typeface="仿宋" panose="02010609060101010101" pitchFamily="49" charset="-122"/>
              </a:rPr>
              <a:t>yuan</a:t>
            </a:r>
            <a:r>
              <a:rPr lang="en-US" altLang="zh-CN" i="1" dirty="0" smtClean="0">
                <a:ea typeface="仿宋" panose="02010609060101010101" pitchFamily="49" charset="-122"/>
              </a:rPr>
              <a:t> at the period from 2014-2030.</a:t>
            </a:r>
          </a:p>
          <a:p>
            <a:pPr marL="342900" indent="-342900">
              <a:buFont typeface="Arial" panose="020B0604020202020204" pitchFamily="34" charset="0"/>
              <a:buChar char="•"/>
            </a:pPr>
            <a:r>
              <a:rPr lang="en-US" altLang="zh-CN" i="1" dirty="0" smtClean="0">
                <a:ea typeface="仿宋" panose="02010609060101010101" pitchFamily="49" charset="-122"/>
              </a:rPr>
              <a:t>A</a:t>
            </a:r>
            <a:r>
              <a:rPr lang="en-US" altLang="zh-CN" i="1" dirty="0" smtClean="0"/>
              <a:t>ccording </a:t>
            </a:r>
            <a:r>
              <a:rPr lang="en-US" altLang="zh-CN" i="1" dirty="0" smtClean="0"/>
              <a:t>to the </a:t>
            </a:r>
            <a:r>
              <a:rPr lang="en-US" altLang="zh-CN" i="1" dirty="0"/>
              <a:t>standards </a:t>
            </a:r>
            <a:r>
              <a:rPr lang="en-US" altLang="zh-CN" i="1" dirty="0" smtClean="0"/>
              <a:t>in 2013 and goals in 2015, </a:t>
            </a:r>
            <a:r>
              <a:rPr lang="en-US" altLang="zh-CN" i="1" dirty="0">
                <a:ea typeface="仿宋" panose="02010609060101010101" pitchFamily="49" charset="-122"/>
              </a:rPr>
              <a:t>the </a:t>
            </a:r>
            <a:r>
              <a:rPr lang="en-US" altLang="zh-CN" i="1" dirty="0" smtClean="0">
                <a:ea typeface="仿宋" panose="02010609060101010101" pitchFamily="49" charset="-122"/>
              </a:rPr>
              <a:t>middle </a:t>
            </a:r>
            <a:r>
              <a:rPr lang="en-US" altLang="zh-CN" i="1" dirty="0">
                <a:ea typeface="仿宋" panose="02010609060101010101" pitchFamily="49" charset="-122"/>
              </a:rPr>
              <a:t>scenario requires </a:t>
            </a:r>
            <a:r>
              <a:rPr lang="en-US" altLang="zh-CN" i="1" dirty="0" smtClean="0">
                <a:ea typeface="仿宋" panose="02010609060101010101" pitchFamily="49" charset="-122"/>
              </a:rPr>
              <a:t>24.3 </a:t>
            </a:r>
            <a:r>
              <a:rPr lang="en-US" altLang="zh-CN" i="1" dirty="0">
                <a:ea typeface="仿宋" panose="02010609060101010101" pitchFamily="49" charset="-122"/>
              </a:rPr>
              <a:t>trillion </a:t>
            </a:r>
            <a:r>
              <a:rPr lang="en-US" altLang="zh-CN" i="1" dirty="0" err="1">
                <a:ea typeface="仿宋" panose="02010609060101010101" pitchFamily="49" charset="-122"/>
              </a:rPr>
              <a:t>yuan</a:t>
            </a:r>
            <a:r>
              <a:rPr lang="en-US" altLang="zh-CN" i="1" dirty="0">
                <a:ea typeface="仿宋" panose="02010609060101010101" pitchFamily="49" charset="-122"/>
              </a:rPr>
              <a:t> at the period from 2014-2020 and requires </a:t>
            </a:r>
            <a:r>
              <a:rPr lang="en-US" altLang="zh-CN" i="1" dirty="0" smtClean="0">
                <a:ea typeface="仿宋" panose="02010609060101010101" pitchFamily="49" charset="-122"/>
              </a:rPr>
              <a:t>70.1 </a:t>
            </a:r>
            <a:r>
              <a:rPr lang="en-US" altLang="zh-CN" i="1" dirty="0">
                <a:ea typeface="仿宋" panose="02010609060101010101" pitchFamily="49" charset="-122"/>
              </a:rPr>
              <a:t>trillion </a:t>
            </a:r>
            <a:r>
              <a:rPr lang="en-US" altLang="zh-CN" i="1" dirty="0" err="1">
                <a:ea typeface="仿宋" panose="02010609060101010101" pitchFamily="49" charset="-122"/>
              </a:rPr>
              <a:t>yuan</a:t>
            </a:r>
            <a:r>
              <a:rPr lang="en-US" altLang="zh-CN" i="1" dirty="0">
                <a:ea typeface="仿宋" panose="02010609060101010101" pitchFamily="49" charset="-122"/>
              </a:rPr>
              <a:t> at the period from 2014-2030</a:t>
            </a:r>
            <a:r>
              <a:rPr lang="en-US" altLang="zh-CN" i="1" dirty="0" smtClean="0">
                <a:ea typeface="仿宋" panose="02010609060101010101" pitchFamily="49" charset="-122"/>
              </a:rPr>
              <a:t>.</a:t>
            </a:r>
            <a:endParaRPr lang="en-US" altLang="zh-CN" i="1" dirty="0">
              <a:ea typeface="仿宋" panose="02010609060101010101" pitchFamily="49" charset="-122"/>
            </a:endParaRPr>
          </a:p>
        </p:txBody>
      </p:sp>
    </p:spTree>
    <p:extLst>
      <p:ext uri="{BB962C8B-B14F-4D97-AF65-F5344CB8AC3E}">
        <p14:creationId xmlns:p14="http://schemas.microsoft.com/office/powerpoint/2010/main" val="34196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anim calcmode="lin" valueType="num">
                                      <p:cBhvr>
                                        <p:cTn id="2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23528" y="188640"/>
            <a:ext cx="864096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挑战一：中国具有巨大的融资需求</a:t>
            </a:r>
            <a:endParaRPr lang="en-US" altLang="zh-CN" sz="2400" dirty="0" smtClean="0">
              <a:ea typeface="宋体" pitchFamily="2" charset="-122"/>
            </a:endParaRPr>
          </a:p>
          <a:p>
            <a:r>
              <a:rPr lang="en-US" altLang="zh-CN" sz="2400" b="0" i="1" dirty="0" smtClean="0">
                <a:latin typeface="Times New Roman" pitchFamily="18" charset="0"/>
                <a:ea typeface="宋体" pitchFamily="2" charset="-122"/>
                <a:cs typeface="Times New Roman" pitchFamily="18" charset="0"/>
              </a:rPr>
              <a:t>Challenge 1:</a:t>
            </a:r>
            <a:r>
              <a:rPr lang="zh-CN" altLang="en-US" sz="2400" b="0" i="1" dirty="0" smtClean="0">
                <a:latin typeface="Times New Roman" pitchFamily="18" charset="0"/>
                <a:ea typeface="宋体" pitchFamily="2" charset="-122"/>
                <a:cs typeface="Times New Roman" pitchFamily="18" charset="0"/>
              </a:rPr>
              <a:t> </a:t>
            </a:r>
            <a:r>
              <a:rPr lang="en-US" altLang="zh-CN" sz="2400" b="0" i="1" dirty="0" smtClean="0">
                <a:latin typeface="Times New Roman" pitchFamily="18" charset="0"/>
                <a:ea typeface="宋体" pitchFamily="2" charset="-122"/>
                <a:cs typeface="Times New Roman" pitchFamily="18" charset="0"/>
              </a:rPr>
              <a:t>large </a:t>
            </a:r>
            <a:r>
              <a:rPr lang="en-US" altLang="zh-CN" sz="2400" b="0" i="1" dirty="0" smtClean="0">
                <a:latin typeface="Times New Roman" pitchFamily="18" charset="0"/>
                <a:cs typeface="Times New Roman" pitchFamily="18" charset="0"/>
              </a:rPr>
              <a:t>green </a:t>
            </a:r>
            <a:r>
              <a:rPr lang="en-US" altLang="zh-CN" sz="2400" b="0" i="1" dirty="0">
                <a:latin typeface="Times New Roman" pitchFamily="18" charset="0"/>
                <a:cs typeface="Times New Roman" pitchFamily="18" charset="0"/>
              </a:rPr>
              <a:t>financing needs </a:t>
            </a:r>
            <a:endParaRPr lang="en-US" altLang="zh-CN" sz="2400" b="0" i="1" dirty="0">
              <a:latin typeface="Times New Roman" pitchFamily="18" charset="0"/>
              <a:ea typeface="宋体" pitchFamily="2" charset="-122"/>
              <a:cs typeface="Times New Roman" pitchFamily="18" charset="0"/>
            </a:endParaRPr>
          </a:p>
        </p:txBody>
      </p:sp>
      <p:sp>
        <p:nvSpPr>
          <p:cNvPr id="3" name="矩形 2"/>
          <p:cNvSpPr/>
          <p:nvPr/>
        </p:nvSpPr>
        <p:spPr>
          <a:xfrm>
            <a:off x="484191" y="1700808"/>
            <a:ext cx="8208912" cy="3416320"/>
          </a:xfrm>
          <a:prstGeom prst="rect">
            <a:avLst/>
          </a:prstGeom>
        </p:spPr>
        <p:txBody>
          <a:bodyPr wrap="square">
            <a:spAutoFit/>
          </a:bodyPr>
          <a:lstStyle/>
          <a:p>
            <a:pPr marL="342900" indent="-342900">
              <a:buFont typeface="Arial" panose="020B0604020202020204" pitchFamily="34" charset="0"/>
              <a:buChar char="•"/>
            </a:pPr>
            <a:r>
              <a:rPr lang="zh-CN" altLang="zh-CN" dirty="0">
                <a:latin typeface="仿宋" panose="02010609060101010101" pitchFamily="49" charset="-122"/>
                <a:ea typeface="仿宋" panose="02010609060101010101" pitchFamily="49" charset="-122"/>
              </a:rPr>
              <a:t>“高方案”是达到</a:t>
            </a:r>
            <a:r>
              <a:rPr lang="en-US" altLang="zh-CN" dirty="0">
                <a:latin typeface="仿宋" panose="02010609060101010101" pitchFamily="49" charset="-122"/>
                <a:ea typeface="仿宋" panose="02010609060101010101" pitchFamily="49" charset="-122"/>
              </a:rPr>
              <a:t>2015</a:t>
            </a:r>
            <a:r>
              <a:rPr lang="zh-CN" altLang="zh-CN" dirty="0">
                <a:latin typeface="仿宋" panose="02010609060101010101" pitchFamily="49" charset="-122"/>
                <a:ea typeface="仿宋" panose="02010609060101010101" pitchFamily="49" charset="-122"/>
              </a:rPr>
              <a:t>年国家制定的绿色发展目标和</a:t>
            </a:r>
            <a:r>
              <a:rPr lang="en-US" altLang="zh-CN" dirty="0">
                <a:latin typeface="仿宋" panose="02010609060101010101" pitchFamily="49" charset="-122"/>
                <a:ea typeface="仿宋" panose="02010609060101010101" pitchFamily="49" charset="-122"/>
              </a:rPr>
              <a:t>2015</a:t>
            </a:r>
            <a:r>
              <a:rPr lang="zh-CN" altLang="zh-CN" dirty="0">
                <a:latin typeface="仿宋" panose="02010609060101010101" pitchFamily="49" charset="-122"/>
                <a:ea typeface="仿宋" panose="02010609060101010101" pitchFamily="49" charset="-122"/>
              </a:rPr>
              <a:t>年制定的环境保护标准，</a:t>
            </a:r>
            <a:r>
              <a:rPr lang="en-US" altLang="zh-CN" dirty="0">
                <a:latin typeface="仿宋" panose="02010609060101010101" pitchFamily="49" charset="-122"/>
                <a:ea typeface="仿宋" panose="02010609060101010101" pitchFamily="49" charset="-122"/>
              </a:rPr>
              <a:t> 2014</a:t>
            </a:r>
            <a:r>
              <a:rPr lang="zh-CN" altLang="zh-CN" dirty="0">
                <a:latin typeface="仿宋" panose="02010609060101010101" pitchFamily="49" charset="-122"/>
                <a:ea typeface="仿宋" panose="02010609060101010101" pitchFamily="49" charset="-122"/>
              </a:rPr>
              <a:t>至</a:t>
            </a:r>
            <a:r>
              <a:rPr lang="en-US" altLang="zh-CN" dirty="0">
                <a:latin typeface="仿宋" panose="02010609060101010101" pitchFamily="49" charset="-122"/>
                <a:ea typeface="仿宋" panose="02010609060101010101" pitchFamily="49" charset="-122"/>
              </a:rPr>
              <a:t>2020</a:t>
            </a:r>
            <a:r>
              <a:rPr lang="zh-CN" altLang="zh-CN" dirty="0">
                <a:latin typeface="仿宋" panose="02010609060101010101" pitchFamily="49" charset="-122"/>
                <a:ea typeface="仿宋" panose="02010609060101010101" pitchFamily="49" charset="-122"/>
              </a:rPr>
              <a:t>年资金需求为</a:t>
            </a:r>
            <a:r>
              <a:rPr lang="en-US" altLang="zh-CN" dirty="0">
                <a:latin typeface="仿宋" panose="02010609060101010101" pitchFamily="49" charset="-122"/>
                <a:ea typeface="仿宋" panose="02010609060101010101" pitchFamily="49" charset="-122"/>
              </a:rPr>
              <a:t>30</a:t>
            </a:r>
            <a:r>
              <a:rPr lang="zh-CN" altLang="zh-CN" dirty="0">
                <a:latin typeface="仿宋" panose="02010609060101010101" pitchFamily="49" charset="-122"/>
                <a:ea typeface="仿宋" panose="02010609060101010101" pitchFamily="49" charset="-122"/>
              </a:rPr>
              <a:t>万亿元，</a:t>
            </a:r>
            <a:r>
              <a:rPr lang="en-US" altLang="zh-CN" dirty="0" smtClean="0">
                <a:latin typeface="仿宋" panose="02010609060101010101" pitchFamily="49" charset="-122"/>
                <a:ea typeface="仿宋" panose="02010609060101010101" pitchFamily="49" charset="-122"/>
              </a:rPr>
              <a:t>2014</a:t>
            </a:r>
            <a:r>
              <a:rPr lang="zh-CN" altLang="zh-CN" dirty="0" smtClean="0">
                <a:latin typeface="仿宋" panose="02010609060101010101" pitchFamily="49" charset="-122"/>
                <a:ea typeface="仿宋" panose="02010609060101010101" pitchFamily="49" charset="-122"/>
              </a:rPr>
              <a:t>至</a:t>
            </a:r>
            <a:r>
              <a:rPr lang="en-US" altLang="zh-CN" dirty="0">
                <a:latin typeface="仿宋" panose="02010609060101010101" pitchFamily="49" charset="-122"/>
                <a:ea typeface="仿宋" panose="02010609060101010101" pitchFamily="49" charset="-122"/>
              </a:rPr>
              <a:t>2030</a:t>
            </a:r>
            <a:r>
              <a:rPr lang="zh-CN" altLang="zh-CN" dirty="0">
                <a:latin typeface="仿宋" panose="02010609060101010101" pitchFamily="49" charset="-122"/>
                <a:ea typeface="仿宋" panose="02010609060101010101" pitchFamily="49" charset="-122"/>
              </a:rPr>
              <a:t>年为</a:t>
            </a:r>
            <a:r>
              <a:rPr lang="en-US" altLang="zh-CN" dirty="0">
                <a:latin typeface="仿宋" panose="02010609060101010101" pitchFamily="49" charset="-122"/>
                <a:ea typeface="仿宋" panose="02010609060101010101" pitchFamily="49" charset="-122"/>
              </a:rPr>
              <a:t>123.4</a:t>
            </a:r>
            <a:r>
              <a:rPr lang="zh-CN" altLang="zh-CN" dirty="0">
                <a:latin typeface="仿宋" panose="02010609060101010101" pitchFamily="49" charset="-122"/>
                <a:ea typeface="仿宋" panose="02010609060101010101" pitchFamily="49" charset="-122"/>
              </a:rPr>
              <a:t>万亿元。</a:t>
            </a:r>
            <a:endParaRPr lang="en-US" altLang="zh-CN" dirty="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r>
              <a:rPr lang="zh-CN" altLang="zh-CN" b="1" dirty="0" smtClean="0">
                <a:latin typeface="仿宋" panose="02010609060101010101" pitchFamily="49" charset="-122"/>
                <a:ea typeface="仿宋" panose="02010609060101010101" pitchFamily="49" charset="-122"/>
              </a:rPr>
              <a:t>综</a:t>
            </a:r>
            <a:r>
              <a:rPr lang="zh-CN" altLang="zh-CN" b="1" dirty="0">
                <a:latin typeface="仿宋" panose="02010609060101010101" pitchFamily="49" charset="-122"/>
                <a:ea typeface="仿宋" panose="02010609060101010101" pitchFamily="49" charset="-122"/>
              </a:rPr>
              <a:t>上，</a:t>
            </a:r>
            <a:r>
              <a:rPr lang="en-US" altLang="zh-CN" b="1" dirty="0">
                <a:latin typeface="仿宋" panose="02010609060101010101" pitchFamily="49" charset="-122"/>
                <a:ea typeface="仿宋" panose="02010609060101010101" pitchFamily="49" charset="-122"/>
              </a:rPr>
              <a:t>2014-2030</a:t>
            </a:r>
            <a:r>
              <a:rPr lang="zh-CN" altLang="zh-CN" b="1" dirty="0">
                <a:latin typeface="仿宋" panose="02010609060101010101" pitchFamily="49" charset="-122"/>
                <a:ea typeface="仿宋" panose="02010609060101010101" pitchFamily="49" charset="-122"/>
              </a:rPr>
              <a:t>年间，“低方案”、“中方案”和“高方案”下的中国绿色融资需求分别为</a:t>
            </a:r>
            <a:r>
              <a:rPr lang="en-US" altLang="zh-CN" b="1" dirty="0">
                <a:latin typeface="仿宋" panose="02010609060101010101" pitchFamily="49" charset="-122"/>
                <a:ea typeface="仿宋" panose="02010609060101010101" pitchFamily="49" charset="-122"/>
              </a:rPr>
              <a:t>40.3</a:t>
            </a:r>
            <a:r>
              <a:rPr lang="zh-CN" altLang="zh-CN" b="1" dirty="0">
                <a:latin typeface="仿宋" panose="02010609060101010101" pitchFamily="49" charset="-122"/>
                <a:ea typeface="仿宋" panose="02010609060101010101" pitchFamily="49" charset="-122"/>
              </a:rPr>
              <a:t>万亿元、</a:t>
            </a:r>
            <a:r>
              <a:rPr lang="en-US" altLang="zh-CN" b="1" dirty="0">
                <a:latin typeface="仿宋" panose="02010609060101010101" pitchFamily="49" charset="-122"/>
                <a:ea typeface="仿宋" panose="02010609060101010101" pitchFamily="49" charset="-122"/>
              </a:rPr>
              <a:t>70.1</a:t>
            </a:r>
            <a:r>
              <a:rPr lang="zh-CN" altLang="zh-CN" b="1" dirty="0">
                <a:latin typeface="仿宋" panose="02010609060101010101" pitchFamily="49" charset="-122"/>
                <a:ea typeface="仿宋" panose="02010609060101010101" pitchFamily="49" charset="-122"/>
              </a:rPr>
              <a:t>万亿元和</a:t>
            </a:r>
            <a:r>
              <a:rPr lang="en-US" altLang="zh-CN" b="1" dirty="0">
                <a:latin typeface="仿宋" panose="02010609060101010101" pitchFamily="49" charset="-122"/>
                <a:ea typeface="仿宋" panose="02010609060101010101" pitchFamily="49" charset="-122"/>
              </a:rPr>
              <a:t>123.4</a:t>
            </a:r>
            <a:r>
              <a:rPr lang="zh-CN" altLang="zh-CN" b="1" dirty="0">
                <a:latin typeface="仿宋" panose="02010609060101010101" pitchFamily="49" charset="-122"/>
                <a:ea typeface="仿宋" panose="02010609060101010101" pitchFamily="49" charset="-122"/>
              </a:rPr>
              <a:t>万亿元</a:t>
            </a:r>
            <a:r>
              <a:rPr lang="zh-CN" altLang="zh-CN" b="1" dirty="0" smtClean="0">
                <a:latin typeface="仿宋" panose="02010609060101010101" pitchFamily="49" charset="-122"/>
                <a:ea typeface="仿宋" panose="02010609060101010101" pitchFamily="49" charset="-122"/>
              </a:rPr>
              <a:t>。</a:t>
            </a:r>
            <a:endParaRPr lang="en-US" altLang="zh-CN" b="1" dirty="0" smtClean="0">
              <a:latin typeface="仿宋" panose="02010609060101010101" pitchFamily="49" charset="-122"/>
              <a:ea typeface="仿宋" panose="02010609060101010101" pitchFamily="49" charset="-122"/>
            </a:endParaRPr>
          </a:p>
          <a:p>
            <a:endParaRPr lang="en-US" altLang="zh-CN" dirty="0" smtClean="0">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r>
              <a:rPr lang="en-US" altLang="zh-CN" i="1" dirty="0" smtClean="0">
                <a:ea typeface="仿宋" panose="02010609060101010101" pitchFamily="49" charset="-122"/>
              </a:rPr>
              <a:t>A</a:t>
            </a:r>
            <a:r>
              <a:rPr lang="en-US" altLang="zh-CN" i="1" dirty="0" smtClean="0"/>
              <a:t>ccording to the </a:t>
            </a:r>
            <a:r>
              <a:rPr lang="en-US" altLang="zh-CN" i="1" dirty="0"/>
              <a:t>standards and goals in 2015, </a:t>
            </a:r>
            <a:r>
              <a:rPr lang="en-US" altLang="zh-CN" i="1" dirty="0">
                <a:ea typeface="仿宋" panose="02010609060101010101" pitchFamily="49" charset="-122"/>
              </a:rPr>
              <a:t>the high scenario requires 30 trillion </a:t>
            </a:r>
            <a:r>
              <a:rPr lang="en-US" altLang="zh-CN" i="1" dirty="0" err="1">
                <a:ea typeface="仿宋" panose="02010609060101010101" pitchFamily="49" charset="-122"/>
              </a:rPr>
              <a:t>yuan</a:t>
            </a:r>
            <a:r>
              <a:rPr lang="en-US" altLang="zh-CN" i="1" dirty="0">
                <a:ea typeface="仿宋" panose="02010609060101010101" pitchFamily="49" charset="-122"/>
              </a:rPr>
              <a:t> at the period from 2014-2020 and requires 123.4 trillion </a:t>
            </a:r>
            <a:r>
              <a:rPr lang="en-US" altLang="zh-CN" i="1" dirty="0" err="1">
                <a:ea typeface="仿宋" panose="02010609060101010101" pitchFamily="49" charset="-122"/>
              </a:rPr>
              <a:t>yuan</a:t>
            </a:r>
            <a:r>
              <a:rPr lang="en-US" altLang="zh-CN" i="1" dirty="0">
                <a:ea typeface="仿宋" panose="02010609060101010101" pitchFamily="49" charset="-122"/>
              </a:rPr>
              <a:t> at the period from 2014-2030</a:t>
            </a:r>
            <a:r>
              <a:rPr lang="en-US" altLang="zh-CN" i="1" dirty="0" smtClean="0">
                <a:ea typeface="仿宋" panose="02010609060101010101" pitchFamily="49" charset="-122"/>
              </a:rPr>
              <a:t>.</a:t>
            </a:r>
            <a:endParaRPr lang="en-US" altLang="zh-CN" i="1" dirty="0" smtClean="0"/>
          </a:p>
          <a:p>
            <a:pPr marL="342900" indent="-342900">
              <a:buFont typeface="Arial" panose="020B0604020202020204" pitchFamily="34" charset="0"/>
              <a:buChar char="•"/>
            </a:pPr>
            <a:r>
              <a:rPr lang="en-US" altLang="zh-CN" i="1" dirty="0" smtClean="0"/>
              <a:t>Combining </a:t>
            </a:r>
            <a:r>
              <a:rPr lang="en-US" altLang="zh-CN" i="1" dirty="0"/>
              <a:t>these sums to look at the period from 2014 – 2030, the low scenario requires 40.3 trillion yuan (6.4 trillion USD), the middle scenario requires 70.1 trillion yuan (11 trillion USD) and the high scenario requires 123.4 trillion yuan (19.4 trillion USD) for 2014-2030.</a:t>
            </a:r>
            <a:endParaRPr lang="zh-CN" altLang="en-US" i="1" dirty="0">
              <a:ea typeface="仿宋" panose="02010609060101010101" pitchFamily="49" charset="-122"/>
            </a:endParaRPr>
          </a:p>
        </p:txBody>
      </p:sp>
    </p:spTree>
    <p:extLst>
      <p:ext uri="{BB962C8B-B14F-4D97-AF65-F5344CB8AC3E}">
        <p14:creationId xmlns:p14="http://schemas.microsoft.com/office/powerpoint/2010/main" val="124674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288032" y="188640"/>
            <a:ext cx="932452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smtClean="0">
                <a:ea typeface="宋体" pitchFamily="2" charset="-122"/>
              </a:rPr>
              <a:t> 挑战二：中国绿色金融供给严重不足</a:t>
            </a:r>
            <a:endParaRPr lang="en-US" altLang="zh-CN" sz="2400" dirty="0" smtClean="0">
              <a:ea typeface="宋体" pitchFamily="2" charset="-122"/>
            </a:endParaRPr>
          </a:p>
          <a:p>
            <a:r>
              <a:rPr lang="en-US" altLang="zh-CN" sz="2200" b="0" i="1" dirty="0" smtClean="0">
                <a:latin typeface="Times New Roman" pitchFamily="18" charset="0"/>
                <a:ea typeface="宋体" pitchFamily="2" charset="-122"/>
                <a:cs typeface="Times New Roman" pitchFamily="18" charset="0"/>
              </a:rPr>
              <a:t>Challenge 2:</a:t>
            </a:r>
            <a:r>
              <a:rPr lang="zh-CN" altLang="en-US" sz="2200" b="0" i="1" dirty="0" smtClean="0">
                <a:latin typeface="Times New Roman" pitchFamily="18" charset="0"/>
                <a:ea typeface="宋体" pitchFamily="2" charset="-122"/>
                <a:cs typeface="Times New Roman" pitchFamily="18" charset="0"/>
              </a:rPr>
              <a:t> </a:t>
            </a:r>
            <a:r>
              <a:rPr lang="en-US" altLang="zh-CN" sz="2200" b="0" i="1" dirty="0">
                <a:latin typeface="Times New Roman" pitchFamily="18" charset="0"/>
                <a:cs typeface="Times New Roman" pitchFamily="18" charset="0"/>
              </a:rPr>
              <a:t>shortage of supply </a:t>
            </a:r>
            <a:r>
              <a:rPr lang="en-US" altLang="zh-CN" sz="2200" b="0" i="1" dirty="0" smtClean="0">
                <a:latin typeface="Times New Roman" pitchFamily="18" charset="0"/>
                <a:cs typeface="Times New Roman" pitchFamily="18" charset="0"/>
              </a:rPr>
              <a:t>for </a:t>
            </a:r>
            <a:r>
              <a:rPr lang="en-US" altLang="zh-CN" sz="2200" b="0" i="1" dirty="0">
                <a:latin typeface="Times New Roman" pitchFamily="18" charset="0"/>
                <a:cs typeface="Times New Roman" pitchFamily="18" charset="0"/>
              </a:rPr>
              <a:t>green finance </a:t>
            </a:r>
            <a:endParaRPr lang="en-US" altLang="zh-CN" sz="2200" b="0" i="1" dirty="0">
              <a:latin typeface="Times New Roman" pitchFamily="18" charset="0"/>
              <a:ea typeface="宋体" pitchFamily="2" charset="-122"/>
              <a:cs typeface="Times New Roman" pitchFamily="18" charset="0"/>
            </a:endParaRPr>
          </a:p>
        </p:txBody>
      </p:sp>
      <p:graphicFrame>
        <p:nvGraphicFramePr>
          <p:cNvPr id="2" name="图表 1"/>
          <p:cNvGraphicFramePr/>
          <p:nvPr>
            <p:extLst>
              <p:ext uri="{D42A27DB-BD31-4B8C-83A1-F6EECF244321}">
                <p14:modId xmlns:p14="http://schemas.microsoft.com/office/powerpoint/2010/main" val="785634021"/>
              </p:ext>
            </p:extLst>
          </p:nvPr>
        </p:nvGraphicFramePr>
        <p:xfrm>
          <a:off x="107504" y="1687321"/>
          <a:ext cx="525658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24762" y="5435412"/>
            <a:ext cx="1594109" cy="461665"/>
          </a:xfrm>
          <a:prstGeom prst="rect">
            <a:avLst/>
          </a:prstGeom>
          <a:noFill/>
        </p:spPr>
        <p:txBody>
          <a:bodyPr wrap="square" rtlCol="0">
            <a:spAutoFit/>
          </a:bodyPr>
          <a:lstStyle/>
          <a:p>
            <a:r>
              <a:rPr lang="en-US" altLang="zh-CN" sz="1200" i="1" dirty="0" smtClean="0"/>
              <a:t>Demand for Green </a:t>
            </a:r>
            <a:r>
              <a:rPr lang="en-US" altLang="zh-CN" sz="1200" i="1" dirty="0" smtClean="0">
                <a:latin typeface="Arial" panose="020B0604020202020204" pitchFamily="34" charset="0"/>
                <a:cs typeface="Arial" panose="020B0604020202020204" pitchFamily="34" charset="0"/>
              </a:rPr>
              <a:t>Finance</a:t>
            </a:r>
            <a:endParaRPr lang="zh-CN" altLang="en-US" sz="1200" i="1" dirty="0">
              <a:latin typeface="Arial" panose="020B0604020202020204" pitchFamily="34" charset="0"/>
              <a:cs typeface="Arial" panose="020B0604020202020204" pitchFamily="34" charset="0"/>
            </a:endParaRPr>
          </a:p>
        </p:txBody>
      </p:sp>
      <p:sp>
        <p:nvSpPr>
          <p:cNvPr id="6" name="TextBox 5"/>
          <p:cNvSpPr txBox="1"/>
          <p:nvPr/>
        </p:nvSpPr>
        <p:spPr>
          <a:xfrm>
            <a:off x="2411760" y="5415607"/>
            <a:ext cx="1584176" cy="461665"/>
          </a:xfrm>
          <a:prstGeom prst="rect">
            <a:avLst/>
          </a:prstGeom>
          <a:noFill/>
        </p:spPr>
        <p:txBody>
          <a:bodyPr wrap="square" rtlCol="0">
            <a:spAutoFit/>
          </a:bodyPr>
          <a:lstStyle/>
          <a:p>
            <a:r>
              <a:rPr lang="en-US" altLang="zh-CN" sz="1200" i="1" dirty="0" smtClean="0"/>
              <a:t>Supply for </a:t>
            </a:r>
            <a:r>
              <a:rPr lang="en-US" altLang="zh-CN" sz="1200" i="1" dirty="0" smtClean="0">
                <a:latin typeface="Arial" panose="020B0604020202020204" pitchFamily="34" charset="0"/>
                <a:cs typeface="Arial" panose="020B0604020202020204" pitchFamily="34" charset="0"/>
              </a:rPr>
              <a:t>Green</a:t>
            </a:r>
            <a:r>
              <a:rPr lang="en-US" altLang="zh-CN" sz="1200" i="1" dirty="0" smtClean="0"/>
              <a:t> Finance</a:t>
            </a:r>
            <a:endParaRPr lang="zh-CN" altLang="en-US" sz="1200" i="1" dirty="0"/>
          </a:p>
        </p:txBody>
      </p:sp>
      <p:sp>
        <p:nvSpPr>
          <p:cNvPr id="8" name="TextBox 7"/>
          <p:cNvSpPr txBox="1"/>
          <p:nvPr/>
        </p:nvSpPr>
        <p:spPr>
          <a:xfrm>
            <a:off x="5364088" y="1000109"/>
            <a:ext cx="3637068" cy="5214973"/>
          </a:xfrm>
          <a:prstGeom prst="rect">
            <a:avLst/>
          </a:prstGeom>
          <a:noFill/>
        </p:spPr>
        <p:txBody>
          <a:bodyPr wrap="square" rtlCol="0">
            <a:normAutofit fontScale="92500" lnSpcReduction="10000"/>
          </a:bodyPr>
          <a:lstStyle/>
          <a:p>
            <a:pPr marL="285750" indent="-285750">
              <a:buFont typeface="Arial" pitchFamily="34" charset="0"/>
              <a:buChar char="•"/>
            </a:pPr>
            <a:r>
              <a:rPr lang="zh-CN" altLang="en-US" dirty="0" smtClean="0">
                <a:latin typeface="仿宋" pitchFamily="49" charset="-122"/>
                <a:ea typeface="仿宋" pitchFamily="49" charset="-122"/>
              </a:rPr>
              <a:t>根据本课题组的核算，</a:t>
            </a:r>
            <a:r>
              <a:rPr lang="en-US" altLang="zh-CN" dirty="0" smtClean="0">
                <a:latin typeface="仿宋" pitchFamily="49" charset="-122"/>
                <a:ea typeface="仿宋" pitchFamily="49" charset="-122"/>
              </a:rPr>
              <a:t>2013</a:t>
            </a:r>
            <a:r>
              <a:rPr lang="zh-CN" altLang="en-US" dirty="0" smtClean="0">
                <a:latin typeface="仿宋" pitchFamily="49" charset="-122"/>
                <a:ea typeface="仿宋" pitchFamily="49" charset="-122"/>
              </a:rPr>
              <a:t>年实现</a:t>
            </a:r>
            <a:r>
              <a:rPr lang="en-US" altLang="en-US" dirty="0" smtClean="0">
                <a:latin typeface="仿宋" pitchFamily="49" charset="-122"/>
                <a:ea typeface="仿宋" pitchFamily="49" charset="-122"/>
              </a:rPr>
              <a:t>2015</a:t>
            </a:r>
            <a:r>
              <a:rPr lang="zh-CN" altLang="en-US" dirty="0" smtClean="0">
                <a:latin typeface="仿宋" pitchFamily="49" charset="-122"/>
                <a:ea typeface="仿宋" pitchFamily="49" charset="-122"/>
              </a:rPr>
              <a:t>年国家制定的绿色发展目标和</a:t>
            </a:r>
            <a:r>
              <a:rPr lang="en-US" altLang="en-US" dirty="0" smtClean="0">
                <a:latin typeface="仿宋" pitchFamily="49" charset="-122"/>
                <a:ea typeface="仿宋" pitchFamily="49" charset="-122"/>
              </a:rPr>
              <a:t>2015</a:t>
            </a:r>
            <a:r>
              <a:rPr lang="zh-CN" altLang="en-US" dirty="0" smtClean="0">
                <a:latin typeface="仿宋" pitchFamily="49" charset="-122"/>
                <a:ea typeface="仿宋" pitchFamily="49" charset="-122"/>
              </a:rPr>
              <a:t>年制定的环境保护标准、以及</a:t>
            </a:r>
            <a:r>
              <a:rPr lang="en-US" altLang="en-US" dirty="0" smtClean="0">
                <a:latin typeface="仿宋" pitchFamily="49" charset="-122"/>
                <a:ea typeface="仿宋" pitchFamily="49" charset="-122"/>
              </a:rPr>
              <a:t>2013</a:t>
            </a:r>
            <a:r>
              <a:rPr lang="zh-CN" altLang="en-US" dirty="0" smtClean="0">
                <a:latin typeface="仿宋" pitchFamily="49" charset="-122"/>
                <a:ea typeface="仿宋" pitchFamily="49" charset="-122"/>
              </a:rPr>
              <a:t>年国家制定的环境保护标准和</a:t>
            </a:r>
            <a:r>
              <a:rPr lang="en-US" altLang="en-US" dirty="0" smtClean="0">
                <a:latin typeface="仿宋" pitchFamily="49" charset="-122"/>
                <a:ea typeface="仿宋" pitchFamily="49" charset="-122"/>
              </a:rPr>
              <a:t>2015</a:t>
            </a:r>
            <a:r>
              <a:rPr lang="zh-CN" altLang="en-US" dirty="0" smtClean="0">
                <a:latin typeface="仿宋" pitchFamily="49" charset="-122"/>
                <a:ea typeface="仿宋" pitchFamily="49" charset="-122"/>
              </a:rPr>
              <a:t>年制定的绿色发展目标，绿色金融资金需求分别是</a:t>
            </a:r>
            <a:r>
              <a:rPr lang="en-US" altLang="zh-CN" dirty="0" smtClean="0">
                <a:latin typeface="仿宋" pitchFamily="49" charset="-122"/>
                <a:ea typeface="仿宋" pitchFamily="49" charset="-122"/>
              </a:rPr>
              <a:t>3.7</a:t>
            </a:r>
            <a:r>
              <a:rPr lang="zh-CN" altLang="en-US" dirty="0" smtClean="0">
                <a:latin typeface="仿宋" pitchFamily="49" charset="-122"/>
                <a:ea typeface="仿宋" pitchFamily="49" charset="-122"/>
              </a:rPr>
              <a:t>万亿元和</a:t>
            </a:r>
            <a:r>
              <a:rPr lang="en-US" altLang="zh-CN" dirty="0" smtClean="0">
                <a:latin typeface="仿宋" pitchFamily="49" charset="-122"/>
                <a:ea typeface="仿宋" pitchFamily="49" charset="-122"/>
              </a:rPr>
              <a:t>3.0</a:t>
            </a:r>
            <a:r>
              <a:rPr lang="zh-CN" altLang="en-US" dirty="0" smtClean="0">
                <a:latin typeface="仿宋" pitchFamily="49" charset="-122"/>
                <a:ea typeface="仿宋" pitchFamily="49" charset="-122"/>
              </a:rPr>
              <a:t>万亿元，但</a:t>
            </a:r>
            <a:r>
              <a:rPr lang="en-US" altLang="zh-CN" dirty="0" smtClean="0">
                <a:latin typeface="仿宋" pitchFamily="49" charset="-122"/>
                <a:ea typeface="仿宋" pitchFamily="49" charset="-122"/>
              </a:rPr>
              <a:t>2013</a:t>
            </a:r>
            <a:r>
              <a:rPr lang="zh-CN" altLang="en-US" dirty="0" smtClean="0">
                <a:latin typeface="仿宋" pitchFamily="49" charset="-122"/>
                <a:ea typeface="仿宋" pitchFamily="49" charset="-122"/>
              </a:rPr>
              <a:t>年实际的绿色投资额（包括财政资金与社会资金）仅为</a:t>
            </a:r>
            <a:r>
              <a:rPr lang="en-US" altLang="zh-CN" dirty="0" smtClean="0">
                <a:latin typeface="仿宋" pitchFamily="49" charset="-122"/>
                <a:ea typeface="仿宋" pitchFamily="49" charset="-122"/>
              </a:rPr>
              <a:t>0.9</a:t>
            </a:r>
            <a:r>
              <a:rPr lang="zh-CN" altLang="en-US" dirty="0" smtClean="0">
                <a:latin typeface="仿宋" pitchFamily="49" charset="-122"/>
                <a:ea typeface="仿宋" pitchFamily="49" charset="-122"/>
              </a:rPr>
              <a:t>万亿元，资金缺口分别高达</a:t>
            </a:r>
            <a:r>
              <a:rPr lang="en-US" altLang="zh-CN" dirty="0" smtClean="0">
                <a:latin typeface="仿宋" pitchFamily="49" charset="-122"/>
                <a:ea typeface="仿宋" pitchFamily="49" charset="-122"/>
              </a:rPr>
              <a:t>2.8</a:t>
            </a:r>
            <a:r>
              <a:rPr lang="zh-CN" altLang="en-US" dirty="0" smtClean="0">
                <a:latin typeface="仿宋" pitchFamily="49" charset="-122"/>
                <a:ea typeface="仿宋" pitchFamily="49" charset="-122"/>
              </a:rPr>
              <a:t>万亿元和</a:t>
            </a:r>
            <a:r>
              <a:rPr lang="en-US" altLang="zh-CN" dirty="0" smtClean="0">
                <a:latin typeface="仿宋" pitchFamily="49" charset="-122"/>
                <a:ea typeface="仿宋" pitchFamily="49" charset="-122"/>
              </a:rPr>
              <a:t>2.1</a:t>
            </a:r>
            <a:r>
              <a:rPr lang="zh-CN" altLang="en-US" dirty="0" smtClean="0">
                <a:latin typeface="仿宋" pitchFamily="49" charset="-122"/>
                <a:ea typeface="仿宋" pitchFamily="49" charset="-122"/>
              </a:rPr>
              <a:t>万亿元。</a:t>
            </a:r>
            <a:endParaRPr lang="en-US" altLang="zh-CN" dirty="0" smtClean="0">
              <a:latin typeface="仿宋" pitchFamily="49" charset="-122"/>
              <a:ea typeface="仿宋" pitchFamily="49" charset="-122"/>
            </a:endParaRPr>
          </a:p>
          <a:p>
            <a:endParaRPr lang="en-US" altLang="zh-CN" dirty="0">
              <a:latin typeface="仿宋" pitchFamily="49" charset="-122"/>
              <a:ea typeface="仿宋" pitchFamily="49" charset="-122"/>
            </a:endParaRPr>
          </a:p>
          <a:p>
            <a:pPr marL="285750" indent="-285750">
              <a:buFont typeface="Arial" pitchFamily="34" charset="0"/>
              <a:buChar char="•"/>
            </a:pPr>
            <a:r>
              <a:rPr lang="en-US" altLang="zh-CN" sz="1600" i="1" dirty="0"/>
              <a:t>According to the calculations by the task force, investments amounting to </a:t>
            </a:r>
            <a:r>
              <a:rPr lang="en-US" altLang="zh-CN" sz="1600" i="1" dirty="0" smtClean="0"/>
              <a:t>3.7 trillion </a:t>
            </a:r>
            <a:r>
              <a:rPr lang="en-US" altLang="zh-CN" sz="1600" i="1" dirty="0" err="1" smtClean="0"/>
              <a:t>yuan</a:t>
            </a:r>
            <a:r>
              <a:rPr lang="en-US" altLang="zh-CN" sz="1600" i="1" dirty="0" smtClean="0"/>
              <a:t> and 3.0 trillion </a:t>
            </a:r>
            <a:r>
              <a:rPr lang="en-US" altLang="zh-CN" sz="1600" i="1" dirty="0" err="1" smtClean="0"/>
              <a:t>yuan</a:t>
            </a:r>
            <a:r>
              <a:rPr lang="en-US" altLang="zh-CN" sz="1600" i="1" dirty="0"/>
              <a:t> </a:t>
            </a:r>
            <a:r>
              <a:rPr lang="en-US" altLang="zh-CN" sz="1600" i="1" dirty="0" err="1" smtClean="0"/>
              <a:t>seperately</a:t>
            </a:r>
            <a:r>
              <a:rPr lang="en-US" altLang="zh-CN" sz="1600" i="1" dirty="0" smtClean="0"/>
              <a:t> </a:t>
            </a:r>
            <a:r>
              <a:rPr lang="en-US" altLang="zh-CN" sz="1600" i="1" dirty="0" smtClean="0"/>
              <a:t>would </a:t>
            </a:r>
            <a:r>
              <a:rPr lang="en-US" altLang="zh-CN" sz="1600" i="1" dirty="0"/>
              <a:t>have been necessary in 2013 to </a:t>
            </a:r>
            <a:r>
              <a:rPr lang="en-US" altLang="zh-CN" sz="1600" i="1" dirty="0" smtClean="0"/>
              <a:t>meet the standards and goals in 2015, and the standards in 2013 and goals in 2015, </a:t>
            </a:r>
            <a:r>
              <a:rPr lang="en-US" altLang="zh-CN" sz="1600" i="1" dirty="0"/>
              <a:t>in contrast to the 0.9 trillion </a:t>
            </a:r>
            <a:r>
              <a:rPr lang="en-US" altLang="zh-CN" sz="1600" i="1" dirty="0" err="1"/>
              <a:t>yuan</a:t>
            </a:r>
            <a:r>
              <a:rPr lang="en-US" altLang="zh-CN" sz="1600" i="1" dirty="0"/>
              <a:t> that was actually spent from both public and private sources. Thus, there </a:t>
            </a:r>
            <a:r>
              <a:rPr lang="en-US" altLang="zh-CN" sz="1600" i="1" dirty="0" smtClean="0"/>
              <a:t>is 2.8 </a:t>
            </a:r>
            <a:r>
              <a:rPr lang="en-US" altLang="zh-CN" sz="1600" i="1" dirty="0"/>
              <a:t>trillion </a:t>
            </a:r>
            <a:r>
              <a:rPr lang="en-US" altLang="zh-CN" sz="1600" i="1" dirty="0" err="1" smtClean="0"/>
              <a:t>yuan</a:t>
            </a:r>
            <a:r>
              <a:rPr lang="en-US" altLang="zh-CN" sz="1600" i="1" dirty="0" smtClean="0"/>
              <a:t> and 2.1 trillion </a:t>
            </a:r>
            <a:r>
              <a:rPr lang="en-US" altLang="zh-CN" sz="1600" i="1" dirty="0" err="1" smtClean="0"/>
              <a:t>yuan</a:t>
            </a:r>
            <a:r>
              <a:rPr lang="en-US" altLang="zh-CN" sz="1600" i="1" dirty="0" smtClean="0"/>
              <a:t> capital gap.</a:t>
            </a:r>
            <a:endParaRPr lang="zh-CN" altLang="zh-CN" sz="1600" i="1" dirty="0"/>
          </a:p>
        </p:txBody>
      </p:sp>
    </p:spTree>
    <p:extLst>
      <p:ext uri="{BB962C8B-B14F-4D97-AF65-F5344CB8AC3E}">
        <p14:creationId xmlns:p14="http://schemas.microsoft.com/office/powerpoint/2010/main" val="149139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251520" y="129133"/>
            <a:ext cx="744469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a:ea typeface="宋体" pitchFamily="2" charset="-122"/>
              </a:rPr>
              <a:t>挑战三：中国绿色金融发展缺乏综合的法律保障体系</a:t>
            </a:r>
            <a:endParaRPr lang="en-US" altLang="zh-CN" sz="2400" dirty="0">
              <a:ea typeface="宋体" pitchFamily="2" charset="-122"/>
            </a:endParaRPr>
          </a:p>
        </p:txBody>
      </p:sp>
      <p:sp>
        <p:nvSpPr>
          <p:cNvPr id="2" name="TextBox 1"/>
          <p:cNvSpPr txBox="1"/>
          <p:nvPr/>
        </p:nvSpPr>
        <p:spPr>
          <a:xfrm>
            <a:off x="107504" y="508610"/>
            <a:ext cx="9217024" cy="400110"/>
          </a:xfrm>
          <a:prstGeom prst="rect">
            <a:avLst/>
          </a:prstGeom>
          <a:noFill/>
        </p:spPr>
        <p:txBody>
          <a:bodyPr wrap="square" rtlCol="0">
            <a:spAutoFit/>
          </a:bodyPr>
          <a:lstStyle/>
          <a:p>
            <a:r>
              <a:rPr lang="en-US" altLang="zh-CN" sz="2000" i="1" dirty="0" smtClean="0">
                <a:solidFill>
                  <a:schemeClr val="tx2"/>
                </a:solidFill>
                <a:latin typeface="Times New Roman" pitchFamily="18" charset="0"/>
                <a:ea typeface="+mj-ea"/>
                <a:cs typeface="Times New Roman" pitchFamily="18" charset="0"/>
              </a:rPr>
              <a:t>Challenge 3: Green </a:t>
            </a:r>
            <a:r>
              <a:rPr lang="en-US" altLang="zh-CN" sz="2000" i="1" dirty="0">
                <a:solidFill>
                  <a:schemeClr val="tx2"/>
                </a:solidFill>
                <a:latin typeface="Times New Roman" pitchFamily="18" charset="0"/>
                <a:ea typeface="+mj-ea"/>
                <a:cs typeface="Times New Roman" pitchFamily="18" charset="0"/>
              </a:rPr>
              <a:t>Finance Development Lacks Comprehensive Legal Foundation</a:t>
            </a:r>
            <a:endParaRPr lang="zh-CN" altLang="en-US" sz="2000" i="1" dirty="0">
              <a:solidFill>
                <a:schemeClr val="tx2"/>
              </a:solidFill>
              <a:latin typeface="Times New Roman" pitchFamily="18" charset="0"/>
              <a:ea typeface="+mj-ea"/>
              <a:cs typeface="Times New Roman" pitchFamily="18" charset="0"/>
            </a:endParaRPr>
          </a:p>
        </p:txBody>
      </p:sp>
      <p:sp>
        <p:nvSpPr>
          <p:cNvPr id="9" name="TextBox 8"/>
          <p:cNvSpPr txBox="1"/>
          <p:nvPr/>
        </p:nvSpPr>
        <p:spPr>
          <a:xfrm>
            <a:off x="539552" y="2089299"/>
            <a:ext cx="7992888" cy="1846659"/>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smtClean="0">
                <a:latin typeface="仿宋" panose="02010609060101010101" pitchFamily="49" charset="-122"/>
                <a:ea typeface="仿宋" panose="02010609060101010101" pitchFamily="49" charset="-122"/>
              </a:rPr>
              <a:t>目前相关的绿色金融法律保障存在</a:t>
            </a:r>
            <a:r>
              <a:rPr lang="zh-CN" altLang="en-US" sz="2000" dirty="0">
                <a:latin typeface="仿宋" panose="02010609060101010101" pitchFamily="49" charset="-122"/>
                <a:ea typeface="仿宋" panose="02010609060101010101" pitchFamily="49" charset="-122"/>
              </a:rPr>
              <a:t>立法层次低、可操作性不强、内容不全面等问题</a:t>
            </a:r>
            <a:r>
              <a:rPr lang="zh-CN" altLang="en-US" sz="2000" dirty="0" smtClean="0">
                <a:latin typeface="仿宋" panose="02010609060101010101" pitchFamily="49" charset="-122"/>
                <a:ea typeface="仿宋" panose="02010609060101010101" pitchFamily="49" charset="-122"/>
              </a:rPr>
              <a:t>。急需</a:t>
            </a:r>
            <a:r>
              <a:rPr lang="zh-CN" altLang="zh-CN" sz="2000" dirty="0">
                <a:latin typeface="仿宋" panose="02010609060101010101" pitchFamily="49" charset="-122"/>
                <a:ea typeface="仿宋" panose="02010609060101010101" pitchFamily="49" charset="-122"/>
              </a:rPr>
              <a:t>建立和完善绿色金融改革</a:t>
            </a:r>
            <a:r>
              <a:rPr lang="zh-CN" altLang="en-US" sz="2000" dirty="0">
                <a:latin typeface="仿宋" panose="02010609060101010101" pitchFamily="49" charset="-122"/>
                <a:ea typeface="仿宋" panose="02010609060101010101" pitchFamily="49" charset="-122"/>
              </a:rPr>
              <a:t>的</a:t>
            </a:r>
            <a:r>
              <a:rPr lang="zh-CN" altLang="zh-CN" sz="2000" dirty="0">
                <a:latin typeface="仿宋" panose="02010609060101010101" pitchFamily="49" charset="-122"/>
                <a:ea typeface="仿宋" panose="02010609060101010101" pitchFamily="49" charset="-122"/>
              </a:rPr>
              <a:t>法律保障</a:t>
            </a:r>
            <a:r>
              <a:rPr lang="zh-CN" altLang="en-US" sz="2000" dirty="0" smtClean="0">
                <a:latin typeface="仿宋" panose="02010609060101010101" pitchFamily="49" charset="-122"/>
                <a:ea typeface="仿宋" panose="02010609060101010101" pitchFamily="49" charset="-122"/>
              </a:rPr>
              <a:t>。</a:t>
            </a:r>
            <a:endParaRPr lang="en-US" altLang="zh-CN" sz="2000" dirty="0" smtClean="0">
              <a:latin typeface="仿宋" panose="02010609060101010101" pitchFamily="49" charset="-122"/>
              <a:ea typeface="仿宋" panose="02010609060101010101" pitchFamily="49" charset="-122"/>
            </a:endParaRPr>
          </a:p>
          <a:p>
            <a:endParaRPr lang="en-US" altLang="zh-CN" sz="1400" dirty="0">
              <a:latin typeface="+mn-ea"/>
            </a:endParaRPr>
          </a:p>
          <a:p>
            <a:pPr marL="285750" indent="-285750">
              <a:buFont typeface="Arial" panose="020B0604020202020204" pitchFamily="34" charset="0"/>
              <a:buChar char="•"/>
            </a:pPr>
            <a:r>
              <a:rPr lang="en-US" altLang="zh-CN" sz="2000" i="1" dirty="0" smtClean="0"/>
              <a:t>A </a:t>
            </a:r>
            <a:r>
              <a:rPr lang="en-US" altLang="zh-CN" sz="2000" i="1" dirty="0"/>
              <a:t>number of problems still exist today, such as incomplete legislation, ineffective operational structures, etc</a:t>
            </a:r>
            <a:r>
              <a:rPr lang="en-US" altLang="zh-CN" sz="2000" i="1" dirty="0" smtClean="0"/>
              <a:t>. </a:t>
            </a:r>
            <a:r>
              <a:rPr lang="en-US" altLang="zh-CN" sz="2000" i="1" dirty="0"/>
              <a:t>Therefore, </a:t>
            </a:r>
            <a:r>
              <a:rPr lang="en-US" altLang="zh-CN" sz="2000" i="1" dirty="0" smtClean="0"/>
              <a:t> It is urgent to establish </a:t>
            </a:r>
            <a:r>
              <a:rPr lang="en-US" altLang="zh-CN" sz="2000" i="1" dirty="0"/>
              <a:t>and </a:t>
            </a:r>
            <a:r>
              <a:rPr lang="en-US" altLang="zh-CN" sz="2000" i="1" dirty="0" smtClean="0"/>
              <a:t>improve </a:t>
            </a:r>
            <a:r>
              <a:rPr lang="en-US" altLang="zh-CN" sz="2000" i="1" dirty="0"/>
              <a:t>the legal </a:t>
            </a:r>
            <a:r>
              <a:rPr lang="en-US" altLang="zh-CN" sz="2000" i="1" dirty="0" smtClean="0"/>
              <a:t>foundation </a:t>
            </a:r>
            <a:r>
              <a:rPr lang="en-US" altLang="zh-CN" sz="2000" i="1" dirty="0"/>
              <a:t>for green financial reform</a:t>
            </a:r>
            <a:r>
              <a:rPr lang="en-US" altLang="zh-CN" sz="2000" i="1" dirty="0" smtClean="0"/>
              <a:t>.</a:t>
            </a:r>
            <a:endParaRPr lang="zh-CN" altLang="zh-CN" sz="2000" i="1" dirty="0"/>
          </a:p>
        </p:txBody>
      </p:sp>
    </p:spTree>
    <p:extLst>
      <p:ext uri="{BB962C8B-B14F-4D97-AF65-F5344CB8AC3E}">
        <p14:creationId xmlns:p14="http://schemas.microsoft.com/office/powerpoint/2010/main" val="4058732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237582" y="56671"/>
            <a:ext cx="800682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a:ea typeface="宋体" pitchFamily="2" charset="-122"/>
              </a:rPr>
              <a:t>挑战四：缺乏推进绿色金融发展的国家层面协调机制</a:t>
            </a:r>
            <a:endParaRPr lang="en-US" altLang="zh-CN" sz="2400" dirty="0">
              <a:ea typeface="宋体" pitchFamily="2" charset="-122"/>
            </a:endParaRPr>
          </a:p>
        </p:txBody>
      </p:sp>
      <p:sp>
        <p:nvSpPr>
          <p:cNvPr id="5" name="TextBox 4"/>
          <p:cNvSpPr txBox="1"/>
          <p:nvPr/>
        </p:nvSpPr>
        <p:spPr>
          <a:xfrm>
            <a:off x="179512" y="476672"/>
            <a:ext cx="8424936" cy="400110"/>
          </a:xfrm>
          <a:prstGeom prst="rect">
            <a:avLst/>
          </a:prstGeom>
          <a:noFill/>
        </p:spPr>
        <p:txBody>
          <a:bodyPr wrap="square" rtlCol="0">
            <a:spAutoFit/>
          </a:bodyPr>
          <a:lstStyle/>
          <a:p>
            <a:r>
              <a:rPr lang="en-US" altLang="zh-CN" sz="2000" i="1" dirty="0">
                <a:solidFill>
                  <a:schemeClr val="tx2"/>
                </a:solidFill>
                <a:latin typeface="Times New Roman" pitchFamily="18" charset="0"/>
                <a:ea typeface="+mj-ea"/>
                <a:cs typeface="Times New Roman" pitchFamily="18" charset="0"/>
              </a:rPr>
              <a:t>Challenge 4: A coordinating mechanism is urgently needed at the central level </a:t>
            </a:r>
            <a:endParaRPr lang="zh-CN" altLang="en-US" sz="2000" i="1" dirty="0">
              <a:solidFill>
                <a:schemeClr val="tx2"/>
              </a:solidFill>
              <a:latin typeface="Times New Roman" pitchFamily="18" charset="0"/>
              <a:ea typeface="+mj-ea"/>
              <a:cs typeface="Times New Roman" pitchFamily="18" charset="0"/>
            </a:endParaRPr>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96" y="904166"/>
            <a:ext cx="10036264" cy="598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332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237582" y="56671"/>
            <a:ext cx="800682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a:ea typeface="宋体" pitchFamily="2" charset="-122"/>
              </a:rPr>
              <a:t>挑战四：缺乏推进绿色金融发展的国家层面协调机制</a:t>
            </a:r>
            <a:endParaRPr lang="en-US" altLang="zh-CN" sz="2400" dirty="0">
              <a:ea typeface="宋体" pitchFamily="2" charset="-122"/>
            </a:endParaRPr>
          </a:p>
        </p:txBody>
      </p:sp>
      <p:sp>
        <p:nvSpPr>
          <p:cNvPr id="5" name="TextBox 4"/>
          <p:cNvSpPr txBox="1"/>
          <p:nvPr/>
        </p:nvSpPr>
        <p:spPr>
          <a:xfrm>
            <a:off x="179512" y="476672"/>
            <a:ext cx="8424936" cy="400110"/>
          </a:xfrm>
          <a:prstGeom prst="rect">
            <a:avLst/>
          </a:prstGeom>
          <a:noFill/>
        </p:spPr>
        <p:txBody>
          <a:bodyPr wrap="square" rtlCol="0">
            <a:spAutoFit/>
          </a:bodyPr>
          <a:lstStyle/>
          <a:p>
            <a:r>
              <a:rPr lang="en-US" altLang="zh-CN" sz="2000" i="1" dirty="0">
                <a:solidFill>
                  <a:schemeClr val="tx2"/>
                </a:solidFill>
                <a:latin typeface="Times New Roman" pitchFamily="18" charset="0"/>
                <a:ea typeface="+mj-ea"/>
                <a:cs typeface="Times New Roman" pitchFamily="18" charset="0"/>
              </a:rPr>
              <a:t>Challenge 4: A coordinating mechanism is urgently needed at the central level </a:t>
            </a:r>
            <a:endParaRPr lang="zh-CN" altLang="en-US" sz="2000" i="1" dirty="0">
              <a:solidFill>
                <a:schemeClr val="tx2"/>
              </a:solidFill>
              <a:latin typeface="Times New Roman" pitchFamily="18" charset="0"/>
              <a:ea typeface="+mj-ea"/>
              <a:cs typeface="Times New Roman" pitchFamily="18" charset="0"/>
            </a:endParaRPr>
          </a:p>
        </p:txBody>
      </p:sp>
      <p:pic>
        <p:nvPicPr>
          <p:cNvPr id="6" name="Picture 1"/>
          <p:cNvPicPr/>
          <p:nvPr/>
        </p:nvPicPr>
        <p:blipFill>
          <a:blip r:embed="rId3" cstate="print"/>
          <a:stretch>
            <a:fillRect/>
          </a:stretch>
        </p:blipFill>
        <p:spPr>
          <a:xfrm>
            <a:off x="-540568" y="876783"/>
            <a:ext cx="10225136" cy="5981218"/>
          </a:xfrm>
          <a:prstGeom prst="rect">
            <a:avLst/>
          </a:prstGeom>
        </p:spPr>
      </p:pic>
    </p:spTree>
    <p:extLst>
      <p:ext uri="{BB962C8B-B14F-4D97-AF65-F5344CB8AC3E}">
        <p14:creationId xmlns:p14="http://schemas.microsoft.com/office/powerpoint/2010/main" val="331527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237582" y="56671"/>
            <a:ext cx="800682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2400" dirty="0">
                <a:ea typeface="宋体" pitchFamily="2" charset="-122"/>
              </a:rPr>
              <a:t>挑战四：缺乏推进绿色金融发展的国家层面协调机制</a:t>
            </a:r>
            <a:endParaRPr lang="en-US" altLang="zh-CN" sz="2400" dirty="0">
              <a:ea typeface="宋体" pitchFamily="2" charset="-122"/>
            </a:endParaRPr>
          </a:p>
        </p:txBody>
      </p:sp>
      <p:sp>
        <p:nvSpPr>
          <p:cNvPr id="5" name="TextBox 4"/>
          <p:cNvSpPr txBox="1"/>
          <p:nvPr/>
        </p:nvSpPr>
        <p:spPr>
          <a:xfrm>
            <a:off x="179512" y="476672"/>
            <a:ext cx="8424936" cy="400110"/>
          </a:xfrm>
          <a:prstGeom prst="rect">
            <a:avLst/>
          </a:prstGeom>
          <a:noFill/>
        </p:spPr>
        <p:txBody>
          <a:bodyPr wrap="square" rtlCol="0">
            <a:spAutoFit/>
          </a:bodyPr>
          <a:lstStyle/>
          <a:p>
            <a:r>
              <a:rPr lang="en-US" altLang="zh-CN" sz="2000" i="1" dirty="0">
                <a:solidFill>
                  <a:schemeClr val="tx2"/>
                </a:solidFill>
                <a:latin typeface="Times New Roman" pitchFamily="18" charset="0"/>
                <a:ea typeface="+mj-ea"/>
                <a:cs typeface="Times New Roman" pitchFamily="18" charset="0"/>
              </a:rPr>
              <a:t>Challenge 4: A coordinating mechanism is urgently needed at the central level </a:t>
            </a:r>
            <a:endParaRPr lang="zh-CN" altLang="en-US" sz="2000" i="1" dirty="0">
              <a:solidFill>
                <a:schemeClr val="tx2"/>
              </a:solidFill>
              <a:latin typeface="Times New Roman" pitchFamily="18" charset="0"/>
              <a:ea typeface="+mj-ea"/>
              <a:cs typeface="Times New Roman" pitchFamily="18" charset="0"/>
            </a:endParaRPr>
          </a:p>
        </p:txBody>
      </p:sp>
      <p:sp>
        <p:nvSpPr>
          <p:cNvPr id="2" name="矩形 1"/>
          <p:cNvSpPr/>
          <p:nvPr/>
        </p:nvSpPr>
        <p:spPr>
          <a:xfrm>
            <a:off x="539552" y="1700808"/>
            <a:ext cx="7992888" cy="3170099"/>
          </a:xfrm>
          <a:prstGeom prst="rect">
            <a:avLst/>
          </a:prstGeom>
        </p:spPr>
        <p:txBody>
          <a:bodyPr wrap="square">
            <a:spAutoFit/>
          </a:bodyPr>
          <a:lstStyle/>
          <a:p>
            <a:pPr marL="285750" indent="-285750">
              <a:buFont typeface="Arial" pitchFamily="34" charset="0"/>
              <a:buChar char="•"/>
            </a:pPr>
            <a:r>
              <a:rPr lang="zh-CN" altLang="en-US" dirty="0">
                <a:ea typeface="仿宋" pitchFamily="49" charset="-122"/>
              </a:rPr>
              <a:t>上</a:t>
            </a:r>
            <a:r>
              <a:rPr lang="zh-CN" altLang="en-US" dirty="0" smtClean="0">
                <a:ea typeface="仿宋" pitchFamily="49" charset="-122"/>
              </a:rPr>
              <a:t>图列出了我国绿色金融改革的战略框架，包括四个组成部分，即国家发展战略目标、绿色金融供给体系、需求体系和支撑保障体系。这也是绿色</a:t>
            </a:r>
            <a:r>
              <a:rPr lang="zh-CN" altLang="en-US" dirty="0">
                <a:ea typeface="仿宋" pitchFamily="49" charset="-122"/>
              </a:rPr>
              <a:t>金融制度体系的四个</a:t>
            </a:r>
            <a:r>
              <a:rPr lang="zh-CN" altLang="en-US" dirty="0" smtClean="0">
                <a:ea typeface="仿宋" pitchFamily="49" charset="-122"/>
              </a:rPr>
              <a:t>组成部分。但这四个部分的各种</a:t>
            </a:r>
            <a:r>
              <a:rPr lang="zh-CN" altLang="en-US" dirty="0">
                <a:ea typeface="仿宋" pitchFamily="49" charset="-122"/>
              </a:rPr>
              <a:t>职能分属于不同部门，因此应设立中央层面的绿色金融协调机制，加强组织协调</a:t>
            </a:r>
            <a:r>
              <a:rPr lang="zh-CN" altLang="en-US" dirty="0" smtClean="0">
                <a:ea typeface="仿宋" pitchFamily="49" charset="-122"/>
              </a:rPr>
              <a:t>。</a:t>
            </a:r>
            <a:endParaRPr lang="en-US" altLang="zh-CN" dirty="0" smtClean="0">
              <a:ea typeface="仿宋" pitchFamily="49" charset="-122"/>
            </a:endParaRPr>
          </a:p>
          <a:p>
            <a:endParaRPr lang="en-US" altLang="zh-CN" sz="1600" dirty="0">
              <a:ea typeface="仿宋" pitchFamily="49" charset="-122"/>
            </a:endParaRPr>
          </a:p>
          <a:p>
            <a:pPr marL="285750" indent="-285750">
              <a:buFont typeface="Arial" panose="020B0604020202020204" pitchFamily="34" charset="0"/>
              <a:buChar char="•"/>
            </a:pPr>
            <a:r>
              <a:rPr lang="en-US" altLang="zh-CN" sz="1600" i="1" dirty="0" smtClean="0">
                <a:ea typeface="仿宋" pitchFamily="49" charset="-122"/>
              </a:rPr>
              <a:t>Figures above </a:t>
            </a:r>
            <a:r>
              <a:rPr lang="en-US" altLang="zh-CN" sz="1600" i="1" dirty="0">
                <a:ea typeface="仿宋" pitchFamily="49" charset="-122"/>
              </a:rPr>
              <a:t>shows the framework of green financial reform in China as containing four parts: the national development strategy and goals, the green finance supply system, the demand system, and enabling (or “driving”) </a:t>
            </a:r>
            <a:r>
              <a:rPr lang="en-US" altLang="zh-CN" sz="1600" i="1" dirty="0" smtClean="0">
                <a:ea typeface="仿宋" pitchFamily="49" charset="-122"/>
              </a:rPr>
              <a:t>conditions. </a:t>
            </a:r>
            <a:r>
              <a:rPr lang="en-US" altLang="zh-CN" sz="1600" i="1" dirty="0">
                <a:ea typeface="仿宋" pitchFamily="49" charset="-122"/>
              </a:rPr>
              <a:t>However, these four parts all pertain to the domain of different government authorities and will best serve the national strategy for green transformation if the parts are developed jointly and in </a:t>
            </a:r>
            <a:r>
              <a:rPr lang="en-US" altLang="zh-CN" sz="1600" i="1" dirty="0" smtClean="0">
                <a:ea typeface="仿宋" pitchFamily="49" charset="-122"/>
              </a:rPr>
              <a:t>coordination</a:t>
            </a:r>
            <a:r>
              <a:rPr lang="en-US" altLang="zh-CN" sz="1600" i="1" dirty="0">
                <a:ea typeface="仿宋" pitchFamily="49" charset="-122"/>
              </a:rPr>
              <a:t>. </a:t>
            </a:r>
            <a:r>
              <a:rPr lang="en-US" altLang="zh-CN" sz="1600" i="1" dirty="0" smtClean="0">
                <a:ea typeface="仿宋" pitchFamily="49" charset="-122"/>
              </a:rPr>
              <a:t>Hence, a </a:t>
            </a:r>
            <a:r>
              <a:rPr lang="en-US" altLang="zh-CN" sz="1600" i="1" dirty="0">
                <a:ea typeface="仿宋" pitchFamily="49" charset="-122"/>
              </a:rPr>
              <a:t>coordinating mechanism is urgently needed at the central level to guide the development of green </a:t>
            </a:r>
            <a:r>
              <a:rPr lang="en-US" altLang="zh-CN" sz="1600" i="1" dirty="0" smtClean="0">
                <a:ea typeface="仿宋" pitchFamily="49" charset="-122"/>
              </a:rPr>
              <a:t>finance.</a:t>
            </a:r>
            <a:endParaRPr lang="zh-CN" altLang="en-US" sz="1600" i="1" dirty="0">
              <a:ea typeface="仿宋" pitchFamily="49" charset="-122"/>
            </a:endParaRPr>
          </a:p>
        </p:txBody>
      </p:sp>
    </p:spTree>
    <p:extLst>
      <p:ext uri="{BB962C8B-B14F-4D97-AF65-F5344CB8AC3E}">
        <p14:creationId xmlns:p14="http://schemas.microsoft.com/office/powerpoint/2010/main" val="17528728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912092622"/>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12100622"/>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0912092622"/>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7"/>
</p:tagLst>
</file>

<file path=ppt/tags/tag25.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Text"/>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0912092622"/>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6"/>
</p:tagLst>
</file>

<file path=ppt/tags/tag32.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7"/>
</p:tagLst>
</file>

<file path=ppt/tags/tag33.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50912105341"/>
  <p:tag name="MH_LIBRARY" val="GRAPHIC"/>
  <p:tag name="MH_TYPE" val="Other"/>
  <p:tag name="MH_ORDER" val="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2701</TotalTime>
  <Words>3681</Words>
  <Application>Microsoft Office PowerPoint</Application>
  <PresentationFormat>全屏显示(4:3)</PresentationFormat>
  <Paragraphs>337</Paragraphs>
  <Slides>28</Slides>
  <Notes>20</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FtpDown</cp:lastModifiedBy>
  <cp:revision>244</cp:revision>
  <dcterms:created xsi:type="dcterms:W3CDTF">2013-05-08T06:12:06Z</dcterms:created>
  <dcterms:modified xsi:type="dcterms:W3CDTF">2015-11-09T08:43:13Z</dcterms:modified>
</cp:coreProperties>
</file>