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8" r:id="rId4"/>
    <p:sldId id="321" r:id="rId5"/>
    <p:sldId id="270" r:id="rId6"/>
    <p:sldId id="271" r:id="rId7"/>
    <p:sldId id="272" r:id="rId8"/>
    <p:sldId id="319" r:id="rId9"/>
    <p:sldId id="274" r:id="rId10"/>
    <p:sldId id="275" r:id="rId11"/>
    <p:sldId id="276" r:id="rId12"/>
    <p:sldId id="277" r:id="rId13"/>
    <p:sldId id="278" r:id="rId14"/>
    <p:sldId id="284" r:id="rId15"/>
    <p:sldId id="280" r:id="rId16"/>
    <p:sldId id="285" r:id="rId17"/>
    <p:sldId id="281" r:id="rId18"/>
    <p:sldId id="288" r:id="rId19"/>
    <p:sldId id="290" r:id="rId20"/>
    <p:sldId id="291" r:id="rId21"/>
    <p:sldId id="292" r:id="rId22"/>
    <p:sldId id="294" r:id="rId23"/>
    <p:sldId id="298" r:id="rId24"/>
    <p:sldId id="299" r:id="rId25"/>
    <p:sldId id="302" r:id="rId26"/>
    <p:sldId id="300" r:id="rId27"/>
    <p:sldId id="303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310" r:id="rId36"/>
    <p:sldId id="305" r:id="rId37"/>
    <p:sldId id="315" r:id="rId38"/>
    <p:sldId id="316" r:id="rId39"/>
    <p:sldId id="317" r:id="rId40"/>
    <p:sldId id="318" r:id="rId41"/>
    <p:sldId id="322" r:id="rId42"/>
    <p:sldId id="323" r:id="rId43"/>
    <p:sldId id="324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77"/>
    <a:srgbClr val="0808BC"/>
    <a:srgbClr val="1E1EF6"/>
    <a:srgbClr val="0000CC"/>
    <a:srgbClr val="003366"/>
    <a:srgbClr val="000066"/>
    <a:srgbClr val="000092"/>
    <a:srgbClr val="002F8E"/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7" autoAdjust="0"/>
  </p:normalViewPr>
  <p:slideViewPr>
    <p:cSldViewPr>
      <p:cViewPr varScale="1">
        <p:scale>
          <a:sx n="75" d="100"/>
          <a:sy n="7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B47E-C4FC-B540-BD48-A4D18845E83E}" type="datetimeFigureOut">
              <a:rPr kumimoji="1" lang="zh-CN" altLang="en-US" smtClean="0"/>
              <a:pPr/>
              <a:t>15-11-1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4358-2BD1-0546-B17C-71E3FFE16DD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43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4358-2BD1-0546-B17C-71E3FFE16DDE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1137060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0" y="1196752"/>
            <a:ext cx="9120659" cy="102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kumimoji="0" lang="zh-CN" altLang="en-US" sz="4000" b="1" dirty="0" smtClean="0">
                <a:solidFill>
                  <a:srgbClr val="2D4E77"/>
                </a:solidFill>
                <a:latin typeface="黑体" charset="0"/>
                <a:ea typeface="黑体" charset="0"/>
                <a:cs typeface="黑体" charset="0"/>
                <a:sym typeface="黑体" charset="0"/>
              </a:rPr>
              <a:t>土壤污染管理专题研究</a:t>
            </a:r>
            <a:endParaRPr kumimoji="0" lang="en-US" altLang="zh-CN" sz="4000" dirty="0">
              <a:solidFill>
                <a:srgbClr val="2D4E77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180528" y="2420888"/>
            <a:ext cx="9461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kumimoji="0" lang="en-US" altLang="zh-CN" sz="2800" b="1" dirty="0" smtClean="0">
                <a:solidFill>
                  <a:srgbClr val="376092"/>
                </a:solidFill>
                <a:latin typeface="Arial"/>
                <a:ea typeface="黑体" charset="0"/>
                <a:cs typeface="Arial"/>
                <a:sym typeface="宋体" charset="0"/>
              </a:rPr>
              <a:t>Special </a:t>
            </a:r>
            <a:r>
              <a:rPr kumimoji="0" lang="en-US" altLang="zh-CN" sz="2800" b="1" dirty="0">
                <a:solidFill>
                  <a:srgbClr val="376092"/>
                </a:solidFill>
                <a:latin typeface="Arial"/>
                <a:ea typeface="黑体" charset="0"/>
                <a:cs typeface="Arial"/>
                <a:sym typeface="宋体" charset="0"/>
              </a:rPr>
              <a:t>Policy Study on </a:t>
            </a:r>
            <a:r>
              <a:rPr kumimoji="0" lang="en-US" altLang="zh-CN" sz="2800" b="1" dirty="0" smtClean="0">
                <a:solidFill>
                  <a:srgbClr val="376092"/>
                </a:solidFill>
                <a:latin typeface="Arial"/>
                <a:ea typeface="黑体" charset="0"/>
                <a:cs typeface="Arial"/>
                <a:sym typeface="宋体" charset="0"/>
              </a:rPr>
              <a:t>Soil </a:t>
            </a:r>
            <a:r>
              <a:rPr kumimoji="0" lang="en-US" altLang="zh-CN" sz="2800" b="1" dirty="0">
                <a:solidFill>
                  <a:srgbClr val="376092"/>
                </a:solidFill>
                <a:latin typeface="Arial"/>
                <a:ea typeface="黑体" charset="0"/>
                <a:cs typeface="Arial"/>
                <a:sym typeface="宋体" charset="0"/>
              </a:rPr>
              <a:t>Pollution Management</a:t>
            </a:r>
            <a:endParaRPr kumimoji="0" lang="en-US" altLang="zh-CN" sz="2800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5076825" y="4005064"/>
            <a:ext cx="3959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zh-CN" altLang="en-US" b="1" dirty="0" smtClean="0">
                <a:solidFill>
                  <a:srgbClr val="254061"/>
                </a:solidFill>
                <a:latin typeface="宋体" charset="0"/>
                <a:ea typeface="黑体" charset="0"/>
                <a:cs typeface="黑体" charset="0"/>
              </a:rPr>
              <a:t>王树义</a:t>
            </a:r>
            <a:r>
              <a:rPr lang="en-US" altLang="zh-CN" b="1" dirty="0" smtClean="0">
                <a:solidFill>
                  <a:srgbClr val="254061"/>
                </a:solidFill>
                <a:latin typeface="宋体" charset="0"/>
                <a:ea typeface="黑体" charset="0"/>
                <a:cs typeface="黑体" charset="0"/>
              </a:rPr>
              <a:t> </a:t>
            </a:r>
            <a:r>
              <a:rPr lang="en-US" altLang="zh-CN" dirty="0" err="1" smtClean="0">
                <a:solidFill>
                  <a:srgbClr val="254061"/>
                </a:solidFill>
                <a:latin typeface="Arial"/>
                <a:ea typeface="华文楷体" charset="0"/>
                <a:cs typeface="Arial"/>
              </a:rPr>
              <a:t>Shuyi</a:t>
            </a:r>
            <a:r>
              <a:rPr lang="en-US" altLang="zh-CN" dirty="0" smtClean="0">
                <a:solidFill>
                  <a:srgbClr val="254061"/>
                </a:solidFill>
                <a:latin typeface="Arial"/>
                <a:ea typeface="华文楷体" charset="0"/>
                <a:cs typeface="Arial"/>
              </a:rPr>
              <a:t> Wang</a:t>
            </a:r>
            <a:endParaRPr lang="zh-CN" altLang="en-US" dirty="0">
              <a:solidFill>
                <a:srgbClr val="254061"/>
              </a:solidFill>
              <a:latin typeface="Arial"/>
              <a:ea typeface="华文楷体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8596" y="1322002"/>
            <a:ext cx="5603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600" b="1" dirty="0" smtClean="0">
                <a:solidFill>
                  <a:srgbClr val="003366"/>
                </a:solidFill>
                <a:latin typeface="+mn-ea"/>
                <a:cs typeface="Arial"/>
              </a:rPr>
              <a:t>《决定</a:t>
            </a:r>
            <a:r>
              <a:rPr kumimoji="1" lang="en-US" altLang="zh-CN" sz="2600" b="1" dirty="0" smtClean="0">
                <a:solidFill>
                  <a:srgbClr val="003366"/>
                </a:solidFill>
                <a:latin typeface="+mn-ea"/>
                <a:cs typeface="Arial"/>
              </a:rPr>
              <a:t>》</a:t>
            </a:r>
            <a:r>
              <a:rPr kumimoji="1" lang="zh-CN" altLang="en-US" sz="2600" b="1" dirty="0" smtClean="0">
                <a:solidFill>
                  <a:srgbClr val="003366"/>
                </a:solidFill>
                <a:latin typeface="+mn-ea"/>
                <a:cs typeface="Arial"/>
              </a:rPr>
              <a:t>指出：</a:t>
            </a:r>
            <a:endParaRPr kumimoji="1" lang="en-US" altLang="zh-CN" sz="2600" b="1" dirty="0" smtClean="0">
              <a:solidFill>
                <a:srgbClr val="003366"/>
              </a:solidFill>
              <a:latin typeface="+mn-ea"/>
              <a:cs typeface="Arial"/>
            </a:endParaRPr>
          </a:p>
          <a:p>
            <a:r>
              <a:rPr kumimoji="1" lang="en-US" altLang="zh-CN" sz="2400" dirty="0" smtClean="0">
                <a:latin typeface="Arial"/>
                <a:cs typeface="Arial"/>
              </a:rPr>
              <a:t>   Highlights of the Decision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285720" y="214290"/>
            <a:ext cx="864399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2214554"/>
            <a:ext cx="82153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以防治土壤污染为重点，加强农村环境保护</a:t>
            </a:r>
            <a:r>
              <a:rPr kumimoji="1" lang="en-US" altLang="zh-CN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1" lang="en-US" altLang="zh-CN" sz="2400" dirty="0" smtClean="0">
                <a:latin typeface="+mn-ea"/>
              </a:rPr>
              <a:t/>
            </a:r>
            <a:br>
              <a:rPr kumimoji="1" lang="en-US" altLang="zh-CN" sz="2400" dirty="0" smtClean="0">
                <a:latin typeface="+mn-ea"/>
              </a:rPr>
            </a:br>
            <a:r>
              <a:rPr lang="en-US" altLang="zh-CN" sz="2400" dirty="0" smtClean="0">
                <a:latin typeface="Arial"/>
                <a:cs typeface="Arial"/>
              </a:rPr>
              <a:t>Soil pollution prevention is a focal point in order to strengthen the environmental protection in rural areas</a:t>
            </a:r>
          </a:p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开展全国土壤污染状况调查和超标耕地综合治理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1" lang="en-US" altLang="zh-CN" sz="2400" dirty="0" smtClean="0">
                <a:latin typeface="+mn-ea"/>
              </a:rPr>
              <a:t/>
            </a:r>
            <a:br>
              <a:rPr kumimoji="1" lang="en-US" altLang="zh-CN" sz="2400" dirty="0" smtClean="0">
                <a:latin typeface="+mn-ea"/>
              </a:rPr>
            </a:br>
            <a:r>
              <a:rPr lang="en-US" altLang="zh-CN" sz="2400" dirty="0" smtClean="0">
                <a:latin typeface="Arial"/>
                <a:cs typeface="Arial"/>
              </a:rPr>
              <a:t>Undertake a </a:t>
            </a:r>
            <a:r>
              <a:rPr lang="en-US" altLang="zh-CN" sz="2400" dirty="0" err="1" smtClean="0">
                <a:latin typeface="Arial"/>
                <a:cs typeface="Arial"/>
              </a:rPr>
              <a:t>a</a:t>
            </a:r>
            <a:r>
              <a:rPr lang="en-US" altLang="zh-CN" sz="2400" dirty="0" smtClean="0">
                <a:latin typeface="Arial"/>
                <a:cs typeface="Arial"/>
              </a:rPr>
              <a:t> national soil pollution survey and a comprehensive management of contaminated arable soil</a:t>
            </a:r>
          </a:p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污染严重且难以修复的耕地应依法调整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kumimoji="1" lang="en-US" altLang="zh-CN" sz="2400" dirty="0" smtClean="0">
                <a:latin typeface="+mn-ea"/>
              </a:rPr>
              <a:t/>
            </a:r>
            <a:br>
              <a:rPr kumimoji="1" lang="en-US" altLang="zh-CN" sz="2400" dirty="0" smtClean="0">
                <a:latin typeface="+mn-ea"/>
              </a:rPr>
            </a:br>
            <a:r>
              <a:rPr lang="en-US" altLang="zh-CN" sz="2400" dirty="0" smtClean="0">
                <a:latin typeface="Arial"/>
                <a:cs typeface="Arial"/>
              </a:rPr>
              <a:t>Severely contaminated soil that requires complicated remediation should be regulated by law</a:t>
            </a:r>
            <a:endParaRPr kumimoji="1" lang="en-US" altLang="zh-CN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98060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5720" y="1571612"/>
            <a:ext cx="8501122" cy="42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05000"/>
              </a:lnSpc>
              <a:spcBef>
                <a:spcPts val="1200"/>
              </a:spcBef>
              <a:buAutoNum type="arabicPeriod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月环保部会同国土资源部启动“全国土壤污染状况调查”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400" dirty="0" smtClean="0">
                <a:latin typeface="Arial"/>
                <a:cs typeface="Arial"/>
              </a:rPr>
              <a:t>Nationwide soil survey initiated in December 2005 jointly by MEP and Ministry of Land &amp; Resources</a:t>
            </a:r>
          </a:p>
          <a:p>
            <a:pPr marL="363538" indent="-363538">
              <a:lnSpc>
                <a:spcPct val="105000"/>
              </a:lnSpc>
              <a:spcBef>
                <a:spcPts val="1200"/>
              </a:spcBef>
              <a:buAutoNum type="arabicPeriod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月环保部发布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关于加强土壤污染防治工作的意见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》 </a:t>
            </a:r>
            <a:r>
              <a:rPr kumimoji="1" lang="en-US" altLang="zh-CN" sz="2400" dirty="0" smtClean="0">
                <a:latin typeface="Arial"/>
                <a:cs typeface="Arial"/>
              </a:rPr>
              <a:t>“Opinion on strengthening soil pollution prevention” released in June 2008 by MEP</a:t>
            </a:r>
          </a:p>
          <a:p>
            <a:pPr marL="363538" indent="-363538">
              <a:lnSpc>
                <a:spcPct val="105000"/>
              </a:lnSpc>
              <a:spcBef>
                <a:spcPts val="1200"/>
              </a:spcBef>
              <a:buAutoNum type="arabicPeriod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kumimoji="1" lang="zh-CN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国家环境保护“十二五”规划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专门规定“加强土壤环境保护”</a:t>
            </a:r>
            <a:r>
              <a:rPr kumimoji="1" lang="en-US" altLang="zh-CN" sz="2400" dirty="0" smtClean="0">
                <a:latin typeface="Arial"/>
                <a:cs typeface="Arial"/>
              </a:rPr>
              <a:t>The 12</a:t>
            </a:r>
            <a:r>
              <a:rPr kumimoji="1" lang="en-US" altLang="zh-CN" sz="2400" baseline="30000" dirty="0" smtClean="0">
                <a:latin typeface="Arial"/>
                <a:cs typeface="Arial"/>
              </a:rPr>
              <a:t>th</a:t>
            </a:r>
            <a:r>
              <a:rPr kumimoji="1" lang="en-US" altLang="zh-CN" sz="2400" dirty="0" smtClean="0">
                <a:latin typeface="Arial"/>
                <a:cs typeface="Arial"/>
              </a:rPr>
              <a:t> Five-year Plan on National Environment Protection stated that soil environment protection should be strengthened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85720" y="260078"/>
            <a:ext cx="8429684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37330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177802" y="214290"/>
            <a:ext cx="8823354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158" y="1643051"/>
            <a:ext cx="7929618" cy="371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5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2013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年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1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月国务院印发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近期土壤环境保护和综合治理工作安排的通知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》 </a:t>
            </a:r>
            <a:r>
              <a:rPr lang="en-US" altLang="zh-CN" sz="2400" dirty="0" smtClean="0">
                <a:latin typeface="Arial"/>
                <a:cs typeface="Arial"/>
              </a:rPr>
              <a:t>The “Notice on recent work arrangement of soil environment protection and comprehensive management” issued in January 2013 by the State Council</a:t>
            </a:r>
          </a:p>
          <a:p>
            <a:pPr marL="457200" indent="-457200">
              <a:lnSpc>
                <a:spcPct val="105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2013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年环保部着手起草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土壤污染防治行动计划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》 </a:t>
            </a:r>
            <a:r>
              <a:rPr lang="en-US" altLang="zh-CN" sz="2400" dirty="0" smtClean="0">
                <a:latin typeface="Arial"/>
                <a:cs typeface="Arial"/>
              </a:rPr>
              <a:t>MEP has been working on the development of an “Action Plan on Soil Pollution Prevention” since the year of 2013</a:t>
            </a:r>
            <a:endParaRPr kumimoji="1" lang="en-US" altLang="zh-CN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468860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 42"/>
          <p:cNvGrpSpPr/>
          <p:nvPr/>
        </p:nvGrpSpPr>
        <p:grpSpPr>
          <a:xfrm>
            <a:off x="3059832" y="2944894"/>
            <a:ext cx="2664296" cy="1800200"/>
            <a:chOff x="3059832" y="2996952"/>
            <a:chExt cx="2664296" cy="1224136"/>
          </a:xfrm>
          <a:solidFill>
            <a:srgbClr val="FFFFFF"/>
          </a:solidFill>
        </p:grpSpPr>
        <p:sp>
          <p:nvSpPr>
            <p:cNvPr id="5" name="圆角矩形 4"/>
            <p:cNvSpPr/>
            <p:nvPr/>
          </p:nvSpPr>
          <p:spPr>
            <a:xfrm>
              <a:off x="3059832" y="2996952"/>
              <a:ext cx="2664296" cy="122413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275856" y="3104754"/>
              <a:ext cx="2232248" cy="9836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400" b="1" dirty="0" smtClean="0">
                  <a:solidFill>
                    <a:srgbClr val="003366"/>
                  </a:solidFill>
                  <a:latin typeface="+mn-ea"/>
                  <a:cs typeface="Arial"/>
                </a:rPr>
                <a:t>土壤污染管理主要部门</a:t>
              </a:r>
              <a:endPara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endParaRPr>
            </a:p>
            <a:p>
              <a:pPr algn="ctr"/>
              <a:r>
                <a:rPr kumimoji="1" lang="en-US" altLang="zh-CN" sz="2000" dirty="0" smtClean="0">
                  <a:latin typeface="Arial"/>
                  <a:cs typeface="Arial"/>
                </a:rPr>
                <a:t>Main government departments</a:t>
              </a:r>
              <a:endParaRPr kumimoji="1" lang="zh-CN" altLang="en-US" sz="2000" dirty="0">
                <a:latin typeface="Arial"/>
                <a:cs typeface="Arial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5715008" y="1514424"/>
            <a:ext cx="2643208" cy="2221992"/>
            <a:chOff x="5724127" y="1278450"/>
            <a:chExt cx="2633941" cy="2664300"/>
          </a:xfrm>
        </p:grpSpPr>
        <p:sp>
          <p:nvSpPr>
            <p:cNvPr id="7" name="圆角矩形 6"/>
            <p:cNvSpPr/>
            <p:nvPr/>
          </p:nvSpPr>
          <p:spPr>
            <a:xfrm>
              <a:off x="6012160" y="1278450"/>
              <a:ext cx="2345908" cy="1122444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rgbClr val="000000"/>
                  </a:solidFill>
                  <a:latin typeface="+mn-ea"/>
                  <a:cs typeface="Arial"/>
                </a:rPr>
                <a:t>国家林业局</a:t>
              </a:r>
              <a:endParaRPr kumimoji="1" lang="en-US" altLang="zh-CN" sz="2000" b="1" dirty="0">
                <a:solidFill>
                  <a:srgbClr val="000000"/>
                </a:solidFill>
                <a:latin typeface="+mn-ea"/>
                <a:cs typeface="Arial"/>
              </a:endParaRPr>
            </a:p>
            <a:p>
              <a:pPr algn="ctr"/>
              <a:r>
                <a:rPr kumimoji="1" lang="en-US" altLang="zh-CN" sz="2000" dirty="0">
                  <a:solidFill>
                    <a:srgbClr val="000000"/>
                  </a:solidFill>
                  <a:latin typeface="Arial"/>
                  <a:cs typeface="Arial"/>
                </a:rPr>
                <a:t>State Forestry Administration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5" name="直线连接符 14"/>
            <p:cNvCxnSpPr>
              <a:endCxn id="7" idx="1"/>
            </p:cNvCxnSpPr>
            <p:nvPr/>
          </p:nvCxnSpPr>
          <p:spPr>
            <a:xfrm rot="5400000" flipH="1" flipV="1">
              <a:off x="4816604" y="2747196"/>
              <a:ext cx="2103077" cy="28803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 37"/>
          <p:cNvGrpSpPr/>
          <p:nvPr/>
        </p:nvGrpSpPr>
        <p:grpSpPr>
          <a:xfrm>
            <a:off x="5715008" y="2512846"/>
            <a:ext cx="2673416" cy="1431610"/>
            <a:chOff x="5724128" y="1959549"/>
            <a:chExt cx="2592288" cy="1800200"/>
          </a:xfrm>
        </p:grpSpPr>
        <p:sp>
          <p:nvSpPr>
            <p:cNvPr id="8" name="圆角矩形 7"/>
            <p:cNvSpPr/>
            <p:nvPr/>
          </p:nvSpPr>
          <p:spPr>
            <a:xfrm>
              <a:off x="6012160" y="1959549"/>
              <a:ext cx="2304256" cy="18002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rgbClr val="000000"/>
                  </a:solidFill>
                  <a:latin typeface="+mn-ea"/>
                  <a:cs typeface="Arial"/>
                </a:rPr>
                <a:t>住建部</a:t>
              </a:r>
              <a:endParaRPr kumimoji="1" lang="en-US" altLang="zh-CN" sz="2000" b="1" dirty="0">
                <a:solidFill>
                  <a:srgbClr val="000000"/>
                </a:solidFill>
                <a:latin typeface="+mn-ea"/>
                <a:cs typeface="Arial"/>
              </a:endParaRPr>
            </a:p>
            <a:p>
              <a:pPr algn="ctr"/>
              <a:r>
                <a:rPr kumimoji="1" lang="en-US" altLang="zh-CN" dirty="0">
                  <a:solidFill>
                    <a:srgbClr val="000000"/>
                  </a:solidFill>
                  <a:latin typeface="Arial"/>
                  <a:cs typeface="Arial"/>
                </a:rPr>
                <a:t>Ministry of Housing &amp; Rural-Urban Development</a:t>
              </a:r>
              <a:endParaRPr kumimoji="1" lang="zh-CN" alt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8" name="直线连接符 17"/>
            <p:cNvCxnSpPr>
              <a:endCxn id="8" idx="1"/>
            </p:cNvCxnSpPr>
            <p:nvPr/>
          </p:nvCxnSpPr>
          <p:spPr>
            <a:xfrm flipV="1">
              <a:off x="5724128" y="2859649"/>
              <a:ext cx="288032" cy="61206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 34"/>
          <p:cNvGrpSpPr/>
          <p:nvPr/>
        </p:nvGrpSpPr>
        <p:grpSpPr>
          <a:xfrm>
            <a:off x="467544" y="3917002"/>
            <a:ext cx="2592288" cy="962418"/>
            <a:chOff x="467544" y="3681028"/>
            <a:chExt cx="2592288" cy="962418"/>
          </a:xfrm>
        </p:grpSpPr>
        <p:sp>
          <p:nvSpPr>
            <p:cNvPr id="9" name="圆角矩形 8"/>
            <p:cNvSpPr/>
            <p:nvPr/>
          </p:nvSpPr>
          <p:spPr>
            <a:xfrm>
              <a:off x="467544" y="3707342"/>
              <a:ext cx="2232248" cy="936104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  <a:latin typeface="+mn-ea"/>
                </a:rPr>
                <a:t>水利部</a:t>
              </a:r>
              <a:endParaRPr kumimoji="1" lang="en-US" altLang="zh-CN" sz="2000" b="1" dirty="0" smtClean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kumimoji="1" lang="en-US" altLang="zh-CN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Ministry of Water Resources 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直线连接符 20"/>
            <p:cNvCxnSpPr>
              <a:stCxn id="9" idx="3"/>
              <a:endCxn id="5" idx="1"/>
            </p:cNvCxnSpPr>
            <p:nvPr/>
          </p:nvCxnSpPr>
          <p:spPr>
            <a:xfrm flipV="1">
              <a:off x="2699792" y="3681028"/>
              <a:ext cx="360040" cy="494366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 39"/>
          <p:cNvGrpSpPr/>
          <p:nvPr/>
        </p:nvGrpSpPr>
        <p:grpSpPr>
          <a:xfrm>
            <a:off x="5765926" y="3448950"/>
            <a:ext cx="2592288" cy="1872208"/>
            <a:chOff x="5765926" y="3281564"/>
            <a:chExt cx="2592288" cy="1872208"/>
          </a:xfrm>
        </p:grpSpPr>
        <p:sp>
          <p:nvSpPr>
            <p:cNvPr id="10" name="圆角矩形 9"/>
            <p:cNvSpPr/>
            <p:nvPr/>
          </p:nvSpPr>
          <p:spPr>
            <a:xfrm>
              <a:off x="6053958" y="3857628"/>
              <a:ext cx="2304256" cy="1296144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rgbClr val="000000"/>
                  </a:solidFill>
                  <a:latin typeface="+mn-ea"/>
                  <a:cs typeface="Arial"/>
                </a:rPr>
                <a:t>卫计委</a:t>
              </a:r>
              <a:endParaRPr kumimoji="1" lang="en-US" altLang="zh-CN" sz="2000" b="1" dirty="0">
                <a:solidFill>
                  <a:srgbClr val="000000"/>
                </a:solidFill>
                <a:latin typeface="+mn-ea"/>
                <a:cs typeface="Arial"/>
              </a:endParaRPr>
            </a:p>
            <a:p>
              <a:pPr algn="ctr"/>
              <a:r>
                <a:rPr kumimoji="1" lang="en-US" altLang="zh-CN" sz="2000" dirty="0">
                  <a:solidFill>
                    <a:srgbClr val="000000"/>
                  </a:solidFill>
                  <a:latin typeface="Arial"/>
                  <a:cs typeface="Arial"/>
                </a:rPr>
                <a:t>National Health &amp; Family Planning Commission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5" name="直线连接符 24"/>
            <p:cNvCxnSpPr>
              <a:endCxn id="10" idx="1"/>
            </p:cNvCxnSpPr>
            <p:nvPr/>
          </p:nvCxnSpPr>
          <p:spPr>
            <a:xfrm>
              <a:off x="5765926" y="3281564"/>
              <a:ext cx="288032" cy="1224136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 40"/>
          <p:cNvGrpSpPr/>
          <p:nvPr/>
        </p:nvGrpSpPr>
        <p:grpSpPr>
          <a:xfrm>
            <a:off x="5796136" y="3284984"/>
            <a:ext cx="2562078" cy="2843841"/>
            <a:chOff x="5765926" y="3062228"/>
            <a:chExt cx="2592288" cy="2736305"/>
          </a:xfrm>
        </p:grpSpPr>
        <p:sp>
          <p:nvSpPr>
            <p:cNvPr id="14" name="圆角矩形 13"/>
            <p:cNvSpPr/>
            <p:nvPr/>
          </p:nvSpPr>
          <p:spPr>
            <a:xfrm>
              <a:off x="6053958" y="5150461"/>
              <a:ext cx="2304256" cy="648072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</a:rPr>
                <a:t>其他</a:t>
              </a:r>
              <a:endParaRPr kumimoji="1" lang="en-US" altLang="zh-CN" sz="20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kumimoji="1" lang="en-US" altLang="zh-CN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Others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直线连接符 27"/>
            <p:cNvCxnSpPr>
              <a:endCxn id="14" idx="1"/>
            </p:cNvCxnSpPr>
            <p:nvPr/>
          </p:nvCxnSpPr>
          <p:spPr>
            <a:xfrm>
              <a:off x="5765926" y="3062228"/>
              <a:ext cx="288032" cy="241226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 31"/>
          <p:cNvGrpSpPr/>
          <p:nvPr/>
        </p:nvGrpSpPr>
        <p:grpSpPr>
          <a:xfrm>
            <a:off x="467544" y="1720758"/>
            <a:ext cx="2592288" cy="2196244"/>
            <a:chOff x="467544" y="1484784"/>
            <a:chExt cx="2592288" cy="2196244"/>
          </a:xfrm>
        </p:grpSpPr>
        <p:sp>
          <p:nvSpPr>
            <p:cNvPr id="11" name="圆角矩形 10"/>
            <p:cNvSpPr/>
            <p:nvPr/>
          </p:nvSpPr>
          <p:spPr>
            <a:xfrm>
              <a:off x="467544" y="1484784"/>
              <a:ext cx="2088232" cy="72008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</a:rPr>
                <a:t>环境保护部</a:t>
              </a:r>
              <a:endParaRPr kumimoji="1" lang="en-US" altLang="zh-CN" sz="2000" b="1" dirty="0">
                <a:solidFill>
                  <a:srgbClr val="000000"/>
                </a:solidFill>
              </a:endParaRPr>
            </a:p>
            <a:p>
              <a:pPr algn="ctr"/>
              <a:r>
                <a:rPr kumimoji="1" lang="en-US" altLang="zh-CN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MEP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1" name="直线连接符 30"/>
            <p:cNvCxnSpPr>
              <a:stCxn id="5" idx="1"/>
              <a:endCxn id="11" idx="3"/>
            </p:cNvCxnSpPr>
            <p:nvPr/>
          </p:nvCxnSpPr>
          <p:spPr>
            <a:xfrm flipH="1" flipV="1">
              <a:off x="2555776" y="1844824"/>
              <a:ext cx="504056" cy="183620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 32"/>
          <p:cNvGrpSpPr/>
          <p:nvPr/>
        </p:nvGrpSpPr>
        <p:grpSpPr>
          <a:xfrm>
            <a:off x="467544" y="2664842"/>
            <a:ext cx="2592288" cy="1252160"/>
            <a:chOff x="467544" y="2428868"/>
            <a:chExt cx="2592288" cy="1252160"/>
          </a:xfrm>
        </p:grpSpPr>
        <p:sp>
          <p:nvSpPr>
            <p:cNvPr id="12" name="圆角矩形 11"/>
            <p:cNvSpPr/>
            <p:nvPr/>
          </p:nvSpPr>
          <p:spPr>
            <a:xfrm>
              <a:off x="467544" y="2428868"/>
              <a:ext cx="2160240" cy="10801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rgbClr val="000000"/>
                  </a:solidFill>
                  <a:latin typeface="+mn-ea"/>
                  <a:cs typeface="Arial"/>
                </a:rPr>
                <a:t>国土资源部</a:t>
              </a:r>
              <a:endParaRPr kumimoji="1" lang="en-US" altLang="zh-CN" sz="2000" b="1" dirty="0">
                <a:solidFill>
                  <a:srgbClr val="000000"/>
                </a:solidFill>
                <a:latin typeface="+mn-ea"/>
                <a:cs typeface="Arial"/>
              </a:endParaRPr>
            </a:p>
            <a:p>
              <a:pPr algn="ctr"/>
              <a:r>
                <a:rPr kumimoji="1" lang="en-US" altLang="zh-CN" sz="2000" dirty="0">
                  <a:solidFill>
                    <a:srgbClr val="000000"/>
                  </a:solidFill>
                  <a:latin typeface="Arial"/>
                  <a:cs typeface="Arial"/>
                </a:rPr>
                <a:t>Ministry of Land &amp;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Resources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直线连接符 33"/>
            <p:cNvCxnSpPr>
              <a:stCxn id="5" idx="1"/>
              <a:endCxn id="12" idx="3"/>
            </p:cNvCxnSpPr>
            <p:nvPr/>
          </p:nvCxnSpPr>
          <p:spPr>
            <a:xfrm flipH="1" flipV="1">
              <a:off x="2627784" y="2968928"/>
              <a:ext cx="432048" cy="7121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 35"/>
          <p:cNvGrpSpPr/>
          <p:nvPr/>
        </p:nvGrpSpPr>
        <p:grpSpPr>
          <a:xfrm>
            <a:off x="467544" y="3917002"/>
            <a:ext cx="2592288" cy="2248302"/>
            <a:chOff x="395536" y="3681028"/>
            <a:chExt cx="2664296" cy="2248302"/>
          </a:xfrm>
        </p:grpSpPr>
        <p:sp>
          <p:nvSpPr>
            <p:cNvPr id="13" name="圆角矩形 12"/>
            <p:cNvSpPr/>
            <p:nvPr/>
          </p:nvSpPr>
          <p:spPr>
            <a:xfrm>
              <a:off x="395536" y="4849210"/>
              <a:ext cx="2304256" cy="1080120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rgbClr val="000000"/>
                  </a:solidFill>
                  <a:latin typeface="+mn-ea"/>
                </a:rPr>
                <a:t>农业部</a:t>
              </a:r>
              <a:endParaRPr kumimoji="1" lang="en-US" altLang="zh-CN" sz="2000" b="1" dirty="0">
                <a:solidFill>
                  <a:srgbClr val="000000"/>
                </a:solidFill>
                <a:latin typeface="+mn-ea"/>
              </a:endParaRPr>
            </a:p>
            <a:p>
              <a:pPr algn="ctr"/>
              <a:r>
                <a:rPr kumimoji="1" lang="en-US" altLang="zh-CN" sz="2000" dirty="0">
                  <a:solidFill>
                    <a:srgbClr val="000000"/>
                  </a:solidFill>
                  <a:latin typeface="Arial"/>
                  <a:cs typeface="Arial"/>
                </a:rPr>
                <a:t>Ministry of </a:t>
              </a:r>
              <a:r>
                <a:rPr kumimoji="1" lang="en-US" altLang="zh-CN" sz="2000" dirty="0" smtClean="0">
                  <a:solidFill>
                    <a:srgbClr val="000000"/>
                  </a:solidFill>
                  <a:latin typeface="Arial"/>
                  <a:cs typeface="Arial"/>
                </a:rPr>
                <a:t>Agriculture</a:t>
              </a:r>
              <a:endParaRPr kumimoji="1" lang="zh-CN" alt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9" name="直线连接符 38"/>
            <p:cNvCxnSpPr>
              <a:stCxn id="5" idx="1"/>
              <a:endCxn id="13" idx="3"/>
            </p:cNvCxnSpPr>
            <p:nvPr/>
          </p:nvCxnSpPr>
          <p:spPr>
            <a:xfrm flipH="1">
              <a:off x="2699792" y="3681028"/>
              <a:ext cx="360040" cy="170824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139994" y="260648"/>
            <a:ext cx="8680478" cy="6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468860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1907704" y="1268760"/>
            <a:ext cx="4914106" cy="864095"/>
            <a:chOff x="3414261" y="2645101"/>
            <a:chExt cx="2616602" cy="2111105"/>
          </a:xfrm>
        </p:grpSpPr>
        <p:sp>
          <p:nvSpPr>
            <p:cNvPr id="5" name="圆角矩形 4"/>
            <p:cNvSpPr/>
            <p:nvPr/>
          </p:nvSpPr>
          <p:spPr>
            <a:xfrm>
              <a:off x="3414261" y="2645101"/>
              <a:ext cx="2616602" cy="2111105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52603" y="2700431"/>
              <a:ext cx="2530567" cy="1879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400" b="1" dirty="0" smtClean="0">
                  <a:solidFill>
                    <a:srgbClr val="003366"/>
                  </a:solidFill>
                  <a:latin typeface="+mn-ea"/>
                  <a:cs typeface="Arial"/>
                </a:rPr>
                <a:t>土壤污染管理主要法律法规依据</a:t>
              </a:r>
              <a:endPara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endParaRPr>
            </a:p>
            <a:p>
              <a:pPr algn="ctr"/>
              <a:r>
                <a:rPr kumimoji="1" lang="en-US" altLang="zh-CN" sz="2000" dirty="0" smtClean="0">
                  <a:latin typeface="Arial"/>
                  <a:cs typeface="Arial"/>
                </a:rPr>
                <a:t>Major legislations</a:t>
              </a:r>
              <a:endParaRPr kumimoji="1" lang="zh-CN" altLang="en-US" sz="2000" dirty="0">
                <a:latin typeface="Arial"/>
                <a:cs typeface="Arial"/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179512" y="188640"/>
            <a:ext cx="86409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528" y="2353230"/>
            <a:ext cx="432048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环境保护法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of Environment Protection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土地管理法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Land Administrative Law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水土保持法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of Soil &amp; Water Conservation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固体废物污染环境防治法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NZ" altLang="zh-CN" sz="2000" b="1" dirty="0" smtClean="0"/>
              <a:t> </a:t>
            </a:r>
            <a:r>
              <a:rPr kumimoji="1" lang="en-NZ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on the Prevention and Control of Environment Pollution Caused by Solid Wastes </a:t>
            </a:r>
          </a:p>
        </p:txBody>
      </p:sp>
      <p:sp>
        <p:nvSpPr>
          <p:cNvPr id="16" name="矩形 15"/>
          <p:cNvSpPr/>
          <p:nvPr/>
        </p:nvSpPr>
        <p:spPr>
          <a:xfrm>
            <a:off x="4716016" y="2276872"/>
            <a:ext cx="41044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农业法</a:t>
            </a:r>
            <a:r>
              <a:rPr kumimoji="1" lang="en-US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  <a:t/>
            </a:r>
            <a:br>
              <a:rPr kumimoji="1" lang="en-US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of Agriculture</a:t>
            </a:r>
            <a:endParaRPr kumimoji="1" lang="zh-CN" alt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农产品质量安全法</a:t>
            </a:r>
            <a:b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on Quality and Safe Agricultural Products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森林法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/>
            </a:r>
            <a:b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of Forestry</a:t>
            </a:r>
            <a:endParaRPr kumimoji="1" lang="zh-CN" alt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城乡规划法</a:t>
            </a:r>
            <a:b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Law for Rural Urban Planning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土地复垦条例</a:t>
            </a:r>
            <a:br>
              <a:rPr kumimoji="1"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Regulation on Land Reclamation</a:t>
            </a:r>
            <a:endParaRPr kumimoji="1" lang="zh-CN" alt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116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77802" y="188640"/>
            <a:ext cx="8751916" cy="95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8926" y="1428736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土壤污染管理基本法律依据缺失</a:t>
            </a:r>
            <a:endParaRPr kumimoji="1" lang="en-US" altLang="zh-CN" sz="2200" b="1" dirty="0" smtClean="0">
              <a:solidFill>
                <a:srgbClr val="003366"/>
              </a:solidFill>
            </a:endParaRPr>
          </a:p>
          <a:p>
            <a:r>
              <a:rPr kumimoji="1"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China lacks acts and regulations on soil pollution management</a:t>
            </a:r>
          </a:p>
        </p:txBody>
      </p:sp>
      <p:sp>
        <p:nvSpPr>
          <p:cNvPr id="14" name="矩形 13"/>
          <p:cNvSpPr/>
          <p:nvPr/>
        </p:nvSpPr>
        <p:spPr>
          <a:xfrm>
            <a:off x="2928926" y="2428868"/>
            <a:ext cx="52864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土壤环境标准体系不健全</a:t>
            </a:r>
            <a:endParaRPr kumimoji="1" lang="en-US" altLang="zh-CN" sz="2200" b="1" dirty="0" smtClean="0">
              <a:solidFill>
                <a:srgbClr val="003366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An improved soil environment standard system is lacking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57488" y="3500438"/>
            <a:ext cx="5429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土壤污染管理机构不健全，监管能力薄弱</a:t>
            </a:r>
            <a:r>
              <a:rPr kumimoji="1" lang="en-US" altLang="zh-CN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There is a lack of soil management institutions and weak capacity for surveillance on soil environment</a:t>
            </a:r>
            <a:endParaRPr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28926" y="4643446"/>
            <a:ext cx="52864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保护或治理缺乏稳定资金保障</a:t>
            </a:r>
            <a:endParaRPr kumimoji="1" lang="en-US" altLang="zh-CN" sz="2200" b="1" dirty="0" smtClean="0">
              <a:solidFill>
                <a:srgbClr val="003366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There is the issue of lacking a financial guarantee for soil remediation, which potentially requires large funds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12266" y="1714488"/>
            <a:ext cx="716660" cy="3357586"/>
            <a:chOff x="2212266" y="1643050"/>
            <a:chExt cx="716660" cy="3429024"/>
          </a:xfrm>
        </p:grpSpPr>
        <p:sp>
          <p:nvSpPr>
            <p:cNvPr id="4" name="左中括号 3"/>
            <p:cNvSpPr/>
            <p:nvPr/>
          </p:nvSpPr>
          <p:spPr>
            <a:xfrm>
              <a:off x="2500298" y="1643050"/>
              <a:ext cx="428628" cy="3429024"/>
            </a:xfrm>
            <a:prstGeom prst="leftBracket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cxnSp>
          <p:nvCxnSpPr>
            <p:cNvPr id="9" name="直线连接符 8"/>
            <p:cNvCxnSpPr/>
            <p:nvPr/>
          </p:nvCxnSpPr>
          <p:spPr>
            <a:xfrm>
              <a:off x="2500298" y="2786058"/>
              <a:ext cx="28803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/>
            <p:nvPr/>
          </p:nvCxnSpPr>
          <p:spPr>
            <a:xfrm>
              <a:off x="2500298" y="3929066"/>
              <a:ext cx="28803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8"/>
            <p:cNvCxnSpPr/>
            <p:nvPr/>
          </p:nvCxnSpPr>
          <p:spPr>
            <a:xfrm>
              <a:off x="2212266" y="3357562"/>
              <a:ext cx="28803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圆角矩形 18"/>
          <p:cNvSpPr/>
          <p:nvPr/>
        </p:nvSpPr>
        <p:spPr>
          <a:xfrm>
            <a:off x="611560" y="2924944"/>
            <a:ext cx="1584176" cy="86409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 smtClean="0">
                <a:solidFill>
                  <a:srgbClr val="003366"/>
                </a:solidFill>
              </a:rPr>
              <a:t>问 题</a:t>
            </a:r>
            <a:endParaRPr kumimoji="1" lang="en-US" altLang="zh-CN" sz="2400" b="1" dirty="0" smtClean="0">
              <a:solidFill>
                <a:srgbClr val="003366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Challenges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455679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214282" y="142852"/>
            <a:ext cx="8537602" cy="8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596" y="135729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3366"/>
                </a:solidFill>
                <a:ea typeface="宋体" pitchFamily="2" charset="-122"/>
              </a:rPr>
              <a:t>（三）中国土壤污染管理的</a:t>
            </a:r>
            <a:r>
              <a:rPr lang="zh-CN" altLang="en-US" sz="2400" b="1" dirty="0" smtClean="0">
                <a:solidFill>
                  <a:srgbClr val="003366"/>
                </a:solidFill>
                <a:latin typeface="+mn-ea"/>
              </a:rPr>
              <a:t>需求</a:t>
            </a:r>
            <a:r>
              <a:rPr lang="en-US" altLang="zh-CN" sz="2400" b="1" dirty="0" smtClean="0">
                <a:solidFill>
                  <a:srgbClr val="003366"/>
                </a:solidFill>
                <a:latin typeface="+mn-ea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Need for regulation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57158" y="2000240"/>
            <a:ext cx="842968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</a:rPr>
              <a:t>土壤环境保护或污染管理的基本法律依据</a:t>
            </a:r>
            <a:r>
              <a:rPr kumimoji="1" lang="en-US" altLang="zh-CN" sz="2200" b="1" dirty="0" smtClean="0">
                <a:solidFill>
                  <a:srgbClr val="000000"/>
                </a:solidFill>
              </a:rPr>
              <a:t/>
            </a:r>
            <a:br>
              <a:rPr kumimoji="1" lang="en-US" altLang="zh-CN" sz="2200" b="1" dirty="0" smtClean="0">
                <a:solidFill>
                  <a:srgbClr val="000000"/>
                </a:solidFill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A system of acts and regulations on soil pollution management</a:t>
            </a:r>
          </a:p>
          <a:p>
            <a:pPr marL="363538" indent="-363538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</a:rPr>
              <a:t>健全的土壤污染管理体制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An improved soil environment regime</a:t>
            </a:r>
            <a:endParaRPr kumimoji="1" lang="en-US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63538" indent="-363538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</a:rPr>
              <a:t>明确的土壤污染管理思路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A framework on soil pollution management</a:t>
            </a:r>
          </a:p>
          <a:p>
            <a:pPr marL="363538" indent="-363538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</a:rPr>
              <a:t>科学的土壤环境标准体系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A scientific system on soil environment standard</a:t>
            </a:r>
          </a:p>
          <a:p>
            <a:pPr marL="363538" indent="-363538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zh-CN" altLang="en-US" sz="2200" b="1" dirty="0" smtClean="0">
                <a:solidFill>
                  <a:srgbClr val="003366"/>
                </a:solidFill>
              </a:rPr>
              <a:t>稳定的土壤环境保护或污染土壤治理的资金保障</a:t>
            </a:r>
            <a:r>
              <a:rPr kumimoji="1" lang="en-US" altLang="zh-CN" sz="2200" b="1" dirty="0" smtClean="0">
                <a:solidFill>
                  <a:srgbClr val="000000"/>
                </a:solidFill>
              </a:rPr>
              <a:t/>
            </a:r>
            <a:br>
              <a:rPr kumimoji="1" lang="en-US" altLang="zh-CN" sz="2200" b="1" dirty="0" smtClean="0">
                <a:solidFill>
                  <a:srgbClr val="000000"/>
                </a:solidFill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A financial guarantee for soil remediation, which potentially requires large funds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02453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77802" y="214290"/>
            <a:ext cx="8751916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二、土壤污染管理的国际经验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International experience and enlightenments on soil pollution management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1556792"/>
            <a:ext cx="8032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AutoNum type="arabicPeriod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制定专门法律，完善配套规定，规范土壤污染管理活动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latin typeface="Arial"/>
                <a:cs typeface="Arial"/>
              </a:rPr>
              <a:t>Formulating </a:t>
            </a:r>
            <a:r>
              <a:rPr lang="en-US" altLang="zh-CN" sz="2400" dirty="0">
                <a:latin typeface="Arial"/>
                <a:cs typeface="Arial"/>
              </a:rPr>
              <a:t>Legal Frameworks for Comprehensive, Integrated Systems of </a:t>
            </a:r>
            <a:r>
              <a:rPr lang="en-US" altLang="zh-CN" sz="2400" dirty="0" smtClean="0">
                <a:latin typeface="Arial"/>
                <a:cs typeface="Arial"/>
              </a:rPr>
              <a:t>Soil Environment Protection</a:t>
            </a:r>
          </a:p>
          <a:p>
            <a:pPr marL="457200" indent="-457200">
              <a:spcBef>
                <a:spcPts val="1800"/>
              </a:spcBef>
              <a:buFontTx/>
              <a:buAutoNum type="arabicPeriod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制定全面的土壤污染治理计划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latin typeface="Arial"/>
                <a:cs typeface="Arial"/>
              </a:rPr>
              <a:t>Establishing a Comprehensive Soil Management System and Remediation Action Plan</a:t>
            </a:r>
          </a:p>
          <a:p>
            <a:pPr marL="457200" indent="-457200">
              <a:spcBef>
                <a:spcPts val="1800"/>
              </a:spcBef>
              <a:buFontTx/>
              <a:buAutoNum type="arabicPeriod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建立健全基于环境风险控制、保障人体健康和生态安全的土壤环境标准体系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latin typeface="Arial"/>
                <a:cs typeface="Arial"/>
              </a:rPr>
              <a:t>Establishing Appropriate Risk Based and Health Based Standards</a:t>
            </a:r>
            <a:endParaRPr kumimoji="1" lang="zh-CN" alt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55679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7544" y="140522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以土壤环境法律颁布实施为分界线，严格规范利用土壤的活动，防止新的土壤污染的产生</a:t>
            </a:r>
            <a:r>
              <a:rPr kumimoji="1" lang="en-US" altLang="zh-CN" sz="2400" b="1" dirty="0" smtClean="0"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latin typeface="+mn-ea"/>
                <a:cs typeface="Arial"/>
              </a:rPr>
            </a:br>
            <a:r>
              <a:rPr lang="en-US" altLang="zh-CN" sz="2400" dirty="0" smtClean="0">
                <a:latin typeface="Arial"/>
                <a:cs typeface="Arial"/>
              </a:rPr>
              <a:t>The promulgation of new law can be a boundary and take stricter control measures to new polluting source and polluting equipment in order to prevent new pollutions and clarify the legal responsibility</a:t>
            </a:r>
            <a:endParaRPr kumimoji="1" lang="zh-CN" altLang="en-US" sz="2400" dirty="0" smtClean="0">
              <a:latin typeface="Arial"/>
              <a:cs typeface="Arial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建立专门的土壤污染治理的责任机制和资金保障机制</a:t>
            </a:r>
            <a:r>
              <a:rPr kumimoji="1" lang="en-US" altLang="zh-CN" sz="2400" b="1" dirty="0" smtClean="0"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latin typeface="+mn-ea"/>
                <a:cs typeface="Arial"/>
              </a:rPr>
            </a:br>
            <a:r>
              <a:rPr lang="en-US" altLang="zh-CN" sz="2400" dirty="0" smtClean="0">
                <a:latin typeface="Arial"/>
                <a:cs typeface="Arial"/>
              </a:rPr>
              <a:t>Establishing Adequate Responsibility Mechanisms and Financial Mechanisms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土壤污染治理与经济振兴相结合</a:t>
            </a:r>
            <a:r>
              <a:rPr kumimoji="1" lang="en-US" altLang="zh-CN" sz="2400" b="1" dirty="0" smtClean="0"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latin typeface="+mn-ea"/>
                <a:cs typeface="Arial"/>
              </a:rPr>
            </a:br>
            <a:r>
              <a:rPr lang="en-US" altLang="zh-CN" sz="2400" dirty="0" smtClean="0">
                <a:latin typeface="Arial"/>
                <a:cs typeface="Arial"/>
              </a:rPr>
              <a:t>Combining Environmental Protection with Economic Revitalization</a:t>
            </a:r>
            <a:endParaRPr kumimoji="1" lang="zh-CN" altLang="en-US" sz="2400" dirty="0" smtClean="0"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51520" y="188640"/>
            <a:ext cx="85689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二、土壤污染管理的国际经验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International experience and enlightenments on soil pollution management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582573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179512" y="188640"/>
            <a:ext cx="85689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1412776"/>
            <a:ext cx="8100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5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（一）将土壤保护作为一项基本国策</a:t>
            </a:r>
            <a:endParaRPr lang="en-US" altLang="zh-CN" sz="2500" b="1" dirty="0" smtClean="0">
              <a:solidFill>
                <a:schemeClr val="tx2"/>
              </a:solidFill>
              <a:latin typeface="+mj-lt"/>
              <a:ea typeface="宋体" pitchFamily="2" charset="-122"/>
              <a:cs typeface="+mj-cs"/>
            </a:endParaRPr>
          </a:p>
          <a:p>
            <a:pPr algn="ctr">
              <a:spcBef>
                <a:spcPts val="600"/>
              </a:spcBef>
            </a:pPr>
            <a:r>
              <a:rPr lang="en-US" altLang="zh-CN" sz="2200" dirty="0" smtClean="0">
                <a:latin typeface="Arial"/>
                <a:cs typeface="Arial"/>
              </a:rPr>
              <a:t>Confer on Soil Protection Fundamental National Policy Status</a:t>
            </a:r>
            <a:endParaRPr kumimoji="1" lang="zh-CN" altLang="en-US" sz="2200" dirty="0" smtClean="0"/>
          </a:p>
        </p:txBody>
      </p:sp>
      <p:sp>
        <p:nvSpPr>
          <p:cNvPr id="9" name="矩形 8"/>
          <p:cNvSpPr/>
          <p:nvPr/>
        </p:nvSpPr>
        <p:spPr>
          <a:xfrm>
            <a:off x="971600" y="270892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土壤为万物之母，基础性资源，不可再生，不可替代</a:t>
            </a:r>
            <a:r>
              <a:rPr lang="en-US" altLang="zh-CN" sz="22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Soil is </a:t>
            </a:r>
            <a:r>
              <a:rPr lang="en-US" altLang="zh-CN" sz="2200" dirty="0" err="1" smtClean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 an irreplaceable limited natural resource and the resource of life on the earth</a:t>
            </a:r>
          </a:p>
          <a:p>
            <a:pPr marL="360363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土壤资源是食物的主要来源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Soil is the growing medium for food</a:t>
            </a:r>
            <a:endParaRPr kumimoji="1" lang="zh-CN" alt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60363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中国是人口大国，粮食消费大国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China needs good soil to feed its people which represents one-sixth of the world population</a:t>
            </a:r>
            <a:endParaRPr kumimoji="1" lang="zh-CN" alt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709579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 txBox="1">
            <a:spLocks noChangeArrowheads="1"/>
          </p:cNvSpPr>
          <p:nvPr/>
        </p:nvSpPr>
        <p:spPr bwMode="gray">
          <a:xfrm>
            <a:off x="500034" y="428604"/>
            <a:ext cx="7375678" cy="46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Verdana"/>
                <a:ea typeface="宋体" pitchFamily="2" charset="-122"/>
                <a:cs typeface="+mj-cs"/>
              </a:rPr>
              <a:t>汇报提纲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8A8"/>
                </a:solidFill>
                <a:effectLst/>
                <a:uLnTx/>
                <a:uFillTx/>
                <a:latin typeface="Verdana"/>
                <a:ea typeface="宋体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984C9"/>
                </a:solidFill>
                <a:effectLst/>
                <a:uLnTx/>
                <a:uFillTx/>
                <a:latin typeface="Arial"/>
                <a:ea typeface="宋体" pitchFamily="2" charset="-122"/>
                <a:cs typeface="Arial"/>
              </a:rPr>
              <a:t>Outline</a:t>
            </a:r>
          </a:p>
        </p:txBody>
      </p:sp>
      <p:sp>
        <p:nvSpPr>
          <p:cNvPr id="23" name="矩形 22"/>
          <p:cNvSpPr/>
          <p:nvPr/>
        </p:nvSpPr>
        <p:spPr>
          <a:xfrm>
            <a:off x="1071538" y="1601919"/>
            <a:ext cx="6858048" cy="425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 eaLnBrk="0" hangingPunct="0">
              <a:lnSpc>
                <a:spcPct val="114000"/>
              </a:lnSpc>
              <a:spcBef>
                <a:spcPts val="1200"/>
              </a:spcBef>
              <a:defRPr/>
            </a:pPr>
            <a:r>
              <a:rPr lang="zh-CN" altLang="en-US" sz="2800" b="1" kern="0" dirty="0" smtClean="0">
                <a:solidFill>
                  <a:srgbClr val="000092"/>
                </a:solidFill>
                <a:latin typeface="+mn-ea"/>
              </a:rPr>
              <a:t>一、中国土壤污染管理现状及现实需求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zh-CN" sz="2400" b="1" kern="0" dirty="0" smtClean="0">
                <a:solidFill>
                  <a:srgbClr val="000000"/>
                </a:solidFill>
                <a:latin typeface="+mn-ea"/>
              </a:rPr>
            </a:b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cs typeface="Arial"/>
              </a:rPr>
              <a:t>Current status of soil pollution management in China and need for legal regulation</a:t>
            </a:r>
          </a:p>
          <a:p>
            <a:pPr marL="627063" indent="-627063" eaLnBrk="0" hangingPunct="0">
              <a:lnSpc>
                <a:spcPct val="114000"/>
              </a:lnSpc>
              <a:spcBef>
                <a:spcPts val="1200"/>
              </a:spcBef>
              <a:defRPr/>
            </a:pPr>
            <a:r>
              <a:rPr lang="zh-CN" altLang="en-US" sz="2800" b="1" kern="0" dirty="0" smtClean="0">
                <a:solidFill>
                  <a:srgbClr val="000092"/>
                </a:solidFill>
                <a:latin typeface="+mn-ea"/>
              </a:rPr>
              <a:t>二、土壤污染管理的国际经验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zh-CN" sz="2400" b="1" kern="0" dirty="0" smtClean="0">
                <a:solidFill>
                  <a:srgbClr val="000000"/>
                </a:solidFill>
                <a:latin typeface="+mn-ea"/>
              </a:rPr>
            </a:b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cs typeface="Arial"/>
              </a:rPr>
              <a:t>International experience and enlightenments on soil pollution management</a:t>
            </a:r>
          </a:p>
          <a:p>
            <a:pPr marL="627063" indent="-627063" eaLnBrk="0" hangingPunct="0">
              <a:lnSpc>
                <a:spcPct val="114000"/>
              </a:lnSpc>
              <a:spcBef>
                <a:spcPts val="1200"/>
              </a:spcBef>
              <a:defRPr/>
            </a:pPr>
            <a:r>
              <a:rPr lang="zh-CN" altLang="en-US" sz="2800" b="1" kern="0" dirty="0" smtClean="0">
                <a:solidFill>
                  <a:srgbClr val="000092"/>
                </a:solidFill>
                <a:latin typeface="+mn-ea"/>
              </a:rPr>
              <a:t>三、土壤污染管理政策建议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zh-CN" sz="2400" b="1" kern="0" dirty="0" smtClean="0">
                <a:solidFill>
                  <a:srgbClr val="000000"/>
                </a:solidFill>
                <a:latin typeface="+mn-ea"/>
              </a:rPr>
            </a:br>
            <a:r>
              <a:rPr lang="en-US" altLang="zh-CN" sz="2000" kern="0" dirty="0" smtClean="0">
                <a:solidFill>
                  <a:srgbClr val="000000"/>
                </a:solidFill>
                <a:latin typeface="Arial"/>
                <a:cs typeface="Arial"/>
              </a:rPr>
              <a:t>Policy recommendations for soil pollution management in China</a:t>
            </a:r>
          </a:p>
          <a:p>
            <a:pPr lvl="0"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497239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79512" y="188640"/>
            <a:ext cx="8640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 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2060848"/>
            <a:ext cx="8136904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中国约十分之一耕地土壤受到不同程度的污染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Nearly 10% of arable land in China has been polluted</a:t>
            </a: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中国的土壤污染日趋严重，未得到有效控制，总体还在加重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Soil pollution in China is increasingly serious and has not been effectively controlled </a:t>
            </a:r>
            <a:endParaRPr kumimoji="1" lang="zh-CN" alt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土壤的生产和生态服务功能不断下降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function of production and ecological service of soil is continually decreasing</a:t>
            </a: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土壤的生态功能是生物多样性保存和生态系统支持的重要要素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Soil contains an essential component of biodiversity and support and/or influence all the country’s ecosystems</a:t>
            </a:r>
            <a:endParaRPr kumimoji="1" lang="zh-CN" alt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1268760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 smtClean="0">
                <a:solidFill>
                  <a:schemeClr val="tx2"/>
                </a:solidFill>
                <a:ea typeface="宋体" pitchFamily="2" charset="-122"/>
              </a:rPr>
              <a:t>（一）将土壤保护作为一项基本国策</a:t>
            </a:r>
            <a:br>
              <a:rPr lang="zh-CN" altLang="en-US" sz="2000" b="1" dirty="0" smtClean="0">
                <a:solidFill>
                  <a:schemeClr val="tx2"/>
                </a:solidFill>
                <a:ea typeface="宋体" pitchFamily="2" charset="-122"/>
              </a:rPr>
            </a:br>
            <a:r>
              <a:rPr lang="en-US" altLang="zh-CN" dirty="0" smtClean="0">
                <a:latin typeface="Arial"/>
                <a:cs typeface="Arial"/>
              </a:rPr>
              <a:t>    Confer on Soil Protection Fundamental National Policy Status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377738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611560" y="260648"/>
            <a:ext cx="770485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213285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保护土壤就是保护中国经济社会可持续发展的支撑能力</a:t>
            </a:r>
            <a:r>
              <a:rPr lang="zh-CN" alt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zh-CN" altLang="en-US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protection of soil will ensure China’s capacity for sustainable and social development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环境保护的国策地位被虚化，有名无实，不能使土壤环境得到有效保护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Fundamental National Policy status of Environment Protection can not effectively protect the soil environment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仅仅将保护耕地作为国策不能满足现今土壤保护的客观需求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Fundamental National Policy status of Arable Land Protection can not meet the needs for soil protection</a:t>
            </a:r>
            <a:endParaRPr kumimoji="1" lang="zh-CN" alt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268760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 smtClean="0">
                <a:solidFill>
                  <a:schemeClr val="tx2"/>
                </a:solidFill>
                <a:ea typeface="宋体" pitchFamily="2" charset="-122"/>
              </a:rPr>
              <a:t>（一）将土壤保护作为一项基本国策</a:t>
            </a:r>
            <a:br>
              <a:rPr lang="zh-CN" altLang="en-US" sz="2000" b="1" dirty="0" smtClean="0">
                <a:solidFill>
                  <a:schemeClr val="tx2"/>
                </a:solidFill>
                <a:ea typeface="宋体" pitchFamily="2" charset="-122"/>
              </a:rPr>
            </a:br>
            <a:r>
              <a:rPr lang="en-US" altLang="zh-CN" dirty="0" smtClean="0">
                <a:latin typeface="Arial"/>
                <a:cs typeface="Arial"/>
              </a:rPr>
              <a:t>    Confer on Soil Protection Fundamental National Policy Status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553510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9"/>
            <a:ext cx="4248472" cy="3960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7664" y="1251337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3366"/>
                </a:solidFill>
                <a:latin typeface="+mn-ea"/>
                <a:cs typeface="Arial"/>
              </a:rPr>
              <a:t>（二）理清土壤污染管理的基本思路</a:t>
            </a:r>
            <a:endParaRPr lang="en-US" altLang="zh-CN" sz="2600" b="1" dirty="0" smtClean="0">
              <a:solidFill>
                <a:srgbClr val="003366"/>
              </a:solidFill>
              <a:latin typeface="+mn-ea"/>
              <a:cs typeface="Arial"/>
            </a:endParaRPr>
          </a:p>
          <a:p>
            <a:pPr algn="ctr"/>
            <a:r>
              <a:rPr lang="en-US" altLang="zh-CN" sz="2200" dirty="0" smtClean="0">
                <a:latin typeface="Arial"/>
                <a:cs typeface="Arial"/>
              </a:rPr>
              <a:t>Identify effective management framework for soil pollution management</a:t>
            </a:r>
            <a:endParaRPr kumimoji="1" lang="zh-CN" altLang="en-US" sz="22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467544" y="260648"/>
            <a:ext cx="75608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pic>
        <p:nvPicPr>
          <p:cNvPr id="7" name="图片 6" descr="屏幕快照 2015-10-29 下午1.13.47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42484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764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467544" y="188640"/>
            <a:ext cx="77048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7544" y="4246637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抓住两个重点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Two priorities</a:t>
            </a:r>
            <a:endParaRPr lang="en-US" altLang="zh-CN" sz="2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左中括号 13"/>
          <p:cNvSpPr/>
          <p:nvPr/>
        </p:nvSpPr>
        <p:spPr>
          <a:xfrm>
            <a:off x="2843808" y="4174629"/>
            <a:ext cx="144016" cy="10081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9832" y="3958605"/>
            <a:ext cx="54726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保护清洁土壤（重点是清洁耕地土壤）</a:t>
            </a:r>
            <a:r>
              <a:rPr lang="zh-CN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Safe soil for agriculture</a:t>
            </a:r>
            <a:b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zh-CN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防控污染土壤的环境风险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Risk management                   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95536" y="2518445"/>
            <a:ext cx="8280920" cy="1228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制定专门法律，将土壤污染管理纳入法治轨道，依法管理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>Develop a special soil act in order to provide a legal basis for soil pollution management</a:t>
            </a:r>
            <a:endParaRPr lang="zh-CN" alt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1340768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+mn-ea"/>
                <a:cs typeface="Arial"/>
              </a:rPr>
              <a:t>（二）理清土壤污染管理的基本思路</a:t>
            </a:r>
            <a:endParaRPr lang="en-US" altLang="zh-CN" sz="2000" b="1" dirty="0" smtClean="0">
              <a:solidFill>
                <a:srgbClr val="003366"/>
              </a:solidFill>
              <a:latin typeface="+mn-ea"/>
              <a:cs typeface="Arial"/>
            </a:endParaRPr>
          </a:p>
          <a:p>
            <a:pPr algn="ctr"/>
            <a:r>
              <a:rPr lang="en-US" altLang="zh-CN" dirty="0" smtClean="0">
                <a:latin typeface="Arial"/>
                <a:cs typeface="Arial"/>
              </a:rPr>
              <a:t>Identify effective management framework for soil pollution management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68547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683568" y="188640"/>
            <a:ext cx="71287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132856"/>
            <a:ext cx="8064896" cy="3709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区别对待三个不同时期（过去、现在、将来）的土壤污染问题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zh-CN" altLang="en-US" sz="24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Different measures should be taken in order to ensure the future of soil is protected, problems of the past are managed and have the flexibility to solve immediate problems</a:t>
            </a: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加强土壤污染管理和土壤法律实施的能力建设</a:t>
            </a: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zh-CN" altLang="en-US" sz="24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Develop mechanisms enabling implementation; and enable institutional (including all stakeholders) capacity</a:t>
            </a:r>
            <a:endParaRPr kumimoji="1" lang="zh-CN" alt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268760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+mn-ea"/>
                <a:cs typeface="Arial"/>
              </a:rPr>
              <a:t>（二）理清土壤污染管理的基本思路</a:t>
            </a:r>
            <a:endParaRPr lang="en-US" altLang="zh-CN" sz="2000" b="1" dirty="0" smtClean="0">
              <a:solidFill>
                <a:srgbClr val="003366"/>
              </a:solidFill>
              <a:latin typeface="+mn-ea"/>
              <a:cs typeface="Arial"/>
            </a:endParaRPr>
          </a:p>
          <a:p>
            <a:r>
              <a:rPr lang="en-US" altLang="zh-CN" dirty="0" smtClean="0">
                <a:latin typeface="Arial"/>
                <a:cs typeface="Arial"/>
              </a:rPr>
              <a:t>Identify effective management framework for soil pollution management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68547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552" y="1268760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（三）将制定</a:t>
            </a:r>
            <a:r>
              <a:rPr lang="en-US" altLang="zh-CN" sz="2600" b="1" dirty="0" smtClean="0">
                <a:solidFill>
                  <a:srgbClr val="003366"/>
                </a:solidFill>
                <a:latin typeface="Arial"/>
                <a:cs typeface="Arial"/>
              </a:rPr>
              <a:t>《</a:t>
            </a:r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土壤污染防治法</a:t>
            </a:r>
            <a:r>
              <a:rPr lang="en-US" altLang="zh-CN" sz="2600" b="1" dirty="0" smtClean="0">
                <a:solidFill>
                  <a:srgbClr val="003366"/>
                </a:solidFill>
                <a:latin typeface="Arial"/>
                <a:cs typeface="Arial"/>
              </a:rPr>
              <a:t>》</a:t>
            </a:r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修改为</a:t>
            </a:r>
            <a:endParaRPr lang="en-US" altLang="zh-CN" sz="26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制定</a:t>
            </a:r>
            <a:r>
              <a:rPr lang="en-US" altLang="zh-CN" sz="2600" b="1" dirty="0" smtClean="0">
                <a:solidFill>
                  <a:srgbClr val="003366"/>
                </a:solidFill>
                <a:latin typeface="Arial"/>
                <a:cs typeface="Arial"/>
              </a:rPr>
              <a:t>《</a:t>
            </a:r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土壤环境保护法</a:t>
            </a:r>
            <a:r>
              <a:rPr lang="en-US" altLang="zh-CN" sz="2600" b="1" dirty="0" smtClean="0">
                <a:solidFill>
                  <a:srgbClr val="003366"/>
                </a:solidFill>
                <a:latin typeface="Arial"/>
                <a:cs typeface="Arial"/>
              </a:rPr>
              <a:t>》</a:t>
            </a:r>
          </a:p>
          <a:p>
            <a:pPr algn="ctr"/>
            <a:r>
              <a:rPr lang="en-US" altLang="zh-CN" sz="2400" dirty="0" smtClean="0">
                <a:latin typeface="Arial"/>
                <a:cs typeface="Arial"/>
              </a:rPr>
              <a:t>Develop a comprehensive Soil Environment Protection Act</a:t>
            </a:r>
            <a:endParaRPr kumimoji="1" lang="zh-CN" altLang="en-US" sz="2400" dirty="0" smtClean="0">
              <a:latin typeface="Arial"/>
              <a:cs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568" y="2708920"/>
            <a:ext cx="691276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转变立法理念，打破惯性思维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 </a:t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</a:br>
            <a:r>
              <a:rPr kumimoji="1" lang="en-US" altLang="zh-CN" sz="2400" dirty="0" smtClean="0">
                <a:latin typeface="Arial"/>
                <a:cs typeface="Arial"/>
              </a:rPr>
              <a:t>Change the traditional idea of legislation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4402" y="3717032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保护</a:t>
            </a:r>
            <a:r>
              <a:rPr kumimoji="1" lang="en-US" altLang="zh-CN" sz="2200" b="1" dirty="0">
                <a:solidFill>
                  <a:srgbClr val="003366"/>
                </a:solidFill>
              </a:rPr>
              <a:t> </a:t>
            </a:r>
            <a:r>
              <a:rPr lang="en-US" altLang="zh-CN" sz="2200" dirty="0" smtClean="0">
                <a:solidFill>
                  <a:srgbClr val="003366"/>
                </a:solidFill>
                <a:latin typeface="Arial"/>
                <a:cs typeface="Arial"/>
              </a:rPr>
              <a:t>≠</a:t>
            </a:r>
            <a:r>
              <a:rPr kumimoji="1" lang="en-US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kumimoji="1" lang="zh-CN" altLang="en-US" sz="2200" b="1" dirty="0" smtClean="0">
                <a:solidFill>
                  <a:srgbClr val="003366"/>
                </a:solidFill>
              </a:rPr>
              <a:t>防治</a:t>
            </a:r>
            <a:r>
              <a:rPr kumimoji="1" lang="en-US" altLang="zh-CN" sz="2200" b="1" dirty="0" smtClean="0">
                <a:solidFill>
                  <a:srgbClr val="003366"/>
                </a:solidFill>
              </a:rPr>
              <a:t>  </a:t>
            </a:r>
            <a:r>
              <a:rPr kumimoji="1" lang="en-US" altLang="zh-CN" sz="2000" dirty="0" smtClean="0">
                <a:latin typeface="Arial"/>
                <a:cs typeface="Arial"/>
              </a:rPr>
              <a:t>Protection </a:t>
            </a:r>
            <a:r>
              <a:rPr lang="en-US" altLang="zh-CN" sz="2000" dirty="0" smtClean="0">
                <a:latin typeface="Arial"/>
                <a:cs typeface="Arial"/>
              </a:rPr>
              <a:t>≠</a:t>
            </a:r>
            <a:r>
              <a:rPr kumimoji="1" lang="en-US" altLang="zh-CN" sz="2000" dirty="0" smtClean="0">
                <a:latin typeface="Arial"/>
                <a:cs typeface="Arial"/>
              </a:rPr>
              <a:t>  Prevention 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14402" y="4221088"/>
            <a:ext cx="652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环境保护重在保护</a:t>
            </a:r>
            <a:r>
              <a:rPr kumimoji="1" lang="en-US" altLang="zh-CN" sz="2200" b="1" dirty="0" smtClean="0">
                <a:solidFill>
                  <a:srgbClr val="003366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03366"/>
                </a:solidFill>
              </a:rPr>
              <a:t/>
            </a:r>
            <a:br>
              <a:rPr kumimoji="1" lang="en-US" altLang="zh-CN" sz="2000" b="1" dirty="0" smtClean="0">
                <a:solidFill>
                  <a:srgbClr val="003366"/>
                </a:solidFill>
              </a:rPr>
            </a:br>
            <a:r>
              <a:rPr kumimoji="1" lang="en-US" altLang="zh-CN" sz="2000" dirty="0" smtClean="0">
                <a:latin typeface="Arial"/>
                <a:cs typeface="Arial"/>
              </a:rPr>
              <a:t>The emphasis of environment protection is “protection”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14402" y="5085184"/>
            <a:ext cx="6957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治标与治本</a:t>
            </a:r>
            <a:r>
              <a:rPr kumimoji="1" lang="en-US" altLang="zh-CN" sz="2000" b="1" dirty="0" smtClean="0">
                <a:solidFill>
                  <a:srgbClr val="003366"/>
                </a:solidFill>
              </a:rPr>
              <a:t>  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Temporary </a:t>
            </a:r>
            <a:r>
              <a:rPr kumimoji="1"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relief and permanent cure 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14402" y="5673442"/>
            <a:ext cx="7030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 b="1" dirty="0" smtClean="0">
                <a:solidFill>
                  <a:srgbClr val="003366"/>
                </a:solidFill>
              </a:rPr>
              <a:t>不单纯是名称问题</a:t>
            </a:r>
            <a:r>
              <a:rPr kumimoji="1" lang="en-US" altLang="zh-CN" sz="2200" b="1" dirty="0" smtClean="0">
                <a:solidFill>
                  <a:srgbClr val="003366"/>
                </a:solidFill>
              </a:rPr>
              <a:t>  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Not only a problem of title of the law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grpSp>
        <p:nvGrpSpPr>
          <p:cNvPr id="31" name="组 30"/>
          <p:cNvGrpSpPr/>
          <p:nvPr/>
        </p:nvGrpSpPr>
        <p:grpSpPr>
          <a:xfrm>
            <a:off x="971600" y="3861048"/>
            <a:ext cx="242802" cy="2016223"/>
            <a:chOff x="2096950" y="4077072"/>
            <a:chExt cx="242802" cy="2016223"/>
          </a:xfrm>
        </p:grpSpPr>
        <p:sp>
          <p:nvSpPr>
            <p:cNvPr id="19" name="左中括号 18"/>
            <p:cNvSpPr/>
            <p:nvPr/>
          </p:nvSpPr>
          <p:spPr>
            <a:xfrm>
              <a:off x="2096950" y="4077072"/>
              <a:ext cx="242802" cy="2016223"/>
            </a:xfrm>
            <a:prstGeom prst="leftBracket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cxnSp>
          <p:nvCxnSpPr>
            <p:cNvPr id="24" name="直线连接符 23"/>
            <p:cNvCxnSpPr/>
            <p:nvPr/>
          </p:nvCxnSpPr>
          <p:spPr>
            <a:xfrm>
              <a:off x="2123728" y="4653136"/>
              <a:ext cx="216024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/>
            <p:cNvCxnSpPr/>
            <p:nvPr/>
          </p:nvCxnSpPr>
          <p:spPr>
            <a:xfrm>
              <a:off x="2123728" y="5517232"/>
              <a:ext cx="216024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251520" y="260648"/>
            <a:ext cx="81369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995158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116632"/>
            <a:ext cx="806489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268760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（三）将制定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《</a:t>
            </a:r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土壤污染防治法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》</a:t>
            </a:r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修改为制定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《</a:t>
            </a:r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土壤环境保护法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》</a:t>
            </a:r>
          </a:p>
          <a:p>
            <a:r>
              <a:rPr lang="en-US" altLang="zh-CN" dirty="0" smtClean="0">
                <a:latin typeface="Arial"/>
                <a:cs typeface="Arial"/>
              </a:rPr>
              <a:t>Develop a comprehensive Soil Environment Protection Act</a:t>
            </a:r>
            <a:endParaRPr kumimoji="1" lang="zh-CN" altLang="en-US" dirty="0" smtClean="0">
              <a:latin typeface="Arial"/>
              <a:cs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204864"/>
            <a:ext cx="8136904" cy="347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由我国解决土壤问题的基本需求和立法的目的决定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China’s Soil Environment Protection Act must reflect China’s soil reality and the targets of soil legislation</a:t>
            </a: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由我现阶段解决土壤问题的实际能力决定</a:t>
            </a:r>
            <a:r>
              <a:rPr kumimoji="1" lang="zh-CN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1:100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solidFill>
                  <a:srgbClr val="000000"/>
                </a:solidFill>
              </a:rPr>
              <a:t/>
            </a:r>
            <a:br>
              <a:rPr kumimoji="1" lang="en-US" altLang="zh-CN" sz="2400" b="1" dirty="0" smtClean="0">
                <a:solidFill>
                  <a:srgbClr val="000000"/>
                </a:solidFill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China’s Soil Environment Protection Act must fit with the country’s capacity to solve soil pollution problems</a:t>
            </a:r>
            <a:endParaRPr kumimoji="1"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第二代土壤立法的趋势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The tendency of second generation of soil legislation</a:t>
            </a:r>
            <a:endParaRPr kumimoji="1"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68547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51520" y="188640"/>
            <a:ext cx="80648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2081109"/>
            <a:ext cx="8280920" cy="408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土壤污染的预防主要应当通过修改、完善和严格执行其他污染防治方面的法律来实现</a:t>
            </a:r>
            <a:b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prevention of soil pollution should mainly be achieved by revising and improving other relevant environmental laws</a:t>
            </a: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国外经验：多制定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土壤保护法</a:t>
            </a:r>
            <a:r>
              <a:rPr kumimoji="1" lang="zh-CN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>》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或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土壤环境保护法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>》</a:t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Most countries have used the name Soil Protection Law or Soil Environment Protection Law</a:t>
            </a: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土壤环境保护法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>》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  <a:cs typeface="Arial"/>
              </a:rPr>
              <a:t>更为全面，调整对象范围更宽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Soil Environment Protection Act covers comprehensively a wider scope</a:t>
            </a:r>
            <a:endParaRPr lang="zh-CN" alt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268760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（三）将制定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《</a:t>
            </a:r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土壤污染防治法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》</a:t>
            </a:r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修改为制定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《</a:t>
            </a:r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土壤环境保护法</a:t>
            </a:r>
            <a:r>
              <a:rPr lang="en-US" altLang="zh-CN" sz="2000" b="1" dirty="0" smtClean="0">
                <a:solidFill>
                  <a:srgbClr val="003366"/>
                </a:solidFill>
                <a:latin typeface="Arial"/>
                <a:cs typeface="Arial"/>
              </a:rPr>
              <a:t>》</a:t>
            </a:r>
          </a:p>
          <a:p>
            <a:r>
              <a:rPr lang="en-US" altLang="zh-CN" dirty="0" smtClean="0">
                <a:latin typeface="Arial"/>
                <a:cs typeface="Arial"/>
              </a:rPr>
              <a:t>Develop a comprehensive Soil Environment Protection Act</a:t>
            </a:r>
            <a:endParaRPr kumimoji="1" lang="zh-CN" alt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6916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576" y="1340768"/>
            <a:ext cx="7560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（四）构建一个完整科学的土壤环境标准体系</a:t>
            </a:r>
            <a:endParaRPr lang="en-US" altLang="zh-CN" sz="26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2600" dirty="0" smtClean="0">
                <a:latin typeface="Arial"/>
                <a:cs typeface="Arial"/>
              </a:rPr>
              <a:t>Establish </a:t>
            </a:r>
            <a:r>
              <a:rPr lang="en-US" altLang="zh-CN" sz="2600" dirty="0">
                <a:latin typeface="Arial"/>
                <a:cs typeface="Arial"/>
              </a:rPr>
              <a:t>a scientific and integrated soil environment standard </a:t>
            </a:r>
            <a:r>
              <a:rPr lang="en-US" altLang="zh-CN" sz="2600" dirty="0" smtClean="0">
                <a:latin typeface="Arial"/>
                <a:cs typeface="Arial"/>
              </a:rPr>
              <a:t>system</a:t>
            </a:r>
            <a:endParaRPr kumimoji="1"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95536" y="188640"/>
            <a:ext cx="82809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2780928"/>
            <a:ext cx="7776864" cy="3077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土壤环境标准是土壤污染管理和土壤环境执法的具体依据，土壤环境法律实施不可或缺的配套措施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zh-CN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The soil environment standard system is indispensable for the effective implementation of soil environment protection laws and regulations</a:t>
            </a: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我国缺失许多应有的土壤环境标准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zh-CN" altLang="en-US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China lacks many soil environment standards </a:t>
            </a:r>
            <a:endParaRPr kumimoji="1"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548535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23528" y="188640"/>
            <a:ext cx="83529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2132856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我国需要一个完整科学的土壤环境标准体系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A major task for China is to develop a scientific and integrated soil standard system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土壤环境标准可以分为国家标准和地方标准</a:t>
            </a:r>
            <a:r>
              <a:rPr lang="en-US" altLang="zh-CN" sz="24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The soil environment protection standard system should be consisted of national standards and local standards </a:t>
            </a:r>
            <a:endParaRPr kumimoji="1"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可以制定分类、分区的土壤环境标准</a:t>
            </a:r>
            <a:r>
              <a:rPr kumimoji="1" lang="en-US" altLang="zh-CN" sz="2400" b="1" dirty="0" smtClean="0">
                <a:solidFill>
                  <a:srgbClr val="000000"/>
                </a:solidFill>
              </a:rPr>
              <a:t/>
            </a:r>
            <a:br>
              <a:rPr kumimoji="1" lang="en-US" altLang="zh-CN" sz="2400" b="1" dirty="0" smtClean="0">
                <a:solidFill>
                  <a:srgbClr val="000000"/>
                </a:solidFill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The soil environment protection standard system should be consisted of classified and regional soil environment standards</a:t>
            </a:r>
            <a:endParaRPr kumimoji="1"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395536" y="126876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（四）构建一个完整科学的土壤环境标准体系</a:t>
            </a:r>
            <a:endParaRPr lang="en-US" altLang="zh-CN" sz="20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r>
              <a:rPr lang="en-US" altLang="zh-CN" sz="2000" dirty="0" smtClean="0">
                <a:latin typeface="Arial"/>
                <a:cs typeface="Arial"/>
              </a:rPr>
              <a:t>Establish </a:t>
            </a:r>
            <a:r>
              <a:rPr lang="en-US" altLang="zh-CN" sz="2000" dirty="0">
                <a:latin typeface="Arial"/>
                <a:cs typeface="Arial"/>
              </a:rPr>
              <a:t>a scientific and integrated soil environment standard </a:t>
            </a:r>
            <a:r>
              <a:rPr lang="en-US" altLang="zh-CN" sz="2000" dirty="0" smtClean="0">
                <a:latin typeface="Arial"/>
                <a:cs typeface="Arial"/>
              </a:rPr>
              <a:t>system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2245593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34" y="2000240"/>
            <a:ext cx="792961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1.</a:t>
            </a:r>
            <a:r>
              <a:rPr lang="zh-CN" altLang="zh-CN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《</a:t>
            </a:r>
            <a:r>
              <a:rPr lang="zh-CN" altLang="en-US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全国土壤污染调查公报</a:t>
            </a:r>
            <a:r>
              <a:rPr lang="en-US" altLang="zh-CN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》</a:t>
            </a:r>
            <a:r>
              <a:rPr lang="zh-CN" altLang="en-US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2014.4.17 </a:t>
            </a:r>
            <a:r>
              <a:rPr lang="zh-CN" altLang="en-US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环保部、国土资源部）</a:t>
            </a:r>
            <a:endParaRPr lang="en-US" altLang="zh-CN" sz="2000" dirty="0" smtClean="0">
              <a:solidFill>
                <a:schemeClr val="tx2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63538" indent="-363538"/>
            <a:r>
              <a:rPr kumimoji="1" lang="en-US" altLang="zh-CN" sz="2000" dirty="0" smtClean="0">
                <a:solidFill>
                  <a:srgbClr val="00009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1" lang="en-US" altLang="zh-CN" sz="2200" dirty="0" smtClean="0">
                <a:latin typeface="Arial"/>
                <a:cs typeface="Arial"/>
              </a:rPr>
              <a:t>National Soil Pollution Survey Bulletin, April 17 2014, by MEP &amp; Ministry of Land &amp; Resources</a:t>
            </a:r>
            <a:endParaRPr kumimoji="1" lang="zh-CN" altLang="en-US" sz="2200" dirty="0">
              <a:latin typeface="Arial"/>
              <a:cs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3594" y="3214686"/>
            <a:ext cx="767749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i="1" dirty="0" smtClean="0"/>
              <a:t>注：调查范围：中国境内，未含香港、澳门特别行政区及台湾地区，</a:t>
            </a:r>
            <a:r>
              <a:rPr kumimoji="1" lang="en-US" altLang="zh-CN" sz="1600" i="1" dirty="0" smtClean="0"/>
              <a:t>630</a:t>
            </a:r>
            <a:r>
              <a:rPr kumimoji="1" lang="zh-CN" altLang="en-US" sz="1600" i="1" dirty="0" smtClean="0"/>
              <a:t>万平方公里</a:t>
            </a:r>
            <a:endParaRPr kumimoji="1" lang="en-US" altLang="zh-CN" sz="1600" i="1" dirty="0" smtClean="0"/>
          </a:p>
          <a:p>
            <a:r>
              <a:rPr kumimoji="1" lang="en-US" altLang="zh-CN" sz="1600" i="1" dirty="0" smtClean="0">
                <a:latin typeface="Arial"/>
                <a:cs typeface="Arial"/>
              </a:rPr>
              <a:t>Note: The facto survey area is 6.3 m km</a:t>
            </a:r>
            <a:r>
              <a:rPr kumimoji="1" lang="en-US" altLang="zh-CN" sz="1600" i="1" baseline="30000" dirty="0" smtClean="0">
                <a:latin typeface="Arial"/>
                <a:cs typeface="Arial"/>
              </a:rPr>
              <a:t>2</a:t>
            </a:r>
            <a:r>
              <a:rPr kumimoji="1" lang="en-US" altLang="zh-CN" sz="1600" i="1" dirty="0" smtClean="0">
                <a:latin typeface="Arial"/>
                <a:cs typeface="Arial"/>
              </a:rPr>
              <a:t>, excluding Hong Kong SAR, Macao SAR, and Taiwan Province. </a:t>
            </a:r>
            <a:endParaRPr kumimoji="1" lang="zh-CN" altLang="en-US" sz="1600" i="1" baseline="30000" dirty="0">
              <a:latin typeface="Arial"/>
              <a:cs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6245" y="5364320"/>
            <a:ext cx="801151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zh-CN" dirty="0" smtClean="0">
              <a:latin typeface="Arial"/>
              <a:cs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5536" y="1405582"/>
            <a:ext cx="831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600" b="1" dirty="0" smtClean="0">
                <a:solidFill>
                  <a:srgbClr val="003366"/>
                </a:solidFill>
              </a:rPr>
              <a:t>（一）中国土壤环境状况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   </a:t>
            </a:r>
            <a:r>
              <a:rPr kumimoji="1" lang="en-US" altLang="zh-CN" sz="2400" dirty="0" smtClean="0">
                <a:latin typeface="Arial"/>
                <a:cs typeface="Arial"/>
              </a:rPr>
              <a:t>Soil pollution in China 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428596" y="285728"/>
            <a:ext cx="8429684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pPr algn="ctr"/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596" y="4214818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全国土壤总超标率为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16.1%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，污染以无机型为主，占超标点位的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82.8%</a:t>
            </a:r>
            <a:br>
              <a:rPr lang="en-US" altLang="zh-CN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1" lang="en-US" altLang="zh-CN" dirty="0" smtClean="0">
                <a:latin typeface="Arial"/>
                <a:cs typeface="Arial"/>
              </a:rPr>
              <a:t>16.1% of surveyed land exceeds general pollution limits, the main pollution </a:t>
            </a:r>
            <a:br>
              <a:rPr kumimoji="1" lang="en-US" altLang="zh-CN" dirty="0" smtClean="0">
                <a:latin typeface="Arial"/>
                <a:cs typeface="Arial"/>
              </a:rPr>
            </a:br>
            <a:r>
              <a:rPr kumimoji="1" lang="en-US" altLang="zh-CN" dirty="0" smtClean="0">
                <a:latin typeface="Arial"/>
                <a:cs typeface="Arial"/>
              </a:rPr>
              <a:t>sources are inorganic pollutions, which takes up a proportion of 82.8% </a:t>
            </a:r>
          </a:p>
          <a:p>
            <a:pPr marL="263525" indent="-263525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耕地土壤点位超标率为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19.4%</a:t>
            </a:r>
            <a:r>
              <a:rPr kumimoji="1" lang="en-US" altLang="zh-CN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zh-CN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zh-CN" dirty="0" smtClean="0">
                <a:latin typeface="Arial"/>
                <a:cs typeface="Arial"/>
              </a:rPr>
              <a:t>19.4% of arable land fail to attain soil environment quality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05968246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467544" y="188640"/>
            <a:ext cx="75608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395536" y="126876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（四）构建一个完整科学的土壤环境标准体系</a:t>
            </a:r>
            <a:endParaRPr lang="en-US" altLang="zh-CN" sz="20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r>
              <a:rPr lang="en-US" altLang="zh-CN" sz="2000" dirty="0" smtClean="0">
                <a:latin typeface="Arial"/>
                <a:cs typeface="Arial"/>
              </a:rPr>
              <a:t>Establish </a:t>
            </a:r>
            <a:r>
              <a:rPr lang="en-US" altLang="zh-CN" sz="2000" dirty="0">
                <a:latin typeface="Arial"/>
                <a:cs typeface="Arial"/>
              </a:rPr>
              <a:t>a scientific and integrated soil environment standard </a:t>
            </a:r>
            <a:r>
              <a:rPr lang="en-US" altLang="zh-CN" sz="2000" dirty="0" smtClean="0">
                <a:latin typeface="Arial"/>
                <a:cs typeface="Arial"/>
              </a:rPr>
              <a:t>system</a:t>
            </a:r>
            <a:endParaRPr kumimoji="1"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611560" y="2348880"/>
            <a:ext cx="7632848" cy="296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土壤环境标准的制定应遵循立足国情、满足管理需求；系统设计、科学制定；有限目标、持续改进的原则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Principles for developing soil environment standard system </a:t>
            </a:r>
          </a:p>
          <a:p>
            <a:pPr marL="266700" indent="-266700">
              <a:lnSpc>
                <a:spcPct val="10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土壤环境标准应在土壤法律中直接体现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The soil environment standard system should be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incorporated into Soil Protection Act</a:t>
            </a:r>
            <a:endParaRPr kumimoji="1"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082315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5576" y="1412776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（五）用特殊办法解决社会高度关注的</a:t>
            </a:r>
            <a:r>
              <a:rPr lang="en-US" altLang="zh-CN" sz="2600" b="1" dirty="0" smtClean="0">
                <a:solidFill>
                  <a:srgbClr val="003366"/>
                </a:solidFill>
                <a:latin typeface="Arial"/>
                <a:cs typeface="Arial"/>
              </a:rPr>
              <a:t/>
            </a:r>
            <a:br>
              <a:rPr lang="en-US" altLang="zh-CN" sz="26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历史遗留土壤污染问题</a:t>
            </a:r>
            <a:endParaRPr lang="en-US" altLang="zh-CN" sz="26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2400" dirty="0" smtClean="0">
                <a:latin typeface="Arial"/>
                <a:cs typeface="Arial"/>
              </a:rPr>
              <a:t>Establish a fair and effective liability and financial mechanism to resolve legacy contamination</a:t>
            </a:r>
            <a:endParaRPr kumimoji="1" lang="zh-CN" altLang="en-US" sz="2400" dirty="0" smtClean="0"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1520" y="188640"/>
            <a:ext cx="79208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335699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zh-CN" altLang="en-US" sz="2400" b="1" i="1" dirty="0" smtClean="0">
                <a:solidFill>
                  <a:srgbClr val="003366"/>
                </a:solidFill>
                <a:latin typeface="Arial"/>
                <a:cs typeface="Arial"/>
              </a:rPr>
              <a:t>历史遗留土壤污染 </a:t>
            </a: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是指现难以找到污染责任人或虽可以找到污染责任人，但其实际已不具备污染治理或修复能力的土壤污染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“Legacy contaminated sites” refers to sites that the person or entity responsible for the contamination can sometimes be difficult to find or identify given the elapsed time</a:t>
            </a:r>
            <a:endParaRPr kumimoji="1" lang="zh-CN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253948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95536" y="188640"/>
            <a:ext cx="81369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134076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（五）用特殊办法解决社会高度关注的历史遗留土壤污染问题</a:t>
            </a:r>
            <a:endParaRPr lang="en-US" altLang="zh-CN" sz="20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1600" dirty="0" smtClean="0">
                <a:latin typeface="Arial"/>
                <a:cs typeface="Arial"/>
              </a:rPr>
              <a:t>Establish a fair and effective liability and financial mechanism to resolve legacy contamination</a:t>
            </a:r>
            <a:endParaRPr kumimoji="1" lang="zh-CN" altLang="en-US" sz="1600" dirty="0" smtClean="0">
              <a:latin typeface="Arial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2276872"/>
            <a:ext cx="820891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300" b="1" dirty="0" smtClean="0">
                <a:solidFill>
                  <a:srgbClr val="000000"/>
                </a:solidFill>
                <a:latin typeface="Arial"/>
                <a:cs typeface="Arial"/>
              </a:rPr>
              <a:t>历史遗留土壤污染具体是指历史遗留的污染场地或污染地块</a:t>
            </a:r>
            <a:r>
              <a:rPr lang="en-US" altLang="zh-CN" sz="23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3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300" dirty="0" smtClean="0">
                <a:solidFill>
                  <a:srgbClr val="000000"/>
                </a:solidFill>
                <a:latin typeface="Arial"/>
                <a:cs typeface="Arial"/>
              </a:rPr>
              <a:t>The term “legacy contaminated sites” refers to sites that were polluted prior to a time specified in the law</a:t>
            </a:r>
            <a:endParaRPr kumimoji="1" lang="zh-CN" altLang="en-US" sz="23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300" b="1" dirty="0" smtClean="0">
                <a:solidFill>
                  <a:srgbClr val="000000"/>
                </a:solidFill>
                <a:latin typeface="Arial"/>
                <a:cs typeface="Arial"/>
              </a:rPr>
              <a:t>现有的污染场地多为历史遗留</a:t>
            </a:r>
            <a:r>
              <a:rPr lang="en-US" altLang="zh-CN" sz="23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3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300" dirty="0" smtClean="0">
                <a:solidFill>
                  <a:srgbClr val="000000"/>
                </a:solidFill>
                <a:latin typeface="Arial"/>
                <a:cs typeface="Arial"/>
              </a:rPr>
              <a:t>Most of the contaminated sites in China are legacy contaminated sites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300" b="1" dirty="0" smtClean="0">
                <a:solidFill>
                  <a:srgbClr val="000000"/>
                </a:solidFill>
                <a:latin typeface="+mn-ea"/>
                <a:cs typeface="Arial"/>
              </a:rPr>
              <a:t>历史遗留土壤污染受社会高度关注（毒土地、毒大米、血铅）</a:t>
            </a:r>
            <a:r>
              <a:rPr lang="en-US" altLang="zh-CN" sz="23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3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300" dirty="0" smtClean="0">
                <a:solidFill>
                  <a:srgbClr val="000000"/>
                </a:solidFill>
                <a:latin typeface="Arial"/>
                <a:cs typeface="Arial"/>
              </a:rPr>
              <a:t>The legacy contaminated sites are highly concerned by the public(contaminated land, poisonous rice, blood lead event)</a:t>
            </a:r>
            <a:endParaRPr kumimoji="1" lang="zh-CN" altLang="en-US" sz="23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839259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23528" y="188640"/>
            <a:ext cx="77048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220486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解决历史遗留的土壤污染是各国的共性问题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This is a common problem in addressing legacy pollution in many developed countries worldwide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解决历史遗留的土壤污染问题，既可排除潜在的环境风险，又可使污染土壤得到再开发利用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Resolving the problem legacy contaminated sites can help avoiding environmental risks and redeveloping contaminated sites</a:t>
            </a:r>
            <a:endParaRPr kumimoji="1" lang="zh-CN" alt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用特殊办法解决历史遗留的土壤污染问题</a:t>
            </a:r>
            <a:r>
              <a:rPr lang="en-US" altLang="zh-CN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zh-CN" altLang="en-US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许多国家的共同选择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kumimoji="1"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It is a common choice for many countries to take special measures to address legacy contaminated sites</a:t>
            </a:r>
            <a:endParaRPr kumimoji="1" lang="zh-CN" alt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134076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（五）用特殊办法解决社会高度关注的历史遗留土壤污染问题</a:t>
            </a:r>
            <a:endParaRPr lang="en-US" altLang="zh-CN" sz="20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1600" dirty="0" smtClean="0">
                <a:latin typeface="Arial"/>
                <a:cs typeface="Arial"/>
              </a:rPr>
              <a:t>Establish a fair and effective liability and financial mechanism to resolve legacy contamination</a:t>
            </a:r>
            <a:endParaRPr kumimoji="1" lang="zh-CN" alt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87628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51520" y="188640"/>
            <a:ext cx="77768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2132856"/>
            <a:ext cx="727280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解决历史遗留土壤污染问题的特殊办法： </a:t>
            </a:r>
            <a:r>
              <a:rPr lang="en-US" altLang="zh-CN" sz="2400" b="1" dirty="0" smtClean="0">
                <a:solidFill>
                  <a:srgbClr val="003366"/>
                </a:solidFill>
                <a:latin typeface="Arial"/>
                <a:cs typeface="Arial"/>
              </a:rPr>
              <a:t/>
            </a:r>
            <a:br>
              <a:rPr lang="en-US" altLang="zh-CN" sz="24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 Special mechanisms</a:t>
            </a:r>
            <a:endParaRPr lang="en-US" altLang="zh-CN" sz="2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134076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3366"/>
                </a:solidFill>
                <a:latin typeface="Arial"/>
                <a:cs typeface="Arial"/>
              </a:rPr>
              <a:t>（五）用特殊办法解决社会高度关注的历史遗留土壤污染问题</a:t>
            </a:r>
            <a:endParaRPr lang="en-US" altLang="zh-CN" sz="20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1600" dirty="0" smtClean="0">
                <a:latin typeface="Arial"/>
                <a:cs typeface="Arial"/>
              </a:rPr>
              <a:t>Establish a fair and effective liability and financial mechanism to resolve legacy contamination</a:t>
            </a:r>
            <a:endParaRPr kumimoji="1" lang="zh-CN" altLang="en-US" sz="1600" dirty="0" smtClean="0">
              <a:latin typeface="Arial"/>
              <a:cs typeface="Arial"/>
            </a:endParaRPr>
          </a:p>
        </p:txBody>
      </p:sp>
      <p:sp>
        <p:nvSpPr>
          <p:cNvPr id="6" name="左中括号 5"/>
          <p:cNvSpPr/>
          <p:nvPr/>
        </p:nvSpPr>
        <p:spPr>
          <a:xfrm>
            <a:off x="1187624" y="3212976"/>
            <a:ext cx="144016" cy="72008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9896" y="2924944"/>
            <a:ext cx="6318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Arial"/>
                <a:cs typeface="Arial"/>
              </a:rPr>
              <a:t>建立一个清晰的责任机制，明确治理、修复责任主体</a:t>
            </a:r>
            <a:r>
              <a:rPr lang="en-US" altLang="zh-CN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 Establish a clear liability system</a:t>
            </a:r>
            <a:endParaRPr lang="en-US" altLang="zh-CN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Arial"/>
                <a:cs typeface="Arial"/>
              </a:rPr>
              <a:t>设立一个专门的基金，解决治理、修复资金问题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Create a fund dedicated to remediation</a:t>
            </a:r>
          </a:p>
        </p:txBody>
      </p:sp>
      <p:sp>
        <p:nvSpPr>
          <p:cNvPr id="13" name="矩形 12"/>
          <p:cNvSpPr/>
          <p:nvPr/>
        </p:nvSpPr>
        <p:spPr>
          <a:xfrm>
            <a:off x="395536" y="4437112"/>
            <a:ext cx="84249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05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开展历史遗留污染场地的调查、分类、评估，做好准备工作</a:t>
            </a:r>
            <a:br>
              <a:rPr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Carry out investigation, classification and assessment of legacy contaminated sites in order to be prepared for the remediation and reparation of polluted soil</a:t>
            </a:r>
            <a:endParaRPr lang="zh-CN" alt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42869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3528" y="1268760"/>
            <a:ext cx="83529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003366"/>
                </a:solidFill>
                <a:latin typeface="Arial"/>
                <a:cs typeface="Arial"/>
              </a:rPr>
              <a:t>（六）建立和完善土壤污染管理的激励机制和系列措施，充分调动各主体的积极性参与土壤污染管理</a:t>
            </a:r>
            <a:endParaRPr lang="en-US" altLang="zh-CN" sz="26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2600" dirty="0" smtClean="0">
                <a:latin typeface="Arial"/>
                <a:cs typeface="Arial"/>
              </a:rPr>
              <a:t>Establish an enabling mechanism which includes incentives and a series of measures for soil pollution management, to activate stakeholder participation</a:t>
            </a:r>
            <a:endParaRPr lang="en-US" altLang="zh-CN" sz="2600" b="1" dirty="0" smtClean="0">
              <a:latin typeface="Arial"/>
              <a:cs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251520" y="188640"/>
            <a:ext cx="83529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3501008"/>
            <a:ext cx="8352928" cy="288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土壤污染管理应当摒弃单一的“命令＋控制”的管理模式</a:t>
            </a:r>
            <a:r>
              <a:rPr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Arial"/>
                <a:cs typeface="Arial"/>
              </a:rPr>
              <a:t>The traditional </a:t>
            </a:r>
            <a:r>
              <a:rPr lang="zh-CN" altLang="en-US" sz="2400" dirty="0" smtClean="0">
                <a:latin typeface="Arial"/>
                <a:cs typeface="Arial"/>
              </a:rPr>
              <a:t>“</a:t>
            </a:r>
            <a:r>
              <a:rPr lang="en-US" altLang="zh-CN" sz="2400" dirty="0" smtClean="0">
                <a:latin typeface="Arial"/>
                <a:cs typeface="Arial"/>
              </a:rPr>
              <a:t>command and control</a:t>
            </a:r>
            <a:r>
              <a:rPr lang="zh-CN" altLang="en-US" sz="2400" dirty="0" smtClean="0">
                <a:latin typeface="Arial"/>
                <a:cs typeface="Arial"/>
              </a:rPr>
              <a:t>”</a:t>
            </a:r>
            <a:r>
              <a:rPr lang="en-US" altLang="zh-CN" sz="2400" dirty="0" smtClean="0">
                <a:latin typeface="Arial"/>
                <a:cs typeface="Arial"/>
              </a:rPr>
              <a:t> model could no longer used in soil pollution management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土壤污染管理应当调动全社会的积极性，多方参与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Arial"/>
                <a:cs typeface="Arial"/>
              </a:rPr>
              <a:t>Encourage and enable the participation of the governments, enterprises and citizens for soil environment protection and soil pollution prevention</a:t>
            </a:r>
          </a:p>
        </p:txBody>
      </p:sp>
    </p:spTree>
    <p:extLst>
      <p:ext uri="{BB962C8B-B14F-4D97-AF65-F5344CB8AC3E}">
        <p14:creationId xmlns:p14="http://schemas.microsoft.com/office/powerpoint/2010/main" val="406897516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5536" y="14127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土壤污染管理的激励机制和措施包括</a:t>
            </a:r>
            <a:r>
              <a:rPr kumimoji="1" lang="en-US" altLang="zh-CN" sz="2400" b="1" dirty="0" smtClean="0">
                <a:latin typeface="+mn-ea"/>
              </a:rPr>
              <a:t>:</a:t>
            </a:r>
            <a:br>
              <a:rPr kumimoji="1" lang="en-US" altLang="zh-CN" sz="2400" b="1" dirty="0" smtClean="0">
                <a:latin typeface="+mn-ea"/>
              </a:rPr>
            </a:br>
            <a:r>
              <a:rPr kumimoji="1" lang="en-US" altLang="zh-CN" sz="2400" dirty="0" smtClean="0">
                <a:latin typeface="Arial"/>
                <a:cs typeface="Arial"/>
              </a:rPr>
              <a:t>Incentive mechanisms and a series of measures include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6094" y="2492896"/>
            <a:ext cx="8064378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003366"/>
                </a:solidFill>
                <a:latin typeface="+mn-ea"/>
              </a:rPr>
              <a:t>政府引导性的激励机制和措施</a:t>
            </a:r>
            <a:endParaRPr kumimoji="1" lang="en-US" altLang="zh-CN" sz="2400" b="1" dirty="0">
              <a:solidFill>
                <a:srgbClr val="003366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Government guided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incentive mechanisms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and measures</a:t>
            </a:r>
            <a:endParaRPr kumimoji="1"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094" y="3534107"/>
            <a:ext cx="7254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003366"/>
                </a:solidFill>
                <a:latin typeface="+mn-ea"/>
              </a:rPr>
              <a:t>经济刺激机制和措施</a:t>
            </a:r>
            <a:endParaRPr kumimoji="1" lang="en-US" altLang="zh-CN" sz="2400" b="1" dirty="0">
              <a:solidFill>
                <a:srgbClr val="003366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Economic incentive mechanism and measures</a:t>
            </a:r>
            <a:endParaRPr kumimoji="1"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4086" y="4614227"/>
            <a:ext cx="7920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>
                <a:solidFill>
                  <a:srgbClr val="003366"/>
                </a:solidFill>
                <a:latin typeface="+mn-ea"/>
              </a:rPr>
              <a:t>鼓励公众参与的激励措施</a:t>
            </a:r>
            <a:endParaRPr kumimoji="1" lang="en-US" altLang="zh-CN" sz="2400" b="1" dirty="0">
              <a:solidFill>
                <a:srgbClr val="003366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Incentive measures for encouraging public participation</a:t>
            </a:r>
            <a:endParaRPr kumimoji="1"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467544" y="2852936"/>
            <a:ext cx="216542" cy="2016223"/>
            <a:chOff x="683050" y="2630020"/>
            <a:chExt cx="288550" cy="2023115"/>
          </a:xfrm>
        </p:grpSpPr>
        <p:sp>
          <p:nvSpPr>
            <p:cNvPr id="9" name="左中括号 8"/>
            <p:cNvSpPr/>
            <p:nvPr/>
          </p:nvSpPr>
          <p:spPr>
            <a:xfrm>
              <a:off x="683050" y="2630020"/>
              <a:ext cx="288550" cy="2023115"/>
            </a:xfrm>
            <a:prstGeom prst="leftBracket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cxnSp>
          <p:nvCxnSpPr>
            <p:cNvPr id="11" name="直线连接符 10"/>
            <p:cNvCxnSpPr/>
            <p:nvPr/>
          </p:nvCxnSpPr>
          <p:spPr>
            <a:xfrm>
              <a:off x="683568" y="3573016"/>
              <a:ext cx="28803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323528" y="260648"/>
            <a:ext cx="84249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6916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3568" y="129140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rgbClr val="003366"/>
                </a:solidFill>
                <a:latin typeface="Arial"/>
                <a:cs typeface="Arial"/>
              </a:rPr>
              <a:t>政府引导性的激励机制和措施</a:t>
            </a:r>
            <a:endParaRPr kumimoji="1" lang="en-US" altLang="zh-CN" sz="2400" b="1" dirty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Government guided incentive mechanisms and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measures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51520" y="260648"/>
            <a:ext cx="84969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2153756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制定、公布污染场地再开发利用规划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kumimoji="1" lang="en-US" altLang="zh-CN" sz="20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The redevelopment plan for contaminated sites is an important part of national planning system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明确污染场地再开发利用的基本流程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A defined four step process that follows a plan, study, remediate and develop approach should be established</a:t>
            </a:r>
            <a:endParaRPr kumimoji="1" lang="en-US" altLang="zh-CN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实行“谁投资谁受益”、“谁修复谁优先利用”原则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kumimoji="1" lang="zh-CN" altLang="en-US" sz="20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Implement the policies of “who invests in remediation takes the benefit” and “who remediates the land takes the privilege of redevelopment”</a:t>
            </a:r>
            <a:endParaRPr kumimoji="1" lang="en-US" altLang="zh-CN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zh-CN" altLang="en-US" sz="2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鼓励和支持建立“土壤银行”</a:t>
            </a:r>
            <a:r>
              <a:rPr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zh-CN" altLang="en-US" sz="2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Arial"/>
                <a:cs typeface="Arial"/>
              </a:rPr>
              <a:t>Set up a soil bank </a:t>
            </a:r>
            <a:endParaRPr kumimoji="1" lang="en-US" altLang="zh-CN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44632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536" y="13407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经济刺激机制和措施</a:t>
            </a:r>
            <a:endParaRPr kumimoji="1" lang="en-US" altLang="zh-CN" sz="2400" b="1" dirty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Economic incentive mechanism and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measures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95536" y="188640"/>
            <a:ext cx="82089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348880"/>
            <a:ext cx="77048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将土壤资源价值纳入自然资源核算体系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The economic value of soil should be integrated into the Natural Resource Accounting System</a:t>
            </a: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设立土壤保护基金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Encourage and support the establishment of soil protection fund</a:t>
            </a:r>
            <a:endParaRPr kumimoji="1" lang="en-US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3366"/>
                </a:solidFill>
                <a:latin typeface="+mn-ea"/>
                <a:cs typeface="Arial"/>
              </a:rPr>
              <a:t>以资金补助方式刺激发展有机农业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A clear encouragement of organic agriculture through subsidy and technical assistance policy</a:t>
            </a:r>
            <a:endParaRPr kumimoji="1" lang="en-US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909217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7544" y="136457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鼓励公众参与激励措施</a:t>
            </a:r>
            <a:endParaRPr kumimoji="1" lang="en-US" altLang="zh-CN" sz="24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Incentive measures for encouraging public </a:t>
            </a:r>
            <a:r>
              <a:rPr lang="en-US" altLang="zh-CN" sz="2400" dirty="0" smtClean="0">
                <a:solidFill>
                  <a:srgbClr val="000000"/>
                </a:solidFill>
                <a:latin typeface="Arial"/>
                <a:cs typeface="Arial"/>
              </a:rPr>
              <a:t>participation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23528" y="188640"/>
            <a:ext cx="84249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三、土壤污染管理政策建议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Policy recommendations for soil management in China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2492896"/>
            <a:ext cx="7272808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公开土壤环境信息</a:t>
            </a:r>
            <a: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Public access to and distribution of all relevant information</a:t>
            </a: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开通公众检举、投诉土壤污染行为的渠道</a:t>
            </a: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"/>
              </a:rPr>
            </a:b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Open channels for complaints and reports from the public on soil pollution behaviors</a:t>
            </a:r>
          </a:p>
          <a:p>
            <a:pPr marL="360363" indent="-360363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建立沟通渠道，创新公众和</a:t>
            </a:r>
            <a:r>
              <a:rPr lang="zh-CN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  <a:t>企业</a:t>
            </a:r>
            <a:r>
              <a:rPr lang="zh-CN" altLang="en-US" sz="2200" b="1" dirty="0" smtClean="0">
                <a:solidFill>
                  <a:srgbClr val="003366"/>
                </a:solidFill>
                <a:latin typeface="Arial"/>
                <a:cs typeface="Arial"/>
              </a:rPr>
              <a:t>合作共赢管理</a:t>
            </a:r>
            <a:r>
              <a:rPr lang="zh-CN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  <a:t>模式</a:t>
            </a:r>
            <a:r>
              <a:rPr lang="en-US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  <a:t/>
            </a:r>
            <a:br>
              <a:rPr lang="en-US" altLang="zh-CN" sz="22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lang="en-GB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more innovative cooperation between </a:t>
            </a:r>
            <a:r>
              <a:rPr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public</a:t>
            </a:r>
            <a:r>
              <a:rPr lang="en-GB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 and society</a:t>
            </a:r>
            <a:endParaRPr lang="en-US" altLang="zh-CN" sz="2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633133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79512" y="1185965"/>
            <a:ext cx="867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2000" dirty="0" smtClean="0">
              <a:latin typeface="Arial"/>
              <a:cs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1792" y="3202189"/>
            <a:ext cx="846564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zh-CN" sz="2000" dirty="0" smtClean="0">
              <a:latin typeface="Arial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285720" y="285728"/>
            <a:ext cx="8537602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1500174"/>
            <a:ext cx="7929618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Bef>
                <a:spcPts val="15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部分地区土壤污染较重，耕地土壤环境质量堪忧，工矿业废弃地土壤环境问题突出</a:t>
            </a:r>
            <a:r>
              <a:rPr kumimoji="1" lang="en-US" altLang="zh-CN" b="1" dirty="0" smtClean="0">
                <a:latin typeface="+mn-ea"/>
              </a:rPr>
              <a:t/>
            </a:r>
            <a:br>
              <a:rPr kumimoji="1" lang="en-US" altLang="zh-CN" b="1" dirty="0" smtClean="0">
                <a:latin typeface="+mn-ea"/>
              </a:rPr>
            </a:br>
            <a:r>
              <a:rPr lang="en-US" altLang="zh-CN" dirty="0" smtClean="0">
                <a:latin typeface="Arial"/>
                <a:cs typeface="Arial"/>
              </a:rPr>
              <a:t>Some areas are suffering from bad soil pollution, the environmental quality of the arable land is worrying, and there are pressing environmental problems in industrial and mining deserted lands</a:t>
            </a:r>
          </a:p>
          <a:p>
            <a:pPr marL="263525" indent="-263525">
              <a:spcBef>
                <a:spcPts val="15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南方土壤污染重于北方</a:t>
            </a:r>
            <a:r>
              <a:rPr kumimoji="1" lang="en-US" altLang="zh-CN" b="1" dirty="0" smtClean="0">
                <a:latin typeface="Arial"/>
                <a:cs typeface="Arial"/>
              </a:rPr>
              <a:t/>
            </a:r>
            <a:br>
              <a:rPr kumimoji="1" lang="en-US" altLang="zh-CN" b="1" dirty="0" smtClean="0">
                <a:latin typeface="Arial"/>
                <a:cs typeface="Arial"/>
              </a:rPr>
            </a:br>
            <a:r>
              <a:rPr kumimoji="1" lang="en-US" altLang="zh-CN" dirty="0" smtClean="0">
                <a:latin typeface="Arial"/>
                <a:cs typeface="Arial"/>
              </a:rPr>
              <a:t>The pollution in southern part is worse than the northern part</a:t>
            </a:r>
          </a:p>
          <a:p>
            <a:pPr marL="263525" indent="-263525">
              <a:spcBef>
                <a:spcPts val="15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长三角、珠三角、东北老工业基地土壤污染严重</a:t>
            </a:r>
            <a:r>
              <a:rPr kumimoji="1" lang="zh-CN" altLang="en-US" b="1" dirty="0" smtClean="0">
                <a:latin typeface="Arial"/>
                <a:cs typeface="Arial"/>
              </a:rPr>
              <a:t/>
            </a:r>
            <a:br>
              <a:rPr kumimoji="1" lang="zh-CN" altLang="en-US" b="1" dirty="0" smtClean="0">
                <a:latin typeface="Arial"/>
                <a:cs typeface="Arial"/>
              </a:rPr>
            </a:br>
            <a:r>
              <a:rPr kumimoji="1" lang="en-US" altLang="zh-CN" dirty="0" smtClean="0">
                <a:latin typeface="Arial"/>
                <a:cs typeface="Arial"/>
              </a:rPr>
              <a:t>The pollution is particularly serious in areas of Yangtze River Delta, Pearl River Delta, and the historical industrial bases in northeast China</a:t>
            </a:r>
          </a:p>
          <a:p>
            <a:pPr marL="263525" indent="-263525">
              <a:spcBef>
                <a:spcPts val="15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rPr>
              <a:t>西南、中南地区土壤重金属超标范围较大</a:t>
            </a:r>
            <a:r>
              <a:rPr kumimoji="1" lang="en-US" altLang="zh-CN" b="1" dirty="0" smtClean="0">
                <a:latin typeface="+mn-ea"/>
                <a:cs typeface="Arial"/>
              </a:rPr>
              <a:t/>
            </a:r>
            <a:br>
              <a:rPr kumimoji="1" lang="en-US" altLang="zh-CN" b="1" dirty="0" smtClean="0">
                <a:latin typeface="+mn-ea"/>
                <a:cs typeface="Arial"/>
              </a:rPr>
            </a:br>
            <a:r>
              <a:rPr lang="en-US" altLang="zh-CN" dirty="0" smtClean="0">
                <a:latin typeface="Arial"/>
                <a:cs typeface="Arial"/>
              </a:rPr>
              <a:t>South-western and central regions of China have found wide range heavy metal pollution</a:t>
            </a:r>
            <a:endParaRPr kumimoji="1" lang="en-US" altLang="zh-CN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187525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SC_743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157008" cy="4100569"/>
          </a:xfrm>
          <a:prstGeom prst="rect">
            <a:avLst/>
          </a:prstGeom>
        </p:spPr>
      </p:pic>
      <p:pic>
        <p:nvPicPr>
          <p:cNvPr id="6" name="图片 5" descr="DSC_743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5832648" cy="3890498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invGray">
          <a:xfrm>
            <a:off x="4572000" y="5301208"/>
            <a:ext cx="3240360" cy="4320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blurRad="63500" dist="5388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</a:rPr>
              <a:t>Thank You 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E6272"/>
                  </a:gs>
                  <a:gs pos="100000">
                    <a:srgbClr val="3984C9"/>
                  </a:gs>
                </a:gsLst>
                <a:lin ang="0" scaled="1"/>
              </a:gradFill>
              <a:effectLst>
                <a:outerShdw blurRad="63500" dist="53882" dir="2700000" algn="ctr" rotWithShape="0">
                  <a:srgbClr val="003366">
                    <a:alpha val="50000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invGray">
          <a:xfrm>
            <a:off x="2051720" y="5229200"/>
            <a:ext cx="1872208" cy="5760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blurRad="63500" dist="5388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</a:rPr>
              <a:t>谢谢</a:t>
            </a:r>
            <a:r>
              <a:rPr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E6272"/>
                    </a:gs>
                    <a:gs pos="100000">
                      <a:srgbClr val="3984C9"/>
                    </a:gs>
                  </a:gsLst>
                  <a:lin ang="0" scaled="1"/>
                </a:gradFill>
                <a:effectLst>
                  <a:outerShdw blurRad="63500" dist="5388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</a:rPr>
              <a:t>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E6272"/>
                  </a:gs>
                  <a:gs pos="100000">
                    <a:srgbClr val="3984C9"/>
                  </a:gs>
                </a:gsLst>
                <a:lin ang="0" scaled="1"/>
              </a:gradFill>
              <a:effectLst>
                <a:outerShdw blurRad="63500" dist="53882" dir="2700000" algn="ctr" rotWithShape="0">
                  <a:srgbClr val="003366">
                    <a:alpha val="50000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868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808BC"/>
                </a:solidFill>
                <a:latin typeface="楷体_GB2312" pitchFamily="49" charset="-122"/>
                <a:ea typeface="楷体_GB2312" pitchFamily="49" charset="-122"/>
              </a:rPr>
              <a:t>保护土壤环境，推进生态文明建设</a:t>
            </a:r>
            <a:endParaRPr lang="zh-CN" altLang="en-US" sz="4000" b="1" dirty="0">
              <a:solidFill>
                <a:srgbClr val="0808B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143959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311150" y="764704"/>
            <a:ext cx="8169275" cy="5380038"/>
            <a:chOff x="311150" y="764704"/>
            <a:chExt cx="8169275" cy="5380038"/>
          </a:xfrm>
        </p:grpSpPr>
        <p:grpSp>
          <p:nvGrpSpPr>
            <p:cNvPr id="2" name="组 1"/>
            <p:cNvGrpSpPr/>
            <p:nvPr/>
          </p:nvGrpSpPr>
          <p:grpSpPr>
            <a:xfrm>
              <a:off x="311150" y="764704"/>
              <a:ext cx="8169275" cy="5380038"/>
              <a:chOff x="311150" y="768350"/>
              <a:chExt cx="8169275" cy="5380038"/>
            </a:xfrm>
          </p:grpSpPr>
          <p:sp>
            <p:nvSpPr>
              <p:cNvPr id="3" name="Rectangle 3"/>
              <p:cNvSpPr/>
              <p:nvPr/>
            </p:nvSpPr>
            <p:spPr>
              <a:xfrm>
                <a:off x="509588" y="768350"/>
                <a:ext cx="7970837" cy="5016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Safeguarding Soils</a:t>
                </a:r>
                <a:r>
                  <a:rPr lang="zh-CN" altLang="en-US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 保护土壤</a:t>
                </a:r>
                <a:endParaRPr lang="en-CA" dirty="0">
                  <a:solidFill>
                    <a:srgbClr val="336699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4" name="Rectangle 5"/>
              <p:cNvSpPr/>
              <p:nvPr/>
            </p:nvSpPr>
            <p:spPr>
              <a:xfrm>
                <a:off x="509588" y="1579563"/>
                <a:ext cx="7970837" cy="1225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VISION</a:t>
                </a:r>
                <a:r>
                  <a:rPr lang="zh-CN" altLang="en-US" sz="16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en-US" altLang="zh-CN" sz="16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: Fundamental National Policy Status for Soil </a:t>
                </a:r>
              </a:p>
              <a:p>
                <a:pPr algn="ctr">
                  <a:defRPr/>
                </a:pPr>
                <a:r>
                  <a:rPr lang="zh-CN" altLang="en-US" sz="16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愿景：把土壤保护列为基本国策</a:t>
                </a:r>
                <a:endParaRPr lang="en-US" altLang="zh-CN" sz="1600" dirty="0">
                  <a:solidFill>
                    <a:srgbClr val="336699"/>
                  </a:solidFill>
                  <a:latin typeface="Verdana" charset="0"/>
                  <a:ea typeface="宋体" charset="0"/>
                  <a:cs typeface="宋体" charset="0"/>
                </a:endParaRPr>
              </a:p>
              <a:p>
                <a:pPr algn="ctr">
                  <a:defRPr/>
                </a:pPr>
                <a:r>
                  <a:rPr lang="en-US" altLang="zh-CN" sz="16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LEGISLATION</a:t>
                </a:r>
                <a:r>
                  <a:rPr lang="zh-CN" altLang="en-US" sz="16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en-US" altLang="zh-CN" sz="16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: Comprehensive Soil Environment Protection Law</a:t>
                </a:r>
              </a:p>
              <a:p>
                <a:pPr algn="ctr">
                  <a:defRPr/>
                </a:pPr>
                <a:r>
                  <a:rPr lang="zh-CN" altLang="en-US" sz="16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立法：综合性土壤环境保护法</a:t>
                </a:r>
                <a:endParaRPr lang="en-US" altLang="zh-CN" sz="1600" dirty="0">
                  <a:solidFill>
                    <a:srgbClr val="336699"/>
                  </a:solidFill>
                  <a:latin typeface="Verdana" charset="0"/>
                  <a:ea typeface="宋体" charset="0"/>
                  <a:cs typeface="宋体" charset="0"/>
                </a:endParaRPr>
              </a:p>
              <a:p>
                <a:pPr algn="ctr">
                  <a:defRPr/>
                </a:pPr>
                <a:endParaRPr lang="en-CA" sz="1600" dirty="0">
                  <a:solidFill>
                    <a:srgbClr val="336699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5" name="Rectangle 6"/>
              <p:cNvSpPr/>
              <p:nvPr/>
            </p:nvSpPr>
            <p:spPr>
              <a:xfrm>
                <a:off x="311150" y="3289300"/>
                <a:ext cx="1331913" cy="95885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28600" indent="-228600" algn="ctr">
                  <a:buFontTx/>
                  <a:buAutoNum type="arabicPeriod"/>
                  <a:defRPr/>
                </a:pPr>
                <a:r>
                  <a:rPr lang="en-US" altLang="zh-CN" sz="10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Better protection for agricultural soils</a:t>
                </a:r>
                <a:r>
                  <a:rPr lang="zh-CN" altLang="en-US" sz="10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zh-CN" altLang="en-US" sz="10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Verdana" charset="0"/>
                  </a:rPr>
                  <a:t>更好地保护农业土壤</a:t>
                </a:r>
                <a:endParaRPr lang="en-CA" sz="1000" dirty="0">
                  <a:solidFill>
                    <a:srgbClr val="336699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6" name="Rectangle 7"/>
              <p:cNvSpPr/>
              <p:nvPr/>
            </p:nvSpPr>
            <p:spPr>
              <a:xfrm>
                <a:off x="1649413" y="3289300"/>
                <a:ext cx="1133475" cy="95885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2. </a:t>
                </a:r>
                <a:r>
                  <a:rPr lang="en-US" altLang="zh-CN" sz="10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Protecting and enhancing stores of soil carbon</a:t>
                </a:r>
                <a:r>
                  <a:rPr lang="zh-CN" altLang="en-US" sz="10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zh-CN" altLang="en-US" sz="10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保护和改善土壤碳储存</a:t>
                </a:r>
                <a:endParaRPr lang="en-CA" sz="1000" dirty="0">
                  <a:solidFill>
                    <a:srgbClr val="336699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7" name="Rectangle 8"/>
              <p:cNvSpPr/>
              <p:nvPr/>
            </p:nvSpPr>
            <p:spPr>
              <a:xfrm>
                <a:off x="2789238" y="3289300"/>
                <a:ext cx="1133475" cy="95885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3.</a:t>
                </a:r>
                <a:r>
                  <a:rPr lang="en-US" altLang="zh-CN" sz="9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 Building resilience of soils to a changing climate</a:t>
                </a:r>
                <a:r>
                  <a:rPr lang="zh-CN" altLang="en-US" sz="9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zh-CN" altLang="en-US" sz="9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提高土壤气候变化适应能力</a:t>
                </a:r>
                <a:endParaRPr lang="en-CA" sz="900" dirty="0">
                  <a:solidFill>
                    <a:srgbClr val="336699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8" name="Rectangle 9"/>
              <p:cNvSpPr/>
              <p:nvPr/>
            </p:nvSpPr>
            <p:spPr>
              <a:xfrm>
                <a:off x="3929063" y="3289300"/>
                <a:ext cx="1131887" cy="958850"/>
              </a:xfrm>
              <a:prstGeom prst="rect">
                <a:avLst/>
              </a:prstGeom>
              <a:solidFill>
                <a:srgbClr val="336699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4.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黑体"/>
                    <a:cs typeface="Arial"/>
                  </a:rPr>
                  <a:t>Preventing Soil Pollution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黑体"/>
                    <a:cs typeface="Arial"/>
                  </a:rPr>
                  <a:t> 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土壤污染防治</a:t>
                </a:r>
                <a:endParaRPr lang="en-CA" sz="1000" dirty="0">
                  <a:solidFill>
                    <a:schemeClr val="bg1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9" name="Rectangle 10"/>
              <p:cNvSpPr/>
              <p:nvPr/>
            </p:nvSpPr>
            <p:spPr>
              <a:xfrm>
                <a:off x="5068888" y="3289300"/>
                <a:ext cx="1131887" cy="95885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8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5. </a:t>
                </a:r>
                <a:r>
                  <a:rPr lang="en-US" altLang="zh-CN" sz="800" dirty="0">
                    <a:solidFill>
                      <a:srgbClr val="336699"/>
                    </a:solidFill>
                    <a:latin typeface="Arial"/>
                    <a:ea typeface="宋体" charset="0"/>
                    <a:cs typeface="Arial"/>
                  </a:rPr>
                  <a:t>Soil protection during construction and development</a:t>
                </a:r>
              </a:p>
              <a:p>
                <a:pPr algn="ctr">
                  <a:defRPr/>
                </a:pPr>
                <a:r>
                  <a:rPr lang="zh-CN" altLang="en-US" sz="8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建设开发中的土壤保护</a:t>
                </a:r>
                <a:r>
                  <a:rPr lang="en-US" altLang="zh-CN" sz="800" dirty="0">
                    <a:solidFill>
                      <a:srgbClr val="336699"/>
                    </a:solidFill>
                    <a:latin typeface="Verdana" charset="0"/>
                    <a:ea typeface="宋体" charset="0"/>
                    <a:cs typeface="宋体" charset="0"/>
                  </a:rPr>
                  <a:t> </a:t>
                </a:r>
                <a:endParaRPr lang="en-CA" sz="800" dirty="0">
                  <a:solidFill>
                    <a:srgbClr val="336699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10" name="Rectangle 11"/>
              <p:cNvSpPr/>
              <p:nvPr/>
            </p:nvSpPr>
            <p:spPr>
              <a:xfrm>
                <a:off x="6207125" y="3289300"/>
                <a:ext cx="1133475" cy="958850"/>
              </a:xfrm>
              <a:prstGeom prst="rect">
                <a:avLst/>
              </a:prstGeom>
              <a:solidFill>
                <a:srgbClr val="336699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6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. Dealing with the legacy of contaminated land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解决历史遗留污染土壤问题</a:t>
                </a:r>
                <a:endParaRPr lang="en-CA" sz="900" dirty="0">
                  <a:solidFill>
                    <a:schemeClr val="bg1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11" name="Rectangle 13"/>
              <p:cNvSpPr/>
              <p:nvPr/>
            </p:nvSpPr>
            <p:spPr>
              <a:xfrm>
                <a:off x="7346950" y="3289300"/>
                <a:ext cx="1133475" cy="958850"/>
              </a:xfrm>
              <a:prstGeom prst="rect">
                <a:avLst/>
              </a:prstGeom>
              <a:solidFill>
                <a:srgbClr val="336699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7.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Future Research</a:t>
                </a:r>
              </a:p>
              <a:p>
                <a:pPr algn="ctr"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Verdana" charset="0"/>
                  </a:rPr>
                  <a:t>研究未来</a:t>
                </a:r>
                <a:endParaRPr lang="en-CA" sz="1000" dirty="0">
                  <a:solidFill>
                    <a:schemeClr val="bg1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  <p:sp>
            <p:nvSpPr>
              <p:cNvPr id="12" name="Rectangle 14"/>
              <p:cNvSpPr/>
              <p:nvPr/>
            </p:nvSpPr>
            <p:spPr>
              <a:xfrm>
                <a:off x="682625" y="4689475"/>
                <a:ext cx="7797800" cy="1458913"/>
              </a:xfrm>
              <a:prstGeom prst="rect">
                <a:avLst/>
              </a:prstGeom>
              <a:solidFill>
                <a:srgbClr val="33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8. 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Working Togethe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r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合作与协调</a:t>
                </a:r>
                <a:endParaRPr lang="en-US" altLang="zh-CN" sz="1200" dirty="0">
                  <a:solidFill>
                    <a:schemeClr val="bg1"/>
                  </a:solidFill>
                  <a:latin typeface="Verdana" charset="0"/>
                  <a:ea typeface="宋体" charset="0"/>
                  <a:cs typeface="宋体" charset="0"/>
                </a:endParaRPr>
              </a:p>
              <a:p>
                <a:pPr>
                  <a:buFont typeface="Arial" charset="0"/>
                  <a:buChar char="•"/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National, Provincial, Municipal Level Policy, Project Integration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各级政府政策与项目的合作与协调</a:t>
                </a:r>
                <a:endParaRPr lang="en-US" altLang="zh-CN" sz="1200" dirty="0">
                  <a:solidFill>
                    <a:schemeClr val="bg1"/>
                  </a:solidFill>
                  <a:latin typeface="Verdana" charset="0"/>
                  <a:ea typeface="宋体" charset="0"/>
                  <a:cs typeface="宋体" charset="0"/>
                </a:endParaRPr>
              </a:p>
              <a:p>
                <a:pPr>
                  <a:buFont typeface="Arial" charset="0"/>
                  <a:buChar char="•"/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Cross Ministry Cooperation Initiatives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 部门间合作</a:t>
                </a:r>
                <a:endParaRPr lang="en-US" altLang="zh-CN" sz="1200" dirty="0">
                  <a:solidFill>
                    <a:schemeClr val="bg1"/>
                  </a:solidFill>
                  <a:latin typeface="Verdana" charset="0"/>
                  <a:ea typeface="宋体" charset="0"/>
                  <a:cs typeface="宋体" charset="0"/>
                </a:endParaRPr>
              </a:p>
              <a:p>
                <a:pPr>
                  <a:buFont typeface="Arial" charset="0"/>
                  <a:buChar char="•"/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Responsibility/Accountability Assignments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 责任划分与问责</a:t>
                </a:r>
                <a:endParaRPr lang="en-US" altLang="zh-CN" sz="1200" dirty="0">
                  <a:solidFill>
                    <a:schemeClr val="bg1"/>
                  </a:solidFill>
                  <a:latin typeface="Arial"/>
                  <a:ea typeface="宋体" charset="0"/>
                  <a:cs typeface="Arial"/>
                </a:endParaRPr>
              </a:p>
              <a:p>
                <a:pPr>
                  <a:buFont typeface="Arial" charset="0"/>
                  <a:buChar char="•"/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Arial"/>
                    <a:ea typeface="宋体" charset="0"/>
                    <a:cs typeface="Arial"/>
                  </a:rPr>
                  <a:t>Stakeholder Engagement – General Public, Private Sector including Banks, Insurance Companies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 多方参与 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-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Verdana" charset="0"/>
                    <a:ea typeface="宋体" charset="0"/>
                    <a:cs typeface="宋体" charset="0"/>
                  </a:rPr>
                  <a:t> 公众、私营部门（包括银行、保险等金融机构）</a:t>
                </a:r>
                <a:endParaRPr lang="en-CA" sz="1200" dirty="0">
                  <a:solidFill>
                    <a:schemeClr val="bg1"/>
                  </a:solidFill>
                  <a:latin typeface="Verdana" charset="0"/>
                  <a:ea typeface="宋体" charset="0"/>
                  <a:cs typeface="Verdana" charset="0"/>
                </a:endParaRPr>
              </a:p>
            </p:txBody>
          </p:sp>
        </p:grpSp>
        <p:sp>
          <p:nvSpPr>
            <p:cNvPr id="13" name="Down Arrow 16"/>
            <p:cNvSpPr/>
            <p:nvPr/>
          </p:nvSpPr>
          <p:spPr>
            <a:xfrm>
              <a:off x="1038614" y="2847821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14" name="Down Arrow 17"/>
            <p:cNvSpPr/>
            <p:nvPr/>
          </p:nvSpPr>
          <p:spPr>
            <a:xfrm>
              <a:off x="2177106" y="2839728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15" name="Down Arrow 18"/>
            <p:cNvSpPr/>
            <p:nvPr/>
          </p:nvSpPr>
          <p:spPr>
            <a:xfrm>
              <a:off x="3316931" y="2855913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16" name="Down Arrow 19"/>
            <p:cNvSpPr/>
            <p:nvPr/>
          </p:nvSpPr>
          <p:spPr>
            <a:xfrm>
              <a:off x="4427546" y="2855913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17" name="Down Arrow 20"/>
            <p:cNvSpPr/>
            <p:nvPr/>
          </p:nvSpPr>
          <p:spPr>
            <a:xfrm>
              <a:off x="5580071" y="2855641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18" name="Down Arrow 21"/>
            <p:cNvSpPr/>
            <p:nvPr/>
          </p:nvSpPr>
          <p:spPr>
            <a:xfrm>
              <a:off x="6732596" y="2855641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19" name="Down Arrow 22"/>
            <p:cNvSpPr/>
            <p:nvPr/>
          </p:nvSpPr>
          <p:spPr>
            <a:xfrm>
              <a:off x="7851784" y="2855640"/>
              <a:ext cx="193006" cy="409799"/>
            </a:xfrm>
            <a:prstGeom prst="down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>
                <a:defRPr/>
              </a:pPr>
              <a:endParaRPr lang="en-CA" altLang="zh-CN" smtClean="0">
                <a:solidFill>
                  <a:srgbClr val="FFFFFF"/>
                </a:solidFill>
                <a:latin typeface="Trebuchet MS" charset="0"/>
              </a:endParaRPr>
            </a:p>
          </p:txBody>
        </p:sp>
        <p:sp>
          <p:nvSpPr>
            <p:cNvPr id="20" name="Left Brace 28"/>
            <p:cNvSpPr/>
            <p:nvPr/>
          </p:nvSpPr>
          <p:spPr>
            <a:xfrm rot="16200000">
              <a:off x="4340226" y="965200"/>
              <a:ext cx="266700" cy="6994525"/>
            </a:xfrm>
            <a:prstGeom prst="lef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 altLang="zh-CN">
                <a:latin typeface="Trebuchet MS" charset="0"/>
                <a:ea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5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3984"/>
            <a:ext cx="8354888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dirty="0" smtClean="0">
                <a:latin typeface="Arial"/>
                <a:ea typeface="+mn-ea"/>
                <a:cs typeface="Arial"/>
              </a:rPr>
              <a:t>Path Forward-CCICED led Summit Within First Half of 2016</a:t>
            </a:r>
            <a:br>
              <a:rPr lang="en-US" altLang="zh-TW" sz="2400" dirty="0" smtClean="0">
                <a:latin typeface="Arial"/>
                <a:ea typeface="+mn-ea"/>
                <a:cs typeface="Arial"/>
              </a:rPr>
            </a:br>
            <a:r>
              <a:rPr lang="zh-TW" altLang="en-US" sz="2400" dirty="0" smtClean="0">
                <a:latin typeface="黑体"/>
                <a:ea typeface="黑体"/>
                <a:cs typeface="黑体"/>
              </a:rPr>
              <a:t>前瞻 </a:t>
            </a:r>
            <a:r>
              <a:rPr lang="en-US" altLang="zh-TW" sz="2400" dirty="0" smtClean="0">
                <a:latin typeface="黑体"/>
                <a:ea typeface="黑体"/>
                <a:cs typeface="黑体"/>
              </a:rPr>
              <a:t>–</a:t>
            </a:r>
            <a:r>
              <a:rPr lang="zh-TW" altLang="en-US" sz="2400" dirty="0" smtClean="0">
                <a:latin typeface="黑体"/>
                <a:ea typeface="黑体"/>
                <a:cs typeface="黑体"/>
              </a:rPr>
              <a:t> 建议</a:t>
            </a:r>
            <a:r>
              <a:rPr lang="en-US" altLang="zh-TW" sz="2400" dirty="0" smtClean="0">
                <a:latin typeface="黑体"/>
                <a:ea typeface="黑体"/>
                <a:cs typeface="黑体"/>
              </a:rPr>
              <a:t>2016</a:t>
            </a:r>
            <a:r>
              <a:rPr lang="zh-TW" altLang="en-US" sz="2400" dirty="0" smtClean="0">
                <a:latin typeface="黑体"/>
                <a:ea typeface="黑体"/>
                <a:cs typeface="黑体"/>
              </a:rPr>
              <a:t>年上半年国合会主办土壤峰会</a:t>
            </a:r>
            <a:endParaRPr lang="zh-TW" altLang="en-US" sz="2400" dirty="0">
              <a:latin typeface="黑体"/>
              <a:ea typeface="黑体"/>
              <a:cs typeface="黑体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340768"/>
            <a:ext cx="8568952" cy="47012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zh-CN" sz="2000" b="1" dirty="0" smtClean="0">
                <a:latin typeface="Arial"/>
                <a:ea typeface="宋体" charset="0"/>
                <a:cs typeface="Arial"/>
              </a:rPr>
              <a:t>China Soil Summit- 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The Economic Bottom Line, Social Influence. Cultural Implication and Environmental Impact of Soil on China</a:t>
            </a:r>
            <a:r>
              <a:rPr lang="en-US" sz="2000" dirty="0" smtClean="0">
                <a:latin typeface="Arial"/>
                <a:ea typeface="宋体" charset="0"/>
                <a:cs typeface="Arial"/>
              </a:rPr>
              <a:t>’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s Future Development, Security and Prosperity.</a:t>
            </a:r>
            <a:r>
              <a:rPr lang="zh-CN" altLang="en-US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000" dirty="0" smtClean="0">
                <a:latin typeface="+mn-ea"/>
                <a:cs typeface="Verdana" charset="0"/>
              </a:rPr>
              <a:t>中国土壤峰会 </a:t>
            </a:r>
            <a:r>
              <a:rPr lang="en-US" altLang="zh-CN" sz="2000" dirty="0" smtClean="0">
                <a:latin typeface="+mn-ea"/>
                <a:cs typeface="Verdana" charset="0"/>
              </a:rPr>
              <a:t>–</a:t>
            </a:r>
            <a:r>
              <a:rPr lang="zh-CN" altLang="en-US" sz="2000" dirty="0" smtClean="0">
                <a:latin typeface="+mn-ea"/>
                <a:cs typeface="Verdana" charset="0"/>
              </a:rPr>
              <a:t> 土壤的经济效益、社会影响、文化意蕴和环境影响与中国未来的发展、安全和繁荣</a:t>
            </a:r>
            <a:endParaRPr lang="en-US" altLang="zh-CN" sz="2000" dirty="0" smtClean="0">
              <a:latin typeface="+mn-ea"/>
              <a:cs typeface="Verdana" charset="0"/>
            </a:endParaRPr>
          </a:p>
          <a:p>
            <a:pPr lvl="1">
              <a:buFont typeface="Trebuchet MS" charset="0"/>
              <a:buAutoNum type="arabicPeriod"/>
            </a:pP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Government Responsibility, Accountability, Legislative Initiatives and Enforcement –</a:t>
            </a:r>
            <a:r>
              <a:rPr lang="en-US" sz="2000" dirty="0" smtClean="0">
                <a:latin typeface="Arial"/>
                <a:ea typeface="宋体" charset="0"/>
                <a:cs typeface="Arial"/>
              </a:rPr>
              <a:t>”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Who is Protecting the People/the Polluter?</a:t>
            </a:r>
            <a:r>
              <a:rPr lang="en-US" sz="2000" dirty="0" smtClean="0">
                <a:latin typeface="Arial"/>
                <a:ea typeface="宋体" charset="0"/>
                <a:cs typeface="Arial"/>
              </a:rPr>
              <a:t>”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000" dirty="0" smtClean="0">
                <a:latin typeface="Verdana" charset="0"/>
                <a:ea typeface="宋体" charset="0"/>
                <a:cs typeface="Verdana" charset="0"/>
              </a:rPr>
              <a:t>政府责任、立法与执法 </a:t>
            </a:r>
            <a:r>
              <a:rPr lang="en-US" altLang="zh-CN" sz="2000" dirty="0" smtClean="0">
                <a:latin typeface="Verdana" charset="0"/>
                <a:ea typeface="宋体" charset="0"/>
                <a:cs typeface="Verdana" charset="0"/>
              </a:rPr>
              <a:t>–</a:t>
            </a:r>
            <a:r>
              <a:rPr lang="zh-CN" altLang="en-US" sz="2000" dirty="0" smtClean="0">
                <a:latin typeface="Verdana" charset="0"/>
                <a:ea typeface="宋体" charset="0"/>
                <a:cs typeface="Verdana" charset="0"/>
              </a:rPr>
              <a:t> 保护人民还是庇护污染？</a:t>
            </a:r>
            <a:endParaRPr lang="en-US" altLang="zh-CN" sz="2000" dirty="0" smtClean="0">
              <a:latin typeface="Verdana" charset="0"/>
              <a:ea typeface="宋体" charset="0"/>
              <a:cs typeface="Verdana" charset="0"/>
            </a:endParaRPr>
          </a:p>
          <a:p>
            <a:pPr lvl="1">
              <a:buFont typeface="Trebuchet MS" charset="0"/>
              <a:buAutoNum type="arabicPeriod"/>
            </a:pP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Cumulative Impacts and No Net Degradation </a:t>
            </a:r>
            <a:r>
              <a:rPr lang="en-US" sz="2000" dirty="0" smtClean="0">
                <a:latin typeface="Arial"/>
                <a:ea typeface="宋体" charset="0"/>
                <a:cs typeface="Arial"/>
              </a:rPr>
              <a:t>“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Fantasies and Realities</a:t>
            </a:r>
            <a:r>
              <a:rPr lang="en-US" sz="2000" dirty="0" smtClean="0">
                <a:latin typeface="Arial"/>
                <a:ea typeface="宋体" charset="0"/>
                <a:cs typeface="Arial"/>
              </a:rPr>
              <a:t>”</a:t>
            </a:r>
            <a:r>
              <a:rPr lang="zh-CN" altLang="en-US" sz="2000" dirty="0" smtClean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000" dirty="0" smtClean="0">
                <a:latin typeface="Verdana" charset="0"/>
                <a:ea typeface="宋体" charset="0"/>
                <a:cs typeface="Verdana" charset="0"/>
              </a:rPr>
              <a:t>积累影响与不再恶化 “梦想与现实”</a:t>
            </a:r>
            <a:endParaRPr lang="en-US" altLang="zh-CN" sz="2000" dirty="0" smtClean="0">
              <a:latin typeface="Verdana" charset="0"/>
              <a:ea typeface="宋体" charset="0"/>
              <a:cs typeface="Verdana" charset="0"/>
            </a:endParaRPr>
          </a:p>
          <a:p>
            <a:pPr lvl="1">
              <a:buFont typeface="Trebuchet MS" charset="0"/>
              <a:buAutoNum type="arabicPeriod"/>
            </a:pP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Stakeholder Leadership - State Owned Enterprises, Multinational Companies, SME</a:t>
            </a:r>
            <a:r>
              <a:rPr lang="en-US" sz="2000" dirty="0" smtClean="0">
                <a:latin typeface="Arial"/>
                <a:ea typeface="宋体" charset="0"/>
                <a:cs typeface="Arial"/>
              </a:rPr>
              <a:t>’</a:t>
            </a:r>
            <a:r>
              <a:rPr lang="en-US" altLang="zh-CN" sz="2000" dirty="0" smtClean="0">
                <a:latin typeface="Arial"/>
                <a:ea typeface="宋体" charset="0"/>
                <a:cs typeface="Arial"/>
              </a:rPr>
              <a:t>s, Developers, Banks. Insurance Companies, Legal Services, Technical Service Providers (remediation firms, labs, universities)  </a:t>
            </a:r>
            <a:r>
              <a:rPr lang="zh-CN" altLang="en-US" sz="2000" dirty="0" smtClean="0">
                <a:latin typeface="Verdana" charset="0"/>
                <a:ea typeface="宋体" charset="0"/>
                <a:cs typeface="Verdana" charset="0"/>
              </a:rPr>
              <a:t>政企合作、行业带头 </a:t>
            </a:r>
            <a:endParaRPr lang="en-US" altLang="zh-CN" sz="2000" dirty="0" smtClean="0">
              <a:latin typeface="Verdana" charset="0"/>
              <a:ea typeface="宋体" charset="0"/>
              <a:cs typeface="Verdana" charset="0"/>
            </a:endParaRPr>
          </a:p>
          <a:p>
            <a:pPr lvl="1">
              <a:buFont typeface="Trebuchet MS" charset="0"/>
              <a:buAutoNum type="arabicPeriod"/>
            </a:pPr>
            <a:endParaRPr lang="en-US" altLang="zh-CN" sz="2000" dirty="0" smtClean="0">
              <a:latin typeface="Verdana" charset="0"/>
              <a:ea typeface="宋体" charset="0"/>
              <a:cs typeface="Verdana" charset="0"/>
            </a:endParaRPr>
          </a:p>
          <a:p>
            <a:pPr lvl="1">
              <a:buFont typeface="Trebuchet MS" charset="0"/>
              <a:buAutoNum type="arabicPeriod"/>
            </a:pPr>
            <a:endParaRPr lang="en-CA" altLang="zh-CN" sz="2000" dirty="0">
              <a:latin typeface="Verdana" charset="0"/>
              <a:ea typeface="宋体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2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36" y="260648"/>
            <a:ext cx="9074968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 smtClean="0">
                <a:latin typeface="Verdana" charset="0"/>
                <a:cs typeface="Verdana" charset="0"/>
              </a:rPr>
              <a:t>The Path Forward-Comprehensive, Holistic and Integrated</a:t>
            </a:r>
            <a:br>
              <a:rPr lang="en-US" altLang="zh-CN" sz="2400" dirty="0" smtClean="0">
                <a:latin typeface="Verdana" charset="0"/>
                <a:cs typeface="Verdana" charset="0"/>
              </a:rPr>
            </a:br>
            <a:r>
              <a:rPr lang="zh-CN" altLang="en-US" sz="2400" dirty="0" smtClean="0">
                <a:latin typeface="Verdana" charset="0"/>
                <a:cs typeface="Verdana" charset="0"/>
              </a:rPr>
              <a:t>前瞻 </a:t>
            </a:r>
            <a:r>
              <a:rPr lang="en-US" altLang="zh-CN" sz="2400" dirty="0" smtClean="0">
                <a:latin typeface="Verdana" charset="0"/>
                <a:cs typeface="Verdana" charset="0"/>
              </a:rPr>
              <a:t>– </a:t>
            </a:r>
            <a:r>
              <a:rPr lang="zh-CN" altLang="en-US" sz="2400" dirty="0" smtClean="0">
                <a:latin typeface="Verdana" charset="0"/>
                <a:cs typeface="Verdana" charset="0"/>
              </a:rPr>
              <a:t>全面、整体与综合</a:t>
            </a:r>
            <a:endParaRPr lang="en-US" altLang="zh-CN" sz="2400" dirty="0">
              <a:latin typeface="Verdana" charset="0"/>
              <a:cs typeface="Verdana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484784"/>
            <a:ext cx="7922840" cy="38814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US" altLang="zh-CN" sz="2000" b="1" dirty="0" smtClean="0">
                <a:latin typeface="Arial"/>
                <a:cs typeface="Arial"/>
              </a:rPr>
              <a:t>Soil is Soil is Soil is Soil</a:t>
            </a:r>
            <a:r>
              <a:rPr lang="zh-CN" altLang="en-US" sz="2000" b="1" dirty="0" smtClean="0">
                <a:latin typeface="Arial"/>
                <a:cs typeface="Arial"/>
              </a:rPr>
              <a:t> </a:t>
            </a:r>
            <a:r>
              <a:rPr lang="zh-CN" altLang="en-US" sz="2000" b="1" dirty="0" smtClean="0">
                <a:latin typeface="+mn-ea"/>
                <a:cs typeface="Verdana" charset="0"/>
              </a:rPr>
              <a:t>土壤就是土壤</a:t>
            </a:r>
            <a:endParaRPr lang="en-US" altLang="zh-CN" sz="2000" b="1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 Agriculture Soil Protection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zh-CN" altLang="en-US" sz="2000" dirty="0" smtClean="0">
                <a:latin typeface="+mn-ea"/>
                <a:cs typeface="Verdana" charset="0"/>
              </a:rPr>
              <a:t>农业土壤保护</a:t>
            </a:r>
            <a:endParaRPr lang="en-US" altLang="zh-CN" sz="2000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 Protecting and Enhancing Stores of Carbon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zh-CN" altLang="en-US" sz="2000" dirty="0" smtClean="0">
                <a:latin typeface="+mn-ea"/>
                <a:cs typeface="Verdana" charset="0"/>
              </a:rPr>
              <a:t>保护和改善土壤碳储存</a:t>
            </a:r>
            <a:endParaRPr lang="en-US" altLang="zh-CN" sz="2000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 Resilience of Soils to Changing Climate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zh-CN" altLang="en-US" sz="2000" dirty="0" smtClean="0">
                <a:latin typeface="+mn-ea"/>
                <a:cs typeface="Verdana" charset="0"/>
              </a:rPr>
              <a:t>提高土壤气候变化适应能力</a:t>
            </a:r>
            <a:endParaRPr lang="en-US" altLang="zh-CN" sz="2000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 Protecting Soils During Construction and Development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zh-CN" altLang="en-US" sz="2000" dirty="0" smtClean="0">
                <a:latin typeface="+mn-ea"/>
                <a:cs typeface="Verdana" charset="0"/>
              </a:rPr>
              <a:t>建设开发中的土壤保护</a:t>
            </a:r>
            <a:endParaRPr lang="en-US" altLang="zh-CN" sz="2000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 Research Focus on Above</a:t>
            </a:r>
            <a:r>
              <a:rPr lang="zh-CN" altLang="en-US" sz="2000" dirty="0" smtClean="0">
                <a:latin typeface="Arial"/>
                <a:cs typeface="Arial"/>
              </a:rPr>
              <a:t> </a:t>
            </a:r>
            <a:r>
              <a:rPr lang="zh-CN" altLang="en-US" sz="2000" dirty="0" smtClean="0">
                <a:latin typeface="+mn-ea"/>
                <a:cs typeface="Verdana" charset="0"/>
              </a:rPr>
              <a:t>研究未来</a:t>
            </a:r>
            <a:endParaRPr lang="en-US" altLang="zh-CN" sz="2000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n-US" altLang="zh-CN" sz="2000" b="1" dirty="0" smtClean="0">
                <a:latin typeface="Arial"/>
                <a:cs typeface="Arial"/>
              </a:rPr>
              <a:t>Acknowledgements</a:t>
            </a:r>
            <a:r>
              <a:rPr lang="zh-CN" altLang="en-US" sz="2000" b="1" dirty="0" smtClean="0">
                <a:latin typeface="+mn-ea"/>
                <a:cs typeface="Verdana" charset="0"/>
              </a:rPr>
              <a:t> 致谢</a:t>
            </a:r>
            <a:endParaRPr lang="en-US" altLang="zh-CN" sz="2000" b="1" dirty="0" smtClean="0">
              <a:latin typeface="+mn-ea"/>
              <a:cs typeface="Verdana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 smtClean="0">
                <a:latin typeface="Arial"/>
                <a:cs typeface="Arial"/>
              </a:rPr>
              <a:t> CCICED/Team Members</a:t>
            </a:r>
          </a:p>
          <a:p>
            <a:pPr marL="0" indent="0">
              <a:buFont typeface="Arial" charset="0"/>
              <a:buChar char="•"/>
            </a:pPr>
            <a:endParaRPr lang="en-US" altLang="zh-CN" sz="2000" dirty="0" smtClean="0">
              <a:latin typeface="+mn-ea"/>
              <a:cs typeface="Verdana" charset="0"/>
            </a:endParaRPr>
          </a:p>
          <a:p>
            <a:pPr marL="0" indent="0">
              <a:buFont typeface="Arial" charset="0"/>
              <a:buChar char="•"/>
            </a:pPr>
            <a:endParaRPr lang="en-CA" altLang="zh-CN" sz="1600" dirty="0">
              <a:latin typeface="Verdana" charset="0"/>
              <a:ea typeface="宋体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34" y="1670183"/>
            <a:ext cx="8215370" cy="404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0000"/>
              </a:lnSpc>
              <a:spcBef>
                <a:spcPts val="1200"/>
              </a:spcBef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2.</a:t>
            </a:r>
            <a:r>
              <a:rPr kumimoji="1" lang="zh-CN" altLang="zh-CN" sz="2400" b="1" dirty="0" smtClean="0">
                <a:solidFill>
                  <a:srgbClr val="003366"/>
                </a:solidFill>
                <a:latin typeface="+mn-ea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中国耕地地球化学调查报告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》</a:t>
            </a:r>
            <a:r>
              <a:rPr kumimoji="1" lang="zh-CN" alt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zh-CN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2015.6, </a:t>
            </a:r>
            <a:r>
              <a:rPr kumimoji="1" lang="zh-CN" alt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国土部中国地质调查局）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</a:br>
            <a:r>
              <a:rPr kumimoji="1" lang="en-US" altLang="zh-CN" sz="2000" dirty="0" smtClean="0">
                <a:latin typeface="Arial"/>
                <a:cs typeface="Arial"/>
              </a:rPr>
              <a:t>Geochemical Survey Report on Chinese Farmland, June 2015, China Geological survey under Ministry of Land and Resources 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调查面积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150.7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万平方千米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kumimoji="1" lang="en-US" altLang="zh-CN" sz="2200" dirty="0" smtClean="0">
                <a:latin typeface="Arial"/>
                <a:cs typeface="Arial"/>
              </a:rPr>
              <a:t>Survey area: 1.5 m km</a:t>
            </a:r>
            <a:r>
              <a:rPr kumimoji="1" lang="en-US" altLang="zh-CN" sz="2200" baseline="30000" dirty="0" smtClean="0">
                <a:latin typeface="Arial"/>
                <a:cs typeface="Arial"/>
              </a:rPr>
              <a:t>2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调查耕地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13.86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亿亩（占耕地总面积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20.31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亿亩的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68%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+mn-ea"/>
                <a:cs typeface="Arial"/>
              </a:rPr>
            </a:br>
            <a:r>
              <a:rPr kumimoji="1" lang="en-US" altLang="zh-CN" sz="2200" dirty="0" smtClean="0">
                <a:latin typeface="Arial"/>
                <a:cs typeface="Arial"/>
              </a:rPr>
              <a:t>Survey farmland : 68% of total farmland in China</a:t>
            </a:r>
          </a:p>
          <a:p>
            <a:pPr marL="363538" indent="-3635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无污染耕地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12.7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亿亩，占调查耕地面积的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92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％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污染</a:t>
            </a:r>
            <a:r>
              <a:rPr lang="en-US" altLang="zh-CN" sz="2400" b="1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8%)</a:t>
            </a:r>
            <a:r>
              <a:rPr kumimoji="1" lang="en-US" altLang="zh-CN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zh-CN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zh-CN" sz="2200" dirty="0" smtClean="0">
                <a:latin typeface="Arial"/>
                <a:cs typeface="Arial"/>
              </a:rPr>
              <a:t>8% of total investigated arable land has been contaminated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177802" y="260078"/>
            <a:ext cx="8823354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90595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0034" y="1428736"/>
            <a:ext cx="8215370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4000"/>
              </a:lnSpc>
            </a:pP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1" lang="zh-CN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土壤生产力与食品安全调查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》</a:t>
            </a:r>
            <a:r>
              <a:rPr kumimoji="1" lang="zh-CN" alt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（地球化学探索杂志，</a:t>
            </a:r>
            <a:r>
              <a:rPr kumimoji="1" lang="en-US" altLang="zh-CN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2014）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zh-CN" sz="2400" dirty="0" smtClean="0">
                <a:latin typeface="Arial"/>
                <a:cs typeface="Arial"/>
              </a:rPr>
              <a:t>Soil’s ability to sustain food production and food safety, Journal of Geochemical Exploration, 2014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14480" y="2928934"/>
            <a:ext cx="4282381" cy="85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的土壤 </a:t>
            </a:r>
            <a:r>
              <a:rPr kumimoji="1" lang="en-US" altLang="zh-CN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清洁</a:t>
            </a:r>
            <a:r>
              <a:rPr kumimoji="1" lang="en-US" altLang="zh-CN" sz="2400" b="1" dirty="0" smtClean="0">
                <a:latin typeface="+mn-ea"/>
              </a:rPr>
              <a:t/>
            </a:r>
            <a:br>
              <a:rPr kumimoji="1" lang="en-US" altLang="zh-CN" sz="2400" b="1" dirty="0" smtClean="0">
                <a:latin typeface="+mn-ea"/>
              </a:rPr>
            </a:br>
            <a:r>
              <a:rPr kumimoji="1" lang="en-US" altLang="zh-CN" sz="2400" dirty="0" smtClean="0">
                <a:latin typeface="Arial"/>
                <a:cs typeface="Arial"/>
              </a:rPr>
              <a:t>60% classified as clean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14480" y="3929066"/>
            <a:ext cx="4611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29.5%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的土壤 </a:t>
            </a:r>
            <a:r>
              <a:rPr kumimoji="1" lang="en-US" altLang="zh-CN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次清洁</a:t>
            </a:r>
            <a:r>
              <a:rPr kumimoji="1" lang="en-US" altLang="zh-CN" sz="2400" b="1" dirty="0" smtClean="0">
                <a:latin typeface="+mn-ea"/>
              </a:rPr>
              <a:t/>
            </a:r>
            <a:br>
              <a:rPr kumimoji="1" lang="en-US" altLang="zh-CN" sz="2400" b="1" dirty="0" smtClean="0">
                <a:latin typeface="+mn-ea"/>
              </a:rPr>
            </a:br>
            <a:r>
              <a:rPr kumimoji="1" lang="en-US" altLang="zh-CN" sz="2400" dirty="0" smtClean="0">
                <a:latin typeface="Arial"/>
                <a:cs typeface="Arial"/>
              </a:rPr>
              <a:t>29.5% classified as less clean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714480" y="5026895"/>
            <a:ext cx="4770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2.6%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的土壤 </a:t>
            </a:r>
            <a:r>
              <a:rPr kumimoji="1" lang="en-US" altLang="zh-CN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污染</a:t>
            </a:r>
            <a:r>
              <a:rPr kumimoji="1" lang="en-US" altLang="zh-CN" sz="2400" b="1" dirty="0" smtClean="0">
                <a:latin typeface="+mn-ea"/>
              </a:rPr>
              <a:t/>
            </a:r>
            <a:br>
              <a:rPr kumimoji="1" lang="en-US" altLang="zh-CN" sz="2400" b="1" dirty="0" smtClean="0">
                <a:latin typeface="+mn-ea"/>
              </a:rPr>
            </a:br>
            <a:r>
              <a:rPr kumimoji="1" lang="en-US" altLang="zh-CN" sz="2400" dirty="0" smtClean="0">
                <a:latin typeface="Arial"/>
                <a:cs typeface="Arial"/>
              </a:rPr>
              <a:t>2.6% classified as polluted</a:t>
            </a:r>
            <a:endParaRPr kumimoji="1" lang="en-US" altLang="zh-CN" sz="2400" b="1" dirty="0" smtClean="0">
              <a:latin typeface="+mn-ea"/>
            </a:endParaRPr>
          </a:p>
        </p:txBody>
      </p:sp>
      <p:grpSp>
        <p:nvGrpSpPr>
          <p:cNvPr id="39" name="组 38"/>
          <p:cNvGrpSpPr/>
          <p:nvPr/>
        </p:nvGrpSpPr>
        <p:grpSpPr>
          <a:xfrm>
            <a:off x="1000100" y="3216396"/>
            <a:ext cx="642942" cy="2069992"/>
            <a:chOff x="899592" y="2924944"/>
            <a:chExt cx="288032" cy="1512167"/>
          </a:xfrm>
        </p:grpSpPr>
        <p:sp>
          <p:nvSpPr>
            <p:cNvPr id="17" name="左中括号 16"/>
            <p:cNvSpPr/>
            <p:nvPr/>
          </p:nvSpPr>
          <p:spPr>
            <a:xfrm>
              <a:off x="907432" y="2924944"/>
              <a:ext cx="280192" cy="1512167"/>
            </a:xfrm>
            <a:prstGeom prst="leftBracket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cxnSp>
          <p:nvCxnSpPr>
            <p:cNvPr id="33" name="直线连接符 32"/>
            <p:cNvCxnSpPr/>
            <p:nvPr/>
          </p:nvCxnSpPr>
          <p:spPr>
            <a:xfrm>
              <a:off x="899592" y="3645024"/>
              <a:ext cx="28803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214282" y="260078"/>
            <a:ext cx="8466164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482768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8596" y="1383557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p"/>
            </a:pPr>
            <a:r>
              <a:rPr kumimoji="1" lang="zh-CN" altLang="en-US" sz="2400" b="1" dirty="0" smtClean="0">
                <a:solidFill>
                  <a:srgbClr val="003366"/>
                </a:solidFill>
              </a:rPr>
              <a:t>环保部李干杰副部长指出：</a:t>
            </a:r>
            <a:r>
              <a:rPr kumimoji="1" lang="en-US" altLang="zh-CN" sz="2400" b="1" dirty="0" smtClean="0">
                <a:solidFill>
                  <a:srgbClr val="003366"/>
                </a:solidFill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</a:rPr>
            </a:br>
            <a:r>
              <a:rPr lang="en-US" altLang="zh-CN" sz="2400" dirty="0" smtClean="0">
                <a:latin typeface="Arial"/>
                <a:cs typeface="Arial"/>
              </a:rPr>
              <a:t> From Mr. </a:t>
            </a:r>
            <a:r>
              <a:rPr lang="en-US" altLang="zh-CN" sz="2400" i="1" dirty="0" smtClean="0">
                <a:latin typeface="Arial"/>
                <a:cs typeface="Arial"/>
              </a:rPr>
              <a:t>Li </a:t>
            </a:r>
            <a:r>
              <a:rPr lang="en-US" altLang="zh-CN" sz="2400" i="1" dirty="0" err="1" smtClean="0">
                <a:latin typeface="Arial"/>
                <a:cs typeface="Arial"/>
              </a:rPr>
              <a:t>Ganjie</a:t>
            </a:r>
            <a:r>
              <a:rPr lang="en-US" altLang="zh-CN" sz="2400" dirty="0" smtClean="0">
                <a:latin typeface="Arial"/>
                <a:cs typeface="Arial"/>
              </a:rPr>
              <a:t>, Deputy Minister of MEP</a:t>
            </a:r>
            <a:endParaRPr kumimoji="1" lang="zh-CN" altLang="en-US" sz="2400" b="1" dirty="0">
              <a:solidFill>
                <a:srgbClr val="003366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8596" y="2229659"/>
            <a:ext cx="835824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i="1" dirty="0">
                <a:latin typeface="Arial"/>
                <a:cs typeface="Arial"/>
              </a:rPr>
              <a:t> </a:t>
            </a:r>
            <a:r>
              <a:rPr lang="en-US" altLang="zh-CN" sz="2000" b="1" i="1" dirty="0" smtClean="0">
                <a:latin typeface="Arial"/>
                <a:cs typeface="Arial"/>
              </a:rPr>
              <a:t>   </a:t>
            </a:r>
            <a:r>
              <a:rPr lang="zh-CN" altLang="en-US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21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前述各种调查显示的信息表明，中国的土壤污染已经到了较为危险的程度，如果再不加强土壤污染管理，恐怕会出大问题。若放任不管，一些地方吃饭将成问题”</a:t>
            </a:r>
            <a:r>
              <a:rPr lang="zh-CN" altLang="en-US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en-US" altLang="zh-CN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Arial"/>
                <a:cs typeface="Arial"/>
              </a:rPr>
              <a:t>“As showed by the various surveys and investigations, the soil pollution in China has arrived very serious degree. If the soil pollution is left untreated, even the food supply will be a problem in some areas.”</a:t>
            </a:r>
            <a:endParaRPr kumimoji="1" lang="zh-CN" altLang="en-US" sz="2000" dirty="0" smtClean="0">
              <a:latin typeface="Arial"/>
              <a:cs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596" y="4338775"/>
            <a:ext cx="83582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CN" altLang="en-US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“如不采取有力措施，今后一段时间内中国土壤污染加重的趋势将难以扭转，土壤污染将成为影响公众健康与社会稳定的重要因素”。</a:t>
            </a:r>
            <a:r>
              <a:rPr lang="en-US" altLang="zh-CN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Arial"/>
                <a:cs typeface="Arial"/>
              </a:rPr>
              <a:t>“</a:t>
            </a:r>
            <a:r>
              <a:rPr lang="en-US" altLang="zh-CN" sz="2000" dirty="0">
                <a:latin typeface="Arial"/>
                <a:cs typeface="Arial"/>
              </a:rPr>
              <a:t>If no </a:t>
            </a:r>
            <a:r>
              <a:rPr lang="en-US" altLang="zh-CN" sz="2000" dirty="0" smtClean="0">
                <a:latin typeface="Arial"/>
                <a:cs typeface="Arial"/>
              </a:rPr>
              <a:t>powerful </a:t>
            </a:r>
            <a:r>
              <a:rPr lang="en-US" altLang="zh-CN" sz="2000" dirty="0">
                <a:latin typeface="Arial"/>
                <a:cs typeface="Arial"/>
              </a:rPr>
              <a:t>measures would be made, the soil pollution in China will </a:t>
            </a:r>
            <a:r>
              <a:rPr lang="en-US" altLang="zh-CN" sz="2000" dirty="0" smtClean="0">
                <a:latin typeface="Arial"/>
                <a:cs typeface="Arial"/>
              </a:rPr>
              <a:t>be irreversible</a:t>
            </a:r>
            <a:r>
              <a:rPr lang="en-US" altLang="zh-CN" sz="2000" dirty="0">
                <a:latin typeface="Arial"/>
                <a:cs typeface="Arial"/>
              </a:rPr>
              <a:t>, and soil pollution will be an important problem that will harm </a:t>
            </a:r>
            <a:r>
              <a:rPr lang="en-US" altLang="zh-CN" sz="2000" dirty="0" smtClean="0">
                <a:latin typeface="Arial"/>
                <a:cs typeface="Arial"/>
              </a:rPr>
              <a:t>the public </a:t>
            </a:r>
            <a:r>
              <a:rPr lang="en-US" altLang="zh-CN" sz="2000" dirty="0">
                <a:latin typeface="Arial"/>
                <a:cs typeface="Arial"/>
              </a:rPr>
              <a:t>health and social order</a:t>
            </a:r>
            <a:r>
              <a:rPr lang="en-US" altLang="zh-CN" sz="2000" dirty="0" smtClean="0">
                <a:latin typeface="Arial"/>
                <a:cs typeface="Arial"/>
              </a:rPr>
              <a:t>.”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177802" y="214290"/>
            <a:ext cx="8823354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84812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-36512" y="188640"/>
            <a:ext cx="964907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1484784"/>
            <a:ext cx="2919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600" b="1" dirty="0" smtClean="0">
                <a:solidFill>
                  <a:srgbClr val="003366"/>
                </a:solidFill>
              </a:rPr>
              <a:t>小 结   </a:t>
            </a:r>
            <a:r>
              <a:rPr kumimoji="1" lang="en-US" altLang="zh-CN" sz="2400" dirty="0" smtClean="0">
                <a:latin typeface="Arial"/>
                <a:cs typeface="Arial"/>
              </a:rPr>
              <a:t>Conclusion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258764" y="260648"/>
            <a:ext cx="8528078" cy="7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5576" y="2204864"/>
            <a:ext cx="6858048" cy="348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中国正面临日趋严重的土壤污染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Arial"/>
                <a:cs typeface="Arial"/>
              </a:rPr>
              <a:t/>
            </a:r>
            <a:br>
              <a:rPr kumimoji="1" lang="en-US" altLang="zh-CN" sz="2400" b="1" dirty="0" smtClean="0">
                <a:solidFill>
                  <a:srgbClr val="003366"/>
                </a:solidFill>
                <a:latin typeface="Arial"/>
                <a:cs typeface="Arial"/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Soil pollution in China is increasingly serious</a:t>
            </a:r>
          </a:p>
          <a:p>
            <a:pPr marL="450850" indent="-450850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全国土壤环境状况总体不容乐观</a:t>
            </a:r>
            <a:r>
              <a:rPr kumimoji="1" lang="en-US" altLang="zh-CN" sz="2400" b="1" dirty="0" smtClean="0">
                <a:latin typeface="Arial"/>
                <a:cs typeface="Arial"/>
              </a:rPr>
              <a:t/>
            </a:r>
            <a:br>
              <a:rPr kumimoji="1" lang="en-US" altLang="zh-CN" sz="2400" b="1" dirty="0" smtClean="0">
                <a:latin typeface="Arial"/>
                <a:cs typeface="Arial"/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General condition of China’s soil environment is not optimistic</a:t>
            </a:r>
          </a:p>
          <a:p>
            <a:pPr marL="450850" indent="-450850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Arial"/>
                <a:cs typeface="Arial"/>
              </a:rPr>
              <a:t>人为活动系土壤污染的主要原因</a:t>
            </a:r>
            <a:r>
              <a:rPr kumimoji="1" lang="en-US" altLang="zh-CN" sz="2400" b="1" dirty="0" smtClean="0">
                <a:latin typeface="+mn-ea"/>
                <a:cs typeface="Arial"/>
              </a:rPr>
              <a:t/>
            </a:r>
            <a:br>
              <a:rPr kumimoji="1" lang="en-US" altLang="zh-CN" sz="2400" b="1" dirty="0" smtClean="0">
                <a:latin typeface="+mn-ea"/>
                <a:cs typeface="Arial"/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Arial"/>
                <a:cs typeface="Arial"/>
              </a:rPr>
              <a:t>Human activity is the main cause of soil pollution</a:t>
            </a:r>
          </a:p>
          <a:p>
            <a:pPr algn="ctr"/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982521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034" y="1475265"/>
            <a:ext cx="79615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lnSpc>
                <a:spcPct val="110000"/>
              </a:lnSpc>
            </a:pPr>
            <a:r>
              <a:rPr kumimoji="1" lang="zh-CN" altLang="en-US" sz="2600" b="1" dirty="0" smtClean="0">
                <a:solidFill>
                  <a:srgbClr val="003366"/>
                </a:solidFill>
              </a:rPr>
              <a:t>（二）中国土壤污染管理现状及问题</a:t>
            </a:r>
            <a:r>
              <a:rPr kumimoji="1" lang="en-US" altLang="zh-CN" sz="2400" b="1" dirty="0" smtClean="0"/>
              <a:t/>
            </a:r>
            <a:br>
              <a:rPr kumimoji="1" lang="en-US" altLang="zh-CN" sz="2400" b="1" dirty="0" smtClean="0"/>
            </a:br>
            <a:r>
              <a:rPr kumimoji="1" lang="en-US" altLang="zh-CN" sz="2400" dirty="0" smtClean="0">
                <a:latin typeface="Arial"/>
                <a:cs typeface="Arial"/>
              </a:rPr>
              <a:t>Current status of soil governance and management</a:t>
            </a:r>
            <a:endParaRPr kumimoji="1"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195736" y="2636912"/>
            <a:ext cx="6377362" cy="122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中国真正意义上的土壤污染管理始于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年</a:t>
            </a:r>
            <a:r>
              <a:rPr kumimoji="1" lang="zh-CN" altLang="en-US" sz="2400" b="1" dirty="0">
                <a:solidFill>
                  <a:srgbClr val="003366"/>
                </a:solidFill>
                <a:latin typeface="+mn-ea"/>
              </a:rPr>
              <a:t>：</a:t>
            </a:r>
            <a:endParaRPr kumimoji="1" lang="en-US" altLang="zh-CN" sz="2400" dirty="0" smtClean="0">
              <a:solidFill>
                <a:srgbClr val="003366"/>
              </a:solidFill>
              <a:latin typeface="+mn-ea"/>
            </a:endParaRPr>
          </a:p>
          <a:p>
            <a:r>
              <a:rPr kumimoji="1" lang="en-US" altLang="zh-CN" sz="2400" dirty="0" smtClean="0">
                <a:latin typeface="Arial"/>
                <a:cs typeface="Arial"/>
              </a:rPr>
              <a:t>A major milestone in Chinese soil pollution management in 2005: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320678" y="188640"/>
            <a:ext cx="8537602" cy="8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800" dirty="0" smtClean="0">
                <a:ea typeface="宋体" pitchFamily="2" charset="-122"/>
              </a:rPr>
              <a:t>一、中国土壤污染管理状况及现实需求</a:t>
            </a:r>
            <a:endParaRPr lang="en-US" altLang="zh-CN" sz="2800" dirty="0" smtClean="0">
              <a:ea typeface="宋体" pitchFamily="2" charset="-122"/>
            </a:endParaRPr>
          </a:p>
          <a:p>
            <a:r>
              <a:rPr lang="en-US" altLang="zh-CN" sz="2000" b="0" dirty="0" smtClean="0">
                <a:latin typeface="Arial"/>
                <a:ea typeface="宋体" pitchFamily="2" charset="-122"/>
                <a:cs typeface="Arial"/>
              </a:rPr>
              <a:t>Current status of soil pollution management and need for legal regulation  </a:t>
            </a:r>
            <a:endParaRPr lang="en-US" altLang="zh-CN" sz="2000" b="0" dirty="0"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4149080"/>
            <a:ext cx="8001056" cy="12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kumimoji="1" lang="zh-CN" altLang="zh-CN" sz="2400" b="1" dirty="0" smtClean="0">
                <a:solidFill>
                  <a:srgbClr val="003366"/>
                </a:solidFill>
                <a:latin typeface="+mn-ea"/>
              </a:rPr>
              <a:t>《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关于落实科学发展观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 </a:t>
            </a:r>
            <a:r>
              <a:rPr kumimoji="1" lang="zh-CN" altLang="en-US" sz="2400" b="1" dirty="0" smtClean="0">
                <a:solidFill>
                  <a:srgbClr val="003366"/>
                </a:solidFill>
                <a:latin typeface="+mn-ea"/>
              </a:rPr>
              <a:t>加强环境保护的决定</a:t>
            </a:r>
            <a:r>
              <a:rPr kumimoji="1" lang="en-US" altLang="zh-CN" sz="2400" b="1" dirty="0" smtClean="0">
                <a:solidFill>
                  <a:srgbClr val="003366"/>
                </a:solidFill>
                <a:latin typeface="+mn-ea"/>
              </a:rPr>
              <a:t>》</a:t>
            </a:r>
            <a:r>
              <a:rPr kumimoji="1" lang="zh-CN" altLang="en-US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zh-CN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2005.12</a:t>
            </a:r>
            <a:r>
              <a:rPr kumimoji="1" lang="zh-CN" altLang="en-US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1" lang="en-US" altLang="zh-CN" sz="2400" b="1" dirty="0" smtClean="0">
                <a:latin typeface="+mn-ea"/>
              </a:rPr>
              <a:t/>
            </a:r>
            <a:br>
              <a:rPr kumimoji="1" lang="en-US" altLang="zh-CN" sz="2400" b="1" dirty="0" smtClean="0">
                <a:latin typeface="+mn-ea"/>
              </a:rPr>
            </a:br>
            <a:r>
              <a:rPr kumimoji="1" lang="en-US" altLang="zh-CN" sz="2300" dirty="0" smtClean="0">
                <a:latin typeface="Arial"/>
                <a:cs typeface="Arial"/>
              </a:rPr>
              <a:t>Decision on Implementing scientific outlook and strengthening environment protection (December  2005)</a:t>
            </a:r>
            <a:endParaRPr kumimoji="1" lang="zh-CN" altLang="en-US" sz="2300" dirty="0" smtClean="0">
              <a:latin typeface="Arial"/>
              <a:cs typeface="Arial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5536" y="2852936"/>
            <a:ext cx="1656184" cy="864096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CN" altLang="en-US" sz="2000" b="1" dirty="0" smtClean="0">
                <a:solidFill>
                  <a:srgbClr val="003366"/>
                </a:solidFill>
                <a:latin typeface="+mn-ea"/>
              </a:rPr>
              <a:t>现状</a:t>
            </a:r>
            <a:endParaRPr lang="en-US" altLang="zh-CN" sz="2000" b="1" dirty="0" smtClean="0">
              <a:solidFill>
                <a:srgbClr val="003366"/>
              </a:solidFill>
              <a:latin typeface="+mn-ea"/>
            </a:endParaRPr>
          </a:p>
          <a:p>
            <a:pPr algn="ctr"/>
            <a:r>
              <a:rPr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Current status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5646564"/>
      </p:ext>
    </p:extLst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1864</Words>
  <Application>Microsoft Macintosh PowerPoint</Application>
  <PresentationFormat>全屏显示(4:3)</PresentationFormat>
  <Paragraphs>313</Paragraphs>
  <Slides>43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apple</cp:lastModifiedBy>
  <cp:revision>234</cp:revision>
  <dcterms:created xsi:type="dcterms:W3CDTF">2013-05-08T06:12:06Z</dcterms:created>
  <dcterms:modified xsi:type="dcterms:W3CDTF">2015-11-01T15:36:09Z</dcterms:modified>
</cp:coreProperties>
</file>