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66" r:id="rId4"/>
    <p:sldId id="267" r:id="rId5"/>
    <p:sldId id="270" r:id="rId6"/>
    <p:sldId id="271" r:id="rId7"/>
    <p:sldId id="272" r:id="rId8"/>
    <p:sldId id="275" r:id="rId9"/>
    <p:sldId id="276" r:id="rId10"/>
    <p:sldId id="277" r:id="rId11"/>
    <p:sldId id="273" r:id="rId12"/>
    <p:sldId id="278" r:id="rId13"/>
    <p:sldId id="279" r:id="rId14"/>
    <p:sldId id="280" r:id="rId15"/>
    <p:sldId id="281" r:id="rId16"/>
    <p:sldId id="282" r:id="rId17"/>
    <p:sldId id="283" r:id="rId18"/>
    <p:sldId id="284" r:id="rId19"/>
    <p:sldId id="285" r:id="rId20"/>
    <p:sldId id="290" r:id="rId21"/>
    <p:sldId id="291" r:id="rId22"/>
    <p:sldId id="286" r:id="rId23"/>
    <p:sldId id="287" r:id="rId24"/>
    <p:sldId id="288" r:id="rId25"/>
    <p:sldId id="289" r:id="rId26"/>
    <p:sldId id="258" r:id="rId2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0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G:\&#22269;&#21512;&#20250;2014&#24180;&#39033;&#30446;\&#31532;&#19968;&#27425;&#39318;&#31192;&#20250;\&#35780;&#20272;&#25351;&#2663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plotArea>
      <c:layout>
        <c:manualLayout>
          <c:layoutTarget val="inner"/>
          <c:xMode val="edge"/>
          <c:yMode val="edge"/>
          <c:x val="0.11220319376563653"/>
          <c:y val="5.1400554097404488E-2"/>
          <c:w val="0.82039538430927705"/>
          <c:h val="0.78239063867016678"/>
        </c:manualLayout>
      </c:layout>
      <c:barChart>
        <c:barDir val="col"/>
        <c:grouping val="clustered"/>
        <c:ser>
          <c:idx val="0"/>
          <c:order val="0"/>
          <c:tx>
            <c:strRef>
              <c:f>Sheet1!$B$77</c:f>
              <c:strCache>
                <c:ptCount val="1"/>
                <c:pt idx="0">
                  <c:v>2013年第一季度</c:v>
                </c:pt>
              </c:strCache>
            </c:strRef>
          </c:tx>
          <c:cat>
            <c:strRef>
              <c:f>Sheet1!$A$78:$A$90</c:f>
              <c:strCache>
                <c:ptCount val="13"/>
                <c:pt idx="0">
                  <c:v>邢台</c:v>
                </c:pt>
                <c:pt idx="1">
                  <c:v>唐山</c:v>
                </c:pt>
                <c:pt idx="2">
                  <c:v>石家庄</c:v>
                </c:pt>
                <c:pt idx="3">
                  <c:v>保定</c:v>
                </c:pt>
                <c:pt idx="4">
                  <c:v>张家口</c:v>
                </c:pt>
                <c:pt idx="5">
                  <c:v>天津</c:v>
                </c:pt>
                <c:pt idx="6">
                  <c:v>邯郸</c:v>
                </c:pt>
                <c:pt idx="7">
                  <c:v>秦皇岛</c:v>
                </c:pt>
                <c:pt idx="8">
                  <c:v>衡水</c:v>
                </c:pt>
                <c:pt idx="9">
                  <c:v>廊坊</c:v>
                </c:pt>
                <c:pt idx="10">
                  <c:v>承德</c:v>
                </c:pt>
                <c:pt idx="11">
                  <c:v>沧州</c:v>
                </c:pt>
                <c:pt idx="12">
                  <c:v>北京</c:v>
                </c:pt>
              </c:strCache>
            </c:strRef>
          </c:cat>
          <c:val>
            <c:numRef>
              <c:f>Sheet1!$B$78:$B$89</c:f>
              <c:numCache>
                <c:formatCode>General</c:formatCode>
                <c:ptCount val="12"/>
                <c:pt idx="0">
                  <c:v>222</c:v>
                </c:pt>
                <c:pt idx="1">
                  <c:v>155</c:v>
                </c:pt>
                <c:pt idx="2">
                  <c:v>233</c:v>
                </c:pt>
                <c:pt idx="3">
                  <c:v>199</c:v>
                </c:pt>
                <c:pt idx="4">
                  <c:v>52</c:v>
                </c:pt>
                <c:pt idx="5">
                  <c:v>120</c:v>
                </c:pt>
                <c:pt idx="6">
                  <c:v>198</c:v>
                </c:pt>
                <c:pt idx="7">
                  <c:v>90</c:v>
                </c:pt>
                <c:pt idx="8">
                  <c:v>167</c:v>
                </c:pt>
                <c:pt idx="9">
                  <c:v>158</c:v>
                </c:pt>
                <c:pt idx="10">
                  <c:v>67</c:v>
                </c:pt>
                <c:pt idx="11">
                  <c:v>137</c:v>
                </c:pt>
              </c:numCache>
            </c:numRef>
          </c:val>
        </c:ser>
        <c:ser>
          <c:idx val="1"/>
          <c:order val="1"/>
          <c:tx>
            <c:strRef>
              <c:f>Sheet1!$C$77</c:f>
              <c:strCache>
                <c:ptCount val="1"/>
                <c:pt idx="0">
                  <c:v>2014年第一季度</c:v>
                </c:pt>
              </c:strCache>
            </c:strRef>
          </c:tx>
          <c:cat>
            <c:strRef>
              <c:f>Sheet1!$A$78:$A$90</c:f>
              <c:strCache>
                <c:ptCount val="13"/>
                <c:pt idx="0">
                  <c:v>邢台</c:v>
                </c:pt>
                <c:pt idx="1">
                  <c:v>唐山</c:v>
                </c:pt>
                <c:pt idx="2">
                  <c:v>石家庄</c:v>
                </c:pt>
                <c:pt idx="3">
                  <c:v>保定</c:v>
                </c:pt>
                <c:pt idx="4">
                  <c:v>张家口</c:v>
                </c:pt>
                <c:pt idx="5">
                  <c:v>天津</c:v>
                </c:pt>
                <c:pt idx="6">
                  <c:v>邯郸</c:v>
                </c:pt>
                <c:pt idx="7">
                  <c:v>秦皇岛</c:v>
                </c:pt>
                <c:pt idx="8">
                  <c:v>衡水</c:v>
                </c:pt>
                <c:pt idx="9">
                  <c:v>廊坊</c:v>
                </c:pt>
                <c:pt idx="10">
                  <c:v>承德</c:v>
                </c:pt>
                <c:pt idx="11">
                  <c:v>沧州</c:v>
                </c:pt>
                <c:pt idx="12">
                  <c:v>北京</c:v>
                </c:pt>
              </c:strCache>
            </c:strRef>
          </c:cat>
          <c:val>
            <c:numRef>
              <c:f>Sheet1!$C$78:$C$90</c:f>
              <c:numCache>
                <c:formatCode>General</c:formatCode>
                <c:ptCount val="13"/>
                <c:pt idx="0">
                  <c:v>207</c:v>
                </c:pt>
                <c:pt idx="1">
                  <c:v>137</c:v>
                </c:pt>
                <c:pt idx="2">
                  <c:v>196</c:v>
                </c:pt>
                <c:pt idx="3">
                  <c:v>180</c:v>
                </c:pt>
                <c:pt idx="4">
                  <c:v>68</c:v>
                </c:pt>
                <c:pt idx="5">
                  <c:v>99</c:v>
                </c:pt>
                <c:pt idx="6">
                  <c:v>165</c:v>
                </c:pt>
                <c:pt idx="7">
                  <c:v>87</c:v>
                </c:pt>
                <c:pt idx="8">
                  <c:v>153</c:v>
                </c:pt>
                <c:pt idx="9">
                  <c:v>140</c:v>
                </c:pt>
                <c:pt idx="10">
                  <c:v>73</c:v>
                </c:pt>
                <c:pt idx="11">
                  <c:v>117</c:v>
                </c:pt>
                <c:pt idx="12">
                  <c:v>114</c:v>
                </c:pt>
              </c:numCache>
            </c:numRef>
          </c:val>
        </c:ser>
        <c:dLbls/>
        <c:axId val="36060544"/>
        <c:axId val="36062336"/>
      </c:barChart>
      <c:catAx>
        <c:axId val="36060544"/>
        <c:scaling>
          <c:orientation val="minMax"/>
        </c:scaling>
        <c:axPos val="b"/>
        <c:numFmt formatCode="General" sourceLinked="0"/>
        <c:tickLblPos val="nextTo"/>
        <c:txPr>
          <a:bodyPr/>
          <a:lstStyle/>
          <a:p>
            <a:pPr>
              <a:defRPr sz="800"/>
            </a:pPr>
            <a:endParaRPr lang="zh-CN"/>
          </a:p>
        </c:txPr>
        <c:crossAx val="36062336"/>
        <c:crosses val="autoZero"/>
        <c:auto val="1"/>
        <c:lblAlgn val="ctr"/>
        <c:lblOffset val="100"/>
      </c:catAx>
      <c:valAx>
        <c:axId val="36062336"/>
        <c:scaling>
          <c:orientation val="minMax"/>
        </c:scaling>
        <c:axPos val="l"/>
        <c:majorGridlines/>
        <c:title>
          <c:tx>
            <c:rich>
              <a:bodyPr rot="-5400000" vert="horz"/>
              <a:lstStyle/>
              <a:p>
                <a:pPr>
                  <a:defRPr/>
                </a:pPr>
                <a:r>
                  <a:rPr lang="en-US" altLang="zh-CN" dirty="0"/>
                  <a:t>PM</a:t>
                </a:r>
                <a:r>
                  <a:rPr lang="en-US" altLang="zh-CN" baseline="-25000" dirty="0"/>
                  <a:t>2.5</a:t>
                </a:r>
                <a:r>
                  <a:rPr lang="zh-CN" altLang="en-US" dirty="0"/>
                  <a:t>季均浓度</a:t>
                </a:r>
                <a:r>
                  <a:rPr lang="en-US" altLang="zh-CN" dirty="0"/>
                  <a:t>(</a:t>
                </a:r>
                <a:r>
                  <a:rPr lang="en-US" altLang="zh-CN" dirty="0" err="1"/>
                  <a:t>ug</a:t>
                </a:r>
                <a:r>
                  <a:rPr lang="en-US" altLang="zh-CN" dirty="0"/>
                  <a:t>/m</a:t>
                </a:r>
                <a:r>
                  <a:rPr lang="en-US" altLang="zh-CN" baseline="30000" dirty="0"/>
                  <a:t>3</a:t>
                </a:r>
                <a:r>
                  <a:rPr lang="en-US" altLang="zh-CN" dirty="0"/>
                  <a:t>)</a:t>
                </a:r>
                <a:endParaRPr lang="zh-CN" altLang="en-US" dirty="0"/>
              </a:p>
            </c:rich>
          </c:tx>
        </c:title>
        <c:numFmt formatCode="General" sourceLinked="1"/>
        <c:tickLblPos val="nextTo"/>
        <c:crossAx val="36060544"/>
        <c:crosses val="autoZero"/>
        <c:crossBetween val="between"/>
      </c:valAx>
    </c:plotArea>
    <c:legend>
      <c:legendPos val="r"/>
      <c:layout>
        <c:manualLayout>
          <c:xMode val="edge"/>
          <c:yMode val="edge"/>
          <c:x val="0.70204308836395468"/>
          <c:y val="5.5171697287839029E-2"/>
          <c:w val="0.24938867016622929"/>
          <c:h val="0.16743438320209997"/>
        </c:manualLayout>
      </c:layout>
      <c:txPr>
        <a:bodyPr/>
        <a:lstStyle/>
        <a:p>
          <a:pPr>
            <a:defRPr sz="900"/>
          </a:pPr>
          <a:endParaRPr lang="zh-CN"/>
        </a:p>
      </c:txPr>
    </c:legend>
    <c:plotVisOnly val="1"/>
    <c:dispBlanksAs val="gap"/>
  </c:chart>
  <c:spPr>
    <a:ln>
      <a:no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BD98F-AFC7-481C-BC5A-D09B32BE26A0}" type="doc">
      <dgm:prSet loTypeId="urn:microsoft.com/office/officeart/2005/8/layout/vList2" loCatId="list" qsTypeId="urn:microsoft.com/office/officeart/2005/8/quickstyle/simple1#10" qsCatId="simple" csTypeId="urn:microsoft.com/office/officeart/2005/8/colors/accent1_2#10" csCatId="accent1" phldr="1"/>
      <dgm:spPr/>
      <dgm:t>
        <a:bodyPr/>
        <a:lstStyle/>
        <a:p>
          <a:endParaRPr lang="zh-CN" altLang="en-US"/>
        </a:p>
      </dgm:t>
    </dgm:pt>
    <dgm:pt modelId="{36DC4674-9BE1-48A1-9D04-79C757ADE38D}">
      <dgm:prSet/>
      <dgm:spPr/>
      <dgm:t>
        <a:bodyPr/>
        <a:lstStyle/>
        <a:p>
          <a:r>
            <a:rPr lang="zh-CN" altLang="en-US" dirty="0" smtClean="0">
              <a:latin typeface="微软雅黑" pitchFamily="34" charset="-122"/>
              <a:ea typeface="微软雅黑" pitchFamily="34" charset="-122"/>
            </a:rPr>
            <a:t>区域产业结构调整与布局优化</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Regional industrial structure adjustment and layout optimization</a:t>
          </a:r>
          <a:endParaRPr lang="zh-CN" altLang="en-US" dirty="0">
            <a:latin typeface="微软雅黑" pitchFamily="34" charset="-122"/>
            <a:ea typeface="微软雅黑" pitchFamily="34" charset="-122"/>
          </a:endParaRPr>
        </a:p>
      </dgm:t>
    </dgm:pt>
    <dgm:pt modelId="{07DF3A67-5B76-41E6-B5CA-C5F4321B5A5C}" type="parTrans" cxnId="{D99278C8-5494-4123-8489-3FE12106223A}">
      <dgm:prSet/>
      <dgm:spPr/>
      <dgm:t>
        <a:bodyPr/>
        <a:lstStyle/>
        <a:p>
          <a:endParaRPr lang="zh-CN" altLang="en-US">
            <a:latin typeface="微软雅黑" pitchFamily="34" charset="-122"/>
            <a:ea typeface="微软雅黑" pitchFamily="34" charset="-122"/>
          </a:endParaRPr>
        </a:p>
      </dgm:t>
    </dgm:pt>
    <dgm:pt modelId="{41F88CAA-D0FB-44B5-9A0A-02123C095E06}" type="sibTrans" cxnId="{D99278C8-5494-4123-8489-3FE12106223A}">
      <dgm:prSet/>
      <dgm:spPr/>
      <dgm:t>
        <a:bodyPr/>
        <a:lstStyle/>
        <a:p>
          <a:endParaRPr lang="zh-CN" altLang="en-US">
            <a:latin typeface="微软雅黑" pitchFamily="34" charset="-122"/>
            <a:ea typeface="微软雅黑" pitchFamily="34" charset="-122"/>
          </a:endParaRPr>
        </a:p>
      </dgm:t>
    </dgm:pt>
    <dgm:pt modelId="{1EB9A02C-218C-46F3-898A-1A5CB9A497F8}">
      <dgm:prSet phldrT="[Text]"/>
      <dgm:spPr/>
      <dgm:t>
        <a:bodyPr/>
        <a:lstStyle/>
        <a:p>
          <a:r>
            <a:rPr lang="zh-CN" altLang="en-US" dirty="0" smtClean="0">
              <a:latin typeface="微软雅黑" pitchFamily="34" charset="-122"/>
              <a:ea typeface="微软雅黑" pitchFamily="34" charset="-122"/>
            </a:rPr>
            <a:t>基于质量改善的区域主要大气污染物减排目标确定</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Determined emission reduction targets based on regional AQ </a:t>
          </a:r>
          <a:endParaRPr lang="zh-CN" altLang="en-US" dirty="0">
            <a:latin typeface="微软雅黑" pitchFamily="34" charset="-122"/>
            <a:ea typeface="微软雅黑" pitchFamily="34" charset="-122"/>
          </a:endParaRPr>
        </a:p>
      </dgm:t>
    </dgm:pt>
    <dgm:pt modelId="{292E50C6-EE79-4503-B79F-476E2EAA70FB}" type="parTrans" cxnId="{B3FC0A2B-D464-49E4-87FB-6AD90DFCB187}">
      <dgm:prSet/>
      <dgm:spPr/>
      <dgm:t>
        <a:bodyPr/>
        <a:lstStyle/>
        <a:p>
          <a:endParaRPr lang="zh-CN" altLang="en-US"/>
        </a:p>
      </dgm:t>
    </dgm:pt>
    <dgm:pt modelId="{84DFEF76-DD8B-4052-8003-FE3FBAFC1DDF}" type="sibTrans" cxnId="{B3FC0A2B-D464-49E4-87FB-6AD90DFCB187}">
      <dgm:prSet/>
      <dgm:spPr/>
      <dgm:t>
        <a:bodyPr/>
        <a:lstStyle/>
        <a:p>
          <a:endParaRPr lang="zh-CN" altLang="en-US"/>
        </a:p>
      </dgm:t>
    </dgm:pt>
    <dgm:pt modelId="{56C8C873-5515-42C0-B387-2FE9038B58CD}">
      <dgm:prSet phldrT="[Text]"/>
      <dgm:spPr/>
      <dgm:t>
        <a:bodyPr/>
        <a:lstStyle/>
        <a:p>
          <a:r>
            <a:rPr lang="zh-CN" altLang="en-US" dirty="0" smtClean="0">
              <a:latin typeface="微软雅黑" pitchFamily="34" charset="-122"/>
              <a:ea typeface="微软雅黑" pitchFamily="34" charset="-122"/>
            </a:rPr>
            <a:t>基于</a:t>
          </a:r>
          <a:r>
            <a:rPr lang="en-US" altLang="zh-CN" dirty="0" smtClean="0">
              <a:latin typeface="微软雅黑" pitchFamily="34" charset="-122"/>
              <a:ea typeface="微软雅黑" pitchFamily="34" charset="-122"/>
            </a:rPr>
            <a:t>PM</a:t>
          </a:r>
          <a:r>
            <a:rPr lang="en-US" altLang="zh-CN" baseline="-25000" dirty="0" smtClean="0">
              <a:latin typeface="微软雅黑" pitchFamily="34" charset="-122"/>
              <a:ea typeface="微软雅黑" pitchFamily="34" charset="-122"/>
            </a:rPr>
            <a:t>2.5</a:t>
          </a:r>
          <a:r>
            <a:rPr lang="zh-CN" altLang="en-US" dirty="0" smtClean="0">
              <a:latin typeface="微软雅黑" pitchFamily="34" charset="-122"/>
              <a:ea typeface="微软雅黑" pitchFamily="34" charset="-122"/>
            </a:rPr>
            <a:t>跨界传输关系的大气污染物减排目标分解</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Distribute mitigation tasks based on PM2.5 ross-border transmission </a:t>
          </a:r>
          <a:endParaRPr lang="zh-CN" altLang="en-US" dirty="0">
            <a:latin typeface="微软雅黑" pitchFamily="34" charset="-122"/>
            <a:ea typeface="微软雅黑" pitchFamily="34" charset="-122"/>
          </a:endParaRPr>
        </a:p>
      </dgm:t>
    </dgm:pt>
    <dgm:pt modelId="{BDD6B61F-B0C5-4894-927D-7D27D077ED7E}" type="parTrans" cxnId="{800C2D12-2F0F-4073-986E-AB713EAA2A94}">
      <dgm:prSet/>
      <dgm:spPr/>
      <dgm:t>
        <a:bodyPr/>
        <a:lstStyle/>
        <a:p>
          <a:endParaRPr lang="zh-CN" altLang="en-US"/>
        </a:p>
      </dgm:t>
    </dgm:pt>
    <dgm:pt modelId="{77AD9305-BA9E-4BAA-A31D-045483BD5273}" type="sibTrans" cxnId="{800C2D12-2F0F-4073-986E-AB713EAA2A94}">
      <dgm:prSet/>
      <dgm:spPr/>
      <dgm:t>
        <a:bodyPr/>
        <a:lstStyle/>
        <a:p>
          <a:endParaRPr lang="zh-CN" altLang="en-US"/>
        </a:p>
      </dgm:t>
    </dgm:pt>
    <dgm:pt modelId="{8B84CD58-4E81-4CE8-A435-F7FA5CFE6169}">
      <dgm:prSet phldrT="[Text]"/>
      <dgm:spPr/>
      <dgm:t>
        <a:bodyPr/>
        <a:lstStyle/>
        <a:p>
          <a:r>
            <a:rPr lang="zh-CN" altLang="en-US" dirty="0" smtClean="0">
              <a:latin typeface="微软雅黑" pitchFamily="34" charset="-122"/>
              <a:ea typeface="微软雅黑" pitchFamily="34" charset="-122"/>
            </a:rPr>
            <a:t>区域煤炭消费总量控制目标确定与分解</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Setup and distribute regional total coal consumption target </a:t>
          </a:r>
          <a:endParaRPr lang="zh-CN" altLang="en-US" dirty="0">
            <a:latin typeface="微软雅黑" pitchFamily="34" charset="-122"/>
            <a:ea typeface="微软雅黑" pitchFamily="34" charset="-122"/>
          </a:endParaRPr>
        </a:p>
      </dgm:t>
    </dgm:pt>
    <dgm:pt modelId="{06DAF70C-FAE4-4937-9065-8286F5C78E22}" type="sibTrans" cxnId="{9E1AC4F9-C95D-4000-AEE5-9DC567A5E8B2}">
      <dgm:prSet/>
      <dgm:spPr/>
      <dgm:t>
        <a:bodyPr/>
        <a:lstStyle/>
        <a:p>
          <a:endParaRPr lang="zh-CN" altLang="en-US">
            <a:latin typeface="微软雅黑" pitchFamily="34" charset="-122"/>
            <a:ea typeface="微软雅黑" pitchFamily="34" charset="-122"/>
          </a:endParaRPr>
        </a:p>
      </dgm:t>
    </dgm:pt>
    <dgm:pt modelId="{E0276FCC-7CD9-464F-8CA3-4B2D3632AB2C}" type="parTrans" cxnId="{9E1AC4F9-C95D-4000-AEE5-9DC567A5E8B2}">
      <dgm:prSet/>
      <dgm:spPr/>
      <dgm:t>
        <a:bodyPr/>
        <a:lstStyle/>
        <a:p>
          <a:endParaRPr lang="zh-CN" altLang="en-US">
            <a:latin typeface="微软雅黑" pitchFamily="34" charset="-122"/>
            <a:ea typeface="微软雅黑" pitchFamily="34" charset="-122"/>
          </a:endParaRPr>
        </a:p>
      </dgm:t>
    </dgm:pt>
    <dgm:pt modelId="{9CE95575-EB72-483C-9920-F309D0C259A6}" type="pres">
      <dgm:prSet presAssocID="{B28BD98F-AFC7-481C-BC5A-D09B32BE26A0}" presName="linear" presStyleCnt="0">
        <dgm:presLayoutVars>
          <dgm:animLvl val="lvl"/>
          <dgm:resizeHandles val="exact"/>
        </dgm:presLayoutVars>
      </dgm:prSet>
      <dgm:spPr/>
      <dgm:t>
        <a:bodyPr/>
        <a:lstStyle/>
        <a:p>
          <a:endParaRPr lang="zh-CN" altLang="en-US"/>
        </a:p>
      </dgm:t>
    </dgm:pt>
    <dgm:pt modelId="{EA51EDAD-87F0-4C73-A3B5-3937EDCEFECD}" type="pres">
      <dgm:prSet presAssocID="{1EB9A02C-218C-46F3-898A-1A5CB9A497F8}" presName="parentText" presStyleLbl="node1" presStyleIdx="0" presStyleCnt="4">
        <dgm:presLayoutVars>
          <dgm:chMax val="0"/>
          <dgm:bulletEnabled val="1"/>
        </dgm:presLayoutVars>
      </dgm:prSet>
      <dgm:spPr/>
      <dgm:t>
        <a:bodyPr/>
        <a:lstStyle/>
        <a:p>
          <a:endParaRPr lang="zh-CN" altLang="en-US"/>
        </a:p>
      </dgm:t>
    </dgm:pt>
    <dgm:pt modelId="{04A85CDE-2D40-4553-88C0-55B2C173DD94}" type="pres">
      <dgm:prSet presAssocID="{84DFEF76-DD8B-4052-8003-FE3FBAFC1DDF}" presName="spacer" presStyleCnt="0"/>
      <dgm:spPr/>
    </dgm:pt>
    <dgm:pt modelId="{F3F7E784-D09C-450A-8FA4-2E96CF538B3A}" type="pres">
      <dgm:prSet presAssocID="{56C8C873-5515-42C0-B387-2FE9038B58CD}" presName="parentText" presStyleLbl="node1" presStyleIdx="1" presStyleCnt="4" custLinFactNeighborY="-52910">
        <dgm:presLayoutVars>
          <dgm:chMax val="0"/>
          <dgm:bulletEnabled val="1"/>
        </dgm:presLayoutVars>
      </dgm:prSet>
      <dgm:spPr/>
      <dgm:t>
        <a:bodyPr/>
        <a:lstStyle/>
        <a:p>
          <a:endParaRPr lang="zh-CN" altLang="en-US"/>
        </a:p>
      </dgm:t>
    </dgm:pt>
    <dgm:pt modelId="{638523A7-C901-4C26-8940-BFCCE4AB36AA}" type="pres">
      <dgm:prSet presAssocID="{77AD9305-BA9E-4BAA-A31D-045483BD5273}" presName="spacer" presStyleCnt="0"/>
      <dgm:spPr/>
    </dgm:pt>
    <dgm:pt modelId="{02B2ED2B-58E1-4482-8E8C-0DFA7576CDBD}" type="pres">
      <dgm:prSet presAssocID="{8B84CD58-4E81-4CE8-A435-F7FA5CFE6169}" presName="parentText" presStyleLbl="node1" presStyleIdx="2" presStyleCnt="4">
        <dgm:presLayoutVars>
          <dgm:chMax val="0"/>
          <dgm:bulletEnabled val="1"/>
        </dgm:presLayoutVars>
      </dgm:prSet>
      <dgm:spPr/>
      <dgm:t>
        <a:bodyPr/>
        <a:lstStyle/>
        <a:p>
          <a:endParaRPr lang="zh-CN" altLang="en-US"/>
        </a:p>
      </dgm:t>
    </dgm:pt>
    <dgm:pt modelId="{5F696AB9-AC90-4A6C-9201-9632DEE0567E}" type="pres">
      <dgm:prSet presAssocID="{06DAF70C-FAE4-4937-9065-8286F5C78E22}" presName="spacer" presStyleCnt="0"/>
      <dgm:spPr/>
    </dgm:pt>
    <dgm:pt modelId="{6269CF73-8EB4-4030-8E1D-71D08D9F2457}" type="pres">
      <dgm:prSet presAssocID="{36DC4674-9BE1-48A1-9D04-79C757ADE38D}" presName="parentText" presStyleLbl="node1" presStyleIdx="3" presStyleCnt="4">
        <dgm:presLayoutVars>
          <dgm:chMax val="0"/>
          <dgm:bulletEnabled val="1"/>
        </dgm:presLayoutVars>
      </dgm:prSet>
      <dgm:spPr/>
      <dgm:t>
        <a:bodyPr/>
        <a:lstStyle/>
        <a:p>
          <a:endParaRPr lang="zh-CN" altLang="en-US"/>
        </a:p>
      </dgm:t>
    </dgm:pt>
  </dgm:ptLst>
  <dgm:cxnLst>
    <dgm:cxn modelId="{9E1AC4F9-C95D-4000-AEE5-9DC567A5E8B2}" srcId="{B28BD98F-AFC7-481C-BC5A-D09B32BE26A0}" destId="{8B84CD58-4E81-4CE8-A435-F7FA5CFE6169}" srcOrd="2" destOrd="0" parTransId="{E0276FCC-7CD9-464F-8CA3-4B2D3632AB2C}" sibTransId="{06DAF70C-FAE4-4937-9065-8286F5C78E22}"/>
    <dgm:cxn modelId="{D99278C8-5494-4123-8489-3FE12106223A}" srcId="{B28BD98F-AFC7-481C-BC5A-D09B32BE26A0}" destId="{36DC4674-9BE1-48A1-9D04-79C757ADE38D}" srcOrd="3" destOrd="0" parTransId="{07DF3A67-5B76-41E6-B5CA-C5F4321B5A5C}" sibTransId="{41F88CAA-D0FB-44B5-9A0A-02123C095E06}"/>
    <dgm:cxn modelId="{7FDB729B-3E3F-4921-98FD-A9133AEA56EA}" type="presOf" srcId="{8B84CD58-4E81-4CE8-A435-F7FA5CFE6169}" destId="{02B2ED2B-58E1-4482-8E8C-0DFA7576CDBD}" srcOrd="0" destOrd="0" presId="urn:microsoft.com/office/officeart/2005/8/layout/vList2"/>
    <dgm:cxn modelId="{D8A59BFE-B0EC-4882-A2CF-5B9866619276}" type="presOf" srcId="{56C8C873-5515-42C0-B387-2FE9038B58CD}" destId="{F3F7E784-D09C-450A-8FA4-2E96CF538B3A}" srcOrd="0" destOrd="0" presId="urn:microsoft.com/office/officeart/2005/8/layout/vList2"/>
    <dgm:cxn modelId="{800C2D12-2F0F-4073-986E-AB713EAA2A94}" srcId="{B28BD98F-AFC7-481C-BC5A-D09B32BE26A0}" destId="{56C8C873-5515-42C0-B387-2FE9038B58CD}" srcOrd="1" destOrd="0" parTransId="{BDD6B61F-B0C5-4894-927D-7D27D077ED7E}" sibTransId="{77AD9305-BA9E-4BAA-A31D-045483BD5273}"/>
    <dgm:cxn modelId="{9325CBBA-88AC-466D-B9EC-ED4978B29003}" type="presOf" srcId="{B28BD98F-AFC7-481C-BC5A-D09B32BE26A0}" destId="{9CE95575-EB72-483C-9920-F309D0C259A6}" srcOrd="0" destOrd="0" presId="urn:microsoft.com/office/officeart/2005/8/layout/vList2"/>
    <dgm:cxn modelId="{A03BB02C-F98A-4066-B91C-645378E628D7}" type="presOf" srcId="{1EB9A02C-218C-46F3-898A-1A5CB9A497F8}" destId="{EA51EDAD-87F0-4C73-A3B5-3937EDCEFECD}" srcOrd="0" destOrd="0" presId="urn:microsoft.com/office/officeart/2005/8/layout/vList2"/>
    <dgm:cxn modelId="{B3FC0A2B-D464-49E4-87FB-6AD90DFCB187}" srcId="{B28BD98F-AFC7-481C-BC5A-D09B32BE26A0}" destId="{1EB9A02C-218C-46F3-898A-1A5CB9A497F8}" srcOrd="0" destOrd="0" parTransId="{292E50C6-EE79-4503-B79F-476E2EAA70FB}" sibTransId="{84DFEF76-DD8B-4052-8003-FE3FBAFC1DDF}"/>
    <dgm:cxn modelId="{B397C083-3FBE-4126-BDFC-4D3F8B321433}" type="presOf" srcId="{36DC4674-9BE1-48A1-9D04-79C757ADE38D}" destId="{6269CF73-8EB4-4030-8E1D-71D08D9F2457}" srcOrd="0" destOrd="0" presId="urn:microsoft.com/office/officeart/2005/8/layout/vList2"/>
    <dgm:cxn modelId="{9775E443-A642-48C8-91AD-DEC7FB576DB4}" type="presParOf" srcId="{9CE95575-EB72-483C-9920-F309D0C259A6}" destId="{EA51EDAD-87F0-4C73-A3B5-3937EDCEFECD}" srcOrd="0" destOrd="0" presId="urn:microsoft.com/office/officeart/2005/8/layout/vList2"/>
    <dgm:cxn modelId="{A8402BAE-B394-4004-A941-FB8CD1C37B12}" type="presParOf" srcId="{9CE95575-EB72-483C-9920-F309D0C259A6}" destId="{04A85CDE-2D40-4553-88C0-55B2C173DD94}" srcOrd="1" destOrd="0" presId="urn:microsoft.com/office/officeart/2005/8/layout/vList2"/>
    <dgm:cxn modelId="{73A89C50-8D36-4E00-A988-3B92409E3150}" type="presParOf" srcId="{9CE95575-EB72-483C-9920-F309D0C259A6}" destId="{F3F7E784-D09C-450A-8FA4-2E96CF538B3A}" srcOrd="2" destOrd="0" presId="urn:microsoft.com/office/officeart/2005/8/layout/vList2"/>
    <dgm:cxn modelId="{DCA1E5BD-8F04-4559-BD76-28B968102206}" type="presParOf" srcId="{9CE95575-EB72-483C-9920-F309D0C259A6}" destId="{638523A7-C901-4C26-8940-BFCCE4AB36AA}" srcOrd="3" destOrd="0" presId="urn:microsoft.com/office/officeart/2005/8/layout/vList2"/>
    <dgm:cxn modelId="{DAB2354A-4A5B-4DB6-8E5A-0DE2501C661D}" type="presParOf" srcId="{9CE95575-EB72-483C-9920-F309D0C259A6}" destId="{02B2ED2B-58E1-4482-8E8C-0DFA7576CDBD}" srcOrd="4" destOrd="0" presId="urn:microsoft.com/office/officeart/2005/8/layout/vList2"/>
    <dgm:cxn modelId="{CD072DCF-BC59-4807-9DDA-00DBE09DAE33}" type="presParOf" srcId="{9CE95575-EB72-483C-9920-F309D0C259A6}" destId="{5F696AB9-AC90-4A6C-9201-9632DEE0567E}" srcOrd="5" destOrd="0" presId="urn:microsoft.com/office/officeart/2005/8/layout/vList2"/>
    <dgm:cxn modelId="{7F124843-F81A-412B-90C9-FB397CBAF0CC}" type="presParOf" srcId="{9CE95575-EB72-483C-9920-F309D0C259A6}" destId="{6269CF73-8EB4-4030-8E1D-71D08D9F2457}"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ltLang="zh-CN"/>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77BEA33-F70A-4EE2-87BF-6DFAAFBF1CAB}" type="datetimeFigureOut">
              <a:rPr lang="zh-CN" altLang="en-US"/>
              <a:pPr/>
              <a:t>2014-4-28</a:t>
            </a:fld>
            <a:endParaRPr lang="en-US" altLang="zh-CN"/>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ltLang="zh-CN"/>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67C01EC-09E6-40FD-B430-5418A37462D4}"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宋体" charset="-122"/>
        <a:cs typeface="+mn-cs"/>
      </a:defRPr>
    </a:lvl1pPr>
    <a:lvl2pPr marL="457200" algn="l" rtl="0" fontAlgn="base">
      <a:spcBef>
        <a:spcPct val="30000"/>
      </a:spcBef>
      <a:spcAft>
        <a:spcPct val="0"/>
      </a:spcAft>
      <a:defRPr sz="1200" kern="1200">
        <a:solidFill>
          <a:schemeClr val="tx1"/>
        </a:solidFill>
        <a:latin typeface="Calibri" pitchFamily="34" charset="0"/>
        <a:ea typeface="宋体" charset="-122"/>
        <a:cs typeface="+mn-cs"/>
      </a:defRPr>
    </a:lvl2pPr>
    <a:lvl3pPr marL="914400" algn="l" rtl="0" fontAlgn="base">
      <a:spcBef>
        <a:spcPct val="30000"/>
      </a:spcBef>
      <a:spcAft>
        <a:spcPct val="0"/>
      </a:spcAft>
      <a:defRPr sz="1200" kern="1200">
        <a:solidFill>
          <a:schemeClr val="tx1"/>
        </a:solidFill>
        <a:latin typeface="Calibri" pitchFamily="34" charset="0"/>
        <a:ea typeface="宋体" charset="-122"/>
        <a:cs typeface="+mn-cs"/>
      </a:defRPr>
    </a:lvl3pPr>
    <a:lvl4pPr marL="1371600" algn="l" rtl="0" fontAlgn="base">
      <a:spcBef>
        <a:spcPct val="30000"/>
      </a:spcBef>
      <a:spcAft>
        <a:spcPct val="0"/>
      </a:spcAft>
      <a:defRPr sz="1200" kern="1200">
        <a:solidFill>
          <a:schemeClr val="tx1"/>
        </a:solidFill>
        <a:latin typeface="Calibri" pitchFamily="34" charset="0"/>
        <a:ea typeface="宋体" charset="-122"/>
        <a:cs typeface="+mn-cs"/>
      </a:defRPr>
    </a:lvl4pPr>
    <a:lvl5pPr marL="1828800" algn="l" rtl="0" fontAlgn="base">
      <a:spcBef>
        <a:spcPct val="30000"/>
      </a:spcBef>
      <a:spcAft>
        <a:spcPct val="0"/>
      </a:spcAft>
      <a:defRPr sz="1200" kern="1200">
        <a:solidFill>
          <a:schemeClr val="tx1"/>
        </a:solidFill>
        <a:latin typeface="Calibri" pitchFamily="34"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p:spPr>
      </p:sp>
      <p:sp>
        <p:nvSpPr>
          <p:cNvPr id="33795" name="备注占位符 2"/>
          <p:cNvSpPr>
            <a:spLocks noGrp="1"/>
          </p:cNvSpPr>
          <p:nvPr>
            <p:ph type="body" idx="1"/>
          </p:nvPr>
        </p:nvSpPr>
        <p:spPr>
          <a:ln/>
        </p:spPr>
        <p:txBody>
          <a:bodyPr/>
          <a:lstStyle/>
          <a:p>
            <a:pPr defTabSz="800100">
              <a:spcBef>
                <a:spcPct val="0"/>
              </a:spcBef>
            </a:pPr>
            <a:endParaRPr lang="zh-CN" altLang="en-US">
              <a:ea typeface="微软雅黑" pitchFamily="34" charset="-122"/>
              <a:cs typeface="Times New Roman" pitchFamily="18" charset="0"/>
            </a:endParaRPr>
          </a:p>
        </p:txBody>
      </p:sp>
      <p:sp>
        <p:nvSpPr>
          <p:cNvPr id="33796"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91A31AE-F5FD-431E-A3AC-F800080A5F85}" type="slidenum">
              <a:rPr lang="zh-CN" altLang="en-US" sz="1200"/>
              <a:pPr algn="r"/>
              <a:t>12</a:t>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p:spPr>
        <p:txBody>
          <a:bodyPr/>
          <a:lstStyle/>
          <a:p>
            <a:r>
              <a:rPr lang="en-US" altLang="zh-CN"/>
              <a:t>2017-E</a:t>
            </a:r>
            <a:r>
              <a:rPr lang="zh-CN" altLang="en-US"/>
              <a:t>是只考虑能源结构调整的措施，</a:t>
            </a:r>
            <a:r>
              <a:rPr lang="en-US" altLang="zh-CN"/>
              <a:t>2017</a:t>
            </a:r>
            <a:r>
              <a:rPr lang="zh-CN" altLang="en-US"/>
              <a:t>是所有措施都包括的减排潜力。</a:t>
            </a:r>
          </a:p>
        </p:txBody>
      </p:sp>
      <p:sp>
        <p:nvSpPr>
          <p:cNvPr id="35844"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D88953D-AB0E-456D-8015-4AB8569C616F}" type="slidenum">
              <a:rPr lang="zh-CN" altLang="en-US" sz="1200"/>
              <a:pPr algn="r"/>
              <a:t>13</a:t>
            </a:fld>
            <a:endParaRPr lang="en-US" altLang="zh-C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ln/>
        </p:spPr>
      </p:sp>
      <p:sp>
        <p:nvSpPr>
          <p:cNvPr id="37891" name="备注占位符 2"/>
          <p:cNvSpPr>
            <a:spLocks noGrp="1"/>
          </p:cNvSpPr>
          <p:nvPr>
            <p:ph type="body" idx="1"/>
          </p:nvPr>
        </p:nvSpPr>
        <p:spPr>
          <a:ln/>
        </p:spPr>
        <p:txBody>
          <a:bodyPr/>
          <a:lstStyle/>
          <a:p>
            <a:endParaRPr lang="zh-CN" altLang="en-US"/>
          </a:p>
        </p:txBody>
      </p:sp>
      <p:sp>
        <p:nvSpPr>
          <p:cNvPr id="37892"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E700D48-312B-42BB-82F4-3E127B4E233A}" type="slidenum">
              <a:rPr lang="zh-CN" altLang="en-US" sz="1200"/>
              <a:pPr algn="r"/>
              <a:t>14</a:t>
            </a:fld>
            <a:endParaRPr lang="en-US"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ln/>
        </p:spPr>
        <p:txBody>
          <a:bodyPr/>
          <a:lstStyle/>
          <a:p>
            <a:endParaRPr lang="zh-CN" altLang="en-US"/>
          </a:p>
        </p:txBody>
      </p:sp>
      <p:sp>
        <p:nvSpPr>
          <p:cNvPr id="45060"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60C9EED-5C97-4618-87BC-02489FDEF1D4}" type="slidenum">
              <a:rPr lang="zh-CN" altLang="en-US" sz="1200"/>
              <a:pPr algn="r"/>
              <a:t>22</a:t>
            </a:fld>
            <a:endParaRPr lang="en-US" altLang="zh-C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ln/>
        </p:spPr>
        <p:txBody>
          <a:bodyPr/>
          <a:lstStyle/>
          <a:p>
            <a:r>
              <a:rPr lang="zh-CN" altLang="en-US" b="1">
                <a:solidFill>
                  <a:srgbClr val="000000"/>
                </a:solidFill>
                <a:latin typeface="微软雅黑" pitchFamily="34" charset="-122"/>
                <a:ea typeface="微软雅黑" pitchFamily="34" charset="-122"/>
              </a:rPr>
              <a:t>建立区域和部门协调制度</a:t>
            </a:r>
            <a:r>
              <a:rPr lang="zh-CN" altLang="en-US">
                <a:solidFill>
                  <a:srgbClr val="000000"/>
                </a:solidFill>
              </a:rPr>
              <a:t>：关键在于</a:t>
            </a:r>
            <a:r>
              <a:rPr lang="zh-CN" altLang="en-US"/>
              <a:t>构建区域内统一的环境管理信息共享与区域环境决策协商机制，形成协调区域行政主体之间利益的有效平台</a:t>
            </a:r>
            <a:endParaRPr lang="en-US" altLang="zh-CN"/>
          </a:p>
          <a:p>
            <a:r>
              <a:rPr lang="zh-CN" altLang="en-US" b="1">
                <a:solidFill>
                  <a:srgbClr val="000000"/>
                </a:solidFill>
                <a:latin typeface="微软雅黑" pitchFamily="34" charset="-122"/>
                <a:ea typeface="微软雅黑" pitchFamily="34" charset="-122"/>
              </a:rPr>
              <a:t>建立常态化预警监控平台</a:t>
            </a:r>
            <a:r>
              <a:rPr lang="zh-CN" altLang="en-US">
                <a:solidFill>
                  <a:srgbClr val="000000"/>
                </a:solidFill>
              </a:rPr>
              <a:t>：</a:t>
            </a:r>
            <a:r>
              <a:rPr lang="zh-CN" altLang="en-US"/>
              <a:t>通过科学研究和预测预警，在区域大气污染联防联控机制下，协调区域内的临时减排措施，减轻或避免极端不利气象条件下的大气重污染</a:t>
            </a:r>
            <a:endParaRPr lang="en-US" altLang="zh-CN"/>
          </a:p>
          <a:p>
            <a:r>
              <a:rPr lang="zh-CN" altLang="en-US" b="1">
                <a:solidFill>
                  <a:srgbClr val="000000"/>
                </a:solidFill>
                <a:latin typeface="微软雅黑" pitchFamily="34" charset="-122"/>
                <a:ea typeface="微软雅黑" pitchFamily="34" charset="-122"/>
              </a:rPr>
              <a:t>建立环评监督和执法会商制度</a:t>
            </a:r>
            <a:r>
              <a:rPr lang="zh-CN" altLang="en-US">
                <a:solidFill>
                  <a:srgbClr val="000000"/>
                </a:solidFill>
              </a:rPr>
              <a:t>：</a:t>
            </a:r>
            <a:r>
              <a:rPr lang="zh-CN" altLang="en-US"/>
              <a:t>对于新污染源的准入，需要建立重大项目环境影响评价会商机制。对于已有污染源的监督，需要在区域内统一环境执法监督的标准和尺度。</a:t>
            </a:r>
            <a:endParaRPr lang="en-US" altLang="zh-CN"/>
          </a:p>
          <a:p>
            <a:r>
              <a:rPr lang="zh-CN" altLang="en-US" b="1">
                <a:solidFill>
                  <a:srgbClr val="000000"/>
                </a:solidFill>
                <a:latin typeface="微软雅黑" pitchFamily="34" charset="-122"/>
                <a:ea typeface="微软雅黑" pitchFamily="34" charset="-122"/>
              </a:rPr>
              <a:t>实施统一监测</a:t>
            </a:r>
            <a:r>
              <a:rPr lang="zh-CN" altLang="en-US">
                <a:solidFill>
                  <a:srgbClr val="000000"/>
                </a:solidFill>
              </a:rPr>
              <a:t>：</a:t>
            </a:r>
            <a:r>
              <a:rPr lang="zh-CN" altLang="en-US"/>
              <a:t>对区域内的城市和背景点监测内容、监测方法进行统一要求；建立更加全面的评估方法，从目前对城市空气质量的评估拓展到对整个区域空气质量的综合评估</a:t>
            </a:r>
            <a:endParaRPr lang="en-US" altLang="zh-CN">
              <a:solidFill>
                <a:srgbClr val="000000"/>
              </a:solidFill>
            </a:endParaRPr>
          </a:p>
          <a:p>
            <a:endParaRPr lang="en-US" altLang="zh-CN">
              <a:solidFill>
                <a:srgbClr val="000000"/>
              </a:solidFill>
            </a:endParaRPr>
          </a:p>
          <a:p>
            <a:endParaRPr lang="en-US" altLang="zh-CN">
              <a:solidFill>
                <a:srgbClr val="000000"/>
              </a:solidFill>
            </a:endParaRPr>
          </a:p>
          <a:p>
            <a:endParaRPr lang="en-US" altLang="zh-CN">
              <a:solidFill>
                <a:srgbClr val="000000"/>
              </a:solidFill>
            </a:endParaRPr>
          </a:p>
        </p:txBody>
      </p:sp>
      <p:sp>
        <p:nvSpPr>
          <p:cNvPr id="49156"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EE8A848-AD4C-49BA-8539-7EBA9DD7BAF9}" type="slidenum">
              <a:rPr lang="zh-CN" altLang="en-US" sz="1200"/>
              <a:pPr algn="r"/>
              <a:t>25</a:t>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0" y="903288"/>
            <a:ext cx="7812088" cy="77787"/>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1448"/>
              <a:ext cx="2519451" cy="726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txBox="1">
            <a:spLocks noChangeArrowheads="1"/>
          </p:cNvSpPr>
          <p:nvPr/>
        </p:nvSpPr>
        <p:spPr bwMode="gray">
          <a:xfrm>
            <a:off x="395288" y="404813"/>
            <a:ext cx="8569325" cy="5473700"/>
          </a:xfrm>
          <a:prstGeom prst="rect">
            <a:avLst/>
          </a:prstGeom>
          <a:solidFill>
            <a:schemeClr val="bg1"/>
          </a:solidFill>
          <a:ln w="9525">
            <a:noFill/>
            <a:miter lim="800000"/>
            <a:headEnd/>
            <a:tailEnd/>
          </a:ln>
        </p:spPr>
        <p:txBody>
          <a:bodyPr anchor="ctr"/>
          <a:lstStyle/>
          <a:p>
            <a:r>
              <a:rPr lang="zh-CN" altLang="en-US" sz="4400" b="1">
                <a:solidFill>
                  <a:schemeClr val="accent1"/>
                </a:solidFill>
                <a:latin typeface="Calibri" pitchFamily="34" charset="0"/>
              </a:rPr>
              <a:t>大气污染防治行动计划绩效评估与区域协调机制研究  </a:t>
            </a:r>
          </a:p>
          <a:p>
            <a:r>
              <a:rPr lang="en-US" altLang="zh-CN" sz="3200" b="1">
                <a:solidFill>
                  <a:schemeClr val="accent1"/>
                </a:solidFill>
                <a:latin typeface="Calibri" pitchFamily="34" charset="0"/>
              </a:rPr>
              <a:t>Performance Evaluation on the Action Plan of Air Pollution Prevention and Control and Regional Coordination Mechanism </a:t>
            </a:r>
          </a:p>
          <a:p>
            <a:endParaRPr lang="en-US" altLang="zh-CN" sz="3200" b="1">
              <a:solidFill>
                <a:schemeClr val="accent1"/>
              </a:solidFill>
              <a:latin typeface="Calibri" pitchFamily="34" charset="0"/>
            </a:endParaRPr>
          </a:p>
          <a:p>
            <a:r>
              <a:rPr lang="zh-CN" altLang="en-US" sz="3600" b="1">
                <a:solidFill>
                  <a:schemeClr val="accent1"/>
                </a:solidFill>
                <a:latin typeface="Calibri" pitchFamily="34" charset="0"/>
              </a:rPr>
              <a:t>贺克斌    </a:t>
            </a:r>
            <a:r>
              <a:rPr lang="en-US" altLang="zh-CN" sz="3600" b="1">
                <a:solidFill>
                  <a:schemeClr val="accent1"/>
                </a:solidFill>
                <a:latin typeface="Calibri" pitchFamily="34" charset="0"/>
              </a:rPr>
              <a:t>Kebin He</a:t>
            </a:r>
          </a:p>
          <a:p>
            <a:r>
              <a:rPr lang="zh-CN" altLang="en-US" sz="3600" b="1">
                <a:solidFill>
                  <a:schemeClr val="accent1"/>
                </a:solidFill>
                <a:latin typeface="Calibri" pitchFamily="34" charset="0"/>
              </a:rPr>
              <a:t>清华大学   </a:t>
            </a:r>
            <a:r>
              <a:rPr lang="en-US" altLang="zh-CN" sz="3600" b="1">
                <a:solidFill>
                  <a:schemeClr val="accent1"/>
                </a:solidFill>
                <a:latin typeface="Calibri" pitchFamily="34" charset="0"/>
              </a:rPr>
              <a:t>Tsinghua University</a:t>
            </a:r>
          </a:p>
          <a:p>
            <a:r>
              <a:rPr lang="en-US" altLang="zh-CN" sz="3600" b="1">
                <a:solidFill>
                  <a:schemeClr val="accent1"/>
                </a:solidFill>
                <a:latin typeface="Calibri" pitchFamily="34" charset="0"/>
              </a:rPr>
              <a:t>2014</a:t>
            </a:r>
            <a:r>
              <a:rPr lang="zh-CN" altLang="en-US" sz="3600" b="1">
                <a:solidFill>
                  <a:schemeClr val="accent1"/>
                </a:solidFill>
                <a:latin typeface="Calibri" pitchFamily="34" charset="0"/>
              </a:rPr>
              <a:t>年</a:t>
            </a:r>
            <a:r>
              <a:rPr lang="en-US" altLang="zh-CN" sz="3600" b="1">
                <a:solidFill>
                  <a:schemeClr val="accent1"/>
                </a:solidFill>
                <a:latin typeface="Calibri" pitchFamily="34" charset="0"/>
              </a:rPr>
              <a:t>5</a:t>
            </a:r>
            <a:r>
              <a:rPr lang="zh-CN" altLang="en-US" sz="3600" b="1">
                <a:solidFill>
                  <a:schemeClr val="accent1"/>
                </a:solidFill>
                <a:latin typeface="Calibri" pitchFamily="34" charset="0"/>
              </a:rPr>
              <a:t>月</a:t>
            </a:r>
            <a:r>
              <a:rPr lang="en-US" altLang="zh-CN" sz="3600" b="1">
                <a:solidFill>
                  <a:schemeClr val="accent1"/>
                </a:solidFill>
                <a:latin typeface="Calibri" pitchFamily="34" charset="0"/>
              </a:rPr>
              <a:t>9</a:t>
            </a:r>
            <a:r>
              <a:rPr lang="zh-CN" altLang="en-US" sz="3600" b="1">
                <a:solidFill>
                  <a:schemeClr val="accent1"/>
                </a:solidFill>
                <a:latin typeface="Calibri" pitchFamily="34" charset="0"/>
              </a:rPr>
              <a:t>日</a:t>
            </a:r>
            <a:r>
              <a:rPr lang="en-US" altLang="zh-CN" sz="3600" b="1">
                <a:solidFill>
                  <a:schemeClr val="accent1"/>
                </a:solidFill>
                <a:latin typeface="Calibri" pitchFamily="34" charset="0"/>
              </a:rPr>
              <a:t>, </a:t>
            </a:r>
            <a:r>
              <a:rPr lang="zh-CN" altLang="en-US" sz="3600" b="1">
                <a:solidFill>
                  <a:schemeClr val="accent1"/>
                </a:solidFill>
                <a:latin typeface="Calibri" pitchFamily="34" charset="0"/>
              </a:rPr>
              <a:t>天津   </a:t>
            </a:r>
            <a:r>
              <a:rPr lang="en-US" altLang="zh-CN" sz="3600" b="1">
                <a:solidFill>
                  <a:schemeClr val="accent1"/>
                </a:solidFill>
                <a:latin typeface="Calibri" pitchFamily="34" charset="0"/>
              </a:rPr>
              <a:t>May 9, 2014, Tianjin</a:t>
            </a:r>
            <a:endParaRPr lang="en-US" altLang="zh-CN" sz="36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txBox="1">
            <a:spLocks noChangeArrowheads="1"/>
          </p:cNvSpPr>
          <p:nvPr/>
        </p:nvSpPr>
        <p:spPr bwMode="gray">
          <a:xfrm>
            <a:off x="323850" y="273050"/>
            <a:ext cx="7343775" cy="563563"/>
          </a:xfrm>
          <a:prstGeom prst="rect">
            <a:avLst/>
          </a:prstGeom>
          <a:noFill/>
          <a:ln w="9525">
            <a:noFill/>
            <a:miter lim="800000"/>
            <a:headEnd/>
            <a:tailEnd/>
          </a:ln>
        </p:spPr>
        <p:txBody>
          <a:bodyPr anchor="ctr"/>
          <a:lstStyle/>
          <a:p>
            <a:r>
              <a:rPr lang="zh-CN" altLang="en-US" sz="3200" b="1">
                <a:solidFill>
                  <a:schemeClr val="tx2"/>
                </a:solidFill>
                <a:latin typeface="Calibri" pitchFamily="34" charset="0"/>
              </a:rPr>
              <a:t>项目组织方式</a:t>
            </a:r>
            <a:r>
              <a:rPr lang="en-US" altLang="zh-CN" sz="3200" b="1">
                <a:solidFill>
                  <a:schemeClr val="tx2"/>
                </a:solidFill>
                <a:latin typeface="Calibri" pitchFamily="34" charset="0"/>
              </a:rPr>
              <a:t>  Responsibilities</a:t>
            </a:r>
          </a:p>
        </p:txBody>
      </p:sp>
      <p:sp>
        <p:nvSpPr>
          <p:cNvPr id="31747" name="Title 1"/>
          <p:cNvSpPr txBox="1">
            <a:spLocks/>
          </p:cNvSpPr>
          <p:nvPr/>
        </p:nvSpPr>
        <p:spPr bwMode="auto">
          <a:xfrm>
            <a:off x="250825" y="1341438"/>
            <a:ext cx="8642350" cy="4895850"/>
          </a:xfrm>
          <a:prstGeom prst="rect">
            <a:avLst/>
          </a:prstGeom>
          <a:noFill/>
          <a:ln w="9525">
            <a:noFill/>
            <a:miter lim="800000"/>
            <a:headEnd/>
            <a:tailEnd/>
          </a:ln>
        </p:spPr>
        <p:txBody>
          <a:bodyPr anchor="ctr"/>
          <a:lstStyle/>
          <a:p>
            <a:pPr defTabSz="457200">
              <a:spcBef>
                <a:spcPts val="600"/>
              </a:spcBef>
              <a:buFont typeface="Arial" charset="0"/>
              <a:buNone/>
            </a:pPr>
            <a:r>
              <a:rPr lang="zh-CN" altLang="en-US" sz="2000" b="1">
                <a:solidFill>
                  <a:srgbClr val="FF3300"/>
                </a:solidFill>
                <a:latin typeface="Times New Roman" pitchFamily="18" charset="0"/>
                <a:ea typeface="华文细黑" pitchFamily="2" charset="-122"/>
                <a:cs typeface="Times New Roman" pitchFamily="18" charset="0"/>
              </a:rPr>
              <a:t>中方主席</a:t>
            </a:r>
            <a:r>
              <a:rPr lang="zh-CN" altLang="en-US" sz="2000" b="1">
                <a:solidFill>
                  <a:schemeClr val="tx2"/>
                </a:solidFill>
                <a:latin typeface="Times New Roman" pitchFamily="18" charset="0"/>
                <a:ea typeface="华文细黑" pitchFamily="2" charset="-122"/>
                <a:cs typeface="Times New Roman" pitchFamily="18" charset="0"/>
              </a:rPr>
              <a:t> </a:t>
            </a:r>
            <a:r>
              <a:rPr lang="en-US" altLang="zh-CN" sz="2000" b="1">
                <a:solidFill>
                  <a:schemeClr val="tx2"/>
                </a:solidFill>
                <a:latin typeface="Times New Roman" pitchFamily="18" charset="0"/>
                <a:ea typeface="华文细黑" pitchFamily="2" charset="-122"/>
                <a:cs typeface="Times New Roman" pitchFamily="18" charset="0"/>
              </a:rPr>
              <a:t>Chinese Co-chair</a:t>
            </a:r>
            <a:r>
              <a:rPr lang="zh-CN" altLang="en-US" sz="2000" b="1">
                <a:solidFill>
                  <a:schemeClr val="tx2"/>
                </a:solidFill>
                <a:latin typeface="Times New Roman" pitchFamily="18" charset="0"/>
                <a:ea typeface="华文细黑" pitchFamily="2" charset="-122"/>
                <a:cs typeface="Times New Roman" pitchFamily="18" charset="0"/>
              </a:rPr>
              <a:t>：郝吉明 院士  </a:t>
            </a:r>
            <a:r>
              <a:rPr lang="en-US" altLang="zh-CN" sz="2000" b="1">
                <a:solidFill>
                  <a:schemeClr val="tx2"/>
                </a:solidFill>
                <a:latin typeface="Times New Roman" pitchFamily="18" charset="0"/>
                <a:ea typeface="华文细黑" pitchFamily="2" charset="-122"/>
                <a:cs typeface="Times New Roman" pitchFamily="18" charset="0"/>
              </a:rPr>
              <a:t>Jiming Hao	 CAE Academician </a:t>
            </a:r>
          </a:p>
          <a:p>
            <a:pPr defTabSz="457200">
              <a:spcBef>
                <a:spcPts val="600"/>
              </a:spcBef>
              <a:buFont typeface="Arial" charset="0"/>
              <a:buNone/>
            </a:pPr>
            <a:r>
              <a:rPr lang="zh-CN" altLang="en-US" sz="2000" b="1">
                <a:solidFill>
                  <a:srgbClr val="FF3300"/>
                </a:solidFill>
                <a:latin typeface="Times New Roman" pitchFamily="18" charset="0"/>
                <a:ea typeface="华文细黑" pitchFamily="2" charset="-122"/>
                <a:cs typeface="Times New Roman" pitchFamily="18" charset="0"/>
              </a:rPr>
              <a:t>外方主席</a:t>
            </a:r>
            <a:r>
              <a:rPr lang="zh-CN" altLang="en-US" sz="2000" b="1">
                <a:solidFill>
                  <a:schemeClr val="tx2"/>
                </a:solidFill>
                <a:latin typeface="Times New Roman" pitchFamily="18" charset="0"/>
                <a:ea typeface="华文细黑" pitchFamily="2" charset="-122"/>
                <a:cs typeface="Times New Roman" pitchFamily="18" charset="0"/>
              </a:rPr>
              <a:t> </a:t>
            </a:r>
            <a:r>
              <a:rPr lang="en-US" altLang="zh-CN" sz="2000" b="1">
                <a:solidFill>
                  <a:schemeClr val="tx2"/>
                </a:solidFill>
                <a:latin typeface="Times New Roman" pitchFamily="18" charset="0"/>
                <a:ea typeface="华文细黑" pitchFamily="2" charset="-122"/>
                <a:cs typeface="Times New Roman" pitchFamily="18" charset="0"/>
              </a:rPr>
              <a:t>International Co-chair</a:t>
            </a:r>
            <a:r>
              <a:rPr lang="zh-CN" altLang="en-US" sz="2000" b="1">
                <a:solidFill>
                  <a:schemeClr val="tx2"/>
                </a:solidFill>
                <a:latin typeface="Times New Roman" pitchFamily="18" charset="0"/>
                <a:ea typeface="华文细黑" pitchFamily="2" charset="-122"/>
                <a:cs typeface="Times New Roman" pitchFamily="18" charset="0"/>
              </a:rPr>
              <a:t>：</a:t>
            </a:r>
            <a:r>
              <a:rPr lang="en-US" altLang="zh-CN" sz="2000" b="1">
                <a:solidFill>
                  <a:schemeClr val="tx2"/>
                </a:solidFill>
                <a:latin typeface="Times New Roman" pitchFamily="18" charset="0"/>
                <a:ea typeface="华文细黑" pitchFamily="2" charset="-122"/>
                <a:cs typeface="Times New Roman" pitchFamily="18" charset="0"/>
              </a:rPr>
              <a:t>Michael Walsh</a:t>
            </a:r>
            <a:r>
              <a:rPr lang="en-US" altLang="zh-CN" sz="2000">
                <a:latin typeface="Calibri" pitchFamily="34" charset="0"/>
                <a:cs typeface="Times New Roman" pitchFamily="18" charset="0"/>
              </a:rPr>
              <a:t> </a:t>
            </a:r>
            <a:endParaRPr lang="en-US" altLang="zh-CN" sz="2000" b="1">
              <a:solidFill>
                <a:schemeClr val="tx2"/>
              </a:solidFill>
              <a:latin typeface="Times New Roman" pitchFamily="18" charset="0"/>
              <a:ea typeface="华文细黑" pitchFamily="2" charset="-122"/>
              <a:cs typeface="Times New Roman" pitchFamily="18" charset="0"/>
            </a:endParaRPr>
          </a:p>
          <a:p>
            <a:pPr defTabSz="457200">
              <a:spcBef>
                <a:spcPts val="600"/>
              </a:spcBef>
            </a:pPr>
            <a:endParaRPr lang="zh-CN" altLang="en-US" sz="1400" b="1">
              <a:solidFill>
                <a:schemeClr val="tx2"/>
              </a:solidFill>
              <a:latin typeface="Times New Roman" pitchFamily="18" charset="0"/>
              <a:ea typeface="华文细黑" pitchFamily="2" charset="-122"/>
              <a:cs typeface="Times New Roman" pitchFamily="18" charset="0"/>
            </a:endParaRPr>
          </a:p>
          <a:p>
            <a:pPr defTabSz="457200">
              <a:spcBef>
                <a:spcPts val="600"/>
              </a:spcBef>
              <a:buFont typeface="Arial" charset="0"/>
              <a:buNone/>
            </a:pPr>
            <a:r>
              <a:rPr lang="zh-CN" altLang="en-US" sz="2000" b="1">
                <a:solidFill>
                  <a:srgbClr val="FF3300"/>
                </a:solidFill>
                <a:latin typeface="Times New Roman" pitchFamily="18" charset="0"/>
                <a:ea typeface="华文细黑" pitchFamily="2" charset="-122"/>
                <a:cs typeface="Times New Roman" pitchFamily="18" charset="0"/>
              </a:rPr>
              <a:t>中方核心组成员</a:t>
            </a:r>
            <a:r>
              <a:rPr lang="zh-CN" altLang="en-US" sz="2000" b="1">
                <a:solidFill>
                  <a:schemeClr val="tx2"/>
                </a:solidFill>
                <a:latin typeface="Times New Roman" pitchFamily="18" charset="0"/>
                <a:ea typeface="华文细黑" pitchFamily="2" charset="-122"/>
                <a:cs typeface="Times New Roman" pitchFamily="18" charset="0"/>
              </a:rPr>
              <a:t> </a:t>
            </a:r>
            <a:r>
              <a:rPr lang="en-US" altLang="zh-CN" sz="2000" b="1">
                <a:solidFill>
                  <a:schemeClr val="tx2"/>
                </a:solidFill>
                <a:latin typeface="Times New Roman" pitchFamily="18" charset="0"/>
                <a:ea typeface="华文细黑" pitchFamily="2" charset="-122"/>
                <a:cs typeface="Times New Roman" pitchFamily="18" charset="0"/>
              </a:rPr>
              <a:t>Chinese team members</a:t>
            </a:r>
            <a:r>
              <a:rPr lang="zh-CN" altLang="en-US" sz="2000" b="1">
                <a:solidFill>
                  <a:schemeClr val="tx2"/>
                </a:solidFill>
                <a:latin typeface="Times New Roman" pitchFamily="18" charset="0"/>
                <a:ea typeface="华文细黑" pitchFamily="2" charset="-122"/>
                <a:cs typeface="Times New Roman" pitchFamily="18" charset="0"/>
              </a:rPr>
              <a:t>：</a:t>
            </a:r>
          </a:p>
          <a:p>
            <a:pPr defTabSz="457200">
              <a:spcBef>
                <a:spcPts val="600"/>
              </a:spcBef>
              <a:buFont typeface="Arial" charset="0"/>
              <a:buNone/>
            </a:pPr>
            <a:r>
              <a:rPr lang="zh-CN" altLang="en-US" sz="2000" b="1">
                <a:solidFill>
                  <a:schemeClr val="tx2"/>
                </a:solidFill>
                <a:latin typeface="Times New Roman" pitchFamily="18" charset="0"/>
                <a:ea typeface="华文细黑" pitchFamily="2" charset="-122"/>
                <a:cs typeface="Times New Roman" pitchFamily="18" charset="0"/>
              </a:rPr>
              <a:t>贺克斌 </a:t>
            </a:r>
            <a:r>
              <a:rPr lang="en-US" altLang="zh-CN" sz="2000" b="1">
                <a:solidFill>
                  <a:schemeClr val="tx2"/>
                </a:solidFill>
                <a:latin typeface="Times New Roman" pitchFamily="18" charset="0"/>
                <a:ea typeface="华文细黑" pitchFamily="2" charset="-122"/>
                <a:cs typeface="Times New Roman" pitchFamily="18" charset="0"/>
              </a:rPr>
              <a:t>(Kebin He)</a:t>
            </a:r>
            <a:r>
              <a:rPr lang="zh-CN" altLang="en-US" sz="2000" b="1">
                <a:solidFill>
                  <a:schemeClr val="tx2"/>
                </a:solidFill>
                <a:latin typeface="Times New Roman" pitchFamily="18" charset="0"/>
                <a:ea typeface="华文细黑" pitchFamily="2" charset="-122"/>
                <a:cs typeface="Times New Roman" pitchFamily="18" charset="0"/>
              </a:rPr>
              <a:t>，杨金田</a:t>
            </a:r>
            <a:r>
              <a:rPr lang="en-US" altLang="zh-CN" sz="2000" b="1">
                <a:solidFill>
                  <a:schemeClr val="tx2"/>
                </a:solidFill>
                <a:latin typeface="Times New Roman" pitchFamily="18" charset="0"/>
                <a:ea typeface="华文细黑" pitchFamily="2" charset="-122"/>
                <a:cs typeface="Times New Roman" pitchFamily="18" charset="0"/>
              </a:rPr>
              <a:t>(Jintian Yang)</a:t>
            </a:r>
            <a:r>
              <a:rPr lang="zh-CN" altLang="en-US" sz="2000" b="1">
                <a:solidFill>
                  <a:schemeClr val="tx2"/>
                </a:solidFill>
                <a:latin typeface="Times New Roman" pitchFamily="18" charset="0"/>
                <a:ea typeface="华文细黑" pitchFamily="2" charset="-122"/>
                <a:cs typeface="Times New Roman" pitchFamily="18" charset="0"/>
              </a:rPr>
              <a:t>，鲍晓峰 </a:t>
            </a:r>
            <a:r>
              <a:rPr lang="en-US" altLang="zh-CN" sz="2000" b="1">
                <a:solidFill>
                  <a:schemeClr val="tx2"/>
                </a:solidFill>
                <a:latin typeface="Times New Roman" pitchFamily="18" charset="0"/>
                <a:ea typeface="华文细黑" pitchFamily="2" charset="-122"/>
                <a:cs typeface="Times New Roman" pitchFamily="18" charset="0"/>
              </a:rPr>
              <a:t>(Xiaofeng Bao)</a:t>
            </a:r>
          </a:p>
          <a:p>
            <a:pPr defTabSz="457200">
              <a:spcBef>
                <a:spcPts val="600"/>
              </a:spcBef>
              <a:buFont typeface="Arial" charset="0"/>
              <a:buNone/>
            </a:pPr>
            <a:r>
              <a:rPr lang="zh-CN" altLang="en-US" sz="2000" b="1">
                <a:solidFill>
                  <a:srgbClr val="FF3300"/>
                </a:solidFill>
                <a:latin typeface="Times New Roman" pitchFamily="18" charset="0"/>
                <a:ea typeface="华文细黑" pitchFamily="2" charset="-122"/>
                <a:cs typeface="Times New Roman" pitchFamily="18" charset="0"/>
              </a:rPr>
              <a:t>外方核心组成员</a:t>
            </a:r>
            <a:r>
              <a:rPr lang="zh-CN" altLang="en-US" sz="2000" b="1">
                <a:solidFill>
                  <a:schemeClr val="tx2"/>
                </a:solidFill>
                <a:latin typeface="Times New Roman" pitchFamily="18" charset="0"/>
                <a:ea typeface="华文细黑" pitchFamily="2" charset="-122"/>
                <a:cs typeface="Times New Roman" pitchFamily="18" charset="0"/>
              </a:rPr>
              <a:t> </a:t>
            </a:r>
            <a:r>
              <a:rPr lang="en-US" altLang="zh-CN" sz="2000" b="1">
                <a:solidFill>
                  <a:schemeClr val="tx2"/>
                </a:solidFill>
                <a:latin typeface="Times New Roman" pitchFamily="18" charset="0"/>
                <a:ea typeface="华文细黑" pitchFamily="2" charset="-122"/>
                <a:cs typeface="Times New Roman" pitchFamily="18" charset="0"/>
              </a:rPr>
              <a:t>International team members</a:t>
            </a:r>
            <a:r>
              <a:rPr lang="zh-CN" altLang="en-US" sz="2000" b="1">
                <a:solidFill>
                  <a:schemeClr val="tx2"/>
                </a:solidFill>
                <a:latin typeface="Times New Roman" pitchFamily="18" charset="0"/>
                <a:ea typeface="华文细黑" pitchFamily="2" charset="-122"/>
                <a:cs typeface="Times New Roman" pitchFamily="18" charset="0"/>
              </a:rPr>
              <a:t>：</a:t>
            </a:r>
          </a:p>
          <a:p>
            <a:pPr defTabSz="457200">
              <a:spcBef>
                <a:spcPts val="600"/>
              </a:spcBef>
              <a:buFont typeface="Arial" charset="0"/>
              <a:buNone/>
            </a:pPr>
            <a:r>
              <a:rPr lang="en-US" altLang="zh-CN" b="1">
                <a:solidFill>
                  <a:schemeClr val="tx2"/>
                </a:solidFill>
                <a:latin typeface="Times New Roman" pitchFamily="18" charset="0"/>
                <a:ea typeface="华文细黑" pitchFamily="2" charset="-122"/>
                <a:cs typeface="Times New Roman" pitchFamily="18" charset="0"/>
              </a:rPr>
              <a:t>Jeremy Schreifels, Markus Amann, Martin Lutz, Steinar Larssen</a:t>
            </a:r>
          </a:p>
          <a:p>
            <a:pPr defTabSz="457200">
              <a:spcBef>
                <a:spcPts val="600"/>
              </a:spcBef>
              <a:buFont typeface="Arial" charset="0"/>
              <a:buNone/>
            </a:pPr>
            <a:endParaRPr lang="en-US" altLang="zh-CN" sz="2000" b="1">
              <a:solidFill>
                <a:schemeClr val="tx2"/>
              </a:solidFill>
              <a:latin typeface="Times New Roman" pitchFamily="18" charset="0"/>
              <a:ea typeface="华文细黑" pitchFamily="2" charset="-122"/>
              <a:cs typeface="Times New Roman" pitchFamily="18" charset="0"/>
            </a:endParaRPr>
          </a:p>
          <a:p>
            <a:pPr defTabSz="457200">
              <a:spcBef>
                <a:spcPts val="600"/>
              </a:spcBef>
              <a:buFont typeface="Arial" charset="0"/>
              <a:buNone/>
            </a:pPr>
            <a:r>
              <a:rPr lang="zh-CN" altLang="en-US" sz="2000" b="1">
                <a:solidFill>
                  <a:srgbClr val="FF3300"/>
                </a:solidFill>
                <a:latin typeface="Times New Roman" pitchFamily="18" charset="0"/>
                <a:ea typeface="华文细黑" pitchFamily="2" charset="-122"/>
                <a:cs typeface="Times New Roman" pitchFamily="18" charset="0"/>
              </a:rPr>
              <a:t>顾问</a:t>
            </a:r>
            <a:r>
              <a:rPr lang="zh-CN" altLang="en-US" sz="2000" b="1">
                <a:solidFill>
                  <a:schemeClr val="tx2"/>
                </a:solidFill>
                <a:latin typeface="Times New Roman" pitchFamily="18" charset="0"/>
                <a:ea typeface="华文细黑" pitchFamily="2" charset="-122"/>
                <a:cs typeface="Times New Roman" pitchFamily="18" charset="0"/>
              </a:rPr>
              <a:t> </a:t>
            </a:r>
            <a:r>
              <a:rPr lang="en-US" altLang="zh-CN" sz="2000" b="1">
                <a:solidFill>
                  <a:schemeClr val="tx2"/>
                </a:solidFill>
                <a:latin typeface="Times New Roman" pitchFamily="18" charset="0"/>
                <a:ea typeface="华文细黑" pitchFamily="2" charset="-122"/>
                <a:cs typeface="Times New Roman" pitchFamily="18" charset="0"/>
              </a:rPr>
              <a:t>Consultant</a:t>
            </a:r>
            <a:r>
              <a:rPr lang="zh-CN" altLang="en-US" sz="2000" b="1">
                <a:solidFill>
                  <a:schemeClr val="tx2"/>
                </a:solidFill>
                <a:latin typeface="Times New Roman" pitchFamily="18" charset="0"/>
                <a:ea typeface="华文细黑" pitchFamily="2" charset="-122"/>
                <a:cs typeface="Times New Roman" pitchFamily="18" charset="0"/>
              </a:rPr>
              <a:t>：周宏春 </a:t>
            </a:r>
            <a:r>
              <a:rPr lang="en-US" altLang="zh-CN" sz="2000" b="1">
                <a:solidFill>
                  <a:schemeClr val="tx2"/>
                </a:solidFill>
                <a:latin typeface="Times New Roman" pitchFamily="18" charset="0"/>
                <a:ea typeface="华文细黑" pitchFamily="2" charset="-122"/>
                <a:cs typeface="Times New Roman" pitchFamily="18" charset="0"/>
              </a:rPr>
              <a:t>(Hongchun Zhou)</a:t>
            </a:r>
            <a:r>
              <a:rPr lang="zh-CN" altLang="en-US" sz="2000" b="1">
                <a:solidFill>
                  <a:schemeClr val="tx2"/>
                </a:solidFill>
                <a:latin typeface="Times New Roman" pitchFamily="18" charset="0"/>
                <a:ea typeface="华文细黑" pitchFamily="2" charset="-122"/>
                <a:cs typeface="Times New Roman" pitchFamily="18" charset="0"/>
              </a:rPr>
              <a:t>，赵英明 </a:t>
            </a:r>
            <a:r>
              <a:rPr lang="en-US" altLang="zh-CN" sz="2000" b="1">
                <a:solidFill>
                  <a:schemeClr val="tx2"/>
                </a:solidFill>
                <a:latin typeface="Times New Roman" pitchFamily="18" charset="0"/>
                <a:ea typeface="华文细黑" pitchFamily="2" charset="-122"/>
                <a:cs typeface="Times New Roman" pitchFamily="18" charset="0"/>
              </a:rPr>
              <a:t>(Yingming Zhao)</a:t>
            </a:r>
            <a:r>
              <a:rPr lang="zh-CN" altLang="en-US" sz="2000" b="1">
                <a:solidFill>
                  <a:schemeClr val="tx2"/>
                </a:solidFill>
                <a:latin typeface="Times New Roman" pitchFamily="18" charset="0"/>
                <a:ea typeface="华文细黑" pitchFamily="2" charset="-122"/>
                <a:cs typeface="Times New Roman" pitchFamily="18" charset="0"/>
              </a:rPr>
              <a:t>，周大地 </a:t>
            </a:r>
            <a:r>
              <a:rPr lang="en-US" altLang="zh-CN" sz="2000" b="1">
                <a:solidFill>
                  <a:schemeClr val="tx2"/>
                </a:solidFill>
                <a:latin typeface="Times New Roman" pitchFamily="18" charset="0"/>
                <a:ea typeface="华文细黑" pitchFamily="2" charset="-122"/>
                <a:cs typeface="Times New Roman" pitchFamily="18" charset="0"/>
              </a:rPr>
              <a:t>(Dadi Zhou)</a:t>
            </a:r>
          </a:p>
          <a:p>
            <a:pPr defTabSz="457200">
              <a:spcBef>
                <a:spcPts val="600"/>
              </a:spcBef>
              <a:buFont typeface="Arial" charset="0"/>
              <a:buNone/>
            </a:pPr>
            <a:endParaRPr lang="zh-CN" altLang="en-US" sz="2000" b="1">
              <a:solidFill>
                <a:schemeClr val="tx2"/>
              </a:solidFill>
              <a:latin typeface="Times New Roman" pitchFamily="18" charset="0"/>
              <a:ea typeface="华文细黑" pitchFamily="2" charset="-122"/>
              <a:cs typeface="Times New Roman" pitchFamily="18" charset="0"/>
            </a:endParaRPr>
          </a:p>
          <a:p>
            <a:pPr defTabSz="457200">
              <a:spcBef>
                <a:spcPts val="600"/>
              </a:spcBef>
              <a:buFont typeface="Arial" charset="0"/>
              <a:buNone/>
            </a:pPr>
            <a:r>
              <a:rPr lang="zh-CN" altLang="en-US" sz="2000" b="1">
                <a:solidFill>
                  <a:srgbClr val="FF3300"/>
                </a:solidFill>
                <a:latin typeface="Times New Roman" pitchFamily="18" charset="0"/>
                <a:ea typeface="华文细黑" pitchFamily="2" charset="-122"/>
                <a:cs typeface="Times New Roman" pitchFamily="18" charset="0"/>
              </a:rPr>
              <a:t>支持专家</a:t>
            </a:r>
            <a:r>
              <a:rPr lang="zh-CN" altLang="en-US" sz="2000" b="1">
                <a:solidFill>
                  <a:schemeClr val="tx2"/>
                </a:solidFill>
                <a:latin typeface="Times New Roman" pitchFamily="18" charset="0"/>
                <a:ea typeface="华文细黑" pitchFamily="2" charset="-122"/>
                <a:cs typeface="Times New Roman" pitchFamily="18" charset="0"/>
              </a:rPr>
              <a:t> </a:t>
            </a:r>
            <a:r>
              <a:rPr lang="en-US" altLang="zh-CN" sz="2000" b="1">
                <a:solidFill>
                  <a:schemeClr val="tx2"/>
                </a:solidFill>
                <a:latin typeface="Times New Roman" pitchFamily="18" charset="0"/>
                <a:ea typeface="华文细黑" pitchFamily="2" charset="-122"/>
                <a:cs typeface="Times New Roman" pitchFamily="18" charset="0"/>
              </a:rPr>
              <a:t>Supporting experts: </a:t>
            </a:r>
            <a:r>
              <a:rPr lang="zh-CN" altLang="en-US" sz="2000" b="1">
                <a:solidFill>
                  <a:schemeClr val="tx2"/>
                </a:solidFill>
                <a:latin typeface="Times New Roman" pitchFamily="18" charset="0"/>
                <a:ea typeface="华文细黑" pitchFamily="2" charset="-122"/>
                <a:cs typeface="Times New Roman" pitchFamily="18" charset="0"/>
              </a:rPr>
              <a:t>王书肖 </a:t>
            </a:r>
            <a:r>
              <a:rPr lang="en-US" altLang="zh-CN" sz="2000" b="1">
                <a:solidFill>
                  <a:schemeClr val="tx2"/>
                </a:solidFill>
                <a:latin typeface="Times New Roman" pitchFamily="18" charset="0"/>
                <a:ea typeface="华文细黑" pitchFamily="2" charset="-122"/>
                <a:cs typeface="Times New Roman" pitchFamily="18" charset="0"/>
              </a:rPr>
              <a:t>(Shuxiao Wang)</a:t>
            </a:r>
            <a:r>
              <a:rPr lang="zh-CN" altLang="en-US" sz="2000" b="1">
                <a:solidFill>
                  <a:schemeClr val="tx2"/>
                </a:solidFill>
                <a:latin typeface="Times New Roman" pitchFamily="18" charset="0"/>
                <a:ea typeface="华文细黑" pitchFamily="2" charset="-122"/>
                <a:cs typeface="Times New Roman" pitchFamily="18" charset="0"/>
              </a:rPr>
              <a:t>，吴烨 </a:t>
            </a:r>
            <a:r>
              <a:rPr lang="en-US" altLang="zh-CN" sz="2000" b="1">
                <a:solidFill>
                  <a:schemeClr val="tx2"/>
                </a:solidFill>
                <a:latin typeface="Times New Roman" pitchFamily="18" charset="0"/>
                <a:ea typeface="华文细黑" pitchFamily="2" charset="-122"/>
                <a:cs typeface="Times New Roman" pitchFamily="18" charset="0"/>
              </a:rPr>
              <a:t>(Ye Wu)</a:t>
            </a:r>
            <a:r>
              <a:rPr lang="zh-CN" altLang="en-US" sz="2000" b="1">
                <a:solidFill>
                  <a:schemeClr val="tx2"/>
                </a:solidFill>
                <a:latin typeface="Times New Roman" pitchFamily="18" charset="0"/>
                <a:ea typeface="华文细黑" pitchFamily="2" charset="-122"/>
                <a:cs typeface="Times New Roman" pitchFamily="18" charset="0"/>
              </a:rPr>
              <a:t>，雷宇 </a:t>
            </a:r>
            <a:r>
              <a:rPr lang="en-US" altLang="zh-CN" sz="2000" b="1">
                <a:solidFill>
                  <a:schemeClr val="tx2"/>
                </a:solidFill>
                <a:latin typeface="Times New Roman" pitchFamily="18" charset="0"/>
                <a:ea typeface="华文细黑" pitchFamily="2" charset="-122"/>
                <a:cs typeface="Times New Roman" pitchFamily="18" charset="0"/>
              </a:rPr>
              <a:t>(Yu Lei)</a:t>
            </a:r>
            <a:r>
              <a:rPr lang="zh-CN" altLang="en-US" sz="2000" b="1">
                <a:solidFill>
                  <a:schemeClr val="tx2"/>
                </a:solidFill>
                <a:latin typeface="Times New Roman" pitchFamily="18" charset="0"/>
                <a:ea typeface="华文细黑" pitchFamily="2" charset="-122"/>
                <a:cs typeface="Times New Roman" pitchFamily="18" charset="0"/>
              </a:rPr>
              <a:t>，宁淼 </a:t>
            </a:r>
            <a:r>
              <a:rPr lang="en-US" altLang="zh-CN" sz="2000" b="1">
                <a:solidFill>
                  <a:schemeClr val="tx2"/>
                </a:solidFill>
                <a:latin typeface="Times New Roman" pitchFamily="18" charset="0"/>
                <a:ea typeface="华文细黑" pitchFamily="2" charset="-122"/>
                <a:cs typeface="Times New Roman" pitchFamily="18" charset="0"/>
              </a:rPr>
              <a:t>(Miao Ning)</a:t>
            </a:r>
            <a:r>
              <a:rPr lang="zh-CN" altLang="en-US" sz="2000" b="1">
                <a:solidFill>
                  <a:schemeClr val="tx2"/>
                </a:solidFill>
                <a:latin typeface="Times New Roman" pitchFamily="18" charset="0"/>
                <a:ea typeface="华文细黑" pitchFamily="2" charset="-122"/>
                <a:cs typeface="Times New Roman" pitchFamily="18" charset="0"/>
              </a:rPr>
              <a:t>，张大伟 </a:t>
            </a:r>
            <a:r>
              <a:rPr lang="en-US" altLang="zh-CN" sz="2000" b="1">
                <a:solidFill>
                  <a:schemeClr val="tx2"/>
                </a:solidFill>
                <a:latin typeface="Times New Roman" pitchFamily="18" charset="0"/>
                <a:ea typeface="华文细黑" pitchFamily="2" charset="-122"/>
                <a:cs typeface="Times New Roman" pitchFamily="18" charset="0"/>
              </a:rPr>
              <a:t>(Dawei Zhang)</a:t>
            </a:r>
            <a:r>
              <a:rPr lang="zh-CN" altLang="en-US" sz="2000" b="1">
                <a:solidFill>
                  <a:schemeClr val="tx2"/>
                </a:solidFill>
                <a:latin typeface="Times New Roman" pitchFamily="18" charset="0"/>
                <a:ea typeface="华文细黑" pitchFamily="2" charset="-122"/>
                <a:cs typeface="Times New Roman" pitchFamily="18" charset="0"/>
              </a:rPr>
              <a:t>，伏晴艳 </a:t>
            </a:r>
            <a:r>
              <a:rPr lang="en-US" altLang="zh-CN" sz="2000" b="1">
                <a:solidFill>
                  <a:schemeClr val="tx2"/>
                </a:solidFill>
                <a:latin typeface="Times New Roman" pitchFamily="18" charset="0"/>
                <a:ea typeface="华文细黑" pitchFamily="2" charset="-122"/>
                <a:cs typeface="Times New Roman" pitchFamily="18" charset="0"/>
              </a:rPr>
              <a:t>(Qingyan Fu)</a:t>
            </a:r>
            <a:r>
              <a:rPr lang="zh-CN" altLang="en-US" sz="2000" b="1">
                <a:solidFill>
                  <a:schemeClr val="tx2"/>
                </a:solidFill>
                <a:latin typeface="Times New Roman" pitchFamily="18" charset="0"/>
                <a:ea typeface="华文细黑" pitchFamily="2" charset="-122"/>
                <a:cs typeface="Times New Roman" pitchFamily="18" charset="0"/>
              </a:rPr>
              <a:t>，胡京南 </a:t>
            </a:r>
            <a:r>
              <a:rPr lang="en-US" altLang="zh-CN" sz="2000" b="1">
                <a:solidFill>
                  <a:schemeClr val="tx2"/>
                </a:solidFill>
                <a:latin typeface="Times New Roman" pitchFamily="18" charset="0"/>
                <a:ea typeface="华文细黑" pitchFamily="2" charset="-122"/>
                <a:cs typeface="Times New Roman" pitchFamily="18" charset="0"/>
              </a:rPr>
              <a:t>(Jingnan Hu)</a:t>
            </a:r>
            <a:r>
              <a:rPr lang="zh-CN" altLang="en-US" sz="2000" b="1">
                <a:solidFill>
                  <a:schemeClr val="tx2"/>
                </a:solidFill>
                <a:latin typeface="Times New Roman" pitchFamily="18" charset="0"/>
                <a:ea typeface="华文细黑" pitchFamily="2" charset="-122"/>
                <a:cs typeface="Times New Roman" pitchFamily="18" charset="0"/>
              </a:rPr>
              <a:t>，刘欢 </a:t>
            </a:r>
            <a:r>
              <a:rPr lang="en-US" altLang="zh-CN" sz="2000" b="1">
                <a:solidFill>
                  <a:schemeClr val="tx2"/>
                </a:solidFill>
                <a:latin typeface="Times New Roman" pitchFamily="18" charset="0"/>
                <a:ea typeface="华文细黑" pitchFamily="2" charset="-122"/>
                <a:cs typeface="Times New Roman" pitchFamily="18" charset="0"/>
              </a:rPr>
              <a:t>(Huan Liu)</a:t>
            </a:r>
          </a:p>
          <a:p>
            <a:pPr defTabSz="457200">
              <a:spcBef>
                <a:spcPts val="600"/>
              </a:spcBef>
            </a:pPr>
            <a:endParaRPr lang="zh-CN" altLang="en-US" sz="1400" b="1">
              <a:solidFill>
                <a:schemeClr val="tx2"/>
              </a:solidFill>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46"/>
          <p:cNvGrpSpPr>
            <a:grpSpLocks/>
          </p:cNvGrpSpPr>
          <p:nvPr/>
        </p:nvGrpSpPr>
        <p:grpSpPr bwMode="auto">
          <a:xfrm>
            <a:off x="1403350" y="1485900"/>
            <a:ext cx="5372100" cy="1152525"/>
            <a:chOff x="1296" y="1824"/>
            <a:chExt cx="2976" cy="432"/>
          </a:xfrm>
        </p:grpSpPr>
        <p:sp>
          <p:nvSpPr>
            <p:cNvPr id="44" name="AutoShape 47"/>
            <p:cNvSpPr>
              <a:spLocks noChangeArrowheads="1"/>
            </p:cNvSpPr>
            <p:nvPr/>
          </p:nvSpPr>
          <p:spPr bwMode="gray">
            <a:xfrm>
              <a:off x="1536" y="1899"/>
              <a:ext cx="2736" cy="288"/>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6" name="Text Box 49"/>
            <p:cNvSpPr txBox="1">
              <a:spLocks noChangeArrowheads="1"/>
            </p:cNvSpPr>
            <p:nvPr/>
          </p:nvSpPr>
          <p:spPr bwMode="gray">
            <a:xfrm>
              <a:off x="1680" y="1934"/>
              <a:ext cx="2160" cy="149"/>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r>
                <a:rPr lang="zh-CN" altLang="en-US" sz="2000" b="1">
                  <a:solidFill>
                    <a:srgbClr val="000000"/>
                  </a:solidFill>
                  <a:latin typeface="Calibri" pitchFamily="34" charset="0"/>
                </a:rPr>
                <a:t>项目背景</a:t>
              </a:r>
              <a:r>
                <a:rPr lang="zh-CN" altLang="en-US" b="1">
                  <a:solidFill>
                    <a:srgbClr val="000000"/>
                  </a:solidFill>
                  <a:latin typeface="Calibri" pitchFamily="34" charset="0"/>
                </a:rPr>
                <a:t> </a:t>
              </a:r>
              <a:r>
                <a:rPr lang="en-US" altLang="zh-CN" b="1">
                  <a:solidFill>
                    <a:srgbClr val="000000"/>
                  </a:solidFill>
                  <a:latin typeface="Calibri" pitchFamily="34" charset="0"/>
                </a:rPr>
                <a:t>Background</a:t>
              </a:r>
            </a:p>
          </p:txBody>
        </p:sp>
        <p:sp>
          <p:nvSpPr>
            <p:cNvPr id="47" name="Text Box 50"/>
            <p:cNvSpPr txBox="1">
              <a:spLocks noChangeArrowheads="1"/>
            </p:cNvSpPr>
            <p:nvPr/>
          </p:nvSpPr>
          <p:spPr bwMode="gray">
            <a:xfrm>
              <a:off x="1410" y="1886"/>
              <a:ext cx="187" cy="17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altLang="zh-CN" sz="2400" kern="0">
                  <a:solidFill>
                    <a:srgbClr val="FFFFFF"/>
                  </a:solidFill>
                  <a:latin typeface="+mn-lt"/>
                  <a:ea typeface="宋体" pitchFamily="2" charset="-122"/>
                </a:rPr>
                <a:t>1</a:t>
              </a:r>
            </a:p>
          </p:txBody>
        </p:sp>
      </p:grpSp>
      <p:grpSp>
        <p:nvGrpSpPr>
          <p:cNvPr id="27655" name="Group 51"/>
          <p:cNvGrpSpPr>
            <a:grpSpLocks/>
          </p:cNvGrpSpPr>
          <p:nvPr/>
        </p:nvGrpSpPr>
        <p:grpSpPr bwMode="auto">
          <a:xfrm>
            <a:off x="1403350" y="2914650"/>
            <a:ext cx="5372100" cy="1163638"/>
            <a:chOff x="1296" y="1824"/>
            <a:chExt cx="2976" cy="432"/>
          </a:xfrm>
        </p:grpSpPr>
        <p:sp>
          <p:nvSpPr>
            <p:cNvPr id="49" name="AutoShape 52"/>
            <p:cNvSpPr>
              <a:spLocks noChangeArrowheads="1"/>
            </p:cNvSpPr>
            <p:nvPr/>
          </p:nvSpPr>
          <p:spPr bwMode="gray">
            <a:xfrm>
              <a:off x="1536" y="1899"/>
              <a:ext cx="2736" cy="288"/>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1" name="Text Box 54"/>
            <p:cNvSpPr txBox="1">
              <a:spLocks noChangeArrowheads="1"/>
            </p:cNvSpPr>
            <p:nvPr/>
          </p:nvSpPr>
          <p:spPr bwMode="gray">
            <a:xfrm>
              <a:off x="1680" y="1934"/>
              <a:ext cx="2160" cy="2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r>
                <a:rPr lang="zh-CN" altLang="en-US" sz="2000" b="1">
                  <a:solidFill>
                    <a:srgbClr val="000000"/>
                  </a:solidFill>
                  <a:latin typeface="Calibri" pitchFamily="34" charset="0"/>
                </a:rPr>
                <a:t>研究目标、内容和组织方式</a:t>
              </a:r>
            </a:p>
            <a:p>
              <a:pPr algn="ctr" eaLnBrk="0" hangingPunct="0"/>
              <a:r>
                <a:rPr lang="en-US" altLang="zh-CN" b="1">
                  <a:solidFill>
                    <a:srgbClr val="000000"/>
                  </a:solidFill>
                  <a:latin typeface="Calibri" pitchFamily="34" charset="0"/>
                </a:rPr>
                <a:t>Objectives, Scope and Responsibilities</a:t>
              </a:r>
              <a:endParaRPr lang="zh-CN" altLang="en-US" b="1">
                <a:solidFill>
                  <a:srgbClr val="000000"/>
                </a:solidFill>
                <a:latin typeface="Calibri" pitchFamily="34" charset="0"/>
              </a:endParaRPr>
            </a:p>
          </p:txBody>
        </p:sp>
        <p:sp>
          <p:nvSpPr>
            <p:cNvPr id="52" name="Text Box 55"/>
            <p:cNvSpPr txBox="1">
              <a:spLocks noChangeArrowheads="1"/>
            </p:cNvSpPr>
            <p:nvPr/>
          </p:nvSpPr>
          <p:spPr bwMode="gray">
            <a:xfrm>
              <a:off x="1410" y="1886"/>
              <a:ext cx="187" cy="17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altLang="zh-CN" sz="2400" kern="0">
                  <a:solidFill>
                    <a:srgbClr val="FFFFFF"/>
                  </a:solidFill>
                  <a:latin typeface="+mn-lt"/>
                  <a:ea typeface="宋体" pitchFamily="2" charset="-122"/>
                </a:rPr>
                <a:t>2</a:t>
              </a:r>
            </a:p>
          </p:txBody>
        </p:sp>
      </p:grpSp>
      <p:grpSp>
        <p:nvGrpSpPr>
          <p:cNvPr id="27660" name="Group 56"/>
          <p:cNvGrpSpPr>
            <a:grpSpLocks/>
          </p:cNvGrpSpPr>
          <p:nvPr/>
        </p:nvGrpSpPr>
        <p:grpSpPr bwMode="auto">
          <a:xfrm>
            <a:off x="1403350" y="4437063"/>
            <a:ext cx="5400675" cy="1152525"/>
            <a:chOff x="1296" y="1824"/>
            <a:chExt cx="2976" cy="432"/>
          </a:xfrm>
        </p:grpSpPr>
        <p:sp>
          <p:nvSpPr>
            <p:cNvPr id="54" name="AutoShape 57"/>
            <p:cNvSpPr>
              <a:spLocks noChangeArrowheads="1"/>
            </p:cNvSpPr>
            <p:nvPr/>
          </p:nvSpPr>
          <p:spPr bwMode="gray">
            <a:xfrm>
              <a:off x="1536" y="1899"/>
              <a:ext cx="2736" cy="288"/>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5" name="AutoShape 58"/>
            <p:cNvSpPr>
              <a:spLocks noChangeArrowheads="1"/>
            </p:cNvSpPr>
            <p:nvPr/>
          </p:nvSpPr>
          <p:spPr bwMode="gray">
            <a:xfrm>
              <a:off x="1296" y="1824"/>
              <a:ext cx="432" cy="432"/>
            </a:xfrm>
            <a:prstGeom prst="diamond">
              <a:avLst/>
            </a:prstGeom>
            <a:solidFill>
              <a:srgbClr val="6E815B"/>
            </a:solidFill>
            <a:ln w="25400" algn="ctr">
              <a:solidFill>
                <a:srgbClr val="FFFFFF"/>
              </a:solidFill>
              <a:miter lim="800000"/>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6" name="Text Box 59"/>
            <p:cNvSpPr txBox="1">
              <a:spLocks noChangeArrowheads="1"/>
            </p:cNvSpPr>
            <p:nvPr/>
          </p:nvSpPr>
          <p:spPr bwMode="gray">
            <a:xfrm>
              <a:off x="1680" y="1934"/>
              <a:ext cx="2160" cy="252"/>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r>
                <a:rPr lang="zh-CN" altLang="en-US" sz="2000" b="1">
                  <a:solidFill>
                    <a:srgbClr val="FF3300"/>
                  </a:solidFill>
                  <a:latin typeface="Calibri" pitchFamily="34" charset="0"/>
                </a:rPr>
                <a:t>初步研究进展</a:t>
              </a:r>
            </a:p>
            <a:p>
              <a:pPr algn="ctr" eaLnBrk="0" hangingPunct="0"/>
              <a:r>
                <a:rPr lang="en-US" altLang="zh-CN" b="1">
                  <a:solidFill>
                    <a:srgbClr val="FF3300"/>
                  </a:solidFill>
                  <a:latin typeface="Calibri" pitchFamily="34" charset="0"/>
                </a:rPr>
                <a:t>Progress and Preliminary Results</a:t>
              </a:r>
            </a:p>
          </p:txBody>
        </p:sp>
        <p:sp>
          <p:nvSpPr>
            <p:cNvPr id="57" name="Text Box 60"/>
            <p:cNvSpPr txBox="1">
              <a:spLocks noChangeArrowheads="1"/>
            </p:cNvSpPr>
            <p:nvPr/>
          </p:nvSpPr>
          <p:spPr bwMode="gray">
            <a:xfrm>
              <a:off x="1411" y="1886"/>
              <a:ext cx="186" cy="17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altLang="zh-CN" sz="2400" kern="0">
                  <a:solidFill>
                    <a:srgbClr val="FFFFFF"/>
                  </a:solidFill>
                  <a:latin typeface="+mn-lt"/>
                  <a:ea typeface="宋体" pitchFamily="2" charset="-122"/>
                </a:rPr>
                <a:t>3</a:t>
              </a:r>
            </a:p>
          </p:txBody>
        </p:sp>
      </p:grpSp>
      <p:sp>
        <p:nvSpPr>
          <p:cNvPr id="64" name="Rectangle 2"/>
          <p:cNvSpPr txBox="1">
            <a:spLocks noChangeArrowheads="1"/>
          </p:cNvSpPr>
          <p:nvPr/>
        </p:nvSpPr>
        <p:spPr bwMode="gray">
          <a:xfrm>
            <a:off x="179388" y="333375"/>
            <a:ext cx="7696200" cy="563563"/>
          </a:xfrm>
          <a:prstGeom prst="rect">
            <a:avLst/>
          </a:prstGeom>
          <a:noFill/>
          <a:ln>
            <a:noFill/>
          </a:ln>
          <a:effectLst/>
          <a:extLst>
            <a:ext uri="{909E8E84-426E-40DD-AFC4-6F175D3DCCD1}"/>
            <a:ext uri="{91240B29-F687-4F45-9708-019B960494DF}"/>
            <a:ext uri="{AF507438-7753-43E0-B8FC-AC1667EBCBE1}"/>
          </a:extLst>
        </p:spPr>
        <p:txBody>
          <a:bodyPr anchor="ctr"/>
          <a:lstStyle/>
          <a:p>
            <a:r>
              <a:rPr lang="zh-CN" altLang="en-US" sz="3200" b="1">
                <a:solidFill>
                  <a:srgbClr val="2E6272"/>
                </a:solidFill>
                <a:latin typeface="Verdana" pitchFamily="34" charset="0"/>
              </a:rPr>
              <a:t>汇报内容  </a:t>
            </a:r>
            <a:r>
              <a:rPr lang="en-US" altLang="zh-CN" sz="3200" b="1">
                <a:solidFill>
                  <a:srgbClr val="2E6272"/>
                </a:solidFill>
                <a:latin typeface="Verdana" pitchFamily="34" charset="0"/>
              </a:rPr>
              <a:t>Contents</a:t>
            </a:r>
            <a:endParaRPr lang="en-US" altLang="zh-CN" sz="3200" b="1">
              <a:solidFill>
                <a:srgbClr val="3984C9"/>
              </a:solidFill>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07950" y="1196975"/>
            <a:ext cx="9144000" cy="715963"/>
          </a:xfrm>
          <a:prstGeom prst="rect">
            <a:avLst/>
          </a:prstGeom>
        </p:spPr>
        <p:txBody>
          <a:bodyPr/>
          <a:lstStyle/>
          <a:p>
            <a:r>
              <a:rPr lang="en-US" altLang="zh-CN" sz="2000" b="1">
                <a:solidFill>
                  <a:schemeClr val="tx2"/>
                </a:solidFill>
                <a:latin typeface="Times New Roman" pitchFamily="18" charset="0"/>
                <a:ea typeface="华文细黑" pitchFamily="2" charset="-122"/>
                <a:cs typeface="Times New Roman" pitchFamily="18" charset="0"/>
              </a:rPr>
              <a:t>Ⅰ. </a:t>
            </a:r>
            <a:r>
              <a:rPr lang="zh-CN" altLang="en-US" sz="2000" b="1">
                <a:solidFill>
                  <a:schemeClr val="tx2"/>
                </a:solidFill>
                <a:latin typeface="Times New Roman" pitchFamily="18" charset="0"/>
                <a:ea typeface="华文细黑" pitchFamily="2" charset="-122"/>
                <a:cs typeface="Times New Roman" pitchFamily="18" charset="0"/>
              </a:rPr>
              <a:t>绩效评估的方法</a:t>
            </a:r>
            <a:r>
              <a:rPr lang="zh-CN" altLang="en-US">
                <a:solidFill>
                  <a:srgbClr val="C00000"/>
                </a:solidFill>
                <a:latin typeface="微软雅黑" pitchFamily="34" charset="-122"/>
                <a:ea typeface="微软雅黑" pitchFamily="34" charset="-122"/>
                <a:cs typeface="Times New Roman" pitchFamily="18" charset="0"/>
              </a:rPr>
              <a:t> </a:t>
            </a:r>
            <a:r>
              <a:rPr lang="en-US" altLang="zh-CN" sz="2000" b="1">
                <a:solidFill>
                  <a:schemeClr val="tx2"/>
                </a:solidFill>
                <a:latin typeface="Times New Roman" pitchFamily="18" charset="0"/>
                <a:ea typeface="华文细黑" pitchFamily="2" charset="-122"/>
                <a:cs typeface="Times New Roman" pitchFamily="18" charset="0"/>
              </a:rPr>
              <a:t>Performance Evaluation Method</a:t>
            </a:r>
            <a:endParaRPr lang="zh-CN" altLang="en-US" sz="2000" b="1">
              <a:solidFill>
                <a:schemeClr val="tx2"/>
              </a:solidFill>
              <a:latin typeface="Times New Roman" pitchFamily="18" charset="0"/>
              <a:ea typeface="华文细黑" pitchFamily="2" charset="-122"/>
              <a:cs typeface="Times New Roman" pitchFamily="18" charset="0"/>
            </a:endParaRPr>
          </a:p>
          <a:p>
            <a:r>
              <a:rPr lang="zh-CN" altLang="en-US" sz="2800" b="1">
                <a:solidFill>
                  <a:srgbClr val="C00000"/>
                </a:solidFill>
                <a:latin typeface="Calibri" pitchFamily="34" charset="0"/>
              </a:rPr>
              <a:t> </a:t>
            </a:r>
          </a:p>
        </p:txBody>
      </p:sp>
      <p:sp>
        <p:nvSpPr>
          <p:cNvPr id="4" name="圆角矩形 4"/>
          <p:cNvSpPr/>
          <p:nvPr/>
        </p:nvSpPr>
        <p:spPr bwMode="auto">
          <a:xfrm>
            <a:off x="398164" y="1916832"/>
            <a:ext cx="4878154" cy="432048"/>
          </a:xfrm>
          <a:prstGeom prst="rect">
            <a:avLst/>
          </a:prstGeom>
          <a:solidFill>
            <a:schemeClr val="bg2">
              <a:lumMod val="40000"/>
              <a:lumOff val="60000"/>
            </a:schemeClr>
          </a:solid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lIns="68580" tIns="34290" rIns="68580" bIns="34290" anchor="ctr"/>
          <a:lstStyle/>
          <a:p>
            <a:pPr defTabSz="800100">
              <a:lnSpc>
                <a:spcPct val="150000"/>
              </a:lnSpc>
              <a:buClr>
                <a:srgbClr val="FF0000"/>
              </a:buClr>
              <a:buFont typeface="Wingdings" pitchFamily="2" charset="2"/>
              <a:buChar char="u"/>
            </a:pPr>
            <a:r>
              <a:rPr lang="en-US" altLang="zh-CN" sz="2000" b="1">
                <a:solidFill>
                  <a:srgbClr val="FF3300"/>
                </a:solidFill>
                <a:latin typeface="Times New Roman" pitchFamily="18" charset="0"/>
                <a:ea typeface="华文细黑" pitchFamily="2" charset="-122"/>
                <a:cs typeface="Times New Roman" pitchFamily="18" charset="0"/>
              </a:rPr>
              <a:t>《</a:t>
            </a:r>
            <a:r>
              <a:rPr lang="zh-CN" altLang="en-US" sz="2000" b="1">
                <a:solidFill>
                  <a:srgbClr val="FF3300"/>
                </a:solidFill>
                <a:latin typeface="Times New Roman" pitchFamily="18" charset="0"/>
                <a:ea typeface="华文细黑" pitchFamily="2" charset="-122"/>
                <a:cs typeface="Times New Roman" pitchFamily="18" charset="0"/>
              </a:rPr>
              <a:t>行动计划</a:t>
            </a:r>
            <a:r>
              <a:rPr lang="en-US" altLang="zh-CN" sz="2000" b="1">
                <a:solidFill>
                  <a:srgbClr val="FF3300"/>
                </a:solidFill>
                <a:latin typeface="Times New Roman" pitchFamily="18" charset="0"/>
                <a:ea typeface="华文细黑" pitchFamily="2" charset="-122"/>
                <a:cs typeface="Times New Roman" pitchFamily="18" charset="0"/>
              </a:rPr>
              <a:t>》</a:t>
            </a:r>
            <a:r>
              <a:rPr lang="zh-CN" altLang="en-US" sz="2000" b="1">
                <a:solidFill>
                  <a:srgbClr val="FF3300"/>
                </a:solidFill>
                <a:latin typeface="Times New Roman" pitchFamily="18" charset="0"/>
                <a:ea typeface="华文细黑" pitchFamily="2" charset="-122"/>
                <a:cs typeface="Times New Roman" pitchFamily="18" charset="0"/>
              </a:rPr>
              <a:t>的预评估  </a:t>
            </a:r>
            <a:r>
              <a:rPr lang="en-US" altLang="zh-CN" sz="2000" b="1">
                <a:solidFill>
                  <a:srgbClr val="FF3300"/>
                </a:solidFill>
                <a:latin typeface="Times New Roman" pitchFamily="18" charset="0"/>
                <a:ea typeface="华文细黑" pitchFamily="2" charset="-122"/>
                <a:cs typeface="Times New Roman" pitchFamily="18" charset="0"/>
              </a:rPr>
              <a:t>Pre-evaluation</a:t>
            </a:r>
          </a:p>
        </p:txBody>
      </p:sp>
      <p:sp>
        <p:nvSpPr>
          <p:cNvPr id="32774" name="Rectangle 2"/>
          <p:cNvSpPr txBox="1">
            <a:spLocks noChangeArrowheads="1"/>
          </p:cNvSpPr>
          <p:nvPr/>
        </p:nvSpPr>
        <p:spPr bwMode="gray">
          <a:xfrm>
            <a:off x="179388" y="188913"/>
            <a:ext cx="7696200"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1)</a:t>
            </a:r>
            <a:r>
              <a:rPr lang="zh-CN" altLang="zh-CN" sz="2000" b="1">
                <a:solidFill>
                  <a:schemeClr val="tx2"/>
                </a:solidFill>
                <a:latin typeface="Calibri" pitchFamily="34" charset="0"/>
              </a:rPr>
              <a:t>《行动计划》绩效评估指标与方法体系研究</a:t>
            </a:r>
            <a:endParaRPr lang="en-US" altLang="zh-CN" sz="2000" b="1">
              <a:solidFill>
                <a:schemeClr val="tx2"/>
              </a:solidFill>
              <a:latin typeface="Calibri" pitchFamily="34" charset="0"/>
            </a:endParaRPr>
          </a:p>
          <a:p>
            <a:r>
              <a:rPr lang="en-US" altLang="zh-CN" sz="2000" b="1">
                <a:solidFill>
                  <a:schemeClr val="tx2"/>
                </a:solidFill>
                <a:latin typeface="Calibri" pitchFamily="34" charset="0"/>
              </a:rPr>
              <a:t>Study of performance evaluation index and method for </a:t>
            </a:r>
            <a:r>
              <a:rPr lang="en-US" altLang="zh-CN" sz="2000" b="1" i="1">
                <a:solidFill>
                  <a:schemeClr val="tx2"/>
                </a:solidFill>
                <a:latin typeface="Calibri" pitchFamily="34" charset="0"/>
              </a:rPr>
              <a:t>ACTION PLAN</a:t>
            </a:r>
          </a:p>
        </p:txBody>
      </p:sp>
      <p:sp>
        <p:nvSpPr>
          <p:cNvPr id="5" name="圆角矩形 4"/>
          <p:cNvSpPr/>
          <p:nvPr/>
        </p:nvSpPr>
        <p:spPr bwMode="auto">
          <a:xfrm>
            <a:off x="325783" y="3789040"/>
            <a:ext cx="7321199" cy="432048"/>
          </a:xfrm>
          <a:prstGeom prst="rect">
            <a:avLst/>
          </a:prstGeom>
          <a:solidFill>
            <a:schemeClr val="bg2">
              <a:lumMod val="40000"/>
              <a:lumOff val="60000"/>
            </a:schemeClr>
          </a:solid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lIns="68580" tIns="34290" rIns="68580" bIns="34290" anchor="ctr"/>
          <a:lstStyle/>
          <a:p>
            <a:pPr defTabSz="800100">
              <a:lnSpc>
                <a:spcPct val="150000"/>
              </a:lnSpc>
              <a:buClr>
                <a:srgbClr val="FF0000"/>
              </a:buClr>
              <a:buFont typeface="Wingdings" pitchFamily="2" charset="2"/>
              <a:buChar char="u"/>
            </a:pPr>
            <a:r>
              <a:rPr lang="en-US" altLang="zh-CN" sz="2000" b="1">
                <a:solidFill>
                  <a:srgbClr val="FF3300"/>
                </a:solidFill>
                <a:latin typeface="Times New Roman" pitchFamily="18" charset="0"/>
                <a:ea typeface="华文细黑" pitchFamily="2" charset="-122"/>
                <a:cs typeface="Times New Roman" pitchFamily="18" charset="0"/>
              </a:rPr>
              <a:t>《</a:t>
            </a:r>
            <a:r>
              <a:rPr lang="zh-CN" altLang="en-US" sz="2000" b="1">
                <a:solidFill>
                  <a:srgbClr val="FF3300"/>
                </a:solidFill>
                <a:latin typeface="Times New Roman" pitchFamily="18" charset="0"/>
                <a:ea typeface="华文细黑" pitchFamily="2" charset="-122"/>
                <a:cs typeface="Times New Roman" pitchFamily="18" charset="0"/>
              </a:rPr>
              <a:t>行动计划</a:t>
            </a:r>
            <a:r>
              <a:rPr lang="en-US" altLang="zh-CN" sz="2000" b="1">
                <a:solidFill>
                  <a:srgbClr val="FF3300"/>
                </a:solidFill>
                <a:latin typeface="Times New Roman" pitchFamily="18" charset="0"/>
                <a:ea typeface="华文细黑" pitchFamily="2" charset="-122"/>
                <a:cs typeface="Times New Roman" pitchFamily="18" charset="0"/>
              </a:rPr>
              <a:t>》</a:t>
            </a:r>
            <a:r>
              <a:rPr lang="zh-CN" altLang="en-US" sz="2000" b="1">
                <a:solidFill>
                  <a:srgbClr val="FF3300"/>
                </a:solidFill>
                <a:latin typeface="Times New Roman" pitchFamily="18" charset="0"/>
                <a:ea typeface="华文细黑" pitchFamily="2" charset="-122"/>
                <a:cs typeface="Times New Roman" pitchFamily="18" charset="0"/>
              </a:rPr>
              <a:t>实施进展的追踪评估 </a:t>
            </a:r>
            <a:r>
              <a:rPr lang="en-US" altLang="zh-CN" sz="2000" b="1">
                <a:solidFill>
                  <a:srgbClr val="FF3300"/>
                </a:solidFill>
                <a:latin typeface="Times New Roman" pitchFamily="18" charset="0"/>
                <a:ea typeface="华文细黑" pitchFamily="2" charset="-122"/>
                <a:cs typeface="Times New Roman" pitchFamily="18" charset="0"/>
              </a:rPr>
              <a:t>Dynamic/Track evaluation</a:t>
            </a:r>
          </a:p>
        </p:txBody>
      </p:sp>
      <p:sp>
        <p:nvSpPr>
          <p:cNvPr id="6" name="Rectangle 7"/>
          <p:cNvSpPr>
            <a:spLocks noChangeArrowheads="1"/>
          </p:cNvSpPr>
          <p:nvPr/>
        </p:nvSpPr>
        <p:spPr bwMode="gray">
          <a:xfrm>
            <a:off x="490538" y="2508250"/>
            <a:ext cx="7740650" cy="908050"/>
          </a:xfrm>
          <a:prstGeom prst="rect">
            <a:avLst/>
          </a:prstGeom>
          <a:solidFill>
            <a:srgbClr val="D7D7C3"/>
          </a:solidFill>
          <a:ln>
            <a:noFill/>
          </a:ln>
          <a:effectLst/>
          <a:extLst/>
        </p:spPr>
        <p:txBody>
          <a:bodyPr wrap="none" anchor="ctr"/>
          <a:lstStyle/>
          <a:p>
            <a:pPr fontAlgn="auto">
              <a:spcBef>
                <a:spcPts val="0"/>
              </a:spcBef>
              <a:spcAft>
                <a:spcPts val="0"/>
              </a:spcAft>
              <a:defRPr/>
            </a:pPr>
            <a:endParaRPr lang="zh-CN" altLang="en-US" kern="0">
              <a:solidFill>
                <a:sysClr val="windowText" lastClr="000000"/>
              </a:solidFill>
              <a:ea typeface="宋体" pitchFamily="2" charset="-122"/>
            </a:endParaRPr>
          </a:p>
        </p:txBody>
      </p:sp>
      <p:grpSp>
        <p:nvGrpSpPr>
          <p:cNvPr id="32779" name="Group 6"/>
          <p:cNvGrpSpPr>
            <a:grpSpLocks/>
          </p:cNvGrpSpPr>
          <p:nvPr/>
        </p:nvGrpSpPr>
        <p:grpSpPr bwMode="auto">
          <a:xfrm>
            <a:off x="468313" y="2479675"/>
            <a:ext cx="2054225" cy="908050"/>
            <a:chOff x="404" y="1980"/>
            <a:chExt cx="1294" cy="298"/>
          </a:xfrm>
        </p:grpSpPr>
        <p:sp>
          <p:nvSpPr>
            <p:cNvPr id="8" name="Rectangle 4"/>
            <p:cNvSpPr>
              <a:spLocks noChangeArrowheads="1"/>
            </p:cNvSpPr>
            <p:nvPr/>
          </p:nvSpPr>
          <p:spPr bwMode="gray">
            <a:xfrm>
              <a:off x="404" y="1980"/>
              <a:ext cx="1205" cy="298"/>
            </a:xfrm>
            <a:prstGeom prst="rect">
              <a:avLst/>
            </a:prstGeom>
            <a:solidFill>
              <a:srgbClr val="FCA11C"/>
            </a:solidFill>
            <a:ln>
              <a:noFill/>
            </a:ln>
            <a:effectLst/>
            <a:extLst/>
          </p:spPr>
          <p:txBody>
            <a:bodyPr wrap="none" anchor="ctr"/>
            <a:lstStyle/>
            <a:p>
              <a:pPr fontAlgn="auto">
                <a:spcBef>
                  <a:spcPts val="0"/>
                </a:spcBef>
                <a:spcAft>
                  <a:spcPts val="0"/>
                </a:spcAft>
                <a:defRPr/>
              </a:pPr>
              <a:endParaRPr lang="zh-CN" altLang="en-US" kern="0">
                <a:solidFill>
                  <a:sysClr val="windowText" lastClr="000000"/>
                </a:solidFill>
                <a:ea typeface="宋体" pitchFamily="2" charset="-122"/>
              </a:endParaRPr>
            </a:p>
          </p:txBody>
        </p:sp>
        <p:sp>
          <p:nvSpPr>
            <p:cNvPr id="9" name="AutoShape 5"/>
            <p:cNvSpPr>
              <a:spLocks noChangeArrowheads="1"/>
            </p:cNvSpPr>
            <p:nvPr/>
          </p:nvSpPr>
          <p:spPr bwMode="gray">
            <a:xfrm rot="5400000">
              <a:off x="1572" y="2070"/>
              <a:ext cx="139" cy="120"/>
            </a:xfrm>
            <a:prstGeom prst="triangle">
              <a:avLst>
                <a:gd name="adj" fmla="val 50000"/>
              </a:avLst>
            </a:prstGeom>
            <a:solidFill>
              <a:srgbClr val="FCA11C"/>
            </a:solidFill>
            <a:ln w="9525">
              <a:noFill/>
              <a:miter lim="800000"/>
              <a:headEnd/>
              <a:tailEnd/>
            </a:ln>
          </p:spPr>
          <p:txBody>
            <a:bodyPr rot="10800000" vert="eaVert" wrap="none" anchor="ctr"/>
            <a:lstStyle/>
            <a:p>
              <a:pPr fontAlgn="auto">
                <a:spcBef>
                  <a:spcPts val="0"/>
                </a:spcBef>
                <a:spcAft>
                  <a:spcPts val="0"/>
                </a:spcAft>
                <a:defRPr/>
              </a:pPr>
              <a:endParaRPr lang="zh-CN" altLang="en-US" kern="0">
                <a:solidFill>
                  <a:sysClr val="windowText" lastClr="000000"/>
                </a:solidFill>
                <a:ea typeface="宋体" pitchFamily="2" charset="-122"/>
              </a:endParaRPr>
            </a:p>
          </p:txBody>
        </p:sp>
      </p:grpSp>
      <p:sp>
        <p:nvSpPr>
          <p:cNvPr id="32782" name="Text Box 16"/>
          <p:cNvSpPr txBox="1">
            <a:spLocks noChangeArrowheads="1"/>
          </p:cNvSpPr>
          <p:nvPr/>
        </p:nvSpPr>
        <p:spPr bwMode="gray">
          <a:xfrm>
            <a:off x="2451100" y="2614613"/>
            <a:ext cx="2028825" cy="687387"/>
          </a:xfrm>
          <a:prstGeom prst="rect">
            <a:avLst/>
          </a:prstGeom>
          <a:noFill/>
          <a:ln w="9525">
            <a:noFill/>
            <a:miter lim="800000"/>
            <a:headEnd/>
            <a:tailEnd/>
          </a:ln>
        </p:spPr>
        <p:txBody>
          <a:bodyPr>
            <a:spAutoFit/>
          </a:bodyPr>
          <a:lstStyle/>
          <a:p>
            <a:r>
              <a:rPr lang="zh-CN" altLang="en-US" sz="1300" b="1"/>
              <a:t>减排效果评估</a:t>
            </a:r>
            <a:endParaRPr lang="en-US" altLang="zh-CN" sz="1300" b="1"/>
          </a:p>
          <a:p>
            <a:r>
              <a:rPr lang="en-US" altLang="zh-CN" sz="1300" b="1"/>
              <a:t>Emission reduction evaluation</a:t>
            </a:r>
          </a:p>
        </p:txBody>
      </p:sp>
      <p:sp>
        <p:nvSpPr>
          <p:cNvPr id="32783" name="Rectangle 18"/>
          <p:cNvSpPr>
            <a:spLocks noChangeArrowheads="1"/>
          </p:cNvSpPr>
          <p:nvPr/>
        </p:nvSpPr>
        <p:spPr bwMode="gray">
          <a:xfrm>
            <a:off x="490538" y="2586038"/>
            <a:ext cx="1836737" cy="581025"/>
          </a:xfrm>
          <a:prstGeom prst="rect">
            <a:avLst/>
          </a:prstGeom>
          <a:noFill/>
          <a:ln w="9525">
            <a:noFill/>
            <a:miter lim="800000"/>
            <a:headEnd/>
            <a:tailEnd/>
          </a:ln>
          <a:effectLst>
            <a:outerShdw dist="17961" dir="2700000" algn="ctr" rotWithShape="0">
              <a:srgbClr val="003300"/>
            </a:outerShdw>
          </a:effectLst>
        </p:spPr>
        <p:txBody>
          <a:bodyPr>
            <a:spAutoFit/>
          </a:bodyPr>
          <a:lstStyle/>
          <a:p>
            <a:pPr eaLnBrk="0" hangingPunct="0"/>
            <a:r>
              <a:rPr lang="en-US" altLang="zh-CN" sz="1600" b="1">
                <a:solidFill>
                  <a:srgbClr val="FFFFFF"/>
                </a:solidFill>
              </a:rPr>
              <a:t>《</a:t>
            </a:r>
            <a:r>
              <a:rPr lang="zh-CN" altLang="en-US" sz="1600" b="1">
                <a:solidFill>
                  <a:srgbClr val="FFFFFF"/>
                </a:solidFill>
              </a:rPr>
              <a:t>行动计划</a:t>
            </a:r>
            <a:r>
              <a:rPr lang="en-US" altLang="zh-CN" sz="1600" b="1">
                <a:solidFill>
                  <a:srgbClr val="FFFFFF"/>
                </a:solidFill>
              </a:rPr>
              <a:t>》</a:t>
            </a:r>
            <a:r>
              <a:rPr lang="zh-CN" altLang="en-US" sz="1600" b="1">
                <a:solidFill>
                  <a:srgbClr val="FFFFFF"/>
                </a:solidFill>
              </a:rPr>
              <a:t>措施</a:t>
            </a:r>
            <a:endParaRPr lang="en-US" altLang="zh-CN" sz="1600" b="1">
              <a:solidFill>
                <a:srgbClr val="FFFFFF"/>
              </a:solidFill>
            </a:endParaRPr>
          </a:p>
          <a:p>
            <a:pPr algn="ctr" eaLnBrk="0" hangingPunct="0"/>
            <a:r>
              <a:rPr lang="en-US" altLang="zh-CN" sz="1600" b="1">
                <a:solidFill>
                  <a:srgbClr val="FFFFFF"/>
                </a:solidFill>
              </a:rPr>
              <a:t>Measures</a:t>
            </a:r>
          </a:p>
        </p:txBody>
      </p:sp>
      <p:sp>
        <p:nvSpPr>
          <p:cNvPr id="12" name="AutoShape 19"/>
          <p:cNvSpPr>
            <a:spLocks noChangeArrowheads="1"/>
          </p:cNvSpPr>
          <p:nvPr/>
        </p:nvSpPr>
        <p:spPr bwMode="gray">
          <a:xfrm>
            <a:off x="4048125" y="2640013"/>
            <a:ext cx="368300" cy="400050"/>
          </a:xfrm>
          <a:prstGeom prst="rightArrow">
            <a:avLst>
              <a:gd name="adj1" fmla="val 50000"/>
              <a:gd name="adj2" fmla="val 60467"/>
            </a:avLst>
          </a:prstGeom>
          <a:gradFill rotWithShape="1">
            <a:gsLst>
              <a:gs pos="0">
                <a:srgbClr val="D7D7C3"/>
              </a:gs>
              <a:gs pos="100000">
                <a:srgbClr val="FCA11C"/>
              </a:gs>
            </a:gsLst>
            <a:lin ang="0" scaled="1"/>
          </a:gradFill>
          <a:ln>
            <a:noFill/>
          </a:ln>
          <a:effectLst>
            <a:outerShdw dist="28398" dir="1593903" algn="ctr" rotWithShape="0">
              <a:srgbClr val="756B2F">
                <a:alpha val="50000"/>
              </a:srgbClr>
            </a:outerShdw>
          </a:effectLst>
          <a:extLst/>
        </p:spPr>
        <p:txBody>
          <a:bodyPr wrap="none" anchor="ctr"/>
          <a:lstStyle/>
          <a:p>
            <a:pPr fontAlgn="auto">
              <a:spcBef>
                <a:spcPts val="0"/>
              </a:spcBef>
              <a:spcAft>
                <a:spcPts val="0"/>
              </a:spcAft>
              <a:defRPr/>
            </a:pPr>
            <a:endParaRPr lang="zh-CN" altLang="en-US" kern="0">
              <a:solidFill>
                <a:sysClr val="windowText" lastClr="000000"/>
              </a:solidFill>
              <a:ea typeface="宋体" pitchFamily="2" charset="-122"/>
            </a:endParaRPr>
          </a:p>
        </p:txBody>
      </p:sp>
      <p:sp>
        <p:nvSpPr>
          <p:cNvPr id="14" name="AutoShape 21"/>
          <p:cNvSpPr>
            <a:spLocks noChangeArrowheads="1"/>
          </p:cNvSpPr>
          <p:nvPr/>
        </p:nvSpPr>
        <p:spPr bwMode="gray">
          <a:xfrm>
            <a:off x="5983288" y="2646363"/>
            <a:ext cx="368300" cy="400050"/>
          </a:xfrm>
          <a:prstGeom prst="rightArrow">
            <a:avLst>
              <a:gd name="adj1" fmla="val 50000"/>
              <a:gd name="adj2" fmla="val 60467"/>
            </a:avLst>
          </a:prstGeom>
          <a:gradFill rotWithShape="1">
            <a:gsLst>
              <a:gs pos="0">
                <a:srgbClr val="D7D7C3"/>
              </a:gs>
              <a:gs pos="100000">
                <a:srgbClr val="FCA11C"/>
              </a:gs>
            </a:gsLst>
            <a:lin ang="0" scaled="1"/>
          </a:gradFill>
          <a:ln>
            <a:noFill/>
          </a:ln>
          <a:effectLst>
            <a:outerShdw dist="28398" dir="1593903" algn="ctr" rotWithShape="0">
              <a:srgbClr val="756B2F">
                <a:alpha val="50000"/>
              </a:srgbClr>
            </a:outerShdw>
          </a:effectLst>
          <a:extLst/>
        </p:spPr>
        <p:txBody>
          <a:bodyPr wrap="none" anchor="ctr"/>
          <a:lstStyle/>
          <a:p>
            <a:pPr fontAlgn="auto">
              <a:spcBef>
                <a:spcPts val="0"/>
              </a:spcBef>
              <a:spcAft>
                <a:spcPts val="0"/>
              </a:spcAft>
              <a:defRPr/>
            </a:pPr>
            <a:endParaRPr lang="zh-CN" altLang="en-US" kern="0">
              <a:solidFill>
                <a:sysClr val="windowText" lastClr="000000"/>
              </a:solidFill>
              <a:ea typeface="宋体" pitchFamily="2" charset="-122"/>
            </a:endParaRPr>
          </a:p>
        </p:txBody>
      </p:sp>
      <p:sp>
        <p:nvSpPr>
          <p:cNvPr id="32786" name="Text Box 22"/>
          <p:cNvSpPr txBox="1">
            <a:spLocks noChangeArrowheads="1"/>
          </p:cNvSpPr>
          <p:nvPr/>
        </p:nvSpPr>
        <p:spPr bwMode="gray">
          <a:xfrm>
            <a:off x="6350000" y="2606675"/>
            <a:ext cx="2039938" cy="822325"/>
          </a:xfrm>
          <a:prstGeom prst="rect">
            <a:avLst/>
          </a:prstGeom>
          <a:noFill/>
          <a:ln w="9525">
            <a:noFill/>
            <a:miter lim="800000"/>
            <a:headEnd/>
            <a:tailEnd/>
          </a:ln>
        </p:spPr>
        <p:txBody>
          <a:bodyPr>
            <a:spAutoFit/>
          </a:bodyPr>
          <a:lstStyle/>
          <a:p>
            <a:r>
              <a:rPr lang="zh-CN" altLang="en-US" sz="1200" b="1"/>
              <a:t>控制措施加强</a:t>
            </a:r>
            <a:r>
              <a:rPr lang="en-US" altLang="zh-CN" sz="1200" b="1"/>
              <a:t>/</a:t>
            </a:r>
            <a:r>
              <a:rPr lang="zh-CN" altLang="en-US" sz="1200" b="1"/>
              <a:t>改进建议</a:t>
            </a:r>
            <a:endParaRPr lang="en-US" altLang="zh-CN" sz="1200" b="1"/>
          </a:p>
          <a:p>
            <a:r>
              <a:rPr lang="en-US" altLang="zh-CN" sz="1200" b="1"/>
              <a:t>Strengthen or improvement recommendation</a:t>
            </a:r>
          </a:p>
        </p:txBody>
      </p:sp>
      <p:grpSp>
        <p:nvGrpSpPr>
          <p:cNvPr id="32787" name="Group 14"/>
          <p:cNvGrpSpPr>
            <a:grpSpLocks/>
          </p:cNvGrpSpPr>
          <p:nvPr/>
        </p:nvGrpSpPr>
        <p:grpSpPr bwMode="auto">
          <a:xfrm>
            <a:off x="468313" y="4365625"/>
            <a:ext cx="7993062" cy="1655763"/>
            <a:chOff x="0" y="0"/>
            <a:chExt cx="3640" cy="749"/>
          </a:xfrm>
        </p:grpSpPr>
        <p:sp>
          <p:nvSpPr>
            <p:cNvPr id="18" name="AutoShape 15"/>
            <p:cNvSpPr>
              <a:spLocks noChangeArrowheads="1"/>
            </p:cNvSpPr>
            <p:nvPr/>
          </p:nvSpPr>
          <p:spPr bwMode="auto">
            <a:xfrm>
              <a:off x="0" y="0"/>
              <a:ext cx="1009" cy="749"/>
            </a:xfrm>
            <a:prstGeom prst="homePlate">
              <a:avLst>
                <a:gd name="adj" fmla="val 33678"/>
              </a:avLst>
            </a:prstGeom>
            <a:gradFill rotWithShape="1">
              <a:gsLst>
                <a:gs pos="0">
                  <a:srgbClr val="336699"/>
                </a:gs>
                <a:gs pos="100000">
                  <a:srgbClr val="5093DC"/>
                </a:gs>
              </a:gsLst>
              <a:lin ang="2700000" scaled="1"/>
            </a:gradFill>
            <a:ln>
              <a:noFill/>
            </a:ln>
            <a:effectLst/>
            <a:extLst/>
          </p:spPr>
          <p:txBody>
            <a:bodyPr wrap="none" anchor="ctr"/>
            <a:lstStyle/>
            <a:p>
              <a:pPr fontAlgn="auto">
                <a:spcBef>
                  <a:spcPts val="0"/>
                </a:spcBef>
                <a:spcAft>
                  <a:spcPts val="0"/>
                </a:spcAft>
                <a:defRPr/>
              </a:pPr>
              <a:endParaRPr lang="zh-CN" altLang="en-US" kern="0">
                <a:solidFill>
                  <a:sysClr val="windowText" lastClr="000000"/>
                </a:solidFill>
                <a:ea typeface="宋体" pitchFamily="2" charset="-122"/>
              </a:endParaRPr>
            </a:p>
          </p:txBody>
        </p:sp>
        <p:sp>
          <p:nvSpPr>
            <p:cNvPr id="19" name="AutoShape 16"/>
            <p:cNvSpPr>
              <a:spLocks noChangeArrowheads="1"/>
            </p:cNvSpPr>
            <p:nvPr/>
          </p:nvSpPr>
          <p:spPr bwMode="auto">
            <a:xfrm>
              <a:off x="897" y="0"/>
              <a:ext cx="1009" cy="749"/>
            </a:xfrm>
            <a:prstGeom prst="chevron">
              <a:avLst>
                <a:gd name="adj" fmla="val 33678"/>
              </a:avLst>
            </a:prstGeom>
            <a:gradFill rotWithShape="1">
              <a:gsLst>
                <a:gs pos="0">
                  <a:srgbClr val="DDDDDD"/>
                </a:gs>
                <a:gs pos="100000">
                  <a:srgbClr val="B2B2B2"/>
                </a:gs>
              </a:gsLst>
              <a:lin ang="2700000" scaled="1"/>
            </a:gradFill>
            <a:ln>
              <a:noFill/>
            </a:ln>
            <a:effectLst/>
            <a:extLst/>
          </p:spPr>
          <p:txBody>
            <a:bodyPr wrap="none" anchor="ctr"/>
            <a:lstStyle/>
            <a:p>
              <a:pPr fontAlgn="auto">
                <a:spcBef>
                  <a:spcPts val="0"/>
                </a:spcBef>
                <a:spcAft>
                  <a:spcPts val="0"/>
                </a:spcAft>
                <a:defRPr/>
              </a:pPr>
              <a:endParaRPr lang="zh-CN" altLang="en-US" kern="0">
                <a:solidFill>
                  <a:sysClr val="windowText" lastClr="000000"/>
                </a:solidFill>
                <a:ea typeface="宋体" pitchFamily="2" charset="-122"/>
              </a:endParaRPr>
            </a:p>
          </p:txBody>
        </p:sp>
        <p:sp>
          <p:nvSpPr>
            <p:cNvPr id="20" name="AutoShape 17"/>
            <p:cNvSpPr>
              <a:spLocks noChangeArrowheads="1"/>
            </p:cNvSpPr>
            <p:nvPr/>
          </p:nvSpPr>
          <p:spPr bwMode="auto">
            <a:xfrm>
              <a:off x="1770" y="0"/>
              <a:ext cx="1009" cy="749"/>
            </a:xfrm>
            <a:prstGeom prst="chevron">
              <a:avLst>
                <a:gd name="adj" fmla="val 33678"/>
              </a:avLst>
            </a:prstGeom>
            <a:gradFill rotWithShape="1">
              <a:gsLst>
                <a:gs pos="0">
                  <a:srgbClr val="336699"/>
                </a:gs>
                <a:gs pos="100000">
                  <a:srgbClr val="5093DC"/>
                </a:gs>
              </a:gsLst>
              <a:lin ang="2700000" scaled="1"/>
            </a:gradFill>
            <a:ln>
              <a:noFill/>
            </a:ln>
            <a:effectLst/>
            <a:extLst/>
          </p:spPr>
          <p:txBody>
            <a:bodyPr wrap="none" anchor="ctr"/>
            <a:lstStyle/>
            <a:p>
              <a:pPr fontAlgn="auto">
                <a:spcBef>
                  <a:spcPts val="0"/>
                </a:spcBef>
                <a:spcAft>
                  <a:spcPts val="0"/>
                </a:spcAft>
                <a:defRPr/>
              </a:pPr>
              <a:endParaRPr lang="zh-CN" altLang="en-US" kern="0">
                <a:solidFill>
                  <a:sysClr val="windowText" lastClr="000000"/>
                </a:solidFill>
                <a:ea typeface="宋体" pitchFamily="2" charset="-122"/>
              </a:endParaRPr>
            </a:p>
          </p:txBody>
        </p:sp>
        <p:sp>
          <p:nvSpPr>
            <p:cNvPr id="21" name="AutoShape 18"/>
            <p:cNvSpPr>
              <a:spLocks noChangeArrowheads="1"/>
            </p:cNvSpPr>
            <p:nvPr/>
          </p:nvSpPr>
          <p:spPr bwMode="auto">
            <a:xfrm>
              <a:off x="2631" y="0"/>
              <a:ext cx="1009" cy="749"/>
            </a:xfrm>
            <a:prstGeom prst="chevron">
              <a:avLst>
                <a:gd name="adj" fmla="val 33678"/>
              </a:avLst>
            </a:prstGeom>
            <a:gradFill rotWithShape="1">
              <a:gsLst>
                <a:gs pos="0">
                  <a:srgbClr val="DDDDDD"/>
                </a:gs>
                <a:gs pos="100000">
                  <a:srgbClr val="B2B2B2"/>
                </a:gs>
              </a:gsLst>
              <a:lin ang="2700000" scaled="1"/>
            </a:gradFill>
            <a:ln>
              <a:noFill/>
            </a:ln>
            <a:effectLst/>
            <a:extLst/>
          </p:spPr>
          <p:txBody>
            <a:bodyPr wrap="none" anchor="ctr"/>
            <a:lstStyle/>
            <a:p>
              <a:pPr fontAlgn="auto">
                <a:spcBef>
                  <a:spcPts val="0"/>
                </a:spcBef>
                <a:spcAft>
                  <a:spcPts val="0"/>
                </a:spcAft>
                <a:defRPr/>
              </a:pPr>
              <a:endParaRPr lang="zh-CN" altLang="en-US" kern="0">
                <a:solidFill>
                  <a:sysClr val="windowText" lastClr="000000"/>
                </a:solidFill>
                <a:ea typeface="宋体" pitchFamily="2" charset="-122"/>
              </a:endParaRPr>
            </a:p>
          </p:txBody>
        </p:sp>
      </p:grpSp>
      <p:sp>
        <p:nvSpPr>
          <p:cNvPr id="32792" name="Rectangle 18"/>
          <p:cNvSpPr>
            <a:spLocks noChangeArrowheads="1"/>
          </p:cNvSpPr>
          <p:nvPr/>
        </p:nvSpPr>
        <p:spPr bwMode="gray">
          <a:xfrm>
            <a:off x="468313" y="4437063"/>
            <a:ext cx="2163762" cy="1187450"/>
          </a:xfrm>
          <a:prstGeom prst="rect">
            <a:avLst/>
          </a:prstGeom>
          <a:noFill/>
          <a:ln w="9525">
            <a:noFill/>
            <a:miter lim="800000"/>
            <a:headEnd/>
            <a:tailEnd/>
          </a:ln>
          <a:effectLst>
            <a:outerShdw dist="17961" dir="2700000" algn="ctr" rotWithShape="0">
              <a:srgbClr val="003300"/>
            </a:outerShdw>
          </a:effectLst>
        </p:spPr>
        <p:txBody>
          <a:bodyPr>
            <a:spAutoFit/>
          </a:bodyPr>
          <a:lstStyle/>
          <a:p>
            <a:pPr eaLnBrk="0" hangingPunct="0">
              <a:buFont typeface="Arial" charset="0"/>
              <a:buChar char="•"/>
            </a:pPr>
            <a:r>
              <a:rPr lang="zh-CN" altLang="en-US" sz="1200" b="1">
                <a:solidFill>
                  <a:schemeClr val="bg1"/>
                </a:solidFill>
              </a:rPr>
              <a:t>  空气质量改善绩效评估</a:t>
            </a:r>
            <a:endParaRPr lang="en-US" altLang="zh-CN" sz="1200" b="1">
              <a:solidFill>
                <a:schemeClr val="bg1"/>
              </a:solidFill>
            </a:endParaRPr>
          </a:p>
          <a:p>
            <a:pPr eaLnBrk="0" hangingPunct="0">
              <a:buFont typeface="Arial" charset="0"/>
              <a:buChar char="•"/>
            </a:pPr>
            <a:r>
              <a:rPr lang="en-US" altLang="zh-CN" sz="1200" b="1">
                <a:solidFill>
                  <a:schemeClr val="bg1"/>
                </a:solidFill>
              </a:rPr>
              <a:t>  AQ improvement evaluation</a:t>
            </a:r>
          </a:p>
          <a:p>
            <a:pPr eaLnBrk="0" hangingPunct="0">
              <a:buFont typeface="Arial" charset="0"/>
              <a:buChar char="•"/>
            </a:pPr>
            <a:r>
              <a:rPr lang="zh-CN" altLang="en-US" sz="1200" b="1">
                <a:solidFill>
                  <a:schemeClr val="bg1"/>
                </a:solidFill>
              </a:rPr>
              <a:t> 大气污染防治工作进展评估   </a:t>
            </a:r>
            <a:endParaRPr lang="en-US" altLang="zh-CN" sz="1200" b="1">
              <a:solidFill>
                <a:schemeClr val="bg1"/>
              </a:solidFill>
            </a:endParaRPr>
          </a:p>
          <a:p>
            <a:pPr eaLnBrk="0" hangingPunct="0">
              <a:buFont typeface="Arial" charset="0"/>
              <a:buChar char="•"/>
            </a:pPr>
            <a:r>
              <a:rPr lang="en-US" altLang="zh-CN" sz="1200" b="1">
                <a:solidFill>
                  <a:schemeClr val="bg1"/>
                </a:solidFill>
              </a:rPr>
              <a:t>  Progress of air pollution control</a:t>
            </a:r>
          </a:p>
        </p:txBody>
      </p:sp>
      <p:sp>
        <p:nvSpPr>
          <p:cNvPr id="32793" name="Rectangle 18"/>
          <p:cNvSpPr>
            <a:spLocks noChangeArrowheads="1"/>
          </p:cNvSpPr>
          <p:nvPr/>
        </p:nvSpPr>
        <p:spPr bwMode="gray">
          <a:xfrm>
            <a:off x="4833938" y="4651375"/>
            <a:ext cx="1589087" cy="974725"/>
          </a:xfrm>
          <a:prstGeom prst="rect">
            <a:avLst/>
          </a:prstGeom>
          <a:noFill/>
          <a:ln w="9525">
            <a:noFill/>
            <a:miter lim="800000"/>
            <a:headEnd/>
            <a:tailEnd/>
          </a:ln>
          <a:effectLst>
            <a:outerShdw dist="17961" dir="2700000" algn="ctr" rotWithShape="0">
              <a:srgbClr val="003300"/>
            </a:outerShdw>
          </a:effectLst>
        </p:spPr>
        <p:txBody>
          <a:bodyPr>
            <a:spAutoFit/>
          </a:bodyPr>
          <a:lstStyle/>
          <a:p>
            <a:pPr eaLnBrk="0" hangingPunct="0">
              <a:spcAft>
                <a:spcPts val="1200"/>
              </a:spcAft>
              <a:buFont typeface="Arial" charset="0"/>
              <a:buChar char="•"/>
            </a:pPr>
            <a:r>
              <a:rPr lang="zh-CN" altLang="en-US" sz="1200" b="1">
                <a:solidFill>
                  <a:schemeClr val="bg1"/>
                </a:solidFill>
              </a:rPr>
              <a:t> 若未完成预定目标与任务，分析原因</a:t>
            </a:r>
            <a:endParaRPr lang="en-US" altLang="zh-CN" sz="1200" b="1">
              <a:solidFill>
                <a:schemeClr val="bg1"/>
              </a:solidFill>
            </a:endParaRPr>
          </a:p>
          <a:p>
            <a:pPr eaLnBrk="0" hangingPunct="0">
              <a:spcAft>
                <a:spcPts val="1200"/>
              </a:spcAft>
              <a:buFont typeface="Arial" charset="0"/>
              <a:buChar char="•"/>
            </a:pPr>
            <a:r>
              <a:rPr lang="en-US" altLang="zh-CN" sz="1200" b="1">
                <a:solidFill>
                  <a:schemeClr val="bg1"/>
                </a:solidFill>
              </a:rPr>
              <a:t> If no, analysis reason</a:t>
            </a:r>
          </a:p>
        </p:txBody>
      </p:sp>
      <p:sp>
        <p:nvSpPr>
          <p:cNvPr id="32794" name="矩形 9"/>
          <p:cNvSpPr>
            <a:spLocks noChangeArrowheads="1"/>
          </p:cNvSpPr>
          <p:nvPr/>
        </p:nvSpPr>
        <p:spPr bwMode="auto">
          <a:xfrm>
            <a:off x="2598738" y="4446588"/>
            <a:ext cx="1973262" cy="1552575"/>
          </a:xfrm>
          <a:prstGeom prst="rect">
            <a:avLst/>
          </a:prstGeom>
          <a:noFill/>
          <a:ln w="9525">
            <a:noFill/>
            <a:miter lim="800000"/>
            <a:headEnd/>
            <a:tailEnd/>
          </a:ln>
        </p:spPr>
        <p:txBody>
          <a:bodyPr>
            <a:spAutoFit/>
          </a:bodyPr>
          <a:lstStyle/>
          <a:p>
            <a:pPr marL="285750" indent="-285750">
              <a:buFont typeface="Arial" charset="0"/>
              <a:buChar char="•"/>
            </a:pPr>
            <a:r>
              <a:rPr lang="zh-CN" altLang="en-US" sz="1200" b="1"/>
              <a:t>空气质量改善是否达到预定目标</a:t>
            </a:r>
            <a:r>
              <a:rPr lang="en-US" altLang="zh-CN" sz="1200" b="1"/>
              <a:t>?</a:t>
            </a:r>
          </a:p>
          <a:p>
            <a:pPr marL="285750" indent="-285750">
              <a:buFont typeface="Arial" charset="0"/>
              <a:buChar char="•"/>
            </a:pPr>
            <a:r>
              <a:rPr lang="en-US" altLang="zh-CN" sz="1200" b="1"/>
              <a:t>AQ reaches target?</a:t>
            </a:r>
            <a:endParaRPr lang="zh-CN" altLang="en-US" sz="1200" b="1"/>
          </a:p>
          <a:p>
            <a:pPr marL="285750" indent="-285750">
              <a:buFont typeface="Arial" charset="0"/>
              <a:buChar char="•"/>
            </a:pPr>
            <a:r>
              <a:rPr lang="zh-CN" altLang="en-US" sz="1200" b="1"/>
              <a:t>大气污染防治任务是否完成</a:t>
            </a:r>
            <a:r>
              <a:rPr lang="en-US" altLang="zh-CN" sz="1200" b="1"/>
              <a:t>? </a:t>
            </a:r>
          </a:p>
          <a:p>
            <a:pPr marL="285750" indent="-285750">
              <a:buFont typeface="Arial" charset="0"/>
              <a:buChar char="•"/>
            </a:pPr>
            <a:r>
              <a:rPr lang="en-US" altLang="zh-CN" sz="1200" b="1"/>
              <a:t>Implement the air  pollution control task?</a:t>
            </a:r>
          </a:p>
        </p:txBody>
      </p:sp>
      <p:sp>
        <p:nvSpPr>
          <p:cNvPr id="32795" name="矩形 10"/>
          <p:cNvSpPr>
            <a:spLocks noChangeArrowheads="1"/>
          </p:cNvSpPr>
          <p:nvPr/>
        </p:nvSpPr>
        <p:spPr bwMode="auto">
          <a:xfrm>
            <a:off x="6442075" y="4452938"/>
            <a:ext cx="1857375" cy="1552575"/>
          </a:xfrm>
          <a:prstGeom prst="rect">
            <a:avLst/>
          </a:prstGeom>
          <a:noFill/>
          <a:ln w="9525">
            <a:noFill/>
            <a:miter lim="800000"/>
            <a:headEnd/>
            <a:tailEnd/>
          </a:ln>
        </p:spPr>
        <p:txBody>
          <a:bodyPr>
            <a:spAutoFit/>
          </a:bodyPr>
          <a:lstStyle/>
          <a:p>
            <a:pPr marL="285750" indent="-285750">
              <a:buFont typeface="Arial" charset="0"/>
              <a:buChar char="•"/>
            </a:pPr>
            <a:r>
              <a:rPr lang="zh-CN" altLang="en-US" sz="1200" b="1"/>
              <a:t>关于控制措施加强</a:t>
            </a:r>
            <a:r>
              <a:rPr lang="en-US" altLang="zh-CN" sz="1200" b="1"/>
              <a:t>/</a:t>
            </a:r>
            <a:r>
              <a:rPr lang="zh-CN" altLang="en-US" sz="1200" b="1"/>
              <a:t>改进的建议</a:t>
            </a:r>
            <a:endParaRPr lang="en-US" altLang="zh-CN" sz="1200" b="1"/>
          </a:p>
          <a:p>
            <a:pPr marL="285750" indent="-285750">
              <a:buFont typeface="Arial" charset="0"/>
              <a:buChar char="•"/>
            </a:pPr>
            <a:r>
              <a:rPr lang="en-US" altLang="zh-CN" sz="1200" b="1"/>
              <a:t>Strengthen control measures  </a:t>
            </a:r>
          </a:p>
          <a:p>
            <a:pPr marL="285750" indent="-285750">
              <a:buFont typeface="Arial" charset="0"/>
              <a:buChar char="•"/>
            </a:pPr>
            <a:r>
              <a:rPr lang="zh-CN" altLang="en-US" sz="1200" b="1"/>
              <a:t>关于措施实施的建议</a:t>
            </a:r>
          </a:p>
          <a:p>
            <a:pPr marL="285750" indent="-285750">
              <a:buFont typeface="Arial" charset="0"/>
              <a:buChar char="•"/>
            </a:pPr>
            <a:r>
              <a:rPr lang="en-US" altLang="zh-CN" sz="1200" b="1"/>
              <a:t>Recommendations on measures to implement </a:t>
            </a:r>
          </a:p>
        </p:txBody>
      </p:sp>
      <p:sp>
        <p:nvSpPr>
          <p:cNvPr id="32796" name="Text Box 20"/>
          <p:cNvSpPr txBox="1">
            <a:spLocks noChangeArrowheads="1"/>
          </p:cNvSpPr>
          <p:nvPr/>
        </p:nvSpPr>
        <p:spPr bwMode="gray">
          <a:xfrm>
            <a:off x="4283075" y="2586038"/>
            <a:ext cx="1941513" cy="822325"/>
          </a:xfrm>
          <a:prstGeom prst="rect">
            <a:avLst/>
          </a:prstGeom>
          <a:noFill/>
          <a:ln w="9525">
            <a:noFill/>
            <a:miter lim="800000"/>
            <a:headEnd/>
            <a:tailEnd/>
          </a:ln>
        </p:spPr>
        <p:txBody>
          <a:bodyPr>
            <a:spAutoFit/>
          </a:bodyPr>
          <a:lstStyle/>
          <a:p>
            <a:r>
              <a:rPr lang="zh-CN" altLang="en-US" sz="1200" b="1"/>
              <a:t>基于模型模拟的空气质量改善效果评估</a:t>
            </a:r>
            <a:endParaRPr lang="en-US" altLang="zh-CN" sz="1200" b="1"/>
          </a:p>
          <a:p>
            <a:r>
              <a:rPr lang="en-US" altLang="zh-CN" sz="1200" b="1"/>
              <a:t>AQ improvement effect evaluation by model</a:t>
            </a:r>
          </a:p>
        </p:txBody>
      </p:sp>
      <p:sp>
        <p:nvSpPr>
          <p:cNvPr id="32797" name="TextBox 2"/>
          <p:cNvSpPr txBox="1">
            <a:spLocks noChangeArrowheads="1"/>
          </p:cNvSpPr>
          <p:nvPr/>
        </p:nvSpPr>
        <p:spPr bwMode="auto">
          <a:xfrm>
            <a:off x="2844800" y="5389563"/>
            <a:ext cx="1706563" cy="366712"/>
          </a:xfrm>
          <a:prstGeom prst="rect">
            <a:avLst/>
          </a:prstGeom>
          <a:noFill/>
          <a:ln w="9525">
            <a:noFill/>
            <a:miter lim="800000"/>
            <a:headEnd/>
            <a:tailEnd/>
          </a:ln>
        </p:spPr>
        <p:txBody>
          <a:bodyPr>
            <a:spAutoFit/>
          </a:bodyPr>
          <a:lstStyle/>
          <a:p>
            <a:pPr eaLnBrk="0" hangingPunct="0"/>
            <a:r>
              <a:rPr lang="en-US" altLang="zh-CN"/>
              <a:t> </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07950" y="1057275"/>
            <a:ext cx="9036050" cy="715963"/>
          </a:xfrm>
          <a:prstGeom prst="rect">
            <a:avLst/>
          </a:prstGeom>
        </p:spPr>
        <p:txBody>
          <a:bodyPr/>
          <a:lstStyle/>
          <a:p>
            <a:r>
              <a:rPr lang="en-US" altLang="zh-CN" sz="2000" b="1">
                <a:solidFill>
                  <a:schemeClr val="tx2"/>
                </a:solidFill>
                <a:latin typeface="Times New Roman" pitchFamily="18" charset="0"/>
                <a:ea typeface="华文细黑" pitchFamily="2" charset="-122"/>
                <a:cs typeface="Times New Roman" pitchFamily="18" charset="0"/>
              </a:rPr>
              <a:t>Ⅱ《</a:t>
            </a:r>
            <a:r>
              <a:rPr lang="zh-CN" altLang="en-US" sz="2000" b="1">
                <a:solidFill>
                  <a:schemeClr val="tx2"/>
                </a:solidFill>
                <a:latin typeface="Times New Roman" pitchFamily="18" charset="0"/>
                <a:ea typeface="华文细黑" pitchFamily="2" charset="-122"/>
                <a:cs typeface="Times New Roman" pitchFamily="18" charset="0"/>
              </a:rPr>
              <a:t>行动计划</a:t>
            </a:r>
            <a:r>
              <a:rPr lang="en-US" altLang="zh-CN" sz="2000" b="1">
                <a:solidFill>
                  <a:schemeClr val="tx2"/>
                </a:solidFill>
                <a:latin typeface="Times New Roman" pitchFamily="18" charset="0"/>
                <a:ea typeface="华文细黑" pitchFamily="2" charset="-122"/>
                <a:cs typeface="Times New Roman" pitchFamily="18" charset="0"/>
              </a:rPr>
              <a:t>》</a:t>
            </a:r>
            <a:r>
              <a:rPr lang="zh-CN" altLang="en-US" sz="2000" b="1">
                <a:solidFill>
                  <a:schemeClr val="tx2"/>
                </a:solidFill>
                <a:latin typeface="Times New Roman" pitchFamily="18" charset="0"/>
                <a:ea typeface="华文细黑" pitchFamily="2" charset="-122"/>
                <a:cs typeface="Times New Roman" pitchFamily="18" charset="0"/>
              </a:rPr>
              <a:t>实施绩效预</a:t>
            </a:r>
            <a:r>
              <a:rPr lang="zh-CN" altLang="zh-CN" sz="2000" b="1">
                <a:solidFill>
                  <a:schemeClr val="tx2"/>
                </a:solidFill>
                <a:latin typeface="Times New Roman" pitchFamily="18" charset="0"/>
                <a:ea typeface="华文细黑" pitchFamily="2" charset="-122"/>
                <a:cs typeface="Times New Roman" pitchFamily="18" charset="0"/>
              </a:rPr>
              <a:t>评估</a:t>
            </a:r>
            <a:r>
              <a:rPr lang="zh-CN" altLang="en-US" sz="2000" b="1">
                <a:solidFill>
                  <a:schemeClr val="tx2"/>
                </a:solidFill>
                <a:latin typeface="Times New Roman" pitchFamily="18" charset="0"/>
                <a:ea typeface="华文细黑" pitchFamily="2" charset="-122"/>
                <a:cs typeface="Times New Roman" pitchFamily="18" charset="0"/>
              </a:rPr>
              <a:t>（京津冀地区）</a:t>
            </a:r>
            <a:endParaRPr lang="en-US" altLang="zh-CN" sz="2000" b="1">
              <a:solidFill>
                <a:schemeClr val="tx2"/>
              </a:solidFill>
              <a:latin typeface="Times New Roman" pitchFamily="18" charset="0"/>
              <a:ea typeface="华文细黑" pitchFamily="2" charset="-122"/>
              <a:cs typeface="Times New Roman" pitchFamily="18" charset="0"/>
            </a:endParaRPr>
          </a:p>
          <a:p>
            <a:r>
              <a:rPr lang="en-US" altLang="zh-CN" sz="2000" b="1">
                <a:solidFill>
                  <a:schemeClr val="tx2"/>
                </a:solidFill>
                <a:latin typeface="Times New Roman" pitchFamily="18" charset="0"/>
                <a:ea typeface="华文细黑" pitchFamily="2" charset="-122"/>
                <a:cs typeface="Times New Roman" pitchFamily="18" charset="0"/>
              </a:rPr>
              <a:t>      Pre-evaluation (Jing-Jin-Ji region)</a:t>
            </a:r>
            <a:endParaRPr lang="zh-CN" altLang="en-US" sz="2000" b="1">
              <a:solidFill>
                <a:schemeClr val="tx2"/>
              </a:solidFill>
              <a:latin typeface="Times New Roman" pitchFamily="18" charset="0"/>
              <a:ea typeface="华文细黑" pitchFamily="2" charset="-122"/>
              <a:cs typeface="Times New Roman" pitchFamily="18" charset="0"/>
            </a:endParaRPr>
          </a:p>
        </p:txBody>
      </p:sp>
      <p:sp>
        <p:nvSpPr>
          <p:cNvPr id="34819"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4820"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pic>
        <p:nvPicPr>
          <p:cNvPr id="34821" name="图片 3"/>
          <p:cNvPicPr>
            <a:picLocks noChangeAspect="1" noChangeArrowheads="1"/>
          </p:cNvPicPr>
          <p:nvPr/>
        </p:nvPicPr>
        <p:blipFill>
          <a:blip r:embed="rId3"/>
          <a:srcRect/>
          <a:stretch>
            <a:fillRect/>
          </a:stretch>
        </p:blipFill>
        <p:spPr bwMode="auto">
          <a:xfrm>
            <a:off x="0" y="1892300"/>
            <a:ext cx="2400300" cy="1847850"/>
          </a:xfrm>
          <a:prstGeom prst="rect">
            <a:avLst/>
          </a:prstGeom>
          <a:noFill/>
          <a:ln w="9525">
            <a:noFill/>
            <a:miter lim="800000"/>
            <a:headEnd/>
            <a:tailEnd/>
          </a:ln>
        </p:spPr>
      </p:pic>
      <p:pic>
        <p:nvPicPr>
          <p:cNvPr id="34822" name="图片 4"/>
          <p:cNvPicPr>
            <a:picLocks noChangeAspect="1" noChangeArrowheads="1"/>
          </p:cNvPicPr>
          <p:nvPr/>
        </p:nvPicPr>
        <p:blipFill>
          <a:blip r:embed="rId4"/>
          <a:srcRect/>
          <a:stretch>
            <a:fillRect/>
          </a:stretch>
        </p:blipFill>
        <p:spPr bwMode="auto">
          <a:xfrm>
            <a:off x="2771775" y="1892300"/>
            <a:ext cx="2400300" cy="1847850"/>
          </a:xfrm>
          <a:prstGeom prst="rect">
            <a:avLst/>
          </a:prstGeom>
          <a:noFill/>
          <a:ln w="9525">
            <a:noFill/>
            <a:miter lim="800000"/>
            <a:headEnd/>
            <a:tailEnd/>
          </a:ln>
        </p:spPr>
      </p:pic>
      <p:pic>
        <p:nvPicPr>
          <p:cNvPr id="34823" name="图片 5"/>
          <p:cNvPicPr>
            <a:picLocks noChangeAspect="1" noChangeArrowheads="1"/>
          </p:cNvPicPr>
          <p:nvPr/>
        </p:nvPicPr>
        <p:blipFill>
          <a:blip r:embed="rId5"/>
          <a:srcRect/>
          <a:stretch>
            <a:fillRect/>
          </a:stretch>
        </p:blipFill>
        <p:spPr bwMode="auto">
          <a:xfrm>
            <a:off x="0" y="4052888"/>
            <a:ext cx="2400300" cy="1847850"/>
          </a:xfrm>
          <a:prstGeom prst="rect">
            <a:avLst/>
          </a:prstGeom>
          <a:noFill/>
          <a:ln w="9525">
            <a:noFill/>
            <a:miter lim="800000"/>
            <a:headEnd/>
            <a:tailEnd/>
          </a:ln>
        </p:spPr>
      </p:pic>
      <p:pic>
        <p:nvPicPr>
          <p:cNvPr id="34824" name="图片 6"/>
          <p:cNvPicPr>
            <a:picLocks noChangeAspect="1" noChangeArrowheads="1"/>
          </p:cNvPicPr>
          <p:nvPr/>
        </p:nvPicPr>
        <p:blipFill>
          <a:blip r:embed="rId6"/>
          <a:srcRect/>
          <a:stretch>
            <a:fillRect/>
          </a:stretch>
        </p:blipFill>
        <p:spPr bwMode="auto">
          <a:xfrm>
            <a:off x="2771775" y="4052888"/>
            <a:ext cx="2400300" cy="1847850"/>
          </a:xfrm>
          <a:prstGeom prst="rect">
            <a:avLst/>
          </a:prstGeom>
          <a:noFill/>
          <a:ln w="9525">
            <a:noFill/>
            <a:miter lim="800000"/>
            <a:headEnd/>
            <a:tailEnd/>
          </a:ln>
        </p:spPr>
      </p:pic>
      <p:sp>
        <p:nvSpPr>
          <p:cNvPr id="34825"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4826" name="Rectangle 6"/>
          <p:cNvSpPr>
            <a:spLocks noChangeArrowheads="1"/>
          </p:cNvSpPr>
          <p:nvPr/>
        </p:nvSpPr>
        <p:spPr bwMode="auto">
          <a:xfrm>
            <a:off x="0" y="2305050"/>
            <a:ext cx="9144000" cy="0"/>
          </a:xfrm>
          <a:prstGeom prst="rect">
            <a:avLst/>
          </a:prstGeom>
          <a:noFill/>
          <a:ln w="9525">
            <a:noFill/>
            <a:miter lim="800000"/>
            <a:headEnd/>
            <a:tailEnd/>
          </a:ln>
        </p:spPr>
        <p:txBody>
          <a:bodyPr wrap="none" anchor="ctr">
            <a:spAutoFit/>
          </a:bodyPr>
          <a:lstStyle/>
          <a:p>
            <a:pPr eaLnBrk="0" hangingPunct="0"/>
            <a:r>
              <a:rPr lang="en-US" altLang="zh-CN" sz="1200" b="1">
                <a:latin typeface="Times New Roman" pitchFamily="18" charset="0"/>
                <a:cs typeface="Times New Roman" pitchFamily="18" charset="0"/>
              </a:rPr>
              <a:t>  </a:t>
            </a:r>
            <a:endParaRPr lang="en-US" altLang="zh-CN"/>
          </a:p>
        </p:txBody>
      </p:sp>
      <p:sp>
        <p:nvSpPr>
          <p:cNvPr id="34827" name="Rectangle 7"/>
          <p:cNvSpPr>
            <a:spLocks noChangeArrowheads="1"/>
          </p:cNvSpPr>
          <p:nvPr/>
        </p:nvSpPr>
        <p:spPr bwMode="auto">
          <a:xfrm>
            <a:off x="827088" y="3763963"/>
            <a:ext cx="3565525" cy="523875"/>
          </a:xfrm>
          <a:prstGeom prst="rect">
            <a:avLst/>
          </a:prstGeom>
          <a:noFill/>
          <a:ln w="9525">
            <a:noFill/>
            <a:miter lim="800000"/>
            <a:headEnd/>
            <a:tailEnd/>
          </a:ln>
        </p:spPr>
        <p:txBody>
          <a:bodyPr anchor="ctr">
            <a:spAutoFit/>
          </a:bodyPr>
          <a:lstStyle/>
          <a:p>
            <a:pPr eaLnBrk="0" hangingPunct="0"/>
            <a:r>
              <a:rPr lang="zh-CN" altLang="en-US" sz="1000">
                <a:latin typeface="Times New Roman" pitchFamily="18" charset="0"/>
                <a:cs typeface="Times New Roman" pitchFamily="18" charset="0"/>
              </a:rPr>
              <a:t>      </a:t>
            </a:r>
            <a:r>
              <a:rPr lang="en-US" altLang="zh-CN" sz="1000">
                <a:latin typeface="Times New Roman" pitchFamily="18" charset="0"/>
                <a:cs typeface="Times New Roman" pitchFamily="18" charset="0"/>
              </a:rPr>
              <a:t>(a) SO</a:t>
            </a:r>
            <a:r>
              <a:rPr lang="en-US" altLang="zh-CN" sz="1000" baseline="-30000">
                <a:latin typeface="Times New Roman" pitchFamily="18" charset="0"/>
                <a:cs typeface="Times New Roman" pitchFamily="18" charset="0"/>
              </a:rPr>
              <a:t>2</a:t>
            </a:r>
            <a:r>
              <a:rPr lang="en-US" altLang="zh-CN" sz="1000">
                <a:latin typeface="Times New Roman" pitchFamily="18" charset="0"/>
                <a:cs typeface="Times New Roman" pitchFamily="18" charset="0"/>
              </a:rPr>
              <a:t>                           </a:t>
            </a:r>
            <a:r>
              <a:rPr lang="zh-CN" altLang="en-US" sz="1000">
                <a:latin typeface="Times New Roman" pitchFamily="18" charset="0"/>
                <a:cs typeface="Times New Roman" pitchFamily="18" charset="0"/>
              </a:rPr>
              <a:t>                                               </a:t>
            </a:r>
            <a:r>
              <a:rPr lang="en-US" altLang="zh-CN" sz="1000">
                <a:latin typeface="Times New Roman" pitchFamily="18" charset="0"/>
                <a:cs typeface="Times New Roman" pitchFamily="18" charset="0"/>
              </a:rPr>
              <a:t>(b) NOx</a:t>
            </a:r>
            <a:endParaRPr lang="en-US" altLang="zh-CN" sz="800"/>
          </a:p>
          <a:p>
            <a:pPr eaLnBrk="0" hangingPunct="0"/>
            <a:endParaRPr lang="en-US" altLang="zh-CN"/>
          </a:p>
        </p:txBody>
      </p:sp>
      <p:sp>
        <p:nvSpPr>
          <p:cNvPr id="34828" name="Rectangle 8"/>
          <p:cNvSpPr>
            <a:spLocks noChangeArrowheads="1"/>
          </p:cNvSpPr>
          <p:nvPr/>
        </p:nvSpPr>
        <p:spPr bwMode="auto">
          <a:xfrm>
            <a:off x="0" y="6457950"/>
            <a:ext cx="9144000" cy="0"/>
          </a:xfrm>
          <a:prstGeom prst="rect">
            <a:avLst/>
          </a:prstGeom>
          <a:noFill/>
          <a:ln w="9525">
            <a:noFill/>
            <a:miter lim="800000"/>
            <a:headEnd/>
            <a:tailEnd/>
          </a:ln>
        </p:spPr>
        <p:txBody>
          <a:bodyPr wrap="none" anchor="ctr">
            <a:spAutoFit/>
          </a:bodyPr>
          <a:lstStyle/>
          <a:p>
            <a:pPr eaLnBrk="0" hangingPunct="0"/>
            <a:r>
              <a:rPr lang="en-US" altLang="zh-CN" sz="1000" b="1">
                <a:latin typeface="Times New Roman" pitchFamily="18" charset="0"/>
                <a:cs typeface="Times New Roman" pitchFamily="18" charset="0"/>
              </a:rPr>
              <a:t>  </a:t>
            </a:r>
            <a:endParaRPr lang="en-US" altLang="zh-CN"/>
          </a:p>
        </p:txBody>
      </p:sp>
      <p:sp>
        <p:nvSpPr>
          <p:cNvPr id="34829" name="矩形 16"/>
          <p:cNvSpPr>
            <a:spLocks noChangeArrowheads="1"/>
          </p:cNvSpPr>
          <p:nvPr/>
        </p:nvSpPr>
        <p:spPr bwMode="auto">
          <a:xfrm>
            <a:off x="5580063" y="1543050"/>
            <a:ext cx="3106737" cy="4587875"/>
          </a:xfrm>
          <a:prstGeom prst="rect">
            <a:avLst/>
          </a:prstGeom>
          <a:noFill/>
          <a:ln w="9525">
            <a:noFill/>
            <a:miter lim="800000"/>
            <a:headEnd/>
            <a:tailEnd/>
          </a:ln>
        </p:spPr>
        <p:txBody>
          <a:bodyPr>
            <a:spAutoFit/>
          </a:bodyPr>
          <a:lstStyle/>
          <a:p>
            <a:pPr>
              <a:spcBef>
                <a:spcPts val="600"/>
              </a:spcBef>
              <a:spcAft>
                <a:spcPts val="600"/>
              </a:spcAft>
              <a:buFont typeface="Arial" charset="0"/>
              <a:buChar char="•"/>
            </a:pPr>
            <a:r>
              <a:rPr lang="en-US" altLang="zh-CN" sz="1400">
                <a:solidFill>
                  <a:srgbClr val="FF3300"/>
                </a:solidFill>
              </a:rPr>
              <a:t>  </a:t>
            </a:r>
            <a:r>
              <a:rPr lang="zh-CN" altLang="zh-CN" sz="1600">
                <a:solidFill>
                  <a:srgbClr val="FF3300"/>
                </a:solidFill>
              </a:rPr>
              <a:t>京津冀地区</a:t>
            </a:r>
            <a:r>
              <a:rPr lang="en-US" altLang="zh-CN" sz="1600">
                <a:solidFill>
                  <a:srgbClr val="FF3300"/>
                </a:solidFill>
              </a:rPr>
              <a:t>2017</a:t>
            </a:r>
            <a:r>
              <a:rPr lang="zh-CN" altLang="zh-CN" sz="1600">
                <a:solidFill>
                  <a:srgbClr val="FF3300"/>
                </a:solidFill>
              </a:rPr>
              <a:t>年主要污染物</a:t>
            </a:r>
            <a:r>
              <a:rPr lang="en-US" altLang="zh-CN" sz="1600">
                <a:solidFill>
                  <a:srgbClr val="FF3300"/>
                </a:solidFill>
              </a:rPr>
              <a:t>SO</a:t>
            </a:r>
            <a:r>
              <a:rPr lang="en-US" altLang="zh-CN" sz="1600" baseline="-25000">
                <a:solidFill>
                  <a:srgbClr val="FF3300"/>
                </a:solidFill>
              </a:rPr>
              <a:t>2</a:t>
            </a:r>
            <a:r>
              <a:rPr lang="zh-CN" altLang="zh-CN" sz="1600">
                <a:solidFill>
                  <a:srgbClr val="FF3300"/>
                </a:solidFill>
              </a:rPr>
              <a:t>、</a:t>
            </a:r>
            <a:r>
              <a:rPr lang="en-US" altLang="zh-CN" sz="1600">
                <a:solidFill>
                  <a:srgbClr val="FF3300"/>
                </a:solidFill>
              </a:rPr>
              <a:t>NO</a:t>
            </a:r>
            <a:r>
              <a:rPr lang="en-US" altLang="zh-CN" sz="1600" baseline="-25000">
                <a:solidFill>
                  <a:srgbClr val="FF3300"/>
                </a:solidFill>
              </a:rPr>
              <a:t>x</a:t>
            </a:r>
            <a:r>
              <a:rPr lang="zh-CN" altLang="zh-CN" sz="1600">
                <a:solidFill>
                  <a:srgbClr val="FF3300"/>
                </a:solidFill>
              </a:rPr>
              <a:t>、</a:t>
            </a:r>
            <a:r>
              <a:rPr lang="en-US" altLang="zh-CN" sz="1600">
                <a:solidFill>
                  <a:srgbClr val="FF3300"/>
                </a:solidFill>
              </a:rPr>
              <a:t>PM</a:t>
            </a:r>
            <a:r>
              <a:rPr lang="en-US" altLang="zh-CN" sz="1600" baseline="-25000">
                <a:solidFill>
                  <a:srgbClr val="FF3300"/>
                </a:solidFill>
              </a:rPr>
              <a:t>2.5</a:t>
            </a:r>
            <a:r>
              <a:rPr lang="zh-CN" altLang="zh-CN" sz="1600">
                <a:solidFill>
                  <a:srgbClr val="FF3300"/>
                </a:solidFill>
              </a:rPr>
              <a:t>、</a:t>
            </a:r>
            <a:r>
              <a:rPr lang="en-US" altLang="zh-CN" sz="1600">
                <a:solidFill>
                  <a:srgbClr val="FF3300"/>
                </a:solidFill>
              </a:rPr>
              <a:t>VOC</a:t>
            </a:r>
            <a:r>
              <a:rPr lang="zh-CN" altLang="zh-CN" sz="1600">
                <a:solidFill>
                  <a:srgbClr val="FF3300"/>
                </a:solidFill>
              </a:rPr>
              <a:t>的排放量相比</a:t>
            </a:r>
            <a:r>
              <a:rPr lang="en-US" altLang="zh-CN" sz="1600">
                <a:solidFill>
                  <a:srgbClr val="FF3300"/>
                </a:solidFill>
              </a:rPr>
              <a:t>2012</a:t>
            </a:r>
            <a:r>
              <a:rPr lang="zh-CN" altLang="zh-CN" sz="1600">
                <a:solidFill>
                  <a:srgbClr val="FF3300"/>
                </a:solidFill>
              </a:rPr>
              <a:t>年分别下降</a:t>
            </a:r>
            <a:r>
              <a:rPr lang="en-US" altLang="zh-CN" sz="1600">
                <a:solidFill>
                  <a:srgbClr val="FF3300"/>
                </a:solidFill>
              </a:rPr>
              <a:t>45%</a:t>
            </a:r>
            <a:r>
              <a:rPr lang="zh-CN" altLang="zh-CN" sz="1600">
                <a:solidFill>
                  <a:srgbClr val="FF3300"/>
                </a:solidFill>
              </a:rPr>
              <a:t>、</a:t>
            </a:r>
            <a:r>
              <a:rPr lang="en-US" altLang="zh-CN" sz="1600">
                <a:solidFill>
                  <a:srgbClr val="FF3300"/>
                </a:solidFill>
              </a:rPr>
              <a:t>22%</a:t>
            </a:r>
            <a:r>
              <a:rPr lang="zh-CN" altLang="zh-CN" sz="1600">
                <a:solidFill>
                  <a:srgbClr val="FF3300"/>
                </a:solidFill>
              </a:rPr>
              <a:t>、</a:t>
            </a:r>
            <a:r>
              <a:rPr lang="en-US" altLang="zh-CN" sz="1600">
                <a:solidFill>
                  <a:srgbClr val="FF3300"/>
                </a:solidFill>
              </a:rPr>
              <a:t>22%</a:t>
            </a:r>
            <a:r>
              <a:rPr lang="zh-CN" altLang="zh-CN" sz="1600">
                <a:solidFill>
                  <a:srgbClr val="FF3300"/>
                </a:solidFill>
              </a:rPr>
              <a:t>、</a:t>
            </a:r>
            <a:r>
              <a:rPr lang="en-US" altLang="zh-CN" sz="1600">
                <a:solidFill>
                  <a:srgbClr val="FF3300"/>
                </a:solidFill>
              </a:rPr>
              <a:t>11%</a:t>
            </a:r>
            <a:r>
              <a:rPr lang="zh-CN" altLang="zh-CN" sz="1600">
                <a:solidFill>
                  <a:srgbClr val="FF3300"/>
                </a:solidFill>
              </a:rPr>
              <a:t>。</a:t>
            </a:r>
            <a:endParaRPr lang="en-US" altLang="zh-CN" sz="1600">
              <a:solidFill>
                <a:srgbClr val="FF3300"/>
              </a:solidFill>
            </a:endParaRPr>
          </a:p>
          <a:p>
            <a:pPr>
              <a:spcBef>
                <a:spcPts val="600"/>
              </a:spcBef>
              <a:spcAft>
                <a:spcPts val="600"/>
              </a:spcAft>
              <a:buFont typeface="Arial" charset="0"/>
              <a:buNone/>
            </a:pPr>
            <a:r>
              <a:rPr lang="en-US" altLang="zh-CN" sz="1400"/>
              <a:t>SO2, NOx, PM2.5, VOC emissions in 2017 decreased by 45%, 22%, 22%, 11% compared to 2012 </a:t>
            </a:r>
          </a:p>
          <a:p>
            <a:pPr>
              <a:spcBef>
                <a:spcPts val="600"/>
              </a:spcBef>
              <a:spcAft>
                <a:spcPts val="600"/>
              </a:spcAft>
              <a:buFont typeface="Arial" charset="0"/>
              <a:buChar char="•"/>
            </a:pPr>
            <a:r>
              <a:rPr lang="zh-CN" altLang="en-US" sz="1600">
                <a:solidFill>
                  <a:srgbClr val="FF3300"/>
                </a:solidFill>
              </a:rPr>
              <a:t> </a:t>
            </a:r>
            <a:r>
              <a:rPr lang="zh-CN" altLang="zh-CN" sz="1600">
                <a:solidFill>
                  <a:srgbClr val="FF3300"/>
                </a:solidFill>
              </a:rPr>
              <a:t>河北省贡献了京津冀地区</a:t>
            </a:r>
            <a:r>
              <a:rPr lang="en-US" altLang="zh-CN" sz="1600">
                <a:solidFill>
                  <a:srgbClr val="FF3300"/>
                </a:solidFill>
              </a:rPr>
              <a:t>SO</a:t>
            </a:r>
            <a:r>
              <a:rPr lang="en-US" altLang="zh-CN" sz="1600" baseline="-25000">
                <a:solidFill>
                  <a:srgbClr val="FF3300"/>
                </a:solidFill>
              </a:rPr>
              <a:t>2</a:t>
            </a:r>
            <a:r>
              <a:rPr lang="zh-CN" altLang="zh-CN" sz="1600">
                <a:solidFill>
                  <a:srgbClr val="FF3300"/>
                </a:solidFill>
              </a:rPr>
              <a:t>、</a:t>
            </a:r>
            <a:r>
              <a:rPr lang="en-US" altLang="zh-CN" sz="1600">
                <a:solidFill>
                  <a:srgbClr val="FF3300"/>
                </a:solidFill>
              </a:rPr>
              <a:t>NO</a:t>
            </a:r>
            <a:r>
              <a:rPr lang="en-US" altLang="zh-CN" sz="1600" baseline="-25000">
                <a:solidFill>
                  <a:srgbClr val="FF3300"/>
                </a:solidFill>
              </a:rPr>
              <a:t>x</a:t>
            </a:r>
            <a:r>
              <a:rPr lang="zh-CN" altLang="zh-CN" sz="1600">
                <a:solidFill>
                  <a:srgbClr val="FF3300"/>
                </a:solidFill>
              </a:rPr>
              <a:t>、</a:t>
            </a:r>
            <a:r>
              <a:rPr lang="en-US" altLang="zh-CN" sz="1600">
                <a:solidFill>
                  <a:srgbClr val="FF3300"/>
                </a:solidFill>
              </a:rPr>
              <a:t>PM</a:t>
            </a:r>
            <a:r>
              <a:rPr lang="en-US" altLang="zh-CN" sz="1600" baseline="-25000">
                <a:solidFill>
                  <a:srgbClr val="FF3300"/>
                </a:solidFill>
              </a:rPr>
              <a:t>2.5</a:t>
            </a:r>
            <a:r>
              <a:rPr lang="zh-CN" altLang="zh-CN" sz="1600">
                <a:solidFill>
                  <a:srgbClr val="FF3300"/>
                </a:solidFill>
              </a:rPr>
              <a:t>、</a:t>
            </a:r>
            <a:r>
              <a:rPr lang="en-US" altLang="zh-CN" sz="1600">
                <a:solidFill>
                  <a:srgbClr val="FF3300"/>
                </a:solidFill>
              </a:rPr>
              <a:t>VOC</a:t>
            </a:r>
            <a:r>
              <a:rPr lang="zh-CN" altLang="zh-CN" sz="1600">
                <a:solidFill>
                  <a:srgbClr val="FF3300"/>
                </a:solidFill>
              </a:rPr>
              <a:t>减排量的</a:t>
            </a:r>
            <a:r>
              <a:rPr lang="en-US" altLang="zh-CN" sz="1600">
                <a:solidFill>
                  <a:srgbClr val="FF3300"/>
                </a:solidFill>
              </a:rPr>
              <a:t>78%</a:t>
            </a:r>
            <a:r>
              <a:rPr lang="zh-CN" altLang="zh-CN" sz="1600">
                <a:solidFill>
                  <a:srgbClr val="FF3300"/>
                </a:solidFill>
              </a:rPr>
              <a:t>、</a:t>
            </a:r>
            <a:r>
              <a:rPr lang="en-US" altLang="zh-CN" sz="1600">
                <a:solidFill>
                  <a:srgbClr val="FF3300"/>
                </a:solidFill>
              </a:rPr>
              <a:t>77%</a:t>
            </a:r>
            <a:r>
              <a:rPr lang="zh-CN" altLang="zh-CN" sz="1600">
                <a:solidFill>
                  <a:srgbClr val="FF3300"/>
                </a:solidFill>
              </a:rPr>
              <a:t>、</a:t>
            </a:r>
            <a:r>
              <a:rPr lang="en-US" altLang="zh-CN" sz="1600">
                <a:solidFill>
                  <a:srgbClr val="FF3300"/>
                </a:solidFill>
              </a:rPr>
              <a:t>73%</a:t>
            </a:r>
            <a:r>
              <a:rPr lang="zh-CN" altLang="zh-CN" sz="1600">
                <a:solidFill>
                  <a:srgbClr val="FF3300"/>
                </a:solidFill>
              </a:rPr>
              <a:t>、</a:t>
            </a:r>
            <a:r>
              <a:rPr lang="en-US" altLang="zh-CN" sz="1600">
                <a:solidFill>
                  <a:srgbClr val="FF3300"/>
                </a:solidFill>
              </a:rPr>
              <a:t>50%</a:t>
            </a:r>
            <a:r>
              <a:rPr lang="zh-CN" altLang="zh-CN" sz="1600">
                <a:solidFill>
                  <a:srgbClr val="FF3300"/>
                </a:solidFill>
              </a:rPr>
              <a:t>；</a:t>
            </a:r>
            <a:endParaRPr lang="en-US" altLang="zh-CN" sz="1600">
              <a:solidFill>
                <a:srgbClr val="FF3300"/>
              </a:solidFill>
            </a:endParaRPr>
          </a:p>
          <a:p>
            <a:pPr>
              <a:spcBef>
                <a:spcPts val="600"/>
              </a:spcBef>
              <a:spcAft>
                <a:spcPts val="600"/>
              </a:spcAft>
              <a:buFont typeface="Arial" charset="0"/>
              <a:buNone/>
            </a:pPr>
            <a:r>
              <a:rPr lang="en-US" altLang="zh-CN" sz="1400"/>
              <a:t>Hebei contributed SO2, NOx, PM2.5, VOC emission reductions of 78%, 77%, 73%, 50% for JJJ region.</a:t>
            </a:r>
          </a:p>
          <a:p>
            <a:pPr>
              <a:spcBef>
                <a:spcPts val="600"/>
              </a:spcBef>
              <a:spcAft>
                <a:spcPts val="600"/>
              </a:spcAft>
              <a:buFont typeface="Arial" charset="0"/>
              <a:buChar char="•"/>
            </a:pPr>
            <a:r>
              <a:rPr lang="en-US" altLang="zh-CN" sz="1400">
                <a:solidFill>
                  <a:srgbClr val="FF3300"/>
                </a:solidFill>
              </a:rPr>
              <a:t>  </a:t>
            </a:r>
            <a:r>
              <a:rPr lang="zh-CN" altLang="zh-CN" sz="1600">
                <a:solidFill>
                  <a:srgbClr val="FF3300"/>
                </a:solidFill>
              </a:rPr>
              <a:t>北京市的减排幅度最大</a:t>
            </a:r>
            <a:endParaRPr lang="en-US" altLang="zh-CN" sz="1600">
              <a:solidFill>
                <a:srgbClr val="FF3300"/>
              </a:solidFill>
            </a:endParaRPr>
          </a:p>
          <a:p>
            <a:pPr>
              <a:spcBef>
                <a:spcPts val="600"/>
              </a:spcBef>
              <a:spcAft>
                <a:spcPts val="600"/>
              </a:spcAft>
              <a:buFont typeface="Arial" charset="0"/>
              <a:buNone/>
            </a:pPr>
            <a:r>
              <a:rPr lang="en-US" altLang="zh-CN" sz="1400"/>
              <a:t>Beijing with maximum reduction rate.</a:t>
            </a:r>
          </a:p>
          <a:p>
            <a:pPr>
              <a:spcAft>
                <a:spcPts val="600"/>
              </a:spcAft>
            </a:pPr>
            <a:endParaRPr lang="zh-CN" altLang="en-US" sz="1400"/>
          </a:p>
        </p:txBody>
      </p:sp>
      <p:sp>
        <p:nvSpPr>
          <p:cNvPr id="34830" name="矩形 17"/>
          <p:cNvSpPr>
            <a:spLocks noChangeArrowheads="1"/>
          </p:cNvSpPr>
          <p:nvPr/>
        </p:nvSpPr>
        <p:spPr bwMode="auto">
          <a:xfrm>
            <a:off x="1258888" y="6237288"/>
            <a:ext cx="3186112" cy="517525"/>
          </a:xfrm>
          <a:prstGeom prst="rect">
            <a:avLst/>
          </a:prstGeom>
          <a:solidFill>
            <a:schemeClr val="bg1"/>
          </a:solidFill>
          <a:ln w="9525">
            <a:noFill/>
            <a:miter lim="800000"/>
            <a:headEnd/>
            <a:tailEnd/>
          </a:ln>
        </p:spPr>
        <p:txBody>
          <a:bodyPr wrap="none">
            <a:spAutoFit/>
          </a:bodyPr>
          <a:lstStyle/>
          <a:p>
            <a:r>
              <a:rPr lang="zh-CN" altLang="en-US" sz="1400" b="1"/>
              <a:t>  </a:t>
            </a:r>
            <a:r>
              <a:rPr lang="zh-CN" altLang="zh-CN" sz="1400" b="1"/>
              <a:t>京津冀地区主要污染物排放变化</a:t>
            </a:r>
            <a:endParaRPr lang="en-US" altLang="zh-CN" sz="1400" b="1"/>
          </a:p>
          <a:p>
            <a:r>
              <a:rPr lang="en-US" altLang="zh-CN" sz="1400" b="1"/>
              <a:t>Air pollutants emission trend in JJJ</a:t>
            </a:r>
            <a:endParaRPr lang="zh-CN" altLang="en-US" sz="1400" b="1"/>
          </a:p>
        </p:txBody>
      </p:sp>
      <p:sp>
        <p:nvSpPr>
          <p:cNvPr id="34831" name="Rectangle 7"/>
          <p:cNvSpPr>
            <a:spLocks noChangeArrowheads="1"/>
          </p:cNvSpPr>
          <p:nvPr/>
        </p:nvSpPr>
        <p:spPr bwMode="auto">
          <a:xfrm>
            <a:off x="817563" y="5991225"/>
            <a:ext cx="3565525" cy="246063"/>
          </a:xfrm>
          <a:prstGeom prst="rect">
            <a:avLst/>
          </a:prstGeom>
          <a:noFill/>
          <a:ln w="9525">
            <a:noFill/>
            <a:miter lim="800000"/>
            <a:headEnd/>
            <a:tailEnd/>
          </a:ln>
        </p:spPr>
        <p:txBody>
          <a:bodyPr anchor="ctr">
            <a:spAutoFit/>
          </a:bodyPr>
          <a:lstStyle/>
          <a:p>
            <a:pPr eaLnBrk="0" hangingPunct="0"/>
            <a:r>
              <a:rPr lang="zh-CN" altLang="en-US" sz="1000"/>
              <a:t>    </a:t>
            </a:r>
            <a:r>
              <a:rPr lang="en-US" altLang="zh-CN" sz="1000"/>
              <a:t>(c) VOC                            </a:t>
            </a:r>
            <a:r>
              <a:rPr lang="zh-CN" altLang="en-US" sz="1000"/>
              <a:t>                                    </a:t>
            </a:r>
            <a:r>
              <a:rPr lang="en-US" altLang="zh-CN" sz="1000"/>
              <a:t> (d) PM</a:t>
            </a:r>
            <a:r>
              <a:rPr lang="en-US" altLang="zh-CN" sz="1000" baseline="-25000"/>
              <a:t>2.5</a:t>
            </a:r>
            <a:endParaRPr lang="en-US" altLang="zh-CN"/>
          </a:p>
        </p:txBody>
      </p:sp>
      <p:sp>
        <p:nvSpPr>
          <p:cNvPr id="34832" name="Rectangle 2"/>
          <p:cNvSpPr txBox="1">
            <a:spLocks noChangeArrowheads="1"/>
          </p:cNvSpPr>
          <p:nvPr/>
        </p:nvSpPr>
        <p:spPr bwMode="gray">
          <a:xfrm>
            <a:off x="179388" y="188913"/>
            <a:ext cx="7696200"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1)</a:t>
            </a:r>
            <a:r>
              <a:rPr lang="zh-CN" altLang="zh-CN" sz="2000" b="1">
                <a:solidFill>
                  <a:schemeClr val="tx2"/>
                </a:solidFill>
                <a:latin typeface="Calibri" pitchFamily="34" charset="0"/>
              </a:rPr>
              <a:t>《行动计划》绩效评估指标与方法体系研究</a:t>
            </a:r>
            <a:endParaRPr lang="en-US" altLang="zh-CN" sz="2000" b="1">
              <a:solidFill>
                <a:schemeClr val="tx2"/>
              </a:solidFill>
              <a:latin typeface="Calibri" pitchFamily="34" charset="0"/>
            </a:endParaRPr>
          </a:p>
          <a:p>
            <a:r>
              <a:rPr lang="en-US" altLang="zh-CN" sz="2000" b="1">
                <a:solidFill>
                  <a:schemeClr val="tx2"/>
                </a:solidFill>
                <a:latin typeface="Calibri" pitchFamily="34" charset="0"/>
              </a:rPr>
              <a:t>Study of performance evaluation index and method for </a:t>
            </a:r>
            <a:r>
              <a:rPr lang="en-US" altLang="zh-CN" sz="2000" b="1" i="1">
                <a:solidFill>
                  <a:schemeClr val="tx2"/>
                </a:solidFill>
                <a:latin typeface="Calibri" pitchFamily="34" charset="0"/>
              </a:rPr>
              <a:t>ACTION PLAN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686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6" name="矩形 9"/>
          <p:cNvSpPr>
            <a:spLocks noChangeArrowheads="1"/>
          </p:cNvSpPr>
          <p:nvPr/>
        </p:nvSpPr>
        <p:spPr bwMode="auto">
          <a:xfrm>
            <a:off x="250825" y="1700213"/>
            <a:ext cx="8642350" cy="2225675"/>
          </a:xfrm>
          <a:prstGeom prst="rect">
            <a:avLst/>
          </a:prstGeom>
          <a:noFill/>
          <a:ln w="9525">
            <a:noFill/>
            <a:miter lim="800000"/>
            <a:headEnd/>
            <a:tailEnd/>
          </a:ln>
        </p:spPr>
        <p:txBody>
          <a:bodyPr>
            <a:spAutoFit/>
          </a:bodyPr>
          <a:lstStyle/>
          <a:p>
            <a:pPr>
              <a:lnSpc>
                <a:spcPct val="150000"/>
              </a:lnSpc>
              <a:buFont typeface="Arial" charset="0"/>
              <a:buChar char="•"/>
            </a:pPr>
            <a:r>
              <a:rPr lang="zh-CN" altLang="en-US" sz="1400" b="1">
                <a:latin typeface="Times New Roman" pitchFamily="18" charset="0"/>
                <a:cs typeface="Times New Roman" pitchFamily="18" charset="0"/>
              </a:rPr>
              <a:t>  </a:t>
            </a:r>
            <a:r>
              <a:rPr lang="zh-CN" altLang="en-US" sz="1600" b="1">
                <a:solidFill>
                  <a:srgbClr val="FF3300"/>
                </a:solidFill>
                <a:latin typeface="Times New Roman" pitchFamily="18" charset="0"/>
                <a:cs typeface="Times New Roman" pitchFamily="18" charset="0"/>
              </a:rPr>
              <a:t>初步模拟结果显示，现有能定量减排的政策措施落实后，北京</a:t>
            </a:r>
            <a:r>
              <a:rPr lang="en-US" altLang="zh-CN" sz="1600" b="1">
                <a:solidFill>
                  <a:srgbClr val="FF3300"/>
                </a:solidFill>
                <a:latin typeface="Times New Roman" pitchFamily="18" charset="0"/>
                <a:cs typeface="Times New Roman" pitchFamily="18" charset="0"/>
              </a:rPr>
              <a:t>PM</a:t>
            </a:r>
            <a:r>
              <a:rPr lang="en-US" altLang="zh-CN" sz="1600" b="1" baseline="-25000">
                <a:solidFill>
                  <a:srgbClr val="FF3300"/>
                </a:solidFill>
                <a:latin typeface="Times New Roman" pitchFamily="18" charset="0"/>
                <a:cs typeface="Times New Roman" pitchFamily="18" charset="0"/>
              </a:rPr>
              <a:t>2.5</a:t>
            </a:r>
            <a:r>
              <a:rPr lang="zh-CN" altLang="zh-CN" sz="1600" b="1">
                <a:solidFill>
                  <a:srgbClr val="FF3300"/>
                </a:solidFill>
                <a:latin typeface="Times New Roman" pitchFamily="18" charset="0"/>
                <a:cs typeface="Times New Roman" pitchFamily="18" charset="0"/>
              </a:rPr>
              <a:t>浓度降幅</a:t>
            </a:r>
            <a:r>
              <a:rPr lang="zh-CN" altLang="en-US" sz="1600" b="1">
                <a:solidFill>
                  <a:srgbClr val="FF3300"/>
                </a:solidFill>
                <a:latin typeface="Times New Roman" pitchFamily="18" charset="0"/>
                <a:cs typeface="Times New Roman" pitchFamily="18" charset="0"/>
              </a:rPr>
              <a:t>明显，但天津市和河北省仍存在达不到</a:t>
            </a:r>
            <a:r>
              <a:rPr lang="en-US" altLang="zh-CN" sz="1600" b="1">
                <a:solidFill>
                  <a:srgbClr val="FF3300"/>
                </a:solidFill>
                <a:latin typeface="Times New Roman" pitchFamily="18" charset="0"/>
                <a:cs typeface="Times New Roman" pitchFamily="18" charset="0"/>
              </a:rPr>
              <a:t>2017</a:t>
            </a:r>
            <a:r>
              <a:rPr lang="zh-CN" altLang="en-US" sz="1600" b="1">
                <a:solidFill>
                  <a:srgbClr val="FF3300"/>
                </a:solidFill>
                <a:latin typeface="Times New Roman" pitchFamily="18" charset="0"/>
                <a:cs typeface="Times New Roman" pitchFamily="18" charset="0"/>
              </a:rPr>
              <a:t>年浓度降低</a:t>
            </a:r>
            <a:r>
              <a:rPr lang="en-US" altLang="zh-CN" sz="1600" b="1">
                <a:solidFill>
                  <a:srgbClr val="FF3300"/>
                </a:solidFill>
                <a:latin typeface="Times New Roman" pitchFamily="18" charset="0"/>
                <a:cs typeface="Times New Roman" pitchFamily="18" charset="0"/>
              </a:rPr>
              <a:t>25%</a:t>
            </a:r>
            <a:r>
              <a:rPr lang="zh-CN" altLang="en-US" sz="1600" b="1">
                <a:solidFill>
                  <a:srgbClr val="FF3300"/>
                </a:solidFill>
                <a:latin typeface="Times New Roman" pitchFamily="18" charset="0"/>
                <a:cs typeface="Times New Roman" pitchFamily="18" charset="0"/>
              </a:rPr>
              <a:t>的风险。</a:t>
            </a:r>
          </a:p>
          <a:p>
            <a:pPr>
              <a:lnSpc>
                <a:spcPct val="150000"/>
              </a:lnSpc>
              <a:buFont typeface="Arial" charset="0"/>
              <a:buNone/>
            </a:pPr>
            <a:r>
              <a:rPr lang="en-US" altLang="zh-CN" sz="1400" b="1">
                <a:latin typeface="Times New Roman" pitchFamily="18" charset="0"/>
                <a:cs typeface="Times New Roman" pitchFamily="18" charset="0"/>
              </a:rPr>
              <a:t>Initial simulation results based on existing policies and measures which could be quantitative show that the Beijing PM2.5 concentrations reduce significantly, but Tianjin and Hebei are at risk to reach the target. </a:t>
            </a:r>
          </a:p>
          <a:p>
            <a:pPr>
              <a:spcBef>
                <a:spcPts val="1200"/>
              </a:spcBef>
              <a:buFont typeface="Arial" charset="0"/>
              <a:buChar char="•"/>
            </a:pPr>
            <a:r>
              <a:rPr lang="zh-CN" altLang="en-US" sz="1400" b="1">
                <a:latin typeface="Times New Roman" pitchFamily="18" charset="0"/>
                <a:cs typeface="Times New Roman" pitchFamily="18" charset="0"/>
              </a:rPr>
              <a:t> </a:t>
            </a:r>
            <a:r>
              <a:rPr lang="zh-CN" altLang="en-US" sz="1600" b="1">
                <a:solidFill>
                  <a:srgbClr val="FF3300"/>
                </a:solidFill>
                <a:latin typeface="Times New Roman" pitchFamily="18" charset="0"/>
                <a:cs typeface="Times New Roman" pitchFamily="18" charset="0"/>
              </a:rPr>
              <a:t>而且现在的资源、能力建设等基础尚不能支持政策措施全面落实到位</a:t>
            </a:r>
            <a:r>
              <a:rPr lang="en-US" altLang="zh-CN" sz="1600" b="1">
                <a:solidFill>
                  <a:srgbClr val="FF3300"/>
                </a:solidFill>
                <a:latin typeface="Times New Roman" pitchFamily="18" charset="0"/>
                <a:cs typeface="Times New Roman" pitchFamily="18" charset="0"/>
              </a:rPr>
              <a:t>. </a:t>
            </a:r>
          </a:p>
          <a:p>
            <a:pPr>
              <a:spcBef>
                <a:spcPts val="1200"/>
              </a:spcBef>
              <a:buFont typeface="Arial" charset="0"/>
              <a:buNone/>
            </a:pPr>
            <a:r>
              <a:rPr lang="en-US" altLang="zh-CN" sz="1400" b="1">
                <a:latin typeface="Times New Roman" pitchFamily="18" charset="0"/>
                <a:cs typeface="Times New Roman" pitchFamily="18" charset="0"/>
              </a:rPr>
              <a:t>The resources, capacity building and other infrastructure is not yet fully to support measures implementation.</a:t>
            </a:r>
          </a:p>
        </p:txBody>
      </p:sp>
      <p:pic>
        <p:nvPicPr>
          <p:cNvPr id="36869" name="图片 1"/>
          <p:cNvPicPr>
            <a:picLocks noChangeAspect="1" noChangeArrowheads="1"/>
          </p:cNvPicPr>
          <p:nvPr/>
        </p:nvPicPr>
        <p:blipFill>
          <a:blip r:embed="rId3"/>
          <a:srcRect/>
          <a:stretch>
            <a:fillRect/>
          </a:stretch>
        </p:blipFill>
        <p:spPr bwMode="auto">
          <a:xfrm>
            <a:off x="-36513" y="4454525"/>
            <a:ext cx="2016126" cy="1952625"/>
          </a:xfrm>
          <a:prstGeom prst="rect">
            <a:avLst/>
          </a:prstGeom>
          <a:noFill/>
          <a:ln w="9525">
            <a:noFill/>
            <a:miter lim="800000"/>
            <a:headEnd/>
            <a:tailEnd/>
          </a:ln>
        </p:spPr>
      </p:pic>
      <p:pic>
        <p:nvPicPr>
          <p:cNvPr id="36870" name="图片 2"/>
          <p:cNvPicPr>
            <a:picLocks noChangeAspect="1" noChangeArrowheads="1"/>
          </p:cNvPicPr>
          <p:nvPr/>
        </p:nvPicPr>
        <p:blipFill>
          <a:blip r:embed="rId4"/>
          <a:srcRect/>
          <a:stretch>
            <a:fillRect/>
          </a:stretch>
        </p:blipFill>
        <p:spPr bwMode="auto">
          <a:xfrm>
            <a:off x="2155825" y="4437063"/>
            <a:ext cx="2016125" cy="1978025"/>
          </a:xfrm>
          <a:prstGeom prst="rect">
            <a:avLst/>
          </a:prstGeom>
          <a:noFill/>
          <a:ln w="9525">
            <a:noFill/>
            <a:miter lim="800000"/>
            <a:headEnd/>
            <a:tailEnd/>
          </a:ln>
        </p:spPr>
      </p:pic>
      <p:pic>
        <p:nvPicPr>
          <p:cNvPr id="36871" name="图片 10"/>
          <p:cNvPicPr>
            <a:picLocks noChangeAspect="1" noChangeArrowheads="1"/>
          </p:cNvPicPr>
          <p:nvPr/>
        </p:nvPicPr>
        <p:blipFill>
          <a:blip r:embed="rId5"/>
          <a:srcRect/>
          <a:stretch>
            <a:fillRect/>
          </a:stretch>
        </p:blipFill>
        <p:spPr bwMode="auto">
          <a:xfrm>
            <a:off x="4284663" y="4437063"/>
            <a:ext cx="2087562" cy="2020887"/>
          </a:xfrm>
          <a:prstGeom prst="rect">
            <a:avLst/>
          </a:prstGeom>
          <a:noFill/>
          <a:ln w="9525">
            <a:noFill/>
            <a:miter lim="800000"/>
            <a:headEnd/>
            <a:tailEnd/>
          </a:ln>
        </p:spPr>
      </p:pic>
      <p:sp>
        <p:nvSpPr>
          <p:cNvPr id="36872" name="Rectangle 4"/>
          <p:cNvSpPr>
            <a:spLocks noChangeArrowheads="1"/>
          </p:cNvSpPr>
          <p:nvPr/>
        </p:nvSpPr>
        <p:spPr bwMode="auto">
          <a:xfrm>
            <a:off x="-1190625" y="4132263"/>
            <a:ext cx="7485063" cy="304800"/>
          </a:xfrm>
          <a:prstGeom prst="rect">
            <a:avLst/>
          </a:prstGeom>
          <a:noFill/>
          <a:ln w="9525">
            <a:noFill/>
            <a:miter lim="800000"/>
            <a:headEnd/>
            <a:tailEnd/>
          </a:ln>
        </p:spPr>
        <p:txBody>
          <a:bodyPr wrap="none" anchor="ctr">
            <a:spAutoFit/>
          </a:bodyPr>
          <a:lstStyle/>
          <a:p>
            <a:pPr indent="1066800" eaLnBrk="0" hangingPunct="0"/>
            <a:r>
              <a:rPr lang="zh-CN" altLang="en-US" sz="1200">
                <a:latin typeface="Times New Roman" pitchFamily="18" charset="0"/>
                <a:cs typeface="Times New Roman" pitchFamily="18" charset="0"/>
              </a:rPr>
              <a:t>                      </a:t>
            </a:r>
            <a:r>
              <a:rPr lang="en-US" altLang="zh-CN" sz="1400" b="1">
                <a:latin typeface="Times New Roman" pitchFamily="18" charset="0"/>
                <a:cs typeface="Times New Roman" pitchFamily="18" charset="0"/>
              </a:rPr>
              <a:t>2017            </a:t>
            </a:r>
            <a:r>
              <a:rPr lang="zh-CN" altLang="en-US" sz="1400" b="1">
                <a:latin typeface="Times New Roman" pitchFamily="18" charset="0"/>
                <a:cs typeface="Times New Roman" pitchFamily="18" charset="0"/>
              </a:rPr>
              <a:t>                       </a:t>
            </a:r>
            <a:r>
              <a:rPr lang="en-US" altLang="zh-CN" sz="1400" b="1">
                <a:latin typeface="Times New Roman" pitchFamily="18" charset="0"/>
                <a:cs typeface="Times New Roman" pitchFamily="18" charset="0"/>
              </a:rPr>
              <a:t> 2012 - 2017      </a:t>
            </a:r>
            <a:r>
              <a:rPr lang="zh-CN" altLang="en-US" sz="1400" b="1">
                <a:latin typeface="Times New Roman" pitchFamily="18" charset="0"/>
                <a:cs typeface="Times New Roman" pitchFamily="18" charset="0"/>
              </a:rPr>
              <a:t>                  </a:t>
            </a:r>
            <a:r>
              <a:rPr lang="en-US" altLang="zh-CN" sz="1400" b="1">
                <a:latin typeface="Times New Roman" pitchFamily="18" charset="0"/>
                <a:cs typeface="Times New Roman" pitchFamily="18" charset="0"/>
              </a:rPr>
              <a:t>(2017 - 2012) / 2012</a:t>
            </a:r>
            <a:r>
              <a:rPr lang="zh-CN" altLang="en-US" sz="1400" b="1">
                <a:latin typeface="Times New Roman" pitchFamily="18" charset="0"/>
                <a:cs typeface="Times New Roman" pitchFamily="18" charset="0"/>
              </a:rPr>
              <a:t> </a:t>
            </a:r>
            <a:endParaRPr lang="en-US" altLang="zh-CN" sz="1400" b="1"/>
          </a:p>
        </p:txBody>
      </p:sp>
      <p:pic>
        <p:nvPicPr>
          <p:cNvPr id="36873" name="Picture 1" descr="G:\国合会2014年项目\第一次首秘会\图片1.png"/>
          <p:cNvPicPr>
            <a:picLocks noChangeAspect="1" noChangeArrowheads="1"/>
          </p:cNvPicPr>
          <p:nvPr/>
        </p:nvPicPr>
        <p:blipFill>
          <a:blip r:embed="rId6"/>
          <a:srcRect/>
          <a:stretch>
            <a:fillRect/>
          </a:stretch>
        </p:blipFill>
        <p:spPr bwMode="auto">
          <a:xfrm>
            <a:off x="6446838" y="4492625"/>
            <a:ext cx="2697162" cy="2016125"/>
          </a:xfrm>
          <a:prstGeom prst="rect">
            <a:avLst/>
          </a:prstGeom>
          <a:noFill/>
          <a:ln w="9525">
            <a:noFill/>
            <a:miter lim="800000"/>
            <a:headEnd/>
            <a:tailEnd/>
          </a:ln>
        </p:spPr>
      </p:pic>
      <p:sp>
        <p:nvSpPr>
          <p:cNvPr id="36874" name="Rectangle 2"/>
          <p:cNvSpPr txBox="1">
            <a:spLocks noChangeArrowheads="1"/>
          </p:cNvSpPr>
          <p:nvPr/>
        </p:nvSpPr>
        <p:spPr bwMode="gray">
          <a:xfrm>
            <a:off x="179388" y="188913"/>
            <a:ext cx="7696200"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1)</a:t>
            </a:r>
            <a:r>
              <a:rPr lang="zh-CN" altLang="zh-CN" sz="2000" b="1">
                <a:solidFill>
                  <a:schemeClr val="tx2"/>
                </a:solidFill>
                <a:latin typeface="Calibri" pitchFamily="34" charset="0"/>
              </a:rPr>
              <a:t>《行动计划》绩效评估指标与方法体系研究</a:t>
            </a:r>
            <a:endParaRPr lang="en-US" altLang="zh-CN" sz="2000" b="1">
              <a:solidFill>
                <a:schemeClr val="tx2"/>
              </a:solidFill>
              <a:latin typeface="Calibri" pitchFamily="34" charset="0"/>
            </a:endParaRPr>
          </a:p>
          <a:p>
            <a:r>
              <a:rPr lang="en-US" altLang="zh-CN" sz="2000" b="1">
                <a:solidFill>
                  <a:schemeClr val="tx2"/>
                </a:solidFill>
                <a:latin typeface="Calibri" pitchFamily="34" charset="0"/>
              </a:rPr>
              <a:t>Study of performance evaluation index and method for </a:t>
            </a:r>
            <a:r>
              <a:rPr lang="en-US" altLang="zh-CN" sz="2000" b="1" i="1">
                <a:solidFill>
                  <a:schemeClr val="tx2"/>
                </a:solidFill>
                <a:latin typeface="Calibri" pitchFamily="34" charset="0"/>
              </a:rPr>
              <a:t>ACTION PLAN</a:t>
            </a:r>
          </a:p>
        </p:txBody>
      </p:sp>
      <p:sp>
        <p:nvSpPr>
          <p:cNvPr id="13" name="标题 1"/>
          <p:cNvSpPr txBox="1">
            <a:spLocks/>
          </p:cNvSpPr>
          <p:nvPr/>
        </p:nvSpPr>
        <p:spPr>
          <a:xfrm>
            <a:off x="53975" y="1030288"/>
            <a:ext cx="9036050" cy="715962"/>
          </a:xfrm>
          <a:prstGeom prst="rect">
            <a:avLst/>
          </a:prstGeom>
        </p:spPr>
        <p:txBody>
          <a:bodyPr/>
          <a:lstStyle/>
          <a:p>
            <a:r>
              <a:rPr lang="en-US" altLang="zh-CN" sz="2000" b="1">
                <a:solidFill>
                  <a:schemeClr val="tx2"/>
                </a:solidFill>
                <a:latin typeface="Times New Roman" pitchFamily="18" charset="0"/>
                <a:ea typeface="华文细黑" pitchFamily="2" charset="-122"/>
                <a:cs typeface="Times New Roman" pitchFamily="18" charset="0"/>
              </a:rPr>
              <a:t>Ⅱ《</a:t>
            </a:r>
            <a:r>
              <a:rPr lang="zh-CN" altLang="en-US" sz="2000" b="1">
                <a:solidFill>
                  <a:schemeClr val="tx2"/>
                </a:solidFill>
                <a:latin typeface="Times New Roman" pitchFamily="18" charset="0"/>
                <a:ea typeface="华文细黑" pitchFamily="2" charset="-122"/>
                <a:cs typeface="Times New Roman" pitchFamily="18" charset="0"/>
              </a:rPr>
              <a:t>行动计划</a:t>
            </a:r>
            <a:r>
              <a:rPr lang="en-US" altLang="zh-CN" sz="2000" b="1">
                <a:solidFill>
                  <a:schemeClr val="tx2"/>
                </a:solidFill>
                <a:latin typeface="Times New Roman" pitchFamily="18" charset="0"/>
                <a:ea typeface="华文细黑" pitchFamily="2" charset="-122"/>
                <a:cs typeface="Times New Roman" pitchFamily="18" charset="0"/>
              </a:rPr>
              <a:t>》</a:t>
            </a:r>
            <a:r>
              <a:rPr lang="zh-CN" altLang="en-US" sz="2000" b="1">
                <a:solidFill>
                  <a:schemeClr val="tx2"/>
                </a:solidFill>
                <a:latin typeface="Times New Roman" pitchFamily="18" charset="0"/>
                <a:ea typeface="华文细黑" pitchFamily="2" charset="-122"/>
                <a:cs typeface="Times New Roman" pitchFamily="18" charset="0"/>
              </a:rPr>
              <a:t>实施绩效预</a:t>
            </a:r>
            <a:r>
              <a:rPr lang="zh-CN" altLang="zh-CN" sz="2000" b="1">
                <a:solidFill>
                  <a:schemeClr val="tx2"/>
                </a:solidFill>
                <a:latin typeface="Times New Roman" pitchFamily="18" charset="0"/>
                <a:ea typeface="华文细黑" pitchFamily="2" charset="-122"/>
                <a:cs typeface="Times New Roman" pitchFamily="18" charset="0"/>
              </a:rPr>
              <a:t>评估</a:t>
            </a:r>
            <a:r>
              <a:rPr lang="zh-CN" altLang="en-US" sz="2000" b="1">
                <a:solidFill>
                  <a:schemeClr val="tx2"/>
                </a:solidFill>
                <a:latin typeface="Times New Roman" pitchFamily="18" charset="0"/>
                <a:ea typeface="华文细黑" pitchFamily="2" charset="-122"/>
                <a:cs typeface="Times New Roman" pitchFamily="18" charset="0"/>
              </a:rPr>
              <a:t>（京津冀地区）</a:t>
            </a:r>
            <a:endParaRPr lang="en-US" altLang="zh-CN" sz="2000" b="1">
              <a:solidFill>
                <a:schemeClr val="tx2"/>
              </a:solidFill>
              <a:latin typeface="Times New Roman" pitchFamily="18" charset="0"/>
              <a:ea typeface="华文细黑" pitchFamily="2" charset="-122"/>
              <a:cs typeface="Times New Roman" pitchFamily="18" charset="0"/>
            </a:endParaRPr>
          </a:p>
          <a:p>
            <a:r>
              <a:rPr lang="en-US" altLang="zh-CN" sz="2000" b="1">
                <a:solidFill>
                  <a:schemeClr val="tx2"/>
                </a:solidFill>
                <a:latin typeface="Times New Roman" pitchFamily="18" charset="0"/>
                <a:ea typeface="华文细黑" pitchFamily="2" charset="-122"/>
                <a:cs typeface="Times New Roman" pitchFamily="18" charset="0"/>
              </a:rPr>
              <a:t>       Pre-evaluation (Jing-Jin-Ji region)</a:t>
            </a:r>
            <a:endParaRPr lang="zh-CN" altLang="en-US" sz="2000" b="1">
              <a:solidFill>
                <a:schemeClr val="tx2"/>
              </a:solidFill>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79388" y="981075"/>
            <a:ext cx="9144000" cy="715963"/>
          </a:xfrm>
          <a:prstGeom prst="rect">
            <a:avLst/>
          </a:prstGeom>
        </p:spPr>
        <p:txBody>
          <a:bodyPr/>
          <a:lstStyle/>
          <a:p>
            <a:r>
              <a:rPr lang="en-US" altLang="zh-CN" sz="2000" b="1">
                <a:solidFill>
                  <a:schemeClr val="tx2"/>
                </a:solidFill>
                <a:latin typeface="Times New Roman" pitchFamily="18" charset="0"/>
                <a:ea typeface="华文细黑" pitchFamily="2" charset="-122"/>
                <a:cs typeface="Times New Roman" pitchFamily="18" charset="0"/>
              </a:rPr>
              <a:t>Ⅲ</a:t>
            </a:r>
            <a:r>
              <a:rPr lang="zh-CN" altLang="en-US" sz="2000" b="1">
                <a:solidFill>
                  <a:schemeClr val="tx2"/>
                </a:solidFill>
                <a:latin typeface="Times New Roman" pitchFamily="18" charset="0"/>
                <a:ea typeface="华文细黑" pitchFamily="2" charset="-122"/>
                <a:cs typeface="Times New Roman" pitchFamily="18" charset="0"/>
              </a:rPr>
              <a:t> </a:t>
            </a:r>
            <a:r>
              <a:rPr lang="en-US" altLang="zh-CN" sz="2000" b="1">
                <a:solidFill>
                  <a:schemeClr val="tx2"/>
                </a:solidFill>
                <a:latin typeface="Times New Roman" pitchFamily="18" charset="0"/>
                <a:ea typeface="华文细黑" pitchFamily="2" charset="-122"/>
                <a:cs typeface="Times New Roman" pitchFamily="18" charset="0"/>
              </a:rPr>
              <a:t>《</a:t>
            </a:r>
            <a:r>
              <a:rPr lang="zh-CN" altLang="en-US" sz="2000" b="1">
                <a:solidFill>
                  <a:schemeClr val="tx2"/>
                </a:solidFill>
                <a:latin typeface="Times New Roman" pitchFamily="18" charset="0"/>
                <a:ea typeface="华文细黑" pitchFamily="2" charset="-122"/>
                <a:cs typeface="Times New Roman" pitchFamily="18" charset="0"/>
              </a:rPr>
              <a:t>行动计划</a:t>
            </a:r>
            <a:r>
              <a:rPr lang="en-US" altLang="zh-CN" sz="2000" b="1">
                <a:solidFill>
                  <a:schemeClr val="tx2"/>
                </a:solidFill>
                <a:latin typeface="Times New Roman" pitchFamily="18" charset="0"/>
                <a:ea typeface="华文细黑" pitchFamily="2" charset="-122"/>
                <a:cs typeface="Times New Roman" pitchFamily="18" charset="0"/>
              </a:rPr>
              <a:t>》</a:t>
            </a:r>
            <a:r>
              <a:rPr lang="zh-CN" altLang="en-US" sz="2000" b="1">
                <a:solidFill>
                  <a:schemeClr val="tx2"/>
                </a:solidFill>
                <a:latin typeface="Times New Roman" pitchFamily="18" charset="0"/>
                <a:ea typeface="华文细黑" pitchFamily="2" charset="-122"/>
                <a:cs typeface="Times New Roman" pitchFamily="18" charset="0"/>
              </a:rPr>
              <a:t>实施绩效的跟踪评估（京津冀地区第一季度）</a:t>
            </a:r>
            <a:endParaRPr lang="en-US" altLang="zh-CN" sz="2000" b="1">
              <a:solidFill>
                <a:schemeClr val="tx2"/>
              </a:solidFill>
              <a:latin typeface="Times New Roman" pitchFamily="18" charset="0"/>
              <a:ea typeface="华文细黑" pitchFamily="2" charset="-122"/>
              <a:cs typeface="Times New Roman" pitchFamily="18" charset="0"/>
            </a:endParaRPr>
          </a:p>
          <a:p>
            <a:r>
              <a:rPr lang="zh-CN" altLang="en-US" sz="2000" b="1">
                <a:solidFill>
                  <a:schemeClr val="tx2"/>
                </a:solidFill>
                <a:latin typeface="Times New Roman" pitchFamily="18" charset="0"/>
                <a:ea typeface="华文细黑" pitchFamily="2" charset="-122"/>
                <a:cs typeface="Times New Roman" pitchFamily="18" charset="0"/>
              </a:rPr>
              <a:t> </a:t>
            </a:r>
            <a:r>
              <a:rPr lang="en-US" altLang="zh-CN" sz="2000" b="1">
                <a:solidFill>
                  <a:schemeClr val="tx2"/>
                </a:solidFill>
                <a:latin typeface="Times New Roman" pitchFamily="18" charset="0"/>
                <a:ea typeface="华文细黑" pitchFamily="2" charset="-122"/>
                <a:cs typeface="Times New Roman" pitchFamily="18" charset="0"/>
              </a:rPr>
              <a:t>Dynamic/Track evaluation (JJJ region the First Quarter )</a:t>
            </a:r>
            <a:endParaRPr lang="zh-CN" altLang="en-US" sz="2000" b="1">
              <a:solidFill>
                <a:schemeClr val="tx2"/>
              </a:solidFill>
              <a:latin typeface="Times New Roman" pitchFamily="18" charset="0"/>
              <a:ea typeface="华文细黑" pitchFamily="2" charset="-122"/>
              <a:cs typeface="Times New Roman" pitchFamily="18" charset="0"/>
            </a:endParaRPr>
          </a:p>
        </p:txBody>
      </p:sp>
      <p:sp>
        <p:nvSpPr>
          <p:cNvPr id="38915" name="TextBox 5"/>
          <p:cNvSpPr txBox="1">
            <a:spLocks noChangeArrowheads="1"/>
          </p:cNvSpPr>
          <p:nvPr/>
        </p:nvSpPr>
        <p:spPr bwMode="auto">
          <a:xfrm>
            <a:off x="468313" y="5437188"/>
            <a:ext cx="3887787" cy="1304925"/>
          </a:xfrm>
          <a:prstGeom prst="rect">
            <a:avLst/>
          </a:prstGeom>
          <a:solidFill>
            <a:schemeClr val="bg1"/>
          </a:solidFill>
          <a:ln w="9525">
            <a:solidFill>
              <a:schemeClr val="accent1"/>
            </a:solidFill>
            <a:miter lim="800000"/>
            <a:headEnd/>
            <a:tailEnd/>
          </a:ln>
        </p:spPr>
        <p:txBody>
          <a:bodyPr>
            <a:spAutoFit/>
          </a:bodyPr>
          <a:lstStyle/>
          <a:p>
            <a:pPr>
              <a:spcAft>
                <a:spcPts val="600"/>
              </a:spcAft>
              <a:buFont typeface="Wingdings" pitchFamily="2" charset="2"/>
              <a:buChar char="l"/>
            </a:pPr>
            <a:r>
              <a:rPr lang="zh-CN" altLang="en-US" sz="1600"/>
              <a:t>  </a:t>
            </a:r>
            <a:r>
              <a:rPr lang="en-US" altLang="zh-CN" sz="1200" b="1"/>
              <a:t>《</a:t>
            </a:r>
            <a:r>
              <a:rPr lang="zh-CN" altLang="en-US" sz="1200" b="1"/>
              <a:t>行动计划</a:t>
            </a:r>
            <a:r>
              <a:rPr lang="en-US" altLang="zh-CN" sz="1200" b="1"/>
              <a:t>》</a:t>
            </a:r>
            <a:r>
              <a:rPr lang="zh-CN" altLang="en-US" sz="1200" b="1"/>
              <a:t>实施绩效应从三个方面进行系统评估</a:t>
            </a:r>
            <a:endParaRPr lang="en-US" altLang="zh-CN" sz="1200" b="1"/>
          </a:p>
          <a:p>
            <a:pPr lvl="1">
              <a:spcAft>
                <a:spcPts val="600"/>
              </a:spcAft>
              <a:buFont typeface="Wingdings" pitchFamily="2" charset="2"/>
              <a:buChar char="ü"/>
            </a:pPr>
            <a:r>
              <a:rPr lang="zh-CN" altLang="en-US" sz="1200" b="1"/>
              <a:t>空气质量改善 </a:t>
            </a:r>
            <a:r>
              <a:rPr lang="en-US" altLang="zh-CN" sz="1200" b="1"/>
              <a:t>AQ improvement</a:t>
            </a:r>
          </a:p>
          <a:p>
            <a:pPr lvl="1">
              <a:spcAft>
                <a:spcPts val="600"/>
              </a:spcAft>
              <a:buFont typeface="Wingdings" pitchFamily="2" charset="2"/>
              <a:buChar char="ü"/>
            </a:pPr>
            <a:r>
              <a:rPr lang="zh-CN" altLang="en-US" sz="1200" b="1"/>
              <a:t>大气污染物减排 </a:t>
            </a:r>
            <a:r>
              <a:rPr lang="en-US" altLang="zh-CN" sz="1200" b="1"/>
              <a:t>Air pollutants mitigation</a:t>
            </a:r>
          </a:p>
          <a:p>
            <a:pPr lvl="1">
              <a:spcAft>
                <a:spcPts val="600"/>
              </a:spcAft>
              <a:buFont typeface="Wingdings" pitchFamily="2" charset="2"/>
              <a:buChar char="ü"/>
            </a:pPr>
            <a:r>
              <a:rPr lang="zh-CN" altLang="en-US" sz="1200" b="1"/>
              <a:t>大气综合整治工作进展 </a:t>
            </a:r>
            <a:r>
              <a:rPr lang="en-US" altLang="zh-CN" sz="1200" b="1"/>
              <a:t>Air pollution control task progress</a:t>
            </a:r>
          </a:p>
        </p:txBody>
      </p:sp>
      <p:graphicFrame>
        <p:nvGraphicFramePr>
          <p:cNvPr id="6" name="表格 5"/>
          <p:cNvGraphicFramePr>
            <a:graphicFrameLocks noGrp="1"/>
          </p:cNvGraphicFramePr>
          <p:nvPr/>
        </p:nvGraphicFramePr>
        <p:xfrm>
          <a:off x="4643438" y="1706563"/>
          <a:ext cx="4500562" cy="5106987"/>
        </p:xfrm>
        <a:graphic>
          <a:graphicData uri="http://schemas.openxmlformats.org/drawingml/2006/table">
            <a:tbl>
              <a:tblPr/>
              <a:tblGrid>
                <a:gridCol w="1098550"/>
                <a:gridCol w="1160462"/>
                <a:gridCol w="2241550"/>
              </a:tblGrid>
              <a:tr h="1968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rgbClr val="000000"/>
                          </a:solidFill>
                          <a:effectLst/>
                          <a:latin typeface="Times New Roman" pitchFamily="18" charset="0"/>
                          <a:ea typeface="宋体" charset="-122"/>
                        </a:rPr>
                        <a:t>Index</a:t>
                      </a:r>
                      <a:endParaRPr kumimoji="0" lang="zh-CN" altLang="en-US" sz="900" b="1"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rgbClr val="000000"/>
                          </a:solidFill>
                          <a:effectLst/>
                          <a:latin typeface="Times New Roman" pitchFamily="18" charset="0"/>
                          <a:ea typeface="宋体" charset="-122"/>
                        </a:rPr>
                        <a:t>Content</a:t>
                      </a:r>
                      <a:endParaRPr kumimoji="0" lang="zh-CN" altLang="en-US" sz="900" b="1"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hMerge="1">
                  <a:txBody>
                    <a:bodyPr/>
                    <a:lstStyle/>
                    <a:p>
                      <a:endParaRPr lang="zh-CN" altLang="en-US"/>
                    </a:p>
                  </a:txBody>
                  <a:tcPr/>
                </a:tc>
              </a:tr>
              <a:tr h="19526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AQ improvement</a:t>
                      </a:r>
                    </a:p>
                  </a:txBody>
                  <a:tcPr marL="8453" marR="8453" marT="8455" marB="0" anchor="ctr"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PM2.5</a:t>
                      </a:r>
                      <a:r>
                        <a:rPr kumimoji="0" lang="zh-CN" altLang="en-US" sz="900" b="0" i="0" u="none" strike="noStrike" cap="none" normalizeH="0" baseline="0" smtClean="0">
                          <a:ln>
                            <a:noFill/>
                          </a:ln>
                          <a:solidFill>
                            <a:srgbClr val="000000"/>
                          </a:solidFill>
                          <a:effectLst/>
                          <a:latin typeface="Times New Roman" pitchFamily="18" charset="0"/>
                          <a:ea typeface="宋体" charset="-122"/>
                        </a:rPr>
                        <a:t> </a:t>
                      </a:r>
                      <a:r>
                        <a:rPr kumimoji="0" lang="en-US" altLang="zh-CN" sz="900" b="0" i="0" u="none" strike="noStrike" cap="none" normalizeH="0" baseline="0" smtClean="0">
                          <a:ln>
                            <a:noFill/>
                          </a:ln>
                          <a:solidFill>
                            <a:srgbClr val="000000"/>
                          </a:solidFill>
                          <a:effectLst/>
                          <a:latin typeface="Times New Roman" pitchFamily="18" charset="0"/>
                          <a:ea typeface="宋体" charset="-122"/>
                        </a:rPr>
                        <a:t>concentration</a:t>
                      </a:r>
                      <a:r>
                        <a:rPr kumimoji="0" lang="zh-CN" altLang="en-US" sz="900" b="0" i="0" u="none" strike="noStrike" cap="none" normalizeH="0" baseline="0" smtClean="0">
                          <a:ln>
                            <a:noFill/>
                          </a:ln>
                          <a:solidFill>
                            <a:srgbClr val="000000"/>
                          </a:solidFill>
                          <a:effectLst/>
                          <a:latin typeface="Times New Roman" pitchFamily="18" charset="0"/>
                          <a:ea typeface="宋体" charset="-122"/>
                        </a:rPr>
                        <a:t>　 </a:t>
                      </a:r>
                    </a:p>
                  </a:txBody>
                  <a:tcPr marL="8453" marR="8453" marT="8455" marB="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hMerge="1">
                  <a:txBody>
                    <a:bodyPr/>
                    <a:lstStyle/>
                    <a:p>
                      <a:endParaRPr lang="zh-CN" altLang="en-US"/>
                    </a:p>
                  </a:txBody>
                  <a:tcPr/>
                </a:tc>
              </a:tr>
              <a:tr h="196850">
                <a:tc vMerge="1">
                  <a:txBody>
                    <a:bodyPr/>
                    <a:lstStyle/>
                    <a:p>
                      <a:endParaRPr lang="zh-CN"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Heavy pollution day</a:t>
                      </a:r>
                      <a:r>
                        <a:rPr kumimoji="0" lang="zh-CN" altLang="en-US" sz="900" b="0" i="0" u="none" strike="noStrike" cap="none" normalizeH="0" baseline="0" smtClean="0">
                          <a:ln>
                            <a:noFill/>
                          </a:ln>
                          <a:solidFill>
                            <a:srgbClr val="000000"/>
                          </a:solidFill>
                          <a:effectLst/>
                          <a:latin typeface="Times New Roman" pitchFamily="18" charset="0"/>
                          <a:ea typeface="宋体" charset="-122"/>
                        </a:rPr>
                        <a:t>　</a:t>
                      </a:r>
                    </a:p>
                  </a:txBody>
                  <a:tcPr marL="8453" marR="8453" marT="8455" marB="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hMerge="1">
                  <a:txBody>
                    <a:bodyPr/>
                    <a:lstStyle/>
                    <a:p>
                      <a:endParaRPr lang="zh-CN" altLang="en-US"/>
                    </a:p>
                  </a:txBody>
                  <a:tcPr/>
                </a:tc>
              </a:tr>
              <a:tr h="3746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Air pollutants mitigation</a:t>
                      </a:r>
                      <a:r>
                        <a:rPr kumimoji="0" lang="zh-CN" altLang="en-US" sz="900" b="0" i="0" u="none" strike="noStrike" cap="none" normalizeH="0" baseline="0" smtClean="0">
                          <a:ln>
                            <a:noFill/>
                          </a:ln>
                          <a:solidFill>
                            <a:srgbClr val="000000"/>
                          </a:solidFill>
                          <a:effectLst/>
                          <a:latin typeface="Times New Roman" pitchFamily="18" charset="0"/>
                          <a:ea typeface="宋体" charset="-122"/>
                        </a:rPr>
                        <a:t> </a:t>
                      </a:r>
                    </a:p>
                  </a:txBody>
                  <a:tcPr marL="8453" marR="8453" marT="8455" marB="0" anchor="ctr"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SO</a:t>
                      </a:r>
                      <a:r>
                        <a:rPr kumimoji="0" lang="en-US" altLang="zh-CN" sz="900" b="0" i="0" u="none" strike="noStrike" cap="none" normalizeH="0" baseline="-25000" smtClean="0">
                          <a:ln>
                            <a:noFill/>
                          </a:ln>
                          <a:solidFill>
                            <a:srgbClr val="000000"/>
                          </a:solidFill>
                          <a:effectLst/>
                          <a:latin typeface="Times New Roman" pitchFamily="18" charset="0"/>
                          <a:ea typeface="宋体" charset="-122"/>
                        </a:rPr>
                        <a:t>2</a:t>
                      </a:r>
                      <a:r>
                        <a:rPr kumimoji="0" lang="en-US" altLang="zh-CN" sz="900" b="0" i="0" u="none" strike="noStrike" cap="none" normalizeH="0" baseline="0" smtClean="0">
                          <a:ln>
                            <a:noFill/>
                          </a:ln>
                          <a:solidFill>
                            <a:srgbClr val="000000"/>
                          </a:solidFill>
                          <a:effectLst/>
                          <a:latin typeface="Times New Roman" pitchFamily="18" charset="0"/>
                          <a:ea typeface="宋体" charset="-122"/>
                        </a:rPr>
                        <a:t>/NOx/PM</a:t>
                      </a:r>
                      <a:r>
                        <a:rPr kumimoji="0" lang="en-US" altLang="zh-CN" sz="900" b="0" i="0" u="none" strike="noStrike" cap="none" normalizeH="0" baseline="-25000" smtClean="0">
                          <a:ln>
                            <a:noFill/>
                          </a:ln>
                          <a:solidFill>
                            <a:srgbClr val="000000"/>
                          </a:solidFill>
                          <a:effectLst/>
                          <a:latin typeface="Times New Roman" pitchFamily="18" charset="0"/>
                          <a:ea typeface="宋体" charset="-122"/>
                        </a:rPr>
                        <a:t>10</a:t>
                      </a:r>
                      <a:r>
                        <a:rPr kumimoji="0" lang="en-US" altLang="zh-CN" sz="900" b="0" i="0" u="none" strike="noStrike" cap="none" normalizeH="0" baseline="0" smtClean="0">
                          <a:ln>
                            <a:noFill/>
                          </a:ln>
                          <a:solidFill>
                            <a:srgbClr val="000000"/>
                          </a:solidFill>
                          <a:effectLst/>
                          <a:latin typeface="Times New Roman" pitchFamily="18" charset="0"/>
                          <a:ea typeface="宋体" charset="-122"/>
                        </a:rPr>
                        <a:t>/PM</a:t>
                      </a:r>
                      <a:r>
                        <a:rPr kumimoji="0" lang="en-US" altLang="zh-CN" sz="900" b="0" i="0" u="none" strike="noStrike" cap="none" normalizeH="0" baseline="-25000" smtClean="0">
                          <a:ln>
                            <a:noFill/>
                          </a:ln>
                          <a:solidFill>
                            <a:srgbClr val="000000"/>
                          </a:solidFill>
                          <a:effectLst/>
                          <a:latin typeface="Times New Roman" pitchFamily="18" charset="0"/>
                          <a:ea typeface="宋体" charset="-122"/>
                        </a:rPr>
                        <a:t>2.5</a:t>
                      </a:r>
                      <a:r>
                        <a:rPr kumimoji="0" lang="en-US" altLang="zh-CN" sz="900" b="0" i="0" u="none" strike="noStrike" cap="none" normalizeH="0" baseline="0" smtClean="0">
                          <a:ln>
                            <a:noFill/>
                          </a:ln>
                          <a:solidFill>
                            <a:srgbClr val="000000"/>
                          </a:solidFill>
                          <a:effectLst/>
                          <a:latin typeface="Times New Roman" pitchFamily="18" charset="0"/>
                          <a:ea typeface="宋体" charset="-122"/>
                        </a:rPr>
                        <a:t>/VOCs</a:t>
                      </a:r>
                      <a:r>
                        <a:rPr kumimoji="0" lang="zh-CN" altLang="en-US" sz="900" b="0" i="0" u="none" strike="noStrike" cap="none" normalizeH="0" baseline="0" smtClean="0">
                          <a:ln>
                            <a:noFill/>
                          </a:ln>
                          <a:solidFill>
                            <a:srgbClr val="000000"/>
                          </a:solidFill>
                          <a:effectLst/>
                          <a:latin typeface="Times New Roman" pitchFamily="18" charset="0"/>
                          <a:ea typeface="宋体" charset="-122"/>
                        </a:rPr>
                        <a:t>　</a:t>
                      </a:r>
                    </a:p>
                  </a:txBody>
                  <a:tcPr marL="8453" marR="8453" marT="8455" marB="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hMerge="1">
                  <a:txBody>
                    <a:bodyPr/>
                    <a:lstStyle/>
                    <a:p>
                      <a:endParaRPr lang="zh-CN" altLang="en-US"/>
                    </a:p>
                  </a:txBody>
                  <a:tcPr/>
                </a:tc>
              </a:tr>
              <a:tr h="830263">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Air pollution control task progress</a:t>
                      </a:r>
                      <a:r>
                        <a:rPr kumimoji="0" lang="zh-CN" altLang="en-US" sz="900" b="0" i="0" u="none" strike="noStrike" cap="none" normalizeH="0" baseline="0" smtClean="0">
                          <a:ln>
                            <a:noFill/>
                          </a:ln>
                          <a:solidFill>
                            <a:srgbClr val="000000"/>
                          </a:solidFill>
                          <a:effectLst/>
                          <a:latin typeface="Times New Roman" pitchFamily="18" charset="0"/>
                          <a:ea typeface="宋体" charset="-122"/>
                        </a:rPr>
                        <a:t> </a:t>
                      </a:r>
                    </a:p>
                  </a:txBody>
                  <a:tcPr marL="8453" marR="8453" marT="8455" marB="0" anchor="ctr"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Optimize industrial structure</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Reduce Excessive Production Capacity</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Phase out outdated production capacity</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Relocation of heavy pollution enterprise</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762000">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Optimize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energy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structure</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Total coal consumption control</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Optimize coal consumption structure</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Improve coal quality</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Improve energy use efficiency </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831850">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Industry pollution control</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Phase out small coal boilers</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Desulfurization, de-nitrogen and dust removal projects in key industries.</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VOCs control</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Oil and gas recovery</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573088">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Dust control</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Construction site</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road</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Storage</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573088">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Vehicle pollution control</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Phase out Yellow label </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Improve oil quality</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Strict vehicle standard</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573088">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Heavy pollution day early warning</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Timely warning information </a:t>
                      </a:r>
                    </a:p>
                    <a:p>
                      <a:pPr marL="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en-US" altLang="zh-CN" sz="900" b="0" i="0" u="none" strike="noStrike" cap="none" normalizeH="0" baseline="0" smtClean="0">
                          <a:ln>
                            <a:noFill/>
                          </a:ln>
                          <a:solidFill>
                            <a:srgbClr val="000000"/>
                          </a:solidFill>
                          <a:effectLst/>
                          <a:latin typeface="Times New Roman" pitchFamily="18" charset="0"/>
                          <a:ea typeface="宋体" charset="-122"/>
                        </a:rPr>
                        <a:t>In strict accordance with the warning level to activate contingency plans</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8453" marR="8453" marT="8455" marB="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bl>
          </a:graphicData>
        </a:graphic>
      </p:graphicFrame>
      <p:pic>
        <p:nvPicPr>
          <p:cNvPr id="38950" name="图片 85"/>
          <p:cNvPicPr>
            <a:picLocks noChangeAspect="1" noChangeArrowheads="1"/>
          </p:cNvPicPr>
          <p:nvPr/>
        </p:nvPicPr>
        <p:blipFill>
          <a:blip r:embed="rId2"/>
          <a:srcRect/>
          <a:stretch>
            <a:fillRect/>
          </a:stretch>
        </p:blipFill>
        <p:spPr bwMode="auto">
          <a:xfrm>
            <a:off x="0" y="3573463"/>
            <a:ext cx="4643438" cy="2016125"/>
          </a:xfrm>
          <a:prstGeom prst="rect">
            <a:avLst/>
          </a:prstGeom>
          <a:noFill/>
          <a:ln w="9525">
            <a:noFill/>
            <a:miter lim="800000"/>
            <a:headEnd/>
            <a:tailEnd/>
          </a:ln>
        </p:spPr>
      </p:pic>
      <p:graphicFrame>
        <p:nvGraphicFramePr>
          <p:cNvPr id="10" name="图表 9"/>
          <p:cNvGraphicFramePr/>
          <p:nvPr/>
        </p:nvGraphicFramePr>
        <p:xfrm>
          <a:off x="0" y="1629817"/>
          <a:ext cx="4860031"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38952" name="Rectangle 2"/>
          <p:cNvSpPr txBox="1">
            <a:spLocks noChangeArrowheads="1"/>
          </p:cNvSpPr>
          <p:nvPr/>
        </p:nvSpPr>
        <p:spPr bwMode="gray">
          <a:xfrm>
            <a:off x="179388" y="188913"/>
            <a:ext cx="7696200"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1)</a:t>
            </a:r>
            <a:r>
              <a:rPr lang="zh-CN" altLang="zh-CN" sz="2000" b="1">
                <a:solidFill>
                  <a:schemeClr val="tx2"/>
                </a:solidFill>
                <a:latin typeface="Calibri" pitchFamily="34" charset="0"/>
              </a:rPr>
              <a:t>《行动计划》绩效评估指标与方法体系研究</a:t>
            </a:r>
            <a:endParaRPr lang="en-US" altLang="zh-CN" sz="2000" b="1">
              <a:solidFill>
                <a:schemeClr val="tx2"/>
              </a:solidFill>
              <a:latin typeface="Calibri" pitchFamily="34" charset="0"/>
            </a:endParaRPr>
          </a:p>
          <a:p>
            <a:r>
              <a:rPr lang="en-US" altLang="zh-CN" sz="2000" b="1">
                <a:solidFill>
                  <a:schemeClr val="tx2"/>
                </a:solidFill>
                <a:latin typeface="Calibri" pitchFamily="34" charset="0"/>
              </a:rPr>
              <a:t>Study of performance evaluation index and method for </a:t>
            </a:r>
            <a:r>
              <a:rPr lang="en-US" altLang="zh-CN" sz="2000" b="1" i="1">
                <a:solidFill>
                  <a:schemeClr val="tx2"/>
                </a:solidFill>
                <a:latin typeface="Calibri" pitchFamily="34" charset="0"/>
              </a:rPr>
              <a:t>ACTION PLAN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txBox="1">
            <a:spLocks noChangeArrowheads="1"/>
          </p:cNvSpPr>
          <p:nvPr/>
        </p:nvSpPr>
        <p:spPr bwMode="gray">
          <a:xfrm>
            <a:off x="107950" y="201613"/>
            <a:ext cx="8785225"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2) </a:t>
            </a:r>
            <a:r>
              <a:rPr lang="zh-CN" altLang="en-US" sz="2000" b="1">
                <a:solidFill>
                  <a:schemeClr val="tx2"/>
                </a:solidFill>
                <a:latin typeface="Calibri" pitchFamily="34" charset="0"/>
              </a:rPr>
              <a:t>“十三五”与</a:t>
            </a:r>
            <a:r>
              <a:rPr lang="en-US" altLang="zh-CN" sz="2000" b="1">
                <a:solidFill>
                  <a:schemeClr val="tx2"/>
                </a:solidFill>
                <a:latin typeface="Calibri" pitchFamily="34" charset="0"/>
              </a:rPr>
              <a:t>2030</a:t>
            </a:r>
            <a:r>
              <a:rPr lang="zh-CN" altLang="en-US" sz="2000" b="1">
                <a:solidFill>
                  <a:schemeClr val="tx2"/>
                </a:solidFill>
                <a:latin typeface="Calibri" pitchFamily="34" charset="0"/>
              </a:rPr>
              <a:t>年大气污染防治目标与路线图</a:t>
            </a:r>
            <a:endParaRPr lang="en-US" altLang="zh-CN" sz="2000" b="1">
              <a:solidFill>
                <a:schemeClr val="tx2"/>
              </a:solidFill>
              <a:latin typeface="Calibri" pitchFamily="34" charset="0"/>
            </a:endParaRPr>
          </a:p>
          <a:p>
            <a:r>
              <a:rPr lang="en-US" altLang="zh-CN" sz="1600" b="1">
                <a:solidFill>
                  <a:schemeClr val="tx2"/>
                </a:solidFill>
                <a:latin typeface="Calibri" pitchFamily="34" charset="0"/>
              </a:rPr>
              <a:t>Air Pollution Prevention and Control Targets and Roadmap for the 13th FYP and 2030 Long-term Plan</a:t>
            </a:r>
            <a:endParaRPr lang="en-US" altLang="zh-CN" sz="1600" b="1" i="1">
              <a:solidFill>
                <a:schemeClr val="tx2"/>
              </a:solidFill>
              <a:latin typeface="Calibri" pitchFamily="34" charset="0"/>
            </a:endParaRPr>
          </a:p>
        </p:txBody>
      </p:sp>
      <p:pic>
        <p:nvPicPr>
          <p:cNvPr id="39941" name="Picture 5"/>
          <p:cNvPicPr>
            <a:picLocks noChangeAspect="1" noChangeArrowheads="1"/>
          </p:cNvPicPr>
          <p:nvPr/>
        </p:nvPicPr>
        <p:blipFill>
          <a:blip r:embed="rId2"/>
          <a:srcRect/>
          <a:stretch>
            <a:fillRect/>
          </a:stretch>
        </p:blipFill>
        <p:spPr bwMode="auto">
          <a:xfrm>
            <a:off x="468313" y="1598613"/>
            <a:ext cx="7632700" cy="5124450"/>
          </a:xfrm>
          <a:prstGeom prst="rect">
            <a:avLst/>
          </a:prstGeom>
          <a:noFill/>
          <a:ln w="9525">
            <a:noFill/>
            <a:miter lim="800000"/>
            <a:headEnd/>
            <a:tailEnd/>
          </a:ln>
          <a:effectLst/>
        </p:spPr>
      </p:pic>
      <p:sp>
        <p:nvSpPr>
          <p:cNvPr id="39942" name="Rectangle 2"/>
          <p:cNvSpPr txBox="1">
            <a:spLocks noChangeArrowheads="1"/>
          </p:cNvSpPr>
          <p:nvPr/>
        </p:nvSpPr>
        <p:spPr bwMode="gray">
          <a:xfrm>
            <a:off x="611188" y="908050"/>
            <a:ext cx="8351837" cy="836613"/>
          </a:xfrm>
          <a:prstGeom prst="rect">
            <a:avLst/>
          </a:prstGeom>
          <a:noFill/>
          <a:ln w="9525">
            <a:noFill/>
            <a:miter lim="800000"/>
            <a:headEnd/>
            <a:tailEnd/>
          </a:ln>
        </p:spPr>
        <p:txBody>
          <a:bodyPr anchor="ctr"/>
          <a:lstStyle/>
          <a:p>
            <a:r>
              <a:rPr lang="zh-CN" altLang="en-US" sz="2400" b="1">
                <a:solidFill>
                  <a:schemeClr val="tx2"/>
                </a:solidFill>
                <a:latin typeface="Calibri" pitchFamily="34" charset="0"/>
              </a:rPr>
              <a:t>情景设计 </a:t>
            </a:r>
            <a:r>
              <a:rPr lang="en-US" altLang="zh-CN" sz="2400" b="1">
                <a:solidFill>
                  <a:schemeClr val="tx2"/>
                </a:solidFill>
                <a:latin typeface="Calibri" pitchFamily="34" charset="0"/>
              </a:rPr>
              <a:t>Scenario settings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txBox="1">
            <a:spLocks noChangeArrowheads="1"/>
          </p:cNvSpPr>
          <p:nvPr/>
        </p:nvSpPr>
        <p:spPr bwMode="gray">
          <a:xfrm>
            <a:off x="395288" y="1052513"/>
            <a:ext cx="8351837" cy="836612"/>
          </a:xfrm>
          <a:prstGeom prst="rect">
            <a:avLst/>
          </a:prstGeom>
          <a:noFill/>
          <a:ln w="9525">
            <a:noFill/>
            <a:miter lim="800000"/>
            <a:headEnd/>
            <a:tailEnd/>
          </a:ln>
        </p:spPr>
        <p:txBody>
          <a:bodyPr anchor="ctr"/>
          <a:lstStyle/>
          <a:p>
            <a:r>
              <a:rPr lang="zh-CN" altLang="en-US" sz="2400" b="1">
                <a:solidFill>
                  <a:schemeClr val="tx2"/>
                </a:solidFill>
                <a:latin typeface="Calibri" pitchFamily="34" charset="0"/>
              </a:rPr>
              <a:t>经济和行业发展预测</a:t>
            </a:r>
            <a:endParaRPr lang="en-US" altLang="zh-CN" sz="2400" b="1">
              <a:solidFill>
                <a:schemeClr val="tx2"/>
              </a:solidFill>
              <a:latin typeface="Calibri" pitchFamily="34" charset="0"/>
            </a:endParaRPr>
          </a:p>
          <a:p>
            <a:r>
              <a:rPr lang="en-US" altLang="zh-CN" sz="2000" b="1">
                <a:solidFill>
                  <a:schemeClr val="tx2"/>
                </a:solidFill>
                <a:latin typeface="Calibri" pitchFamily="34" charset="0"/>
              </a:rPr>
              <a:t>Forecasting of economic and sector development</a:t>
            </a:r>
          </a:p>
        </p:txBody>
      </p:sp>
      <p:pic>
        <p:nvPicPr>
          <p:cNvPr id="40964" name="Picture 4"/>
          <p:cNvPicPr>
            <a:picLocks noChangeAspect="1" noChangeArrowheads="1"/>
          </p:cNvPicPr>
          <p:nvPr/>
        </p:nvPicPr>
        <p:blipFill>
          <a:blip r:embed="rId2"/>
          <a:srcRect/>
          <a:stretch>
            <a:fillRect/>
          </a:stretch>
        </p:blipFill>
        <p:spPr bwMode="auto">
          <a:xfrm>
            <a:off x="755650" y="1938338"/>
            <a:ext cx="6769100" cy="4803775"/>
          </a:xfrm>
          <a:prstGeom prst="rect">
            <a:avLst/>
          </a:prstGeom>
          <a:noFill/>
          <a:ln w="9525">
            <a:noFill/>
            <a:miter lim="800000"/>
            <a:headEnd/>
            <a:tailEnd/>
          </a:ln>
          <a:effectLst/>
        </p:spPr>
      </p:pic>
      <p:sp>
        <p:nvSpPr>
          <p:cNvPr id="40965" name="Rectangle 2"/>
          <p:cNvSpPr txBox="1">
            <a:spLocks noChangeArrowheads="1"/>
          </p:cNvSpPr>
          <p:nvPr/>
        </p:nvSpPr>
        <p:spPr bwMode="gray">
          <a:xfrm>
            <a:off x="107950" y="201613"/>
            <a:ext cx="8785225"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2) </a:t>
            </a:r>
            <a:r>
              <a:rPr lang="zh-CN" altLang="en-US" sz="2000" b="1">
                <a:solidFill>
                  <a:schemeClr val="tx2"/>
                </a:solidFill>
                <a:latin typeface="Calibri" pitchFamily="34" charset="0"/>
              </a:rPr>
              <a:t>“十三五”与</a:t>
            </a:r>
            <a:r>
              <a:rPr lang="en-US" altLang="zh-CN" sz="2000" b="1">
                <a:solidFill>
                  <a:schemeClr val="tx2"/>
                </a:solidFill>
                <a:latin typeface="Calibri" pitchFamily="34" charset="0"/>
              </a:rPr>
              <a:t>2030</a:t>
            </a:r>
            <a:r>
              <a:rPr lang="zh-CN" altLang="en-US" sz="2000" b="1">
                <a:solidFill>
                  <a:schemeClr val="tx2"/>
                </a:solidFill>
                <a:latin typeface="Calibri" pitchFamily="34" charset="0"/>
              </a:rPr>
              <a:t>年大气污染防治目标与路线图</a:t>
            </a:r>
            <a:endParaRPr lang="en-US" altLang="zh-CN" sz="2000" b="1">
              <a:solidFill>
                <a:schemeClr val="tx2"/>
              </a:solidFill>
              <a:latin typeface="Calibri" pitchFamily="34" charset="0"/>
            </a:endParaRPr>
          </a:p>
          <a:p>
            <a:r>
              <a:rPr lang="en-US" altLang="zh-CN" sz="1600" b="1">
                <a:solidFill>
                  <a:schemeClr val="tx2"/>
                </a:solidFill>
                <a:latin typeface="Calibri" pitchFamily="34" charset="0"/>
              </a:rPr>
              <a:t>Air Pollution Prevention and Control Targets and Roadmap for the 13th FYP and 2030 Long-term Plan</a:t>
            </a:r>
            <a:endParaRPr lang="en-US" altLang="zh-CN" sz="1600" b="1" i="1">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AutoShape 5"/>
          <p:cNvSpPr>
            <a:spLocks noChangeArrowheads="1"/>
          </p:cNvSpPr>
          <p:nvPr/>
        </p:nvSpPr>
        <p:spPr bwMode="auto">
          <a:xfrm>
            <a:off x="827088" y="2636838"/>
            <a:ext cx="2709862" cy="3744912"/>
          </a:xfrm>
          <a:prstGeom prst="roundRect">
            <a:avLst>
              <a:gd name="adj" fmla="val 16667"/>
            </a:avLst>
          </a:prstGeom>
          <a:noFill/>
          <a:ln w="38100">
            <a:solidFill>
              <a:srgbClr val="003366"/>
            </a:solidFill>
            <a:round/>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endParaRPr lang="zh-CN" altLang="zh-CN" kern="0">
              <a:solidFill>
                <a:sysClr val="windowText" lastClr="000000"/>
              </a:solidFill>
              <a:latin typeface="Verdana" pitchFamily="34" charset="0"/>
              <a:ea typeface="+mn-ea"/>
            </a:endParaRPr>
          </a:p>
        </p:txBody>
      </p:sp>
      <p:sp>
        <p:nvSpPr>
          <p:cNvPr id="61" name="Text Box 6"/>
          <p:cNvSpPr txBox="1">
            <a:spLocks noChangeArrowheads="1"/>
          </p:cNvSpPr>
          <p:nvPr/>
        </p:nvSpPr>
        <p:spPr bwMode="auto">
          <a:xfrm>
            <a:off x="971550" y="2708275"/>
            <a:ext cx="2447925" cy="3679825"/>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r>
              <a:rPr lang="en-US" altLang="zh-CN" sz="2000" b="1">
                <a:solidFill>
                  <a:srgbClr val="000000"/>
                </a:solidFill>
                <a:latin typeface="Calibri" pitchFamily="34" charset="0"/>
              </a:rPr>
              <a:t>2020</a:t>
            </a:r>
            <a:r>
              <a:rPr lang="zh-CN" altLang="en-US" sz="2000" b="1">
                <a:solidFill>
                  <a:srgbClr val="000000"/>
                </a:solidFill>
                <a:latin typeface="Calibri" pitchFamily="34" charset="0"/>
              </a:rPr>
              <a:t>年：</a:t>
            </a:r>
            <a:endParaRPr lang="en-US" altLang="zh-CN" sz="2000" b="1">
              <a:solidFill>
                <a:srgbClr val="000000"/>
              </a:solidFill>
              <a:latin typeface="Calibri" pitchFamily="34" charset="0"/>
            </a:endParaRPr>
          </a:p>
          <a:p>
            <a:pPr eaLnBrk="0" hangingPunct="0">
              <a:buFont typeface="Wingdings" pitchFamily="2" charset="2"/>
              <a:buChar char="Ø"/>
            </a:pPr>
            <a:r>
              <a:rPr lang="en-US" altLang="zh-CN" sz="1400" b="1">
                <a:solidFill>
                  <a:srgbClr val="000000"/>
                </a:solidFill>
                <a:latin typeface="Calibri" pitchFamily="34" charset="0"/>
              </a:rPr>
              <a:t>50%</a:t>
            </a:r>
            <a:r>
              <a:rPr lang="zh-CN" altLang="zh-CN" sz="1400" b="1">
                <a:solidFill>
                  <a:srgbClr val="000000"/>
                </a:solidFill>
                <a:latin typeface="Calibri" pitchFamily="34" charset="0"/>
              </a:rPr>
              <a:t>以上城市空气质量</a:t>
            </a:r>
            <a:r>
              <a:rPr lang="zh-CN" altLang="en-US" sz="1400" b="1">
                <a:solidFill>
                  <a:srgbClr val="000000"/>
                </a:solidFill>
                <a:latin typeface="Calibri" pitchFamily="34" charset="0"/>
              </a:rPr>
              <a:t>达标</a:t>
            </a:r>
            <a:r>
              <a:rPr lang="en-US" altLang="zh-CN" sz="1400" b="1">
                <a:solidFill>
                  <a:srgbClr val="000000"/>
                </a:solidFill>
                <a:latin typeface="Calibri" pitchFamily="34" charset="0"/>
              </a:rPr>
              <a:t>(GB 3095-2012)</a:t>
            </a:r>
          </a:p>
          <a:p>
            <a:pPr eaLnBrk="0" hangingPunct="0">
              <a:buFont typeface="Wingdings" pitchFamily="2" charset="2"/>
              <a:buChar char="Ø"/>
            </a:pPr>
            <a:r>
              <a:rPr lang="zh-CN" altLang="en-US" sz="1400" b="1">
                <a:solidFill>
                  <a:srgbClr val="C00000"/>
                </a:solidFill>
                <a:latin typeface="Calibri" pitchFamily="34" charset="0"/>
              </a:rPr>
              <a:t>珠三角、长三角区域空气质量全面达标，京津冀区域</a:t>
            </a:r>
            <a:r>
              <a:rPr lang="en-US" altLang="zh-CN" sz="1400" b="1">
                <a:solidFill>
                  <a:srgbClr val="C00000"/>
                </a:solidFill>
                <a:latin typeface="Calibri" pitchFamily="34" charset="0"/>
              </a:rPr>
              <a:t>PM</a:t>
            </a:r>
            <a:r>
              <a:rPr lang="en-US" altLang="zh-CN" sz="1400" b="1" baseline="-25000">
                <a:solidFill>
                  <a:srgbClr val="C00000"/>
                </a:solidFill>
                <a:latin typeface="Calibri" pitchFamily="34" charset="0"/>
              </a:rPr>
              <a:t>2.5</a:t>
            </a:r>
            <a:r>
              <a:rPr lang="zh-CN" altLang="en-US" sz="1400" b="1">
                <a:solidFill>
                  <a:srgbClr val="C00000"/>
                </a:solidFill>
                <a:latin typeface="Calibri" pitchFamily="34" charset="0"/>
              </a:rPr>
              <a:t>年均浓度降至</a:t>
            </a:r>
            <a:r>
              <a:rPr lang="en-US" altLang="zh-CN" sz="1400" b="1">
                <a:solidFill>
                  <a:srgbClr val="C00000"/>
                </a:solidFill>
                <a:latin typeface="Calibri" pitchFamily="34" charset="0"/>
              </a:rPr>
              <a:t>50 ug/m</a:t>
            </a:r>
            <a:r>
              <a:rPr lang="en-US" altLang="zh-CN" sz="1400" b="1" baseline="30000">
                <a:solidFill>
                  <a:srgbClr val="C00000"/>
                </a:solidFill>
                <a:latin typeface="Calibri" pitchFamily="34" charset="0"/>
              </a:rPr>
              <a:t>3</a:t>
            </a:r>
            <a:r>
              <a:rPr lang="zh-CN" altLang="en-US" sz="1400" b="1">
                <a:solidFill>
                  <a:srgbClr val="C00000"/>
                </a:solidFill>
                <a:latin typeface="Calibri" pitchFamily="34" charset="0"/>
              </a:rPr>
              <a:t>以下</a:t>
            </a:r>
            <a:endParaRPr lang="en-US" altLang="zh-CN" sz="1400" b="1">
              <a:solidFill>
                <a:srgbClr val="C00000"/>
              </a:solidFill>
              <a:latin typeface="Calibri" pitchFamily="34" charset="0"/>
            </a:endParaRPr>
          </a:p>
          <a:p>
            <a:pPr eaLnBrk="0" hangingPunct="0"/>
            <a:r>
              <a:rPr lang="en-US" altLang="zh-CN" sz="2000" b="1">
                <a:solidFill>
                  <a:srgbClr val="000000"/>
                </a:solidFill>
                <a:latin typeface="Calibri" pitchFamily="34" charset="0"/>
              </a:rPr>
              <a:t>2020:</a:t>
            </a:r>
          </a:p>
          <a:p>
            <a:pPr eaLnBrk="0" hangingPunct="0">
              <a:buFont typeface="Wingdings" pitchFamily="2" charset="2"/>
              <a:buChar char="Ø"/>
            </a:pPr>
            <a:r>
              <a:rPr lang="en-US" altLang="zh-CN" sz="1400" b="1">
                <a:solidFill>
                  <a:srgbClr val="000000"/>
                </a:solidFill>
                <a:latin typeface="Calibri" pitchFamily="34" charset="0"/>
              </a:rPr>
              <a:t>More than 50% cities meeting the NAAQS (GB 3095-2012)</a:t>
            </a:r>
          </a:p>
          <a:p>
            <a:pPr eaLnBrk="0" hangingPunct="0">
              <a:buFont typeface="Wingdings" pitchFamily="2" charset="2"/>
              <a:buChar char="Ø"/>
            </a:pPr>
            <a:r>
              <a:rPr lang="en-US" altLang="zh-CN" sz="1400" b="1">
                <a:solidFill>
                  <a:srgbClr val="C00000"/>
                </a:solidFill>
                <a:latin typeface="Calibri" pitchFamily="34" charset="0"/>
              </a:rPr>
              <a:t>The whole region of PRD and YRD meeting the NAAQS, and annual PM</a:t>
            </a:r>
            <a:r>
              <a:rPr lang="en-US" altLang="zh-CN" sz="1400" b="1" baseline="-25000">
                <a:solidFill>
                  <a:srgbClr val="C00000"/>
                </a:solidFill>
                <a:latin typeface="Calibri" pitchFamily="34" charset="0"/>
              </a:rPr>
              <a:t>2.5 </a:t>
            </a:r>
            <a:r>
              <a:rPr lang="en-US" altLang="zh-CN" sz="1400" b="1">
                <a:solidFill>
                  <a:srgbClr val="C00000"/>
                </a:solidFill>
                <a:latin typeface="Calibri" pitchFamily="34" charset="0"/>
              </a:rPr>
              <a:t>concentration in BTH region down to below 50 ug/m</a:t>
            </a:r>
            <a:r>
              <a:rPr lang="en-US" altLang="zh-CN" sz="1400" b="1" baseline="30000">
                <a:solidFill>
                  <a:srgbClr val="C00000"/>
                </a:solidFill>
                <a:latin typeface="Calibri" pitchFamily="34" charset="0"/>
              </a:rPr>
              <a:t>3</a:t>
            </a:r>
          </a:p>
        </p:txBody>
      </p:sp>
      <p:sp>
        <p:nvSpPr>
          <p:cNvPr id="62" name="Freeform 7"/>
          <p:cNvSpPr>
            <a:spLocks/>
          </p:cNvSpPr>
          <p:nvPr/>
        </p:nvSpPr>
        <p:spPr bwMode="gray">
          <a:xfrm>
            <a:off x="3330575" y="28241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77AE26"/>
              </a:gs>
              <a:gs pos="100000">
                <a:srgbClr val="77AE26">
                  <a:gamma/>
                  <a:tint val="63529"/>
                  <a:invGamma/>
                </a:srgbClr>
              </a:gs>
            </a:gsLst>
            <a:lin ang="0" scaled="1"/>
          </a:gradFill>
          <a:ln>
            <a:noFill/>
          </a:ln>
          <a:extLst>
            <a:ext uri="{91240B29-F687-4F45-9708-019B960494DF}"/>
          </a:ex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3" name="AutoShape 8"/>
          <p:cNvSpPr>
            <a:spLocks noChangeAspect="1" noChangeArrowheads="1" noTextEdit="1"/>
          </p:cNvSpPr>
          <p:nvPr/>
        </p:nvSpPr>
        <p:spPr bwMode="gray">
          <a:xfrm flipH="1">
            <a:off x="4976813" y="2820988"/>
            <a:ext cx="909637" cy="1244600"/>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nvGrpSpPr>
          <p:cNvPr id="41990" name="Group 10"/>
          <p:cNvGrpSpPr>
            <a:grpSpLocks/>
          </p:cNvGrpSpPr>
          <p:nvPr/>
        </p:nvGrpSpPr>
        <p:grpSpPr bwMode="auto">
          <a:xfrm>
            <a:off x="3155950" y="1196975"/>
            <a:ext cx="2998788" cy="1601788"/>
            <a:chOff x="1997" y="1314"/>
            <a:chExt cx="1889" cy="1009"/>
          </a:xfrm>
        </p:grpSpPr>
        <p:grpSp>
          <p:nvGrpSpPr>
            <p:cNvPr id="41991" name="Group 11"/>
            <p:cNvGrpSpPr>
              <a:grpSpLocks/>
            </p:cNvGrpSpPr>
            <p:nvPr/>
          </p:nvGrpSpPr>
          <p:grpSpPr bwMode="auto">
            <a:xfrm>
              <a:off x="1997" y="1404"/>
              <a:ext cx="1889" cy="919"/>
              <a:chOff x="1973" y="1027"/>
              <a:chExt cx="1926" cy="937"/>
            </a:xfrm>
          </p:grpSpPr>
          <p:sp>
            <p:nvSpPr>
              <p:cNvPr id="71" name="Oval 12"/>
              <p:cNvSpPr>
                <a:spLocks noChangeArrowheads="1"/>
              </p:cNvSpPr>
              <p:nvPr/>
            </p:nvSpPr>
            <p:spPr bwMode="gray">
              <a:xfrm>
                <a:off x="1994" y="1057"/>
                <a:ext cx="1905" cy="907"/>
              </a:xfrm>
              <a:prstGeom prst="ellipse">
                <a:avLst/>
              </a:prstGeom>
              <a:gradFill rotWithShape="1">
                <a:gsLst>
                  <a:gs pos="0">
                    <a:srgbClr val="6E815B"/>
                  </a:gs>
                  <a:gs pos="100000">
                    <a:srgbClr val="6E815B">
                      <a:gamma/>
                      <a:shade val="48627"/>
                      <a:invGamma/>
                    </a:srgbClr>
                  </a:gs>
                </a:gsLst>
                <a:lin ang="27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2" name="Oval 13"/>
              <p:cNvSpPr>
                <a:spLocks noChangeArrowheads="1"/>
              </p:cNvSpPr>
              <p:nvPr/>
            </p:nvSpPr>
            <p:spPr bwMode="gray">
              <a:xfrm>
                <a:off x="1973" y="1027"/>
                <a:ext cx="1905" cy="907"/>
              </a:xfrm>
              <a:prstGeom prst="ellipse">
                <a:avLst/>
              </a:prstGeom>
              <a:gradFill rotWithShape="1">
                <a:gsLst>
                  <a:gs pos="0">
                    <a:srgbClr val="6E815B">
                      <a:gamma/>
                      <a:tint val="44314"/>
                      <a:invGamma/>
                    </a:srgbClr>
                  </a:gs>
                  <a:gs pos="100000">
                    <a:srgbClr val="6E815B"/>
                  </a:gs>
                </a:gsLst>
                <a:lin ang="27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67" name="Oval 14"/>
            <p:cNvSpPr>
              <a:spLocks noChangeArrowheads="1"/>
            </p:cNvSpPr>
            <p:nvPr/>
          </p:nvSpPr>
          <p:spPr bwMode="gray">
            <a:xfrm>
              <a:off x="2086" y="1314"/>
              <a:ext cx="1691" cy="845"/>
            </a:xfrm>
            <a:prstGeom prst="ellipse">
              <a:avLst/>
            </a:prstGeom>
            <a:gradFill rotWithShape="1">
              <a:gsLst>
                <a:gs pos="0">
                  <a:srgbClr val="3984C9">
                    <a:gamma/>
                    <a:shade val="46275"/>
                    <a:invGamma/>
                  </a:srgbClr>
                </a:gs>
                <a:gs pos="100000">
                  <a:srgbClr val="3984C9"/>
                </a:gs>
              </a:gsLst>
              <a:lin ang="2700000" scaled="1"/>
            </a:gradFill>
            <a:ln>
              <a:noFill/>
            </a:ln>
            <a:effectLst/>
            <a:extLst>
              <a:ext uri="{91240B29-F687-4F45-9708-019B960494DF}"/>
              <a:ext uri="{AF507438-7753-43E0-B8FC-AC1667EBCBE1}"/>
            </a:extLst>
          </p:spPr>
          <p:txBody>
            <a:bodyPr vert="eaVert"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8" name="Oval 15"/>
            <p:cNvSpPr>
              <a:spLocks noChangeArrowheads="1"/>
            </p:cNvSpPr>
            <p:nvPr/>
          </p:nvSpPr>
          <p:spPr bwMode="gray">
            <a:xfrm>
              <a:off x="2108" y="1319"/>
              <a:ext cx="1650" cy="824"/>
            </a:xfrm>
            <a:prstGeom prst="ellipse">
              <a:avLst/>
            </a:prstGeom>
            <a:gradFill rotWithShape="1">
              <a:gsLst>
                <a:gs pos="0">
                  <a:srgbClr val="3984C9">
                    <a:alpha val="0"/>
                  </a:srgbClr>
                </a:gs>
                <a:gs pos="100000">
                  <a:srgbClr val="3984C9">
                    <a:gamma/>
                    <a:tint val="34902"/>
                    <a:invGamma/>
                  </a:srgbClr>
                </a:gs>
              </a:gsLst>
              <a:lin ang="2700000" scaled="1"/>
            </a:gradFill>
            <a:ln>
              <a:noFill/>
            </a:ln>
            <a:effectLst/>
            <a:extLst>
              <a:ext uri="{91240B29-F687-4F45-9708-019B960494DF}"/>
              <a:ext uri="{AF507438-7753-43E0-B8FC-AC1667EBCBE1}"/>
            </a:extLst>
          </p:spPr>
          <p:txBody>
            <a:bodyPr vert="eaVert"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9" name="Oval 16"/>
            <p:cNvSpPr>
              <a:spLocks noChangeArrowheads="1"/>
            </p:cNvSpPr>
            <p:nvPr/>
          </p:nvSpPr>
          <p:spPr bwMode="gray">
            <a:xfrm>
              <a:off x="2125" y="1327"/>
              <a:ext cx="1570" cy="770"/>
            </a:xfrm>
            <a:prstGeom prst="ellipse">
              <a:avLst/>
            </a:prstGeom>
            <a:gradFill rotWithShape="1">
              <a:gsLst>
                <a:gs pos="0">
                  <a:srgbClr val="3984C9">
                    <a:gamma/>
                    <a:shade val="79216"/>
                    <a:invGamma/>
                  </a:srgbClr>
                </a:gs>
                <a:gs pos="100000">
                  <a:srgbClr val="3984C9">
                    <a:alpha val="48000"/>
                  </a:srgbClr>
                </a:gs>
              </a:gsLst>
              <a:lin ang="2700000" scaled="1"/>
            </a:gradFill>
            <a:ln>
              <a:noFill/>
            </a:ln>
            <a:effectLst/>
            <a:extLst>
              <a:ext uri="{91240B29-F687-4F45-9708-019B960494DF}"/>
              <a:ext uri="{AF507438-7753-43E0-B8FC-AC1667EBCBE1}"/>
            </a:extLst>
          </p:spPr>
          <p:txBody>
            <a:bodyPr vert="eaVert"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0" name="Oval 17"/>
            <p:cNvSpPr>
              <a:spLocks noChangeArrowheads="1"/>
            </p:cNvSpPr>
            <p:nvPr/>
          </p:nvSpPr>
          <p:spPr bwMode="gray">
            <a:xfrm>
              <a:off x="2208" y="1344"/>
              <a:ext cx="1382" cy="624"/>
            </a:xfrm>
            <a:prstGeom prst="ellipse">
              <a:avLst/>
            </a:prstGeom>
            <a:gradFill rotWithShape="1">
              <a:gsLst>
                <a:gs pos="0">
                  <a:srgbClr val="3984C9">
                    <a:gamma/>
                    <a:tint val="0"/>
                    <a:invGamma/>
                  </a:srgbClr>
                </a:gs>
                <a:gs pos="100000">
                  <a:srgbClr val="3984C9">
                    <a:alpha val="38000"/>
                  </a:srgbClr>
                </a:gs>
              </a:gsLst>
              <a:lin ang="2700000" scaled="1"/>
            </a:gradFill>
            <a:ln>
              <a:noFill/>
            </a:ln>
            <a:effectLst/>
            <a:extLst>
              <a:ext uri="{91240B29-F687-4F45-9708-019B960494DF}"/>
              <a:ext uri="{AF507438-7753-43E0-B8FC-AC1667EBCBE1}"/>
            </a:extLst>
          </p:spPr>
          <p:txBody>
            <a:bodyPr vert="eaVert"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41998" name="Text Box 18"/>
          <p:cNvSpPr txBox="1">
            <a:spLocks noChangeArrowheads="1"/>
          </p:cNvSpPr>
          <p:nvPr/>
        </p:nvSpPr>
        <p:spPr bwMode="auto">
          <a:xfrm>
            <a:off x="3482975" y="1397000"/>
            <a:ext cx="2249488" cy="708025"/>
          </a:xfrm>
          <a:prstGeom prst="rect">
            <a:avLst/>
          </a:prstGeom>
          <a:noFill/>
          <a:ln w="9525">
            <a:noFill/>
            <a:miter lim="800000"/>
            <a:headEnd/>
            <a:tailEnd/>
          </a:ln>
        </p:spPr>
        <p:txBody>
          <a:bodyPr wrap="none">
            <a:spAutoFit/>
          </a:bodyPr>
          <a:lstStyle/>
          <a:p>
            <a:pPr algn="ctr" eaLnBrk="0" hangingPunct="0"/>
            <a:r>
              <a:rPr lang="en-US" altLang="zh-CN" sz="2000" b="1">
                <a:solidFill>
                  <a:srgbClr val="FF0000"/>
                </a:solidFill>
                <a:latin typeface="Calibri" pitchFamily="34" charset="0"/>
              </a:rPr>
              <a:t>Air quality goals</a:t>
            </a:r>
          </a:p>
          <a:p>
            <a:pPr algn="ctr" eaLnBrk="0" hangingPunct="0"/>
            <a:r>
              <a:rPr lang="zh-CN" altLang="en-US" sz="2000" b="1">
                <a:solidFill>
                  <a:srgbClr val="FF0000"/>
                </a:solidFill>
                <a:latin typeface="Calibri" pitchFamily="34" charset="0"/>
              </a:rPr>
              <a:t>空气质量目标设定</a:t>
            </a:r>
            <a:endParaRPr lang="en-US" altLang="zh-CN" sz="2000" b="1">
              <a:solidFill>
                <a:srgbClr val="FF0000"/>
              </a:solidFill>
              <a:latin typeface="Calibri" pitchFamily="34" charset="0"/>
            </a:endParaRPr>
          </a:p>
        </p:txBody>
      </p:sp>
      <p:sp>
        <p:nvSpPr>
          <p:cNvPr id="20" name="AutoShape 5"/>
          <p:cNvSpPr>
            <a:spLocks noChangeArrowheads="1"/>
          </p:cNvSpPr>
          <p:nvPr/>
        </p:nvSpPr>
        <p:spPr bwMode="auto">
          <a:xfrm>
            <a:off x="5607050" y="2657475"/>
            <a:ext cx="2709863" cy="3744913"/>
          </a:xfrm>
          <a:prstGeom prst="roundRect">
            <a:avLst>
              <a:gd name="adj" fmla="val 16667"/>
            </a:avLst>
          </a:prstGeom>
          <a:noFill/>
          <a:ln w="38100">
            <a:solidFill>
              <a:srgbClr val="003366"/>
            </a:solidFill>
            <a:round/>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endParaRPr lang="zh-CN" altLang="zh-CN" kern="0">
              <a:solidFill>
                <a:sysClr val="windowText" lastClr="000000"/>
              </a:solidFill>
              <a:latin typeface="Verdana" pitchFamily="34" charset="0"/>
              <a:ea typeface="+mn-ea"/>
            </a:endParaRPr>
          </a:p>
        </p:txBody>
      </p:sp>
      <p:sp>
        <p:nvSpPr>
          <p:cNvPr id="21" name="Text Box 6"/>
          <p:cNvSpPr txBox="1">
            <a:spLocks noChangeArrowheads="1"/>
          </p:cNvSpPr>
          <p:nvPr/>
        </p:nvSpPr>
        <p:spPr bwMode="auto">
          <a:xfrm>
            <a:off x="5751513" y="2728913"/>
            <a:ext cx="2447925" cy="3254375"/>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r>
              <a:rPr lang="en-US" altLang="zh-CN" sz="2000" b="1">
                <a:solidFill>
                  <a:srgbClr val="000000"/>
                </a:solidFill>
                <a:latin typeface="Calibri" pitchFamily="34" charset="0"/>
              </a:rPr>
              <a:t>2030</a:t>
            </a:r>
            <a:r>
              <a:rPr lang="zh-CN" altLang="en-US" sz="2000" b="1">
                <a:solidFill>
                  <a:srgbClr val="000000"/>
                </a:solidFill>
                <a:latin typeface="Calibri" pitchFamily="34" charset="0"/>
              </a:rPr>
              <a:t>年：</a:t>
            </a:r>
            <a:endParaRPr lang="en-US" altLang="zh-CN" sz="2000" b="1">
              <a:solidFill>
                <a:srgbClr val="000000"/>
              </a:solidFill>
              <a:latin typeface="Calibri" pitchFamily="34" charset="0"/>
            </a:endParaRPr>
          </a:p>
          <a:p>
            <a:pPr eaLnBrk="0" hangingPunct="0">
              <a:buFont typeface="Wingdings" pitchFamily="2" charset="2"/>
              <a:buChar char="Ø"/>
            </a:pPr>
            <a:r>
              <a:rPr lang="en-US" altLang="zh-CN" sz="1400" b="1">
                <a:solidFill>
                  <a:srgbClr val="000000"/>
                </a:solidFill>
                <a:latin typeface="Calibri" pitchFamily="34" charset="0"/>
              </a:rPr>
              <a:t>80%</a:t>
            </a:r>
            <a:r>
              <a:rPr lang="zh-CN" altLang="zh-CN" sz="1400" b="1">
                <a:solidFill>
                  <a:srgbClr val="000000"/>
                </a:solidFill>
                <a:latin typeface="Calibri" pitchFamily="34" charset="0"/>
              </a:rPr>
              <a:t>以上城市空气质量</a:t>
            </a:r>
            <a:r>
              <a:rPr lang="zh-CN" altLang="en-US" sz="1400" b="1">
                <a:solidFill>
                  <a:srgbClr val="000000"/>
                </a:solidFill>
                <a:latin typeface="Calibri" pitchFamily="34" charset="0"/>
              </a:rPr>
              <a:t>达标</a:t>
            </a:r>
            <a:endParaRPr lang="en-US" altLang="zh-CN" sz="1400" b="1">
              <a:solidFill>
                <a:srgbClr val="000000"/>
              </a:solidFill>
              <a:latin typeface="Calibri" pitchFamily="34" charset="0"/>
            </a:endParaRPr>
          </a:p>
          <a:p>
            <a:pPr eaLnBrk="0" hangingPunct="0">
              <a:buFont typeface="Wingdings" pitchFamily="2" charset="2"/>
              <a:buChar char="Ø"/>
            </a:pPr>
            <a:r>
              <a:rPr lang="zh-CN" altLang="en-US" sz="1400" b="1">
                <a:solidFill>
                  <a:srgbClr val="C00000"/>
                </a:solidFill>
                <a:latin typeface="Calibri" pitchFamily="34" charset="0"/>
              </a:rPr>
              <a:t>珠三角、长三角区域空气质量达到世卫组织</a:t>
            </a:r>
            <a:r>
              <a:rPr lang="zh-CN" altLang="zh-CN" sz="1400" b="1">
                <a:solidFill>
                  <a:srgbClr val="C00000"/>
                </a:solidFill>
                <a:latin typeface="Calibri" pitchFamily="34" charset="0"/>
              </a:rPr>
              <a:t>指导值的第二阶段目标值</a:t>
            </a:r>
            <a:r>
              <a:rPr lang="zh-CN" altLang="en-US" sz="1400" b="1">
                <a:solidFill>
                  <a:srgbClr val="C00000"/>
                </a:solidFill>
                <a:latin typeface="Calibri" pitchFamily="34" charset="0"/>
              </a:rPr>
              <a:t>，京津冀区域空气质量全面达标</a:t>
            </a:r>
            <a:endParaRPr lang="en-US" altLang="zh-CN" sz="1400" b="1">
              <a:solidFill>
                <a:srgbClr val="C00000"/>
              </a:solidFill>
              <a:latin typeface="Calibri" pitchFamily="34" charset="0"/>
            </a:endParaRPr>
          </a:p>
          <a:p>
            <a:pPr eaLnBrk="0" hangingPunct="0"/>
            <a:r>
              <a:rPr lang="en-US" altLang="zh-CN" sz="2000" b="1">
                <a:solidFill>
                  <a:srgbClr val="000000"/>
                </a:solidFill>
                <a:latin typeface="Calibri" pitchFamily="34" charset="0"/>
              </a:rPr>
              <a:t>2030:</a:t>
            </a:r>
          </a:p>
          <a:p>
            <a:pPr eaLnBrk="0" hangingPunct="0">
              <a:buFont typeface="Wingdings" pitchFamily="2" charset="2"/>
              <a:buChar char="Ø"/>
            </a:pPr>
            <a:r>
              <a:rPr lang="en-US" altLang="zh-CN" sz="1400" b="1">
                <a:solidFill>
                  <a:srgbClr val="000000"/>
                </a:solidFill>
                <a:latin typeface="Calibri" pitchFamily="34" charset="0"/>
              </a:rPr>
              <a:t>More than 80% cities meeting the NAAQS</a:t>
            </a:r>
          </a:p>
          <a:p>
            <a:pPr eaLnBrk="0" hangingPunct="0">
              <a:buFont typeface="Wingdings" pitchFamily="2" charset="2"/>
              <a:buChar char="Ø"/>
            </a:pPr>
            <a:r>
              <a:rPr lang="en-US" altLang="zh-CN" sz="1400" b="1">
                <a:solidFill>
                  <a:srgbClr val="C00000"/>
                </a:solidFill>
                <a:latin typeface="Calibri" pitchFamily="34" charset="0"/>
              </a:rPr>
              <a:t>The whole region of PRD and YRD meeting the interim target-2 of WHO guidelines, and the whole BTH region meeting the NAAQS</a:t>
            </a:r>
          </a:p>
        </p:txBody>
      </p:sp>
      <p:sp>
        <p:nvSpPr>
          <p:cNvPr id="64" name="Freeform 9"/>
          <p:cNvSpPr>
            <a:spLocks/>
          </p:cNvSpPr>
          <p:nvPr/>
        </p:nvSpPr>
        <p:spPr bwMode="gray">
          <a:xfrm flipH="1">
            <a:off x="4983163" y="28241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6E815B"/>
              </a:gs>
              <a:gs pos="100000">
                <a:srgbClr val="6E815B">
                  <a:gamma/>
                  <a:tint val="31765"/>
                  <a:invGamma/>
                </a:srgbClr>
              </a:gs>
            </a:gsLst>
            <a:lin ang="0" scaled="1"/>
          </a:gradFill>
          <a:ln>
            <a:noFill/>
          </a:ln>
          <a:extLst>
            <a:ext uri="{91240B29-F687-4F45-9708-019B960494DF}"/>
          </a:ex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2003" name="Rectangle 2"/>
          <p:cNvSpPr txBox="1">
            <a:spLocks noChangeArrowheads="1"/>
          </p:cNvSpPr>
          <p:nvPr/>
        </p:nvSpPr>
        <p:spPr bwMode="gray">
          <a:xfrm>
            <a:off x="107950" y="201613"/>
            <a:ext cx="8785225"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2) </a:t>
            </a:r>
            <a:r>
              <a:rPr lang="zh-CN" altLang="en-US" sz="2000" b="1">
                <a:solidFill>
                  <a:schemeClr val="tx2"/>
                </a:solidFill>
                <a:latin typeface="Calibri" pitchFamily="34" charset="0"/>
              </a:rPr>
              <a:t>“十三五”与</a:t>
            </a:r>
            <a:r>
              <a:rPr lang="en-US" altLang="zh-CN" sz="2000" b="1">
                <a:solidFill>
                  <a:schemeClr val="tx2"/>
                </a:solidFill>
                <a:latin typeface="Calibri" pitchFamily="34" charset="0"/>
              </a:rPr>
              <a:t>2030</a:t>
            </a:r>
            <a:r>
              <a:rPr lang="zh-CN" altLang="en-US" sz="2000" b="1">
                <a:solidFill>
                  <a:schemeClr val="tx2"/>
                </a:solidFill>
                <a:latin typeface="Calibri" pitchFamily="34" charset="0"/>
              </a:rPr>
              <a:t>年大气污染防治目标与路线图</a:t>
            </a:r>
            <a:endParaRPr lang="en-US" altLang="zh-CN" sz="2000" b="1">
              <a:solidFill>
                <a:schemeClr val="tx2"/>
              </a:solidFill>
              <a:latin typeface="Calibri" pitchFamily="34" charset="0"/>
            </a:endParaRPr>
          </a:p>
          <a:p>
            <a:r>
              <a:rPr lang="en-US" altLang="zh-CN" sz="1600" b="1">
                <a:solidFill>
                  <a:schemeClr val="tx2"/>
                </a:solidFill>
                <a:latin typeface="Calibri" pitchFamily="34" charset="0"/>
              </a:rPr>
              <a:t>Air Pollution Prevention and Control Targets and Roadmap for the 13th FYP and 2030 Long-term Plan</a:t>
            </a:r>
            <a:endParaRPr lang="en-US" altLang="zh-CN" sz="1600" b="1" i="1">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43"/>
          <p:cNvSpPr txBox="1">
            <a:spLocks noChangeArrowheads="1"/>
          </p:cNvSpPr>
          <p:nvPr/>
        </p:nvSpPr>
        <p:spPr bwMode="auto">
          <a:xfrm>
            <a:off x="539750" y="1127125"/>
            <a:ext cx="3384550" cy="641350"/>
          </a:xfrm>
          <a:prstGeom prst="rect">
            <a:avLst/>
          </a:prstGeom>
          <a:noFill/>
          <a:ln w="9525">
            <a:noFill/>
            <a:miter lim="800000"/>
            <a:headEnd/>
            <a:tailEnd/>
          </a:ln>
        </p:spPr>
        <p:txBody>
          <a:bodyPr>
            <a:spAutoFit/>
          </a:bodyPr>
          <a:lstStyle/>
          <a:p>
            <a:pPr algn="ctr" eaLnBrk="0" hangingPunct="0"/>
            <a:r>
              <a:rPr lang="zh-CN" altLang="en-US" b="1">
                <a:solidFill>
                  <a:srgbClr val="000000"/>
                </a:solidFill>
                <a:latin typeface="Calibri" pitchFamily="34" charset="0"/>
              </a:rPr>
              <a:t>中国</a:t>
            </a:r>
            <a:r>
              <a:rPr lang="en-US" altLang="zh-CN" b="1">
                <a:solidFill>
                  <a:srgbClr val="000000"/>
                </a:solidFill>
                <a:latin typeface="Calibri" pitchFamily="34" charset="0"/>
              </a:rPr>
              <a:t>NOx</a:t>
            </a:r>
            <a:r>
              <a:rPr lang="zh-CN" altLang="en-US" b="1">
                <a:solidFill>
                  <a:srgbClr val="000000"/>
                </a:solidFill>
                <a:latin typeface="Calibri" pitchFamily="34" charset="0"/>
              </a:rPr>
              <a:t>排放情景分析</a:t>
            </a:r>
          </a:p>
          <a:p>
            <a:pPr algn="ctr" eaLnBrk="0" hangingPunct="0"/>
            <a:r>
              <a:rPr lang="en-US" altLang="zh-CN" b="1">
                <a:solidFill>
                  <a:srgbClr val="000000"/>
                </a:solidFill>
                <a:latin typeface="Calibri" pitchFamily="34" charset="0"/>
              </a:rPr>
              <a:t>NOx emission scenarios  in China</a:t>
            </a:r>
            <a:endParaRPr lang="zh-CN" altLang="en-US" b="1">
              <a:solidFill>
                <a:srgbClr val="000000"/>
              </a:solidFill>
              <a:latin typeface="Calibri" pitchFamily="34" charset="0"/>
            </a:endParaRPr>
          </a:p>
        </p:txBody>
      </p:sp>
      <p:sp>
        <p:nvSpPr>
          <p:cNvPr id="43012" name="TextBox 44"/>
          <p:cNvSpPr txBox="1">
            <a:spLocks noChangeArrowheads="1"/>
          </p:cNvSpPr>
          <p:nvPr/>
        </p:nvSpPr>
        <p:spPr bwMode="auto">
          <a:xfrm>
            <a:off x="539750" y="3646488"/>
            <a:ext cx="3384550" cy="641350"/>
          </a:xfrm>
          <a:prstGeom prst="rect">
            <a:avLst/>
          </a:prstGeom>
          <a:noFill/>
          <a:ln w="9525">
            <a:noFill/>
            <a:miter lim="800000"/>
            <a:headEnd/>
            <a:tailEnd/>
          </a:ln>
        </p:spPr>
        <p:txBody>
          <a:bodyPr>
            <a:spAutoFit/>
          </a:bodyPr>
          <a:lstStyle/>
          <a:p>
            <a:pPr algn="ctr" eaLnBrk="0" hangingPunct="0"/>
            <a:r>
              <a:rPr lang="zh-CN" altLang="en-US" b="1">
                <a:solidFill>
                  <a:srgbClr val="000000"/>
                </a:solidFill>
                <a:latin typeface="Calibri" pitchFamily="34" charset="0"/>
              </a:rPr>
              <a:t>中国</a:t>
            </a:r>
            <a:r>
              <a:rPr lang="en-US" altLang="zh-CN" b="1">
                <a:solidFill>
                  <a:srgbClr val="000000"/>
                </a:solidFill>
                <a:latin typeface="Calibri" pitchFamily="34" charset="0"/>
              </a:rPr>
              <a:t>SO</a:t>
            </a:r>
            <a:r>
              <a:rPr lang="en-US" altLang="zh-CN" b="1" baseline="-25000">
                <a:solidFill>
                  <a:srgbClr val="000000"/>
                </a:solidFill>
                <a:latin typeface="Calibri" pitchFamily="34" charset="0"/>
              </a:rPr>
              <a:t>2</a:t>
            </a:r>
            <a:r>
              <a:rPr lang="zh-CN" altLang="en-US" b="1">
                <a:solidFill>
                  <a:srgbClr val="000000"/>
                </a:solidFill>
                <a:latin typeface="Calibri" pitchFamily="34" charset="0"/>
              </a:rPr>
              <a:t>排放情景分析</a:t>
            </a:r>
          </a:p>
          <a:p>
            <a:pPr algn="ctr" eaLnBrk="0" hangingPunct="0"/>
            <a:r>
              <a:rPr lang="en-US" altLang="zh-CN" b="1">
                <a:solidFill>
                  <a:srgbClr val="000000"/>
                </a:solidFill>
                <a:latin typeface="Calibri" pitchFamily="34" charset="0"/>
              </a:rPr>
              <a:t>SO</a:t>
            </a:r>
            <a:r>
              <a:rPr lang="en-US" altLang="zh-CN" b="1" baseline="-25000">
                <a:solidFill>
                  <a:srgbClr val="000000"/>
                </a:solidFill>
                <a:latin typeface="Calibri" pitchFamily="34" charset="0"/>
              </a:rPr>
              <a:t>2</a:t>
            </a:r>
            <a:r>
              <a:rPr lang="en-US" altLang="zh-CN" b="1">
                <a:solidFill>
                  <a:srgbClr val="000000"/>
                </a:solidFill>
                <a:latin typeface="Calibri" pitchFamily="34" charset="0"/>
              </a:rPr>
              <a:t> emission scenarios  in China</a:t>
            </a:r>
            <a:endParaRPr lang="zh-CN" altLang="en-US" b="1">
              <a:solidFill>
                <a:srgbClr val="000000"/>
              </a:solidFill>
              <a:latin typeface="Calibri" pitchFamily="34" charset="0"/>
            </a:endParaRPr>
          </a:p>
        </p:txBody>
      </p:sp>
      <p:sp>
        <p:nvSpPr>
          <p:cNvPr id="43013" name="TextBox 45"/>
          <p:cNvSpPr txBox="1">
            <a:spLocks noChangeArrowheads="1"/>
          </p:cNvSpPr>
          <p:nvPr/>
        </p:nvSpPr>
        <p:spPr bwMode="auto">
          <a:xfrm>
            <a:off x="4932363" y="1127125"/>
            <a:ext cx="3527425" cy="641350"/>
          </a:xfrm>
          <a:prstGeom prst="rect">
            <a:avLst/>
          </a:prstGeom>
          <a:noFill/>
          <a:ln w="9525">
            <a:noFill/>
            <a:miter lim="800000"/>
            <a:headEnd/>
            <a:tailEnd/>
          </a:ln>
        </p:spPr>
        <p:txBody>
          <a:bodyPr>
            <a:spAutoFit/>
          </a:bodyPr>
          <a:lstStyle/>
          <a:p>
            <a:pPr algn="ctr" eaLnBrk="0" hangingPunct="0"/>
            <a:r>
              <a:rPr lang="zh-CN" altLang="en-US" b="1">
                <a:solidFill>
                  <a:srgbClr val="000000"/>
                </a:solidFill>
                <a:latin typeface="Calibri" pitchFamily="34" charset="0"/>
              </a:rPr>
              <a:t>中国</a:t>
            </a:r>
            <a:r>
              <a:rPr lang="en-US" altLang="zh-CN" b="1">
                <a:solidFill>
                  <a:srgbClr val="000000"/>
                </a:solidFill>
                <a:latin typeface="Calibri" pitchFamily="34" charset="0"/>
              </a:rPr>
              <a:t>PM</a:t>
            </a:r>
            <a:r>
              <a:rPr lang="en-US" altLang="zh-CN" b="1" baseline="-25000">
                <a:solidFill>
                  <a:srgbClr val="000000"/>
                </a:solidFill>
                <a:latin typeface="Calibri" pitchFamily="34" charset="0"/>
              </a:rPr>
              <a:t>2.5</a:t>
            </a:r>
            <a:r>
              <a:rPr lang="zh-CN" altLang="en-US" b="1">
                <a:solidFill>
                  <a:srgbClr val="000000"/>
                </a:solidFill>
                <a:latin typeface="Calibri" pitchFamily="34" charset="0"/>
              </a:rPr>
              <a:t>排放情景分析</a:t>
            </a:r>
          </a:p>
          <a:p>
            <a:pPr algn="ctr" eaLnBrk="0" hangingPunct="0"/>
            <a:r>
              <a:rPr lang="en-US" altLang="zh-CN" b="1">
                <a:solidFill>
                  <a:srgbClr val="000000"/>
                </a:solidFill>
                <a:latin typeface="Calibri" pitchFamily="34" charset="0"/>
              </a:rPr>
              <a:t>PM</a:t>
            </a:r>
            <a:r>
              <a:rPr lang="en-US" altLang="zh-CN" b="1" baseline="-25000">
                <a:solidFill>
                  <a:srgbClr val="000000"/>
                </a:solidFill>
                <a:latin typeface="Calibri" pitchFamily="34" charset="0"/>
              </a:rPr>
              <a:t>2.5</a:t>
            </a:r>
            <a:r>
              <a:rPr lang="en-US" altLang="zh-CN" b="1">
                <a:solidFill>
                  <a:srgbClr val="000000"/>
                </a:solidFill>
                <a:latin typeface="Calibri" pitchFamily="34" charset="0"/>
              </a:rPr>
              <a:t> emission scenarios  in China</a:t>
            </a:r>
          </a:p>
        </p:txBody>
      </p:sp>
      <p:sp>
        <p:nvSpPr>
          <p:cNvPr id="43014" name="TextBox 46"/>
          <p:cNvSpPr txBox="1">
            <a:spLocks noChangeArrowheads="1"/>
          </p:cNvSpPr>
          <p:nvPr/>
        </p:nvSpPr>
        <p:spPr bwMode="auto">
          <a:xfrm>
            <a:off x="4859338" y="3644900"/>
            <a:ext cx="3673475" cy="641350"/>
          </a:xfrm>
          <a:prstGeom prst="rect">
            <a:avLst/>
          </a:prstGeom>
          <a:noFill/>
          <a:ln w="9525">
            <a:noFill/>
            <a:miter lim="800000"/>
            <a:headEnd/>
            <a:tailEnd/>
          </a:ln>
        </p:spPr>
        <p:txBody>
          <a:bodyPr>
            <a:spAutoFit/>
          </a:bodyPr>
          <a:lstStyle/>
          <a:p>
            <a:pPr algn="ctr" eaLnBrk="0" hangingPunct="0"/>
            <a:r>
              <a:rPr lang="zh-CN" altLang="en-US" b="1">
                <a:solidFill>
                  <a:srgbClr val="000000"/>
                </a:solidFill>
                <a:latin typeface="Calibri" pitchFamily="34" charset="0"/>
              </a:rPr>
              <a:t>中国</a:t>
            </a:r>
            <a:r>
              <a:rPr lang="en-US" altLang="zh-CN" b="1">
                <a:solidFill>
                  <a:srgbClr val="000000"/>
                </a:solidFill>
                <a:latin typeface="Calibri" pitchFamily="34" charset="0"/>
              </a:rPr>
              <a:t>NMVOC</a:t>
            </a:r>
            <a:r>
              <a:rPr lang="zh-CN" altLang="en-US" b="1">
                <a:solidFill>
                  <a:srgbClr val="000000"/>
                </a:solidFill>
                <a:latin typeface="Calibri" pitchFamily="34" charset="0"/>
              </a:rPr>
              <a:t>排放情景分析</a:t>
            </a:r>
          </a:p>
          <a:p>
            <a:pPr algn="ctr" eaLnBrk="0" hangingPunct="0"/>
            <a:r>
              <a:rPr lang="en-US" altLang="zh-CN" b="1">
                <a:solidFill>
                  <a:srgbClr val="000000"/>
                </a:solidFill>
                <a:latin typeface="Calibri" pitchFamily="34" charset="0"/>
              </a:rPr>
              <a:t>NMVOC emission scenarios  in China</a:t>
            </a:r>
          </a:p>
        </p:txBody>
      </p:sp>
      <p:pic>
        <p:nvPicPr>
          <p:cNvPr id="43015" name="Picture 2"/>
          <p:cNvPicPr>
            <a:picLocks noChangeAspect="1" noChangeArrowheads="1"/>
          </p:cNvPicPr>
          <p:nvPr/>
        </p:nvPicPr>
        <p:blipFill>
          <a:blip r:embed="rId2"/>
          <a:srcRect/>
          <a:stretch>
            <a:fillRect/>
          </a:stretch>
        </p:blipFill>
        <p:spPr bwMode="auto">
          <a:xfrm>
            <a:off x="0" y="1697038"/>
            <a:ext cx="4581525" cy="1876425"/>
          </a:xfrm>
          <a:prstGeom prst="rect">
            <a:avLst/>
          </a:prstGeom>
          <a:noFill/>
          <a:ln w="9525">
            <a:noFill/>
            <a:miter lim="800000"/>
            <a:headEnd/>
            <a:tailEnd/>
          </a:ln>
        </p:spPr>
      </p:pic>
      <p:pic>
        <p:nvPicPr>
          <p:cNvPr id="43016" name="Picture 3"/>
          <p:cNvPicPr>
            <a:picLocks noChangeAspect="1" noChangeArrowheads="1"/>
          </p:cNvPicPr>
          <p:nvPr/>
        </p:nvPicPr>
        <p:blipFill>
          <a:blip r:embed="rId3"/>
          <a:srcRect/>
          <a:stretch>
            <a:fillRect/>
          </a:stretch>
        </p:blipFill>
        <p:spPr bwMode="auto">
          <a:xfrm>
            <a:off x="4552950" y="1773238"/>
            <a:ext cx="4591050" cy="1819275"/>
          </a:xfrm>
          <a:prstGeom prst="rect">
            <a:avLst/>
          </a:prstGeom>
          <a:noFill/>
          <a:ln w="9525">
            <a:noFill/>
            <a:miter lim="800000"/>
            <a:headEnd/>
            <a:tailEnd/>
          </a:ln>
        </p:spPr>
      </p:pic>
      <p:pic>
        <p:nvPicPr>
          <p:cNvPr id="43017" name="Picture 4"/>
          <p:cNvPicPr>
            <a:picLocks noChangeAspect="1" noChangeArrowheads="1"/>
          </p:cNvPicPr>
          <p:nvPr/>
        </p:nvPicPr>
        <p:blipFill>
          <a:blip r:embed="rId4"/>
          <a:srcRect/>
          <a:stretch>
            <a:fillRect/>
          </a:stretch>
        </p:blipFill>
        <p:spPr bwMode="auto">
          <a:xfrm>
            <a:off x="0" y="4306888"/>
            <a:ext cx="4591050" cy="1704975"/>
          </a:xfrm>
          <a:prstGeom prst="rect">
            <a:avLst/>
          </a:prstGeom>
          <a:noFill/>
          <a:ln w="9525">
            <a:noFill/>
            <a:miter lim="800000"/>
            <a:headEnd/>
            <a:tailEnd/>
          </a:ln>
        </p:spPr>
      </p:pic>
      <p:pic>
        <p:nvPicPr>
          <p:cNvPr id="43018" name="Picture 5"/>
          <p:cNvPicPr>
            <a:picLocks noChangeAspect="1" noChangeArrowheads="1"/>
          </p:cNvPicPr>
          <p:nvPr/>
        </p:nvPicPr>
        <p:blipFill>
          <a:blip r:embed="rId5"/>
          <a:srcRect/>
          <a:stretch>
            <a:fillRect/>
          </a:stretch>
        </p:blipFill>
        <p:spPr bwMode="auto">
          <a:xfrm>
            <a:off x="4552950" y="4283075"/>
            <a:ext cx="4591050" cy="1809750"/>
          </a:xfrm>
          <a:prstGeom prst="rect">
            <a:avLst/>
          </a:prstGeom>
          <a:noFill/>
          <a:ln w="9525">
            <a:noFill/>
            <a:miter lim="800000"/>
            <a:headEnd/>
            <a:tailEnd/>
          </a:ln>
        </p:spPr>
      </p:pic>
      <p:sp>
        <p:nvSpPr>
          <p:cNvPr id="43020" name="Rectangle 2"/>
          <p:cNvSpPr txBox="1">
            <a:spLocks noChangeArrowheads="1"/>
          </p:cNvSpPr>
          <p:nvPr/>
        </p:nvSpPr>
        <p:spPr bwMode="gray">
          <a:xfrm>
            <a:off x="107950" y="201613"/>
            <a:ext cx="8785225"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2) </a:t>
            </a:r>
            <a:r>
              <a:rPr lang="zh-CN" altLang="en-US" sz="2000" b="1">
                <a:solidFill>
                  <a:schemeClr val="tx2"/>
                </a:solidFill>
                <a:latin typeface="Calibri" pitchFamily="34" charset="0"/>
              </a:rPr>
              <a:t>“十三五”与</a:t>
            </a:r>
            <a:r>
              <a:rPr lang="en-US" altLang="zh-CN" sz="2000" b="1">
                <a:solidFill>
                  <a:schemeClr val="tx2"/>
                </a:solidFill>
                <a:latin typeface="Calibri" pitchFamily="34" charset="0"/>
              </a:rPr>
              <a:t>2030</a:t>
            </a:r>
            <a:r>
              <a:rPr lang="zh-CN" altLang="en-US" sz="2000" b="1">
                <a:solidFill>
                  <a:schemeClr val="tx2"/>
                </a:solidFill>
                <a:latin typeface="Calibri" pitchFamily="34" charset="0"/>
              </a:rPr>
              <a:t>年大气污染防治目标与路线图</a:t>
            </a:r>
            <a:endParaRPr lang="en-US" altLang="zh-CN" sz="2000" b="1">
              <a:solidFill>
                <a:schemeClr val="tx2"/>
              </a:solidFill>
              <a:latin typeface="Calibri" pitchFamily="34" charset="0"/>
            </a:endParaRPr>
          </a:p>
          <a:p>
            <a:r>
              <a:rPr lang="en-US" altLang="zh-CN" sz="1600" b="1">
                <a:solidFill>
                  <a:schemeClr val="tx2"/>
                </a:solidFill>
                <a:latin typeface="Calibri" pitchFamily="34" charset="0"/>
              </a:rPr>
              <a:t>Air Pollution Prevention and Control Targets and Roadmap for the 13th FYP and 2030 Long-term Plan</a:t>
            </a:r>
            <a:endParaRPr lang="en-US" altLang="zh-CN" sz="1600" b="1" i="1">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46"/>
          <p:cNvGrpSpPr>
            <a:grpSpLocks/>
          </p:cNvGrpSpPr>
          <p:nvPr/>
        </p:nvGrpSpPr>
        <p:grpSpPr bwMode="auto">
          <a:xfrm>
            <a:off x="1403350" y="1485900"/>
            <a:ext cx="5372100" cy="1152525"/>
            <a:chOff x="1296" y="1824"/>
            <a:chExt cx="2976" cy="432"/>
          </a:xfrm>
        </p:grpSpPr>
        <p:sp>
          <p:nvSpPr>
            <p:cNvPr id="44" name="AutoShape 47"/>
            <p:cNvSpPr>
              <a:spLocks noChangeArrowheads="1"/>
            </p:cNvSpPr>
            <p:nvPr/>
          </p:nvSpPr>
          <p:spPr bwMode="gray">
            <a:xfrm>
              <a:off x="1536" y="1899"/>
              <a:ext cx="2736" cy="288"/>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6" name="Text Box 49"/>
            <p:cNvSpPr txBox="1">
              <a:spLocks noChangeArrowheads="1"/>
            </p:cNvSpPr>
            <p:nvPr/>
          </p:nvSpPr>
          <p:spPr bwMode="gray">
            <a:xfrm>
              <a:off x="1680" y="1934"/>
              <a:ext cx="2160" cy="149"/>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r>
                <a:rPr lang="zh-CN" altLang="en-US" sz="2000" b="1">
                  <a:solidFill>
                    <a:srgbClr val="FF3300"/>
                  </a:solidFill>
                  <a:latin typeface="Calibri" pitchFamily="34" charset="0"/>
                </a:rPr>
                <a:t>项目背景</a:t>
              </a:r>
              <a:r>
                <a:rPr lang="zh-CN" altLang="en-US" b="1">
                  <a:solidFill>
                    <a:srgbClr val="FF3300"/>
                  </a:solidFill>
                  <a:latin typeface="Calibri" pitchFamily="34" charset="0"/>
                </a:rPr>
                <a:t> </a:t>
              </a:r>
              <a:r>
                <a:rPr lang="en-US" altLang="zh-CN" b="1">
                  <a:solidFill>
                    <a:srgbClr val="FF3300"/>
                  </a:solidFill>
                  <a:latin typeface="Calibri" pitchFamily="34" charset="0"/>
                </a:rPr>
                <a:t>Background</a:t>
              </a:r>
            </a:p>
          </p:txBody>
        </p:sp>
        <p:sp>
          <p:nvSpPr>
            <p:cNvPr id="47" name="Text Box 50"/>
            <p:cNvSpPr txBox="1">
              <a:spLocks noChangeArrowheads="1"/>
            </p:cNvSpPr>
            <p:nvPr/>
          </p:nvSpPr>
          <p:spPr bwMode="gray">
            <a:xfrm>
              <a:off x="1410" y="1886"/>
              <a:ext cx="187" cy="17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altLang="zh-CN" sz="2400" kern="0">
                  <a:solidFill>
                    <a:srgbClr val="FFFFFF"/>
                  </a:solidFill>
                  <a:latin typeface="+mn-lt"/>
                  <a:ea typeface="宋体" pitchFamily="2" charset="-122"/>
                </a:rPr>
                <a:t>1</a:t>
              </a:r>
            </a:p>
          </p:txBody>
        </p:sp>
      </p:grpSp>
      <p:grpSp>
        <p:nvGrpSpPr>
          <p:cNvPr id="6146" name="Group 51"/>
          <p:cNvGrpSpPr>
            <a:grpSpLocks/>
          </p:cNvGrpSpPr>
          <p:nvPr/>
        </p:nvGrpSpPr>
        <p:grpSpPr bwMode="auto">
          <a:xfrm>
            <a:off x="1403350" y="2914650"/>
            <a:ext cx="5372100" cy="1163638"/>
            <a:chOff x="1296" y="1824"/>
            <a:chExt cx="2976" cy="432"/>
          </a:xfrm>
        </p:grpSpPr>
        <p:sp>
          <p:nvSpPr>
            <p:cNvPr id="49" name="AutoShape 52"/>
            <p:cNvSpPr>
              <a:spLocks noChangeArrowheads="1"/>
            </p:cNvSpPr>
            <p:nvPr/>
          </p:nvSpPr>
          <p:spPr bwMode="gray">
            <a:xfrm>
              <a:off x="1536" y="1899"/>
              <a:ext cx="2736" cy="288"/>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1" name="Text Box 54"/>
            <p:cNvSpPr txBox="1">
              <a:spLocks noChangeArrowheads="1"/>
            </p:cNvSpPr>
            <p:nvPr/>
          </p:nvSpPr>
          <p:spPr bwMode="gray">
            <a:xfrm>
              <a:off x="1680" y="1934"/>
              <a:ext cx="2160" cy="2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r>
                <a:rPr lang="zh-CN" altLang="en-US" sz="2000" b="1">
                  <a:solidFill>
                    <a:srgbClr val="000000"/>
                  </a:solidFill>
                  <a:latin typeface="Calibri" pitchFamily="34" charset="0"/>
                </a:rPr>
                <a:t>研究目标、内容和组织方式</a:t>
              </a:r>
            </a:p>
            <a:p>
              <a:pPr algn="ctr" eaLnBrk="0" hangingPunct="0"/>
              <a:r>
                <a:rPr lang="en-US" altLang="zh-CN" b="1">
                  <a:solidFill>
                    <a:srgbClr val="000000"/>
                  </a:solidFill>
                  <a:latin typeface="Calibri" pitchFamily="34" charset="0"/>
                </a:rPr>
                <a:t>Objectives, Scope and Responsibilities</a:t>
              </a:r>
              <a:endParaRPr lang="zh-CN" altLang="en-US" b="1">
                <a:solidFill>
                  <a:srgbClr val="000000"/>
                </a:solidFill>
                <a:latin typeface="Calibri" pitchFamily="34" charset="0"/>
              </a:endParaRPr>
            </a:p>
          </p:txBody>
        </p:sp>
        <p:sp>
          <p:nvSpPr>
            <p:cNvPr id="52" name="Text Box 55"/>
            <p:cNvSpPr txBox="1">
              <a:spLocks noChangeArrowheads="1"/>
            </p:cNvSpPr>
            <p:nvPr/>
          </p:nvSpPr>
          <p:spPr bwMode="gray">
            <a:xfrm>
              <a:off x="1410" y="1886"/>
              <a:ext cx="187" cy="17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altLang="zh-CN" sz="2400" kern="0">
                  <a:solidFill>
                    <a:srgbClr val="FFFFFF"/>
                  </a:solidFill>
                  <a:latin typeface="+mn-lt"/>
                  <a:ea typeface="宋体" pitchFamily="2" charset="-122"/>
                </a:rPr>
                <a:t>2</a:t>
              </a:r>
            </a:p>
          </p:txBody>
        </p:sp>
      </p:grpSp>
      <p:grpSp>
        <p:nvGrpSpPr>
          <p:cNvPr id="6147" name="Group 56"/>
          <p:cNvGrpSpPr>
            <a:grpSpLocks/>
          </p:cNvGrpSpPr>
          <p:nvPr/>
        </p:nvGrpSpPr>
        <p:grpSpPr bwMode="auto">
          <a:xfrm>
            <a:off x="1403350" y="4437063"/>
            <a:ext cx="5400675" cy="1152525"/>
            <a:chOff x="1296" y="1824"/>
            <a:chExt cx="2976" cy="432"/>
          </a:xfrm>
        </p:grpSpPr>
        <p:sp>
          <p:nvSpPr>
            <p:cNvPr id="54" name="AutoShape 57"/>
            <p:cNvSpPr>
              <a:spLocks noChangeArrowheads="1"/>
            </p:cNvSpPr>
            <p:nvPr/>
          </p:nvSpPr>
          <p:spPr bwMode="gray">
            <a:xfrm>
              <a:off x="1536" y="1899"/>
              <a:ext cx="2736" cy="288"/>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5" name="AutoShape 58"/>
            <p:cNvSpPr>
              <a:spLocks noChangeArrowheads="1"/>
            </p:cNvSpPr>
            <p:nvPr/>
          </p:nvSpPr>
          <p:spPr bwMode="gray">
            <a:xfrm>
              <a:off x="1296" y="1824"/>
              <a:ext cx="432" cy="432"/>
            </a:xfrm>
            <a:prstGeom prst="diamond">
              <a:avLst/>
            </a:prstGeom>
            <a:solidFill>
              <a:srgbClr val="6E815B"/>
            </a:solidFill>
            <a:ln w="25400" algn="ctr">
              <a:solidFill>
                <a:srgbClr val="FFFFFF"/>
              </a:solidFill>
              <a:miter lim="800000"/>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6" name="Text Box 59"/>
            <p:cNvSpPr txBox="1">
              <a:spLocks noChangeArrowheads="1"/>
            </p:cNvSpPr>
            <p:nvPr/>
          </p:nvSpPr>
          <p:spPr bwMode="gray">
            <a:xfrm>
              <a:off x="1680" y="1934"/>
              <a:ext cx="2160" cy="252"/>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r>
                <a:rPr lang="zh-CN" altLang="en-US" sz="2000" b="1">
                  <a:solidFill>
                    <a:srgbClr val="000000"/>
                  </a:solidFill>
                  <a:latin typeface="Calibri" pitchFamily="34" charset="0"/>
                </a:rPr>
                <a:t>初步研究进展</a:t>
              </a:r>
            </a:p>
            <a:p>
              <a:pPr algn="ctr" eaLnBrk="0" hangingPunct="0"/>
              <a:r>
                <a:rPr lang="en-US" altLang="zh-CN" b="1">
                  <a:solidFill>
                    <a:srgbClr val="000000"/>
                  </a:solidFill>
                  <a:latin typeface="Calibri" pitchFamily="34" charset="0"/>
                </a:rPr>
                <a:t>Progress and Preliminary Results</a:t>
              </a:r>
            </a:p>
          </p:txBody>
        </p:sp>
        <p:sp>
          <p:nvSpPr>
            <p:cNvPr id="57" name="Text Box 60"/>
            <p:cNvSpPr txBox="1">
              <a:spLocks noChangeArrowheads="1"/>
            </p:cNvSpPr>
            <p:nvPr/>
          </p:nvSpPr>
          <p:spPr bwMode="gray">
            <a:xfrm>
              <a:off x="1411" y="1886"/>
              <a:ext cx="186" cy="17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altLang="zh-CN" sz="2400" kern="0">
                  <a:solidFill>
                    <a:srgbClr val="FFFFFF"/>
                  </a:solidFill>
                  <a:latin typeface="+mn-lt"/>
                  <a:ea typeface="宋体" pitchFamily="2" charset="-122"/>
                </a:rPr>
                <a:t>3</a:t>
              </a:r>
            </a:p>
          </p:txBody>
        </p:sp>
      </p:grpSp>
      <p:sp>
        <p:nvSpPr>
          <p:cNvPr id="64" name="Rectangle 2"/>
          <p:cNvSpPr txBox="1">
            <a:spLocks noChangeArrowheads="1"/>
          </p:cNvSpPr>
          <p:nvPr/>
        </p:nvSpPr>
        <p:spPr bwMode="gray">
          <a:xfrm>
            <a:off x="179388" y="333375"/>
            <a:ext cx="7696200" cy="563563"/>
          </a:xfrm>
          <a:prstGeom prst="rect">
            <a:avLst/>
          </a:prstGeom>
          <a:noFill/>
          <a:ln>
            <a:noFill/>
          </a:ln>
          <a:effectLst/>
          <a:extLst>
            <a:ext uri="{909E8E84-426E-40DD-AFC4-6F175D3DCCD1}"/>
            <a:ext uri="{91240B29-F687-4F45-9708-019B960494DF}"/>
            <a:ext uri="{AF507438-7753-43E0-B8FC-AC1667EBCBE1}"/>
          </a:extLst>
        </p:spPr>
        <p:txBody>
          <a:bodyPr anchor="ctr"/>
          <a:lstStyle/>
          <a:p>
            <a:r>
              <a:rPr lang="zh-CN" altLang="en-US" sz="3200" b="1">
                <a:solidFill>
                  <a:srgbClr val="2E6272"/>
                </a:solidFill>
                <a:latin typeface="Verdana" pitchFamily="34" charset="0"/>
              </a:rPr>
              <a:t>汇报内容  </a:t>
            </a:r>
            <a:r>
              <a:rPr lang="en-US" altLang="zh-CN" sz="3200" b="1">
                <a:solidFill>
                  <a:srgbClr val="2E6272"/>
                </a:solidFill>
                <a:latin typeface="Verdana" pitchFamily="34" charset="0"/>
              </a:rPr>
              <a:t>Contents</a:t>
            </a:r>
            <a:endParaRPr lang="en-US" altLang="zh-CN" sz="3200" b="1">
              <a:solidFill>
                <a:srgbClr val="3984C9"/>
              </a:solidFill>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158750" y="1052513"/>
            <a:ext cx="8229600" cy="792162"/>
          </a:xfrm>
          <a:prstGeom prst="rect">
            <a:avLst/>
          </a:prstGeom>
          <a:solidFill>
            <a:srgbClr val="FFFFFF"/>
          </a:solidFill>
          <a:ln>
            <a:miter lim="800000"/>
            <a:headEnd/>
            <a:tailEnd/>
          </a:ln>
        </p:spPr>
        <p:txBody>
          <a:bodyPr anchor="ctr"/>
          <a:lstStyle/>
          <a:p>
            <a:pPr algn="l"/>
            <a:r>
              <a:rPr lang="zh-CN" altLang="en-US" sz="2400" b="1" smtClean="0">
                <a:solidFill>
                  <a:schemeClr val="tx2"/>
                </a:solidFill>
                <a:latin typeface="Times New Roman" pitchFamily="18" charset="0"/>
                <a:ea typeface="华文细黑" pitchFamily="2" charset="-122"/>
                <a:cs typeface="Times New Roman" pitchFamily="18" charset="0"/>
              </a:rPr>
              <a:t>国际经验研究的重点 </a:t>
            </a:r>
            <a:r>
              <a:rPr lang="en-US" altLang="zh-CN" sz="2400" b="1" smtClean="0">
                <a:solidFill>
                  <a:schemeClr val="tx2"/>
                </a:solidFill>
                <a:latin typeface="Times New Roman" pitchFamily="18" charset="0"/>
                <a:ea typeface="华文细黑" pitchFamily="2" charset="-122"/>
                <a:cs typeface="Times New Roman" pitchFamily="18" charset="0"/>
              </a:rPr>
              <a:t>International Points of Focus</a:t>
            </a:r>
          </a:p>
        </p:txBody>
      </p:sp>
      <p:sp>
        <p:nvSpPr>
          <p:cNvPr id="52227" name="Content Placeholder 2"/>
          <p:cNvSpPr>
            <a:spLocks noGrp="1"/>
          </p:cNvSpPr>
          <p:nvPr>
            <p:ph idx="4294967295"/>
          </p:nvPr>
        </p:nvSpPr>
        <p:spPr bwMode="auto">
          <a:xfrm>
            <a:off x="457200" y="1816100"/>
            <a:ext cx="8218488" cy="4276725"/>
          </a:xfrm>
          <a:prstGeom prst="rect">
            <a:avLst/>
          </a:prstGeom>
          <a:noFill/>
          <a:ln>
            <a:miter lim="800000"/>
            <a:headEnd/>
            <a:tailEnd/>
          </a:ln>
        </p:spPr>
        <p:txBody>
          <a:bodyPr/>
          <a:lstStyle/>
          <a:p>
            <a:pPr marL="338138" indent="-338138" defTabSz="901700"/>
            <a:r>
              <a:rPr lang="zh-CN" altLang="en-US" sz="2400" b="1" smtClean="0">
                <a:solidFill>
                  <a:srgbClr val="FF3300"/>
                </a:solidFill>
                <a:latin typeface="Times New Roman" pitchFamily="18" charset="0"/>
                <a:ea typeface="华文细黑" pitchFamily="2" charset="-122"/>
                <a:cs typeface="Times New Roman" pitchFamily="18" charset="0"/>
              </a:rPr>
              <a:t>系统梳理欧洲和美国区域空气污染控制的经验</a:t>
            </a:r>
            <a:r>
              <a:rPr lang="zh-CN" altLang="en-US" sz="2400" b="1" smtClean="0">
                <a:solidFill>
                  <a:schemeClr val="tx2"/>
                </a:solidFill>
                <a:latin typeface="Times New Roman" pitchFamily="18" charset="0"/>
                <a:ea typeface="华文细黑" pitchFamily="2" charset="-122"/>
                <a:cs typeface="Times New Roman" pitchFamily="18" charset="0"/>
              </a:rPr>
              <a:t>          </a:t>
            </a:r>
            <a:r>
              <a:rPr lang="en-US" altLang="zh-CN" sz="2400" b="1" smtClean="0">
                <a:solidFill>
                  <a:schemeClr val="tx2"/>
                </a:solidFill>
                <a:latin typeface="Times New Roman" pitchFamily="18" charset="0"/>
                <a:ea typeface="华文细黑" pitchFamily="2" charset="-122"/>
                <a:cs typeface="Times New Roman" pitchFamily="18" charset="0"/>
              </a:rPr>
              <a:t>Review and update experience in both Europe and the United States in addressing regional air pollution</a:t>
            </a:r>
          </a:p>
          <a:p>
            <a:pPr marL="733425" lvl="1" indent="-276225" defTabSz="901700"/>
            <a:r>
              <a:rPr lang="zh-CN" altLang="en-US" sz="2000" b="1" smtClean="0">
                <a:solidFill>
                  <a:schemeClr val="tx2"/>
                </a:solidFill>
                <a:latin typeface="Times New Roman" pitchFamily="18" charset="0"/>
                <a:ea typeface="华文细黑" pitchFamily="2" charset="-122"/>
                <a:cs typeface="Times New Roman" pitchFamily="18" charset="0"/>
              </a:rPr>
              <a:t>最新的进展 </a:t>
            </a:r>
            <a:r>
              <a:rPr lang="en-US" altLang="zh-CN" sz="2000" b="1" smtClean="0">
                <a:solidFill>
                  <a:schemeClr val="tx2"/>
                </a:solidFill>
                <a:latin typeface="Times New Roman" pitchFamily="18" charset="0"/>
                <a:ea typeface="华文细黑" pitchFamily="2" charset="-122"/>
                <a:cs typeface="Times New Roman" pitchFamily="18" charset="0"/>
              </a:rPr>
              <a:t>Experience to date</a:t>
            </a:r>
          </a:p>
          <a:p>
            <a:pPr marL="733425" lvl="1" indent="-276225" defTabSz="901700"/>
            <a:r>
              <a:rPr lang="zh-CN" altLang="en-US" sz="2000" b="1" smtClean="0">
                <a:solidFill>
                  <a:schemeClr val="tx2"/>
                </a:solidFill>
                <a:latin typeface="Times New Roman" pitchFamily="18" charset="0"/>
                <a:ea typeface="华文细黑" pitchFamily="2" charset="-122"/>
                <a:cs typeface="Times New Roman" pitchFamily="18" charset="0"/>
              </a:rPr>
              <a:t>当前面临的挑战 </a:t>
            </a:r>
            <a:r>
              <a:rPr lang="en-US" altLang="zh-CN" sz="2000" b="1" smtClean="0">
                <a:solidFill>
                  <a:schemeClr val="tx2"/>
                </a:solidFill>
                <a:latin typeface="Times New Roman" pitchFamily="18" charset="0"/>
                <a:ea typeface="华文细黑" pitchFamily="2" charset="-122"/>
                <a:cs typeface="Times New Roman" pitchFamily="18" charset="0"/>
              </a:rPr>
              <a:t>Current challenges</a:t>
            </a:r>
          </a:p>
          <a:p>
            <a:pPr marL="338138" indent="-338138" defTabSz="901700"/>
            <a:r>
              <a:rPr lang="en-US" altLang="zh-CN" sz="2400" b="1" smtClean="0">
                <a:solidFill>
                  <a:srgbClr val="FF3300"/>
                </a:solidFill>
                <a:latin typeface="Times New Roman" pitchFamily="18" charset="0"/>
                <a:ea typeface="华文细黑" pitchFamily="2" charset="-122"/>
                <a:cs typeface="Times New Roman" pitchFamily="18" charset="0"/>
              </a:rPr>
              <a:t>PM</a:t>
            </a:r>
            <a:r>
              <a:rPr lang="en-US" altLang="zh-CN" sz="1600" b="1" smtClean="0">
                <a:solidFill>
                  <a:srgbClr val="FF3300"/>
                </a:solidFill>
                <a:latin typeface="Times New Roman" pitchFamily="18" charset="0"/>
                <a:ea typeface="华文细黑" pitchFamily="2" charset="-122"/>
                <a:cs typeface="Times New Roman" pitchFamily="18" charset="0"/>
              </a:rPr>
              <a:t>2.5</a:t>
            </a:r>
            <a:r>
              <a:rPr lang="zh-CN" altLang="en-US" sz="2400" b="1" smtClean="0">
                <a:solidFill>
                  <a:srgbClr val="FF3300"/>
                </a:solidFill>
                <a:latin typeface="Times New Roman" pitchFamily="18" charset="0"/>
                <a:ea typeface="华文细黑" pitchFamily="2" charset="-122"/>
                <a:cs typeface="Times New Roman" pitchFamily="18" charset="0"/>
              </a:rPr>
              <a:t>空气质量监测的质量保证体系</a:t>
            </a:r>
            <a:r>
              <a:rPr lang="zh-CN" altLang="en-US" sz="2400" b="1" smtClean="0">
                <a:solidFill>
                  <a:schemeClr val="tx2"/>
                </a:solidFill>
                <a:latin typeface="Times New Roman" pitchFamily="18" charset="0"/>
                <a:ea typeface="华文细黑" pitchFamily="2" charset="-122"/>
                <a:cs typeface="Times New Roman" pitchFamily="18" charset="0"/>
              </a:rPr>
              <a:t>                           </a:t>
            </a:r>
            <a:r>
              <a:rPr lang="en-US" altLang="zh-CN" sz="2400" b="1" smtClean="0">
                <a:solidFill>
                  <a:schemeClr val="tx2"/>
                </a:solidFill>
                <a:latin typeface="Times New Roman" pitchFamily="18" charset="0"/>
                <a:ea typeface="华文细黑" pitchFamily="2" charset="-122"/>
                <a:cs typeface="Times New Roman" pitchFamily="18" charset="0"/>
              </a:rPr>
              <a:t>QA/QC for PM</a:t>
            </a:r>
            <a:r>
              <a:rPr lang="en-US" altLang="zh-CN" sz="1600" b="1" smtClean="0">
                <a:solidFill>
                  <a:schemeClr val="tx2"/>
                </a:solidFill>
                <a:latin typeface="Times New Roman" pitchFamily="18" charset="0"/>
                <a:ea typeface="华文细黑" pitchFamily="2" charset="-122"/>
                <a:cs typeface="Times New Roman" pitchFamily="18" charset="0"/>
              </a:rPr>
              <a:t>2.5</a:t>
            </a:r>
            <a:r>
              <a:rPr lang="en-US" altLang="zh-CN" sz="2400" b="1" smtClean="0">
                <a:solidFill>
                  <a:schemeClr val="tx2"/>
                </a:solidFill>
                <a:latin typeface="Times New Roman" pitchFamily="18" charset="0"/>
                <a:ea typeface="华文细黑" pitchFamily="2" charset="-122"/>
                <a:cs typeface="Times New Roman" pitchFamily="18" charset="0"/>
              </a:rPr>
              <a:t> air monitoring</a:t>
            </a:r>
          </a:p>
          <a:p>
            <a:pPr marL="338138" indent="-338138" defTabSz="901700"/>
            <a:r>
              <a:rPr lang="zh-CN" altLang="en-US" sz="2400" b="1" smtClean="0">
                <a:solidFill>
                  <a:srgbClr val="FF3300"/>
                </a:solidFill>
                <a:latin typeface="Times New Roman" pitchFamily="18" charset="0"/>
                <a:ea typeface="华文细黑" pitchFamily="2" charset="-122"/>
                <a:cs typeface="Times New Roman" pitchFamily="18" charset="0"/>
              </a:rPr>
              <a:t>国际应对重污染天气的经验</a:t>
            </a:r>
            <a:r>
              <a:rPr lang="zh-CN" altLang="en-US" sz="2400" b="1" smtClean="0">
                <a:solidFill>
                  <a:schemeClr val="tx2"/>
                </a:solidFill>
                <a:latin typeface="Times New Roman" pitchFamily="18" charset="0"/>
                <a:ea typeface="华文细黑" pitchFamily="2" charset="-122"/>
                <a:cs typeface="Times New Roman" pitchFamily="18" charset="0"/>
              </a:rPr>
              <a:t>                                </a:t>
            </a:r>
            <a:r>
              <a:rPr lang="en-US" altLang="zh-CN" sz="2400" b="1" smtClean="0">
                <a:solidFill>
                  <a:schemeClr val="tx2"/>
                </a:solidFill>
                <a:latin typeface="Times New Roman" pitchFamily="18" charset="0"/>
                <a:ea typeface="华文细黑" pitchFamily="2" charset="-122"/>
                <a:cs typeface="Times New Roman" pitchFamily="18" charset="0"/>
              </a:rPr>
              <a:t>International experience with episodic events</a:t>
            </a:r>
          </a:p>
          <a:p>
            <a:pPr marL="338138" indent="-338138" defTabSz="901700"/>
            <a:r>
              <a:rPr lang="zh-CN" altLang="en-US" sz="2400" b="1" smtClean="0">
                <a:solidFill>
                  <a:srgbClr val="FF3300"/>
                </a:solidFill>
                <a:latin typeface="Times New Roman" pitchFamily="18" charset="0"/>
                <a:ea typeface="华文细黑" pitchFamily="2" charset="-122"/>
                <a:cs typeface="Times New Roman" pitchFamily="18" charset="0"/>
              </a:rPr>
              <a:t>达标挑战：以交通源控制为例</a:t>
            </a:r>
            <a:r>
              <a:rPr lang="zh-CN" altLang="en-US" sz="2400" b="1" smtClean="0">
                <a:solidFill>
                  <a:schemeClr val="tx2"/>
                </a:solidFill>
                <a:latin typeface="Times New Roman" pitchFamily="18" charset="0"/>
                <a:ea typeface="华文细黑" pitchFamily="2" charset="-122"/>
                <a:cs typeface="Times New Roman" pitchFamily="18" charset="0"/>
              </a:rPr>
              <a:t>                                </a:t>
            </a:r>
            <a:r>
              <a:rPr lang="en-US" altLang="zh-CN" sz="2400" b="1" smtClean="0">
                <a:solidFill>
                  <a:schemeClr val="tx2"/>
                </a:solidFill>
                <a:latin typeface="Times New Roman" pitchFamily="18" charset="0"/>
                <a:ea typeface="华文细黑" pitchFamily="2" charset="-122"/>
                <a:cs typeface="Times New Roman" pitchFamily="18" charset="0"/>
              </a:rPr>
              <a:t>Compliance challenges – Transportation Example</a:t>
            </a:r>
          </a:p>
        </p:txBody>
      </p:sp>
      <p:sp>
        <p:nvSpPr>
          <p:cNvPr id="52228" name="Rectangle 2"/>
          <p:cNvSpPr txBox="1">
            <a:spLocks noChangeArrowheads="1"/>
          </p:cNvSpPr>
          <p:nvPr/>
        </p:nvSpPr>
        <p:spPr bwMode="gray">
          <a:xfrm>
            <a:off x="82550" y="188913"/>
            <a:ext cx="9061450"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3) </a:t>
            </a:r>
            <a:r>
              <a:rPr lang="zh-CN" altLang="en-US" sz="2000" b="1">
                <a:solidFill>
                  <a:schemeClr val="tx2"/>
                </a:solidFill>
                <a:latin typeface="Calibri" pitchFamily="34" charset="0"/>
              </a:rPr>
              <a:t>区域大气污染防治协调机制国际经验研究</a:t>
            </a:r>
            <a:endParaRPr lang="en-US" altLang="zh-CN" sz="2000" b="1">
              <a:solidFill>
                <a:schemeClr val="tx2"/>
              </a:solidFill>
              <a:latin typeface="Calibri" pitchFamily="34" charset="0"/>
            </a:endParaRPr>
          </a:p>
          <a:p>
            <a:r>
              <a:rPr lang="en-US" altLang="zh-CN" sz="1600" b="1">
                <a:solidFill>
                  <a:schemeClr val="tx2"/>
                </a:solidFill>
                <a:latin typeface="Calibri" pitchFamily="34" charset="0"/>
              </a:rPr>
              <a:t>International Experiences of Coordination Mechanism for Regional Air Pollution Prevention and Control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txBox="1">
            <a:spLocks noChangeArrowheads="1"/>
          </p:cNvSpPr>
          <p:nvPr/>
        </p:nvSpPr>
        <p:spPr bwMode="gray">
          <a:xfrm>
            <a:off x="82550" y="188913"/>
            <a:ext cx="9061450"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3) </a:t>
            </a:r>
            <a:r>
              <a:rPr lang="zh-CN" altLang="en-US" sz="2000" b="1">
                <a:solidFill>
                  <a:schemeClr val="tx2"/>
                </a:solidFill>
                <a:latin typeface="Calibri" pitchFamily="34" charset="0"/>
              </a:rPr>
              <a:t>区域大气污染防治协调机制国际经验研究</a:t>
            </a:r>
            <a:endParaRPr lang="en-US" altLang="zh-CN" sz="2000" b="1">
              <a:solidFill>
                <a:schemeClr val="tx2"/>
              </a:solidFill>
              <a:latin typeface="Calibri" pitchFamily="34" charset="0"/>
            </a:endParaRPr>
          </a:p>
          <a:p>
            <a:r>
              <a:rPr lang="en-US" altLang="zh-CN" sz="1600" b="1">
                <a:solidFill>
                  <a:schemeClr val="tx2"/>
                </a:solidFill>
                <a:latin typeface="Calibri" pitchFamily="34" charset="0"/>
              </a:rPr>
              <a:t>International Experiences of Coordination Mechanism for Regional Air Pollution Prevention and Control</a:t>
            </a:r>
          </a:p>
        </p:txBody>
      </p:sp>
      <p:sp>
        <p:nvSpPr>
          <p:cNvPr id="53253" name="Content Placeholder 2"/>
          <p:cNvSpPr>
            <a:spLocks/>
          </p:cNvSpPr>
          <p:nvPr/>
        </p:nvSpPr>
        <p:spPr bwMode="auto">
          <a:xfrm>
            <a:off x="107950" y="981075"/>
            <a:ext cx="8713788" cy="5732463"/>
          </a:xfrm>
          <a:prstGeom prst="rect">
            <a:avLst/>
          </a:prstGeom>
          <a:solidFill>
            <a:schemeClr val="bg1"/>
          </a:solidFill>
          <a:ln w="9525">
            <a:noFill/>
            <a:miter lim="800000"/>
            <a:headEnd/>
            <a:tailEnd/>
          </a:ln>
        </p:spPr>
        <p:txBody>
          <a:bodyPr/>
          <a:lstStyle/>
          <a:p>
            <a:pPr marL="338138" indent="-338138" defTabSz="901700">
              <a:spcBef>
                <a:spcPct val="20000"/>
              </a:spcBef>
              <a:buFont typeface="Arial" charset="0"/>
              <a:buChar char="•"/>
            </a:pPr>
            <a:r>
              <a:rPr lang="zh-CN" altLang="en-US" sz="2400" b="1">
                <a:solidFill>
                  <a:srgbClr val="FF3300"/>
                </a:solidFill>
                <a:latin typeface="Calibri" pitchFamily="34" charset="0"/>
              </a:rPr>
              <a:t>欧洲处理区域空气污染的经验</a:t>
            </a:r>
            <a:r>
              <a:rPr lang="zh-CN" altLang="en-US" sz="2400">
                <a:latin typeface="Calibri" pitchFamily="34" charset="0"/>
              </a:rPr>
              <a:t>  </a:t>
            </a:r>
            <a:r>
              <a:rPr lang="en-US" altLang="zh-CN" sz="2400">
                <a:latin typeface="Calibri" pitchFamily="34" charset="0"/>
              </a:rPr>
              <a:t>The European experience with regional air quality problems</a:t>
            </a:r>
          </a:p>
          <a:p>
            <a:pPr marL="733425" lvl="1" indent="-276225" defTabSz="901700">
              <a:spcBef>
                <a:spcPct val="20000"/>
              </a:spcBef>
              <a:buFont typeface="Arial" charset="0"/>
              <a:buChar char="–"/>
            </a:pPr>
            <a:r>
              <a:rPr lang="en-GB" altLang="zh-CN" sz="1400">
                <a:latin typeface="Calibri" pitchFamily="34" charset="0"/>
              </a:rPr>
              <a:t>Factors contributing to the past decline in SO</a:t>
            </a:r>
            <a:r>
              <a:rPr lang="en-GB" altLang="zh-CN" sz="1400" baseline="-25000">
                <a:latin typeface="Calibri" pitchFamily="34" charset="0"/>
              </a:rPr>
              <a:t>2</a:t>
            </a:r>
            <a:r>
              <a:rPr lang="en-GB" altLang="zh-CN" sz="1400">
                <a:latin typeface="Calibri" pitchFamily="34" charset="0"/>
              </a:rPr>
              <a:t>, NOx and CO</a:t>
            </a:r>
            <a:r>
              <a:rPr lang="en-GB" altLang="zh-CN" sz="1400" baseline="-25000">
                <a:latin typeface="Calibri" pitchFamily="34" charset="0"/>
              </a:rPr>
              <a:t>2</a:t>
            </a:r>
            <a:r>
              <a:rPr lang="en-GB" altLang="zh-CN" sz="1400">
                <a:latin typeface="Calibri" pitchFamily="34" charset="0"/>
              </a:rPr>
              <a:t> emissions</a:t>
            </a:r>
          </a:p>
          <a:p>
            <a:pPr marL="733425" lvl="1" indent="-276225" defTabSz="901700">
              <a:spcBef>
                <a:spcPct val="20000"/>
              </a:spcBef>
              <a:buFont typeface="Arial" charset="0"/>
              <a:buChar char="–"/>
            </a:pPr>
            <a:r>
              <a:rPr lang="en-US" altLang="zh-CN" sz="1400">
                <a:latin typeface="Calibri" pitchFamily="34" charset="0"/>
              </a:rPr>
              <a:t>Sectorial and spatial origin of ambient PM</a:t>
            </a:r>
            <a:r>
              <a:rPr lang="en-US" altLang="zh-CN" sz="1400" baseline="-25000">
                <a:latin typeface="Calibri" pitchFamily="34" charset="0"/>
              </a:rPr>
              <a:t>2.5</a:t>
            </a:r>
            <a:r>
              <a:rPr lang="en-US" altLang="zh-CN" sz="1400">
                <a:latin typeface="Calibri" pitchFamily="34" charset="0"/>
              </a:rPr>
              <a:t> in European cities</a:t>
            </a:r>
          </a:p>
          <a:p>
            <a:pPr marL="733425" lvl="1" indent="-276225" defTabSz="901700">
              <a:spcBef>
                <a:spcPct val="20000"/>
              </a:spcBef>
              <a:buFont typeface="Arial" charset="0"/>
              <a:buChar char="–"/>
            </a:pPr>
            <a:r>
              <a:rPr lang="en-US" altLang="zh-CN" sz="1400">
                <a:latin typeface="Calibri" pitchFamily="34" charset="0"/>
              </a:rPr>
              <a:t>The EU policy framework to respond to the different governance levels that are responsible for controlling emission sources</a:t>
            </a:r>
          </a:p>
          <a:p>
            <a:pPr marL="733425" lvl="1" indent="-276225" defTabSz="901700">
              <a:spcBef>
                <a:spcPct val="20000"/>
              </a:spcBef>
              <a:buFont typeface="Arial" charset="0"/>
              <a:buChar char="–"/>
            </a:pPr>
            <a:r>
              <a:rPr lang="en-GB" altLang="zh-CN" sz="1400">
                <a:latin typeface="Calibri" pitchFamily="34" charset="0"/>
              </a:rPr>
              <a:t>The National Emission Ceilings Directive: Efficiency versus equity</a:t>
            </a:r>
          </a:p>
          <a:p>
            <a:pPr marL="733425" lvl="1" indent="-276225" defTabSz="901700">
              <a:lnSpc>
                <a:spcPct val="90000"/>
              </a:lnSpc>
              <a:spcBef>
                <a:spcPct val="20000"/>
              </a:spcBef>
              <a:buFont typeface="Arial" charset="0"/>
              <a:buChar char="–"/>
            </a:pPr>
            <a:r>
              <a:rPr lang="en-US" altLang="zh-CN" sz="1400">
                <a:latin typeface="Calibri" pitchFamily="34" charset="0"/>
              </a:rPr>
              <a:t>Types of AQ standards &amp; their legal relevance</a:t>
            </a:r>
          </a:p>
          <a:p>
            <a:pPr marL="733425" lvl="1" indent="-276225" defTabSz="901700">
              <a:lnSpc>
                <a:spcPct val="90000"/>
              </a:lnSpc>
              <a:spcBef>
                <a:spcPct val="20000"/>
              </a:spcBef>
              <a:buFont typeface="Arial" charset="0"/>
              <a:buChar char="–"/>
            </a:pPr>
            <a:r>
              <a:rPr lang="en-US" altLang="zh-CN" sz="1400">
                <a:latin typeface="Calibri" pitchFamily="34" charset="0"/>
              </a:rPr>
              <a:t>Consequences of non-compliance</a:t>
            </a:r>
          </a:p>
          <a:p>
            <a:pPr marL="338138" indent="-338138" defTabSz="901700">
              <a:lnSpc>
                <a:spcPct val="90000"/>
              </a:lnSpc>
              <a:spcBef>
                <a:spcPct val="20000"/>
              </a:spcBef>
              <a:buFont typeface="Arial" charset="0"/>
              <a:buChar char="•"/>
            </a:pPr>
            <a:r>
              <a:rPr lang="zh-CN" altLang="en-US" sz="2400" b="1">
                <a:solidFill>
                  <a:srgbClr val="FF3300"/>
                </a:solidFill>
                <a:latin typeface="Calibri" pitchFamily="34" charset="0"/>
              </a:rPr>
              <a:t>美国处理区域空气污染的经验</a:t>
            </a:r>
            <a:r>
              <a:rPr lang="zh-CN" altLang="en-US" sz="2400">
                <a:latin typeface="Calibri" pitchFamily="34" charset="0"/>
              </a:rPr>
              <a:t>  </a:t>
            </a:r>
            <a:r>
              <a:rPr lang="en-US" altLang="zh-CN" sz="2400">
                <a:latin typeface="Calibri" pitchFamily="34" charset="0"/>
              </a:rPr>
              <a:t>US experience with regional air quality problems</a:t>
            </a:r>
          </a:p>
          <a:p>
            <a:pPr marL="733425" lvl="1" indent="-276225" defTabSz="901700">
              <a:lnSpc>
                <a:spcPct val="90000"/>
              </a:lnSpc>
              <a:spcBef>
                <a:spcPct val="20000"/>
              </a:spcBef>
              <a:buFont typeface="Arial" charset="0"/>
              <a:buChar char="–"/>
            </a:pPr>
            <a:r>
              <a:rPr lang="en-US" altLang="zh-CN" sz="1400">
                <a:latin typeface="Calibri" pitchFamily="34" charset="0"/>
              </a:rPr>
              <a:t>Policy mechanisms and institutions for reducing regional emissions</a:t>
            </a:r>
          </a:p>
          <a:p>
            <a:pPr marL="733425" lvl="1" indent="-276225" defTabSz="901700">
              <a:lnSpc>
                <a:spcPct val="90000"/>
              </a:lnSpc>
              <a:spcBef>
                <a:spcPct val="20000"/>
              </a:spcBef>
              <a:buFont typeface="Arial" charset="0"/>
              <a:buChar char="–"/>
            </a:pPr>
            <a:r>
              <a:rPr lang="en-US" altLang="zh-CN" sz="1400">
                <a:latin typeface="Calibri" pitchFamily="34" charset="0"/>
              </a:rPr>
              <a:t>Approach to developing state emission limits and schedules</a:t>
            </a:r>
          </a:p>
          <a:p>
            <a:pPr marL="733425" lvl="1" indent="-276225" defTabSz="901700">
              <a:lnSpc>
                <a:spcPct val="90000"/>
              </a:lnSpc>
              <a:spcBef>
                <a:spcPct val="20000"/>
              </a:spcBef>
              <a:buFont typeface="Arial" charset="0"/>
              <a:buChar char="–"/>
            </a:pPr>
            <a:r>
              <a:rPr lang="en-US" altLang="zh-CN" sz="1400">
                <a:latin typeface="Calibri" pitchFamily="34" charset="0"/>
              </a:rPr>
              <a:t>Key policy mechanisms and institutions for controlling emissions from key sectors</a:t>
            </a:r>
          </a:p>
          <a:p>
            <a:pPr marL="338138" indent="-338138" defTabSz="901700">
              <a:spcBef>
                <a:spcPct val="20000"/>
              </a:spcBef>
              <a:buFont typeface="Arial" charset="0"/>
              <a:buChar char="•"/>
            </a:pPr>
            <a:r>
              <a:rPr lang="zh-CN" altLang="en-GB" sz="2400" b="1">
                <a:solidFill>
                  <a:srgbClr val="FF3300"/>
                </a:solidFill>
                <a:latin typeface="Calibri" pitchFamily="34" charset="0"/>
              </a:rPr>
              <a:t>当前欧洲空气质量标准实施的挑战</a:t>
            </a:r>
            <a:r>
              <a:rPr lang="zh-CN" altLang="en-GB" sz="2400">
                <a:latin typeface="Calibri" pitchFamily="34" charset="0"/>
              </a:rPr>
              <a:t>  </a:t>
            </a:r>
            <a:r>
              <a:rPr lang="en-GB" altLang="zh-CN" sz="2400">
                <a:latin typeface="Calibri" pitchFamily="34" charset="0"/>
              </a:rPr>
              <a:t>Current challenges for the implementation of EU air quality legislation:</a:t>
            </a:r>
          </a:p>
          <a:p>
            <a:pPr marL="733425" lvl="1" indent="-276225" defTabSz="901700">
              <a:spcBef>
                <a:spcPct val="20000"/>
              </a:spcBef>
              <a:buFont typeface="Arial" charset="0"/>
              <a:buChar char="–"/>
            </a:pPr>
            <a:r>
              <a:rPr lang="en-GB" altLang="zh-CN" sz="1400">
                <a:latin typeface="Calibri" pitchFamily="34" charset="0"/>
              </a:rPr>
              <a:t>In Use NOx emissions compliance for diesel vehicles</a:t>
            </a:r>
          </a:p>
          <a:p>
            <a:pPr marL="733425" lvl="1" indent="-276225" defTabSz="901700">
              <a:spcBef>
                <a:spcPct val="20000"/>
              </a:spcBef>
              <a:buFont typeface="Arial" charset="0"/>
              <a:buChar char="–"/>
            </a:pPr>
            <a:r>
              <a:rPr lang="en-GB" altLang="zh-CN" sz="1400">
                <a:latin typeface="Calibri" pitchFamily="34" charset="0"/>
              </a:rPr>
              <a:t>Small scale combustion and concentrated local pollution</a:t>
            </a:r>
          </a:p>
          <a:p>
            <a:pPr marL="733425" lvl="1" indent="-276225" defTabSz="901700">
              <a:spcBef>
                <a:spcPct val="20000"/>
              </a:spcBef>
              <a:buFont typeface="Arial" charset="0"/>
              <a:buChar char="–"/>
            </a:pPr>
            <a:r>
              <a:rPr lang="en-GB" altLang="zh-CN" sz="1400">
                <a:latin typeface="Calibri" pitchFamily="34" charset="0"/>
              </a:rPr>
              <a:t>Limited capacity to assess and manage air quality problems and impacts</a:t>
            </a:r>
          </a:p>
          <a:p>
            <a:pPr marL="733425" lvl="1" indent="-276225" defTabSz="901700">
              <a:spcBef>
                <a:spcPct val="20000"/>
              </a:spcBef>
              <a:buFont typeface="Arial" charset="0"/>
              <a:buChar char="–"/>
            </a:pPr>
            <a:r>
              <a:rPr lang="en-GB" altLang="zh-CN" sz="1400">
                <a:latin typeface="Calibri" pitchFamily="34" charset="0"/>
              </a:rPr>
              <a:t>Governance deficiencies preventing better coherence of air quality and other policies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07950" y="1196975"/>
            <a:ext cx="4319588" cy="715963"/>
          </a:xfrm>
          <a:prstGeom prst="rect">
            <a:avLst/>
          </a:prstGeom>
        </p:spPr>
        <p:txBody>
          <a:bodyPr/>
          <a:lstStyle/>
          <a:p>
            <a:r>
              <a:rPr lang="zh-CN" altLang="en-US" sz="2000" b="1">
                <a:solidFill>
                  <a:schemeClr val="tx2"/>
                </a:solidFill>
                <a:latin typeface="Times New Roman" pitchFamily="18" charset="0"/>
                <a:ea typeface="华文细黑" pitchFamily="2" charset="-122"/>
                <a:cs typeface="Times New Roman" pitchFamily="18" charset="0"/>
              </a:rPr>
              <a:t>联防联控区域划定 </a:t>
            </a:r>
            <a:r>
              <a:rPr lang="en-US" altLang="zh-CN" sz="2000" b="1">
                <a:solidFill>
                  <a:schemeClr val="tx2"/>
                </a:solidFill>
                <a:latin typeface="Times New Roman" pitchFamily="18" charset="0"/>
                <a:ea typeface="华文细黑" pitchFamily="2" charset="-122"/>
                <a:cs typeface="Times New Roman" pitchFamily="18" charset="0"/>
              </a:rPr>
              <a:t>Area delineated</a:t>
            </a:r>
            <a:endParaRPr lang="zh-CN" altLang="en-US" sz="2000" b="1">
              <a:solidFill>
                <a:schemeClr val="tx2"/>
              </a:solidFill>
              <a:latin typeface="Times New Roman" pitchFamily="18" charset="0"/>
              <a:ea typeface="华文细黑" pitchFamily="2" charset="-122"/>
              <a:cs typeface="Times New Roman" pitchFamily="18" charset="0"/>
            </a:endParaRPr>
          </a:p>
        </p:txBody>
      </p:sp>
      <p:sp>
        <p:nvSpPr>
          <p:cNvPr id="44035" name="Rectangle 2"/>
          <p:cNvSpPr txBox="1">
            <a:spLocks noChangeArrowheads="1"/>
          </p:cNvSpPr>
          <p:nvPr/>
        </p:nvSpPr>
        <p:spPr bwMode="gray">
          <a:xfrm>
            <a:off x="82550" y="188913"/>
            <a:ext cx="9061450"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3) </a:t>
            </a:r>
            <a:r>
              <a:rPr lang="zh-CN" altLang="en-US" sz="2000" b="1">
                <a:solidFill>
                  <a:schemeClr val="tx2"/>
                </a:solidFill>
                <a:latin typeface="Calibri" pitchFamily="34" charset="0"/>
              </a:rPr>
              <a:t>区域大气污染防治协调机制国际经验研究</a:t>
            </a:r>
            <a:endParaRPr lang="en-US" altLang="zh-CN" sz="2000" b="1">
              <a:solidFill>
                <a:schemeClr val="tx2"/>
              </a:solidFill>
              <a:latin typeface="Calibri" pitchFamily="34" charset="0"/>
            </a:endParaRPr>
          </a:p>
          <a:p>
            <a:r>
              <a:rPr lang="en-US" altLang="zh-CN" sz="1600" b="1">
                <a:solidFill>
                  <a:schemeClr val="tx2"/>
                </a:solidFill>
                <a:latin typeface="Calibri" pitchFamily="34" charset="0"/>
              </a:rPr>
              <a:t>International Experiences of Coordination Mechanism for Regional Air Pollution Prevention and Control</a:t>
            </a:r>
          </a:p>
        </p:txBody>
      </p:sp>
      <p:pic>
        <p:nvPicPr>
          <p:cNvPr id="44036" name="Picture 2" descr="C:\Documents and Settings\mcohen02\My Documents\Firedrills\TransportRule\CSAPR_LinkageMap.bmp"/>
          <p:cNvPicPr>
            <a:picLocks noChangeAspect="1" noChangeArrowheads="1"/>
          </p:cNvPicPr>
          <p:nvPr/>
        </p:nvPicPr>
        <p:blipFill>
          <a:blip r:embed="rId3">
            <a:clrChange>
              <a:clrFrom>
                <a:srgbClr val="FFFFFF"/>
              </a:clrFrom>
              <a:clrTo>
                <a:srgbClr val="FFFFFF">
                  <a:alpha val="0"/>
                </a:srgbClr>
              </a:clrTo>
            </a:clrChange>
          </a:blip>
          <a:srcRect l="909" t="8235" r="909" b="2353"/>
          <a:stretch>
            <a:fillRect/>
          </a:stretch>
        </p:blipFill>
        <p:spPr bwMode="auto">
          <a:xfrm>
            <a:off x="4500563" y="981075"/>
            <a:ext cx="4030662" cy="2730500"/>
          </a:xfrm>
          <a:prstGeom prst="rect">
            <a:avLst/>
          </a:prstGeom>
          <a:noFill/>
          <a:ln w="9525">
            <a:noFill/>
            <a:miter lim="800000"/>
            <a:headEnd/>
            <a:tailEnd/>
          </a:ln>
        </p:spPr>
      </p:pic>
      <p:sp>
        <p:nvSpPr>
          <p:cNvPr id="44037" name="TextBox 7"/>
          <p:cNvSpPr txBox="1">
            <a:spLocks noChangeArrowheads="1"/>
          </p:cNvSpPr>
          <p:nvPr/>
        </p:nvSpPr>
        <p:spPr bwMode="auto">
          <a:xfrm>
            <a:off x="6948488" y="3644900"/>
            <a:ext cx="1511300" cy="304800"/>
          </a:xfrm>
          <a:prstGeom prst="rect">
            <a:avLst/>
          </a:prstGeom>
          <a:noFill/>
          <a:ln w="9525">
            <a:noFill/>
            <a:miter lim="800000"/>
            <a:headEnd/>
            <a:tailEnd/>
          </a:ln>
        </p:spPr>
        <p:txBody>
          <a:bodyPr>
            <a:spAutoFit/>
          </a:bodyPr>
          <a:lstStyle/>
          <a:p>
            <a:pPr eaLnBrk="0" hangingPunct="0"/>
            <a:r>
              <a:rPr lang="en-US" altLang="zh-CN" sz="1400" b="1">
                <a:solidFill>
                  <a:srgbClr val="0070C0"/>
                </a:solidFill>
                <a:latin typeface="Calibri" pitchFamily="34" charset="0"/>
                <a:ea typeface="Arial Unicode MS" pitchFamily="34" charset="-122"/>
                <a:cs typeface="Calibri" pitchFamily="34" charset="0"/>
              </a:rPr>
              <a:t>Source: USEPA</a:t>
            </a:r>
            <a:endParaRPr lang="zh-CN" altLang="en-US" sz="1400" b="1">
              <a:solidFill>
                <a:srgbClr val="0070C0"/>
              </a:solidFill>
              <a:latin typeface="Calibri" pitchFamily="34" charset="0"/>
              <a:ea typeface="Arial Unicode MS" pitchFamily="34" charset="-122"/>
              <a:cs typeface="Calibri" pitchFamily="34" charset="0"/>
            </a:endParaRPr>
          </a:p>
        </p:txBody>
      </p:sp>
      <p:sp>
        <p:nvSpPr>
          <p:cNvPr id="11272" name="矩形 11"/>
          <p:cNvSpPr>
            <a:spLocks noChangeArrowheads="1"/>
          </p:cNvSpPr>
          <p:nvPr/>
        </p:nvSpPr>
        <p:spPr bwMode="auto">
          <a:xfrm>
            <a:off x="4787900" y="3933825"/>
            <a:ext cx="4176713" cy="1019175"/>
          </a:xfrm>
          <a:prstGeom prst="rect">
            <a:avLst/>
          </a:prstGeom>
          <a:noFill/>
          <a:ln w="12700" algn="ctr">
            <a:solidFill>
              <a:srgbClr val="00B0F0"/>
            </a:solidFill>
            <a:miter lim="800000"/>
            <a:headEnd/>
            <a:tailEnd/>
          </a:ln>
          <a:effectLst/>
        </p:spPr>
        <p:txBody>
          <a:bodyPr>
            <a:spAutoFit/>
          </a:bodyPr>
          <a:lstStyle/>
          <a:p>
            <a:r>
              <a:rPr lang="zh-CN" altLang="en-US" sz="1600" b="1">
                <a:solidFill>
                  <a:srgbClr val="FF3300"/>
                </a:solidFill>
              </a:rPr>
              <a:t>美国通过“跨州空气污染法案”，减少区域传输，降低</a:t>
            </a:r>
            <a:r>
              <a:rPr lang="en-US" altLang="zh-CN" sz="1600" b="1">
                <a:solidFill>
                  <a:srgbClr val="FF3300"/>
                </a:solidFill>
              </a:rPr>
              <a:t>PM2.5</a:t>
            </a:r>
            <a:r>
              <a:rPr lang="zh-CN" altLang="en-US" sz="1600" b="1">
                <a:solidFill>
                  <a:srgbClr val="FF3300"/>
                </a:solidFill>
              </a:rPr>
              <a:t>浓度</a:t>
            </a:r>
            <a:endParaRPr lang="en-US" altLang="zh-CN" sz="1600" b="1">
              <a:solidFill>
                <a:srgbClr val="FF3300"/>
              </a:solidFill>
            </a:endParaRPr>
          </a:p>
          <a:p>
            <a:r>
              <a:rPr lang="en-US" altLang="zh-CN" sz="1400"/>
              <a:t>Clean Air Interstate Rule (CAIR) to reduce regional transport, reduce PM2.5 concentrations</a:t>
            </a:r>
            <a:endParaRPr lang="zh-CN" altLang="en-US" sz="1400"/>
          </a:p>
        </p:txBody>
      </p:sp>
      <p:sp>
        <p:nvSpPr>
          <p:cNvPr id="44039" name="Content Placeholder 2"/>
          <p:cNvSpPr txBox="1">
            <a:spLocks/>
          </p:cNvSpPr>
          <p:nvPr/>
        </p:nvSpPr>
        <p:spPr bwMode="auto">
          <a:xfrm>
            <a:off x="3059113" y="5805488"/>
            <a:ext cx="5545137" cy="1052512"/>
          </a:xfrm>
          <a:prstGeom prst="rect">
            <a:avLst/>
          </a:prstGeom>
          <a:noFill/>
          <a:ln w="9525">
            <a:noFill/>
            <a:miter lim="800000"/>
            <a:headEnd/>
            <a:tailEnd/>
          </a:ln>
        </p:spPr>
        <p:txBody>
          <a:bodyPr/>
          <a:lstStyle/>
          <a:p>
            <a:pPr marL="319088" indent="-319088">
              <a:buClr>
                <a:schemeClr val="accent2"/>
              </a:buClr>
              <a:buSzPct val="100000"/>
              <a:buFont typeface="Arial" charset="0"/>
              <a:buChar char="•"/>
            </a:pPr>
            <a:endParaRPr lang="en-US" altLang="zh-CN" sz="1200"/>
          </a:p>
          <a:p>
            <a:pPr marL="319088" indent="-319088" algn="ctr">
              <a:spcBef>
                <a:spcPts val="700"/>
              </a:spcBef>
              <a:buClr>
                <a:schemeClr val="accent2"/>
              </a:buClr>
              <a:buSzPct val="100000"/>
              <a:buFont typeface="Arial" charset="0"/>
              <a:buChar char="•"/>
            </a:pPr>
            <a:endParaRPr lang="en-US" altLang="zh-CN" sz="2000" b="1">
              <a:latin typeface="Calibri" pitchFamily="34" charset="0"/>
              <a:ea typeface="微软雅黑" pitchFamily="34" charset="-122"/>
            </a:endParaRPr>
          </a:p>
        </p:txBody>
      </p:sp>
      <p:sp>
        <p:nvSpPr>
          <p:cNvPr id="44040" name="TextBox 4"/>
          <p:cNvSpPr txBox="1">
            <a:spLocks noChangeArrowheads="1"/>
          </p:cNvSpPr>
          <p:nvPr/>
        </p:nvSpPr>
        <p:spPr bwMode="auto">
          <a:xfrm>
            <a:off x="323850" y="4581525"/>
            <a:ext cx="3457575" cy="307975"/>
          </a:xfrm>
          <a:prstGeom prst="rect">
            <a:avLst/>
          </a:prstGeom>
          <a:noFill/>
          <a:ln w="9525">
            <a:noFill/>
            <a:miter lim="800000"/>
            <a:headEnd/>
            <a:tailEnd/>
          </a:ln>
        </p:spPr>
        <p:txBody>
          <a:bodyPr>
            <a:spAutoFit/>
          </a:bodyPr>
          <a:lstStyle/>
          <a:p>
            <a:pPr eaLnBrk="0" hangingPunct="0"/>
            <a:r>
              <a:rPr lang="nb-NO" altLang="zh-CN" sz="1400" b="1">
                <a:solidFill>
                  <a:srgbClr val="0070C0"/>
                </a:solidFill>
                <a:latin typeface="Calibri" pitchFamily="34" charset="0"/>
                <a:ea typeface="Arial Unicode MS" pitchFamily="34" charset="-122"/>
                <a:cs typeface="Calibri" pitchFamily="34" charset="0"/>
              </a:rPr>
              <a:t>Source:  EMEP, 2013</a:t>
            </a:r>
          </a:p>
        </p:txBody>
      </p:sp>
      <p:sp>
        <p:nvSpPr>
          <p:cNvPr id="44041" name="矩形 11"/>
          <p:cNvSpPr>
            <a:spLocks noChangeArrowheads="1"/>
          </p:cNvSpPr>
          <p:nvPr/>
        </p:nvSpPr>
        <p:spPr bwMode="auto">
          <a:xfrm>
            <a:off x="179388" y="5084763"/>
            <a:ext cx="4248150" cy="1263650"/>
          </a:xfrm>
          <a:prstGeom prst="rect">
            <a:avLst/>
          </a:prstGeom>
          <a:noFill/>
          <a:ln w="12700">
            <a:solidFill>
              <a:srgbClr val="00B0F0"/>
            </a:solidFill>
            <a:miter lim="800000"/>
            <a:headEnd/>
            <a:tailEnd/>
          </a:ln>
        </p:spPr>
        <p:txBody>
          <a:bodyPr>
            <a:spAutoFit/>
          </a:bodyPr>
          <a:lstStyle/>
          <a:p>
            <a:r>
              <a:rPr lang="zh-CN" altLang="en-US" sz="1600" b="1">
                <a:solidFill>
                  <a:srgbClr val="FF3300"/>
                </a:solidFill>
              </a:rPr>
              <a:t>欧洲</a:t>
            </a:r>
            <a:r>
              <a:rPr lang="en-US" altLang="zh-CN" sz="1600" b="1">
                <a:solidFill>
                  <a:srgbClr val="FF3300"/>
                </a:solidFill>
              </a:rPr>
              <a:t>1979</a:t>
            </a:r>
            <a:r>
              <a:rPr lang="zh-CN" altLang="en-US" sz="1600" b="1">
                <a:solidFill>
                  <a:srgbClr val="FF3300"/>
                </a:solidFill>
              </a:rPr>
              <a:t>年签署“长距离越境空气污染公约”</a:t>
            </a:r>
            <a:r>
              <a:rPr lang="en-US" altLang="zh-CN" sz="1600" b="1">
                <a:solidFill>
                  <a:srgbClr val="FF3300"/>
                </a:solidFill>
              </a:rPr>
              <a:t> ,</a:t>
            </a:r>
            <a:r>
              <a:rPr lang="zh-CN" altLang="en-US" sz="1600" b="1">
                <a:solidFill>
                  <a:srgbClr val="FF3300"/>
                </a:solidFill>
              </a:rPr>
              <a:t>减排政策的制定建立在定量化跨界输送分析基础之上。</a:t>
            </a:r>
            <a:endParaRPr lang="en-US" altLang="zh-CN" sz="1600" b="1">
              <a:solidFill>
                <a:srgbClr val="FF3300"/>
              </a:solidFill>
            </a:endParaRPr>
          </a:p>
          <a:p>
            <a:r>
              <a:rPr lang="en-US" altLang="zh-CN" sz="1400"/>
              <a:t>LRTAP, emission reduction policy built on the basis of quantitative analysis of cross-border transport.</a:t>
            </a:r>
            <a:endParaRPr lang="zh-CN" altLang="en-US" sz="1400"/>
          </a:p>
        </p:txBody>
      </p:sp>
      <p:grpSp>
        <p:nvGrpSpPr>
          <p:cNvPr id="44042" name="组合 5"/>
          <p:cNvGrpSpPr>
            <a:grpSpLocks/>
          </p:cNvGrpSpPr>
          <p:nvPr/>
        </p:nvGrpSpPr>
        <p:grpSpPr bwMode="auto">
          <a:xfrm>
            <a:off x="5219700" y="5519738"/>
            <a:ext cx="3095625" cy="573087"/>
            <a:chOff x="0" y="35067"/>
            <a:chExt cx="6641232" cy="627412"/>
          </a:xfrm>
        </p:grpSpPr>
        <p:sp>
          <p:nvSpPr>
            <p:cNvPr id="18" name="圆角矩形 17"/>
            <p:cNvSpPr/>
            <p:nvPr/>
          </p:nvSpPr>
          <p:spPr>
            <a:xfrm>
              <a:off x="0" y="35067"/>
              <a:ext cx="6641232" cy="62741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圆角矩形 4"/>
            <p:cNvSpPr/>
            <p:nvPr/>
          </p:nvSpPr>
          <p:spPr>
            <a:xfrm>
              <a:off x="30653" y="66351"/>
              <a:ext cx="6579928" cy="56484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anchor="ctr"/>
            <a:lstStyle/>
            <a:p>
              <a:pPr defTabSz="889000">
                <a:lnSpc>
                  <a:spcPct val="90000"/>
                </a:lnSpc>
                <a:spcAft>
                  <a:spcPct val="35000"/>
                </a:spcAft>
              </a:pPr>
              <a:r>
                <a:rPr lang="en-US" altLang="zh-CN" sz="1600">
                  <a:solidFill>
                    <a:srgbClr val="FFFFFF"/>
                  </a:solidFill>
                  <a:latin typeface="Times New Roman" pitchFamily="18" charset="0"/>
                  <a:ea typeface="微软雅黑" pitchFamily="34" charset="-122"/>
                </a:rPr>
                <a:t>Quantitative analysis of cross-border transport for 31 provinces</a:t>
              </a:r>
              <a:endParaRPr lang="zh-CN" altLang="en-US" sz="1600">
                <a:solidFill>
                  <a:srgbClr val="FFFFFF"/>
                </a:solidFill>
                <a:latin typeface="Times New Roman" pitchFamily="18" charset="0"/>
                <a:ea typeface="微软雅黑" pitchFamily="34" charset="-122"/>
              </a:endParaRPr>
            </a:p>
          </p:txBody>
        </p:sp>
      </p:grpSp>
      <p:grpSp>
        <p:nvGrpSpPr>
          <p:cNvPr id="44045" name="组合 6"/>
          <p:cNvGrpSpPr>
            <a:grpSpLocks/>
          </p:cNvGrpSpPr>
          <p:nvPr/>
        </p:nvGrpSpPr>
        <p:grpSpPr bwMode="auto">
          <a:xfrm>
            <a:off x="5219700" y="6092825"/>
            <a:ext cx="3095625" cy="504825"/>
            <a:chOff x="0" y="720080"/>
            <a:chExt cx="6641232" cy="627412"/>
          </a:xfrm>
        </p:grpSpPr>
        <p:sp>
          <p:nvSpPr>
            <p:cNvPr id="21" name="圆角矩形 20"/>
            <p:cNvSpPr/>
            <p:nvPr/>
          </p:nvSpPr>
          <p:spPr>
            <a:xfrm>
              <a:off x="0" y="720080"/>
              <a:ext cx="6641232" cy="62741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圆角矩形 6"/>
            <p:cNvSpPr/>
            <p:nvPr/>
          </p:nvSpPr>
          <p:spPr>
            <a:xfrm>
              <a:off x="30653" y="751648"/>
              <a:ext cx="6579928" cy="564276"/>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anchor="ctr"/>
            <a:lstStyle/>
            <a:p>
              <a:pPr defTabSz="889000">
                <a:lnSpc>
                  <a:spcPct val="90000"/>
                </a:lnSpc>
                <a:spcAft>
                  <a:spcPct val="35000"/>
                </a:spcAft>
              </a:pPr>
              <a:r>
                <a:rPr lang="en-US" altLang="zh-CN" sz="1600">
                  <a:solidFill>
                    <a:srgbClr val="FFFFFF"/>
                  </a:solidFill>
                  <a:latin typeface="Times New Roman" pitchFamily="18" charset="0"/>
                  <a:ea typeface="微软雅黑" pitchFamily="34" charset="-122"/>
                </a:rPr>
                <a:t>Delineate area needing joint control</a:t>
              </a:r>
              <a:endParaRPr lang="zh-CN" altLang="en-US" sz="1600">
                <a:solidFill>
                  <a:srgbClr val="FFFFFF"/>
                </a:solidFill>
                <a:latin typeface="Times New Roman" pitchFamily="18" charset="0"/>
                <a:ea typeface="微软雅黑" pitchFamily="34" charset="-122"/>
              </a:endParaRPr>
            </a:p>
          </p:txBody>
        </p:sp>
      </p:grpSp>
      <p:sp>
        <p:nvSpPr>
          <p:cNvPr id="44048" name="AutoShape 8"/>
          <p:cNvSpPr>
            <a:spLocks noChangeArrowheads="1"/>
          </p:cNvSpPr>
          <p:nvPr/>
        </p:nvSpPr>
        <p:spPr bwMode="gray">
          <a:xfrm>
            <a:off x="4500563" y="5626100"/>
            <a:ext cx="649287" cy="539750"/>
          </a:xfrm>
          <a:prstGeom prst="rightArrow">
            <a:avLst>
              <a:gd name="adj1" fmla="val 54000"/>
              <a:gd name="adj2" fmla="val 68785"/>
            </a:avLst>
          </a:prstGeom>
          <a:gradFill rotWithShape="1">
            <a:gsLst>
              <a:gs pos="0">
                <a:srgbClr val="6A5919"/>
              </a:gs>
              <a:gs pos="100000">
                <a:srgbClr val="E5C037"/>
              </a:gs>
            </a:gsLst>
            <a:lin ang="0" scaled="1"/>
          </a:gradFill>
          <a:ln w="9525" algn="ctr">
            <a:solidFill>
              <a:schemeClr val="tx2"/>
            </a:solidFill>
            <a:miter lim="800000"/>
            <a:headEnd/>
            <a:tailEnd/>
          </a:ln>
        </p:spPr>
        <p:txBody>
          <a:bodyPr wrap="none" anchor="ctr"/>
          <a:lstStyle/>
          <a:p>
            <a:endParaRPr lang="zh-CN" altLang="en-US"/>
          </a:p>
        </p:txBody>
      </p:sp>
      <p:pic>
        <p:nvPicPr>
          <p:cNvPr id="44049" name="Picture 18"/>
          <p:cNvPicPr>
            <a:picLocks noChangeAspect="1" noChangeArrowheads="1"/>
          </p:cNvPicPr>
          <p:nvPr/>
        </p:nvPicPr>
        <p:blipFill>
          <a:blip r:embed="rId4"/>
          <a:srcRect/>
          <a:stretch>
            <a:fillRect/>
          </a:stretch>
        </p:blipFill>
        <p:spPr bwMode="auto">
          <a:xfrm>
            <a:off x="179388" y="1844675"/>
            <a:ext cx="4114800" cy="2592388"/>
          </a:xfrm>
          <a:prstGeom prst="rect">
            <a:avLst/>
          </a:prstGeom>
          <a:noFill/>
          <a:ln w="9525">
            <a:noFill/>
            <a:miter lim="800000"/>
            <a:headEnd/>
            <a:tailEnd/>
          </a:ln>
        </p:spPr>
      </p:pic>
      <p:sp>
        <p:nvSpPr>
          <p:cNvPr id="44050" name="AutoShape 8"/>
          <p:cNvSpPr>
            <a:spLocks noChangeArrowheads="1"/>
          </p:cNvSpPr>
          <p:nvPr/>
        </p:nvSpPr>
        <p:spPr bwMode="gray">
          <a:xfrm rot="5400000">
            <a:off x="6388894" y="4942682"/>
            <a:ext cx="649287" cy="539750"/>
          </a:xfrm>
          <a:prstGeom prst="rightArrow">
            <a:avLst>
              <a:gd name="adj1" fmla="val 54000"/>
              <a:gd name="adj2" fmla="val 68785"/>
            </a:avLst>
          </a:prstGeom>
          <a:gradFill rotWithShape="1">
            <a:gsLst>
              <a:gs pos="0">
                <a:srgbClr val="6A5919"/>
              </a:gs>
              <a:gs pos="100000">
                <a:srgbClr val="E5C037"/>
              </a:gs>
            </a:gsLst>
            <a:lin ang="0" scaled="1"/>
          </a:gradFill>
          <a:ln w="9525" algn="ctr">
            <a:solidFill>
              <a:schemeClr val="tx2"/>
            </a:solidFill>
            <a:miter lim="800000"/>
            <a:headEnd/>
            <a:tailEnd/>
          </a:ln>
        </p:spPr>
        <p:txBody>
          <a:bodyPr rot="10800000" vert="eaVert" wrap="none" anchor="ctr"/>
          <a:lstStyle/>
          <a:p>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3"/>
          <p:cNvSpPr>
            <a:spLocks noChangeArrowheads="1"/>
          </p:cNvSpPr>
          <p:nvPr/>
        </p:nvSpPr>
        <p:spPr bwMode="blackWhite">
          <a:xfrm>
            <a:off x="323850" y="1052513"/>
            <a:ext cx="3960813" cy="1079500"/>
          </a:xfrm>
          <a:prstGeom prst="roundRect">
            <a:avLst>
              <a:gd name="adj" fmla="val 9106"/>
            </a:avLst>
          </a:prstGeom>
          <a:solidFill>
            <a:srgbClr val="FFFF00"/>
          </a:solidFill>
          <a:ln w="25400">
            <a:solidFill>
              <a:schemeClr val="tx2"/>
            </a:solidFill>
            <a:round/>
            <a:headEnd/>
            <a:tailEnd/>
          </a:ln>
        </p:spPr>
        <p:txBody>
          <a:bodyPr wrap="none" anchor="ctr"/>
          <a:lstStyle/>
          <a:p>
            <a:pPr algn="ctr" eaLnBrk="0" hangingPunct="0"/>
            <a:r>
              <a:rPr lang="zh-CN" altLang="en-US">
                <a:solidFill>
                  <a:schemeClr val="tx2"/>
                </a:solidFill>
                <a:latin typeface="Arial Unicode MS" pitchFamily="34" charset="-122"/>
                <a:ea typeface="Arial Unicode MS" pitchFamily="34" charset="-122"/>
                <a:cs typeface="Arial Unicode MS" pitchFamily="34" charset="-122"/>
              </a:rPr>
              <a:t>组建了环保部牵头的部际协调机制</a:t>
            </a:r>
            <a:endParaRPr lang="en-US" altLang="zh-CN">
              <a:solidFill>
                <a:schemeClr val="tx2"/>
              </a:solidFill>
              <a:latin typeface="Arial Unicode MS" pitchFamily="34" charset="-122"/>
              <a:ea typeface="Arial Unicode MS" pitchFamily="34" charset="-122"/>
              <a:cs typeface="Arial Unicode MS" pitchFamily="34" charset="-122"/>
            </a:endParaRPr>
          </a:p>
          <a:p>
            <a:pPr algn="ctr" eaLnBrk="0" hangingPunct="0"/>
            <a:r>
              <a:rPr lang="en-US" altLang="zh-CN">
                <a:solidFill>
                  <a:schemeClr val="tx2"/>
                </a:solidFill>
                <a:latin typeface="Arial Unicode MS" pitchFamily="34" charset="-122"/>
                <a:ea typeface="Arial Unicode MS" pitchFamily="34" charset="-122"/>
                <a:cs typeface="Arial Unicode MS" pitchFamily="34" charset="-122"/>
              </a:rPr>
              <a:t> </a:t>
            </a:r>
            <a:r>
              <a:rPr lang="en-US" altLang="zh-CN" sz="1400">
                <a:solidFill>
                  <a:schemeClr val="tx2"/>
                </a:solidFill>
                <a:latin typeface="Arial Unicode MS" pitchFamily="34" charset="-122"/>
                <a:ea typeface="Arial Unicode MS" pitchFamily="34" charset="-122"/>
                <a:cs typeface="Arial Unicode MS" pitchFamily="34" charset="-122"/>
              </a:rPr>
              <a:t>Inter-ministerial coordination mechanism </a:t>
            </a:r>
          </a:p>
          <a:p>
            <a:pPr algn="ctr" eaLnBrk="0" hangingPunct="0"/>
            <a:r>
              <a:rPr lang="en-US" altLang="zh-CN" sz="1400">
                <a:solidFill>
                  <a:schemeClr val="tx2"/>
                </a:solidFill>
                <a:latin typeface="Arial Unicode MS" pitchFamily="34" charset="-122"/>
                <a:ea typeface="Arial Unicode MS" pitchFamily="34" charset="-122"/>
                <a:cs typeface="Arial Unicode MS" pitchFamily="34" charset="-122"/>
              </a:rPr>
              <a:t>leading by the MEP</a:t>
            </a:r>
          </a:p>
        </p:txBody>
      </p:sp>
      <p:sp>
        <p:nvSpPr>
          <p:cNvPr id="17" name="AutoShape 4"/>
          <p:cNvSpPr>
            <a:spLocks noChangeArrowheads="1"/>
          </p:cNvSpPr>
          <p:nvPr/>
        </p:nvSpPr>
        <p:spPr bwMode="blackWhite">
          <a:xfrm>
            <a:off x="323850" y="2205038"/>
            <a:ext cx="3960813" cy="1079500"/>
          </a:xfrm>
          <a:prstGeom prst="roundRect">
            <a:avLst>
              <a:gd name="adj" fmla="val 9106"/>
            </a:avLst>
          </a:prstGeom>
          <a:solidFill>
            <a:schemeClr val="accent3">
              <a:lumMod val="60000"/>
              <a:lumOff val="40000"/>
            </a:schemeClr>
          </a:solidFill>
          <a:ln w="25400">
            <a:solidFill>
              <a:schemeClr val="tx2"/>
            </a:solidFill>
            <a:round/>
            <a:headEnd/>
            <a:tailEnd/>
          </a:ln>
          <a:effectLst/>
        </p:spPr>
        <p:txBody>
          <a:bodyPr wrap="none" anchor="ctr"/>
          <a:lstStyle/>
          <a:p>
            <a:pPr algn="ctr" eaLnBrk="0" hangingPunct="0"/>
            <a:r>
              <a:rPr lang="zh-CN" altLang="en-US">
                <a:solidFill>
                  <a:schemeClr val="tx2"/>
                </a:solidFill>
                <a:latin typeface="Arial Unicode MS" pitchFamily="34" charset="-122"/>
                <a:ea typeface="Arial Unicode MS" pitchFamily="34" charset="-122"/>
                <a:cs typeface="Arial Unicode MS" pitchFamily="34" charset="-122"/>
              </a:rPr>
              <a:t>协调配合组建了北京市牵头的</a:t>
            </a:r>
            <a:endParaRPr lang="en-US" altLang="zh-CN">
              <a:solidFill>
                <a:schemeClr val="tx2"/>
              </a:solidFill>
              <a:latin typeface="Arial Unicode MS" pitchFamily="34" charset="-122"/>
              <a:ea typeface="Arial Unicode MS" pitchFamily="34" charset="-122"/>
              <a:cs typeface="Arial Unicode MS" pitchFamily="34" charset="-122"/>
            </a:endParaRPr>
          </a:p>
          <a:p>
            <a:pPr algn="ctr" eaLnBrk="0" hangingPunct="0"/>
            <a:r>
              <a:rPr lang="zh-CN" altLang="en-US">
                <a:solidFill>
                  <a:schemeClr val="tx2"/>
                </a:solidFill>
                <a:latin typeface="Arial Unicode MS" pitchFamily="34" charset="-122"/>
                <a:ea typeface="Arial Unicode MS" pitchFamily="34" charset="-122"/>
                <a:cs typeface="Arial Unicode MS" pitchFamily="34" charset="-122"/>
              </a:rPr>
              <a:t>京津冀大气污染防治协作机制</a:t>
            </a:r>
            <a:endParaRPr lang="en-US" altLang="zh-CN">
              <a:solidFill>
                <a:schemeClr val="tx2"/>
              </a:solidFill>
              <a:latin typeface="Arial Unicode MS" pitchFamily="34" charset="-122"/>
              <a:ea typeface="Arial Unicode MS" pitchFamily="34" charset="-122"/>
              <a:cs typeface="Arial Unicode MS" pitchFamily="34" charset="-122"/>
            </a:endParaRPr>
          </a:p>
          <a:p>
            <a:pPr algn="ctr" eaLnBrk="0" hangingPunct="0"/>
            <a:r>
              <a:rPr lang="en-US" altLang="zh-CN" sz="1400">
                <a:solidFill>
                  <a:schemeClr val="tx2"/>
                </a:solidFill>
                <a:latin typeface="Arial Unicode MS" pitchFamily="34" charset="-122"/>
                <a:ea typeface="Arial Unicode MS" pitchFamily="34" charset="-122"/>
                <a:cs typeface="Arial Unicode MS" pitchFamily="34" charset="-122"/>
              </a:rPr>
              <a:t>JJJ region coordination mechanism </a:t>
            </a:r>
          </a:p>
          <a:p>
            <a:pPr algn="ctr" eaLnBrk="0" hangingPunct="0"/>
            <a:r>
              <a:rPr lang="en-US" altLang="zh-CN" sz="1400">
                <a:solidFill>
                  <a:schemeClr val="tx2"/>
                </a:solidFill>
                <a:latin typeface="Arial Unicode MS" pitchFamily="34" charset="-122"/>
                <a:ea typeface="Arial Unicode MS" pitchFamily="34" charset="-122"/>
                <a:cs typeface="Arial Unicode MS" pitchFamily="34" charset="-122"/>
              </a:rPr>
              <a:t>leading by Beijing</a:t>
            </a:r>
            <a:endParaRPr lang="en-US" altLang="zh-CN">
              <a:solidFill>
                <a:schemeClr val="tx2"/>
              </a:solidFill>
              <a:latin typeface="Arial Unicode MS" pitchFamily="34" charset="-122"/>
              <a:ea typeface="Arial Unicode MS" pitchFamily="34" charset="-122"/>
              <a:cs typeface="Arial Unicode MS" pitchFamily="34" charset="-122"/>
            </a:endParaRPr>
          </a:p>
        </p:txBody>
      </p:sp>
      <p:sp>
        <p:nvSpPr>
          <p:cNvPr id="18" name="AutoShape 5"/>
          <p:cNvSpPr>
            <a:spLocks noChangeArrowheads="1"/>
          </p:cNvSpPr>
          <p:nvPr/>
        </p:nvSpPr>
        <p:spPr bwMode="blackWhite">
          <a:xfrm>
            <a:off x="323850" y="3357563"/>
            <a:ext cx="3960813" cy="1079500"/>
          </a:xfrm>
          <a:prstGeom prst="roundRect">
            <a:avLst>
              <a:gd name="adj" fmla="val 9106"/>
            </a:avLst>
          </a:prstGeom>
          <a:solidFill>
            <a:schemeClr val="accent5">
              <a:lumMod val="60000"/>
              <a:lumOff val="40000"/>
            </a:schemeClr>
          </a:solidFill>
          <a:ln w="25400">
            <a:solidFill>
              <a:schemeClr val="tx2"/>
            </a:solidFill>
            <a:round/>
            <a:headEnd/>
            <a:tailEnd/>
          </a:ln>
          <a:effectLst/>
        </p:spPr>
        <p:txBody>
          <a:bodyPr wrap="none" anchor="ctr"/>
          <a:lstStyle/>
          <a:p>
            <a:pPr algn="ctr" eaLnBrk="0" hangingPunct="0"/>
            <a:r>
              <a:rPr lang="zh-CN" altLang="en-US">
                <a:solidFill>
                  <a:schemeClr val="tx2"/>
                </a:solidFill>
                <a:latin typeface="Arial Unicode MS" pitchFamily="34" charset="-122"/>
                <a:ea typeface="Arial Unicode MS" pitchFamily="34" charset="-122"/>
                <a:cs typeface="Arial Unicode MS" pitchFamily="34" charset="-122"/>
              </a:rPr>
              <a:t>上海市牵头建立了长三角大气污染</a:t>
            </a:r>
            <a:endParaRPr lang="en-US" altLang="zh-CN">
              <a:solidFill>
                <a:schemeClr val="tx2"/>
              </a:solidFill>
              <a:latin typeface="Arial Unicode MS" pitchFamily="34" charset="-122"/>
              <a:ea typeface="Arial Unicode MS" pitchFamily="34" charset="-122"/>
              <a:cs typeface="Arial Unicode MS" pitchFamily="34" charset="-122"/>
            </a:endParaRPr>
          </a:p>
          <a:p>
            <a:pPr algn="ctr" eaLnBrk="0" hangingPunct="0"/>
            <a:r>
              <a:rPr lang="zh-CN" altLang="en-US">
                <a:solidFill>
                  <a:schemeClr val="tx2"/>
                </a:solidFill>
                <a:latin typeface="Arial Unicode MS" pitchFamily="34" charset="-122"/>
                <a:ea typeface="Arial Unicode MS" pitchFamily="34" charset="-122"/>
                <a:cs typeface="Arial Unicode MS" pitchFamily="34" charset="-122"/>
              </a:rPr>
              <a:t>防治协作机制</a:t>
            </a:r>
            <a:endParaRPr lang="en-US" altLang="zh-CN">
              <a:solidFill>
                <a:schemeClr val="tx2"/>
              </a:solidFill>
              <a:latin typeface="Arial Unicode MS" pitchFamily="34" charset="-122"/>
              <a:ea typeface="Arial Unicode MS" pitchFamily="34" charset="-122"/>
              <a:cs typeface="Arial Unicode MS" pitchFamily="34" charset="-122"/>
            </a:endParaRPr>
          </a:p>
          <a:p>
            <a:pPr algn="ctr" eaLnBrk="0" hangingPunct="0"/>
            <a:r>
              <a:rPr lang="en-US" altLang="zh-CN" sz="1400">
                <a:solidFill>
                  <a:schemeClr val="tx2"/>
                </a:solidFill>
                <a:latin typeface="Arial Unicode MS" pitchFamily="34" charset="-122"/>
                <a:ea typeface="Arial Unicode MS" pitchFamily="34" charset="-122"/>
                <a:cs typeface="Arial Unicode MS" pitchFamily="34" charset="-122"/>
              </a:rPr>
              <a:t>Yangtze River Delta region coordination </a:t>
            </a:r>
          </a:p>
          <a:p>
            <a:pPr algn="ctr" eaLnBrk="0" hangingPunct="0"/>
            <a:r>
              <a:rPr lang="en-US" altLang="zh-CN" sz="1400">
                <a:solidFill>
                  <a:schemeClr val="tx2"/>
                </a:solidFill>
                <a:latin typeface="Arial Unicode MS" pitchFamily="34" charset="-122"/>
                <a:ea typeface="Arial Unicode MS" pitchFamily="34" charset="-122"/>
                <a:cs typeface="Arial Unicode MS" pitchFamily="34" charset="-122"/>
              </a:rPr>
              <a:t>mechanism leading by Shanghai</a:t>
            </a:r>
          </a:p>
        </p:txBody>
      </p:sp>
      <p:sp>
        <p:nvSpPr>
          <p:cNvPr id="19" name="AutoShape 6"/>
          <p:cNvSpPr>
            <a:spLocks noChangeArrowheads="1"/>
          </p:cNvSpPr>
          <p:nvPr/>
        </p:nvSpPr>
        <p:spPr bwMode="gray">
          <a:xfrm>
            <a:off x="4357688" y="1924373"/>
            <a:ext cx="690611" cy="1291405"/>
          </a:xfrm>
          <a:prstGeom prst="chevron">
            <a:avLst>
              <a:gd name="adj" fmla="val 52514"/>
            </a:avLst>
          </a:prstGeom>
          <a:solidFill>
            <a:srgbClr val="00B050"/>
          </a:solidFill>
          <a:ln w="0" algn="ctr">
            <a:noFill/>
            <a:miter lim="800000"/>
            <a:headEnd/>
            <a:tailEnd/>
          </a:ln>
          <a:scene3d>
            <a:camera prst="orthographicFront"/>
            <a:lightRig rig="threePt" dir="t"/>
          </a:scene3d>
          <a:sp3d>
            <a:bevelT/>
          </a:sp3d>
        </p:spPr>
        <p:txBody>
          <a:bodyPr wrap="none" anchor="ctr"/>
          <a:lstStyle/>
          <a:p>
            <a:pPr>
              <a:defRPr/>
            </a:pPr>
            <a:endParaRPr lang="zh-CN" altLang="en-US">
              <a:latin typeface="Arial Unicode MS" pitchFamily="34" charset="-122"/>
              <a:ea typeface="Arial Unicode MS" pitchFamily="34" charset="-122"/>
              <a:cs typeface="Arial Unicode MS" pitchFamily="34" charset="-122"/>
            </a:endParaRPr>
          </a:p>
        </p:txBody>
      </p:sp>
      <p:grpSp>
        <p:nvGrpSpPr>
          <p:cNvPr id="46089" name="Group 7"/>
          <p:cNvGrpSpPr>
            <a:grpSpLocks/>
          </p:cNvGrpSpPr>
          <p:nvPr/>
        </p:nvGrpSpPr>
        <p:grpSpPr bwMode="auto">
          <a:xfrm>
            <a:off x="5113338" y="1844675"/>
            <a:ext cx="3132137" cy="1552575"/>
            <a:chOff x="3436" y="1549"/>
            <a:chExt cx="1230" cy="978"/>
          </a:xfrm>
        </p:grpSpPr>
        <p:sp>
          <p:nvSpPr>
            <p:cNvPr id="21" name="Oval 8"/>
            <p:cNvSpPr>
              <a:spLocks noChangeArrowheads="1"/>
            </p:cNvSpPr>
            <p:nvPr/>
          </p:nvSpPr>
          <p:spPr bwMode="gray">
            <a:xfrm>
              <a:off x="3436" y="1891"/>
              <a:ext cx="73" cy="30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zh-CN" altLang="en-US">
                <a:latin typeface="Arial Unicode MS" pitchFamily="34" charset="-122"/>
                <a:ea typeface="Arial Unicode MS" pitchFamily="34" charset="-122"/>
                <a:cs typeface="Arial Unicode MS" pitchFamily="34" charset="-122"/>
              </a:endParaRPr>
            </a:p>
          </p:txBody>
        </p:sp>
        <p:sp>
          <p:nvSpPr>
            <p:cNvPr id="22" name="Oval 9"/>
            <p:cNvSpPr>
              <a:spLocks noChangeArrowheads="1"/>
            </p:cNvSpPr>
            <p:nvPr/>
          </p:nvSpPr>
          <p:spPr bwMode="gray">
            <a:xfrm>
              <a:off x="3436" y="1891"/>
              <a:ext cx="73" cy="303"/>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zh-CN" altLang="en-US">
                <a:latin typeface="Arial Unicode MS" pitchFamily="34" charset="-122"/>
                <a:ea typeface="Arial Unicode MS" pitchFamily="34" charset="-122"/>
                <a:cs typeface="Arial Unicode MS" pitchFamily="34" charset="-122"/>
              </a:endParaRPr>
            </a:p>
          </p:txBody>
        </p:sp>
        <p:sp>
          <p:nvSpPr>
            <p:cNvPr id="23" name="Oval 10"/>
            <p:cNvSpPr>
              <a:spLocks noChangeArrowheads="1"/>
            </p:cNvSpPr>
            <p:nvPr/>
          </p:nvSpPr>
          <p:spPr bwMode="gray">
            <a:xfrm>
              <a:off x="3519" y="1891"/>
              <a:ext cx="1146" cy="303"/>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zh-CN" altLang="en-US">
                <a:latin typeface="Arial Unicode MS" pitchFamily="34" charset="-122"/>
                <a:ea typeface="Arial Unicode MS" pitchFamily="34" charset="-122"/>
                <a:cs typeface="Arial Unicode MS" pitchFamily="34" charset="-122"/>
              </a:endParaRPr>
            </a:p>
          </p:txBody>
        </p:sp>
        <p:sp>
          <p:nvSpPr>
            <p:cNvPr id="24" name="Oval 11"/>
            <p:cNvSpPr>
              <a:spLocks noChangeArrowheads="1"/>
            </p:cNvSpPr>
            <p:nvPr/>
          </p:nvSpPr>
          <p:spPr bwMode="gray">
            <a:xfrm>
              <a:off x="3520" y="1893"/>
              <a:ext cx="1146" cy="303"/>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zh-CN" altLang="en-US">
                <a:latin typeface="Arial Unicode MS" pitchFamily="34" charset="-122"/>
                <a:ea typeface="Arial Unicode MS" pitchFamily="34" charset="-122"/>
                <a:cs typeface="Arial Unicode MS" pitchFamily="34" charset="-122"/>
              </a:endParaRPr>
            </a:p>
          </p:txBody>
        </p:sp>
        <p:sp>
          <p:nvSpPr>
            <p:cNvPr id="46094" name="Oval 12"/>
            <p:cNvSpPr>
              <a:spLocks noChangeArrowheads="1"/>
            </p:cNvSpPr>
            <p:nvPr/>
          </p:nvSpPr>
          <p:spPr bwMode="gray">
            <a:xfrm>
              <a:off x="3575" y="1891"/>
              <a:ext cx="1033" cy="303"/>
            </a:xfrm>
            <a:prstGeom prst="ellipse">
              <a:avLst/>
            </a:prstGeom>
            <a:solidFill>
              <a:srgbClr val="333333"/>
            </a:solidFill>
            <a:ln w="38100" algn="ctr">
              <a:noFill/>
              <a:round/>
              <a:headEnd/>
              <a:tailEnd/>
            </a:ln>
          </p:spPr>
          <p:txBody>
            <a:bodyPr anchor="ctr">
              <a:spAutoFit/>
            </a:bodyPr>
            <a:lstStyle/>
            <a:p>
              <a:endParaRPr lang="zh-CN" altLang="en-US">
                <a:latin typeface="Arial Unicode MS" pitchFamily="34" charset="-122"/>
                <a:ea typeface="Arial Unicode MS" pitchFamily="34" charset="-122"/>
                <a:cs typeface="Arial Unicode MS" pitchFamily="34" charset="-122"/>
              </a:endParaRPr>
            </a:p>
          </p:txBody>
        </p:sp>
        <p:grpSp>
          <p:nvGrpSpPr>
            <p:cNvPr id="46095" name="Group 13"/>
            <p:cNvGrpSpPr>
              <a:grpSpLocks/>
            </p:cNvGrpSpPr>
            <p:nvPr/>
          </p:nvGrpSpPr>
          <p:grpSpPr bwMode="auto">
            <a:xfrm>
              <a:off x="3592" y="1549"/>
              <a:ext cx="999" cy="978"/>
              <a:chOff x="4166" y="1706"/>
              <a:chExt cx="1252" cy="1252"/>
            </a:xfrm>
          </p:grpSpPr>
          <p:sp>
            <p:nvSpPr>
              <p:cNvPr id="46096" name="Oval 1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Arial Unicode MS" pitchFamily="34" charset="-122"/>
                  <a:ea typeface="Arial Unicode MS" pitchFamily="34" charset="-122"/>
                  <a:cs typeface="Arial Unicode MS" pitchFamily="34" charset="-122"/>
                </a:endParaRPr>
              </a:p>
            </p:txBody>
          </p:sp>
          <p:sp>
            <p:nvSpPr>
              <p:cNvPr id="46097" name="Oval 1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Arial Unicode MS" pitchFamily="34" charset="-122"/>
                  <a:ea typeface="Arial Unicode MS" pitchFamily="34" charset="-122"/>
                  <a:cs typeface="Arial Unicode MS" pitchFamily="34" charset="-122"/>
                </a:endParaRPr>
              </a:p>
            </p:txBody>
          </p:sp>
          <p:sp>
            <p:nvSpPr>
              <p:cNvPr id="46098" name="Oval 1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Arial Unicode MS" pitchFamily="34" charset="-122"/>
                  <a:ea typeface="Arial Unicode MS" pitchFamily="34" charset="-122"/>
                  <a:cs typeface="Arial Unicode MS" pitchFamily="34" charset="-122"/>
                </a:endParaRPr>
              </a:p>
            </p:txBody>
          </p:sp>
          <p:sp>
            <p:nvSpPr>
              <p:cNvPr id="46099" name="Oval 1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Arial Unicode MS" pitchFamily="34" charset="-122"/>
                  <a:ea typeface="Arial Unicode MS" pitchFamily="34" charset="-122"/>
                  <a:cs typeface="Arial Unicode MS" pitchFamily="34" charset="-122"/>
                </a:endParaRPr>
              </a:p>
            </p:txBody>
          </p:sp>
        </p:grpSp>
        <p:sp>
          <p:nvSpPr>
            <p:cNvPr id="46100" name="Text Box 18"/>
            <p:cNvSpPr txBox="1">
              <a:spLocks noChangeArrowheads="1"/>
            </p:cNvSpPr>
            <p:nvPr/>
          </p:nvSpPr>
          <p:spPr bwMode="gray">
            <a:xfrm>
              <a:off x="3575" y="1773"/>
              <a:ext cx="1016" cy="594"/>
            </a:xfrm>
            <a:prstGeom prst="rect">
              <a:avLst/>
            </a:prstGeom>
            <a:noFill/>
            <a:ln w="9525" algn="ctr">
              <a:noFill/>
              <a:miter lim="800000"/>
              <a:headEnd/>
              <a:tailEnd/>
            </a:ln>
          </p:spPr>
          <p:txBody>
            <a:bodyPr>
              <a:spAutoFit/>
            </a:bodyPr>
            <a:lstStyle/>
            <a:p>
              <a:pPr algn="ctr" eaLnBrk="0" hangingPunct="0"/>
              <a:r>
                <a:rPr lang="en-US" altLang="zh-CN" sz="1400" b="1">
                  <a:solidFill>
                    <a:srgbClr val="FF0000"/>
                  </a:solidFill>
                  <a:ea typeface="Arial Unicode MS" pitchFamily="34" charset="-122"/>
                  <a:cs typeface="Arial" charset="0"/>
                </a:rPr>
                <a:t>Initially Established </a:t>
              </a:r>
            </a:p>
            <a:p>
              <a:pPr algn="ctr" eaLnBrk="0" hangingPunct="0"/>
              <a:r>
                <a:rPr lang="en-US" altLang="zh-CN" sz="1400" b="1">
                  <a:solidFill>
                    <a:srgbClr val="FF0000"/>
                  </a:solidFill>
                  <a:ea typeface="Arial Unicode MS" pitchFamily="34" charset="-122"/>
                  <a:cs typeface="Arial" charset="0"/>
                </a:rPr>
                <a:t>Air Pollution </a:t>
              </a:r>
            </a:p>
            <a:p>
              <a:pPr algn="ctr" eaLnBrk="0" hangingPunct="0"/>
              <a:r>
                <a:rPr lang="en-US" altLang="zh-CN" sz="1400" b="1">
                  <a:solidFill>
                    <a:srgbClr val="FF0000"/>
                  </a:solidFill>
                  <a:ea typeface="Arial Unicode MS" pitchFamily="34" charset="-122"/>
                  <a:cs typeface="Arial" charset="0"/>
                </a:rPr>
                <a:t>Prevention Coordination Mechanism</a:t>
              </a:r>
            </a:p>
          </p:txBody>
        </p:sp>
      </p:grpSp>
      <p:sp>
        <p:nvSpPr>
          <p:cNvPr id="46101" name="Rectangle 2"/>
          <p:cNvSpPr txBox="1">
            <a:spLocks noChangeArrowheads="1"/>
          </p:cNvSpPr>
          <p:nvPr/>
        </p:nvSpPr>
        <p:spPr bwMode="gray">
          <a:xfrm>
            <a:off x="82550" y="182563"/>
            <a:ext cx="7696200"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4) </a:t>
            </a:r>
            <a:r>
              <a:rPr lang="zh-CN" altLang="zh-CN" sz="2000" b="1">
                <a:solidFill>
                  <a:schemeClr val="tx2"/>
                </a:solidFill>
                <a:latin typeface="Calibri" pitchFamily="34" charset="0"/>
              </a:rPr>
              <a:t>区域大气污染防治协调机制与政策</a:t>
            </a:r>
            <a:endParaRPr lang="en-US" altLang="zh-CN" sz="2000" b="1">
              <a:solidFill>
                <a:schemeClr val="tx2"/>
              </a:solidFill>
              <a:latin typeface="Calibri" pitchFamily="34" charset="0"/>
            </a:endParaRPr>
          </a:p>
          <a:p>
            <a:r>
              <a:rPr lang="en-US" altLang="zh-CN" b="1">
                <a:solidFill>
                  <a:schemeClr val="tx2"/>
                </a:solidFill>
                <a:latin typeface="Calibri" pitchFamily="34" charset="0"/>
              </a:rPr>
              <a:t>Regional air pollution prevention coordination mechanism and policy </a:t>
            </a:r>
          </a:p>
        </p:txBody>
      </p:sp>
      <p:sp>
        <p:nvSpPr>
          <p:cNvPr id="46105" name="AutoShape 8"/>
          <p:cNvSpPr>
            <a:spLocks noChangeArrowheads="1"/>
          </p:cNvSpPr>
          <p:nvPr/>
        </p:nvSpPr>
        <p:spPr bwMode="gray">
          <a:xfrm rot="5400000">
            <a:off x="2032793" y="4450557"/>
            <a:ext cx="360363" cy="323850"/>
          </a:xfrm>
          <a:prstGeom prst="rightArrow">
            <a:avLst>
              <a:gd name="adj1" fmla="val 54000"/>
              <a:gd name="adj2" fmla="val 63627"/>
            </a:avLst>
          </a:prstGeom>
          <a:gradFill rotWithShape="1">
            <a:gsLst>
              <a:gs pos="0">
                <a:srgbClr val="6A5919"/>
              </a:gs>
              <a:gs pos="100000">
                <a:srgbClr val="E5C037"/>
              </a:gs>
            </a:gsLst>
            <a:lin ang="0" scaled="1"/>
          </a:gradFill>
          <a:ln w="9525" algn="ctr">
            <a:solidFill>
              <a:schemeClr val="tx2"/>
            </a:solidFill>
            <a:miter lim="800000"/>
            <a:headEnd/>
            <a:tailEnd/>
          </a:ln>
        </p:spPr>
        <p:txBody>
          <a:bodyPr rot="10800000" vert="eaVert" wrap="none" anchor="ctr"/>
          <a:lstStyle/>
          <a:p>
            <a:endParaRPr lang="zh-CN" altLang="en-US"/>
          </a:p>
        </p:txBody>
      </p:sp>
      <p:sp>
        <p:nvSpPr>
          <p:cNvPr id="46106" name="AutoShape 8"/>
          <p:cNvSpPr>
            <a:spLocks noChangeArrowheads="1"/>
          </p:cNvSpPr>
          <p:nvPr/>
        </p:nvSpPr>
        <p:spPr bwMode="gray">
          <a:xfrm>
            <a:off x="4356100" y="3860800"/>
            <a:ext cx="431800" cy="360363"/>
          </a:xfrm>
          <a:prstGeom prst="rightArrow">
            <a:avLst>
              <a:gd name="adj1" fmla="val 54000"/>
              <a:gd name="adj2" fmla="val 68516"/>
            </a:avLst>
          </a:prstGeom>
          <a:gradFill rotWithShape="1">
            <a:gsLst>
              <a:gs pos="0">
                <a:srgbClr val="6A5919"/>
              </a:gs>
              <a:gs pos="100000">
                <a:srgbClr val="E5C037"/>
              </a:gs>
            </a:gsLst>
            <a:lin ang="0" scaled="1"/>
          </a:gradFill>
          <a:ln w="9525" algn="ctr">
            <a:solidFill>
              <a:schemeClr val="tx2"/>
            </a:solidFill>
            <a:miter lim="800000"/>
            <a:headEnd/>
            <a:tailEnd/>
          </a:ln>
        </p:spPr>
        <p:txBody>
          <a:bodyPr wrap="none" anchor="ctr"/>
          <a:lstStyle/>
          <a:p>
            <a:endParaRPr lang="zh-CN" altLang="en-US"/>
          </a:p>
        </p:txBody>
      </p:sp>
      <p:pic>
        <p:nvPicPr>
          <p:cNvPr id="46107" name="Picture 27"/>
          <p:cNvPicPr>
            <a:picLocks noChangeAspect="1" noChangeArrowheads="1"/>
          </p:cNvPicPr>
          <p:nvPr/>
        </p:nvPicPr>
        <p:blipFill>
          <a:blip r:embed="rId2"/>
          <a:srcRect/>
          <a:stretch>
            <a:fillRect/>
          </a:stretch>
        </p:blipFill>
        <p:spPr bwMode="auto">
          <a:xfrm>
            <a:off x="4859338" y="3740150"/>
            <a:ext cx="4284662" cy="3073400"/>
          </a:xfrm>
          <a:prstGeom prst="rect">
            <a:avLst/>
          </a:prstGeom>
          <a:solidFill>
            <a:schemeClr val="bg1"/>
          </a:solidFill>
          <a:ln w="9525">
            <a:noFill/>
            <a:miter lim="800000"/>
            <a:headEnd/>
            <a:tailEnd/>
          </a:ln>
          <a:effectLst/>
        </p:spPr>
      </p:pic>
      <p:pic>
        <p:nvPicPr>
          <p:cNvPr id="46108" name="Picture 28"/>
          <p:cNvPicPr>
            <a:picLocks noChangeAspect="1" noChangeArrowheads="1"/>
          </p:cNvPicPr>
          <p:nvPr/>
        </p:nvPicPr>
        <p:blipFill>
          <a:blip r:embed="rId3"/>
          <a:srcRect/>
          <a:stretch>
            <a:fillRect/>
          </a:stretch>
        </p:blipFill>
        <p:spPr bwMode="auto">
          <a:xfrm>
            <a:off x="331788" y="4784725"/>
            <a:ext cx="3879850" cy="2073275"/>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gray">
          <a:xfrm>
            <a:off x="215900" y="2493963"/>
            <a:ext cx="2052638" cy="2305050"/>
          </a:xfrm>
          <a:prstGeom prst="rightArrow">
            <a:avLst>
              <a:gd name="adj1" fmla="val 62787"/>
              <a:gd name="adj2" fmla="val 41259"/>
            </a:avLst>
          </a:prstGeom>
          <a:solidFill>
            <a:schemeClr val="tx2">
              <a:lumMod val="20000"/>
              <a:lumOff val="80000"/>
            </a:schemeClr>
          </a:solidFill>
          <a:ln w="19050" cap="rnd" algn="ctr">
            <a:solidFill>
              <a:schemeClr val="bg2"/>
            </a:solidFill>
            <a:prstDash val="sysDot"/>
            <a:miter lim="800000"/>
            <a:headEnd/>
            <a:tailEnd/>
          </a:ln>
          <a:effectLst/>
        </p:spPr>
        <p:txBody>
          <a:bodyPr wrap="none" anchor="ctr"/>
          <a:lstStyle/>
          <a:p>
            <a:pPr algn="ctr">
              <a:defRPr/>
            </a:pPr>
            <a:endParaRPr lang="zh-CN" altLang="en-US">
              <a:ea typeface="宋体" pitchFamily="2" charset="-122"/>
            </a:endParaRPr>
          </a:p>
        </p:txBody>
      </p:sp>
      <p:sp>
        <p:nvSpPr>
          <p:cNvPr id="47107" name="矩形 19"/>
          <p:cNvSpPr>
            <a:spLocks noChangeArrowheads="1"/>
          </p:cNvSpPr>
          <p:nvPr/>
        </p:nvSpPr>
        <p:spPr bwMode="auto">
          <a:xfrm>
            <a:off x="260350" y="3214688"/>
            <a:ext cx="1708150" cy="914400"/>
          </a:xfrm>
          <a:prstGeom prst="rect">
            <a:avLst/>
          </a:prstGeom>
          <a:noFill/>
          <a:ln w="9525">
            <a:noFill/>
            <a:miter lim="800000"/>
            <a:headEnd/>
            <a:tailEnd/>
          </a:ln>
        </p:spPr>
        <p:txBody>
          <a:bodyPr wrap="none">
            <a:spAutoFit/>
          </a:bodyPr>
          <a:lstStyle/>
          <a:p>
            <a:pPr algn="ctr" latinLnBrk="1"/>
            <a:r>
              <a:rPr kumimoji="1" lang="zh-CN" altLang="en-US" sz="2000" b="1">
                <a:solidFill>
                  <a:srgbClr val="000000"/>
                </a:solidFill>
                <a:latin typeface="微软雅黑" pitchFamily="34" charset="-122"/>
                <a:ea typeface="微软雅黑" pitchFamily="34" charset="-122"/>
              </a:rPr>
              <a:t>实施区域协同</a:t>
            </a:r>
            <a:endParaRPr kumimoji="1" lang="en-US" altLang="zh-CN" sz="2000" b="1">
              <a:solidFill>
                <a:srgbClr val="000000"/>
              </a:solidFill>
              <a:latin typeface="微软雅黑" pitchFamily="34" charset="-122"/>
              <a:ea typeface="微软雅黑" pitchFamily="34" charset="-122"/>
            </a:endParaRPr>
          </a:p>
          <a:p>
            <a:pPr algn="ctr" latinLnBrk="1"/>
            <a:r>
              <a:rPr kumimoji="1" lang="zh-CN" altLang="en-US" sz="2000" b="1">
                <a:solidFill>
                  <a:srgbClr val="000000"/>
                </a:solidFill>
                <a:latin typeface="微软雅黑" pitchFamily="34" charset="-122"/>
                <a:ea typeface="微软雅黑" pitchFamily="34" charset="-122"/>
              </a:rPr>
              <a:t>减排</a:t>
            </a:r>
            <a:endParaRPr kumimoji="1" lang="en-US" altLang="zh-CN" sz="2000" b="1">
              <a:solidFill>
                <a:srgbClr val="000000"/>
              </a:solidFill>
              <a:latin typeface="微软雅黑" pitchFamily="34" charset="-122"/>
              <a:ea typeface="微软雅黑" pitchFamily="34" charset="-122"/>
            </a:endParaRPr>
          </a:p>
          <a:p>
            <a:pPr algn="ctr" latinLnBrk="1"/>
            <a:r>
              <a:rPr kumimoji="1" lang="en-US" altLang="ko-KR" sz="1400" b="1">
                <a:solidFill>
                  <a:srgbClr val="000000"/>
                </a:solidFill>
                <a:latin typeface="Times New Roman" pitchFamily="18" charset="0"/>
                <a:ea typeface="微软雅黑" pitchFamily="34" charset="-122"/>
              </a:rPr>
              <a:t>Regional mitigation</a:t>
            </a:r>
          </a:p>
        </p:txBody>
      </p:sp>
      <p:graphicFrame>
        <p:nvGraphicFramePr>
          <p:cNvPr id="24" name="Content Placeholder 3"/>
          <p:cNvGraphicFramePr>
            <a:graphicFrameLocks/>
          </p:cNvGraphicFramePr>
          <p:nvPr/>
        </p:nvGraphicFramePr>
        <p:xfrm>
          <a:off x="2483768" y="1703115"/>
          <a:ext cx="6210399" cy="3603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9" name="Rectangle 2"/>
          <p:cNvSpPr txBox="1">
            <a:spLocks noChangeArrowheads="1"/>
          </p:cNvSpPr>
          <p:nvPr/>
        </p:nvSpPr>
        <p:spPr bwMode="gray">
          <a:xfrm>
            <a:off x="82550" y="182563"/>
            <a:ext cx="7696200"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4) </a:t>
            </a:r>
            <a:r>
              <a:rPr lang="zh-CN" altLang="zh-CN" sz="2000" b="1">
                <a:solidFill>
                  <a:schemeClr val="tx2"/>
                </a:solidFill>
                <a:latin typeface="Calibri" pitchFamily="34" charset="0"/>
              </a:rPr>
              <a:t>区域大气污染防治协调机制与政策</a:t>
            </a:r>
            <a:endParaRPr lang="en-US" altLang="zh-CN" sz="2000" b="1">
              <a:solidFill>
                <a:schemeClr val="tx2"/>
              </a:solidFill>
              <a:latin typeface="Calibri" pitchFamily="34" charset="0"/>
            </a:endParaRPr>
          </a:p>
          <a:p>
            <a:r>
              <a:rPr lang="en-US" altLang="zh-CN" b="1">
                <a:solidFill>
                  <a:schemeClr val="tx2"/>
                </a:solidFill>
                <a:latin typeface="Calibri" pitchFamily="34" charset="0"/>
              </a:rPr>
              <a:t>Regional air pollution prevention coordination mechanism and policy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gray">
          <a:xfrm>
            <a:off x="142875" y="2492375"/>
            <a:ext cx="2052638" cy="2305050"/>
          </a:xfrm>
          <a:prstGeom prst="rightArrow">
            <a:avLst>
              <a:gd name="adj1" fmla="val 62787"/>
              <a:gd name="adj2" fmla="val 41259"/>
            </a:avLst>
          </a:prstGeom>
          <a:solidFill>
            <a:schemeClr val="tx2">
              <a:lumMod val="20000"/>
              <a:lumOff val="80000"/>
            </a:schemeClr>
          </a:solidFill>
          <a:ln w="19050" cap="rnd" algn="ctr">
            <a:solidFill>
              <a:schemeClr val="bg2"/>
            </a:solidFill>
            <a:prstDash val="sysDot"/>
            <a:miter lim="800000"/>
            <a:headEnd/>
            <a:tailEnd/>
          </a:ln>
          <a:effectLst/>
        </p:spPr>
        <p:txBody>
          <a:bodyPr wrap="none" anchor="ctr"/>
          <a:lstStyle/>
          <a:p>
            <a:pPr algn="ctr">
              <a:defRPr/>
            </a:pPr>
            <a:endParaRPr lang="zh-CN" altLang="en-US">
              <a:ea typeface="宋体" pitchFamily="2" charset="-122"/>
            </a:endParaRPr>
          </a:p>
        </p:txBody>
      </p:sp>
      <p:sp>
        <p:nvSpPr>
          <p:cNvPr id="48131" name="矩形 19"/>
          <p:cNvSpPr>
            <a:spLocks noChangeArrowheads="1"/>
          </p:cNvSpPr>
          <p:nvPr/>
        </p:nvSpPr>
        <p:spPr bwMode="auto">
          <a:xfrm>
            <a:off x="179388" y="3068638"/>
            <a:ext cx="1708150" cy="1206500"/>
          </a:xfrm>
          <a:prstGeom prst="rect">
            <a:avLst/>
          </a:prstGeom>
          <a:noFill/>
          <a:ln w="9525">
            <a:noFill/>
            <a:miter lim="800000"/>
            <a:headEnd/>
            <a:tailEnd/>
          </a:ln>
        </p:spPr>
        <p:txBody>
          <a:bodyPr wrap="none">
            <a:spAutoFit/>
          </a:bodyPr>
          <a:lstStyle/>
          <a:p>
            <a:pPr latinLnBrk="1"/>
            <a:r>
              <a:rPr kumimoji="1" lang="zh-CN" altLang="en-US" sz="2000" b="1">
                <a:solidFill>
                  <a:srgbClr val="000000"/>
                </a:solidFill>
                <a:latin typeface="微软雅黑" pitchFamily="34" charset="-122"/>
                <a:ea typeface="微软雅黑" pitchFamily="34" charset="-122"/>
              </a:rPr>
              <a:t>进一步深化</a:t>
            </a:r>
            <a:endParaRPr kumimoji="1" lang="en-US" altLang="zh-CN" sz="2000" b="1">
              <a:solidFill>
                <a:srgbClr val="000000"/>
              </a:solidFill>
              <a:latin typeface="微软雅黑" pitchFamily="34" charset="-122"/>
              <a:ea typeface="微软雅黑" pitchFamily="34" charset="-122"/>
            </a:endParaRPr>
          </a:p>
          <a:p>
            <a:pPr latinLnBrk="1"/>
            <a:r>
              <a:rPr kumimoji="1" lang="zh-CN" altLang="en-US" sz="2000" b="1">
                <a:solidFill>
                  <a:srgbClr val="000000"/>
                </a:solidFill>
                <a:latin typeface="微软雅黑" pitchFamily="34" charset="-122"/>
                <a:ea typeface="微软雅黑" pitchFamily="34" charset="-122"/>
              </a:rPr>
              <a:t>区域协调机制</a:t>
            </a:r>
            <a:endParaRPr kumimoji="1" lang="en-US" altLang="zh-CN" sz="2000" b="1">
              <a:solidFill>
                <a:srgbClr val="000000"/>
              </a:solidFill>
              <a:latin typeface="微软雅黑" pitchFamily="34" charset="-122"/>
              <a:ea typeface="微软雅黑" pitchFamily="34" charset="-122"/>
            </a:endParaRPr>
          </a:p>
          <a:p>
            <a:pPr latinLnBrk="1"/>
            <a:r>
              <a:rPr kumimoji="1" lang="en-US" altLang="ko-KR" sz="1100" b="1">
                <a:solidFill>
                  <a:srgbClr val="000000"/>
                </a:solidFill>
                <a:latin typeface="Times New Roman" pitchFamily="18" charset="0"/>
                <a:ea typeface="微软雅黑" pitchFamily="34" charset="-122"/>
              </a:rPr>
              <a:t>Further </a:t>
            </a:r>
            <a:r>
              <a:rPr kumimoji="1" lang="en-US" altLang="zh-CN" sz="1100" b="1">
                <a:solidFill>
                  <a:srgbClr val="000000"/>
                </a:solidFill>
                <a:latin typeface="Times New Roman" pitchFamily="18" charset="0"/>
                <a:ea typeface="微软雅黑" pitchFamily="34" charset="-122"/>
              </a:rPr>
              <a:t>Speed</a:t>
            </a:r>
            <a:r>
              <a:rPr kumimoji="1" lang="en-US" altLang="ko-KR" sz="1100" b="1">
                <a:solidFill>
                  <a:srgbClr val="000000"/>
                </a:solidFill>
                <a:latin typeface="Times New Roman" pitchFamily="18" charset="0"/>
                <a:ea typeface="微软雅黑" pitchFamily="34" charset="-122"/>
              </a:rPr>
              <a:t> </a:t>
            </a:r>
            <a:r>
              <a:rPr kumimoji="1" lang="en-US" altLang="zh-CN" sz="1100" b="1">
                <a:solidFill>
                  <a:srgbClr val="000000"/>
                </a:solidFill>
                <a:latin typeface="Times New Roman" pitchFamily="18" charset="0"/>
                <a:ea typeface="微软雅黑" pitchFamily="34" charset="-122"/>
              </a:rPr>
              <a:t>up</a:t>
            </a:r>
            <a:endParaRPr kumimoji="1" lang="en-US" altLang="ko-KR" sz="1100" b="1">
              <a:solidFill>
                <a:srgbClr val="000000"/>
              </a:solidFill>
              <a:latin typeface="Times New Roman" pitchFamily="18" charset="0"/>
              <a:ea typeface="微软雅黑" pitchFamily="34" charset="-122"/>
            </a:endParaRPr>
          </a:p>
          <a:p>
            <a:pPr latinLnBrk="1"/>
            <a:r>
              <a:rPr kumimoji="1" lang="en-US" altLang="ko-KR" sz="1100" b="1">
                <a:solidFill>
                  <a:srgbClr val="000000"/>
                </a:solidFill>
                <a:latin typeface="Times New Roman" pitchFamily="18" charset="0"/>
                <a:ea typeface="微软雅黑" pitchFamily="34" charset="-122"/>
              </a:rPr>
              <a:t>Regional Coordination </a:t>
            </a:r>
          </a:p>
          <a:p>
            <a:pPr latinLnBrk="1"/>
            <a:r>
              <a:rPr kumimoji="1" lang="en-US" altLang="ko-KR" sz="1100" b="1">
                <a:solidFill>
                  <a:srgbClr val="000000"/>
                </a:solidFill>
                <a:latin typeface="Times New Roman" pitchFamily="18" charset="0"/>
                <a:ea typeface="微软雅黑" pitchFamily="34" charset="-122"/>
              </a:rPr>
              <a:t>Mechanism</a:t>
            </a:r>
          </a:p>
        </p:txBody>
      </p:sp>
      <p:sp>
        <p:nvSpPr>
          <p:cNvPr id="48132" name="AutoShape 5"/>
          <p:cNvSpPr>
            <a:spLocks noChangeArrowheads="1"/>
          </p:cNvSpPr>
          <p:nvPr/>
        </p:nvSpPr>
        <p:spPr bwMode="auto">
          <a:xfrm>
            <a:off x="2124075" y="1676400"/>
            <a:ext cx="6921500" cy="2992438"/>
          </a:xfrm>
          <a:prstGeom prst="roundRect">
            <a:avLst>
              <a:gd name="adj" fmla="val 3481"/>
            </a:avLst>
          </a:prstGeom>
          <a:noFill/>
          <a:ln w="19050" cap="rnd">
            <a:solidFill>
              <a:schemeClr val="bg2"/>
            </a:solidFill>
            <a:prstDash val="sysDot"/>
            <a:round/>
            <a:headEnd/>
            <a:tailEnd/>
          </a:ln>
        </p:spPr>
        <p:txBody>
          <a:bodyPr wrap="none" anchor="ctr"/>
          <a:lstStyle/>
          <a:p>
            <a:endParaRPr lang="zh-CN" altLang="en-US"/>
          </a:p>
        </p:txBody>
      </p:sp>
      <p:grpSp>
        <p:nvGrpSpPr>
          <p:cNvPr id="48133" name="Group 6"/>
          <p:cNvGrpSpPr>
            <a:grpSpLocks/>
          </p:cNvGrpSpPr>
          <p:nvPr/>
        </p:nvGrpSpPr>
        <p:grpSpPr bwMode="auto">
          <a:xfrm>
            <a:off x="2214563" y="1484313"/>
            <a:ext cx="6678612" cy="1222375"/>
            <a:chOff x="2304" y="1200"/>
            <a:chExt cx="3102" cy="774"/>
          </a:xfrm>
        </p:grpSpPr>
        <p:sp>
          <p:nvSpPr>
            <p:cNvPr id="9" name="AutoShape 7"/>
            <p:cNvSpPr>
              <a:spLocks noChangeArrowheads="1"/>
            </p:cNvSpPr>
            <p:nvPr/>
          </p:nvSpPr>
          <p:spPr bwMode="gray">
            <a:xfrm>
              <a:off x="2334" y="1200"/>
              <a:ext cx="3072" cy="774"/>
            </a:xfrm>
            <a:prstGeom prst="roundRect">
              <a:avLst>
                <a:gd name="adj" fmla="val 10889"/>
              </a:avLst>
            </a:prstGeom>
            <a:solidFill>
              <a:schemeClr val="accent5">
                <a:lumMod val="40000"/>
                <a:lumOff val="60000"/>
              </a:schemeClr>
            </a:solidFill>
            <a:ln w="38100">
              <a:noFill/>
              <a:round/>
              <a:headEnd/>
              <a:tailEnd/>
            </a:ln>
            <a:effectLst/>
          </p:spPr>
          <p:txBody>
            <a:bodyPr wrap="none" anchor="ctr"/>
            <a:lstStyle/>
            <a:p>
              <a:pPr>
                <a:defRPr/>
              </a:pPr>
              <a:endParaRPr lang="zh-CN" altLang="en-US">
                <a:ea typeface="宋体" pitchFamily="2" charset="-122"/>
              </a:endParaRPr>
            </a:p>
          </p:txBody>
        </p:sp>
        <p:sp>
          <p:nvSpPr>
            <p:cNvPr id="48135" name="AutoShape 8"/>
            <p:cNvSpPr>
              <a:spLocks noChangeArrowheads="1"/>
            </p:cNvSpPr>
            <p:nvPr/>
          </p:nvSpPr>
          <p:spPr bwMode="gray">
            <a:xfrm>
              <a:off x="2304" y="1488"/>
              <a:ext cx="336" cy="240"/>
            </a:xfrm>
            <a:prstGeom prst="rightArrow">
              <a:avLst>
                <a:gd name="adj1" fmla="val 50000"/>
                <a:gd name="adj2" fmla="val 58333"/>
              </a:avLst>
            </a:prstGeom>
            <a:solidFill>
              <a:schemeClr val="bg1"/>
            </a:solidFill>
            <a:ln w="9525">
              <a:noFill/>
              <a:miter lim="800000"/>
              <a:headEnd/>
              <a:tailEnd/>
            </a:ln>
          </p:spPr>
          <p:txBody>
            <a:bodyPr wrap="none" anchor="ctr"/>
            <a:lstStyle/>
            <a:p>
              <a:endParaRPr lang="zh-CN" altLang="en-US"/>
            </a:p>
          </p:txBody>
        </p:sp>
      </p:grpSp>
      <p:grpSp>
        <p:nvGrpSpPr>
          <p:cNvPr id="48136" name="Group 9"/>
          <p:cNvGrpSpPr>
            <a:grpSpLocks/>
          </p:cNvGrpSpPr>
          <p:nvPr/>
        </p:nvGrpSpPr>
        <p:grpSpPr bwMode="auto">
          <a:xfrm>
            <a:off x="2214563" y="2852738"/>
            <a:ext cx="6678612" cy="877887"/>
            <a:chOff x="2304" y="2058"/>
            <a:chExt cx="3102" cy="774"/>
          </a:xfrm>
        </p:grpSpPr>
        <p:sp>
          <p:nvSpPr>
            <p:cNvPr id="48137" name="AutoShape 10"/>
            <p:cNvSpPr>
              <a:spLocks noChangeArrowheads="1"/>
            </p:cNvSpPr>
            <p:nvPr/>
          </p:nvSpPr>
          <p:spPr bwMode="gray">
            <a:xfrm>
              <a:off x="2334" y="2058"/>
              <a:ext cx="3072" cy="774"/>
            </a:xfrm>
            <a:prstGeom prst="roundRect">
              <a:avLst>
                <a:gd name="adj" fmla="val 10889"/>
              </a:avLst>
            </a:prstGeom>
            <a:solidFill>
              <a:srgbClr val="FFFF00"/>
            </a:solidFill>
            <a:ln w="38100">
              <a:noFill/>
              <a:round/>
              <a:headEnd/>
              <a:tailEnd/>
            </a:ln>
          </p:spPr>
          <p:txBody>
            <a:bodyPr wrap="none" anchor="ctr"/>
            <a:lstStyle/>
            <a:p>
              <a:endParaRPr lang="zh-CN" altLang="en-US"/>
            </a:p>
          </p:txBody>
        </p:sp>
        <p:sp>
          <p:nvSpPr>
            <p:cNvPr id="48138" name="AutoShape 11"/>
            <p:cNvSpPr>
              <a:spLocks noChangeArrowheads="1"/>
            </p:cNvSpPr>
            <p:nvPr/>
          </p:nvSpPr>
          <p:spPr bwMode="gray">
            <a:xfrm>
              <a:off x="2304" y="2352"/>
              <a:ext cx="336" cy="240"/>
            </a:xfrm>
            <a:prstGeom prst="rightArrow">
              <a:avLst>
                <a:gd name="adj1" fmla="val 50000"/>
                <a:gd name="adj2" fmla="val 58333"/>
              </a:avLst>
            </a:prstGeom>
            <a:solidFill>
              <a:schemeClr val="bg1"/>
            </a:solidFill>
            <a:ln w="9525">
              <a:noFill/>
              <a:miter lim="800000"/>
              <a:headEnd/>
              <a:tailEnd/>
            </a:ln>
          </p:spPr>
          <p:txBody>
            <a:bodyPr wrap="none" anchor="ctr"/>
            <a:lstStyle/>
            <a:p>
              <a:endParaRPr lang="zh-CN" altLang="en-US"/>
            </a:p>
          </p:txBody>
        </p:sp>
      </p:grpSp>
      <p:grpSp>
        <p:nvGrpSpPr>
          <p:cNvPr id="48139" name="Group 12"/>
          <p:cNvGrpSpPr>
            <a:grpSpLocks/>
          </p:cNvGrpSpPr>
          <p:nvPr/>
        </p:nvGrpSpPr>
        <p:grpSpPr bwMode="auto">
          <a:xfrm>
            <a:off x="2214563" y="3860800"/>
            <a:ext cx="6678612" cy="1008063"/>
            <a:chOff x="2304" y="2880"/>
            <a:chExt cx="3102" cy="774"/>
          </a:xfrm>
        </p:grpSpPr>
        <p:sp>
          <p:nvSpPr>
            <p:cNvPr id="15" name="AutoShape 13"/>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w="38100">
              <a:noFill/>
              <a:round/>
              <a:headEnd/>
              <a:tailEnd/>
            </a:ln>
            <a:effectLst/>
          </p:spPr>
          <p:txBody>
            <a:bodyPr wrap="none" anchor="ctr"/>
            <a:lstStyle/>
            <a:p>
              <a:pPr>
                <a:defRPr/>
              </a:pPr>
              <a:endParaRPr lang="zh-CN" altLang="en-US">
                <a:ea typeface="宋体" pitchFamily="2" charset="-122"/>
              </a:endParaRPr>
            </a:p>
          </p:txBody>
        </p:sp>
        <p:sp>
          <p:nvSpPr>
            <p:cNvPr id="48141" name="AutoShape 14"/>
            <p:cNvSpPr>
              <a:spLocks noChangeArrowheads="1"/>
            </p:cNvSpPr>
            <p:nvPr/>
          </p:nvSpPr>
          <p:spPr bwMode="gray">
            <a:xfrm>
              <a:off x="2304" y="3168"/>
              <a:ext cx="336" cy="240"/>
            </a:xfrm>
            <a:prstGeom prst="rightArrow">
              <a:avLst>
                <a:gd name="adj1" fmla="val 50000"/>
                <a:gd name="adj2" fmla="val 58333"/>
              </a:avLst>
            </a:prstGeom>
            <a:solidFill>
              <a:schemeClr val="bg1"/>
            </a:solidFill>
            <a:ln w="9525">
              <a:noFill/>
              <a:miter lim="800000"/>
              <a:headEnd/>
              <a:tailEnd/>
            </a:ln>
          </p:spPr>
          <p:txBody>
            <a:bodyPr wrap="none" anchor="ctr"/>
            <a:lstStyle/>
            <a:p>
              <a:endParaRPr lang="zh-CN" altLang="en-US"/>
            </a:p>
          </p:txBody>
        </p:sp>
      </p:grpSp>
      <p:sp>
        <p:nvSpPr>
          <p:cNvPr id="48142" name="Text Box 15"/>
          <p:cNvSpPr txBox="1">
            <a:spLocks noChangeArrowheads="1"/>
          </p:cNvSpPr>
          <p:nvPr/>
        </p:nvSpPr>
        <p:spPr bwMode="gray">
          <a:xfrm>
            <a:off x="2987675" y="3789363"/>
            <a:ext cx="5905500" cy="1100137"/>
          </a:xfrm>
          <a:prstGeom prst="rect">
            <a:avLst/>
          </a:prstGeom>
          <a:noFill/>
          <a:ln w="9525" algn="ctr">
            <a:noFill/>
            <a:miter lim="800000"/>
            <a:headEnd/>
            <a:tailEnd/>
          </a:ln>
          <a:effectLst/>
        </p:spPr>
        <p:txBody>
          <a:bodyPr>
            <a:spAutoFit/>
          </a:bodyPr>
          <a:lstStyle/>
          <a:p>
            <a:pPr>
              <a:lnSpc>
                <a:spcPct val="150000"/>
              </a:lnSpc>
              <a:buFont typeface="Arial" charset="0"/>
              <a:buChar char="•"/>
            </a:pPr>
            <a:r>
              <a:rPr lang="zh-CN" altLang="en-US" sz="1600" b="1">
                <a:solidFill>
                  <a:srgbClr val="000000"/>
                </a:solidFill>
                <a:latin typeface="Times New Roman" pitchFamily="18" charset="0"/>
                <a:ea typeface="华文细黑" pitchFamily="2" charset="-122"/>
              </a:rPr>
              <a:t> 建立重大项目环境影响评价会商机制</a:t>
            </a:r>
            <a:r>
              <a:rPr lang="zh-CN" altLang="en-US" sz="1200" b="1">
                <a:solidFill>
                  <a:srgbClr val="000000"/>
                </a:solidFill>
                <a:latin typeface="Times New Roman" pitchFamily="18" charset="0"/>
                <a:ea typeface="华文细黑" pitchFamily="2" charset="-122"/>
              </a:rPr>
              <a:t> </a:t>
            </a:r>
            <a:r>
              <a:rPr lang="en-US" altLang="zh-CN" sz="1200" b="1">
                <a:solidFill>
                  <a:srgbClr val="000000"/>
                </a:solidFill>
                <a:latin typeface="Times New Roman" pitchFamily="18" charset="0"/>
                <a:ea typeface="华文细黑" pitchFamily="2" charset="-122"/>
              </a:rPr>
              <a:t>EIA consultation mechanism</a:t>
            </a:r>
          </a:p>
          <a:p>
            <a:pPr>
              <a:lnSpc>
                <a:spcPct val="150000"/>
              </a:lnSpc>
              <a:buFont typeface="Arial" charset="0"/>
              <a:buChar char="•"/>
            </a:pPr>
            <a:r>
              <a:rPr lang="zh-CN" altLang="en-US" sz="1600" b="1">
                <a:solidFill>
                  <a:srgbClr val="000000"/>
                </a:solidFill>
                <a:latin typeface="Times New Roman" pitchFamily="18" charset="0"/>
                <a:ea typeface="华文细黑" pitchFamily="2" charset="-122"/>
              </a:rPr>
              <a:t> 统一区域环境执法标准和尺度</a:t>
            </a:r>
            <a:r>
              <a:rPr lang="zh-CN" altLang="en-US" sz="1200" b="1">
                <a:solidFill>
                  <a:srgbClr val="000000"/>
                </a:solidFill>
                <a:latin typeface="Times New Roman" pitchFamily="18" charset="0"/>
                <a:ea typeface="华文细黑" pitchFamily="2" charset="-122"/>
              </a:rPr>
              <a:t> </a:t>
            </a:r>
            <a:r>
              <a:rPr lang="en-US" altLang="zh-CN" sz="1200" b="1">
                <a:solidFill>
                  <a:srgbClr val="000000"/>
                </a:solidFill>
                <a:latin typeface="Times New Roman" pitchFamily="18" charset="0"/>
                <a:ea typeface="华文细黑" pitchFamily="2" charset="-122"/>
              </a:rPr>
              <a:t>Unified regional environmental enforcement standards and scales</a:t>
            </a:r>
          </a:p>
        </p:txBody>
      </p:sp>
      <p:sp>
        <p:nvSpPr>
          <p:cNvPr id="48143" name="Text Box 16"/>
          <p:cNvSpPr txBox="1">
            <a:spLocks noChangeArrowheads="1"/>
          </p:cNvSpPr>
          <p:nvPr/>
        </p:nvSpPr>
        <p:spPr bwMode="gray">
          <a:xfrm>
            <a:off x="2987675" y="2924175"/>
            <a:ext cx="5772150" cy="733425"/>
          </a:xfrm>
          <a:prstGeom prst="rect">
            <a:avLst/>
          </a:prstGeom>
          <a:noFill/>
          <a:ln w="9525" algn="ctr">
            <a:noFill/>
            <a:miter lim="800000"/>
            <a:headEnd/>
            <a:tailEnd/>
          </a:ln>
          <a:effectLst/>
        </p:spPr>
        <p:txBody>
          <a:bodyPr>
            <a:spAutoFit/>
          </a:bodyPr>
          <a:lstStyle/>
          <a:p>
            <a:pPr>
              <a:lnSpc>
                <a:spcPct val="150000"/>
              </a:lnSpc>
              <a:buFont typeface="Arial" charset="0"/>
              <a:buChar char="•"/>
            </a:pPr>
            <a:r>
              <a:rPr lang="zh-CN" altLang="en-US" sz="1200" b="1">
                <a:solidFill>
                  <a:srgbClr val="000000"/>
                </a:solidFill>
                <a:latin typeface="Times New Roman" pitchFamily="18" charset="0"/>
                <a:ea typeface="华文细黑" pitchFamily="2" charset="-122"/>
              </a:rPr>
              <a:t> </a:t>
            </a:r>
            <a:r>
              <a:rPr lang="zh-CN" altLang="en-US" sz="1600" b="1">
                <a:solidFill>
                  <a:srgbClr val="000000"/>
                </a:solidFill>
                <a:latin typeface="Times New Roman" pitchFamily="18" charset="0"/>
                <a:ea typeface="华文细黑" pitchFamily="2" charset="-122"/>
              </a:rPr>
              <a:t>建立常态化区域重污染天气监测预警平台</a:t>
            </a:r>
            <a:r>
              <a:rPr lang="zh-CN" altLang="en-US" sz="1200" b="1">
                <a:solidFill>
                  <a:srgbClr val="000000"/>
                </a:solidFill>
                <a:latin typeface="Times New Roman" pitchFamily="18" charset="0"/>
                <a:ea typeface="华文细黑" pitchFamily="2" charset="-122"/>
              </a:rPr>
              <a:t> </a:t>
            </a:r>
            <a:r>
              <a:rPr lang="en-US" altLang="zh-CN" sz="1200" b="1">
                <a:solidFill>
                  <a:srgbClr val="000000"/>
                </a:solidFill>
                <a:latin typeface="Times New Roman" pitchFamily="18" charset="0"/>
                <a:ea typeface="华文细黑" pitchFamily="2" charset="-122"/>
              </a:rPr>
              <a:t>Establish normalized area heavily polluted weather monitoring and warning platform</a:t>
            </a:r>
          </a:p>
        </p:txBody>
      </p:sp>
      <p:sp>
        <p:nvSpPr>
          <p:cNvPr id="48144" name="Text Box 17"/>
          <p:cNvSpPr txBox="1">
            <a:spLocks noChangeArrowheads="1"/>
          </p:cNvSpPr>
          <p:nvPr/>
        </p:nvSpPr>
        <p:spPr bwMode="gray">
          <a:xfrm>
            <a:off x="2987675" y="1536700"/>
            <a:ext cx="5905500" cy="1100138"/>
          </a:xfrm>
          <a:prstGeom prst="rect">
            <a:avLst/>
          </a:prstGeom>
          <a:noFill/>
          <a:ln w="9525" algn="ctr">
            <a:noFill/>
            <a:miter lim="800000"/>
            <a:headEnd/>
            <a:tailEnd/>
          </a:ln>
        </p:spPr>
        <p:txBody>
          <a:bodyPr>
            <a:spAutoFit/>
          </a:bodyPr>
          <a:lstStyle/>
          <a:p>
            <a:pPr>
              <a:lnSpc>
                <a:spcPct val="150000"/>
              </a:lnSpc>
              <a:buFont typeface="Arial" charset="0"/>
              <a:buChar char="•"/>
            </a:pPr>
            <a:r>
              <a:rPr lang="zh-CN" altLang="en-US" sz="1600">
                <a:solidFill>
                  <a:srgbClr val="000000"/>
                </a:solidFill>
                <a:latin typeface="华文细黑" pitchFamily="2" charset="-122"/>
                <a:ea typeface="华文细黑" pitchFamily="2" charset="-122"/>
              </a:rPr>
              <a:t> </a:t>
            </a:r>
            <a:r>
              <a:rPr lang="zh-CN" altLang="en-US" sz="1600" b="1">
                <a:solidFill>
                  <a:srgbClr val="000000"/>
                </a:solidFill>
                <a:latin typeface="华文细黑" pitchFamily="2" charset="-122"/>
                <a:ea typeface="华文细黑" pitchFamily="2" charset="-122"/>
              </a:rPr>
              <a:t>构建区域环境信息共享机制</a:t>
            </a:r>
            <a:r>
              <a:rPr lang="zh-CN" altLang="en-US" sz="1200" b="1">
                <a:solidFill>
                  <a:srgbClr val="000000"/>
                </a:solidFill>
                <a:latin typeface="华文细黑" pitchFamily="2" charset="-122"/>
                <a:ea typeface="华文细黑" pitchFamily="2" charset="-122"/>
              </a:rPr>
              <a:t> </a:t>
            </a:r>
            <a:r>
              <a:rPr lang="en-US" altLang="zh-CN" sz="1200" b="1">
                <a:solidFill>
                  <a:srgbClr val="000000"/>
                </a:solidFill>
                <a:latin typeface="Times New Roman" pitchFamily="18" charset="0"/>
                <a:ea typeface="华文细黑" pitchFamily="2" charset="-122"/>
              </a:rPr>
              <a:t>Information sharing</a:t>
            </a:r>
          </a:p>
          <a:p>
            <a:pPr>
              <a:lnSpc>
                <a:spcPct val="150000"/>
              </a:lnSpc>
              <a:buFont typeface="Arial" charset="0"/>
              <a:buChar char="•"/>
            </a:pPr>
            <a:r>
              <a:rPr lang="zh-CN" altLang="en-US" sz="1600" b="1">
                <a:solidFill>
                  <a:srgbClr val="000000"/>
                </a:solidFill>
                <a:latin typeface="华文细黑" pitchFamily="2" charset="-122"/>
                <a:ea typeface="华文细黑" pitchFamily="2" charset="-122"/>
              </a:rPr>
              <a:t> 建立区域和部门协调制度，协商区域环境决策</a:t>
            </a:r>
            <a:r>
              <a:rPr lang="zh-CN" altLang="en-US" sz="1200" b="1">
                <a:solidFill>
                  <a:srgbClr val="000000"/>
                </a:solidFill>
                <a:latin typeface="华文细黑" pitchFamily="2" charset="-122"/>
                <a:ea typeface="华文细黑" pitchFamily="2" charset="-122"/>
              </a:rPr>
              <a:t> </a:t>
            </a:r>
            <a:r>
              <a:rPr lang="en-US" altLang="zh-CN" sz="1200" b="1">
                <a:solidFill>
                  <a:srgbClr val="000000"/>
                </a:solidFill>
                <a:latin typeface="Times New Roman" pitchFamily="18" charset="0"/>
                <a:ea typeface="华文细黑" pitchFamily="2" charset="-122"/>
              </a:rPr>
              <a:t>Regional coordination system, negotiated regional environmental decision-making</a:t>
            </a:r>
          </a:p>
        </p:txBody>
      </p:sp>
      <p:grpSp>
        <p:nvGrpSpPr>
          <p:cNvPr id="48145" name="Group 12"/>
          <p:cNvGrpSpPr>
            <a:grpSpLocks/>
          </p:cNvGrpSpPr>
          <p:nvPr/>
        </p:nvGrpSpPr>
        <p:grpSpPr bwMode="auto">
          <a:xfrm>
            <a:off x="2214563" y="5013325"/>
            <a:ext cx="6678612" cy="1152525"/>
            <a:chOff x="2304" y="2880"/>
            <a:chExt cx="3102" cy="774"/>
          </a:xfrm>
        </p:grpSpPr>
        <p:sp>
          <p:nvSpPr>
            <p:cNvPr id="21" name="AutoShape 13"/>
            <p:cNvSpPr>
              <a:spLocks noChangeArrowheads="1"/>
            </p:cNvSpPr>
            <p:nvPr/>
          </p:nvSpPr>
          <p:spPr bwMode="gray">
            <a:xfrm>
              <a:off x="2334" y="2880"/>
              <a:ext cx="3072" cy="774"/>
            </a:xfrm>
            <a:prstGeom prst="roundRect">
              <a:avLst>
                <a:gd name="adj" fmla="val 10889"/>
              </a:avLst>
            </a:prstGeom>
            <a:solidFill>
              <a:schemeClr val="tx2">
                <a:lumMod val="40000"/>
                <a:lumOff val="60000"/>
              </a:schemeClr>
            </a:solidFill>
            <a:ln w="38100">
              <a:noFill/>
              <a:round/>
              <a:headEnd/>
              <a:tailEnd/>
            </a:ln>
            <a:effectLst/>
          </p:spPr>
          <p:txBody>
            <a:bodyPr wrap="none" anchor="ctr"/>
            <a:lstStyle/>
            <a:p>
              <a:pPr>
                <a:defRPr/>
              </a:pPr>
              <a:endParaRPr lang="zh-CN" altLang="en-US">
                <a:ea typeface="宋体" pitchFamily="2" charset="-122"/>
              </a:endParaRPr>
            </a:p>
          </p:txBody>
        </p:sp>
        <p:sp>
          <p:nvSpPr>
            <p:cNvPr id="48147" name="AutoShape 14"/>
            <p:cNvSpPr>
              <a:spLocks noChangeArrowheads="1"/>
            </p:cNvSpPr>
            <p:nvPr/>
          </p:nvSpPr>
          <p:spPr bwMode="gray">
            <a:xfrm>
              <a:off x="2304" y="3168"/>
              <a:ext cx="336" cy="240"/>
            </a:xfrm>
            <a:prstGeom prst="rightArrow">
              <a:avLst>
                <a:gd name="adj1" fmla="val 50000"/>
                <a:gd name="adj2" fmla="val 58333"/>
              </a:avLst>
            </a:prstGeom>
            <a:solidFill>
              <a:schemeClr val="bg1"/>
            </a:solidFill>
            <a:ln w="9525">
              <a:noFill/>
              <a:miter lim="800000"/>
              <a:headEnd/>
              <a:tailEnd/>
            </a:ln>
          </p:spPr>
          <p:txBody>
            <a:bodyPr wrap="none" anchor="ctr"/>
            <a:lstStyle/>
            <a:p>
              <a:endParaRPr lang="zh-CN" altLang="en-US"/>
            </a:p>
          </p:txBody>
        </p:sp>
      </p:grpSp>
      <p:sp>
        <p:nvSpPr>
          <p:cNvPr id="48148" name="Text Box 15"/>
          <p:cNvSpPr txBox="1">
            <a:spLocks noChangeArrowheads="1"/>
          </p:cNvSpPr>
          <p:nvPr/>
        </p:nvSpPr>
        <p:spPr bwMode="gray">
          <a:xfrm>
            <a:off x="2987675" y="4941888"/>
            <a:ext cx="5772150" cy="1100137"/>
          </a:xfrm>
          <a:prstGeom prst="rect">
            <a:avLst/>
          </a:prstGeom>
          <a:noFill/>
          <a:ln w="9525" algn="ctr">
            <a:noFill/>
            <a:miter lim="800000"/>
            <a:headEnd/>
            <a:tailEnd/>
          </a:ln>
          <a:effectLst/>
        </p:spPr>
        <p:txBody>
          <a:bodyPr>
            <a:spAutoFit/>
          </a:bodyPr>
          <a:lstStyle/>
          <a:p>
            <a:pPr>
              <a:lnSpc>
                <a:spcPct val="150000"/>
              </a:lnSpc>
              <a:buFont typeface="Arial" charset="0"/>
              <a:buChar char="•"/>
            </a:pPr>
            <a:r>
              <a:rPr lang="zh-CN" altLang="en-US" sz="1600" b="1">
                <a:solidFill>
                  <a:srgbClr val="000000"/>
                </a:solidFill>
                <a:latin typeface="Times New Roman" pitchFamily="18" charset="0"/>
                <a:ea typeface="华文细黑" pitchFamily="2" charset="-122"/>
              </a:rPr>
              <a:t> 统一监测方法、监测内容</a:t>
            </a:r>
            <a:r>
              <a:rPr lang="zh-CN" altLang="en-US" sz="1200" b="1">
                <a:solidFill>
                  <a:srgbClr val="000000"/>
                </a:solidFill>
                <a:latin typeface="Times New Roman" pitchFamily="18" charset="0"/>
                <a:ea typeface="华文细黑" pitchFamily="2" charset="-122"/>
              </a:rPr>
              <a:t> </a:t>
            </a:r>
            <a:r>
              <a:rPr lang="en-US" altLang="zh-CN" sz="1200" b="1">
                <a:solidFill>
                  <a:srgbClr val="000000"/>
                </a:solidFill>
                <a:latin typeface="Times New Roman" pitchFamily="18" charset="0"/>
                <a:ea typeface="华文细黑" pitchFamily="2" charset="-122"/>
              </a:rPr>
              <a:t>Unified monitor method and content</a:t>
            </a:r>
          </a:p>
          <a:p>
            <a:pPr>
              <a:lnSpc>
                <a:spcPct val="150000"/>
              </a:lnSpc>
              <a:buFont typeface="Arial" charset="0"/>
              <a:buChar char="•"/>
            </a:pPr>
            <a:r>
              <a:rPr lang="zh-CN" altLang="en-US" sz="1600" b="1">
                <a:solidFill>
                  <a:srgbClr val="000000"/>
                </a:solidFill>
                <a:latin typeface="Times New Roman" pitchFamily="18" charset="0"/>
                <a:ea typeface="华文细黑" pitchFamily="2" charset="-122"/>
              </a:rPr>
              <a:t> 加强对区域空气质量的综合评估</a:t>
            </a:r>
            <a:r>
              <a:rPr lang="zh-CN" altLang="en-US" sz="1200" b="1">
                <a:solidFill>
                  <a:srgbClr val="000000"/>
                </a:solidFill>
                <a:latin typeface="Times New Roman" pitchFamily="18" charset="0"/>
                <a:ea typeface="华文细黑" pitchFamily="2" charset="-122"/>
              </a:rPr>
              <a:t> </a:t>
            </a:r>
            <a:r>
              <a:rPr lang="en-US" altLang="zh-CN" sz="1200" b="1">
                <a:solidFill>
                  <a:srgbClr val="000000"/>
                </a:solidFill>
                <a:latin typeface="Times New Roman" pitchFamily="18" charset="0"/>
                <a:ea typeface="华文细黑" pitchFamily="2" charset="-122"/>
              </a:rPr>
              <a:t>Strengthen the comprehensive assessment of regional air quality</a:t>
            </a:r>
          </a:p>
        </p:txBody>
      </p:sp>
      <p:sp>
        <p:nvSpPr>
          <p:cNvPr id="48149" name="Rectangle 2"/>
          <p:cNvSpPr txBox="1">
            <a:spLocks noChangeArrowheads="1"/>
          </p:cNvSpPr>
          <p:nvPr/>
        </p:nvSpPr>
        <p:spPr bwMode="gray">
          <a:xfrm>
            <a:off x="82550" y="182563"/>
            <a:ext cx="7696200" cy="563562"/>
          </a:xfrm>
          <a:prstGeom prst="rect">
            <a:avLst/>
          </a:prstGeom>
          <a:noFill/>
          <a:ln w="9525">
            <a:noFill/>
            <a:miter lim="800000"/>
            <a:headEnd/>
            <a:tailEnd/>
          </a:ln>
        </p:spPr>
        <p:txBody>
          <a:bodyPr anchor="ctr"/>
          <a:lstStyle/>
          <a:p>
            <a:r>
              <a:rPr lang="en-US" altLang="zh-CN" sz="2000" b="1">
                <a:solidFill>
                  <a:schemeClr val="tx2"/>
                </a:solidFill>
                <a:latin typeface="Calibri" pitchFamily="34" charset="0"/>
              </a:rPr>
              <a:t>4) </a:t>
            </a:r>
            <a:r>
              <a:rPr lang="zh-CN" altLang="zh-CN" sz="2000" b="1">
                <a:solidFill>
                  <a:schemeClr val="tx2"/>
                </a:solidFill>
                <a:latin typeface="Calibri" pitchFamily="34" charset="0"/>
              </a:rPr>
              <a:t>区域大气污染防治协调机制与政策</a:t>
            </a:r>
            <a:endParaRPr lang="en-US" altLang="zh-CN" sz="2000" b="1">
              <a:solidFill>
                <a:schemeClr val="tx2"/>
              </a:solidFill>
              <a:latin typeface="Calibri" pitchFamily="34" charset="0"/>
            </a:endParaRPr>
          </a:p>
          <a:p>
            <a:r>
              <a:rPr lang="en-US" altLang="zh-CN" b="1">
                <a:solidFill>
                  <a:schemeClr val="tx2"/>
                </a:solidFill>
                <a:latin typeface="Calibri" pitchFamily="34" charset="0"/>
              </a:rPr>
              <a:t>Regional air pollution prevention coordination mechanism and policy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00300" y="3162300"/>
            <a:ext cx="4343400" cy="533400"/>
          </a:xfrm>
          <a:prstGeom prst="rect">
            <a:avLst/>
          </a:prstGeom>
        </p:spPr>
        <p:txBody>
          <a:bodyPr wrap="none" fromWordArt="1">
            <a:prstTxWarp prst="textDeflate">
              <a:avLst>
                <a:gd name="adj" fmla="val 0"/>
              </a:avLst>
            </a:prstTxWarp>
          </a:bodyPr>
          <a:lstStyle/>
          <a:p>
            <a:pPr algn="ctr"/>
            <a:r>
              <a:rPr lang="en-US" altLang="zh-CN" sz="3600" b="1" kern="1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latin typeface="Arial"/>
                <a:cs typeface="Arial"/>
              </a:rPr>
              <a:t>Thank You !</a:t>
            </a:r>
            <a:endParaRPr lang="zh-CN" altLang="en-US" sz="3600" b="1" kern="1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gray">
          <a:xfrm>
            <a:off x="323850" y="273050"/>
            <a:ext cx="4464050" cy="563563"/>
          </a:xfrm>
          <a:prstGeom prst="rect">
            <a:avLst/>
          </a:prstGeom>
          <a:noFill/>
          <a:ln w="9525">
            <a:noFill/>
            <a:miter lim="800000"/>
            <a:headEnd/>
            <a:tailEnd/>
          </a:ln>
        </p:spPr>
        <p:txBody>
          <a:bodyPr anchor="ctr"/>
          <a:lstStyle/>
          <a:p>
            <a:r>
              <a:rPr lang="zh-CN" altLang="en-US" sz="3200" b="1">
                <a:solidFill>
                  <a:schemeClr val="tx2"/>
                </a:solidFill>
                <a:latin typeface="Calibri" pitchFamily="34" charset="0"/>
              </a:rPr>
              <a:t>项目背景 </a:t>
            </a:r>
            <a:r>
              <a:rPr lang="en-US" altLang="zh-CN" sz="3200" b="1">
                <a:solidFill>
                  <a:schemeClr val="tx2"/>
                </a:solidFill>
                <a:latin typeface="Calibri" pitchFamily="34" charset="0"/>
              </a:rPr>
              <a:t>Background</a:t>
            </a:r>
          </a:p>
        </p:txBody>
      </p:sp>
      <p:sp>
        <p:nvSpPr>
          <p:cNvPr id="7172" name="Rectangle 6"/>
          <p:cNvSpPr txBox="1">
            <a:spLocks/>
          </p:cNvSpPr>
          <p:nvPr/>
        </p:nvSpPr>
        <p:spPr bwMode="auto">
          <a:xfrm>
            <a:off x="215900" y="1096963"/>
            <a:ext cx="8459788" cy="892175"/>
          </a:xfrm>
          <a:prstGeom prst="rect">
            <a:avLst/>
          </a:prstGeom>
          <a:noFill/>
          <a:ln w="9525">
            <a:noFill/>
            <a:miter lim="800000"/>
            <a:headEnd/>
            <a:tailEnd/>
          </a:ln>
        </p:spPr>
        <p:txBody>
          <a:bodyPr lIns="92075" tIns="46038" rIns="92075" bIns="46038" anchor="ctr">
            <a:spAutoFit/>
          </a:bodyPr>
          <a:lstStyle/>
          <a:p>
            <a:pPr>
              <a:lnSpc>
                <a:spcPct val="125000"/>
              </a:lnSpc>
            </a:pPr>
            <a:r>
              <a:rPr lang="zh-CN" altLang="en-US" sz="2400" b="1">
                <a:latin typeface="Times New Roman" pitchFamily="18" charset="0"/>
                <a:ea typeface="华文细黑" pitchFamily="2" charset="-122"/>
                <a:cs typeface="Times New Roman" pitchFamily="18" charset="0"/>
              </a:rPr>
              <a:t>全国大气污染形势极为严峻</a:t>
            </a:r>
            <a:r>
              <a:rPr lang="en-US" altLang="zh-CN" sz="2400" b="1">
                <a:latin typeface="Times New Roman" pitchFamily="18" charset="0"/>
                <a:ea typeface="华文细黑" pitchFamily="2" charset="-122"/>
                <a:cs typeface="Times New Roman" pitchFamily="18" charset="0"/>
              </a:rPr>
              <a:t>: </a:t>
            </a:r>
            <a:r>
              <a:rPr lang="en-US" altLang="zh-CN" sz="2400" b="1">
                <a:solidFill>
                  <a:srgbClr val="FF3300"/>
                </a:solidFill>
                <a:latin typeface="Times New Roman" pitchFamily="18" charset="0"/>
                <a:ea typeface="华文细黑" pitchFamily="2" charset="-122"/>
                <a:cs typeface="Times New Roman" pitchFamily="18" charset="0"/>
              </a:rPr>
              <a:t>PM</a:t>
            </a:r>
            <a:r>
              <a:rPr lang="en-US" altLang="zh-CN" sz="2400" b="1" baseline="-25000">
                <a:solidFill>
                  <a:srgbClr val="FF3300"/>
                </a:solidFill>
                <a:latin typeface="Times New Roman" pitchFamily="18" charset="0"/>
                <a:ea typeface="华文细黑" pitchFamily="2" charset="-122"/>
                <a:cs typeface="Times New Roman" pitchFamily="18" charset="0"/>
              </a:rPr>
              <a:t>2.5</a:t>
            </a:r>
            <a:r>
              <a:rPr lang="zh-CN" altLang="en-US" sz="2400" b="1">
                <a:solidFill>
                  <a:srgbClr val="FF3300"/>
                </a:solidFill>
                <a:latin typeface="Times New Roman" pitchFamily="18" charset="0"/>
                <a:ea typeface="华文细黑" pitchFamily="2" charset="-122"/>
                <a:cs typeface="Times New Roman" pitchFamily="18" charset="0"/>
              </a:rPr>
              <a:t>浓度距达标差距较大</a:t>
            </a:r>
            <a:endParaRPr lang="en-US" altLang="zh-CN" sz="2400" b="1">
              <a:solidFill>
                <a:srgbClr val="FF3300"/>
              </a:solidFill>
              <a:latin typeface="Times New Roman" pitchFamily="18" charset="0"/>
              <a:ea typeface="华文细黑" pitchFamily="2" charset="-122"/>
              <a:cs typeface="Times New Roman" pitchFamily="18" charset="0"/>
            </a:endParaRPr>
          </a:p>
          <a:p>
            <a:pPr>
              <a:lnSpc>
                <a:spcPct val="125000"/>
              </a:lnSpc>
            </a:pPr>
            <a:r>
              <a:rPr lang="en-US" altLang="zh-CN" b="1">
                <a:latin typeface="Times New Roman" pitchFamily="18" charset="0"/>
                <a:ea typeface="华文细黑" pitchFamily="2" charset="-122"/>
                <a:cs typeface="Times New Roman" pitchFamily="18" charset="0"/>
              </a:rPr>
              <a:t>A wide gap between PM</a:t>
            </a:r>
            <a:r>
              <a:rPr lang="en-US" altLang="zh-CN" b="1" baseline="-25000">
                <a:latin typeface="Times New Roman" pitchFamily="18" charset="0"/>
                <a:ea typeface="华文细黑" pitchFamily="2" charset="-122"/>
                <a:cs typeface="Times New Roman" pitchFamily="18" charset="0"/>
              </a:rPr>
              <a:t>2.5</a:t>
            </a:r>
            <a:r>
              <a:rPr lang="en-US" altLang="zh-CN" b="1">
                <a:latin typeface="Times New Roman" pitchFamily="18" charset="0"/>
                <a:ea typeface="华文细黑" pitchFamily="2" charset="-122"/>
                <a:cs typeface="Times New Roman" pitchFamily="18" charset="0"/>
              </a:rPr>
              <a:t> concentration and the standard</a:t>
            </a:r>
          </a:p>
        </p:txBody>
      </p:sp>
      <p:sp>
        <p:nvSpPr>
          <p:cNvPr id="7173" name="Title 1"/>
          <p:cNvSpPr txBox="1">
            <a:spLocks/>
          </p:cNvSpPr>
          <p:nvPr/>
        </p:nvSpPr>
        <p:spPr bwMode="auto">
          <a:xfrm>
            <a:off x="4549775" y="2033588"/>
            <a:ext cx="4641850" cy="4135437"/>
          </a:xfrm>
          <a:prstGeom prst="rect">
            <a:avLst/>
          </a:prstGeom>
          <a:noFill/>
          <a:ln w="9525">
            <a:noFill/>
            <a:miter lim="800000"/>
            <a:headEnd/>
            <a:tailEnd/>
          </a:ln>
        </p:spPr>
        <p:txBody>
          <a:bodyPr anchor="ctr"/>
          <a:lstStyle/>
          <a:p>
            <a:pPr defTabSz="457200">
              <a:spcBef>
                <a:spcPts val="600"/>
              </a:spcBef>
              <a:buFont typeface="Arial" charset="0"/>
              <a:buChar char="•"/>
            </a:pPr>
            <a:r>
              <a:rPr lang="zh-CN" altLang="en-US" sz="1600" b="1">
                <a:solidFill>
                  <a:schemeClr val="tx2"/>
                </a:solidFill>
                <a:latin typeface="Times New Roman" pitchFamily="18" charset="0"/>
                <a:ea typeface="华文细黑" pitchFamily="2" charset="-122"/>
                <a:cs typeface="Times New Roman" pitchFamily="18" charset="0"/>
              </a:rPr>
              <a:t>首批开展</a:t>
            </a:r>
            <a:r>
              <a:rPr lang="en-US" altLang="zh-CN" sz="1600" b="1">
                <a:solidFill>
                  <a:schemeClr val="tx2"/>
                </a:solidFill>
                <a:latin typeface="Times New Roman" pitchFamily="18" charset="0"/>
                <a:ea typeface="华文细黑" pitchFamily="2" charset="-122"/>
                <a:cs typeface="Times New Roman" pitchFamily="18" charset="0"/>
              </a:rPr>
              <a:t>PM</a:t>
            </a:r>
            <a:r>
              <a:rPr lang="en-US" altLang="zh-CN" sz="1600" b="1" baseline="-25000">
                <a:solidFill>
                  <a:schemeClr val="tx2"/>
                </a:solidFill>
                <a:latin typeface="Times New Roman" pitchFamily="18" charset="0"/>
                <a:ea typeface="华文细黑" pitchFamily="2" charset="-122"/>
                <a:cs typeface="Times New Roman" pitchFamily="18" charset="0"/>
              </a:rPr>
              <a:t>2.5</a:t>
            </a:r>
            <a:r>
              <a:rPr lang="zh-CN" altLang="en-US" sz="1600" b="1">
                <a:solidFill>
                  <a:schemeClr val="tx2"/>
                </a:solidFill>
                <a:latin typeface="Times New Roman" pitchFamily="18" charset="0"/>
                <a:ea typeface="华文细黑" pitchFamily="2" charset="-122"/>
                <a:cs typeface="Times New Roman" pitchFamily="18" charset="0"/>
              </a:rPr>
              <a:t>监测的</a:t>
            </a:r>
            <a:r>
              <a:rPr lang="en-US" altLang="zh-CN" sz="1600" b="1">
                <a:solidFill>
                  <a:schemeClr val="tx2"/>
                </a:solidFill>
                <a:latin typeface="Times New Roman" pitchFamily="18" charset="0"/>
                <a:ea typeface="华文细黑" pitchFamily="2" charset="-122"/>
                <a:cs typeface="Times New Roman" pitchFamily="18" charset="0"/>
              </a:rPr>
              <a:t>74</a:t>
            </a:r>
            <a:r>
              <a:rPr lang="zh-CN" altLang="en-US" sz="1600" b="1">
                <a:solidFill>
                  <a:schemeClr val="tx2"/>
                </a:solidFill>
                <a:latin typeface="Times New Roman" pitchFamily="18" charset="0"/>
                <a:ea typeface="华文细黑" pitchFamily="2" charset="-122"/>
                <a:cs typeface="Times New Roman" pitchFamily="18" charset="0"/>
              </a:rPr>
              <a:t>个城市中，有</a:t>
            </a:r>
            <a:r>
              <a:rPr lang="en-US" altLang="zh-CN" sz="1600" b="1">
                <a:solidFill>
                  <a:schemeClr val="tx2"/>
                </a:solidFill>
                <a:latin typeface="Times New Roman" pitchFamily="18" charset="0"/>
                <a:ea typeface="华文细黑" pitchFamily="2" charset="-122"/>
                <a:cs typeface="Times New Roman" pitchFamily="18" charset="0"/>
              </a:rPr>
              <a:t>71</a:t>
            </a:r>
            <a:r>
              <a:rPr lang="zh-CN" altLang="en-US" sz="1600" b="1">
                <a:solidFill>
                  <a:schemeClr val="tx2"/>
                </a:solidFill>
                <a:latin typeface="Times New Roman" pitchFamily="18" charset="0"/>
                <a:ea typeface="华文细黑" pitchFamily="2" charset="-122"/>
                <a:cs typeface="Times New Roman" pitchFamily="18" charset="0"/>
              </a:rPr>
              <a:t>个不达标 </a:t>
            </a:r>
            <a:endParaRPr lang="en-US" altLang="zh-CN" sz="1600" b="1">
              <a:solidFill>
                <a:schemeClr val="tx2"/>
              </a:solidFill>
              <a:latin typeface="Times New Roman" pitchFamily="18" charset="0"/>
              <a:ea typeface="华文细黑" pitchFamily="2" charset="-122"/>
              <a:cs typeface="Times New Roman" pitchFamily="18" charset="0"/>
            </a:endParaRPr>
          </a:p>
          <a:p>
            <a:pPr defTabSz="457200">
              <a:spcBef>
                <a:spcPts val="600"/>
              </a:spcBef>
            </a:pPr>
            <a:r>
              <a:rPr lang="en-US" altLang="zh-CN" sz="1400" b="1">
                <a:solidFill>
                  <a:schemeClr val="tx2"/>
                </a:solidFill>
                <a:latin typeface="Times New Roman" pitchFamily="18" charset="0"/>
                <a:ea typeface="华文细黑" pitchFamily="2" charset="-122"/>
                <a:cs typeface="Times New Roman" pitchFamily="18" charset="0"/>
              </a:rPr>
              <a:t>71 cities out of 74 (started PM</a:t>
            </a:r>
            <a:r>
              <a:rPr lang="en-US" altLang="zh-CN" sz="1400" b="1" baseline="-25000">
                <a:solidFill>
                  <a:schemeClr val="tx2"/>
                </a:solidFill>
                <a:latin typeface="Times New Roman" pitchFamily="18" charset="0"/>
                <a:ea typeface="华文细黑" pitchFamily="2" charset="-122"/>
                <a:cs typeface="Times New Roman" pitchFamily="18" charset="0"/>
              </a:rPr>
              <a:t>2.5 </a:t>
            </a:r>
            <a:r>
              <a:rPr lang="en-US" altLang="zh-CN" sz="1400" b="1">
                <a:solidFill>
                  <a:schemeClr val="tx2"/>
                </a:solidFill>
                <a:latin typeface="Times New Roman" pitchFamily="18" charset="0"/>
                <a:ea typeface="华文细黑" pitchFamily="2" charset="-122"/>
                <a:cs typeface="Times New Roman" pitchFamily="18" charset="0"/>
              </a:rPr>
              <a:t>monitoring  since 2013) fail to comply with the PM</a:t>
            </a:r>
            <a:r>
              <a:rPr lang="en-US" altLang="zh-CN" sz="1400" b="1" baseline="-25000">
                <a:solidFill>
                  <a:schemeClr val="tx2"/>
                </a:solidFill>
                <a:latin typeface="Times New Roman" pitchFamily="18" charset="0"/>
                <a:ea typeface="华文细黑" pitchFamily="2" charset="-122"/>
                <a:cs typeface="Times New Roman" pitchFamily="18" charset="0"/>
              </a:rPr>
              <a:t>2.5 </a:t>
            </a:r>
            <a:r>
              <a:rPr lang="en-US" altLang="zh-CN" sz="1400" b="1">
                <a:solidFill>
                  <a:schemeClr val="tx2"/>
                </a:solidFill>
                <a:latin typeface="Times New Roman" pitchFamily="18" charset="0"/>
                <a:ea typeface="华文细黑" pitchFamily="2" charset="-122"/>
                <a:cs typeface="Times New Roman" pitchFamily="18" charset="0"/>
              </a:rPr>
              <a:t>standard  </a:t>
            </a:r>
          </a:p>
          <a:p>
            <a:pPr defTabSz="457200">
              <a:spcBef>
                <a:spcPts val="600"/>
              </a:spcBef>
              <a:buFont typeface="Arial" charset="0"/>
              <a:buChar char="•"/>
            </a:pPr>
            <a:r>
              <a:rPr lang="zh-CN" altLang="en-US" sz="1600" b="1">
                <a:solidFill>
                  <a:schemeClr val="tx2"/>
                </a:solidFill>
                <a:latin typeface="Times New Roman" pitchFamily="18" charset="0"/>
                <a:ea typeface="华文细黑" pitchFamily="2" charset="-122"/>
                <a:cs typeface="Times New Roman" pitchFamily="18" charset="0"/>
              </a:rPr>
              <a:t>京津冀区域</a:t>
            </a:r>
            <a:r>
              <a:rPr lang="en-US" altLang="zh-CN" sz="1600" b="1">
                <a:solidFill>
                  <a:schemeClr val="tx2"/>
                </a:solidFill>
                <a:latin typeface="Times New Roman" pitchFamily="18" charset="0"/>
                <a:ea typeface="华文细黑" pitchFamily="2" charset="-122"/>
                <a:cs typeface="Times New Roman" pitchFamily="18" charset="0"/>
              </a:rPr>
              <a:t>PM</a:t>
            </a:r>
            <a:r>
              <a:rPr lang="en-US" altLang="zh-CN" sz="1600" b="1" baseline="-25000">
                <a:solidFill>
                  <a:schemeClr val="tx2"/>
                </a:solidFill>
                <a:latin typeface="Times New Roman" pitchFamily="18" charset="0"/>
                <a:ea typeface="华文细黑" pitchFamily="2" charset="-122"/>
                <a:cs typeface="Times New Roman" pitchFamily="18" charset="0"/>
              </a:rPr>
              <a:t>2.5</a:t>
            </a:r>
            <a:r>
              <a:rPr lang="zh-CN" altLang="en-US" sz="1600" b="1">
                <a:solidFill>
                  <a:schemeClr val="tx2"/>
                </a:solidFill>
                <a:latin typeface="Times New Roman" pitchFamily="18" charset="0"/>
                <a:ea typeface="华文细黑" pitchFamily="2" charset="-122"/>
                <a:cs typeface="Times New Roman" pitchFamily="18" charset="0"/>
              </a:rPr>
              <a:t>平均浓度为二级标准的</a:t>
            </a:r>
            <a:r>
              <a:rPr lang="en-US" altLang="zh-CN" sz="1600" b="1">
                <a:solidFill>
                  <a:schemeClr val="tx2"/>
                </a:solidFill>
                <a:latin typeface="Times New Roman" pitchFamily="18" charset="0"/>
                <a:ea typeface="华文细黑" pitchFamily="2" charset="-122"/>
                <a:cs typeface="Times New Roman" pitchFamily="18" charset="0"/>
              </a:rPr>
              <a:t>3</a:t>
            </a:r>
            <a:r>
              <a:rPr lang="zh-CN" altLang="en-US" sz="1600" b="1">
                <a:solidFill>
                  <a:schemeClr val="tx2"/>
                </a:solidFill>
                <a:latin typeface="Times New Roman" pitchFamily="18" charset="0"/>
                <a:ea typeface="华文细黑" pitchFamily="2" charset="-122"/>
                <a:cs typeface="Times New Roman" pitchFamily="18" charset="0"/>
              </a:rPr>
              <a:t>倍 </a:t>
            </a:r>
            <a:endParaRPr lang="en-US" altLang="zh-CN" sz="1600" b="1">
              <a:solidFill>
                <a:schemeClr val="tx2"/>
              </a:solidFill>
              <a:latin typeface="Times New Roman" pitchFamily="18" charset="0"/>
              <a:ea typeface="华文细黑" pitchFamily="2" charset="-122"/>
              <a:cs typeface="Times New Roman" pitchFamily="18" charset="0"/>
            </a:endParaRPr>
          </a:p>
          <a:p>
            <a:pPr defTabSz="457200">
              <a:spcBef>
                <a:spcPts val="600"/>
              </a:spcBef>
            </a:pPr>
            <a:r>
              <a:rPr lang="en-US" altLang="zh-CN" sz="1400" b="1">
                <a:solidFill>
                  <a:schemeClr val="tx2"/>
                </a:solidFill>
                <a:latin typeface="Times New Roman" pitchFamily="18" charset="0"/>
                <a:ea typeface="华文细黑" pitchFamily="2" charset="-122"/>
                <a:cs typeface="Times New Roman" pitchFamily="18" charset="0"/>
              </a:rPr>
              <a:t>Beijing, Tianjin and Hebei : 3 times the level of  Grade-II standard</a:t>
            </a:r>
            <a:endParaRPr lang="zh-CN" altLang="en-US" sz="1400" b="1">
              <a:solidFill>
                <a:schemeClr val="tx2"/>
              </a:solidFill>
              <a:latin typeface="Times New Roman" pitchFamily="18" charset="0"/>
              <a:ea typeface="华文细黑" pitchFamily="2" charset="-122"/>
              <a:cs typeface="Times New Roman" pitchFamily="18" charset="0"/>
            </a:endParaRPr>
          </a:p>
          <a:p>
            <a:pPr defTabSz="457200">
              <a:spcBef>
                <a:spcPts val="600"/>
              </a:spcBef>
              <a:buFont typeface="Arial" charset="0"/>
              <a:buChar char="•"/>
            </a:pPr>
            <a:r>
              <a:rPr lang="zh-CN" altLang="en-US" sz="1600" b="1">
                <a:solidFill>
                  <a:schemeClr val="tx2"/>
                </a:solidFill>
                <a:latin typeface="Times New Roman" pitchFamily="18" charset="0"/>
                <a:ea typeface="华文细黑" pitchFamily="2" charset="-122"/>
                <a:cs typeface="Times New Roman" pitchFamily="18" charset="0"/>
              </a:rPr>
              <a:t>长三角区域</a:t>
            </a:r>
            <a:r>
              <a:rPr lang="en-US" altLang="zh-CN" sz="1600" b="1">
                <a:solidFill>
                  <a:schemeClr val="tx2"/>
                </a:solidFill>
                <a:latin typeface="Times New Roman" pitchFamily="18" charset="0"/>
                <a:ea typeface="华文细黑" pitchFamily="2" charset="-122"/>
                <a:cs typeface="Times New Roman" pitchFamily="18" charset="0"/>
              </a:rPr>
              <a:t>PM</a:t>
            </a:r>
            <a:r>
              <a:rPr lang="en-US" altLang="zh-CN" sz="1600" b="1" baseline="-25000">
                <a:solidFill>
                  <a:schemeClr val="tx2"/>
                </a:solidFill>
                <a:latin typeface="Times New Roman" pitchFamily="18" charset="0"/>
                <a:ea typeface="华文细黑" pitchFamily="2" charset="-122"/>
                <a:cs typeface="Times New Roman" pitchFamily="18" charset="0"/>
              </a:rPr>
              <a:t>2.5</a:t>
            </a:r>
            <a:r>
              <a:rPr lang="zh-CN" altLang="en-US" sz="1600" b="1">
                <a:solidFill>
                  <a:schemeClr val="tx2"/>
                </a:solidFill>
                <a:latin typeface="Times New Roman" pitchFamily="18" charset="0"/>
                <a:ea typeface="华文细黑" pitchFamily="2" charset="-122"/>
                <a:cs typeface="Times New Roman" pitchFamily="18" charset="0"/>
              </a:rPr>
              <a:t>平均浓度为二级标准的</a:t>
            </a:r>
            <a:r>
              <a:rPr lang="en-US" altLang="zh-CN" sz="1600" b="1">
                <a:solidFill>
                  <a:schemeClr val="tx2"/>
                </a:solidFill>
                <a:latin typeface="Times New Roman" pitchFamily="18" charset="0"/>
                <a:ea typeface="华文细黑" pitchFamily="2" charset="-122"/>
                <a:cs typeface="Times New Roman" pitchFamily="18" charset="0"/>
              </a:rPr>
              <a:t>1.9</a:t>
            </a:r>
            <a:r>
              <a:rPr lang="zh-CN" altLang="en-US" sz="1600" b="1">
                <a:solidFill>
                  <a:schemeClr val="tx2"/>
                </a:solidFill>
                <a:latin typeface="Times New Roman" pitchFamily="18" charset="0"/>
                <a:ea typeface="华文细黑" pitchFamily="2" charset="-122"/>
                <a:cs typeface="Times New Roman" pitchFamily="18" charset="0"/>
              </a:rPr>
              <a:t>倍 </a:t>
            </a:r>
            <a:endParaRPr lang="en-US" altLang="zh-CN" sz="1600" b="1">
              <a:solidFill>
                <a:schemeClr val="tx2"/>
              </a:solidFill>
              <a:latin typeface="Times New Roman" pitchFamily="18" charset="0"/>
              <a:ea typeface="华文细黑" pitchFamily="2" charset="-122"/>
              <a:cs typeface="Times New Roman" pitchFamily="18" charset="0"/>
            </a:endParaRPr>
          </a:p>
          <a:p>
            <a:pPr defTabSz="457200">
              <a:spcBef>
                <a:spcPts val="600"/>
              </a:spcBef>
            </a:pPr>
            <a:r>
              <a:rPr lang="en-US" altLang="zh-CN" sz="1400" b="1">
                <a:solidFill>
                  <a:schemeClr val="tx2"/>
                </a:solidFill>
                <a:latin typeface="Times New Roman" pitchFamily="18" charset="0"/>
                <a:ea typeface="华文细黑" pitchFamily="2" charset="-122"/>
                <a:cs typeface="Times New Roman" pitchFamily="18" charset="0"/>
              </a:rPr>
              <a:t>Yangtze River Delta:  1.9 times the level of  Grade-II standard</a:t>
            </a:r>
            <a:endParaRPr lang="zh-CN" altLang="en-US" sz="1400" b="1">
              <a:solidFill>
                <a:schemeClr val="tx2"/>
              </a:solidFill>
              <a:latin typeface="Times New Roman" pitchFamily="18" charset="0"/>
              <a:ea typeface="华文细黑" pitchFamily="2" charset="-122"/>
              <a:cs typeface="Times New Roman" pitchFamily="18" charset="0"/>
            </a:endParaRPr>
          </a:p>
          <a:p>
            <a:pPr defTabSz="457200">
              <a:spcBef>
                <a:spcPts val="600"/>
              </a:spcBef>
              <a:buFont typeface="Arial" charset="0"/>
              <a:buChar char="•"/>
            </a:pPr>
            <a:r>
              <a:rPr lang="zh-CN" altLang="en-US" sz="1600" b="1">
                <a:solidFill>
                  <a:schemeClr val="tx2"/>
                </a:solidFill>
                <a:latin typeface="Times New Roman" pitchFamily="18" charset="0"/>
                <a:ea typeface="华文细黑" pitchFamily="2" charset="-122"/>
                <a:cs typeface="Times New Roman" pitchFamily="18" charset="0"/>
              </a:rPr>
              <a:t>珠三角区域</a:t>
            </a:r>
            <a:r>
              <a:rPr lang="en-US" altLang="zh-CN" sz="1600" b="1">
                <a:solidFill>
                  <a:schemeClr val="tx2"/>
                </a:solidFill>
                <a:latin typeface="Times New Roman" pitchFamily="18" charset="0"/>
                <a:ea typeface="华文细黑" pitchFamily="2" charset="-122"/>
                <a:cs typeface="Times New Roman" pitchFamily="18" charset="0"/>
              </a:rPr>
              <a:t>PM</a:t>
            </a:r>
            <a:r>
              <a:rPr lang="en-US" altLang="zh-CN" sz="1600" b="1" baseline="-25000">
                <a:solidFill>
                  <a:schemeClr val="tx2"/>
                </a:solidFill>
                <a:latin typeface="Times New Roman" pitchFamily="18" charset="0"/>
                <a:ea typeface="华文细黑" pitchFamily="2" charset="-122"/>
                <a:cs typeface="Times New Roman" pitchFamily="18" charset="0"/>
              </a:rPr>
              <a:t>2.5</a:t>
            </a:r>
            <a:r>
              <a:rPr lang="zh-CN" altLang="en-US" sz="1600" b="1">
                <a:solidFill>
                  <a:schemeClr val="tx2"/>
                </a:solidFill>
                <a:latin typeface="Times New Roman" pitchFamily="18" charset="0"/>
                <a:ea typeface="华文细黑" pitchFamily="2" charset="-122"/>
                <a:cs typeface="Times New Roman" pitchFamily="18" charset="0"/>
              </a:rPr>
              <a:t>平均浓度为二级标准的</a:t>
            </a:r>
            <a:r>
              <a:rPr lang="en-US" altLang="zh-CN" sz="1600" b="1">
                <a:solidFill>
                  <a:schemeClr val="tx2"/>
                </a:solidFill>
                <a:latin typeface="Times New Roman" pitchFamily="18" charset="0"/>
                <a:ea typeface="华文细黑" pitchFamily="2" charset="-122"/>
                <a:cs typeface="Times New Roman" pitchFamily="18" charset="0"/>
              </a:rPr>
              <a:t>1.3</a:t>
            </a:r>
            <a:r>
              <a:rPr lang="zh-CN" altLang="en-US" sz="1600" b="1">
                <a:solidFill>
                  <a:schemeClr val="tx2"/>
                </a:solidFill>
                <a:latin typeface="Times New Roman" pitchFamily="18" charset="0"/>
                <a:ea typeface="华文细黑" pitchFamily="2" charset="-122"/>
                <a:cs typeface="Times New Roman" pitchFamily="18" charset="0"/>
              </a:rPr>
              <a:t>倍</a:t>
            </a:r>
            <a:endParaRPr lang="en-US" altLang="zh-CN" sz="1600" b="1">
              <a:solidFill>
                <a:schemeClr val="tx2"/>
              </a:solidFill>
              <a:latin typeface="Times New Roman" pitchFamily="18" charset="0"/>
              <a:ea typeface="华文细黑" pitchFamily="2" charset="-122"/>
              <a:cs typeface="Times New Roman" pitchFamily="18" charset="0"/>
            </a:endParaRPr>
          </a:p>
          <a:p>
            <a:pPr defTabSz="457200">
              <a:spcBef>
                <a:spcPts val="600"/>
              </a:spcBef>
            </a:pPr>
            <a:r>
              <a:rPr lang="en-US" altLang="zh-CN" sz="1400" b="1">
                <a:solidFill>
                  <a:schemeClr val="tx2"/>
                </a:solidFill>
                <a:latin typeface="Times New Roman" pitchFamily="18" charset="0"/>
                <a:ea typeface="华文细黑" pitchFamily="2" charset="-122"/>
                <a:cs typeface="Times New Roman" pitchFamily="18" charset="0"/>
              </a:rPr>
              <a:t>Pearl River Delta: 1.3 times the level of  Grade-II standard</a:t>
            </a:r>
            <a:endParaRPr lang="zh-CN" altLang="en-US" sz="1400" b="1">
              <a:solidFill>
                <a:schemeClr val="tx2"/>
              </a:solidFill>
              <a:latin typeface="Times New Roman" pitchFamily="18" charset="0"/>
              <a:ea typeface="华文细黑" pitchFamily="2" charset="-122"/>
              <a:cs typeface="Times New Roman" pitchFamily="18" charset="0"/>
            </a:endParaRPr>
          </a:p>
          <a:p>
            <a:pPr defTabSz="457200">
              <a:spcBef>
                <a:spcPts val="600"/>
              </a:spcBef>
              <a:buFont typeface="Arial" charset="0"/>
              <a:buChar char="•"/>
            </a:pPr>
            <a:r>
              <a:rPr lang="en-US" altLang="zh-CN" sz="1600" b="1">
                <a:solidFill>
                  <a:schemeClr val="tx2"/>
                </a:solidFill>
                <a:latin typeface="Times New Roman" pitchFamily="18" charset="0"/>
                <a:ea typeface="华文细黑" pitchFamily="2" charset="-122"/>
                <a:cs typeface="Times New Roman" pitchFamily="18" charset="0"/>
              </a:rPr>
              <a:t>74</a:t>
            </a:r>
            <a:r>
              <a:rPr lang="zh-CN" altLang="en-US" sz="1600" b="1">
                <a:solidFill>
                  <a:schemeClr val="tx2"/>
                </a:solidFill>
                <a:latin typeface="Times New Roman" pitchFamily="18" charset="0"/>
                <a:ea typeface="华文细黑" pitchFamily="2" charset="-122"/>
                <a:cs typeface="Times New Roman" pitchFamily="18" charset="0"/>
              </a:rPr>
              <a:t>个城市</a:t>
            </a:r>
            <a:r>
              <a:rPr lang="en-US" altLang="zh-CN" sz="1600" b="1">
                <a:solidFill>
                  <a:schemeClr val="tx2"/>
                </a:solidFill>
                <a:latin typeface="Times New Roman" pitchFamily="18" charset="0"/>
                <a:ea typeface="华文细黑" pitchFamily="2" charset="-122"/>
                <a:cs typeface="Times New Roman" pitchFamily="18" charset="0"/>
              </a:rPr>
              <a:t>PM</a:t>
            </a:r>
            <a:r>
              <a:rPr lang="en-US" altLang="zh-CN" sz="1600" b="1" baseline="-25000">
                <a:solidFill>
                  <a:schemeClr val="tx2"/>
                </a:solidFill>
                <a:latin typeface="Times New Roman" pitchFamily="18" charset="0"/>
                <a:ea typeface="华文细黑" pitchFamily="2" charset="-122"/>
                <a:cs typeface="Times New Roman" pitchFamily="18" charset="0"/>
              </a:rPr>
              <a:t>2.5</a:t>
            </a:r>
            <a:r>
              <a:rPr lang="zh-CN" altLang="en-US" sz="1600" b="1">
                <a:solidFill>
                  <a:schemeClr val="tx2"/>
                </a:solidFill>
                <a:latin typeface="Times New Roman" pitchFamily="18" charset="0"/>
                <a:ea typeface="华文细黑" pitchFamily="2" charset="-122"/>
                <a:cs typeface="Times New Roman" pitchFamily="18" charset="0"/>
              </a:rPr>
              <a:t>平均浓度为二级标准的</a:t>
            </a:r>
            <a:r>
              <a:rPr lang="en-US" altLang="zh-CN" sz="1600" b="1">
                <a:solidFill>
                  <a:schemeClr val="tx2"/>
                </a:solidFill>
                <a:latin typeface="Times New Roman" pitchFamily="18" charset="0"/>
                <a:ea typeface="华文细黑" pitchFamily="2" charset="-122"/>
                <a:cs typeface="Times New Roman" pitchFamily="18" charset="0"/>
              </a:rPr>
              <a:t>2.1</a:t>
            </a:r>
            <a:r>
              <a:rPr lang="zh-CN" altLang="en-US" sz="1600" b="1">
                <a:solidFill>
                  <a:schemeClr val="tx2"/>
                </a:solidFill>
                <a:latin typeface="Times New Roman" pitchFamily="18" charset="0"/>
                <a:ea typeface="华文细黑" pitchFamily="2" charset="-122"/>
                <a:cs typeface="Times New Roman" pitchFamily="18" charset="0"/>
              </a:rPr>
              <a:t>倍        </a:t>
            </a:r>
            <a:r>
              <a:rPr lang="en-US" altLang="zh-CN" sz="1600" b="1">
                <a:solidFill>
                  <a:schemeClr val="tx2"/>
                </a:solidFill>
                <a:latin typeface="Times New Roman" pitchFamily="18" charset="0"/>
                <a:ea typeface="华文细黑" pitchFamily="2" charset="-122"/>
                <a:cs typeface="Times New Roman" pitchFamily="18" charset="0"/>
              </a:rPr>
              <a:t> </a:t>
            </a:r>
            <a:r>
              <a:rPr lang="en-US" altLang="zh-CN" sz="1400" b="1">
                <a:solidFill>
                  <a:schemeClr val="tx2"/>
                </a:solidFill>
                <a:latin typeface="Times New Roman" pitchFamily="18" charset="0"/>
                <a:ea typeface="华文细黑" pitchFamily="2" charset="-122"/>
                <a:cs typeface="Times New Roman" pitchFamily="18" charset="0"/>
              </a:rPr>
              <a:t>74 cities : 2.1 times the level of  Grade-II standard</a:t>
            </a:r>
          </a:p>
        </p:txBody>
      </p:sp>
      <p:pic>
        <p:nvPicPr>
          <p:cNvPr id="7174" name="图片 19"/>
          <p:cNvPicPr>
            <a:picLocks noChangeAspect="1"/>
          </p:cNvPicPr>
          <p:nvPr/>
        </p:nvPicPr>
        <p:blipFill>
          <a:blip r:embed="rId2"/>
          <a:srcRect l="3850"/>
          <a:stretch>
            <a:fillRect/>
          </a:stretch>
        </p:blipFill>
        <p:spPr bwMode="auto">
          <a:xfrm>
            <a:off x="47625" y="2349500"/>
            <a:ext cx="4464050" cy="2984500"/>
          </a:xfrm>
          <a:prstGeom prst="rect">
            <a:avLst/>
          </a:prstGeom>
          <a:noFill/>
          <a:ln w="9525">
            <a:noFill/>
            <a:miter lim="800000"/>
            <a:headEnd/>
            <a:tailEnd/>
          </a:ln>
        </p:spPr>
      </p:pic>
      <p:sp>
        <p:nvSpPr>
          <p:cNvPr id="7175" name="Title 1"/>
          <p:cNvSpPr txBox="1">
            <a:spLocks/>
          </p:cNvSpPr>
          <p:nvPr/>
        </p:nvSpPr>
        <p:spPr bwMode="auto">
          <a:xfrm>
            <a:off x="107950" y="5516563"/>
            <a:ext cx="4176713" cy="868362"/>
          </a:xfrm>
          <a:prstGeom prst="rect">
            <a:avLst/>
          </a:prstGeom>
          <a:noFill/>
          <a:ln w="9525">
            <a:noFill/>
            <a:miter lim="800000"/>
            <a:headEnd/>
            <a:tailEnd/>
          </a:ln>
        </p:spPr>
        <p:txBody>
          <a:bodyPr anchor="ctr"/>
          <a:lstStyle/>
          <a:p>
            <a:pPr algn="ctr" defTabSz="457200"/>
            <a:r>
              <a:rPr lang="en-US" altLang="zh-CN" sz="2000" b="1">
                <a:solidFill>
                  <a:schemeClr val="tx2"/>
                </a:solidFill>
                <a:latin typeface="Times New Roman" pitchFamily="18" charset="0"/>
                <a:ea typeface="华文细黑" pitchFamily="2" charset="-122"/>
                <a:cs typeface="Times New Roman" pitchFamily="18" charset="0"/>
              </a:rPr>
              <a:t>2013</a:t>
            </a:r>
            <a:r>
              <a:rPr lang="zh-CN" altLang="en-US" sz="2000" b="1">
                <a:solidFill>
                  <a:schemeClr val="tx2"/>
                </a:solidFill>
                <a:latin typeface="Times New Roman" pitchFamily="18" charset="0"/>
                <a:ea typeface="华文细黑" pitchFamily="2" charset="-122"/>
                <a:cs typeface="Times New Roman" pitchFamily="18" charset="0"/>
              </a:rPr>
              <a:t>年</a:t>
            </a:r>
            <a:r>
              <a:rPr lang="en-US" altLang="zh-CN" sz="2000" b="1">
                <a:solidFill>
                  <a:schemeClr val="tx2"/>
                </a:solidFill>
                <a:latin typeface="Times New Roman" pitchFamily="18" charset="0"/>
                <a:ea typeface="华文细黑" pitchFamily="2" charset="-122"/>
                <a:cs typeface="Times New Roman" pitchFamily="18" charset="0"/>
              </a:rPr>
              <a:t>PM</a:t>
            </a:r>
            <a:r>
              <a:rPr lang="en-US" altLang="zh-CN" sz="2000" b="1" baseline="-25000">
                <a:solidFill>
                  <a:schemeClr val="tx2"/>
                </a:solidFill>
                <a:latin typeface="Times New Roman" pitchFamily="18" charset="0"/>
                <a:ea typeface="华文细黑" pitchFamily="2" charset="-122"/>
                <a:cs typeface="Times New Roman" pitchFamily="18" charset="0"/>
              </a:rPr>
              <a:t>2.5</a:t>
            </a:r>
            <a:r>
              <a:rPr lang="zh-CN" altLang="en-US" sz="2000" b="1">
                <a:solidFill>
                  <a:schemeClr val="tx2"/>
                </a:solidFill>
                <a:latin typeface="Times New Roman" pitchFamily="18" charset="0"/>
                <a:ea typeface="华文细黑" pitchFamily="2" charset="-122"/>
                <a:cs typeface="Times New Roman" pitchFamily="18" charset="0"/>
              </a:rPr>
              <a:t>浓度超标情况</a:t>
            </a:r>
            <a:endParaRPr lang="en-US" altLang="zh-CN" sz="2000" b="1">
              <a:solidFill>
                <a:schemeClr val="tx2"/>
              </a:solidFill>
              <a:latin typeface="Times New Roman" pitchFamily="18" charset="0"/>
              <a:ea typeface="华文细黑" pitchFamily="2" charset="-122"/>
              <a:cs typeface="Times New Roman" pitchFamily="18" charset="0"/>
            </a:endParaRPr>
          </a:p>
          <a:p>
            <a:pPr algn="ctr" defTabSz="457200"/>
            <a:r>
              <a:rPr lang="en-US" altLang="zh-CN" sz="2000" b="1">
                <a:solidFill>
                  <a:schemeClr val="tx2"/>
                </a:solidFill>
                <a:latin typeface="Times New Roman" pitchFamily="18" charset="0"/>
                <a:ea typeface="华文细黑" pitchFamily="2" charset="-122"/>
                <a:cs typeface="Times New Roman" pitchFamily="18" charset="0"/>
              </a:rPr>
              <a:t>PM</a:t>
            </a:r>
            <a:r>
              <a:rPr lang="en-US" altLang="zh-CN" sz="2000" b="1" baseline="-25000">
                <a:solidFill>
                  <a:schemeClr val="tx2"/>
                </a:solidFill>
                <a:latin typeface="Times New Roman" pitchFamily="18" charset="0"/>
                <a:ea typeface="华文细黑" pitchFamily="2" charset="-122"/>
                <a:cs typeface="Times New Roman" pitchFamily="18" charset="0"/>
              </a:rPr>
              <a:t>2.5  </a:t>
            </a:r>
            <a:r>
              <a:rPr lang="en-US" altLang="zh-CN" sz="2000" b="1">
                <a:solidFill>
                  <a:schemeClr val="tx2"/>
                </a:solidFill>
                <a:latin typeface="Times New Roman" pitchFamily="18" charset="0"/>
                <a:ea typeface="华文细黑" pitchFamily="2" charset="-122"/>
                <a:cs typeface="Times New Roman" pitchFamily="18" charset="0"/>
              </a:rPr>
              <a:t>concentration in 2013</a:t>
            </a:r>
          </a:p>
        </p:txBody>
      </p:sp>
      <p:sp>
        <p:nvSpPr>
          <p:cNvPr id="7176" name="TextBox 9"/>
          <p:cNvSpPr txBox="1">
            <a:spLocks noChangeArrowheads="1"/>
          </p:cNvSpPr>
          <p:nvPr/>
        </p:nvSpPr>
        <p:spPr bwMode="auto">
          <a:xfrm>
            <a:off x="4851400" y="6169025"/>
            <a:ext cx="4203700" cy="466725"/>
          </a:xfrm>
          <a:prstGeom prst="rect">
            <a:avLst/>
          </a:prstGeom>
          <a:solidFill>
            <a:schemeClr val="bg1"/>
          </a:solidFill>
          <a:ln w="9525">
            <a:solidFill>
              <a:schemeClr val="bg1"/>
            </a:solidFill>
            <a:miter lim="800000"/>
            <a:headEnd/>
            <a:tailEnd/>
          </a:ln>
        </p:spPr>
        <p:txBody>
          <a:bodyPr>
            <a:spAutoFit/>
          </a:bodyPr>
          <a:lstStyle/>
          <a:p>
            <a:pPr algn="r" defTabSz="457200"/>
            <a:r>
              <a:rPr lang="zh-CN" altLang="en-US" sz="1200" b="1">
                <a:solidFill>
                  <a:srgbClr val="000000"/>
                </a:solidFill>
                <a:latin typeface="Times New Roman" pitchFamily="18" charset="0"/>
                <a:cs typeface="Times New Roman" pitchFamily="18" charset="0"/>
              </a:rPr>
              <a:t>数据来源于中国环境监测总站 </a:t>
            </a:r>
            <a:endParaRPr lang="en-US" altLang="zh-CN" sz="1200" b="1">
              <a:solidFill>
                <a:srgbClr val="000000"/>
              </a:solidFill>
              <a:latin typeface="Times New Roman" pitchFamily="18" charset="0"/>
              <a:cs typeface="Times New Roman" pitchFamily="18" charset="0"/>
            </a:endParaRPr>
          </a:p>
          <a:p>
            <a:pPr algn="r" defTabSz="457200"/>
            <a:r>
              <a:rPr lang="en-US" altLang="zh-CN" sz="1200" b="1">
                <a:solidFill>
                  <a:srgbClr val="000000"/>
                </a:solidFill>
                <a:latin typeface="Times New Roman" pitchFamily="18" charset="0"/>
                <a:cs typeface="Times New Roman" pitchFamily="18" charset="0"/>
              </a:rPr>
              <a:t>Source: </a:t>
            </a:r>
            <a:r>
              <a:rPr lang="en-US" altLang="en-US" sz="1200" b="1">
                <a:solidFill>
                  <a:srgbClr val="000000"/>
                </a:solidFill>
                <a:latin typeface="Times New Roman" pitchFamily="18" charset="0"/>
                <a:cs typeface="Times New Roman" pitchFamily="18" charset="0"/>
              </a:rPr>
              <a:t>China National Environmental Monitoring Center</a:t>
            </a:r>
            <a:endParaRPr lang="zh-CN" altLang="en-US" sz="1200" b="1">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txBox="1">
            <a:spLocks noChangeArrowheads="1"/>
          </p:cNvSpPr>
          <p:nvPr/>
        </p:nvSpPr>
        <p:spPr bwMode="gray">
          <a:xfrm>
            <a:off x="323850" y="273050"/>
            <a:ext cx="4464050" cy="563563"/>
          </a:xfrm>
          <a:prstGeom prst="rect">
            <a:avLst/>
          </a:prstGeom>
          <a:noFill/>
          <a:ln w="9525">
            <a:noFill/>
            <a:miter lim="800000"/>
            <a:headEnd/>
            <a:tailEnd/>
          </a:ln>
        </p:spPr>
        <p:txBody>
          <a:bodyPr anchor="ctr"/>
          <a:lstStyle/>
          <a:p>
            <a:r>
              <a:rPr lang="zh-CN" altLang="en-US" sz="3200" b="1">
                <a:solidFill>
                  <a:schemeClr val="tx2"/>
                </a:solidFill>
                <a:latin typeface="Calibri" pitchFamily="34" charset="0"/>
              </a:rPr>
              <a:t>项目背景 </a:t>
            </a:r>
            <a:r>
              <a:rPr lang="en-US" altLang="zh-CN" sz="3200" b="1">
                <a:solidFill>
                  <a:schemeClr val="tx2"/>
                </a:solidFill>
                <a:latin typeface="Calibri" pitchFamily="34" charset="0"/>
              </a:rPr>
              <a:t>Background</a:t>
            </a:r>
          </a:p>
        </p:txBody>
      </p:sp>
      <p:sp>
        <p:nvSpPr>
          <p:cNvPr id="18435" name="Rectangle 6"/>
          <p:cNvSpPr txBox="1">
            <a:spLocks/>
          </p:cNvSpPr>
          <p:nvPr/>
        </p:nvSpPr>
        <p:spPr bwMode="auto">
          <a:xfrm>
            <a:off x="215900" y="1096963"/>
            <a:ext cx="8459788" cy="892175"/>
          </a:xfrm>
          <a:prstGeom prst="rect">
            <a:avLst/>
          </a:prstGeom>
          <a:noFill/>
          <a:ln w="9525">
            <a:noFill/>
            <a:miter lim="800000"/>
            <a:headEnd/>
            <a:tailEnd/>
          </a:ln>
        </p:spPr>
        <p:txBody>
          <a:bodyPr lIns="92075" tIns="46038" rIns="92075" bIns="46038" anchor="ctr">
            <a:spAutoFit/>
          </a:bodyPr>
          <a:lstStyle/>
          <a:p>
            <a:pPr>
              <a:lnSpc>
                <a:spcPct val="125000"/>
              </a:lnSpc>
            </a:pPr>
            <a:r>
              <a:rPr lang="zh-CN" altLang="en-US" sz="2400" b="1">
                <a:latin typeface="Times New Roman" pitchFamily="18" charset="0"/>
                <a:ea typeface="华文细黑" pitchFamily="2" charset="-122"/>
                <a:cs typeface="Times New Roman" pitchFamily="18" charset="0"/>
              </a:rPr>
              <a:t>全国大气污染形势极为严峻</a:t>
            </a:r>
            <a:r>
              <a:rPr lang="en-US" altLang="zh-CN" sz="2400" b="1">
                <a:latin typeface="Times New Roman" pitchFamily="18" charset="0"/>
                <a:ea typeface="华文细黑" pitchFamily="2" charset="-122"/>
                <a:cs typeface="Times New Roman" pitchFamily="18" charset="0"/>
              </a:rPr>
              <a:t>: </a:t>
            </a:r>
            <a:r>
              <a:rPr lang="en-US" altLang="zh-CN" sz="2400" b="1">
                <a:solidFill>
                  <a:srgbClr val="FF3300"/>
                </a:solidFill>
                <a:latin typeface="Times New Roman" pitchFamily="18" charset="0"/>
                <a:ea typeface="华文细黑" pitchFamily="2" charset="-122"/>
                <a:cs typeface="Times New Roman" pitchFamily="18" charset="0"/>
              </a:rPr>
              <a:t>PM</a:t>
            </a:r>
            <a:r>
              <a:rPr lang="en-US" altLang="zh-CN" sz="2400" b="1" baseline="-25000">
                <a:solidFill>
                  <a:srgbClr val="FF3300"/>
                </a:solidFill>
                <a:latin typeface="Times New Roman" pitchFamily="18" charset="0"/>
                <a:ea typeface="华文细黑" pitchFamily="2" charset="-122"/>
                <a:cs typeface="Times New Roman" pitchFamily="18" charset="0"/>
              </a:rPr>
              <a:t>2.5</a:t>
            </a:r>
            <a:r>
              <a:rPr lang="zh-CN" altLang="en-US" sz="2400" b="1">
                <a:solidFill>
                  <a:srgbClr val="FF3300"/>
                </a:solidFill>
                <a:latin typeface="Times New Roman" pitchFamily="18" charset="0"/>
                <a:ea typeface="华文细黑" pitchFamily="2" charset="-122"/>
                <a:cs typeface="Times New Roman" pitchFamily="18" charset="0"/>
              </a:rPr>
              <a:t>导致高强度的灰霾污染</a:t>
            </a:r>
            <a:endParaRPr lang="en-US" altLang="zh-CN" sz="2400" b="1">
              <a:solidFill>
                <a:srgbClr val="FF3300"/>
              </a:solidFill>
              <a:latin typeface="Times New Roman" pitchFamily="18" charset="0"/>
              <a:ea typeface="华文细黑" pitchFamily="2" charset="-122"/>
              <a:cs typeface="Times New Roman" pitchFamily="18" charset="0"/>
            </a:endParaRPr>
          </a:p>
          <a:p>
            <a:pPr>
              <a:lnSpc>
                <a:spcPct val="125000"/>
              </a:lnSpc>
            </a:pPr>
            <a:r>
              <a:rPr lang="en-US" altLang="zh-CN" b="1">
                <a:latin typeface="Times New Roman" pitchFamily="18" charset="0"/>
                <a:ea typeface="华文细黑" pitchFamily="2" charset="-122"/>
                <a:cs typeface="Times New Roman" pitchFamily="18" charset="0"/>
              </a:rPr>
              <a:t>Severe haze episodes led by PM</a:t>
            </a:r>
            <a:r>
              <a:rPr lang="en-US" altLang="zh-CN" b="1" baseline="-25000">
                <a:latin typeface="Times New Roman" pitchFamily="18" charset="0"/>
                <a:ea typeface="华文细黑" pitchFamily="2" charset="-122"/>
                <a:cs typeface="Times New Roman" pitchFamily="18" charset="0"/>
              </a:rPr>
              <a:t>2.5</a:t>
            </a:r>
            <a:r>
              <a:rPr lang="en-US" altLang="zh-CN" b="1">
                <a:latin typeface="Times New Roman" pitchFamily="18" charset="0"/>
                <a:ea typeface="华文细黑" pitchFamily="2" charset="-122"/>
                <a:cs typeface="Times New Roman" pitchFamily="18" charset="0"/>
              </a:rPr>
              <a:t> pollution</a:t>
            </a:r>
          </a:p>
        </p:txBody>
      </p:sp>
      <p:pic>
        <p:nvPicPr>
          <p:cNvPr id="18440" name="Picture 5" descr="F:\work\1.Tsinghua Project\2013\Ford project\图片\744e7148100865a845476b4c4df4f7d3.jpg"/>
          <p:cNvPicPr>
            <a:picLocks noChangeAspect="1" noChangeArrowheads="1"/>
          </p:cNvPicPr>
          <p:nvPr/>
        </p:nvPicPr>
        <p:blipFill>
          <a:blip r:embed="rId2"/>
          <a:srcRect b="19968"/>
          <a:stretch>
            <a:fillRect/>
          </a:stretch>
        </p:blipFill>
        <p:spPr bwMode="auto">
          <a:xfrm>
            <a:off x="6232525" y="4608513"/>
            <a:ext cx="2381250" cy="1108075"/>
          </a:xfrm>
          <a:prstGeom prst="rect">
            <a:avLst/>
          </a:prstGeom>
          <a:noFill/>
          <a:ln w="9525">
            <a:noFill/>
            <a:miter lim="800000"/>
            <a:headEnd/>
            <a:tailEnd/>
          </a:ln>
        </p:spPr>
      </p:pic>
      <p:pic>
        <p:nvPicPr>
          <p:cNvPr id="18441" name="Picture 6" descr="F:\work\1.Tsinghua Project\2013\Ford project\图片\u=2682601759,2265468379&amp;fm=11&amp;gp=0.jpg"/>
          <p:cNvPicPr>
            <a:picLocks noChangeAspect="1" noChangeArrowheads="1"/>
          </p:cNvPicPr>
          <p:nvPr/>
        </p:nvPicPr>
        <p:blipFill>
          <a:blip r:embed="rId3"/>
          <a:srcRect/>
          <a:stretch>
            <a:fillRect/>
          </a:stretch>
        </p:blipFill>
        <p:spPr bwMode="auto">
          <a:xfrm>
            <a:off x="6232525" y="2336800"/>
            <a:ext cx="2355850" cy="1108075"/>
          </a:xfrm>
          <a:prstGeom prst="rect">
            <a:avLst/>
          </a:prstGeom>
          <a:noFill/>
          <a:ln w="9525">
            <a:noFill/>
            <a:miter lim="800000"/>
            <a:headEnd/>
            <a:tailEnd/>
          </a:ln>
        </p:spPr>
      </p:pic>
      <p:sp>
        <p:nvSpPr>
          <p:cNvPr id="44" name="Rectangle 3"/>
          <p:cNvSpPr txBox="1">
            <a:spLocks noChangeArrowheads="1"/>
          </p:cNvSpPr>
          <p:nvPr/>
        </p:nvSpPr>
        <p:spPr bwMode="auto">
          <a:xfrm>
            <a:off x="600075" y="2114550"/>
            <a:ext cx="2057400" cy="404813"/>
          </a:xfrm>
          <a:prstGeom prst="rect">
            <a:avLst/>
          </a:prstGeom>
          <a:noFill/>
          <a:ln w="9525">
            <a:noFill/>
            <a:miter lim="800000"/>
            <a:headEnd/>
            <a:tailEnd/>
          </a:ln>
        </p:spPr>
        <p:txBody>
          <a:bodyPr/>
          <a:lstStyle/>
          <a:p>
            <a:pPr algn="ctr" defTabSz="457200">
              <a:spcBef>
                <a:spcPts val="600"/>
              </a:spcBef>
            </a:pPr>
            <a:r>
              <a:rPr lang="en-US" altLang="zh-CN" sz="2000">
                <a:solidFill>
                  <a:srgbClr val="000000"/>
                </a:solidFill>
                <a:latin typeface="Times New Roman" pitchFamily="18" charset="0"/>
                <a:ea typeface="黑体" pitchFamily="2" charset="-122"/>
                <a:cs typeface="Times New Roman" pitchFamily="18" charset="0"/>
              </a:rPr>
              <a:t>Jan 14-15, 2013</a:t>
            </a:r>
          </a:p>
        </p:txBody>
      </p:sp>
      <p:sp>
        <p:nvSpPr>
          <p:cNvPr id="45" name="Rectangle 3"/>
          <p:cNvSpPr txBox="1">
            <a:spLocks noChangeArrowheads="1"/>
          </p:cNvSpPr>
          <p:nvPr/>
        </p:nvSpPr>
        <p:spPr bwMode="auto">
          <a:xfrm>
            <a:off x="508000" y="4391025"/>
            <a:ext cx="2386013" cy="404813"/>
          </a:xfrm>
          <a:prstGeom prst="rect">
            <a:avLst/>
          </a:prstGeom>
          <a:noFill/>
          <a:ln w="9525">
            <a:noFill/>
            <a:miter lim="800000"/>
            <a:headEnd/>
            <a:tailEnd/>
          </a:ln>
        </p:spPr>
        <p:txBody>
          <a:bodyPr/>
          <a:lstStyle/>
          <a:p>
            <a:pPr algn="ctr" defTabSz="457200">
              <a:spcBef>
                <a:spcPts val="600"/>
              </a:spcBef>
            </a:pPr>
            <a:r>
              <a:rPr lang="en-US" altLang="zh-CN" sz="2000">
                <a:solidFill>
                  <a:srgbClr val="000000"/>
                </a:solidFill>
                <a:latin typeface="Times New Roman" pitchFamily="18" charset="0"/>
                <a:ea typeface="黑体" pitchFamily="2" charset="-122"/>
                <a:cs typeface="Times New Roman" pitchFamily="18" charset="0"/>
              </a:rPr>
              <a:t>Oct 06-07, 2013</a:t>
            </a:r>
          </a:p>
        </p:txBody>
      </p:sp>
      <p:sp>
        <p:nvSpPr>
          <p:cNvPr id="46" name="Rectangle 3"/>
          <p:cNvSpPr txBox="1">
            <a:spLocks noChangeArrowheads="1"/>
          </p:cNvSpPr>
          <p:nvPr/>
        </p:nvSpPr>
        <p:spPr bwMode="auto">
          <a:xfrm>
            <a:off x="3302000" y="4383088"/>
            <a:ext cx="2282825" cy="404812"/>
          </a:xfrm>
          <a:prstGeom prst="rect">
            <a:avLst/>
          </a:prstGeom>
          <a:noFill/>
          <a:ln w="9525">
            <a:noFill/>
            <a:miter lim="800000"/>
            <a:headEnd/>
            <a:tailEnd/>
          </a:ln>
        </p:spPr>
        <p:txBody>
          <a:bodyPr/>
          <a:lstStyle/>
          <a:p>
            <a:pPr algn="ctr" defTabSz="457200">
              <a:spcBef>
                <a:spcPts val="600"/>
              </a:spcBef>
            </a:pPr>
            <a:r>
              <a:rPr lang="en-US" altLang="zh-CN" sz="2000">
                <a:solidFill>
                  <a:srgbClr val="000000"/>
                </a:solidFill>
                <a:latin typeface="Times New Roman" pitchFamily="18" charset="0"/>
                <a:ea typeface="黑体" pitchFamily="2" charset="-122"/>
                <a:cs typeface="Times New Roman" pitchFamily="18" charset="0"/>
              </a:rPr>
              <a:t>Dec 07-08, 2013</a:t>
            </a:r>
          </a:p>
        </p:txBody>
      </p:sp>
      <p:sp>
        <p:nvSpPr>
          <p:cNvPr id="47" name="Rectangle 3"/>
          <p:cNvSpPr txBox="1">
            <a:spLocks noChangeArrowheads="1"/>
          </p:cNvSpPr>
          <p:nvPr/>
        </p:nvSpPr>
        <p:spPr bwMode="auto">
          <a:xfrm>
            <a:off x="6232525" y="4608513"/>
            <a:ext cx="1549400" cy="404812"/>
          </a:xfrm>
          <a:prstGeom prst="rect">
            <a:avLst/>
          </a:prstGeom>
          <a:noFill/>
          <a:ln w="9525">
            <a:noFill/>
            <a:miter lim="800000"/>
            <a:headEnd/>
            <a:tailEnd/>
          </a:ln>
        </p:spPr>
        <p:txBody>
          <a:bodyPr/>
          <a:lstStyle/>
          <a:p>
            <a:pPr defTabSz="457200">
              <a:spcBef>
                <a:spcPts val="600"/>
              </a:spcBef>
            </a:pPr>
            <a:r>
              <a:rPr lang="en-US" altLang="zh-CN">
                <a:solidFill>
                  <a:srgbClr val="FF0000"/>
                </a:solidFill>
                <a:latin typeface="Times New Roman" pitchFamily="18" charset="0"/>
                <a:ea typeface="黑体" pitchFamily="2" charset="-122"/>
                <a:cs typeface="Times New Roman" pitchFamily="18" charset="0"/>
              </a:rPr>
              <a:t>Shanghai</a:t>
            </a:r>
          </a:p>
        </p:txBody>
      </p:sp>
      <p:sp>
        <p:nvSpPr>
          <p:cNvPr id="48" name="Rectangle 3"/>
          <p:cNvSpPr txBox="1">
            <a:spLocks noChangeArrowheads="1"/>
          </p:cNvSpPr>
          <p:nvPr/>
        </p:nvSpPr>
        <p:spPr bwMode="auto">
          <a:xfrm>
            <a:off x="6232525" y="2330450"/>
            <a:ext cx="1403350" cy="406400"/>
          </a:xfrm>
          <a:prstGeom prst="rect">
            <a:avLst/>
          </a:prstGeom>
          <a:noFill/>
          <a:ln w="9525">
            <a:noFill/>
            <a:miter lim="800000"/>
            <a:headEnd/>
            <a:tailEnd/>
          </a:ln>
        </p:spPr>
        <p:txBody>
          <a:bodyPr/>
          <a:lstStyle/>
          <a:p>
            <a:pPr defTabSz="457200">
              <a:spcBef>
                <a:spcPts val="600"/>
              </a:spcBef>
            </a:pPr>
            <a:r>
              <a:rPr lang="en-US" altLang="zh-CN">
                <a:solidFill>
                  <a:srgbClr val="FF0000"/>
                </a:solidFill>
                <a:latin typeface="Times New Roman" pitchFamily="18" charset="0"/>
                <a:ea typeface="黑体" pitchFamily="2" charset="-122"/>
                <a:cs typeface="Times New Roman" pitchFamily="18" charset="0"/>
              </a:rPr>
              <a:t>Beijing</a:t>
            </a:r>
          </a:p>
        </p:txBody>
      </p:sp>
      <p:pic>
        <p:nvPicPr>
          <p:cNvPr id="18447" name="Picture 10" descr="F:\work\1.Tsinghua Project\2013\Ford project\图片\2013012015344234.jpg"/>
          <p:cNvPicPr>
            <a:picLocks noChangeAspect="1" noChangeArrowheads="1"/>
          </p:cNvPicPr>
          <p:nvPr/>
        </p:nvPicPr>
        <p:blipFill>
          <a:blip r:embed="rId4"/>
          <a:srcRect/>
          <a:stretch>
            <a:fillRect/>
          </a:stretch>
        </p:blipFill>
        <p:spPr bwMode="auto">
          <a:xfrm>
            <a:off x="309563" y="2451100"/>
            <a:ext cx="2738437" cy="1897063"/>
          </a:xfrm>
          <a:prstGeom prst="rect">
            <a:avLst/>
          </a:prstGeom>
          <a:noFill/>
          <a:ln w="9525">
            <a:noFill/>
            <a:miter lim="800000"/>
            <a:headEnd/>
            <a:tailEnd/>
          </a:ln>
        </p:spPr>
      </p:pic>
      <p:pic>
        <p:nvPicPr>
          <p:cNvPr id="18448" name="Picture 11" descr="F:\work\1.Tsinghua Project\2013\Ford project\图片\Img366841940.jpg"/>
          <p:cNvPicPr>
            <a:picLocks noChangeAspect="1" noChangeArrowheads="1"/>
          </p:cNvPicPr>
          <p:nvPr/>
        </p:nvPicPr>
        <p:blipFill>
          <a:blip r:embed="rId5"/>
          <a:srcRect/>
          <a:stretch>
            <a:fillRect/>
          </a:stretch>
        </p:blipFill>
        <p:spPr bwMode="auto">
          <a:xfrm>
            <a:off x="3127375" y="2439988"/>
            <a:ext cx="2773363" cy="1919287"/>
          </a:xfrm>
          <a:prstGeom prst="rect">
            <a:avLst/>
          </a:prstGeom>
          <a:noFill/>
          <a:ln w="9525">
            <a:noFill/>
            <a:miter lim="800000"/>
            <a:headEnd/>
            <a:tailEnd/>
          </a:ln>
        </p:spPr>
      </p:pic>
      <p:pic>
        <p:nvPicPr>
          <p:cNvPr id="18449" name="Picture 12" descr="F:\work\1.Tsinghua Project\2013\Ford project\图片\2EB87DE81B0D8D7A41C9E4576D7A4568.jpg"/>
          <p:cNvPicPr>
            <a:picLocks noChangeAspect="1" noChangeArrowheads="1"/>
          </p:cNvPicPr>
          <p:nvPr/>
        </p:nvPicPr>
        <p:blipFill>
          <a:blip r:embed="rId6"/>
          <a:srcRect/>
          <a:stretch>
            <a:fillRect/>
          </a:stretch>
        </p:blipFill>
        <p:spPr bwMode="auto">
          <a:xfrm>
            <a:off x="3165475" y="4751388"/>
            <a:ext cx="2697163" cy="1873250"/>
          </a:xfrm>
          <a:prstGeom prst="rect">
            <a:avLst/>
          </a:prstGeom>
          <a:noFill/>
          <a:ln w="12700">
            <a:solidFill>
              <a:schemeClr val="tx1"/>
            </a:solidFill>
            <a:miter lim="800000"/>
            <a:headEnd/>
            <a:tailEnd/>
          </a:ln>
        </p:spPr>
      </p:pic>
      <p:sp>
        <p:nvSpPr>
          <p:cNvPr id="52" name="Rectangle 3"/>
          <p:cNvSpPr txBox="1">
            <a:spLocks noChangeArrowheads="1"/>
          </p:cNvSpPr>
          <p:nvPr/>
        </p:nvSpPr>
        <p:spPr bwMode="auto">
          <a:xfrm>
            <a:off x="3384550" y="2109788"/>
            <a:ext cx="2058988" cy="406400"/>
          </a:xfrm>
          <a:prstGeom prst="rect">
            <a:avLst/>
          </a:prstGeom>
          <a:noFill/>
          <a:ln w="9525">
            <a:noFill/>
            <a:miter lim="800000"/>
            <a:headEnd/>
            <a:tailEnd/>
          </a:ln>
        </p:spPr>
        <p:txBody>
          <a:bodyPr/>
          <a:lstStyle/>
          <a:p>
            <a:pPr algn="ctr" defTabSz="457200">
              <a:spcBef>
                <a:spcPts val="600"/>
              </a:spcBef>
            </a:pPr>
            <a:r>
              <a:rPr lang="en-US" altLang="zh-CN" sz="2000">
                <a:solidFill>
                  <a:srgbClr val="000000"/>
                </a:solidFill>
                <a:latin typeface="Times New Roman" pitchFamily="18" charset="0"/>
                <a:ea typeface="黑体" pitchFamily="2" charset="-122"/>
                <a:cs typeface="Times New Roman" pitchFamily="18" charset="0"/>
              </a:rPr>
              <a:t>Feb 24-25, 2013</a:t>
            </a:r>
          </a:p>
        </p:txBody>
      </p:sp>
      <p:pic>
        <p:nvPicPr>
          <p:cNvPr id="18451" name="Picture 14" descr="F:\work\1.Tsinghua Project\2013\Ford project\图片\W020130226337179760281.jpg"/>
          <p:cNvPicPr>
            <a:picLocks noChangeAspect="1" noChangeArrowheads="1"/>
          </p:cNvPicPr>
          <p:nvPr/>
        </p:nvPicPr>
        <p:blipFill>
          <a:blip r:embed="rId7"/>
          <a:srcRect b="14111"/>
          <a:stretch>
            <a:fillRect/>
          </a:stretch>
        </p:blipFill>
        <p:spPr bwMode="auto">
          <a:xfrm>
            <a:off x="6232525" y="3525838"/>
            <a:ext cx="2355850" cy="996950"/>
          </a:xfrm>
          <a:prstGeom prst="rect">
            <a:avLst/>
          </a:prstGeom>
          <a:noFill/>
          <a:ln w="9525">
            <a:noFill/>
            <a:miter lim="800000"/>
            <a:headEnd/>
            <a:tailEnd/>
          </a:ln>
        </p:spPr>
      </p:pic>
      <p:sp>
        <p:nvSpPr>
          <p:cNvPr id="54" name="Rectangle 3"/>
          <p:cNvSpPr txBox="1">
            <a:spLocks noChangeArrowheads="1"/>
          </p:cNvSpPr>
          <p:nvPr/>
        </p:nvSpPr>
        <p:spPr bwMode="auto">
          <a:xfrm>
            <a:off x="6232525" y="3525838"/>
            <a:ext cx="1403350" cy="404812"/>
          </a:xfrm>
          <a:prstGeom prst="rect">
            <a:avLst/>
          </a:prstGeom>
          <a:noFill/>
          <a:ln w="9525">
            <a:noFill/>
            <a:miter lim="800000"/>
            <a:headEnd/>
            <a:tailEnd/>
          </a:ln>
        </p:spPr>
        <p:txBody>
          <a:bodyPr/>
          <a:lstStyle/>
          <a:p>
            <a:pPr defTabSz="457200">
              <a:spcBef>
                <a:spcPts val="600"/>
              </a:spcBef>
            </a:pPr>
            <a:r>
              <a:rPr lang="en-US" altLang="zh-CN">
                <a:solidFill>
                  <a:srgbClr val="FF0000"/>
                </a:solidFill>
                <a:latin typeface="Times New Roman" pitchFamily="18" charset="0"/>
                <a:ea typeface="黑体" pitchFamily="2" charset="-122"/>
                <a:cs typeface="Times New Roman" pitchFamily="18" charset="0"/>
              </a:rPr>
              <a:t>Jinan</a:t>
            </a:r>
          </a:p>
        </p:txBody>
      </p:sp>
      <p:pic>
        <p:nvPicPr>
          <p:cNvPr id="18453" name="Picture 15" descr="F:\work\1.Tsinghua Project\2013\Ford project\图片\20131209023137714.jpg"/>
          <p:cNvPicPr>
            <a:picLocks noChangeAspect="1" noChangeArrowheads="1"/>
          </p:cNvPicPr>
          <p:nvPr/>
        </p:nvPicPr>
        <p:blipFill>
          <a:blip r:embed="rId8"/>
          <a:srcRect b="17802"/>
          <a:stretch>
            <a:fillRect/>
          </a:stretch>
        </p:blipFill>
        <p:spPr bwMode="auto">
          <a:xfrm>
            <a:off x="6253163" y="5795963"/>
            <a:ext cx="2355850" cy="949325"/>
          </a:xfrm>
          <a:prstGeom prst="rect">
            <a:avLst/>
          </a:prstGeom>
          <a:noFill/>
          <a:ln w="9525">
            <a:noFill/>
            <a:miter lim="800000"/>
            <a:headEnd/>
            <a:tailEnd/>
          </a:ln>
        </p:spPr>
      </p:pic>
      <p:sp>
        <p:nvSpPr>
          <p:cNvPr id="56" name="Rectangle 3"/>
          <p:cNvSpPr txBox="1">
            <a:spLocks noChangeArrowheads="1"/>
          </p:cNvSpPr>
          <p:nvPr/>
        </p:nvSpPr>
        <p:spPr bwMode="auto">
          <a:xfrm>
            <a:off x="6232525" y="5794375"/>
            <a:ext cx="1403350" cy="406400"/>
          </a:xfrm>
          <a:prstGeom prst="rect">
            <a:avLst/>
          </a:prstGeom>
          <a:noFill/>
          <a:ln w="9525">
            <a:noFill/>
            <a:miter lim="800000"/>
            <a:headEnd/>
            <a:tailEnd/>
          </a:ln>
        </p:spPr>
        <p:txBody>
          <a:bodyPr/>
          <a:lstStyle/>
          <a:p>
            <a:pPr defTabSz="457200">
              <a:spcBef>
                <a:spcPts val="600"/>
              </a:spcBef>
            </a:pPr>
            <a:r>
              <a:rPr lang="en-US" altLang="zh-CN">
                <a:solidFill>
                  <a:srgbClr val="FF0000"/>
                </a:solidFill>
                <a:latin typeface="Times New Roman" pitchFamily="18" charset="0"/>
                <a:ea typeface="黑体" pitchFamily="2" charset="-122"/>
                <a:cs typeface="Times New Roman" pitchFamily="18" charset="0"/>
              </a:rPr>
              <a:t>Hangzhou</a:t>
            </a:r>
          </a:p>
        </p:txBody>
      </p:sp>
      <p:cxnSp>
        <p:nvCxnSpPr>
          <p:cNvPr id="57" name="直接连接符 56"/>
          <p:cNvCxnSpPr/>
          <p:nvPr/>
        </p:nvCxnSpPr>
        <p:spPr>
          <a:xfrm flipH="1">
            <a:off x="5427663" y="5162550"/>
            <a:ext cx="804862" cy="71755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8" name="直接连接符 57"/>
          <p:cNvCxnSpPr/>
          <p:nvPr/>
        </p:nvCxnSpPr>
        <p:spPr>
          <a:xfrm flipH="1">
            <a:off x="5081588" y="4024313"/>
            <a:ext cx="1150937" cy="1770062"/>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9" name="直接连接符 58"/>
          <p:cNvCxnSpPr/>
          <p:nvPr/>
        </p:nvCxnSpPr>
        <p:spPr>
          <a:xfrm flipH="1">
            <a:off x="5081588" y="2890838"/>
            <a:ext cx="1150937" cy="2617787"/>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 name="直接连接符 59"/>
          <p:cNvCxnSpPr/>
          <p:nvPr/>
        </p:nvCxnSpPr>
        <p:spPr>
          <a:xfrm flipH="1" flipV="1">
            <a:off x="5368925" y="5992813"/>
            <a:ext cx="884238" cy="277812"/>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pic>
        <p:nvPicPr>
          <p:cNvPr id="18459" name="图片 1"/>
          <p:cNvPicPr>
            <a:picLocks noChangeAspect="1"/>
          </p:cNvPicPr>
          <p:nvPr/>
        </p:nvPicPr>
        <p:blipFill>
          <a:blip r:embed="rId9"/>
          <a:srcRect/>
          <a:stretch>
            <a:fillRect/>
          </a:stretch>
        </p:blipFill>
        <p:spPr bwMode="auto">
          <a:xfrm>
            <a:off x="309563" y="4729163"/>
            <a:ext cx="2738437" cy="1895475"/>
          </a:xfrm>
          <a:prstGeom prst="rect">
            <a:avLst/>
          </a:prstGeom>
          <a:noFill/>
          <a:ln w="6350" cap="sq">
            <a:solidFill>
              <a:srgbClr val="0000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ChangeArrowheads="1"/>
          </p:cNvSpPr>
          <p:nvPr/>
        </p:nvSpPr>
        <p:spPr bwMode="gray">
          <a:xfrm>
            <a:off x="179388" y="115888"/>
            <a:ext cx="8712200" cy="720725"/>
          </a:xfrm>
          <a:prstGeom prst="rect">
            <a:avLst/>
          </a:prstGeom>
          <a:noFill/>
          <a:ln w="9525">
            <a:noFill/>
            <a:miter lim="800000"/>
            <a:headEnd/>
            <a:tailEnd/>
          </a:ln>
        </p:spPr>
        <p:txBody>
          <a:bodyPr anchor="ctr"/>
          <a:lstStyle/>
          <a:p>
            <a:r>
              <a:rPr lang="zh-CN" altLang="en-US" sz="2800" b="1">
                <a:solidFill>
                  <a:schemeClr val="tx2"/>
                </a:solidFill>
                <a:latin typeface="Calibri" pitchFamily="34" charset="0"/>
              </a:rPr>
              <a:t>新一届政府制定行动计划，制定了最严格的措施</a:t>
            </a:r>
            <a:endParaRPr lang="en-US" altLang="zh-CN" sz="2800" b="1">
              <a:solidFill>
                <a:schemeClr val="tx2"/>
              </a:solidFill>
              <a:latin typeface="Calibri" pitchFamily="34" charset="0"/>
            </a:endParaRPr>
          </a:p>
          <a:p>
            <a:r>
              <a:rPr lang="en-US" altLang="zh-CN" sz="2000" b="1">
                <a:solidFill>
                  <a:schemeClr val="tx2"/>
                </a:solidFill>
                <a:latin typeface="Calibri" pitchFamily="34" charset="0"/>
              </a:rPr>
              <a:t>Action Plan and most stringent measures developed by the</a:t>
            </a:r>
            <a:r>
              <a:rPr lang="en-US" altLang="zh-CN" sz="2000" b="1">
                <a:solidFill>
                  <a:schemeClr val="bg1"/>
                </a:solidFill>
              </a:rPr>
              <a:t> </a:t>
            </a:r>
            <a:r>
              <a:rPr lang="en-US" altLang="zh-CN" sz="2000" b="1">
                <a:solidFill>
                  <a:schemeClr val="tx2"/>
                </a:solidFill>
                <a:latin typeface="Calibri" pitchFamily="34" charset="0"/>
              </a:rPr>
              <a:t>government </a:t>
            </a:r>
          </a:p>
        </p:txBody>
      </p:sp>
      <p:pic>
        <p:nvPicPr>
          <p:cNvPr id="24600" name="Picture 5"/>
          <p:cNvPicPr>
            <a:picLocks noChangeAspect="1" noChangeArrowheads="1"/>
          </p:cNvPicPr>
          <p:nvPr/>
        </p:nvPicPr>
        <p:blipFill>
          <a:blip r:embed="rId2"/>
          <a:srcRect/>
          <a:stretch>
            <a:fillRect/>
          </a:stretch>
        </p:blipFill>
        <p:spPr bwMode="auto">
          <a:xfrm>
            <a:off x="2894013" y="1622425"/>
            <a:ext cx="3163887" cy="3086100"/>
          </a:xfrm>
          <a:prstGeom prst="rect">
            <a:avLst/>
          </a:prstGeom>
          <a:noFill/>
          <a:ln w="9525">
            <a:noFill/>
            <a:miter lim="800000"/>
            <a:headEnd/>
            <a:tailEnd/>
          </a:ln>
        </p:spPr>
      </p:pic>
      <p:pic>
        <p:nvPicPr>
          <p:cNvPr id="24601" name="Picture 3"/>
          <p:cNvPicPr>
            <a:picLocks noChangeAspect="1" noChangeArrowheads="1"/>
          </p:cNvPicPr>
          <p:nvPr/>
        </p:nvPicPr>
        <p:blipFill>
          <a:blip r:embed="rId3"/>
          <a:srcRect/>
          <a:stretch>
            <a:fillRect/>
          </a:stretch>
        </p:blipFill>
        <p:spPr bwMode="auto">
          <a:xfrm>
            <a:off x="6596063" y="1720850"/>
            <a:ext cx="2368550" cy="3355975"/>
          </a:xfrm>
          <a:prstGeom prst="rect">
            <a:avLst/>
          </a:prstGeom>
          <a:noFill/>
          <a:ln w="9525">
            <a:noFill/>
            <a:miter lim="800000"/>
            <a:headEnd/>
            <a:tailEnd/>
          </a:ln>
        </p:spPr>
      </p:pic>
      <p:pic>
        <p:nvPicPr>
          <p:cNvPr id="16" name="图片 5" descr="谁来拯救.jpg"/>
          <p:cNvPicPr>
            <a:picLocks noChangeAspect="1"/>
          </p:cNvPicPr>
          <p:nvPr/>
        </p:nvPicPr>
        <p:blipFill>
          <a:blip r:embed="rId4" cstate="print"/>
          <a:srcRect t="2403" r="50517" b="14124"/>
          <a:stretch>
            <a:fillRect/>
          </a:stretch>
        </p:blipFill>
        <p:spPr>
          <a:xfrm>
            <a:off x="-6381" y="4092925"/>
            <a:ext cx="2262363" cy="2301758"/>
          </a:xfrm>
          <a:prstGeom prst="rect">
            <a:avLst/>
          </a:prstGeom>
          <a:ln>
            <a:noFill/>
          </a:ln>
          <a:effectLst>
            <a:softEdge rad="112500"/>
          </a:effectLst>
        </p:spPr>
      </p:pic>
      <p:pic>
        <p:nvPicPr>
          <p:cNvPr id="17" name="图片 6" descr="厚德载雾.jpg"/>
          <p:cNvPicPr>
            <a:picLocks noChangeAspect="1"/>
          </p:cNvPicPr>
          <p:nvPr/>
        </p:nvPicPr>
        <p:blipFill>
          <a:blip r:embed="rId5" cstate="print"/>
          <a:srcRect t="4943" b="29871"/>
          <a:stretch>
            <a:fillRect/>
          </a:stretch>
        </p:blipFill>
        <p:spPr>
          <a:xfrm>
            <a:off x="-687" y="1774965"/>
            <a:ext cx="2487910" cy="2265030"/>
          </a:xfrm>
          <a:prstGeom prst="rect">
            <a:avLst/>
          </a:prstGeom>
          <a:ln>
            <a:noFill/>
          </a:ln>
          <a:effectLst>
            <a:softEdge rad="112500"/>
          </a:effectLst>
        </p:spPr>
      </p:pic>
      <p:sp>
        <p:nvSpPr>
          <p:cNvPr id="24604" name="下箭头 5"/>
          <p:cNvSpPr>
            <a:spLocks noChangeArrowheads="1"/>
          </p:cNvSpPr>
          <p:nvPr/>
        </p:nvSpPr>
        <p:spPr bwMode="auto">
          <a:xfrm rot="-5400000">
            <a:off x="2609851" y="2762250"/>
            <a:ext cx="468312" cy="649287"/>
          </a:xfrm>
          <a:prstGeom prst="downArrow">
            <a:avLst>
              <a:gd name="adj1" fmla="val 50000"/>
              <a:gd name="adj2" fmla="val 51382"/>
            </a:avLst>
          </a:prstGeom>
          <a:solidFill>
            <a:srgbClr val="0070C0"/>
          </a:solidFill>
          <a:ln w="9525" algn="ctr">
            <a:solidFill>
              <a:srgbClr val="00B0F0"/>
            </a:solidFill>
            <a:round/>
            <a:headEnd/>
            <a:tailEnd/>
          </a:ln>
        </p:spPr>
        <p:txBody>
          <a:bodyPr vert="eaVert"/>
          <a:lstStyle/>
          <a:p>
            <a:endParaRPr lang="zh-CN" altLang="en-US">
              <a:latin typeface="Times New Roman" pitchFamily="18" charset="0"/>
              <a:cs typeface="Times New Roman" pitchFamily="18" charset="0"/>
            </a:endParaRPr>
          </a:p>
        </p:txBody>
      </p:sp>
      <p:sp>
        <p:nvSpPr>
          <p:cNvPr id="24605" name="下箭头 5"/>
          <p:cNvSpPr>
            <a:spLocks noChangeArrowheads="1"/>
          </p:cNvSpPr>
          <p:nvPr/>
        </p:nvSpPr>
        <p:spPr bwMode="auto">
          <a:xfrm rot="5400000">
            <a:off x="5934869" y="2777332"/>
            <a:ext cx="466725" cy="649287"/>
          </a:xfrm>
          <a:prstGeom prst="downArrow">
            <a:avLst>
              <a:gd name="adj1" fmla="val 50000"/>
              <a:gd name="adj2" fmla="val 51556"/>
            </a:avLst>
          </a:prstGeom>
          <a:solidFill>
            <a:srgbClr val="0070C0"/>
          </a:solidFill>
          <a:ln w="9525" algn="ctr">
            <a:solidFill>
              <a:srgbClr val="00B0F0"/>
            </a:solidFill>
            <a:round/>
            <a:headEnd/>
            <a:tailEnd/>
          </a:ln>
        </p:spPr>
        <p:txBody>
          <a:bodyPr rot="10800000" vert="eaVert"/>
          <a:lstStyle/>
          <a:p>
            <a:endParaRPr lang="zh-CN" altLang="en-US">
              <a:latin typeface="Times New Roman" pitchFamily="18" charset="0"/>
              <a:cs typeface="Times New Roman" pitchFamily="18" charset="0"/>
            </a:endParaRPr>
          </a:p>
        </p:txBody>
      </p:sp>
      <p:pic>
        <p:nvPicPr>
          <p:cNvPr id="24606" name="图片 1"/>
          <p:cNvPicPr>
            <a:picLocks noChangeAspect="1"/>
          </p:cNvPicPr>
          <p:nvPr/>
        </p:nvPicPr>
        <p:blipFill>
          <a:blip r:embed="rId6"/>
          <a:srcRect/>
          <a:stretch>
            <a:fillRect/>
          </a:stretch>
        </p:blipFill>
        <p:spPr bwMode="auto">
          <a:xfrm>
            <a:off x="6000750" y="4613275"/>
            <a:ext cx="3043238" cy="2047875"/>
          </a:xfrm>
          <a:prstGeom prst="rect">
            <a:avLst/>
          </a:prstGeom>
          <a:noFill/>
          <a:ln w="9525">
            <a:noFill/>
            <a:miter lim="800000"/>
            <a:headEnd/>
            <a:tailEnd/>
          </a:ln>
        </p:spPr>
      </p:pic>
      <p:sp>
        <p:nvSpPr>
          <p:cNvPr id="24607" name="TextBox 2"/>
          <p:cNvSpPr txBox="1">
            <a:spLocks noChangeArrowheads="1"/>
          </p:cNvSpPr>
          <p:nvPr/>
        </p:nvSpPr>
        <p:spPr bwMode="auto">
          <a:xfrm>
            <a:off x="68263" y="1125538"/>
            <a:ext cx="2211387" cy="671512"/>
          </a:xfrm>
          <a:prstGeom prst="rect">
            <a:avLst/>
          </a:prstGeom>
          <a:noFill/>
          <a:ln w="9525">
            <a:noFill/>
            <a:miter lim="800000"/>
            <a:headEnd/>
            <a:tailEnd/>
          </a:ln>
        </p:spPr>
        <p:txBody>
          <a:bodyPr>
            <a:spAutoFit/>
          </a:bodyPr>
          <a:lstStyle/>
          <a:p>
            <a:pPr algn="ctr" defTabSz="457200"/>
            <a:r>
              <a:rPr lang="zh-CN" altLang="en-US" sz="2000" b="1">
                <a:solidFill>
                  <a:srgbClr val="FF0000"/>
                </a:solidFill>
                <a:latin typeface="Times New Roman" pitchFamily="18" charset="0"/>
                <a:ea typeface="华文细黑" pitchFamily="2" charset="-122"/>
                <a:cs typeface="Times New Roman" pitchFamily="18" charset="0"/>
              </a:rPr>
              <a:t>人民关注</a:t>
            </a:r>
            <a:endParaRPr lang="en-US" altLang="zh-CN" sz="2000" b="1">
              <a:solidFill>
                <a:srgbClr val="FF0000"/>
              </a:solidFill>
              <a:latin typeface="Times New Roman" pitchFamily="18" charset="0"/>
              <a:ea typeface="华文细黑" pitchFamily="2" charset="-122"/>
              <a:cs typeface="Times New Roman" pitchFamily="18" charset="0"/>
            </a:endParaRPr>
          </a:p>
          <a:p>
            <a:pPr algn="ctr" defTabSz="457200"/>
            <a:r>
              <a:rPr lang="en-US" altLang="zh-CN" b="1">
                <a:solidFill>
                  <a:srgbClr val="FF0000"/>
                </a:solidFill>
                <a:latin typeface="Times New Roman" pitchFamily="18" charset="0"/>
                <a:ea typeface="华文细黑" pitchFamily="2" charset="-122"/>
                <a:cs typeface="Times New Roman" pitchFamily="18" charset="0"/>
              </a:rPr>
              <a:t>Public concern</a:t>
            </a:r>
            <a:endParaRPr lang="zh-CN" altLang="en-US" b="1">
              <a:solidFill>
                <a:srgbClr val="FF0000"/>
              </a:solidFill>
              <a:latin typeface="Times New Roman" pitchFamily="18" charset="0"/>
              <a:ea typeface="华文细黑" pitchFamily="2" charset="-122"/>
              <a:cs typeface="Times New Roman" pitchFamily="18" charset="0"/>
            </a:endParaRPr>
          </a:p>
        </p:txBody>
      </p:sp>
      <p:sp>
        <p:nvSpPr>
          <p:cNvPr id="24608" name="TextBox 11"/>
          <p:cNvSpPr txBox="1">
            <a:spLocks noChangeArrowheads="1"/>
          </p:cNvSpPr>
          <p:nvPr/>
        </p:nvSpPr>
        <p:spPr bwMode="auto">
          <a:xfrm>
            <a:off x="6604000" y="1131888"/>
            <a:ext cx="2212975" cy="641350"/>
          </a:xfrm>
          <a:prstGeom prst="rect">
            <a:avLst/>
          </a:prstGeom>
          <a:noFill/>
          <a:ln w="9525">
            <a:noFill/>
            <a:miter lim="800000"/>
            <a:headEnd/>
            <a:tailEnd/>
          </a:ln>
        </p:spPr>
        <p:txBody>
          <a:bodyPr>
            <a:spAutoFit/>
          </a:bodyPr>
          <a:lstStyle/>
          <a:p>
            <a:pPr algn="ctr" defTabSz="457200"/>
            <a:r>
              <a:rPr lang="zh-CN" altLang="en-US" sz="2000" b="1">
                <a:solidFill>
                  <a:srgbClr val="FF0000"/>
                </a:solidFill>
                <a:latin typeface="Times New Roman" pitchFamily="18" charset="0"/>
                <a:ea typeface="华文细黑" pitchFamily="2" charset="-122"/>
                <a:cs typeface="Times New Roman" pitchFamily="18" charset="0"/>
              </a:rPr>
              <a:t>专家建议</a:t>
            </a:r>
            <a:endParaRPr lang="en-US" altLang="zh-CN" sz="2000" b="1">
              <a:solidFill>
                <a:srgbClr val="FF0000"/>
              </a:solidFill>
              <a:latin typeface="Times New Roman" pitchFamily="18" charset="0"/>
              <a:ea typeface="华文细黑" pitchFamily="2" charset="-122"/>
              <a:cs typeface="Times New Roman" pitchFamily="18" charset="0"/>
            </a:endParaRPr>
          </a:p>
          <a:p>
            <a:pPr algn="ctr" defTabSz="457200"/>
            <a:r>
              <a:rPr lang="en-US" altLang="zh-CN" sz="1600" b="1">
                <a:solidFill>
                  <a:srgbClr val="FF0000"/>
                </a:solidFill>
                <a:latin typeface="Times New Roman" pitchFamily="18" charset="0"/>
                <a:ea typeface="华文细黑" pitchFamily="2" charset="-122"/>
                <a:cs typeface="Times New Roman" pitchFamily="18" charset="0"/>
              </a:rPr>
              <a:t>Recommendations</a:t>
            </a:r>
            <a:endParaRPr lang="zh-CN" altLang="en-US" b="1">
              <a:solidFill>
                <a:srgbClr val="FF0000"/>
              </a:solidFill>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ChangeArrowheads="1"/>
          </p:cNvSpPr>
          <p:nvPr/>
        </p:nvSpPr>
        <p:spPr bwMode="gray">
          <a:xfrm>
            <a:off x="34925" y="115888"/>
            <a:ext cx="8856663" cy="720725"/>
          </a:xfrm>
          <a:prstGeom prst="rect">
            <a:avLst/>
          </a:prstGeom>
          <a:noFill/>
          <a:ln w="9525">
            <a:noFill/>
            <a:miter lim="800000"/>
            <a:headEnd/>
            <a:tailEnd/>
          </a:ln>
        </p:spPr>
        <p:txBody>
          <a:bodyPr anchor="ctr"/>
          <a:lstStyle/>
          <a:p>
            <a:r>
              <a:rPr lang="zh-CN" altLang="en-US" sz="2400" b="1">
                <a:solidFill>
                  <a:schemeClr val="tx2"/>
                </a:solidFill>
                <a:latin typeface="Calibri" pitchFamily="34" charset="0"/>
              </a:rPr>
              <a:t>以签订目标责任书的形式确定了</a:t>
            </a:r>
            <a:r>
              <a:rPr lang="en-US" altLang="zh-CN" sz="2400" b="1">
                <a:solidFill>
                  <a:schemeClr val="tx2"/>
                </a:solidFill>
                <a:latin typeface="Calibri" pitchFamily="34" charset="0"/>
              </a:rPr>
              <a:t>2017</a:t>
            </a:r>
            <a:r>
              <a:rPr lang="zh-CN" altLang="en-US" sz="2400" b="1">
                <a:solidFill>
                  <a:schemeClr val="tx2"/>
                </a:solidFill>
                <a:latin typeface="Calibri" pitchFamily="34" charset="0"/>
              </a:rPr>
              <a:t>年</a:t>
            </a:r>
            <a:r>
              <a:rPr lang="en-US" altLang="zh-CN" sz="2400" b="1">
                <a:solidFill>
                  <a:schemeClr val="tx2"/>
                </a:solidFill>
                <a:latin typeface="Calibri" pitchFamily="34" charset="0"/>
              </a:rPr>
              <a:t>31</a:t>
            </a:r>
            <a:r>
              <a:rPr lang="zh-CN" altLang="en-US" sz="2400" b="1">
                <a:solidFill>
                  <a:schemeClr val="tx2"/>
                </a:solidFill>
                <a:latin typeface="Calibri" pitchFamily="34" charset="0"/>
              </a:rPr>
              <a:t>个省空气质量改善目标</a:t>
            </a:r>
            <a:br>
              <a:rPr lang="zh-CN" altLang="en-US" sz="2400" b="1">
                <a:solidFill>
                  <a:schemeClr val="tx2"/>
                </a:solidFill>
                <a:latin typeface="Calibri" pitchFamily="34" charset="0"/>
              </a:rPr>
            </a:br>
            <a:r>
              <a:rPr lang="en-US" altLang="zh-CN" sz="2000" b="1">
                <a:solidFill>
                  <a:schemeClr val="tx2"/>
                </a:solidFill>
                <a:latin typeface="Calibri" pitchFamily="34" charset="0"/>
              </a:rPr>
              <a:t>Letter of target signed on AP targets for 31 provinces</a:t>
            </a:r>
          </a:p>
        </p:txBody>
      </p:sp>
      <p:pic>
        <p:nvPicPr>
          <p:cNvPr id="25612" name="Picture 2" descr="G:\各个版本地图\最终版.png"/>
          <p:cNvPicPr>
            <a:picLocks noChangeAspect="1" noChangeArrowheads="1"/>
          </p:cNvPicPr>
          <p:nvPr/>
        </p:nvPicPr>
        <p:blipFill>
          <a:blip r:embed="rId2"/>
          <a:srcRect l="5901" t="4225" r="8263" b="8585"/>
          <a:stretch>
            <a:fillRect/>
          </a:stretch>
        </p:blipFill>
        <p:spPr bwMode="auto">
          <a:xfrm>
            <a:off x="839788" y="1196975"/>
            <a:ext cx="7064375" cy="5186363"/>
          </a:xfrm>
          <a:prstGeom prst="rect">
            <a:avLst/>
          </a:prstGeom>
          <a:noFill/>
          <a:ln w="9525">
            <a:noFill/>
            <a:miter lim="800000"/>
            <a:headEnd/>
            <a:tailEnd/>
          </a:ln>
        </p:spPr>
      </p:pic>
      <p:grpSp>
        <p:nvGrpSpPr>
          <p:cNvPr id="14" name="组合 7"/>
          <p:cNvGrpSpPr>
            <a:grpSpLocks/>
          </p:cNvGrpSpPr>
          <p:nvPr/>
        </p:nvGrpSpPr>
        <p:grpSpPr bwMode="auto">
          <a:xfrm>
            <a:off x="395288" y="2579688"/>
            <a:ext cx="7924800" cy="2584450"/>
            <a:chOff x="609183" y="2558097"/>
            <a:chExt cx="7924801" cy="2584043"/>
          </a:xfrm>
        </p:grpSpPr>
        <p:sp>
          <p:nvSpPr>
            <p:cNvPr id="15" name="圆角矩形 4"/>
            <p:cNvSpPr/>
            <p:nvPr/>
          </p:nvSpPr>
          <p:spPr bwMode="auto">
            <a:xfrm>
              <a:off x="623471" y="2575111"/>
              <a:ext cx="2880383" cy="2538507"/>
            </a:xfrm>
            <a:prstGeom prst="rect">
              <a:avLst/>
            </a:prstGeom>
            <a:solidFill>
              <a:srgbClr val="00B0F0"/>
            </a:solidFill>
            <a:scene3d>
              <a:camera prst="orthographicFront"/>
              <a:lightRig rig="threePt" dir="t"/>
            </a:scene3d>
            <a:sp3d>
              <a:bevelT w="165100" prst="coolSlant"/>
            </a:sp3d>
          </p:spPr>
          <p:txBody>
            <a:bodyPr>
              <a:spAutoFit/>
            </a:bodyPr>
            <a:lstStyle/>
            <a:p>
              <a:pPr defTabSz="800100">
                <a:lnSpc>
                  <a:spcPct val="150000"/>
                </a:lnSpc>
                <a:buClr>
                  <a:srgbClr val="FF0000"/>
                </a:buClr>
                <a:defRPr/>
              </a:pPr>
              <a:r>
                <a:rPr kumimoji="1" lang="zh-CN" altLang="en-US" b="1" dirty="0">
                  <a:solidFill>
                    <a:schemeClr val="bg1"/>
                  </a:solidFill>
                  <a:latin typeface="Times New Roman" pitchFamily="18" charset="0"/>
                  <a:ea typeface="华文细黑" panose="02010600040101010101" pitchFamily="2" charset="-122"/>
                  <a:cs typeface="Times New Roman" pitchFamily="18" charset="0"/>
                </a:rPr>
                <a:t>目标分档原则</a:t>
              </a:r>
              <a:endParaRPr kumimoji="1" lang="en-US" altLang="zh-CN" b="1" dirty="0">
                <a:solidFill>
                  <a:schemeClr val="bg1"/>
                </a:solidFill>
                <a:latin typeface="Times New Roman" pitchFamily="18" charset="0"/>
                <a:ea typeface="华文细黑" panose="02010600040101010101" pitchFamily="2" charset="-122"/>
                <a:cs typeface="Times New Roman" pitchFamily="18" charset="0"/>
              </a:endParaRPr>
            </a:p>
            <a:p>
              <a:pPr defTabSz="800100">
                <a:lnSpc>
                  <a:spcPct val="150000"/>
                </a:lnSpc>
                <a:buClr>
                  <a:srgbClr val="FF0000"/>
                </a:buClr>
                <a:defRPr/>
              </a:pPr>
              <a:r>
                <a:rPr kumimoji="1" lang="en-US" altLang="zh-CN" sz="1400" b="1" dirty="0">
                  <a:solidFill>
                    <a:schemeClr val="bg1"/>
                  </a:solidFill>
                  <a:latin typeface="Times New Roman" pitchFamily="18" charset="0"/>
                  <a:ea typeface="华文细黑" panose="02010600040101010101" pitchFamily="2" charset="-122"/>
                  <a:cs typeface="Times New Roman" pitchFamily="18" charset="0"/>
                </a:rPr>
                <a:t>Principles for classification</a:t>
              </a:r>
            </a:p>
            <a:p>
              <a:pPr defTabSz="800100">
                <a:lnSpc>
                  <a:spcPct val="150000"/>
                </a:lnSpc>
                <a:buClr>
                  <a:srgbClr val="FF0000"/>
                </a:buClr>
                <a:buFont typeface="Wingdings" pitchFamily="2" charset="2"/>
                <a:buChar char="l"/>
                <a:defRPr/>
              </a:pPr>
              <a:r>
                <a:rPr kumimoji="1" lang="zh-CN" altLang="en-US" sz="1600" b="1" dirty="0">
                  <a:solidFill>
                    <a:schemeClr val="bg1"/>
                  </a:solidFill>
                  <a:latin typeface="Times New Roman" pitchFamily="18" charset="0"/>
                  <a:ea typeface="华文细黑" panose="02010600040101010101" pitchFamily="2" charset="-122"/>
                  <a:cs typeface="Times New Roman" pitchFamily="18" charset="0"/>
                </a:rPr>
                <a:t>各地社会经济发展现状 </a:t>
              </a:r>
              <a:endParaRPr kumimoji="1" lang="en-US" altLang="zh-CN" sz="1600" b="1" dirty="0">
                <a:solidFill>
                  <a:schemeClr val="bg1"/>
                </a:solidFill>
                <a:latin typeface="Times New Roman" pitchFamily="18" charset="0"/>
                <a:ea typeface="华文细黑" panose="02010600040101010101" pitchFamily="2" charset="-122"/>
                <a:cs typeface="Times New Roman" pitchFamily="18" charset="0"/>
              </a:endParaRPr>
            </a:p>
            <a:p>
              <a:pPr defTabSz="800100">
                <a:lnSpc>
                  <a:spcPct val="150000"/>
                </a:lnSpc>
                <a:buClr>
                  <a:srgbClr val="FF0000"/>
                </a:buClr>
                <a:defRPr/>
              </a:pPr>
              <a:r>
                <a:rPr kumimoji="1" lang="en-US" altLang="zh-CN" sz="1400" b="1" dirty="0">
                  <a:solidFill>
                    <a:schemeClr val="bg1"/>
                  </a:solidFill>
                  <a:latin typeface="Times New Roman" pitchFamily="18" charset="0"/>
                  <a:ea typeface="华文细黑" panose="02010600040101010101" pitchFamily="2" charset="-122"/>
                  <a:cs typeface="Times New Roman" pitchFamily="18" charset="0"/>
                </a:rPr>
                <a:t>Current social and economic development</a:t>
              </a:r>
            </a:p>
            <a:p>
              <a:pPr defTabSz="800100">
                <a:lnSpc>
                  <a:spcPct val="150000"/>
                </a:lnSpc>
                <a:buClr>
                  <a:srgbClr val="FF0000"/>
                </a:buClr>
                <a:buFont typeface="Wingdings" pitchFamily="2" charset="2"/>
                <a:buChar char="l"/>
                <a:defRPr/>
              </a:pPr>
              <a:r>
                <a:rPr kumimoji="1" lang="zh-CN" altLang="en-US" sz="1600" b="1" dirty="0">
                  <a:solidFill>
                    <a:schemeClr val="bg1"/>
                  </a:solidFill>
                  <a:latin typeface="Times New Roman" pitchFamily="18" charset="0"/>
                  <a:ea typeface="华文细黑" panose="02010600040101010101" pitchFamily="2" charset="-122"/>
                  <a:cs typeface="Times New Roman" pitchFamily="18" charset="0"/>
                </a:rPr>
                <a:t>结合当地空气质量现状 </a:t>
              </a:r>
              <a:endParaRPr kumimoji="1" lang="en-US" altLang="zh-CN" sz="1600" b="1" dirty="0">
                <a:solidFill>
                  <a:schemeClr val="bg1"/>
                </a:solidFill>
                <a:latin typeface="Times New Roman" pitchFamily="18" charset="0"/>
                <a:ea typeface="华文细黑" panose="02010600040101010101" pitchFamily="2" charset="-122"/>
                <a:cs typeface="Times New Roman" pitchFamily="18" charset="0"/>
              </a:endParaRPr>
            </a:p>
            <a:p>
              <a:pPr defTabSz="800100">
                <a:lnSpc>
                  <a:spcPct val="150000"/>
                </a:lnSpc>
                <a:buClr>
                  <a:srgbClr val="FF0000"/>
                </a:buClr>
                <a:defRPr/>
              </a:pPr>
              <a:r>
                <a:rPr kumimoji="1" lang="en-US" altLang="zh-CN" sz="1400" b="1" dirty="0">
                  <a:solidFill>
                    <a:schemeClr val="bg1"/>
                  </a:solidFill>
                  <a:latin typeface="Times New Roman" pitchFamily="18" charset="0"/>
                  <a:ea typeface="华文细黑" panose="02010600040101010101" pitchFamily="2" charset="-122"/>
                  <a:cs typeface="Times New Roman" pitchFamily="18" charset="0"/>
                </a:rPr>
                <a:t>Current air quality</a:t>
              </a:r>
            </a:p>
          </p:txBody>
        </p:sp>
        <p:sp>
          <p:nvSpPr>
            <p:cNvPr id="25617" name="右箭头 11"/>
            <p:cNvSpPr>
              <a:spLocks noChangeArrowheads="1"/>
            </p:cNvSpPr>
            <p:nvPr/>
          </p:nvSpPr>
          <p:spPr bwMode="auto">
            <a:xfrm>
              <a:off x="3602038" y="3232150"/>
              <a:ext cx="2016125" cy="792163"/>
            </a:xfrm>
            <a:prstGeom prst="rightArrow">
              <a:avLst>
                <a:gd name="adj1" fmla="val 50000"/>
                <a:gd name="adj2" fmla="val 50006"/>
              </a:avLst>
            </a:prstGeom>
            <a:solidFill>
              <a:srgbClr val="00B050"/>
            </a:solidFill>
            <a:ln w="9525" algn="ctr">
              <a:noFill/>
              <a:round/>
              <a:headEnd/>
              <a:tailEnd/>
            </a:ln>
          </p:spPr>
          <p:txBody>
            <a:bodyPr wrap="none" anchor="ctr"/>
            <a:lstStyle/>
            <a:p>
              <a:pPr algn="ctr" defTabSz="457200"/>
              <a:endParaRPr lang="zh-CN" altLang="en-US" sz="2400" baseline="-25000">
                <a:solidFill>
                  <a:srgbClr val="00B050"/>
                </a:solidFill>
                <a:latin typeface="Times New Roman" pitchFamily="18" charset="0"/>
                <a:cs typeface="Times New Roman" pitchFamily="18" charset="0"/>
              </a:endParaRPr>
            </a:p>
          </p:txBody>
        </p:sp>
        <p:sp>
          <p:nvSpPr>
            <p:cNvPr id="19" name="圆角矩形 4"/>
            <p:cNvSpPr/>
            <p:nvPr/>
          </p:nvSpPr>
          <p:spPr bwMode="auto">
            <a:xfrm>
              <a:off x="5637726" y="2590152"/>
              <a:ext cx="2880383" cy="2538507"/>
            </a:xfrm>
            <a:prstGeom prst="rect">
              <a:avLst/>
            </a:prstGeom>
            <a:solidFill>
              <a:srgbClr val="00B0F0"/>
            </a:solidFill>
            <a:scene3d>
              <a:camera prst="orthographicFront"/>
              <a:lightRig rig="threePt" dir="t"/>
            </a:scene3d>
            <a:sp3d>
              <a:bevelT w="165100" prst="coolSlant"/>
            </a:sp3d>
          </p:spPr>
          <p:txBody>
            <a:bodyPr>
              <a:spAutoFit/>
            </a:bodyPr>
            <a:lstStyle/>
            <a:p>
              <a:pPr defTabSz="800100">
                <a:lnSpc>
                  <a:spcPct val="150000"/>
                </a:lnSpc>
                <a:buClr>
                  <a:srgbClr val="FF0000"/>
                </a:buClr>
                <a:defRPr/>
              </a:pPr>
              <a:r>
                <a:rPr kumimoji="1" lang="zh-CN" altLang="en-US" b="1" dirty="0">
                  <a:solidFill>
                    <a:schemeClr val="bg1"/>
                  </a:solidFill>
                  <a:latin typeface="Times New Roman" pitchFamily="18" charset="0"/>
                  <a:ea typeface="华文细黑" panose="02010600040101010101" pitchFamily="2" charset="-122"/>
                  <a:cs typeface="Times New Roman" pitchFamily="18" charset="0"/>
                </a:rPr>
                <a:t>目标分档类型</a:t>
              </a:r>
              <a:endParaRPr kumimoji="1" lang="en-US" altLang="zh-CN" b="1" dirty="0">
                <a:solidFill>
                  <a:schemeClr val="bg1"/>
                </a:solidFill>
                <a:latin typeface="Times New Roman" pitchFamily="18" charset="0"/>
                <a:ea typeface="华文细黑" panose="02010600040101010101" pitchFamily="2" charset="-122"/>
                <a:cs typeface="Times New Roman" pitchFamily="18" charset="0"/>
              </a:endParaRPr>
            </a:p>
            <a:p>
              <a:pPr defTabSz="800100">
                <a:lnSpc>
                  <a:spcPct val="150000"/>
                </a:lnSpc>
                <a:buClr>
                  <a:srgbClr val="FF0000"/>
                </a:buClr>
                <a:defRPr/>
              </a:pPr>
              <a:r>
                <a:rPr kumimoji="1" lang="en-US" altLang="zh-CN" sz="1400" b="1" dirty="0">
                  <a:solidFill>
                    <a:schemeClr val="bg1"/>
                  </a:solidFill>
                  <a:latin typeface="Times New Roman" pitchFamily="18" charset="0"/>
                  <a:ea typeface="华文细黑" panose="02010600040101010101" pitchFamily="2" charset="-122"/>
                  <a:cs typeface="Times New Roman" pitchFamily="18" charset="0"/>
                </a:rPr>
                <a:t>Types for classification</a:t>
              </a:r>
            </a:p>
            <a:p>
              <a:pPr defTabSz="800100">
                <a:lnSpc>
                  <a:spcPct val="150000"/>
                </a:lnSpc>
                <a:buClr>
                  <a:srgbClr val="FF0000"/>
                </a:buClr>
                <a:buFont typeface="Wingdings" pitchFamily="2" charset="2"/>
                <a:buChar char="l"/>
                <a:defRPr/>
              </a:pPr>
              <a:r>
                <a:rPr kumimoji="1" lang="zh-CN" altLang="en-US" sz="1600" b="1" dirty="0">
                  <a:solidFill>
                    <a:schemeClr val="bg1"/>
                  </a:solidFill>
                  <a:latin typeface="Times New Roman" pitchFamily="18" charset="0"/>
                  <a:ea typeface="华文细黑" panose="02010600040101010101" pitchFamily="2" charset="-122"/>
                  <a:cs typeface="Times New Roman" pitchFamily="18" charset="0"/>
                </a:rPr>
                <a:t>重点与非重点地区</a:t>
              </a:r>
              <a:endParaRPr kumimoji="1" lang="en-US" altLang="zh-CN" sz="1600" b="1" dirty="0">
                <a:solidFill>
                  <a:schemeClr val="bg1"/>
                </a:solidFill>
                <a:latin typeface="Times New Roman" pitchFamily="18" charset="0"/>
                <a:ea typeface="华文细黑" panose="02010600040101010101" pitchFamily="2" charset="-122"/>
                <a:cs typeface="Times New Roman" pitchFamily="18" charset="0"/>
              </a:endParaRPr>
            </a:p>
            <a:p>
              <a:pPr defTabSz="800100">
                <a:lnSpc>
                  <a:spcPct val="150000"/>
                </a:lnSpc>
                <a:buClr>
                  <a:srgbClr val="FF0000"/>
                </a:buClr>
                <a:defRPr/>
              </a:pPr>
              <a:r>
                <a:rPr kumimoji="1" lang="en-US" altLang="zh-CN" sz="1400" b="1" dirty="0">
                  <a:solidFill>
                    <a:schemeClr val="bg1"/>
                  </a:solidFill>
                  <a:latin typeface="Times New Roman" pitchFamily="18" charset="0"/>
                  <a:ea typeface="华文细黑" panose="02010600040101010101" pitchFamily="2" charset="-122"/>
                  <a:cs typeface="Times New Roman" pitchFamily="18" charset="0"/>
                </a:rPr>
                <a:t> Key areas and non-key areas</a:t>
              </a:r>
            </a:p>
            <a:p>
              <a:pPr defTabSz="800100">
                <a:lnSpc>
                  <a:spcPct val="150000"/>
                </a:lnSpc>
                <a:buClr>
                  <a:srgbClr val="FF0000"/>
                </a:buClr>
                <a:buFont typeface="Wingdings" pitchFamily="2" charset="2"/>
                <a:buChar char="l"/>
                <a:defRPr/>
              </a:pPr>
              <a:r>
                <a:rPr kumimoji="1" lang="en-US" altLang="zh-CN" sz="1600" b="1" dirty="0">
                  <a:solidFill>
                    <a:schemeClr val="bg1"/>
                  </a:solidFill>
                  <a:latin typeface="Times New Roman" pitchFamily="18" charset="0"/>
                  <a:ea typeface="华文细黑" panose="02010600040101010101" pitchFamily="2" charset="-122"/>
                  <a:cs typeface="Times New Roman" pitchFamily="18" charset="0"/>
                </a:rPr>
                <a:t>PM</a:t>
              </a:r>
              <a:r>
                <a:rPr kumimoji="1" lang="en-US" altLang="zh-CN" sz="1600" b="1" baseline="-25000" dirty="0">
                  <a:solidFill>
                    <a:schemeClr val="bg1"/>
                  </a:solidFill>
                  <a:latin typeface="Times New Roman" pitchFamily="18" charset="0"/>
                  <a:ea typeface="华文细黑" panose="02010600040101010101" pitchFamily="2" charset="-122"/>
                  <a:cs typeface="Times New Roman" pitchFamily="18" charset="0"/>
                </a:rPr>
                <a:t>2.5</a:t>
              </a:r>
              <a:r>
                <a:rPr kumimoji="1" lang="zh-CN" altLang="en-US" sz="1600" b="1" dirty="0">
                  <a:solidFill>
                    <a:schemeClr val="bg1"/>
                  </a:solidFill>
                  <a:latin typeface="Times New Roman" pitchFamily="18" charset="0"/>
                  <a:ea typeface="华文细黑" panose="02010600040101010101" pitchFamily="2" charset="-122"/>
                  <a:cs typeface="Times New Roman" pitchFamily="18" charset="0"/>
                </a:rPr>
                <a:t>四档；</a:t>
              </a:r>
              <a:r>
                <a:rPr kumimoji="1" lang="en-US" altLang="zh-CN" sz="1600" b="1" dirty="0">
                  <a:solidFill>
                    <a:schemeClr val="bg1"/>
                  </a:solidFill>
                  <a:latin typeface="Times New Roman" pitchFamily="18" charset="0"/>
                  <a:ea typeface="华文细黑" panose="02010600040101010101" pitchFamily="2" charset="-122"/>
                  <a:cs typeface="Times New Roman" pitchFamily="18" charset="0"/>
                </a:rPr>
                <a:t>PM</a:t>
              </a:r>
              <a:r>
                <a:rPr kumimoji="1" lang="en-US" altLang="zh-CN" sz="1600" b="1" baseline="-25000" dirty="0">
                  <a:solidFill>
                    <a:schemeClr val="bg1"/>
                  </a:solidFill>
                  <a:latin typeface="Times New Roman" pitchFamily="18" charset="0"/>
                  <a:ea typeface="华文细黑" panose="02010600040101010101" pitchFamily="2" charset="-122"/>
                  <a:cs typeface="Times New Roman" pitchFamily="18" charset="0"/>
                </a:rPr>
                <a:t>10</a:t>
              </a:r>
              <a:r>
                <a:rPr kumimoji="1" lang="zh-CN" altLang="en-US" sz="1600" b="1" dirty="0">
                  <a:solidFill>
                    <a:schemeClr val="bg1"/>
                  </a:solidFill>
                  <a:latin typeface="Times New Roman" pitchFamily="18" charset="0"/>
                  <a:ea typeface="华文细黑" panose="02010600040101010101" pitchFamily="2" charset="-122"/>
                  <a:cs typeface="Times New Roman" pitchFamily="18" charset="0"/>
                </a:rPr>
                <a:t>五档 </a:t>
              </a:r>
              <a:endParaRPr kumimoji="1" lang="en-US" altLang="zh-CN" sz="1600" b="1" dirty="0">
                <a:solidFill>
                  <a:schemeClr val="bg1"/>
                </a:solidFill>
                <a:latin typeface="Times New Roman" pitchFamily="18" charset="0"/>
                <a:ea typeface="华文细黑" panose="02010600040101010101" pitchFamily="2" charset="-122"/>
                <a:cs typeface="Times New Roman" pitchFamily="18" charset="0"/>
              </a:endParaRPr>
            </a:p>
            <a:p>
              <a:pPr defTabSz="800100">
                <a:lnSpc>
                  <a:spcPct val="150000"/>
                </a:lnSpc>
                <a:buClr>
                  <a:srgbClr val="FF0000"/>
                </a:buClr>
                <a:defRPr/>
              </a:pPr>
              <a:r>
                <a:rPr kumimoji="1" lang="en-US" altLang="zh-CN" sz="1400" b="1" dirty="0">
                  <a:solidFill>
                    <a:schemeClr val="bg1"/>
                  </a:solidFill>
                  <a:latin typeface="Times New Roman" pitchFamily="18" charset="0"/>
                  <a:ea typeface="华文细黑" panose="02010600040101010101" pitchFamily="2" charset="-122"/>
                  <a:cs typeface="Times New Roman" pitchFamily="18" charset="0"/>
                </a:rPr>
                <a:t>4 levels for PM</a:t>
              </a:r>
              <a:r>
                <a:rPr kumimoji="1" lang="en-US" altLang="zh-CN" sz="1400" b="1" baseline="-25000" dirty="0">
                  <a:solidFill>
                    <a:schemeClr val="bg1"/>
                  </a:solidFill>
                  <a:latin typeface="Times New Roman" pitchFamily="18" charset="0"/>
                  <a:ea typeface="华文细黑" panose="02010600040101010101" pitchFamily="2" charset="-122"/>
                  <a:cs typeface="Times New Roman" pitchFamily="18" charset="0"/>
                </a:rPr>
                <a:t>2.5</a:t>
              </a:r>
              <a:r>
                <a:rPr kumimoji="1" lang="en-US" altLang="zh-CN" sz="1400" b="1" dirty="0">
                  <a:solidFill>
                    <a:schemeClr val="bg1"/>
                  </a:solidFill>
                  <a:latin typeface="Times New Roman" pitchFamily="18" charset="0"/>
                  <a:ea typeface="华文细黑" panose="02010600040101010101" pitchFamily="2" charset="-122"/>
                  <a:cs typeface="Times New Roman" pitchFamily="18" charset="0"/>
                </a:rPr>
                <a:t> and 5 levels for PM</a:t>
              </a:r>
              <a:r>
                <a:rPr kumimoji="1" lang="en-US" altLang="zh-CN" sz="1400" b="1" baseline="-25000" dirty="0">
                  <a:solidFill>
                    <a:schemeClr val="bg1"/>
                  </a:solidFill>
                  <a:latin typeface="Times New Roman" pitchFamily="18" charset="0"/>
                  <a:ea typeface="华文细黑" panose="02010600040101010101" pitchFamily="2" charset="-122"/>
                  <a:cs typeface="Times New Roman" pitchFamily="18" charset="0"/>
                </a:rPr>
                <a:t>10</a:t>
              </a:r>
              <a:endParaRPr kumimoji="1" lang="en-US" altLang="zh-CN" sz="1400" b="1" dirty="0">
                <a:solidFill>
                  <a:schemeClr val="bg1"/>
                </a:solidFill>
                <a:latin typeface="Times New Roman" pitchFamily="18" charset="0"/>
                <a:ea typeface="华文细黑" panose="02010600040101010101" pitchFamily="2" charset="-122"/>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46"/>
          <p:cNvGrpSpPr>
            <a:grpSpLocks/>
          </p:cNvGrpSpPr>
          <p:nvPr/>
        </p:nvGrpSpPr>
        <p:grpSpPr bwMode="auto">
          <a:xfrm>
            <a:off x="1403350" y="1485900"/>
            <a:ext cx="5372100" cy="1152525"/>
            <a:chOff x="1296" y="1824"/>
            <a:chExt cx="2976" cy="432"/>
          </a:xfrm>
        </p:grpSpPr>
        <p:sp>
          <p:nvSpPr>
            <p:cNvPr id="44" name="AutoShape 47"/>
            <p:cNvSpPr>
              <a:spLocks noChangeArrowheads="1"/>
            </p:cNvSpPr>
            <p:nvPr/>
          </p:nvSpPr>
          <p:spPr bwMode="gray">
            <a:xfrm>
              <a:off x="1536" y="1899"/>
              <a:ext cx="2736" cy="288"/>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6" name="Text Box 49"/>
            <p:cNvSpPr txBox="1">
              <a:spLocks noChangeArrowheads="1"/>
            </p:cNvSpPr>
            <p:nvPr/>
          </p:nvSpPr>
          <p:spPr bwMode="gray">
            <a:xfrm>
              <a:off x="1680" y="1934"/>
              <a:ext cx="2160" cy="149"/>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r>
                <a:rPr lang="zh-CN" altLang="en-US" sz="2000" b="1">
                  <a:solidFill>
                    <a:srgbClr val="000000"/>
                  </a:solidFill>
                  <a:latin typeface="Calibri" pitchFamily="34" charset="0"/>
                </a:rPr>
                <a:t>项目背景</a:t>
              </a:r>
              <a:r>
                <a:rPr lang="zh-CN" altLang="en-US" b="1">
                  <a:solidFill>
                    <a:srgbClr val="000000"/>
                  </a:solidFill>
                  <a:latin typeface="Calibri" pitchFamily="34" charset="0"/>
                </a:rPr>
                <a:t> </a:t>
              </a:r>
              <a:r>
                <a:rPr lang="en-US" altLang="zh-CN" b="1">
                  <a:solidFill>
                    <a:srgbClr val="000000"/>
                  </a:solidFill>
                  <a:latin typeface="Calibri" pitchFamily="34" charset="0"/>
                </a:rPr>
                <a:t>Background</a:t>
              </a:r>
            </a:p>
          </p:txBody>
        </p:sp>
        <p:sp>
          <p:nvSpPr>
            <p:cNvPr id="47" name="Text Box 50"/>
            <p:cNvSpPr txBox="1">
              <a:spLocks noChangeArrowheads="1"/>
            </p:cNvSpPr>
            <p:nvPr/>
          </p:nvSpPr>
          <p:spPr bwMode="gray">
            <a:xfrm>
              <a:off x="1410" y="1886"/>
              <a:ext cx="187" cy="17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altLang="zh-CN" sz="2400" kern="0">
                  <a:solidFill>
                    <a:srgbClr val="FFFFFF"/>
                  </a:solidFill>
                  <a:latin typeface="+mn-lt"/>
                  <a:ea typeface="宋体" pitchFamily="2" charset="-122"/>
                </a:rPr>
                <a:t>1</a:t>
              </a:r>
            </a:p>
          </p:txBody>
        </p:sp>
      </p:grpSp>
      <p:grpSp>
        <p:nvGrpSpPr>
          <p:cNvPr id="26631" name="Group 51"/>
          <p:cNvGrpSpPr>
            <a:grpSpLocks/>
          </p:cNvGrpSpPr>
          <p:nvPr/>
        </p:nvGrpSpPr>
        <p:grpSpPr bwMode="auto">
          <a:xfrm>
            <a:off x="1403350" y="2914650"/>
            <a:ext cx="5372100" cy="1163638"/>
            <a:chOff x="1296" y="1824"/>
            <a:chExt cx="2976" cy="432"/>
          </a:xfrm>
        </p:grpSpPr>
        <p:sp>
          <p:nvSpPr>
            <p:cNvPr id="49" name="AutoShape 52"/>
            <p:cNvSpPr>
              <a:spLocks noChangeArrowheads="1"/>
            </p:cNvSpPr>
            <p:nvPr/>
          </p:nvSpPr>
          <p:spPr bwMode="gray">
            <a:xfrm>
              <a:off x="1536" y="1899"/>
              <a:ext cx="2736" cy="288"/>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1" name="Text Box 54"/>
            <p:cNvSpPr txBox="1">
              <a:spLocks noChangeArrowheads="1"/>
            </p:cNvSpPr>
            <p:nvPr/>
          </p:nvSpPr>
          <p:spPr bwMode="gray">
            <a:xfrm>
              <a:off x="1680" y="1934"/>
              <a:ext cx="2160" cy="2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r>
                <a:rPr lang="zh-CN" altLang="en-US" sz="2000" b="1">
                  <a:solidFill>
                    <a:srgbClr val="FF3300"/>
                  </a:solidFill>
                  <a:latin typeface="Calibri" pitchFamily="34" charset="0"/>
                </a:rPr>
                <a:t>研究目标、内容和组织方式</a:t>
              </a:r>
            </a:p>
            <a:p>
              <a:pPr algn="ctr" eaLnBrk="0" hangingPunct="0"/>
              <a:r>
                <a:rPr lang="en-US" altLang="zh-CN" b="1">
                  <a:solidFill>
                    <a:srgbClr val="FF3300"/>
                  </a:solidFill>
                  <a:latin typeface="Calibri" pitchFamily="34" charset="0"/>
                </a:rPr>
                <a:t>Objectives, Scope and Responsibilities</a:t>
              </a:r>
              <a:endParaRPr lang="zh-CN" altLang="en-US" b="1">
                <a:solidFill>
                  <a:srgbClr val="FF3300"/>
                </a:solidFill>
                <a:latin typeface="Calibri" pitchFamily="34" charset="0"/>
              </a:endParaRPr>
            </a:p>
          </p:txBody>
        </p:sp>
        <p:sp>
          <p:nvSpPr>
            <p:cNvPr id="52" name="Text Box 55"/>
            <p:cNvSpPr txBox="1">
              <a:spLocks noChangeArrowheads="1"/>
            </p:cNvSpPr>
            <p:nvPr/>
          </p:nvSpPr>
          <p:spPr bwMode="gray">
            <a:xfrm>
              <a:off x="1410" y="1886"/>
              <a:ext cx="187" cy="17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altLang="zh-CN" sz="2400" kern="0">
                  <a:solidFill>
                    <a:srgbClr val="FFFFFF"/>
                  </a:solidFill>
                  <a:latin typeface="+mn-lt"/>
                  <a:ea typeface="宋体" pitchFamily="2" charset="-122"/>
                </a:rPr>
                <a:t>2</a:t>
              </a:r>
            </a:p>
          </p:txBody>
        </p:sp>
      </p:grpSp>
      <p:grpSp>
        <p:nvGrpSpPr>
          <p:cNvPr id="26636" name="Group 56"/>
          <p:cNvGrpSpPr>
            <a:grpSpLocks/>
          </p:cNvGrpSpPr>
          <p:nvPr/>
        </p:nvGrpSpPr>
        <p:grpSpPr bwMode="auto">
          <a:xfrm>
            <a:off x="1403350" y="4437063"/>
            <a:ext cx="5400675" cy="1152525"/>
            <a:chOff x="1296" y="1824"/>
            <a:chExt cx="2976" cy="432"/>
          </a:xfrm>
        </p:grpSpPr>
        <p:sp>
          <p:nvSpPr>
            <p:cNvPr id="54" name="AutoShape 57"/>
            <p:cNvSpPr>
              <a:spLocks noChangeArrowheads="1"/>
            </p:cNvSpPr>
            <p:nvPr/>
          </p:nvSpPr>
          <p:spPr bwMode="gray">
            <a:xfrm>
              <a:off x="1536" y="1899"/>
              <a:ext cx="2736" cy="288"/>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5" name="AutoShape 58"/>
            <p:cNvSpPr>
              <a:spLocks noChangeArrowheads="1"/>
            </p:cNvSpPr>
            <p:nvPr/>
          </p:nvSpPr>
          <p:spPr bwMode="gray">
            <a:xfrm>
              <a:off x="1296" y="1824"/>
              <a:ext cx="432" cy="432"/>
            </a:xfrm>
            <a:prstGeom prst="diamond">
              <a:avLst/>
            </a:prstGeom>
            <a:solidFill>
              <a:srgbClr val="6E815B"/>
            </a:solidFill>
            <a:ln w="25400" algn="ctr">
              <a:solidFill>
                <a:srgbClr val="FFFFFF"/>
              </a:solidFill>
              <a:miter lim="800000"/>
              <a:headEnd/>
              <a:tailEnd/>
            </a:ln>
            <a:effectLst/>
            <a:extLst>
              <a:ext uri="{AF507438-7753-43E0-B8FC-AC1667EBCBE1}"/>
            </a:extLst>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6" name="Text Box 59"/>
            <p:cNvSpPr txBox="1">
              <a:spLocks noChangeArrowheads="1"/>
            </p:cNvSpPr>
            <p:nvPr/>
          </p:nvSpPr>
          <p:spPr bwMode="gray">
            <a:xfrm>
              <a:off x="1680" y="1934"/>
              <a:ext cx="2160" cy="252"/>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r>
                <a:rPr lang="zh-CN" altLang="en-US" sz="2000" b="1">
                  <a:solidFill>
                    <a:srgbClr val="000000"/>
                  </a:solidFill>
                  <a:latin typeface="Calibri" pitchFamily="34" charset="0"/>
                </a:rPr>
                <a:t>初步研究进展</a:t>
              </a:r>
            </a:p>
            <a:p>
              <a:pPr algn="ctr" eaLnBrk="0" hangingPunct="0"/>
              <a:r>
                <a:rPr lang="en-US" altLang="zh-CN" b="1">
                  <a:solidFill>
                    <a:srgbClr val="000000"/>
                  </a:solidFill>
                  <a:latin typeface="Calibri" pitchFamily="34" charset="0"/>
                </a:rPr>
                <a:t>Progress and Preliminary Results</a:t>
              </a:r>
            </a:p>
          </p:txBody>
        </p:sp>
        <p:sp>
          <p:nvSpPr>
            <p:cNvPr id="57" name="Text Box 60"/>
            <p:cNvSpPr txBox="1">
              <a:spLocks noChangeArrowheads="1"/>
            </p:cNvSpPr>
            <p:nvPr/>
          </p:nvSpPr>
          <p:spPr bwMode="gray">
            <a:xfrm>
              <a:off x="1411" y="1886"/>
              <a:ext cx="186" cy="17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altLang="zh-CN" sz="2400" kern="0">
                  <a:solidFill>
                    <a:srgbClr val="FFFFFF"/>
                  </a:solidFill>
                  <a:latin typeface="+mn-lt"/>
                  <a:ea typeface="宋体" pitchFamily="2" charset="-122"/>
                </a:rPr>
                <a:t>3</a:t>
              </a:r>
            </a:p>
          </p:txBody>
        </p:sp>
      </p:grpSp>
      <p:sp>
        <p:nvSpPr>
          <p:cNvPr id="64" name="Rectangle 2"/>
          <p:cNvSpPr txBox="1">
            <a:spLocks noChangeArrowheads="1"/>
          </p:cNvSpPr>
          <p:nvPr/>
        </p:nvSpPr>
        <p:spPr bwMode="gray">
          <a:xfrm>
            <a:off x="179388" y="333375"/>
            <a:ext cx="7696200" cy="563563"/>
          </a:xfrm>
          <a:prstGeom prst="rect">
            <a:avLst/>
          </a:prstGeom>
          <a:noFill/>
          <a:ln>
            <a:noFill/>
          </a:ln>
          <a:effectLst/>
          <a:extLst>
            <a:ext uri="{909E8E84-426E-40DD-AFC4-6F175D3DCCD1}"/>
            <a:ext uri="{91240B29-F687-4F45-9708-019B960494DF}"/>
            <a:ext uri="{AF507438-7753-43E0-B8FC-AC1667EBCBE1}"/>
          </a:extLst>
        </p:spPr>
        <p:txBody>
          <a:bodyPr anchor="ctr"/>
          <a:lstStyle/>
          <a:p>
            <a:r>
              <a:rPr lang="zh-CN" altLang="en-US" sz="3200" b="1">
                <a:solidFill>
                  <a:srgbClr val="2E6272"/>
                </a:solidFill>
                <a:latin typeface="Verdana" pitchFamily="34" charset="0"/>
              </a:rPr>
              <a:t>汇报内容  </a:t>
            </a:r>
            <a:r>
              <a:rPr lang="en-US" altLang="zh-CN" sz="3200" b="1">
                <a:solidFill>
                  <a:srgbClr val="2E6272"/>
                </a:solidFill>
                <a:latin typeface="Verdana" pitchFamily="34" charset="0"/>
              </a:rPr>
              <a:t>Contents</a:t>
            </a:r>
            <a:endParaRPr lang="en-US" altLang="zh-CN" sz="3200" b="1">
              <a:solidFill>
                <a:srgbClr val="3984C9"/>
              </a:solidFill>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txBox="1">
            <a:spLocks noChangeArrowheads="1"/>
          </p:cNvSpPr>
          <p:nvPr/>
        </p:nvSpPr>
        <p:spPr bwMode="gray">
          <a:xfrm>
            <a:off x="323850" y="273050"/>
            <a:ext cx="4464050" cy="563563"/>
          </a:xfrm>
          <a:prstGeom prst="rect">
            <a:avLst/>
          </a:prstGeom>
          <a:noFill/>
          <a:ln w="9525">
            <a:noFill/>
            <a:miter lim="800000"/>
            <a:headEnd/>
            <a:tailEnd/>
          </a:ln>
        </p:spPr>
        <p:txBody>
          <a:bodyPr anchor="ctr"/>
          <a:lstStyle/>
          <a:p>
            <a:r>
              <a:rPr lang="zh-CN" altLang="en-US" sz="3200" b="1">
                <a:solidFill>
                  <a:schemeClr val="tx2"/>
                </a:solidFill>
                <a:latin typeface="Calibri" pitchFamily="34" charset="0"/>
              </a:rPr>
              <a:t>项目目标</a:t>
            </a:r>
            <a:r>
              <a:rPr lang="en-US" altLang="zh-CN" sz="3200" b="1">
                <a:solidFill>
                  <a:schemeClr val="tx2"/>
                </a:solidFill>
                <a:latin typeface="Calibri" pitchFamily="34" charset="0"/>
              </a:rPr>
              <a:t> Objectives</a:t>
            </a:r>
          </a:p>
        </p:txBody>
      </p:sp>
      <p:sp>
        <p:nvSpPr>
          <p:cNvPr id="19" name="Freeform 5"/>
          <p:cNvSpPr>
            <a:spLocks/>
          </p:cNvSpPr>
          <p:nvPr/>
        </p:nvSpPr>
        <p:spPr bwMode="auto">
          <a:xfrm rot="5400000">
            <a:off x="-253206" y="2520157"/>
            <a:ext cx="4219575" cy="3354387"/>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noFill/>
          <a:ln w="9525" algn="ctr">
            <a:solidFill>
              <a:srgbClr val="7030A0"/>
            </a:solidFill>
            <a:miter lim="800000"/>
            <a:headEnd/>
            <a:tailEnd/>
          </a:ln>
          <a:effectLst/>
        </p:spPr>
        <p:txBody>
          <a:bodyPr wrap="none" anchor="ctr"/>
          <a:lstStyle>
            <a:defPPr>
              <a:defRPr lang="zh-CN"/>
            </a:defPPr>
            <a:lvl1pPr algn="l" rtl="0" eaLnBrk="0" fontAlgn="base" hangingPunct="0">
              <a:lnSpc>
                <a:spcPct val="90000"/>
              </a:lnSpc>
              <a:spcBef>
                <a:spcPct val="0"/>
              </a:spcBef>
              <a:spcAft>
                <a:spcPct val="0"/>
              </a:spcAft>
              <a:defRPr kern="1200">
                <a:solidFill>
                  <a:schemeClr val="tx1"/>
                </a:solidFill>
                <a:latin typeface="Arial" charset="0"/>
                <a:ea typeface="宋体" charset="-122"/>
                <a:cs typeface="+mn-cs"/>
              </a:defRPr>
            </a:lvl1pPr>
            <a:lvl2pPr marL="457200" algn="l" rtl="0" eaLnBrk="0" fontAlgn="base" hangingPunct="0">
              <a:lnSpc>
                <a:spcPct val="90000"/>
              </a:lnSpc>
              <a:spcBef>
                <a:spcPct val="0"/>
              </a:spcBef>
              <a:spcAft>
                <a:spcPct val="0"/>
              </a:spcAft>
              <a:defRPr kern="1200">
                <a:solidFill>
                  <a:schemeClr val="tx1"/>
                </a:solidFill>
                <a:latin typeface="Arial" charset="0"/>
                <a:ea typeface="宋体" charset="-122"/>
                <a:cs typeface="+mn-cs"/>
              </a:defRPr>
            </a:lvl2pPr>
            <a:lvl3pPr marL="914400" algn="l" rtl="0" eaLnBrk="0" fontAlgn="base" hangingPunct="0">
              <a:lnSpc>
                <a:spcPct val="90000"/>
              </a:lnSpc>
              <a:spcBef>
                <a:spcPct val="0"/>
              </a:spcBef>
              <a:spcAft>
                <a:spcPct val="0"/>
              </a:spcAft>
              <a:defRPr kern="1200">
                <a:solidFill>
                  <a:schemeClr val="tx1"/>
                </a:solidFill>
                <a:latin typeface="Arial" charset="0"/>
                <a:ea typeface="宋体" charset="-122"/>
                <a:cs typeface="+mn-cs"/>
              </a:defRPr>
            </a:lvl3pPr>
            <a:lvl4pPr marL="1371600" algn="l" rtl="0" eaLnBrk="0" fontAlgn="base" hangingPunct="0">
              <a:lnSpc>
                <a:spcPct val="90000"/>
              </a:lnSpc>
              <a:spcBef>
                <a:spcPct val="0"/>
              </a:spcBef>
              <a:spcAft>
                <a:spcPct val="0"/>
              </a:spcAft>
              <a:defRPr kern="1200">
                <a:solidFill>
                  <a:schemeClr val="tx1"/>
                </a:solidFill>
                <a:latin typeface="Arial" charset="0"/>
                <a:ea typeface="宋体" charset="-122"/>
                <a:cs typeface="+mn-cs"/>
              </a:defRPr>
            </a:lvl4pPr>
            <a:lvl5pPr marL="1828800" algn="l" rtl="0" eaLnBrk="0" fontAlgn="base" hangingPunct="0">
              <a:lnSpc>
                <a:spcPct val="90000"/>
              </a:lnSpc>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457200">
              <a:defRPr/>
            </a:pPr>
            <a:endParaRPr kumimoji="1" lang="zh-CN" altLang="en-US" sz="1400" b="1">
              <a:solidFill>
                <a:srgbClr val="FFFFFF"/>
              </a:solidFill>
              <a:effectLst>
                <a:outerShdw blurRad="38100" dist="38100" dir="2700000" algn="tl">
                  <a:srgbClr val="000000">
                    <a:alpha val="43137"/>
                  </a:srgbClr>
                </a:outerShdw>
              </a:effectLst>
              <a:latin typeface="Times New Roman" panose="02020603050405020304" pitchFamily="18" charset="0"/>
              <a:ea typeface="华文细黑" panose="02010600040101010101" pitchFamily="2" charset="-122"/>
              <a:cs typeface="Times New Roman" pitchFamily="18" charset="0"/>
            </a:endParaRPr>
          </a:p>
        </p:txBody>
      </p:sp>
      <p:sp>
        <p:nvSpPr>
          <p:cNvPr id="20" name="Freeform 6"/>
          <p:cNvSpPr>
            <a:spLocks/>
          </p:cNvSpPr>
          <p:nvPr/>
        </p:nvSpPr>
        <p:spPr bwMode="auto">
          <a:xfrm rot="5400000">
            <a:off x="5564188" y="2986088"/>
            <a:ext cx="4225925" cy="2416175"/>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noFill/>
          <a:ln>
            <a:headEnd/>
            <a:tailEnd/>
          </a:ln>
        </p:spPr>
        <p:style>
          <a:lnRef idx="1">
            <a:schemeClr val="accent5"/>
          </a:lnRef>
          <a:fillRef idx="2">
            <a:schemeClr val="accent5"/>
          </a:fillRef>
          <a:effectRef idx="1">
            <a:schemeClr val="accent5"/>
          </a:effectRef>
          <a:fontRef idx="minor">
            <a:schemeClr val="dk1"/>
          </a:fontRef>
        </p:style>
        <p:txBody>
          <a:bodyPr wrap="none" anchor="ctr"/>
          <a:lstStyle>
            <a:defPPr>
              <a:defRPr lang="zh-CN"/>
            </a:defPPr>
            <a:lvl1pPr algn="l" rtl="0" eaLnBrk="0" fontAlgn="base" hangingPunct="0">
              <a:lnSpc>
                <a:spcPct val="90000"/>
              </a:lnSpc>
              <a:spcBef>
                <a:spcPct val="0"/>
              </a:spcBef>
              <a:spcAft>
                <a:spcPct val="0"/>
              </a:spcAft>
              <a:defRPr kern="1200">
                <a:solidFill>
                  <a:schemeClr val="dk1"/>
                </a:solidFill>
                <a:latin typeface="+mn-lt"/>
                <a:ea typeface="+mn-ea"/>
                <a:cs typeface="+mn-cs"/>
              </a:defRPr>
            </a:lvl1pPr>
            <a:lvl2pPr marL="457200" algn="l" rtl="0" eaLnBrk="0" fontAlgn="base" hangingPunct="0">
              <a:lnSpc>
                <a:spcPct val="90000"/>
              </a:lnSpc>
              <a:spcBef>
                <a:spcPct val="0"/>
              </a:spcBef>
              <a:spcAft>
                <a:spcPct val="0"/>
              </a:spcAft>
              <a:defRPr kern="1200">
                <a:solidFill>
                  <a:schemeClr val="dk1"/>
                </a:solidFill>
                <a:latin typeface="+mn-lt"/>
                <a:ea typeface="+mn-ea"/>
                <a:cs typeface="+mn-cs"/>
              </a:defRPr>
            </a:lvl2pPr>
            <a:lvl3pPr marL="914400" algn="l" rtl="0" eaLnBrk="0" fontAlgn="base" hangingPunct="0">
              <a:lnSpc>
                <a:spcPct val="90000"/>
              </a:lnSpc>
              <a:spcBef>
                <a:spcPct val="0"/>
              </a:spcBef>
              <a:spcAft>
                <a:spcPct val="0"/>
              </a:spcAft>
              <a:defRPr kern="1200">
                <a:solidFill>
                  <a:schemeClr val="dk1"/>
                </a:solidFill>
                <a:latin typeface="+mn-lt"/>
                <a:ea typeface="+mn-ea"/>
                <a:cs typeface="+mn-cs"/>
              </a:defRPr>
            </a:lvl3pPr>
            <a:lvl4pPr marL="1371600" algn="l" rtl="0" eaLnBrk="0" fontAlgn="base" hangingPunct="0">
              <a:lnSpc>
                <a:spcPct val="90000"/>
              </a:lnSpc>
              <a:spcBef>
                <a:spcPct val="0"/>
              </a:spcBef>
              <a:spcAft>
                <a:spcPct val="0"/>
              </a:spcAft>
              <a:defRPr kern="1200">
                <a:solidFill>
                  <a:schemeClr val="dk1"/>
                </a:solidFill>
                <a:latin typeface="+mn-lt"/>
                <a:ea typeface="+mn-ea"/>
                <a:cs typeface="+mn-cs"/>
              </a:defRPr>
            </a:lvl4pPr>
            <a:lvl5pPr marL="1828800" algn="l" rtl="0" eaLnBrk="0" fontAlgn="base" hangingPunct="0">
              <a:lnSpc>
                <a:spcPct val="90000"/>
              </a:lnSpc>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457200">
              <a:lnSpc>
                <a:spcPct val="150000"/>
              </a:lnSpc>
              <a:buClr>
                <a:schemeClr val="accent1"/>
              </a:buClr>
              <a:defRPr/>
            </a:pPr>
            <a:endParaRPr kumimoji="1" lang="zh-CN" altLang="en-US" sz="1100">
              <a:latin typeface="Times New Roman" panose="02020603050405020304" pitchFamily="18" charset="0"/>
              <a:ea typeface="华文细黑" panose="02010600040101010101" pitchFamily="2" charset="-122"/>
              <a:cs typeface="Times New Roman" pitchFamily="18" charset="0"/>
            </a:endParaRPr>
          </a:p>
        </p:txBody>
      </p:sp>
      <p:sp>
        <p:nvSpPr>
          <p:cNvPr id="21" name="Freeform 7"/>
          <p:cNvSpPr>
            <a:spLocks/>
          </p:cNvSpPr>
          <p:nvPr/>
        </p:nvSpPr>
        <p:spPr bwMode="auto">
          <a:xfrm rot="5400000">
            <a:off x="2922588" y="2852737"/>
            <a:ext cx="4210050" cy="2695575"/>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noFill/>
          <a:ln w="9525" algn="ctr">
            <a:solidFill>
              <a:schemeClr val="accent4">
                <a:lumMod val="60000"/>
                <a:lumOff val="40000"/>
              </a:schemeClr>
            </a:solidFill>
            <a:round/>
            <a:headEnd/>
            <a:tailEnd/>
          </a:ln>
          <a:effectLst/>
        </p:spPr>
        <p:txBody>
          <a:bodyPr wrap="none" anchor="ctr"/>
          <a:lstStyle>
            <a:defPPr>
              <a:defRPr lang="zh-CN"/>
            </a:defPPr>
            <a:lvl1pPr algn="l" rtl="0" eaLnBrk="0" fontAlgn="base" hangingPunct="0">
              <a:lnSpc>
                <a:spcPct val="90000"/>
              </a:lnSpc>
              <a:spcBef>
                <a:spcPct val="0"/>
              </a:spcBef>
              <a:spcAft>
                <a:spcPct val="0"/>
              </a:spcAft>
              <a:defRPr kern="1200">
                <a:solidFill>
                  <a:schemeClr val="tx1"/>
                </a:solidFill>
                <a:latin typeface="Arial" charset="0"/>
                <a:ea typeface="宋体" charset="-122"/>
                <a:cs typeface="+mn-cs"/>
              </a:defRPr>
            </a:lvl1pPr>
            <a:lvl2pPr marL="457200" algn="l" rtl="0" eaLnBrk="0" fontAlgn="base" hangingPunct="0">
              <a:lnSpc>
                <a:spcPct val="90000"/>
              </a:lnSpc>
              <a:spcBef>
                <a:spcPct val="0"/>
              </a:spcBef>
              <a:spcAft>
                <a:spcPct val="0"/>
              </a:spcAft>
              <a:defRPr kern="1200">
                <a:solidFill>
                  <a:schemeClr val="tx1"/>
                </a:solidFill>
                <a:latin typeface="Arial" charset="0"/>
                <a:ea typeface="宋体" charset="-122"/>
                <a:cs typeface="+mn-cs"/>
              </a:defRPr>
            </a:lvl2pPr>
            <a:lvl3pPr marL="914400" algn="l" rtl="0" eaLnBrk="0" fontAlgn="base" hangingPunct="0">
              <a:lnSpc>
                <a:spcPct val="90000"/>
              </a:lnSpc>
              <a:spcBef>
                <a:spcPct val="0"/>
              </a:spcBef>
              <a:spcAft>
                <a:spcPct val="0"/>
              </a:spcAft>
              <a:defRPr kern="1200">
                <a:solidFill>
                  <a:schemeClr val="tx1"/>
                </a:solidFill>
                <a:latin typeface="Arial" charset="0"/>
                <a:ea typeface="宋体" charset="-122"/>
                <a:cs typeface="+mn-cs"/>
              </a:defRPr>
            </a:lvl3pPr>
            <a:lvl4pPr marL="1371600" algn="l" rtl="0" eaLnBrk="0" fontAlgn="base" hangingPunct="0">
              <a:lnSpc>
                <a:spcPct val="90000"/>
              </a:lnSpc>
              <a:spcBef>
                <a:spcPct val="0"/>
              </a:spcBef>
              <a:spcAft>
                <a:spcPct val="0"/>
              </a:spcAft>
              <a:defRPr kern="1200">
                <a:solidFill>
                  <a:schemeClr val="tx1"/>
                </a:solidFill>
                <a:latin typeface="Arial" charset="0"/>
                <a:ea typeface="宋体" charset="-122"/>
                <a:cs typeface="+mn-cs"/>
              </a:defRPr>
            </a:lvl4pPr>
            <a:lvl5pPr marL="1828800" algn="l" rtl="0" eaLnBrk="0" fontAlgn="base" hangingPunct="0">
              <a:lnSpc>
                <a:spcPct val="90000"/>
              </a:lnSpc>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457200">
              <a:lnSpc>
                <a:spcPct val="150000"/>
              </a:lnSpc>
              <a:buClr>
                <a:schemeClr val="accent1"/>
              </a:buClr>
              <a:defRPr/>
            </a:pPr>
            <a:endParaRPr kumimoji="1" lang="zh-CN" altLang="en-US" sz="1100">
              <a:latin typeface="Times New Roman" panose="02020603050405020304" pitchFamily="18" charset="0"/>
              <a:ea typeface="华文细黑" panose="02010600040101010101" pitchFamily="2" charset="-122"/>
              <a:cs typeface="Times New Roman" pitchFamily="18" charset="0"/>
            </a:endParaRPr>
          </a:p>
        </p:txBody>
      </p:sp>
      <p:sp>
        <p:nvSpPr>
          <p:cNvPr id="29707" name="WordArt 8"/>
          <p:cNvSpPr>
            <a:spLocks noChangeArrowheads="1" noChangeShapeType="1" noTextEdit="1"/>
          </p:cNvSpPr>
          <p:nvPr/>
        </p:nvSpPr>
        <p:spPr bwMode="auto">
          <a:xfrm>
            <a:off x="1779588" y="2098675"/>
            <a:ext cx="190500" cy="319088"/>
          </a:xfrm>
          <a:prstGeom prst="rect">
            <a:avLst/>
          </a:prstGeom>
        </p:spPr>
        <p:txBody>
          <a:bodyPr wrap="none" fromWordArt="1">
            <a:prstTxWarp prst="textPlain">
              <a:avLst>
                <a:gd name="adj" fmla="val 50000"/>
              </a:avLst>
            </a:prstTxWarp>
          </a:bodyPr>
          <a:lstStyle/>
          <a:p>
            <a:pPr algn="ctr"/>
            <a:r>
              <a:rPr lang="en-US" altLang="zh-CN" sz="2800" b="1" kern="10">
                <a:ln w="9525">
                  <a:noFill/>
                  <a:round/>
                  <a:headEnd/>
                  <a:tailEnd/>
                </a:ln>
                <a:solidFill>
                  <a:srgbClr val="C00000"/>
                </a:solidFill>
                <a:latin typeface="Times New Roman"/>
                <a:cs typeface="Times New Roman"/>
              </a:rPr>
              <a:t>1</a:t>
            </a:r>
            <a:endParaRPr lang="zh-CN" altLang="en-US" sz="2800" b="1" kern="10">
              <a:ln w="9525">
                <a:noFill/>
                <a:round/>
                <a:headEnd/>
                <a:tailEnd/>
              </a:ln>
              <a:solidFill>
                <a:srgbClr val="C00000"/>
              </a:solidFill>
              <a:latin typeface="Times New Roman"/>
              <a:cs typeface="Times New Roman"/>
            </a:endParaRPr>
          </a:p>
        </p:txBody>
      </p:sp>
      <p:sp>
        <p:nvSpPr>
          <p:cNvPr id="29708" name="WordArt 9"/>
          <p:cNvSpPr>
            <a:spLocks noChangeArrowheads="1" noChangeShapeType="1" noTextEdit="1"/>
          </p:cNvSpPr>
          <p:nvPr/>
        </p:nvSpPr>
        <p:spPr bwMode="auto">
          <a:xfrm>
            <a:off x="4833938" y="2125663"/>
            <a:ext cx="190500" cy="319087"/>
          </a:xfrm>
          <a:prstGeom prst="rect">
            <a:avLst/>
          </a:prstGeom>
        </p:spPr>
        <p:txBody>
          <a:bodyPr wrap="none" fromWordArt="1">
            <a:prstTxWarp prst="textPlain">
              <a:avLst>
                <a:gd name="adj" fmla="val 50000"/>
              </a:avLst>
            </a:prstTxWarp>
          </a:bodyPr>
          <a:lstStyle/>
          <a:p>
            <a:pPr algn="ctr"/>
            <a:r>
              <a:rPr lang="en-US" altLang="zh-CN" sz="2800" b="1" kern="10">
                <a:ln w="9525">
                  <a:noFill/>
                  <a:round/>
                  <a:headEnd/>
                  <a:tailEnd/>
                </a:ln>
                <a:solidFill>
                  <a:srgbClr val="1E1C11"/>
                </a:solidFill>
                <a:latin typeface="Times New Roman"/>
                <a:cs typeface="Times New Roman"/>
              </a:rPr>
              <a:t>2</a:t>
            </a:r>
            <a:endParaRPr lang="zh-CN" altLang="en-US" sz="2800" b="1" kern="10">
              <a:ln w="9525">
                <a:noFill/>
                <a:round/>
                <a:headEnd/>
                <a:tailEnd/>
              </a:ln>
              <a:solidFill>
                <a:srgbClr val="1E1C11"/>
              </a:solidFill>
              <a:latin typeface="Times New Roman"/>
              <a:cs typeface="Times New Roman"/>
            </a:endParaRPr>
          </a:p>
        </p:txBody>
      </p:sp>
      <p:sp>
        <p:nvSpPr>
          <p:cNvPr id="29709" name="WordArt 10"/>
          <p:cNvSpPr>
            <a:spLocks noChangeArrowheads="1" noChangeShapeType="1" noTextEdit="1"/>
          </p:cNvSpPr>
          <p:nvPr/>
        </p:nvSpPr>
        <p:spPr bwMode="auto">
          <a:xfrm>
            <a:off x="7518400" y="2125663"/>
            <a:ext cx="190500" cy="319087"/>
          </a:xfrm>
          <a:prstGeom prst="rect">
            <a:avLst/>
          </a:prstGeom>
        </p:spPr>
        <p:txBody>
          <a:bodyPr wrap="none" fromWordArt="1">
            <a:prstTxWarp prst="textPlain">
              <a:avLst>
                <a:gd name="adj" fmla="val 50000"/>
              </a:avLst>
            </a:prstTxWarp>
          </a:bodyPr>
          <a:lstStyle/>
          <a:p>
            <a:pPr algn="ctr"/>
            <a:r>
              <a:rPr lang="en-US" altLang="zh-CN" sz="2800" b="1" kern="10">
                <a:ln w="9525">
                  <a:noFill/>
                  <a:round/>
                  <a:headEnd/>
                  <a:tailEnd/>
                </a:ln>
                <a:solidFill>
                  <a:srgbClr val="92D050"/>
                </a:solidFill>
                <a:latin typeface="Times New Roman"/>
                <a:cs typeface="Times New Roman"/>
              </a:rPr>
              <a:t>3</a:t>
            </a:r>
            <a:endParaRPr lang="zh-CN" altLang="en-US" sz="2800" b="1" kern="10">
              <a:ln w="9525">
                <a:noFill/>
                <a:round/>
                <a:headEnd/>
                <a:tailEnd/>
              </a:ln>
              <a:solidFill>
                <a:srgbClr val="92D050"/>
              </a:solidFill>
              <a:latin typeface="Times New Roman"/>
              <a:cs typeface="Times New Roman"/>
            </a:endParaRPr>
          </a:p>
        </p:txBody>
      </p:sp>
      <p:sp>
        <p:nvSpPr>
          <p:cNvPr id="25" name="File"/>
          <p:cNvSpPr>
            <a:spLocks noEditPoints="1" noChangeArrowheads="1"/>
          </p:cNvSpPr>
          <p:nvPr/>
        </p:nvSpPr>
        <p:spPr bwMode="auto">
          <a:xfrm>
            <a:off x="185738" y="1141413"/>
            <a:ext cx="3351212" cy="90011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bg1">
              <a:lumMod val="85000"/>
            </a:schemeClr>
          </a:solidFill>
          <a:ln w="9525" algn="ctr">
            <a:solidFill>
              <a:srgbClr val="000000"/>
            </a:solidFill>
            <a:miter lim="800000"/>
            <a:headEnd/>
            <a:tailEnd/>
          </a:ln>
          <a:effectLst/>
        </p:spPr>
        <p:txBody>
          <a:bodyPr/>
          <a:lstStyle/>
          <a:p>
            <a:pPr algn="ctr" defTabSz="457200">
              <a:lnSpc>
                <a:spcPct val="90000"/>
              </a:lnSpc>
            </a:pPr>
            <a:r>
              <a:rPr lang="en-US" altLang="zh-CN" b="1">
                <a:latin typeface="Times New Roman" pitchFamily="18" charset="0"/>
                <a:ea typeface="华文细黑" pitchFamily="2" charset="-122"/>
                <a:cs typeface="Times New Roman" pitchFamily="18" charset="0"/>
              </a:rPr>
              <a:t>《</a:t>
            </a:r>
            <a:r>
              <a:rPr lang="zh-CN" altLang="en-US" b="1">
                <a:latin typeface="Times New Roman" pitchFamily="18" charset="0"/>
                <a:ea typeface="华文细黑" pitchFamily="2" charset="-122"/>
                <a:cs typeface="Times New Roman" pitchFamily="18" charset="0"/>
              </a:rPr>
              <a:t>行动计划</a:t>
            </a:r>
            <a:r>
              <a:rPr lang="en-US" altLang="zh-CN" b="1">
                <a:latin typeface="Times New Roman" pitchFamily="18" charset="0"/>
                <a:ea typeface="华文细黑" pitchFamily="2" charset="-122"/>
                <a:cs typeface="Times New Roman" pitchFamily="18" charset="0"/>
              </a:rPr>
              <a:t>》</a:t>
            </a:r>
            <a:r>
              <a:rPr lang="zh-CN" altLang="en-US" b="1">
                <a:latin typeface="Times New Roman" pitchFamily="18" charset="0"/>
                <a:ea typeface="华文细黑" pitchFamily="2" charset="-122"/>
                <a:cs typeface="Times New Roman" pitchFamily="18" charset="0"/>
              </a:rPr>
              <a:t>实施绩效评估</a:t>
            </a:r>
            <a:endParaRPr lang="en-US" altLang="zh-CN" b="1">
              <a:latin typeface="Times New Roman" pitchFamily="18" charset="0"/>
              <a:ea typeface="华文细黑" pitchFamily="2" charset="-122"/>
              <a:cs typeface="Times New Roman" pitchFamily="18" charset="0"/>
            </a:endParaRPr>
          </a:p>
          <a:p>
            <a:pPr algn="ctr" defTabSz="457200">
              <a:lnSpc>
                <a:spcPct val="90000"/>
              </a:lnSpc>
            </a:pPr>
            <a:r>
              <a:rPr lang="en-US" altLang="zh-CN" sz="1400">
                <a:latin typeface="Times New Roman" pitchFamily="18" charset="0"/>
                <a:ea typeface="华文细黑" pitchFamily="2" charset="-122"/>
                <a:cs typeface="Times New Roman" pitchFamily="18" charset="0"/>
              </a:rPr>
              <a:t>Performance evaluation </a:t>
            </a:r>
            <a:endParaRPr lang="zh-CN" altLang="en-US" sz="1400">
              <a:latin typeface="Times New Roman" pitchFamily="18" charset="0"/>
              <a:ea typeface="华文细黑" pitchFamily="2" charset="-122"/>
              <a:cs typeface="Times New Roman" pitchFamily="18" charset="0"/>
            </a:endParaRPr>
          </a:p>
        </p:txBody>
      </p:sp>
      <p:sp>
        <p:nvSpPr>
          <p:cNvPr id="26" name="File"/>
          <p:cNvSpPr>
            <a:spLocks noEditPoints="1" noChangeArrowheads="1"/>
          </p:cNvSpPr>
          <p:nvPr/>
        </p:nvSpPr>
        <p:spPr bwMode="auto">
          <a:xfrm>
            <a:off x="6469063" y="1125538"/>
            <a:ext cx="2416175" cy="90011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lgn="ctr">
            <a:solidFill>
              <a:srgbClr val="00B050"/>
            </a:solidFill>
            <a:miter lim="800000"/>
            <a:headEnd/>
            <a:tailEnd/>
          </a:ln>
          <a:effectLst/>
        </p:spPr>
        <p:txBody>
          <a:bodyPr/>
          <a:lstStyle/>
          <a:p>
            <a:pPr algn="ctr" defTabSz="457200">
              <a:lnSpc>
                <a:spcPct val="90000"/>
              </a:lnSpc>
            </a:pPr>
            <a:r>
              <a:rPr lang="zh-CN" altLang="en-US" b="1">
                <a:latin typeface="Times New Roman" pitchFamily="18" charset="0"/>
                <a:ea typeface="华文细黑" pitchFamily="2" charset="-122"/>
                <a:cs typeface="Times New Roman" pitchFamily="18" charset="0"/>
              </a:rPr>
              <a:t>中长期路线设计</a:t>
            </a:r>
            <a:endParaRPr lang="en-US" altLang="zh-CN" b="1">
              <a:latin typeface="Times New Roman" pitchFamily="18" charset="0"/>
              <a:ea typeface="华文细黑" pitchFamily="2" charset="-122"/>
              <a:cs typeface="Times New Roman" pitchFamily="18" charset="0"/>
            </a:endParaRPr>
          </a:p>
          <a:p>
            <a:pPr algn="ctr" defTabSz="457200">
              <a:lnSpc>
                <a:spcPct val="90000"/>
              </a:lnSpc>
            </a:pPr>
            <a:r>
              <a:rPr lang="zh-CN" altLang="en-US" sz="1200">
                <a:latin typeface="Times New Roman" pitchFamily="18" charset="0"/>
                <a:ea typeface="华文细黑" pitchFamily="2" charset="-122"/>
                <a:cs typeface="Times New Roman" pitchFamily="18" charset="0"/>
              </a:rPr>
              <a:t> </a:t>
            </a:r>
            <a:r>
              <a:rPr lang="en-US" altLang="zh-CN" sz="1400">
                <a:latin typeface="Times New Roman" pitchFamily="18" charset="0"/>
                <a:ea typeface="华文细黑" pitchFamily="2" charset="-122"/>
                <a:cs typeface="Times New Roman" pitchFamily="18" charset="0"/>
              </a:rPr>
              <a:t>Mid-to-long-term roadmap design</a:t>
            </a:r>
            <a:endParaRPr lang="zh-CN" altLang="en-US" sz="1200">
              <a:latin typeface="Times New Roman" pitchFamily="18" charset="0"/>
              <a:ea typeface="华文细黑" pitchFamily="2" charset="-122"/>
              <a:cs typeface="Times New Roman" pitchFamily="18" charset="0"/>
            </a:endParaRPr>
          </a:p>
        </p:txBody>
      </p:sp>
      <p:sp>
        <p:nvSpPr>
          <p:cNvPr id="27" name="File"/>
          <p:cNvSpPr>
            <a:spLocks noEditPoints="1" noChangeArrowheads="1"/>
          </p:cNvSpPr>
          <p:nvPr/>
        </p:nvSpPr>
        <p:spPr bwMode="auto">
          <a:xfrm>
            <a:off x="3662363" y="1149350"/>
            <a:ext cx="2693987" cy="900113"/>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2">
              <a:lumMod val="40000"/>
              <a:lumOff val="60000"/>
            </a:schemeClr>
          </a:solidFill>
          <a:ln w="9525" algn="ctr">
            <a:solidFill>
              <a:srgbClr val="00B050"/>
            </a:solidFill>
            <a:miter lim="800000"/>
            <a:headEnd/>
            <a:tailEnd/>
          </a:ln>
          <a:effectLst/>
        </p:spPr>
        <p:txBody>
          <a:bodyPr/>
          <a:lstStyle/>
          <a:p>
            <a:pPr algn="ctr" defTabSz="457200">
              <a:lnSpc>
                <a:spcPct val="90000"/>
              </a:lnSpc>
            </a:pPr>
            <a:r>
              <a:rPr lang="zh-CN" altLang="en-US" b="1">
                <a:latin typeface="Times New Roman" pitchFamily="18" charset="0"/>
                <a:ea typeface="华文细黑" pitchFamily="2" charset="-122"/>
                <a:cs typeface="Times New Roman" pitchFamily="18" charset="0"/>
              </a:rPr>
              <a:t>区域协调机制建议</a:t>
            </a:r>
            <a:r>
              <a:rPr lang="en-US" altLang="zh-CN" sz="1400">
                <a:latin typeface="Times New Roman" pitchFamily="18" charset="0"/>
                <a:ea typeface="华文细黑" pitchFamily="2" charset="-122"/>
                <a:cs typeface="Times New Roman" pitchFamily="18" charset="0"/>
              </a:rPr>
              <a:t>Recommendations on regional coordination mechanism </a:t>
            </a:r>
            <a:endParaRPr lang="zh-CN" altLang="en-US" sz="1200">
              <a:latin typeface="Times New Roman" pitchFamily="18" charset="0"/>
              <a:ea typeface="华文细黑" pitchFamily="2" charset="-122"/>
              <a:cs typeface="Times New Roman" pitchFamily="18" charset="0"/>
            </a:endParaRPr>
          </a:p>
        </p:txBody>
      </p:sp>
      <p:sp>
        <p:nvSpPr>
          <p:cNvPr id="29713" name="矩形 27"/>
          <p:cNvSpPr>
            <a:spLocks noChangeArrowheads="1"/>
          </p:cNvSpPr>
          <p:nvPr/>
        </p:nvSpPr>
        <p:spPr bwMode="auto">
          <a:xfrm>
            <a:off x="179388" y="2798763"/>
            <a:ext cx="3448050" cy="3514725"/>
          </a:xfrm>
          <a:prstGeom prst="rect">
            <a:avLst/>
          </a:prstGeom>
          <a:noFill/>
          <a:ln w="9525">
            <a:noFill/>
            <a:miter lim="800000"/>
            <a:headEnd/>
            <a:tailEnd/>
          </a:ln>
        </p:spPr>
        <p:txBody>
          <a:bodyPr>
            <a:spAutoFit/>
          </a:bodyPr>
          <a:lstStyle/>
          <a:p>
            <a:pPr defTabSz="457200">
              <a:buFont typeface="Arial" charset="0"/>
              <a:buChar char="•"/>
            </a:pPr>
            <a:r>
              <a:rPr lang="zh-CN" altLang="zh-CN" sz="1600" b="1">
                <a:latin typeface="Times New Roman" pitchFamily="18" charset="0"/>
                <a:ea typeface="华文细黑" pitchFamily="2" charset="-122"/>
                <a:cs typeface="Times New Roman" pitchFamily="18" charset="0"/>
              </a:rPr>
              <a:t>建立反映《行动计划》实施进展与效果的指标体系；</a:t>
            </a:r>
            <a:r>
              <a:rPr lang="en-US" altLang="zh-CN" sz="1600">
                <a:latin typeface="Times New Roman" pitchFamily="18" charset="0"/>
                <a:ea typeface="华文细黑" pitchFamily="2" charset="-122"/>
                <a:cs typeface="Times New Roman" pitchFamily="18" charset="0"/>
              </a:rPr>
              <a:t>Indicator system reflecting the progress &amp; results of implementing Plan</a:t>
            </a:r>
            <a:r>
              <a:rPr lang="zh-CN" altLang="en-US" sz="1600">
                <a:latin typeface="Times New Roman" pitchFamily="18" charset="0"/>
                <a:ea typeface="华文细黑" pitchFamily="2" charset="-122"/>
                <a:cs typeface="Times New Roman" pitchFamily="18" charset="0"/>
              </a:rPr>
              <a:t>　</a:t>
            </a:r>
            <a:r>
              <a:rPr lang="en-US" altLang="zh-CN" sz="1600">
                <a:latin typeface="Times New Roman" pitchFamily="18" charset="0"/>
                <a:ea typeface="华文细黑" pitchFamily="2" charset="-122"/>
                <a:cs typeface="Times New Roman" pitchFamily="18" charset="0"/>
              </a:rPr>
              <a:t>(the Action Plan);</a:t>
            </a:r>
          </a:p>
          <a:p>
            <a:pPr defTabSz="457200">
              <a:buFont typeface="Arial" charset="0"/>
              <a:buChar char="•"/>
            </a:pPr>
            <a:r>
              <a:rPr lang="zh-CN" altLang="zh-CN" sz="1600" b="1">
                <a:latin typeface="Times New Roman" pitchFamily="18" charset="0"/>
                <a:ea typeface="华文细黑" pitchFamily="2" charset="-122"/>
                <a:cs typeface="Times New Roman" pitchFamily="18" charset="0"/>
              </a:rPr>
              <a:t>研究《行动计划》绩效评估的方法，对</a:t>
            </a:r>
            <a:r>
              <a:rPr lang="zh-CN" altLang="en-US" sz="1600" b="1">
                <a:latin typeface="Times New Roman" pitchFamily="18" charset="0"/>
                <a:ea typeface="华文细黑" pitchFamily="2" charset="-122"/>
                <a:cs typeface="Times New Roman" pitchFamily="18" charset="0"/>
              </a:rPr>
              <a:t>各措施</a:t>
            </a:r>
            <a:r>
              <a:rPr lang="zh-CN" altLang="zh-CN" sz="1600" b="1">
                <a:latin typeface="Times New Roman" pitchFamily="18" charset="0"/>
                <a:ea typeface="华文细黑" pitchFamily="2" charset="-122"/>
                <a:cs typeface="Times New Roman" pitchFamily="18" charset="0"/>
              </a:rPr>
              <a:t>绩效进行预评估；</a:t>
            </a:r>
            <a:r>
              <a:rPr lang="en-US" altLang="zh-CN" sz="1600">
                <a:latin typeface="Times New Roman" pitchFamily="18" charset="0"/>
                <a:ea typeface="华文细黑" pitchFamily="2" charset="-122"/>
                <a:cs typeface="Times New Roman" pitchFamily="18" charset="0"/>
              </a:rPr>
              <a:t>Explore evaluation methods &amp; Pre-evaluate the performance of Plan;</a:t>
            </a:r>
          </a:p>
          <a:p>
            <a:pPr defTabSz="457200">
              <a:buFont typeface="Arial" charset="0"/>
              <a:buChar char="•"/>
            </a:pPr>
            <a:r>
              <a:rPr lang="zh-CN" altLang="zh-CN" sz="1600" b="1">
                <a:latin typeface="Times New Roman" pitchFamily="18" charset="0"/>
                <a:ea typeface="华文细黑" pitchFamily="2" charset="-122"/>
                <a:cs typeface="Times New Roman" pitchFamily="18" charset="0"/>
              </a:rPr>
              <a:t>根据预评估提出《行动计划》各项措施动态调整的对策建议，提高《行动计划》的执行效果；</a:t>
            </a:r>
            <a:r>
              <a:rPr lang="en-US" altLang="zh-CN" sz="1600">
                <a:latin typeface="Times New Roman" pitchFamily="18" charset="0"/>
                <a:ea typeface="华文细黑" pitchFamily="2" charset="-122"/>
                <a:cs typeface="Times New Roman" pitchFamily="18" charset="0"/>
              </a:rPr>
              <a:t>Propose recommendations for dynamic adjustment to  Plan based on  pre-evaluation, optimize implementation</a:t>
            </a:r>
            <a:endParaRPr lang="zh-CN" altLang="en-US" sz="1600">
              <a:latin typeface="Times New Roman" pitchFamily="18" charset="0"/>
              <a:ea typeface="华文细黑" pitchFamily="2" charset="-122"/>
              <a:cs typeface="Times New Roman" pitchFamily="18" charset="0"/>
            </a:endParaRPr>
          </a:p>
        </p:txBody>
      </p:sp>
      <p:sp>
        <p:nvSpPr>
          <p:cNvPr id="29714" name="矩形 28"/>
          <p:cNvSpPr>
            <a:spLocks noChangeArrowheads="1"/>
          </p:cNvSpPr>
          <p:nvPr/>
        </p:nvSpPr>
        <p:spPr bwMode="auto">
          <a:xfrm>
            <a:off x="6548438" y="2822575"/>
            <a:ext cx="2320925" cy="2781300"/>
          </a:xfrm>
          <a:prstGeom prst="rect">
            <a:avLst/>
          </a:prstGeom>
          <a:noFill/>
          <a:ln w="9525">
            <a:noFill/>
            <a:miter lim="800000"/>
            <a:headEnd/>
            <a:tailEnd/>
          </a:ln>
        </p:spPr>
        <p:txBody>
          <a:bodyPr>
            <a:spAutoFit/>
          </a:bodyPr>
          <a:lstStyle/>
          <a:p>
            <a:pPr defTabSz="457200">
              <a:buFont typeface="Arial" charset="0"/>
              <a:buChar char="•"/>
            </a:pPr>
            <a:r>
              <a:rPr lang="zh-CN" altLang="en-US" sz="1600" b="1">
                <a:latin typeface="Times New Roman" pitchFamily="18" charset="0"/>
                <a:ea typeface="华文细黑" pitchFamily="2" charset="-122"/>
                <a:cs typeface="Times New Roman" pitchFamily="18" charset="0"/>
              </a:rPr>
              <a:t>研究提出可纳入“十三五”的中期及至</a:t>
            </a:r>
            <a:r>
              <a:rPr lang="en-US" altLang="zh-CN" sz="1600" b="1">
                <a:latin typeface="Times New Roman" pitchFamily="18" charset="0"/>
                <a:ea typeface="华文细黑" pitchFamily="2" charset="-122"/>
                <a:cs typeface="Times New Roman" pitchFamily="18" charset="0"/>
              </a:rPr>
              <a:t>2030</a:t>
            </a:r>
            <a:r>
              <a:rPr lang="zh-CN" altLang="en-US" sz="1600" b="1">
                <a:latin typeface="Times New Roman" pitchFamily="18" charset="0"/>
                <a:ea typeface="华文细黑" pitchFamily="2" charset="-122"/>
                <a:cs typeface="Times New Roman" pitchFamily="18" charset="0"/>
              </a:rPr>
              <a:t>年的长期大气污染防治目标、路线图和战略措施。</a:t>
            </a:r>
            <a:endParaRPr lang="en-US" altLang="zh-CN" sz="1600" b="1">
              <a:latin typeface="Times New Roman" pitchFamily="18" charset="0"/>
              <a:ea typeface="华文细黑" pitchFamily="2" charset="-122"/>
              <a:cs typeface="Times New Roman" pitchFamily="18" charset="0"/>
            </a:endParaRPr>
          </a:p>
          <a:p>
            <a:pPr defTabSz="457200"/>
            <a:r>
              <a:rPr lang="en-US" altLang="zh-CN" sz="1600">
                <a:latin typeface="Times New Roman" pitchFamily="18" charset="0"/>
                <a:ea typeface="华文细黑" pitchFamily="2" charset="-122"/>
                <a:cs typeface="Times New Roman" pitchFamily="18" charset="0"/>
              </a:rPr>
              <a:t>Design the objective, roadmap and strategic measures for pollution prevention and control that can be incorporated into the 13th FYP and </a:t>
            </a:r>
          </a:p>
          <a:p>
            <a:pPr defTabSz="457200"/>
            <a:r>
              <a:rPr lang="en-US" altLang="zh-CN" sz="1600">
                <a:latin typeface="Times New Roman" pitchFamily="18" charset="0"/>
                <a:ea typeface="华文细黑" pitchFamily="2" charset="-122"/>
                <a:cs typeface="Times New Roman" pitchFamily="18" charset="0"/>
              </a:rPr>
              <a:t>long-term plan</a:t>
            </a:r>
            <a:endParaRPr lang="zh-CN" altLang="en-US" sz="1600">
              <a:latin typeface="Times New Roman" pitchFamily="18" charset="0"/>
              <a:ea typeface="华文细黑" pitchFamily="2" charset="-122"/>
              <a:cs typeface="Times New Roman" pitchFamily="18" charset="0"/>
            </a:endParaRPr>
          </a:p>
        </p:txBody>
      </p:sp>
      <p:sp>
        <p:nvSpPr>
          <p:cNvPr id="29715" name="矩形 29"/>
          <p:cNvSpPr>
            <a:spLocks noChangeArrowheads="1"/>
          </p:cNvSpPr>
          <p:nvPr/>
        </p:nvSpPr>
        <p:spPr bwMode="auto">
          <a:xfrm>
            <a:off x="3711575" y="2781300"/>
            <a:ext cx="2727325" cy="3514725"/>
          </a:xfrm>
          <a:prstGeom prst="rect">
            <a:avLst/>
          </a:prstGeom>
          <a:noFill/>
          <a:ln w="9525">
            <a:noFill/>
            <a:miter lim="800000"/>
            <a:headEnd/>
            <a:tailEnd/>
          </a:ln>
        </p:spPr>
        <p:txBody>
          <a:bodyPr>
            <a:spAutoFit/>
          </a:bodyPr>
          <a:lstStyle/>
          <a:p>
            <a:pPr defTabSz="457200">
              <a:buFont typeface="Arial" charset="0"/>
              <a:buChar char="•"/>
            </a:pPr>
            <a:r>
              <a:rPr lang="zh-CN" altLang="zh-CN" sz="1600" b="1">
                <a:latin typeface="Times New Roman" pitchFamily="18" charset="0"/>
                <a:ea typeface="华文细黑" pitchFamily="2" charset="-122"/>
                <a:cs typeface="Times New Roman" pitchFamily="18" charset="0"/>
              </a:rPr>
              <a:t>基于污染跨界输送规律划定实施联防联控的区域，设计区域大气污染防治协调机制，提出改善区域空气质量的政策建议</a:t>
            </a:r>
            <a:r>
              <a:rPr lang="zh-CN" altLang="en-US" sz="1600" b="1">
                <a:latin typeface="Times New Roman" pitchFamily="18" charset="0"/>
                <a:ea typeface="华文细黑" pitchFamily="2" charset="-122"/>
                <a:cs typeface="Times New Roman" pitchFamily="18" charset="0"/>
              </a:rPr>
              <a:t>；</a:t>
            </a:r>
            <a:endParaRPr lang="en-US" altLang="zh-CN" sz="1600" b="1">
              <a:latin typeface="Times New Roman" pitchFamily="18" charset="0"/>
              <a:ea typeface="华文细黑" pitchFamily="2" charset="-122"/>
              <a:cs typeface="Times New Roman" pitchFamily="18" charset="0"/>
            </a:endParaRPr>
          </a:p>
          <a:p>
            <a:pPr defTabSz="457200"/>
            <a:r>
              <a:rPr lang="en-US" altLang="zh-CN" sz="1600">
                <a:latin typeface="Times New Roman" pitchFamily="18" charset="0"/>
                <a:ea typeface="华文细黑" pitchFamily="2" charset="-122"/>
                <a:cs typeface="Times New Roman" pitchFamily="18" charset="0"/>
              </a:rPr>
              <a:t>Delineate the areas for joint prevention and control according to the law of transboundary pollution transmission, design the regional coordination mechanism, and propose policy recommendations for improving regional air quality</a:t>
            </a:r>
            <a:endParaRPr lang="zh-CN" altLang="en-US" sz="1600">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ChangeArrowheads="1"/>
          </p:cNvSpPr>
          <p:nvPr/>
        </p:nvSpPr>
        <p:spPr bwMode="gray">
          <a:xfrm>
            <a:off x="323850" y="273050"/>
            <a:ext cx="5616575" cy="563563"/>
          </a:xfrm>
          <a:prstGeom prst="rect">
            <a:avLst/>
          </a:prstGeom>
          <a:noFill/>
          <a:ln w="9525">
            <a:noFill/>
            <a:miter lim="800000"/>
            <a:headEnd/>
            <a:tailEnd/>
          </a:ln>
        </p:spPr>
        <p:txBody>
          <a:bodyPr anchor="ctr"/>
          <a:lstStyle/>
          <a:p>
            <a:r>
              <a:rPr lang="zh-CN" altLang="en-US" sz="3200" b="1">
                <a:solidFill>
                  <a:schemeClr val="tx2"/>
                </a:solidFill>
                <a:latin typeface="Calibri" pitchFamily="34" charset="0"/>
              </a:rPr>
              <a:t>项目内容</a:t>
            </a:r>
            <a:r>
              <a:rPr lang="en-US" altLang="zh-CN" sz="3200" b="1">
                <a:solidFill>
                  <a:schemeClr val="tx2"/>
                </a:solidFill>
                <a:latin typeface="Calibri" pitchFamily="34" charset="0"/>
              </a:rPr>
              <a:t> Project Contents</a:t>
            </a:r>
          </a:p>
        </p:txBody>
      </p:sp>
      <p:sp>
        <p:nvSpPr>
          <p:cNvPr id="30736" name="Title 1"/>
          <p:cNvSpPr txBox="1">
            <a:spLocks/>
          </p:cNvSpPr>
          <p:nvPr/>
        </p:nvSpPr>
        <p:spPr bwMode="auto">
          <a:xfrm>
            <a:off x="395288" y="1270000"/>
            <a:ext cx="8280400" cy="4895850"/>
          </a:xfrm>
          <a:prstGeom prst="rect">
            <a:avLst/>
          </a:prstGeom>
          <a:noFill/>
          <a:ln w="9525">
            <a:noFill/>
            <a:miter lim="800000"/>
            <a:headEnd/>
            <a:tailEnd/>
          </a:ln>
        </p:spPr>
        <p:txBody>
          <a:bodyPr anchor="ctr"/>
          <a:lstStyle/>
          <a:p>
            <a:pPr defTabSz="457200">
              <a:spcBef>
                <a:spcPts val="600"/>
              </a:spcBef>
              <a:buFont typeface="Arial" charset="0"/>
              <a:buNone/>
            </a:pPr>
            <a:r>
              <a:rPr lang="zh-CN" altLang="en-US" sz="2000" b="1">
                <a:solidFill>
                  <a:schemeClr val="tx2"/>
                </a:solidFill>
                <a:latin typeface="Times New Roman" pitchFamily="18" charset="0"/>
                <a:ea typeface="华文细黑" pitchFamily="2" charset="-122"/>
                <a:cs typeface="Times New Roman" pitchFamily="18" charset="0"/>
              </a:rPr>
              <a:t>专题一：</a:t>
            </a:r>
            <a:r>
              <a:rPr lang="en-US" altLang="zh-CN" sz="2000" b="1">
                <a:solidFill>
                  <a:schemeClr val="tx2"/>
                </a:solidFill>
                <a:latin typeface="Times New Roman" pitchFamily="18" charset="0"/>
                <a:ea typeface="华文细黑" pitchFamily="2" charset="-122"/>
                <a:cs typeface="Times New Roman" pitchFamily="18" charset="0"/>
              </a:rPr>
              <a:t>《</a:t>
            </a:r>
            <a:r>
              <a:rPr lang="zh-CN" altLang="en-US" sz="2000" b="1">
                <a:solidFill>
                  <a:schemeClr val="tx2"/>
                </a:solidFill>
                <a:latin typeface="Times New Roman" pitchFamily="18" charset="0"/>
                <a:ea typeface="华文细黑" pitchFamily="2" charset="-122"/>
                <a:cs typeface="Times New Roman" pitchFamily="18" charset="0"/>
              </a:rPr>
              <a:t>行动计划</a:t>
            </a:r>
            <a:r>
              <a:rPr lang="en-US" altLang="zh-CN" sz="2000" b="1">
                <a:solidFill>
                  <a:schemeClr val="tx2"/>
                </a:solidFill>
                <a:latin typeface="Times New Roman" pitchFamily="18" charset="0"/>
                <a:ea typeface="华文细黑" pitchFamily="2" charset="-122"/>
                <a:cs typeface="Times New Roman" pitchFamily="18" charset="0"/>
              </a:rPr>
              <a:t>》</a:t>
            </a:r>
            <a:r>
              <a:rPr lang="zh-CN" altLang="en-US" sz="2000" b="1">
                <a:solidFill>
                  <a:schemeClr val="tx2"/>
                </a:solidFill>
                <a:latin typeface="Times New Roman" pitchFamily="18" charset="0"/>
                <a:ea typeface="华文细黑" pitchFamily="2" charset="-122"/>
                <a:cs typeface="Times New Roman" pitchFamily="18" charset="0"/>
              </a:rPr>
              <a:t>绩效评估指标与方法体系研究</a:t>
            </a:r>
            <a:r>
              <a:rPr lang="zh-CN" altLang="en-US" sz="2000">
                <a:latin typeface="Calibri" pitchFamily="34" charset="0"/>
                <a:cs typeface="Times New Roman" pitchFamily="18" charset="0"/>
              </a:rPr>
              <a:t> </a:t>
            </a:r>
            <a:endParaRPr lang="en-US" altLang="zh-CN" sz="2000" b="1">
              <a:solidFill>
                <a:schemeClr val="tx2"/>
              </a:solidFill>
              <a:latin typeface="Times New Roman" pitchFamily="18" charset="0"/>
              <a:ea typeface="华文细黑" pitchFamily="2" charset="-122"/>
              <a:cs typeface="Times New Roman" pitchFamily="18" charset="0"/>
            </a:endParaRPr>
          </a:p>
          <a:p>
            <a:pPr defTabSz="457200">
              <a:spcBef>
                <a:spcPts val="600"/>
              </a:spcBef>
            </a:pPr>
            <a:r>
              <a:rPr lang="en-US" altLang="zh-CN" sz="1400" b="1">
                <a:solidFill>
                  <a:schemeClr val="tx2"/>
                </a:solidFill>
                <a:latin typeface="Times New Roman" pitchFamily="18" charset="0"/>
                <a:ea typeface="华文细黑" pitchFamily="2" charset="-122"/>
                <a:cs typeface="Times New Roman" pitchFamily="18" charset="0"/>
              </a:rPr>
              <a:t>SPS1: Study on Performance Evaluation Indicators and Methodology System for the Action Plan </a:t>
            </a:r>
          </a:p>
          <a:p>
            <a:pPr defTabSz="457200">
              <a:spcBef>
                <a:spcPts val="600"/>
              </a:spcBef>
            </a:pPr>
            <a:r>
              <a:rPr lang="en-US" altLang="zh-CN" sz="1400" b="1">
                <a:solidFill>
                  <a:schemeClr val="tx2"/>
                </a:solidFill>
                <a:latin typeface="Times New Roman" pitchFamily="18" charset="0"/>
                <a:ea typeface="华文细黑" pitchFamily="2" charset="-122"/>
                <a:cs typeface="Times New Roman" pitchFamily="18" charset="0"/>
              </a:rPr>
              <a:t> </a:t>
            </a:r>
          </a:p>
          <a:p>
            <a:pPr defTabSz="457200">
              <a:spcBef>
                <a:spcPts val="600"/>
              </a:spcBef>
              <a:buFont typeface="Arial" charset="0"/>
              <a:buNone/>
            </a:pPr>
            <a:r>
              <a:rPr lang="zh-CN" altLang="en-US" sz="2000" b="1">
                <a:solidFill>
                  <a:schemeClr val="tx2"/>
                </a:solidFill>
                <a:latin typeface="Times New Roman" pitchFamily="18" charset="0"/>
                <a:ea typeface="华文细黑" pitchFamily="2" charset="-122"/>
                <a:cs typeface="Times New Roman" pitchFamily="18" charset="0"/>
              </a:rPr>
              <a:t>专题二：“十三五”与</a:t>
            </a:r>
            <a:r>
              <a:rPr lang="en-US" altLang="zh-CN" sz="2000" b="1">
                <a:solidFill>
                  <a:schemeClr val="tx2"/>
                </a:solidFill>
                <a:latin typeface="Times New Roman" pitchFamily="18" charset="0"/>
                <a:ea typeface="华文细黑" pitchFamily="2" charset="-122"/>
                <a:cs typeface="Times New Roman" pitchFamily="18" charset="0"/>
              </a:rPr>
              <a:t>2030</a:t>
            </a:r>
            <a:r>
              <a:rPr lang="zh-CN" altLang="en-US" sz="2000" b="1">
                <a:solidFill>
                  <a:schemeClr val="tx2"/>
                </a:solidFill>
                <a:latin typeface="Times New Roman" pitchFamily="18" charset="0"/>
                <a:ea typeface="华文细黑" pitchFamily="2" charset="-122"/>
                <a:cs typeface="Times New Roman" pitchFamily="18" charset="0"/>
              </a:rPr>
              <a:t>年大气污染防治目标与路线图</a:t>
            </a:r>
            <a:endParaRPr lang="en-US" altLang="zh-CN" sz="2000" b="1">
              <a:solidFill>
                <a:schemeClr val="tx2"/>
              </a:solidFill>
              <a:latin typeface="Times New Roman" pitchFamily="18" charset="0"/>
              <a:ea typeface="华文细黑" pitchFamily="2" charset="-122"/>
              <a:cs typeface="Times New Roman" pitchFamily="18" charset="0"/>
            </a:endParaRPr>
          </a:p>
          <a:p>
            <a:pPr defTabSz="457200">
              <a:spcBef>
                <a:spcPts val="600"/>
              </a:spcBef>
            </a:pPr>
            <a:r>
              <a:rPr lang="en-US" altLang="zh-CN" sz="1400" b="1">
                <a:solidFill>
                  <a:schemeClr val="tx2"/>
                </a:solidFill>
                <a:latin typeface="Times New Roman" pitchFamily="18" charset="0"/>
                <a:ea typeface="华文细黑" pitchFamily="2" charset="-122"/>
                <a:cs typeface="Times New Roman" pitchFamily="18" charset="0"/>
              </a:rPr>
              <a:t>SPS2: Air Pollution Prevention and Control Targets and Roadmap for the 13th FYP and 2030 Long-term Plan </a:t>
            </a:r>
          </a:p>
          <a:p>
            <a:pPr defTabSz="457200">
              <a:spcBef>
                <a:spcPts val="600"/>
              </a:spcBef>
            </a:pPr>
            <a:endParaRPr lang="zh-CN" altLang="en-US" sz="1400" b="1">
              <a:solidFill>
                <a:schemeClr val="tx2"/>
              </a:solidFill>
              <a:latin typeface="Times New Roman" pitchFamily="18" charset="0"/>
              <a:ea typeface="华文细黑" pitchFamily="2" charset="-122"/>
              <a:cs typeface="Times New Roman" pitchFamily="18" charset="0"/>
            </a:endParaRPr>
          </a:p>
          <a:p>
            <a:pPr defTabSz="457200">
              <a:spcBef>
                <a:spcPts val="600"/>
              </a:spcBef>
              <a:buFont typeface="Arial" charset="0"/>
              <a:buNone/>
            </a:pPr>
            <a:r>
              <a:rPr lang="zh-CN" altLang="en-US" sz="2000" b="1">
                <a:solidFill>
                  <a:schemeClr val="tx2"/>
                </a:solidFill>
                <a:latin typeface="Times New Roman" pitchFamily="18" charset="0"/>
                <a:ea typeface="华文细黑" pitchFamily="2" charset="-122"/>
                <a:cs typeface="Times New Roman" pitchFamily="18" charset="0"/>
              </a:rPr>
              <a:t>专题三：区域大气污染防治协调机制国际经验研究 </a:t>
            </a:r>
            <a:endParaRPr lang="en-US" altLang="zh-CN" sz="2000" b="1">
              <a:solidFill>
                <a:schemeClr val="tx2"/>
              </a:solidFill>
              <a:latin typeface="Times New Roman" pitchFamily="18" charset="0"/>
              <a:ea typeface="华文细黑" pitchFamily="2" charset="-122"/>
              <a:cs typeface="Times New Roman" pitchFamily="18" charset="0"/>
            </a:endParaRPr>
          </a:p>
          <a:p>
            <a:pPr defTabSz="457200">
              <a:spcBef>
                <a:spcPts val="600"/>
              </a:spcBef>
            </a:pPr>
            <a:r>
              <a:rPr lang="en-US" altLang="zh-CN" sz="1400" b="1">
                <a:solidFill>
                  <a:schemeClr val="tx2"/>
                </a:solidFill>
                <a:latin typeface="Times New Roman" pitchFamily="18" charset="0"/>
                <a:ea typeface="华文细黑" pitchFamily="2" charset="-122"/>
                <a:cs typeface="Times New Roman" pitchFamily="18" charset="0"/>
              </a:rPr>
              <a:t>SPS3: Study on International Experiences of Coordination Mechanism for Regional Air Pollution Prevention and Control</a:t>
            </a:r>
          </a:p>
          <a:p>
            <a:pPr defTabSz="457200">
              <a:spcBef>
                <a:spcPts val="600"/>
              </a:spcBef>
            </a:pPr>
            <a:endParaRPr lang="zh-CN" altLang="en-US" sz="1400" b="1">
              <a:solidFill>
                <a:schemeClr val="tx2"/>
              </a:solidFill>
              <a:latin typeface="Times New Roman" pitchFamily="18" charset="0"/>
              <a:ea typeface="华文细黑" pitchFamily="2" charset="-122"/>
              <a:cs typeface="Times New Roman" pitchFamily="18" charset="0"/>
            </a:endParaRPr>
          </a:p>
          <a:p>
            <a:pPr defTabSz="457200">
              <a:spcBef>
                <a:spcPts val="600"/>
              </a:spcBef>
              <a:buFont typeface="Arial" charset="0"/>
              <a:buNone/>
            </a:pPr>
            <a:r>
              <a:rPr lang="zh-CN" altLang="en-US" sz="2000" b="1">
                <a:solidFill>
                  <a:schemeClr val="tx2"/>
                </a:solidFill>
                <a:latin typeface="Times New Roman" pitchFamily="18" charset="0"/>
                <a:ea typeface="华文细黑" pitchFamily="2" charset="-122"/>
                <a:cs typeface="Times New Roman" pitchFamily="18" charset="0"/>
              </a:rPr>
              <a:t>专题四：区域大气污染防治协调机制与政策研究 </a:t>
            </a:r>
            <a:endParaRPr lang="en-US" altLang="zh-CN" sz="2000" b="1">
              <a:solidFill>
                <a:schemeClr val="tx2"/>
              </a:solidFill>
              <a:latin typeface="Times New Roman" pitchFamily="18" charset="0"/>
              <a:ea typeface="华文细黑" pitchFamily="2" charset="-122"/>
              <a:cs typeface="Times New Roman" pitchFamily="18" charset="0"/>
            </a:endParaRPr>
          </a:p>
          <a:p>
            <a:pPr defTabSz="457200">
              <a:spcBef>
                <a:spcPts val="600"/>
              </a:spcBef>
            </a:pPr>
            <a:r>
              <a:rPr lang="en-US" altLang="zh-CN" sz="1400" b="1">
                <a:solidFill>
                  <a:schemeClr val="tx2"/>
                </a:solidFill>
                <a:latin typeface="Times New Roman" pitchFamily="18" charset="0"/>
                <a:ea typeface="华文细黑" pitchFamily="2" charset="-122"/>
                <a:cs typeface="Times New Roman" pitchFamily="18" charset="0"/>
              </a:rPr>
              <a:t>SPS4: Coordination Mechanism and Policy Study for Regional Air Pollution Prevention and Control </a:t>
            </a:r>
          </a:p>
          <a:p>
            <a:pPr defTabSz="457200">
              <a:spcBef>
                <a:spcPts val="600"/>
              </a:spcBef>
            </a:pPr>
            <a:endParaRPr lang="zh-CN" altLang="en-US" sz="1400" b="1">
              <a:solidFill>
                <a:schemeClr val="tx2"/>
              </a:solidFill>
              <a:latin typeface="Times New Roman" pitchFamily="18" charset="0"/>
              <a:ea typeface="华文细黑" pitchFamily="2" charset="-122"/>
              <a:cs typeface="Times New Roman" pitchFamily="18" charset="0"/>
            </a:endParaRPr>
          </a:p>
          <a:p>
            <a:pPr algn="ctr" defTabSz="457200">
              <a:spcBef>
                <a:spcPts val="600"/>
              </a:spcBef>
            </a:pPr>
            <a:r>
              <a:rPr lang="zh-CN" altLang="en-US" sz="2400" b="1">
                <a:solidFill>
                  <a:srgbClr val="FF3300"/>
                </a:solidFill>
                <a:latin typeface="Times New Roman" pitchFamily="18" charset="0"/>
                <a:ea typeface="华文细黑" pitchFamily="2" charset="-122"/>
                <a:cs typeface="Times New Roman" pitchFamily="18" charset="0"/>
              </a:rPr>
              <a:t>政策建议   </a:t>
            </a:r>
            <a:r>
              <a:rPr lang="en-US" altLang="zh-CN" sz="2400" b="1">
                <a:solidFill>
                  <a:srgbClr val="FF3300"/>
                </a:solidFill>
                <a:latin typeface="Times New Roman" pitchFamily="18" charset="0"/>
                <a:ea typeface="华文细黑" pitchFamily="2" charset="-122"/>
                <a:cs typeface="Times New Roman" pitchFamily="18" charset="0"/>
              </a:rPr>
              <a:t>Policy Recommendations</a:t>
            </a:r>
            <a:r>
              <a:rPr lang="en-US" altLang="zh-CN" sz="3200">
                <a:solidFill>
                  <a:srgbClr val="FF3300"/>
                </a:solidFill>
                <a:latin typeface="Calibri" pitchFamily="34" charset="0"/>
              </a:rPr>
              <a:t> </a:t>
            </a:r>
            <a:endParaRPr lang="zh-CN" altLang="en-US" sz="3200">
              <a:solidFill>
                <a:srgbClr val="FF33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442</TotalTime>
  <Words>3542</Words>
  <Application>Microsoft Office PowerPoint</Application>
  <PresentationFormat>On-screen Show (4:3)</PresentationFormat>
  <Paragraphs>333</Paragraphs>
  <Slides>26</Slides>
  <Notes>5</Notes>
  <HiddenSlides>0</HiddenSlides>
  <MMClips>0</MMClips>
  <ScaleCrop>false</ScaleCrop>
  <HeadingPairs>
    <vt:vector size="6" baseType="variant">
      <vt:variant>
        <vt:lpstr>Fonts Used</vt:lpstr>
      </vt:variant>
      <vt:variant>
        <vt:i4>10</vt:i4>
      </vt:variant>
      <vt:variant>
        <vt:lpstr>Design Template</vt:lpstr>
      </vt:variant>
      <vt:variant>
        <vt:i4>4</vt:i4>
      </vt:variant>
      <vt:variant>
        <vt:lpstr>Slide Titles</vt:lpstr>
      </vt:variant>
      <vt:variant>
        <vt:i4>26</vt:i4>
      </vt:variant>
    </vt:vector>
  </HeadingPairs>
  <TitlesOfParts>
    <vt:vector size="40" baseType="lpstr">
      <vt:lpstr>Calibri</vt:lpstr>
      <vt:lpstr>宋体</vt:lpstr>
      <vt:lpstr>Arial</vt:lpstr>
      <vt:lpstr>Verdana</vt:lpstr>
      <vt:lpstr>Wingdings</vt:lpstr>
      <vt:lpstr>Times New Roman</vt:lpstr>
      <vt:lpstr>华文细黑</vt:lpstr>
      <vt:lpstr>黑体</vt:lpstr>
      <vt:lpstr>微软雅黑</vt:lpstr>
      <vt:lpstr>Arial Unicode MS</vt:lpstr>
      <vt:lpstr>Office 主题</vt:lpstr>
      <vt:lpstr>Office 主题</vt:lpstr>
      <vt:lpstr>Office 主题</vt: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国际经验研究的重点 International Points of Focus</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ywu@tsinghua.edu.cn</cp:lastModifiedBy>
  <cp:revision>30</cp:revision>
  <dcterms:created xsi:type="dcterms:W3CDTF">2013-05-08T06:12:06Z</dcterms:created>
  <dcterms:modified xsi:type="dcterms:W3CDTF">2014-04-28T08:55:29Z</dcterms:modified>
</cp:coreProperties>
</file>