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69" r:id="rId4"/>
    <p:sldId id="266" r:id="rId5"/>
    <p:sldId id="270" r:id="rId6"/>
    <p:sldId id="272" r:id="rId7"/>
    <p:sldId id="273" r:id="rId8"/>
    <p:sldId id="267" r:id="rId9"/>
    <p:sldId id="275" r:id="rId10"/>
    <p:sldId id="268" r:id="rId11"/>
    <p:sldId id="286" r:id="rId12"/>
    <p:sldId id="277" r:id="rId13"/>
    <p:sldId id="278" r:id="rId14"/>
    <p:sldId id="307" r:id="rId15"/>
    <p:sldId id="279" r:id="rId16"/>
    <p:sldId id="308" r:id="rId17"/>
    <p:sldId id="287" r:id="rId18"/>
    <p:sldId id="306" r:id="rId19"/>
    <p:sldId id="281" r:id="rId20"/>
    <p:sldId id="290" r:id="rId21"/>
    <p:sldId id="291" r:id="rId22"/>
    <p:sldId id="309" r:id="rId23"/>
    <p:sldId id="282" r:id="rId24"/>
    <p:sldId id="292" r:id="rId25"/>
    <p:sldId id="296" r:id="rId26"/>
    <p:sldId id="288" r:id="rId27"/>
    <p:sldId id="297" r:id="rId28"/>
    <p:sldId id="298" r:id="rId29"/>
    <p:sldId id="289" r:id="rId30"/>
    <p:sldId id="299" r:id="rId31"/>
    <p:sldId id="276" r:id="rId32"/>
    <p:sldId id="304" r:id="rId33"/>
    <p:sldId id="301" r:id="rId34"/>
    <p:sldId id="310" r:id="rId35"/>
    <p:sldId id="303" r:id="rId36"/>
    <p:sldId id="305" r:id="rId37"/>
    <p:sldId id="258"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85" autoAdjust="0"/>
  </p:normalViewPr>
  <p:slideViewPr>
    <p:cSldViewPr>
      <p:cViewPr varScale="1">
        <p:scale>
          <a:sx n="87" d="100"/>
          <a:sy n="87" d="100"/>
        </p:scale>
        <p:origin x="-17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2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s>
</file>

<file path=ppt/diagrams/_rels/drawing2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“十二五”规划中的绿色发展任务扎实推进</a:t>
          </a:r>
          <a: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Effective implementation of g</a:t>
          </a:r>
          <a:r>
            <a:rPr lang="en-US" sz="2000" b="1" dirty="0" smtClean="0">
              <a:latin typeface="Times New Roman" panose="02020603050405020304" pitchFamily="18" charset="0"/>
              <a:cs typeface="Times New Roman" panose="02020603050405020304" pitchFamily="18" charset="0"/>
            </a:rPr>
            <a:t>reen development tasks in the 12</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Five-Year Plan</a:t>
          </a:r>
          <a:r>
            <a:rPr lang="en-US" altLang="zh-CN" sz="24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400" b="1" dirty="0">
            <a:solidFill>
              <a:schemeClr val="bg1"/>
            </a:solidFill>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对生态文明建设的认识在不断深化和具体化，实践内容在不断丰富。</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Ecological Civilization has gained significant foothold with people’s deepened understanding and enhanced action.   </a:t>
          </a:r>
          <a:endParaRPr lang="zh-CN" altLang="en-US" sz="1800" b="1" dirty="0">
            <a:latin typeface="Times New Roman" panose="02020603050405020304" pitchFamily="18" charset="0"/>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6E8B76DD-3578-4308-AB3F-AE759BE4C8FC}">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美丽中国愿景下的“中国梦”正在激励着中国人民的绿色繁荣行动。</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Within the “China Dream”, the vision of a “Beautiful China” is inspiring Chinese green prosperity actions.</a:t>
          </a:r>
          <a:endParaRPr lang="zh-CN" altLang="en-US" sz="1800" b="1" dirty="0">
            <a:latin typeface="Times New Roman" panose="02020603050405020304" pitchFamily="18" charset="0"/>
            <a:cs typeface="Times New Roman" panose="02020603050405020304" pitchFamily="18" charset="0"/>
          </a:endParaRPr>
        </a:p>
      </dgm:t>
    </dgm:pt>
    <dgm:pt modelId="{E3C27831-A303-49A0-AB7E-DF7DD32FFD33}" type="parTrans" cxnId="{0BF9C99C-52A8-4FD8-8866-CC82B91D90EB}">
      <dgm:prSet/>
      <dgm:spPr/>
      <dgm:t>
        <a:bodyPr/>
        <a:lstStyle/>
        <a:p>
          <a:endParaRPr lang="zh-CN" altLang="en-US"/>
        </a:p>
      </dgm:t>
    </dgm:pt>
    <dgm:pt modelId="{1D42C0DB-FF62-4019-A066-48F701C5626A}" type="sibTrans" cxnId="{0BF9C99C-52A8-4FD8-8866-CC82B91D90EB}">
      <dgm:prSet/>
      <dgm:spPr/>
      <dgm:t>
        <a:bodyPr/>
        <a:lstStyle/>
        <a:p>
          <a:endParaRPr lang="zh-CN" altLang="en-US"/>
        </a:p>
      </dgm:t>
    </dgm:pt>
    <dgm:pt modelId="{76AC7E71-D250-4824-AEB5-498AB2015954}">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2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新颁布的</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大气污染防治行动计划</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彰显了中国政府保护环境的决心和承诺。</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The new </a:t>
          </a:r>
          <a:r>
            <a:rPr lang="en-US" sz="1800" i="1" dirty="0" smtClean="0">
              <a:latin typeface="Times New Roman" panose="02020603050405020304" pitchFamily="18" charset="0"/>
              <a:cs typeface="Times New Roman" panose="02020603050405020304" pitchFamily="18" charset="0"/>
            </a:rPr>
            <a:t>Air Pollution Control Action Plan (APCAP)</a:t>
          </a:r>
          <a:r>
            <a:rPr lang="en-US" sz="1800" dirty="0" smtClean="0">
              <a:latin typeface="Times New Roman" panose="02020603050405020304" pitchFamily="18" charset="0"/>
              <a:cs typeface="Times New Roman" panose="02020603050405020304" pitchFamily="18" charset="0"/>
            </a:rPr>
            <a:t> highlights the new level of determination and commitment by China’s government to environmental protection. </a:t>
          </a:r>
          <a:endParaRPr lang="zh-CN" altLang="en-US" sz="1800" b="1" dirty="0">
            <a:latin typeface="Times New Roman" panose="02020603050405020304" pitchFamily="18" charset="0"/>
            <a:cs typeface="Times New Roman" panose="02020603050405020304" pitchFamily="18" charset="0"/>
          </a:endParaRPr>
        </a:p>
      </dgm:t>
    </dgm:pt>
    <dgm:pt modelId="{44F0FB97-4FD3-488D-A033-851ED1371F83}" type="parTrans" cxnId="{0F6C0F7B-3ABD-4FBC-838A-E9166F677C3D}">
      <dgm:prSet/>
      <dgm:spPr/>
      <dgm:t>
        <a:bodyPr/>
        <a:lstStyle/>
        <a:p>
          <a:endParaRPr lang="zh-CN" altLang="en-US"/>
        </a:p>
      </dgm:t>
    </dgm:pt>
    <dgm:pt modelId="{4DB8686E-EEBC-4563-A894-18A2F372E7EA}" type="sibTrans" cxnId="{0F6C0F7B-3ABD-4FBC-838A-E9166F677C3D}">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19937" custScaleY="73605" custLinFactNeighborX="-51414" custLinFactNeighborY="-1522">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Y="96987" custLinFactNeighborY="9443">
        <dgm:presLayoutVars>
          <dgm:bulletEnabled val="1"/>
        </dgm:presLayoutVars>
      </dgm:prSet>
      <dgm:spPr/>
      <dgm:t>
        <a:bodyPr/>
        <a:lstStyle/>
        <a:p>
          <a:endParaRPr lang="zh-CN" altLang="en-US"/>
        </a:p>
      </dgm:t>
    </dgm:pt>
  </dgm:ptLst>
  <dgm:cxnLst>
    <dgm:cxn modelId="{51EE8AF3-30FC-4AC5-AD06-5D2538A26058}" srcId="{1DD60C87-51CF-4323-B108-1BA03DD2DBE6}" destId="{026E1A98-54D8-4FB8-9198-B01BB89E5D8D}" srcOrd="0" destOrd="0" parTransId="{7FCFDF2B-80D5-48FD-9ADB-F67DF3B3397D}" sibTransId="{9D3CBC21-B591-41FB-9FDF-5D989EFA305A}"/>
    <dgm:cxn modelId="{5DE954A7-3914-41FC-BCF7-D4CD360ABDC9}" type="presOf" srcId="{76AC7E71-D250-4824-AEB5-498AB2015954}" destId="{0B40526E-1E26-4DD3-BAE5-50CE4E53A2B0}" srcOrd="0" destOrd="2" presId="urn:microsoft.com/office/officeart/2005/8/layout/list1"/>
    <dgm:cxn modelId="{DA9DDD9A-04F8-4238-9C85-E6CD986134E5}" type="presOf" srcId="{1DD60C87-51CF-4323-B108-1BA03DD2DBE6}" destId="{D42D15BF-EDEE-4732-8910-4D2D3CCDD7A0}" srcOrd="1" destOrd="0" presId="urn:microsoft.com/office/officeart/2005/8/layout/list1"/>
    <dgm:cxn modelId="{E869C884-0477-4A2C-AEFD-459D914BDAAF}" type="presOf" srcId="{26A0EB3C-894F-4476-8704-A48B2BDF6D29}" destId="{C4840958-3932-4CD5-B0D1-EB1F6EE941FB}" srcOrd="0" destOrd="0" presId="urn:microsoft.com/office/officeart/2005/8/layout/list1"/>
    <dgm:cxn modelId="{0BF9C99C-52A8-4FD8-8866-CC82B91D90EB}" srcId="{1DD60C87-51CF-4323-B108-1BA03DD2DBE6}" destId="{6E8B76DD-3578-4308-AB3F-AE759BE4C8FC}" srcOrd="1" destOrd="0" parTransId="{E3C27831-A303-49A0-AB7E-DF7DD32FFD33}" sibTransId="{1D42C0DB-FF62-4019-A066-48F701C5626A}"/>
    <dgm:cxn modelId="{0F6C0F7B-3ABD-4FBC-838A-E9166F677C3D}" srcId="{1DD60C87-51CF-4323-B108-1BA03DD2DBE6}" destId="{76AC7E71-D250-4824-AEB5-498AB2015954}" srcOrd="2" destOrd="0" parTransId="{44F0FB97-4FD3-488D-A033-851ED1371F83}" sibTransId="{4DB8686E-EEBC-4563-A894-18A2F372E7EA}"/>
    <dgm:cxn modelId="{D9AB488E-4F5D-47C0-9EBD-10DE035F7680}" type="presOf" srcId="{6E8B76DD-3578-4308-AB3F-AE759BE4C8FC}" destId="{0B40526E-1E26-4DD3-BAE5-50CE4E53A2B0}" srcOrd="0" destOrd="1" presId="urn:microsoft.com/office/officeart/2005/8/layout/list1"/>
    <dgm:cxn modelId="{C4AA4DCD-A54B-448C-9B8F-5196161CD1BF}" srcId="{26A0EB3C-894F-4476-8704-A48B2BDF6D29}" destId="{1DD60C87-51CF-4323-B108-1BA03DD2DBE6}" srcOrd="0" destOrd="0" parTransId="{DEEBA163-26F6-4497-95A6-F248C6DE09A0}" sibTransId="{05F5576B-E973-42AE-997F-455D478788FA}"/>
    <dgm:cxn modelId="{7C0BBF1E-9B49-4C45-B4B9-BCF213BC281A}" type="presOf" srcId="{026E1A98-54D8-4FB8-9198-B01BB89E5D8D}" destId="{0B40526E-1E26-4DD3-BAE5-50CE4E53A2B0}" srcOrd="0" destOrd="0" presId="urn:microsoft.com/office/officeart/2005/8/layout/list1"/>
    <dgm:cxn modelId="{0F010DDE-FA5D-4788-9A3F-8ADE467236AE}" type="presOf" srcId="{1DD60C87-51CF-4323-B108-1BA03DD2DBE6}" destId="{8C6FB1D5-7F5A-4E17-9EFD-0A078558B447}" srcOrd="0" destOrd="0" presId="urn:microsoft.com/office/officeart/2005/8/layout/list1"/>
    <dgm:cxn modelId="{530A8576-2CF1-470E-97F4-DD773FC1C43F}" type="presParOf" srcId="{C4840958-3932-4CD5-B0D1-EB1F6EE941FB}" destId="{232BE5D1-FDA3-4826-B382-AD46C13A2F86}" srcOrd="0" destOrd="0" presId="urn:microsoft.com/office/officeart/2005/8/layout/list1"/>
    <dgm:cxn modelId="{4D063134-06BE-415E-B45F-63F32F09D0C0}" type="presParOf" srcId="{232BE5D1-FDA3-4826-B382-AD46C13A2F86}" destId="{8C6FB1D5-7F5A-4E17-9EFD-0A078558B447}" srcOrd="0" destOrd="0" presId="urn:microsoft.com/office/officeart/2005/8/layout/list1"/>
    <dgm:cxn modelId="{F8C8FAFE-EC80-4810-9A45-35F70C4EE542}" type="presParOf" srcId="{232BE5D1-FDA3-4826-B382-AD46C13A2F86}" destId="{D42D15BF-EDEE-4732-8910-4D2D3CCDD7A0}" srcOrd="1" destOrd="0" presId="urn:microsoft.com/office/officeart/2005/8/layout/list1"/>
    <dgm:cxn modelId="{190EA1A2-376B-4301-BD8D-77E37F557049}" type="presParOf" srcId="{C4840958-3932-4CD5-B0D1-EB1F6EE941FB}" destId="{C373EFF6-37FB-4D15-9BC5-9363B8AB4390}" srcOrd="1" destOrd="0" presId="urn:microsoft.com/office/officeart/2005/8/layout/list1"/>
    <dgm:cxn modelId="{61F27BAC-829B-4791-8F63-A60D0D694D42}"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CN" altLang="en-US"/>
        </a:p>
      </dgm:t>
    </dgm:pt>
    <dgm:pt modelId="{A2120A58-AB41-4235-8EE2-94CE96ACDBE5}">
      <dgm:prSet phldrT="[文本]" custT="1"/>
      <dgm:spPr/>
      <dgm:t>
        <a:bodyPr/>
        <a:lstStyle/>
        <a:p>
          <a:r>
            <a:rPr lang="zh-CN" altLang="en-US" sz="2200" b="1" dirty="0" smtClean="0">
              <a:latin typeface="Times New Roman" panose="02020603050405020304" pitchFamily="18" charset="0"/>
              <a:ea typeface="仿宋" panose="02010609060101010101" pitchFamily="49" charset="-122"/>
              <a:cs typeface="Times New Roman" panose="02020603050405020304" pitchFamily="18" charset="0"/>
            </a:rPr>
            <a:t>（四）改善环境公共治理结构，建立政府</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200" b="1" dirty="0" smtClean="0">
              <a:latin typeface="Times New Roman" panose="02020603050405020304" pitchFamily="18" charset="0"/>
              <a:ea typeface="仿宋" panose="02010609060101010101" pitchFamily="49" charset="-122"/>
              <a:cs typeface="Times New Roman" panose="02020603050405020304" pitchFamily="18" charset="0"/>
            </a:rPr>
            <a:t>公众</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200" b="1" dirty="0" smtClean="0">
              <a:latin typeface="Times New Roman" panose="02020603050405020304" pitchFamily="18" charset="0"/>
              <a:ea typeface="仿宋" panose="02010609060101010101" pitchFamily="49" charset="-122"/>
              <a:cs typeface="Times New Roman" panose="02020603050405020304" pitchFamily="18" charset="0"/>
            </a:rPr>
            <a:t>企业绿色合作伙伴关系</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(IV) </a:t>
          </a:r>
          <a:r>
            <a:rPr lang="en-US" sz="2200" b="1" dirty="0" smtClean="0">
              <a:latin typeface="Times New Roman" panose="02020603050405020304" pitchFamily="18" charset="0"/>
              <a:cs typeface="Times New Roman" panose="02020603050405020304" pitchFamily="18" charset="0"/>
            </a:rPr>
            <a:t>Improve environmental governance structure by establishing robust green government-public-enterprise partnerships</a:t>
          </a:r>
          <a:endParaRPr lang="zh-CN" altLang="en-US" sz="22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B600838-63A7-417E-8F7E-A3E3963BCAA9}" type="parTrans" cxnId="{6BF83D15-B99B-4815-B600-C1B35D746049}">
      <dgm:prSet/>
      <dgm:spPr/>
      <dgm:t>
        <a:bodyPr/>
        <a:lstStyle/>
        <a:p>
          <a:endParaRPr lang="zh-CN" altLang="en-US"/>
        </a:p>
      </dgm:t>
    </dgm:pt>
    <dgm:pt modelId="{89E0AA75-C91C-44D1-A8DA-F7214EA92910}" type="sibTrans" cxnId="{6BF83D15-B99B-4815-B600-C1B35D746049}">
      <dgm:prSet/>
      <dgm:spPr/>
      <dgm:t>
        <a:bodyPr/>
        <a:lstStyle/>
        <a:p>
          <a:endParaRPr lang="zh-CN" altLang="en-US"/>
        </a:p>
      </dgm:t>
    </dgm:pt>
    <dgm:pt modelId="{FFE922DA-D042-4166-BC5F-7B14BCFED004}">
      <dgm:prSet phldrT="[文本]"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en-US" sz="20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企业的责任和作用（包括国有和私营等企业）</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a:t>
          </a:r>
          <a:r>
            <a:rPr lang="en-US" sz="2000" dirty="0" smtClean="0">
              <a:latin typeface="Times New Roman" panose="02020603050405020304" pitchFamily="18" charset="0"/>
              <a:cs typeface="Times New Roman" panose="02020603050405020304" pitchFamily="18" charset="0"/>
            </a:rPr>
            <a:t>enterprises (SOEs and private sector)</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B16C39FF-83ED-4006-9001-B5F58F9AF3F1}" type="parTrans" cxnId="{27EA7897-D1C8-4CD2-A61B-A2C84AAEF41A}">
      <dgm:prSet/>
      <dgm:spPr/>
      <dgm:t>
        <a:bodyPr/>
        <a:lstStyle/>
        <a:p>
          <a:endParaRPr lang="zh-CN" altLang="en-US"/>
        </a:p>
      </dgm:t>
    </dgm:pt>
    <dgm:pt modelId="{EE748A43-2BBF-46AB-84AB-64CB86607B60}" type="sibTrans" cxnId="{27EA7897-D1C8-4CD2-A61B-A2C84AAEF41A}">
      <dgm:prSet/>
      <dgm:spPr/>
      <dgm:t>
        <a:bodyPr/>
        <a:lstStyle/>
        <a:p>
          <a:endParaRPr lang="zh-CN" altLang="en-US"/>
        </a:p>
      </dgm:t>
    </dgm:pt>
    <dgm:pt modelId="{A16CC8CB-0DE3-4A48-971D-21DD90BAE07E}">
      <dgm:prSet phldrT="[文本]"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en-US" sz="20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公众和社会组织的责任和作用</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the p</a:t>
          </a:r>
          <a:r>
            <a:rPr lang="en-US" sz="2000" dirty="0" smtClean="0">
              <a:latin typeface="Times New Roman" panose="02020603050405020304" pitchFamily="18" charset="0"/>
              <a:cs typeface="Times New Roman" panose="02020603050405020304" pitchFamily="18" charset="0"/>
            </a:rPr>
            <a:t>ublic and social organizations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E07BDCA7-CA51-4C2D-856D-225E352E127A}" type="parTrans" cxnId="{B2116748-FA63-4DA7-97CF-0EA90DBECF4F}">
      <dgm:prSet/>
      <dgm:spPr/>
      <dgm:t>
        <a:bodyPr/>
        <a:lstStyle/>
        <a:p>
          <a:endParaRPr lang="zh-CN" altLang="en-US"/>
        </a:p>
      </dgm:t>
    </dgm:pt>
    <dgm:pt modelId="{27EF98E9-93CA-4D19-A34D-48180A8BF97B}" type="sibTrans" cxnId="{B2116748-FA63-4DA7-97CF-0EA90DBECF4F}">
      <dgm:prSet/>
      <dgm:spPr/>
      <dgm:t>
        <a:bodyPr/>
        <a:lstStyle/>
        <a:p>
          <a:endParaRPr lang="zh-CN" altLang="en-US"/>
        </a:p>
      </dgm:t>
    </dgm:pt>
    <dgm:pt modelId="{504FEF13-17FB-4230-A987-B1F10CD4AF5B}">
      <dgm:prSet phldrT="[文本]"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altLang="en-US" sz="20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政府的责任和作用</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government </a:t>
          </a:r>
          <a:endParaRPr lang="zh-CN" altLang="en-US" sz="1100" dirty="0">
            <a:latin typeface="Times New Roman" panose="02020603050405020304" pitchFamily="18" charset="0"/>
            <a:ea typeface="仿宋" panose="02010609060101010101" pitchFamily="49" charset="-122"/>
            <a:cs typeface="Times New Roman" panose="02020603050405020304" pitchFamily="18" charset="0"/>
          </a:endParaRPr>
        </a:p>
      </dgm:t>
    </dgm:pt>
    <dgm:pt modelId="{856DFC91-C14A-4AEF-909B-243D2307AC2F}" type="parTrans" cxnId="{9D3C7505-36A6-468E-B130-93356CF93E0F}">
      <dgm:prSet/>
      <dgm:spPr/>
      <dgm:t>
        <a:bodyPr/>
        <a:lstStyle/>
        <a:p>
          <a:endParaRPr lang="zh-CN" altLang="en-US"/>
        </a:p>
      </dgm:t>
    </dgm:pt>
    <dgm:pt modelId="{F7CC2E6C-325B-4B7D-A0A0-5E8B6FC3FDF3}" type="sibTrans" cxnId="{9D3C7505-36A6-468E-B130-93356CF93E0F}">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CE5EAF87-161B-4F4F-A2DE-E0A46CFAE4E3}" type="pres">
      <dgm:prSet presAssocID="{A2120A58-AB41-4235-8EE2-94CE96ACDBE5}" presName="parentText" presStyleLbl="node1" presStyleIdx="0" presStyleCnt="1" custScaleY="107453" custLinFactNeighborY="-3547">
        <dgm:presLayoutVars>
          <dgm:chMax val="0"/>
          <dgm:bulletEnabled val="1"/>
        </dgm:presLayoutVars>
      </dgm:prSet>
      <dgm:spPr/>
      <dgm:t>
        <a:bodyPr/>
        <a:lstStyle/>
        <a:p>
          <a:endParaRPr lang="zh-CN" altLang="en-US"/>
        </a:p>
      </dgm:t>
    </dgm:pt>
    <dgm:pt modelId="{99224940-B219-40CE-95B2-6036E087E1BC}" type="pres">
      <dgm:prSet presAssocID="{A2120A58-AB41-4235-8EE2-94CE96ACDBE5}" presName="childText" presStyleLbl="revTx" presStyleIdx="0" presStyleCnt="1" custScaleY="115760">
        <dgm:presLayoutVars>
          <dgm:bulletEnabled val="1"/>
        </dgm:presLayoutVars>
      </dgm:prSet>
      <dgm:spPr/>
      <dgm:t>
        <a:bodyPr/>
        <a:lstStyle/>
        <a:p>
          <a:endParaRPr lang="zh-CN" altLang="en-US"/>
        </a:p>
      </dgm:t>
    </dgm:pt>
  </dgm:ptLst>
  <dgm:cxnLst>
    <dgm:cxn modelId="{0FEEE768-BFF9-4717-9FBB-2ED25191918C}" type="presOf" srcId="{FFE922DA-D042-4166-BC5F-7B14BCFED004}" destId="{99224940-B219-40CE-95B2-6036E087E1BC}" srcOrd="0" destOrd="1" presId="urn:microsoft.com/office/officeart/2005/8/layout/vList2"/>
    <dgm:cxn modelId="{F0846DF3-301D-4457-8B1F-D969EE5D45F3}" type="presOf" srcId="{A16CC8CB-0DE3-4A48-971D-21DD90BAE07E}" destId="{99224940-B219-40CE-95B2-6036E087E1BC}" srcOrd="0" destOrd="2" presId="urn:microsoft.com/office/officeart/2005/8/layout/vList2"/>
    <dgm:cxn modelId="{6BF83D15-B99B-4815-B600-C1B35D746049}" srcId="{3A0DD8CF-A80B-4E49-AB15-2A3E44EFA7BB}" destId="{A2120A58-AB41-4235-8EE2-94CE96ACDBE5}" srcOrd="0" destOrd="0" parTransId="{5B600838-63A7-417E-8F7E-A3E3963BCAA9}" sibTransId="{89E0AA75-C91C-44D1-A8DA-F7214EA92910}"/>
    <dgm:cxn modelId="{9D3C7505-36A6-468E-B130-93356CF93E0F}" srcId="{A2120A58-AB41-4235-8EE2-94CE96ACDBE5}" destId="{504FEF13-17FB-4230-A987-B1F10CD4AF5B}" srcOrd="0" destOrd="0" parTransId="{856DFC91-C14A-4AEF-909B-243D2307AC2F}" sibTransId="{F7CC2E6C-325B-4B7D-A0A0-5E8B6FC3FDF3}"/>
    <dgm:cxn modelId="{77A3974A-D999-4DD7-896B-2C8BFD04C1EA}" type="presOf" srcId="{A2120A58-AB41-4235-8EE2-94CE96ACDBE5}" destId="{CE5EAF87-161B-4F4F-A2DE-E0A46CFAE4E3}" srcOrd="0" destOrd="0" presId="urn:microsoft.com/office/officeart/2005/8/layout/vList2"/>
    <dgm:cxn modelId="{B2116748-FA63-4DA7-97CF-0EA90DBECF4F}" srcId="{A2120A58-AB41-4235-8EE2-94CE96ACDBE5}" destId="{A16CC8CB-0DE3-4A48-971D-21DD90BAE07E}" srcOrd="2" destOrd="0" parTransId="{E07BDCA7-CA51-4C2D-856D-225E352E127A}" sibTransId="{27EF98E9-93CA-4D19-A34D-48180A8BF97B}"/>
    <dgm:cxn modelId="{545F68D9-2077-4173-8AA5-6E67E98F6C4B}" type="presOf" srcId="{3A0DD8CF-A80B-4E49-AB15-2A3E44EFA7BB}" destId="{08B993CC-F1D3-405E-A725-2AA44BC7F6DE}" srcOrd="0" destOrd="0" presId="urn:microsoft.com/office/officeart/2005/8/layout/vList2"/>
    <dgm:cxn modelId="{27EA7897-D1C8-4CD2-A61B-A2C84AAEF41A}" srcId="{A2120A58-AB41-4235-8EE2-94CE96ACDBE5}" destId="{FFE922DA-D042-4166-BC5F-7B14BCFED004}" srcOrd="1" destOrd="0" parTransId="{B16C39FF-83ED-4006-9001-B5F58F9AF3F1}" sibTransId="{EE748A43-2BBF-46AB-84AB-64CB86607B60}"/>
    <dgm:cxn modelId="{AEE3FE61-FB51-41DF-968F-769F3E6D1B48}" type="presOf" srcId="{504FEF13-17FB-4230-A987-B1F10CD4AF5B}" destId="{99224940-B219-40CE-95B2-6036E087E1BC}" srcOrd="0" destOrd="0" presId="urn:microsoft.com/office/officeart/2005/8/layout/vList2"/>
    <dgm:cxn modelId="{C59A3EA6-7C51-46C0-AAB7-EB9DEBBF4187}" type="presParOf" srcId="{08B993CC-F1D3-405E-A725-2AA44BC7F6DE}" destId="{CE5EAF87-161B-4F4F-A2DE-E0A46CFAE4E3}" srcOrd="0" destOrd="0" presId="urn:microsoft.com/office/officeart/2005/8/layout/vList2"/>
    <dgm:cxn modelId="{E01130A0-7624-418A-B418-E00F39DAB53D}" type="presParOf" srcId="{08B993CC-F1D3-405E-A725-2AA44BC7F6DE}" destId="{99224940-B219-40CE-95B2-6036E087E1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CN" altLang="en-US"/>
        </a:p>
      </dgm:t>
    </dgm:pt>
    <dgm:pt modelId="{4894DF0F-4754-44E7-B77C-712C9F1B6926}">
      <dgm:prSet phldrT="[文本]"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对具有环境和社会影响的重大项目进行“前置审批”。</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dirty="0" smtClean="0">
              <a:latin typeface="Times New Roman" panose="02020603050405020304" pitchFamily="18" charset="0"/>
              <a:cs typeface="Times New Roman" panose="02020603050405020304" pitchFamily="18" charset="0"/>
            </a:rPr>
            <a:t>Establishment of a “pre-approval” screening system for major projects with environmental and social implications.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87508264-5BA8-45CF-A194-08A3BBE7ACF2}" type="parTrans" cxnId="{C441D181-D73C-4656-8AA4-2F8024111217}">
      <dgm:prSet/>
      <dgm:spPr/>
      <dgm:t>
        <a:bodyPr/>
        <a:lstStyle/>
        <a:p>
          <a:endParaRPr lang="zh-CN" altLang="en-US"/>
        </a:p>
      </dgm:t>
    </dgm:pt>
    <dgm:pt modelId="{C2216166-E3D6-4609-B308-F7A0AD41B4BE}" type="sibTrans" cxnId="{C441D181-D73C-4656-8AA4-2F8024111217}">
      <dgm:prSet/>
      <dgm:spPr/>
      <dgm:t>
        <a:bodyPr/>
        <a:lstStyle/>
        <a:p>
          <a:endParaRPr lang="zh-CN" altLang="en-US"/>
        </a:p>
      </dgm:t>
    </dgm:pt>
    <dgm:pt modelId="{B872E136-27F1-4B75-B16A-9B3646081B5D}">
      <dgm:prSet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制定明确的问责制度。</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Develop accountability system.</a:t>
          </a:r>
          <a:endParaRPr lang="zh-CN"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C70F283D-08AF-4964-B923-48FA0095BAF0}" type="parTrans" cxnId="{A58CE9B7-8B05-4CF2-B1FE-8AF8113E17DB}">
      <dgm:prSet/>
      <dgm:spPr/>
      <dgm:t>
        <a:bodyPr/>
        <a:lstStyle/>
        <a:p>
          <a:endParaRPr lang="zh-CN" altLang="en-US"/>
        </a:p>
      </dgm:t>
    </dgm:pt>
    <dgm:pt modelId="{DB6234F1-B99E-4580-B170-4CF0664E81BE}" type="sibTrans" cxnId="{A58CE9B7-8B05-4CF2-B1FE-8AF8113E17DB}">
      <dgm:prSet/>
      <dgm:spPr/>
      <dgm:t>
        <a:bodyPr/>
        <a:lstStyle/>
        <a:p>
          <a:endParaRPr lang="zh-CN" altLang="en-US"/>
        </a:p>
      </dgm:t>
    </dgm:pt>
    <dgm:pt modelId="{3A979758-EF1C-4289-BDA3-F3920F209E66}">
      <dgm:prSet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制定系统的、预见性的应急预案。</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dirty="0" smtClean="0">
              <a:latin typeface="Times New Roman" panose="02020603050405020304" pitchFamily="18" charset="0"/>
              <a:cs typeface="Times New Roman" panose="02020603050405020304" pitchFamily="18" charset="0"/>
            </a:rPr>
            <a:t>The building of a more robust and anticipatory environmental emergency response mechanism should be given priority.</a:t>
          </a:r>
          <a:endParaRPr lang="zh-CN"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F8505A4A-1AFE-4512-857A-87502DE1AEE6}" type="parTrans" cxnId="{A334370B-8887-46ED-A376-1B29CD7F4049}">
      <dgm:prSet/>
      <dgm:spPr/>
      <dgm:t>
        <a:bodyPr/>
        <a:lstStyle/>
        <a:p>
          <a:endParaRPr lang="zh-CN" altLang="en-US"/>
        </a:p>
      </dgm:t>
    </dgm:pt>
    <dgm:pt modelId="{CFCB569A-A08C-4193-BA49-5B11B14AF6CC}" type="sibTrans" cxnId="{A334370B-8887-46ED-A376-1B29CD7F4049}">
      <dgm:prSet/>
      <dgm:spPr/>
      <dgm:t>
        <a:bodyPr/>
        <a:lstStyle/>
        <a:p>
          <a:endParaRPr lang="zh-CN" altLang="en-US"/>
        </a:p>
      </dgm:t>
    </dgm:pt>
    <dgm:pt modelId="{A144225E-6C81-46D2-BA91-D439AD64A048}">
      <dgm:prSet custT="1"/>
      <dgm:spPr/>
      <dgm:t>
        <a:bodyPr/>
        <a:lstStyle/>
        <a:p>
          <a:pPr>
            <a:lnSpc>
              <a:spcPct val="100000"/>
            </a:lnSpc>
            <a:spcBef>
              <a:spcPts val="0"/>
            </a:spcBef>
            <a:spcAft>
              <a:spcPts val="0"/>
            </a:spcAft>
          </a:pPr>
          <a:r>
            <a:rPr lang="en-US" sz="20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在应对环境事件过程中，发布及时、准确和有效的信息。</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dirty="0" smtClean="0">
              <a:latin typeface="Times New Roman" panose="02020603050405020304" pitchFamily="18" charset="0"/>
              <a:cs typeface="Times New Roman" panose="02020603050405020304" pitchFamily="18" charset="0"/>
            </a:rPr>
            <a:t>The provision of timely, and accurate information during environmental incidents is important.</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C5395C9B-8F33-4A67-86DA-BD201DC57179}" type="parTrans" cxnId="{D8550A7F-ACBE-49A8-8861-4C7F28105671}">
      <dgm:prSet/>
      <dgm:spPr/>
      <dgm:t>
        <a:bodyPr/>
        <a:lstStyle/>
        <a:p>
          <a:endParaRPr lang="zh-CN" altLang="en-US"/>
        </a:p>
      </dgm:t>
    </dgm:pt>
    <dgm:pt modelId="{9043CDDB-01A4-41A2-A82B-A18CDE29337C}" type="sibTrans" cxnId="{D8550A7F-ACBE-49A8-8861-4C7F28105671}">
      <dgm:prSet/>
      <dgm:spPr/>
      <dgm:t>
        <a:bodyPr/>
        <a:lstStyle/>
        <a:p>
          <a:endParaRPr lang="zh-CN" altLang="en-US"/>
        </a:p>
      </dgm:t>
    </dgm:pt>
    <dgm:pt modelId="{4C4D4D82-DBC9-41FC-B175-6E89647DFE9C}">
      <dgm:prSet phldrT="[文本]" custT="1"/>
      <dgm:spPr/>
      <dgm:t>
        <a:bodyPr/>
        <a:lstStyle/>
        <a:p>
          <a:pPr>
            <a:lnSpc>
              <a:spcPct val="100000"/>
            </a:lnSpc>
            <a:spcBef>
              <a:spcPts val="0"/>
            </a:spcBef>
            <a:spcAft>
              <a:spcPts val="0"/>
            </a:spcAft>
          </a:pPr>
          <a:r>
            <a:rPr lang="zh-CN" sz="2200" b="1" dirty="0" smtClean="0">
              <a:latin typeface="Times New Roman" panose="02020603050405020304" pitchFamily="18" charset="0"/>
              <a:ea typeface="仿宋" panose="02010609060101010101" pitchFamily="49" charset="-122"/>
              <a:cs typeface="Times New Roman" panose="02020603050405020304" pitchFamily="18" charset="0"/>
            </a:rPr>
            <a:t>（五）系统改革环境影响评价和社会影响评价机制</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(V) </a:t>
          </a:r>
          <a:r>
            <a:rPr lang="en-US" sz="2200" b="1" dirty="0" smtClean="0">
              <a:latin typeface="Times New Roman" panose="02020603050405020304" pitchFamily="18" charset="0"/>
              <a:cs typeface="Times New Roman" panose="02020603050405020304" pitchFamily="18" charset="0"/>
            </a:rPr>
            <a:t>Reform Environmental Impact Assessments (EIAs) and Social Impact Assessments in a systematic manner</a:t>
          </a:r>
          <a:endParaRPr lang="zh-CN" altLang="en-US" sz="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09AAC39C-F324-4868-A222-BF14690ABE95}" type="parTrans" cxnId="{F6668F13-E26E-4498-BB80-C3794CE41EB9}">
      <dgm:prSet/>
      <dgm:spPr/>
      <dgm:t>
        <a:bodyPr/>
        <a:lstStyle/>
        <a:p>
          <a:endParaRPr lang="zh-CN" altLang="en-US"/>
        </a:p>
      </dgm:t>
    </dgm:pt>
    <dgm:pt modelId="{D9E4D329-5A3F-483F-8A5C-C18E93F634B2}" type="sibTrans" cxnId="{F6668F13-E26E-4498-BB80-C3794CE41EB9}">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322A176D-E9E3-471E-B027-D4DA988C3B8E}" type="pres">
      <dgm:prSet presAssocID="{4C4D4D82-DBC9-41FC-B175-6E89647DFE9C}" presName="parentText" presStyleLbl="node1" presStyleIdx="0" presStyleCnt="1">
        <dgm:presLayoutVars>
          <dgm:chMax val="0"/>
          <dgm:bulletEnabled val="1"/>
        </dgm:presLayoutVars>
      </dgm:prSet>
      <dgm:spPr/>
      <dgm:t>
        <a:bodyPr/>
        <a:lstStyle/>
        <a:p>
          <a:endParaRPr lang="zh-CN" altLang="en-US"/>
        </a:p>
      </dgm:t>
    </dgm:pt>
    <dgm:pt modelId="{687FC532-32C1-43B7-944C-818BD46C7355}" type="pres">
      <dgm:prSet presAssocID="{4C4D4D82-DBC9-41FC-B175-6E89647DFE9C}" presName="childText" presStyleLbl="revTx" presStyleIdx="0" presStyleCnt="1">
        <dgm:presLayoutVars>
          <dgm:bulletEnabled val="1"/>
        </dgm:presLayoutVars>
      </dgm:prSet>
      <dgm:spPr/>
      <dgm:t>
        <a:bodyPr/>
        <a:lstStyle/>
        <a:p>
          <a:endParaRPr lang="zh-CN" altLang="en-US"/>
        </a:p>
      </dgm:t>
    </dgm:pt>
  </dgm:ptLst>
  <dgm:cxnLst>
    <dgm:cxn modelId="{A334370B-8887-46ED-A376-1B29CD7F4049}" srcId="{4C4D4D82-DBC9-41FC-B175-6E89647DFE9C}" destId="{3A979758-EF1C-4289-BDA3-F3920F209E66}" srcOrd="2" destOrd="0" parTransId="{F8505A4A-1AFE-4512-857A-87502DE1AEE6}" sibTransId="{CFCB569A-A08C-4193-BA49-5B11B14AF6CC}"/>
    <dgm:cxn modelId="{D3D271EC-A10B-42C0-AB64-34BBD6957DBF}" type="presOf" srcId="{A144225E-6C81-46D2-BA91-D439AD64A048}" destId="{687FC532-32C1-43B7-944C-818BD46C7355}" srcOrd="0" destOrd="3" presId="urn:microsoft.com/office/officeart/2005/8/layout/vList2"/>
    <dgm:cxn modelId="{BA23DF07-1D5B-4ACE-8928-534800445E22}" type="presOf" srcId="{3A0DD8CF-A80B-4E49-AB15-2A3E44EFA7BB}" destId="{08B993CC-F1D3-405E-A725-2AA44BC7F6DE}" srcOrd="0" destOrd="0" presId="urn:microsoft.com/office/officeart/2005/8/layout/vList2"/>
    <dgm:cxn modelId="{3320A417-209F-4FF1-BE85-D56B13B72CCC}" type="presOf" srcId="{4C4D4D82-DBC9-41FC-B175-6E89647DFE9C}" destId="{322A176D-E9E3-471E-B027-D4DA988C3B8E}" srcOrd="0" destOrd="0" presId="urn:microsoft.com/office/officeart/2005/8/layout/vList2"/>
    <dgm:cxn modelId="{AD6E127C-872D-405B-8433-4666D4D22828}" type="presOf" srcId="{B872E136-27F1-4B75-B16A-9B3646081B5D}" destId="{687FC532-32C1-43B7-944C-818BD46C7355}" srcOrd="0" destOrd="1" presId="urn:microsoft.com/office/officeart/2005/8/layout/vList2"/>
    <dgm:cxn modelId="{CFC13357-3F19-405F-B629-F174225BB709}" type="presOf" srcId="{3A979758-EF1C-4289-BDA3-F3920F209E66}" destId="{687FC532-32C1-43B7-944C-818BD46C7355}" srcOrd="0" destOrd="2" presId="urn:microsoft.com/office/officeart/2005/8/layout/vList2"/>
    <dgm:cxn modelId="{F6668F13-E26E-4498-BB80-C3794CE41EB9}" srcId="{3A0DD8CF-A80B-4E49-AB15-2A3E44EFA7BB}" destId="{4C4D4D82-DBC9-41FC-B175-6E89647DFE9C}" srcOrd="0" destOrd="0" parTransId="{09AAC39C-F324-4868-A222-BF14690ABE95}" sibTransId="{D9E4D329-5A3F-483F-8A5C-C18E93F634B2}"/>
    <dgm:cxn modelId="{C441D181-D73C-4656-8AA4-2F8024111217}" srcId="{4C4D4D82-DBC9-41FC-B175-6E89647DFE9C}" destId="{4894DF0F-4754-44E7-B77C-712C9F1B6926}" srcOrd="0" destOrd="0" parTransId="{87508264-5BA8-45CF-A194-08A3BBE7ACF2}" sibTransId="{C2216166-E3D6-4609-B308-F7A0AD41B4BE}"/>
    <dgm:cxn modelId="{A58CE9B7-8B05-4CF2-B1FE-8AF8113E17DB}" srcId="{4C4D4D82-DBC9-41FC-B175-6E89647DFE9C}" destId="{B872E136-27F1-4B75-B16A-9B3646081B5D}" srcOrd="1" destOrd="0" parTransId="{C70F283D-08AF-4964-B923-48FA0095BAF0}" sibTransId="{DB6234F1-B99E-4580-B170-4CF0664E81BE}"/>
    <dgm:cxn modelId="{D8550A7F-ACBE-49A8-8861-4C7F28105671}" srcId="{4C4D4D82-DBC9-41FC-B175-6E89647DFE9C}" destId="{A144225E-6C81-46D2-BA91-D439AD64A048}" srcOrd="3" destOrd="0" parTransId="{C5395C9B-8F33-4A67-86DA-BD201DC57179}" sibTransId="{9043CDDB-01A4-41A2-A82B-A18CDE29337C}"/>
    <dgm:cxn modelId="{7B9AFA48-087A-4CC4-830E-6E26BF5A0BFB}" type="presOf" srcId="{4894DF0F-4754-44E7-B77C-712C9F1B6926}" destId="{687FC532-32C1-43B7-944C-818BD46C7355}" srcOrd="0" destOrd="0" presId="urn:microsoft.com/office/officeart/2005/8/layout/vList2"/>
    <dgm:cxn modelId="{5768473C-03AB-4EF9-99EA-57BE2EBA6C3F}" type="presParOf" srcId="{08B993CC-F1D3-405E-A725-2AA44BC7F6DE}" destId="{322A176D-E9E3-471E-B027-D4DA988C3B8E}" srcOrd="0" destOrd="0" presId="urn:microsoft.com/office/officeart/2005/8/layout/vList2"/>
    <dgm:cxn modelId="{3E80D9BD-5469-4192-ADED-6C2CBE909524}" type="presParOf" srcId="{08B993CC-F1D3-405E-A725-2AA44BC7F6DE}" destId="{687FC532-32C1-43B7-944C-818BD46C735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A2120A58-AB41-4235-8EE2-94CE96ACDBE5}">
      <dgm:prSet phldrT="[文本]" custT="1"/>
      <dgm:spPr/>
      <dgm:t>
        <a:bodyPr/>
        <a:lstStyle/>
        <a:p>
          <a:r>
            <a:rPr lang="zh-CN" sz="2200" b="1" dirty="0" smtClean="0">
              <a:latin typeface="Times New Roman" panose="02020603050405020304" pitchFamily="18" charset="0"/>
              <a:ea typeface="仿宋" panose="02010609060101010101" pitchFamily="49" charset="-122"/>
              <a:cs typeface="Times New Roman" panose="02020603050405020304" pitchFamily="18" charset="0"/>
            </a:rPr>
            <a:t>（六）重塑全社会基于生态文明理念的环境道德和价值观，形成绿色和谐的文化基础</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(VI) </a:t>
          </a:r>
          <a:r>
            <a:rPr lang="en-US" sz="2200" b="1" dirty="0" smtClean="0">
              <a:latin typeface="Times New Roman" panose="02020603050405020304" pitchFamily="18" charset="0"/>
              <a:cs typeface="Times New Roman" panose="02020603050405020304" pitchFamily="18" charset="0"/>
            </a:rPr>
            <a:t>Reshape environmental ethics and values of China’s entire society based on the concept of Ecological Civilization​​ in order to form a green and harmonious cultural foundation</a:t>
          </a:r>
          <a:endParaRPr lang="zh-CN" altLang="en-US" sz="22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B600838-63A7-417E-8F7E-A3E3963BCAA9}" type="parTrans" cxnId="{6BF83D15-B99B-4815-B600-C1B35D746049}">
      <dgm:prSet/>
      <dgm:spPr/>
      <dgm:t>
        <a:bodyPr/>
        <a:lstStyle/>
        <a:p>
          <a:endParaRPr lang="zh-CN" altLang="en-US"/>
        </a:p>
      </dgm:t>
    </dgm:pt>
    <dgm:pt modelId="{89E0AA75-C91C-44D1-A8DA-F7214EA92910}" type="sibTrans" cxnId="{6BF83D15-B99B-4815-B600-C1B35D746049}">
      <dgm:prSet/>
      <dgm:spPr/>
      <dgm:t>
        <a:bodyPr/>
        <a:lstStyle/>
        <a:p>
          <a:endParaRPr lang="zh-CN" altLang="en-US"/>
        </a:p>
      </dgm:t>
    </dgm:pt>
    <dgm:pt modelId="{504FEF13-17FB-4230-A987-B1F10CD4AF5B}">
      <dgm:prSet phldrT="[文本]" custT="1"/>
      <dgm:spPr/>
      <dgm:t>
        <a:bodyPr/>
        <a:lstStyle/>
        <a:p>
          <a:pPr>
            <a:lnSpc>
              <a:spcPct val="100000"/>
            </a:lnSpc>
            <a:spcBef>
              <a:spcPts val="600"/>
            </a:spcBef>
            <a:spcAft>
              <a:spcPts val="1200"/>
            </a:spcAft>
          </a:pPr>
          <a:r>
            <a:rPr lang="zh-CN" sz="2000" dirty="0" smtClean="0">
              <a:latin typeface="Times New Roman" panose="02020603050405020304" pitchFamily="18" charset="0"/>
              <a:ea typeface="仿宋" panose="02010609060101010101" pitchFamily="49" charset="-122"/>
              <a:cs typeface="Times New Roman" panose="02020603050405020304" pitchFamily="18" charset="0"/>
            </a:rPr>
            <a:t>建立和完善与中国传统道德和文化理念相契合的生态文明价值体系。</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Create an Ecological Civilization value system that is in harmony with traditional Chinese ethics and cultural ideology.</a:t>
          </a:r>
          <a:endParaRPr lang="zh-CN" altLang="en-US" sz="1100" dirty="0">
            <a:latin typeface="Times New Roman" panose="02020603050405020304" pitchFamily="18" charset="0"/>
            <a:ea typeface="仿宋" panose="02010609060101010101" pitchFamily="49" charset="-122"/>
            <a:cs typeface="Times New Roman" panose="02020603050405020304" pitchFamily="18" charset="0"/>
          </a:endParaRPr>
        </a:p>
      </dgm:t>
    </dgm:pt>
    <dgm:pt modelId="{856DFC91-C14A-4AEF-909B-243D2307AC2F}" type="parTrans" cxnId="{9D3C7505-36A6-468E-B130-93356CF93E0F}">
      <dgm:prSet/>
      <dgm:spPr/>
      <dgm:t>
        <a:bodyPr/>
        <a:lstStyle/>
        <a:p>
          <a:endParaRPr lang="zh-CN" altLang="en-US"/>
        </a:p>
      </dgm:t>
    </dgm:pt>
    <dgm:pt modelId="{F7CC2E6C-325B-4B7D-A0A0-5E8B6FC3FDF3}" type="sibTrans" cxnId="{9D3C7505-36A6-468E-B130-93356CF93E0F}">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CE5EAF87-161B-4F4F-A2DE-E0A46CFAE4E3}" type="pres">
      <dgm:prSet presAssocID="{A2120A58-AB41-4235-8EE2-94CE96ACDBE5}" presName="parentText" presStyleLbl="node1" presStyleIdx="0" presStyleCnt="1" custScaleX="92661" custScaleY="119649" custLinFactY="-44991" custLinFactNeighborX="-1835" custLinFactNeighborY="-100000">
        <dgm:presLayoutVars>
          <dgm:chMax val="0"/>
          <dgm:bulletEnabled val="1"/>
        </dgm:presLayoutVars>
      </dgm:prSet>
      <dgm:spPr/>
      <dgm:t>
        <a:bodyPr/>
        <a:lstStyle/>
        <a:p>
          <a:endParaRPr lang="zh-CN" altLang="en-US"/>
        </a:p>
      </dgm:t>
    </dgm:pt>
    <dgm:pt modelId="{99224940-B219-40CE-95B2-6036E087E1BC}" type="pres">
      <dgm:prSet presAssocID="{A2120A58-AB41-4235-8EE2-94CE96ACDBE5}" presName="childText" presStyleLbl="revTx" presStyleIdx="0" presStyleCnt="1" custScaleY="115760">
        <dgm:presLayoutVars>
          <dgm:bulletEnabled val="1"/>
        </dgm:presLayoutVars>
      </dgm:prSet>
      <dgm:spPr/>
      <dgm:t>
        <a:bodyPr/>
        <a:lstStyle/>
        <a:p>
          <a:endParaRPr lang="zh-CN" altLang="en-US"/>
        </a:p>
      </dgm:t>
    </dgm:pt>
  </dgm:ptLst>
  <dgm:cxnLst>
    <dgm:cxn modelId="{6BF83D15-B99B-4815-B600-C1B35D746049}" srcId="{3A0DD8CF-A80B-4E49-AB15-2A3E44EFA7BB}" destId="{A2120A58-AB41-4235-8EE2-94CE96ACDBE5}" srcOrd="0" destOrd="0" parTransId="{5B600838-63A7-417E-8F7E-A3E3963BCAA9}" sibTransId="{89E0AA75-C91C-44D1-A8DA-F7214EA92910}"/>
    <dgm:cxn modelId="{BDBDAB5E-5D9C-45FC-A1C6-F53781AF517C}" type="presOf" srcId="{A2120A58-AB41-4235-8EE2-94CE96ACDBE5}" destId="{CE5EAF87-161B-4F4F-A2DE-E0A46CFAE4E3}" srcOrd="0" destOrd="0" presId="urn:microsoft.com/office/officeart/2005/8/layout/vList2"/>
    <dgm:cxn modelId="{9D3C7505-36A6-468E-B130-93356CF93E0F}" srcId="{A2120A58-AB41-4235-8EE2-94CE96ACDBE5}" destId="{504FEF13-17FB-4230-A987-B1F10CD4AF5B}" srcOrd="0" destOrd="0" parTransId="{856DFC91-C14A-4AEF-909B-243D2307AC2F}" sibTransId="{F7CC2E6C-325B-4B7D-A0A0-5E8B6FC3FDF3}"/>
    <dgm:cxn modelId="{BBFAF30A-A3CC-4953-AB1E-79A492C80E88}" type="presOf" srcId="{504FEF13-17FB-4230-A987-B1F10CD4AF5B}" destId="{99224940-B219-40CE-95B2-6036E087E1BC}" srcOrd="0" destOrd="0" presId="urn:microsoft.com/office/officeart/2005/8/layout/vList2"/>
    <dgm:cxn modelId="{562DC825-3B9B-4D05-B954-9202D31A5305}" type="presOf" srcId="{3A0DD8CF-A80B-4E49-AB15-2A3E44EFA7BB}" destId="{08B993CC-F1D3-405E-A725-2AA44BC7F6DE}" srcOrd="0" destOrd="0" presId="urn:microsoft.com/office/officeart/2005/8/layout/vList2"/>
    <dgm:cxn modelId="{0B797A97-B5E0-4B24-992A-50C9EEBA8129}" type="presParOf" srcId="{08B993CC-F1D3-405E-A725-2AA44BC7F6DE}" destId="{CE5EAF87-161B-4F4F-A2DE-E0A46CFAE4E3}" srcOrd="0" destOrd="0" presId="urn:microsoft.com/office/officeart/2005/8/layout/vList2"/>
    <dgm:cxn modelId="{587BC20F-C380-48A6-9D54-72D1CB985CE5}" type="presParOf" srcId="{08B993CC-F1D3-405E-A725-2AA44BC7F6DE}" destId="{99224940-B219-40CE-95B2-6036E087E1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0DD8CF-A80B-4E49-AB15-2A3E44EFA7B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zh-CN" altLang="en-US"/>
        </a:p>
      </dgm:t>
    </dgm:pt>
    <dgm:pt modelId="{752486B1-C853-4AD0-BC87-BF523DDB1398}">
      <dgm:prSet phldrT="[文本]" custT="1"/>
      <dgm:spPr/>
      <dgm:t>
        <a:bodyPr/>
        <a:lstStyle/>
        <a:p>
          <a:pPr>
            <a:lnSpc>
              <a:spcPct val="100000"/>
            </a:lnSpc>
            <a:spcBef>
              <a:spcPts val="600"/>
            </a:spcBef>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（七）在实践层面，将生态与环境保护提升到与经济、社会发展并列的高度</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(VII) </a:t>
          </a:r>
          <a:r>
            <a:rPr lang="en-US" sz="2000" b="1" dirty="0" smtClean="0">
              <a:latin typeface="Times New Roman" panose="02020603050405020304" pitchFamily="18" charset="0"/>
              <a:cs typeface="Times New Roman" panose="02020603050405020304" pitchFamily="18" charset="0"/>
            </a:rPr>
            <a:t>Ensure equal standing of environmental, economic and social issues in national and provincial planning and reporting</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1F9E28AA-0A61-432A-A3CC-DE4CB04F0B86}" type="parTrans" cxnId="{8E2407C2-3803-4D76-BEFA-8A5B1BDC3EF9}">
      <dgm:prSet/>
      <dgm:spPr/>
      <dgm:t>
        <a:bodyPr/>
        <a:lstStyle/>
        <a:p>
          <a:endParaRPr lang="zh-CN" altLang="en-US"/>
        </a:p>
      </dgm:t>
    </dgm:pt>
    <dgm:pt modelId="{7A2B9BF4-70A0-4276-A33A-B531C3A39269}" type="sibTrans" cxnId="{8E2407C2-3803-4D76-BEFA-8A5B1BDC3EF9}">
      <dgm:prSet/>
      <dgm:spPr/>
      <dgm:t>
        <a:bodyPr/>
        <a:lstStyle/>
        <a:p>
          <a:endParaRPr lang="zh-CN" altLang="en-US"/>
        </a:p>
      </dgm:t>
    </dgm:pt>
    <dgm:pt modelId="{4894DF0F-4754-44E7-B77C-712C9F1B6926}">
      <dgm:prSet phldrT="[文本]" custT="1"/>
      <dgm:spPr/>
      <dgm:t>
        <a:bodyPr/>
        <a:lstStyle/>
        <a:p>
          <a:pPr>
            <a:lnSpc>
              <a:spcPct val="100000"/>
            </a:lnSpc>
            <a:spcBef>
              <a:spcPts val="600"/>
            </a:spcBef>
            <a:spcAft>
              <a:spcPts val="0"/>
            </a:spcAft>
          </a:pP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将</a:t>
          </a: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中国政府</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的</a:t>
          </a: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五年规划改为“国民经济、社会与环境发展规划”。</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From the 13</a:t>
          </a:r>
          <a:r>
            <a:rPr lang="en-GB" sz="1800" baseline="30000" dirty="0" smtClean="0">
              <a:latin typeface="Times New Roman" panose="02020603050405020304" pitchFamily="18" charset="0"/>
              <a:cs typeface="Times New Roman" panose="02020603050405020304" pitchFamily="18" charset="0"/>
            </a:rPr>
            <a:t>th</a:t>
          </a:r>
          <a:r>
            <a:rPr lang="en-GB" sz="1800" dirty="0" smtClean="0">
              <a:latin typeface="Times New Roman" panose="02020603050405020304" pitchFamily="18" charset="0"/>
              <a:cs typeface="Times New Roman" panose="02020603050405020304" pitchFamily="18" charset="0"/>
            </a:rPr>
            <a:t> FYP, the five-year plan of the Chinese government should be listed as the National Economic, Social and Environmental Development Plan.</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87508264-5BA8-45CF-A194-08A3BBE7ACF2}" type="parTrans" cxnId="{C441D181-D73C-4656-8AA4-2F8024111217}">
      <dgm:prSet/>
      <dgm:spPr/>
      <dgm:t>
        <a:bodyPr/>
        <a:lstStyle/>
        <a:p>
          <a:endParaRPr lang="zh-CN" altLang="en-US"/>
        </a:p>
      </dgm:t>
    </dgm:pt>
    <dgm:pt modelId="{C2216166-E3D6-4609-B308-F7A0AD41B4BE}" type="sibTrans" cxnId="{C441D181-D73C-4656-8AA4-2F8024111217}">
      <dgm:prSet/>
      <dgm:spPr/>
      <dgm:t>
        <a:bodyPr/>
        <a:lstStyle/>
        <a:p>
          <a:endParaRPr lang="zh-CN" altLang="en-US"/>
        </a:p>
      </dgm:t>
    </dgm:pt>
    <dgm:pt modelId="{B872E136-27F1-4B75-B16A-9B3646081B5D}">
      <dgm:prSet custT="1"/>
      <dgm:spPr/>
      <dgm:t>
        <a:bodyPr/>
        <a:lstStyle/>
        <a:p>
          <a:pPr>
            <a:lnSpc>
              <a:spcPct val="100000"/>
            </a:lnSpc>
            <a:spcBef>
              <a:spcPts val="600"/>
            </a:spcBef>
            <a:spcAft>
              <a:spcPts val="0"/>
            </a:spcAft>
          </a:pPr>
          <a:r>
            <a:rPr lang="en-US" sz="18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政府每年向同级人大提交的报告，应将环境与经济、社会置于同等重要的地位。</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To support this change, the Government should submit to the National People’s Congress an annual report with the achievements made by the Government and with equal emphasis on the economy, society and environment.</a:t>
          </a:r>
          <a:endParaRPr lang="zh-CN"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C70F283D-08AF-4964-B923-48FA0095BAF0}" type="parTrans" cxnId="{A58CE9B7-8B05-4CF2-B1FE-8AF8113E17DB}">
      <dgm:prSet/>
      <dgm:spPr/>
      <dgm:t>
        <a:bodyPr/>
        <a:lstStyle/>
        <a:p>
          <a:endParaRPr lang="zh-CN" altLang="en-US"/>
        </a:p>
      </dgm:t>
    </dgm:pt>
    <dgm:pt modelId="{DB6234F1-B99E-4580-B170-4CF0664E81BE}" type="sibTrans" cxnId="{A58CE9B7-8B05-4CF2-B1FE-8AF8113E17DB}">
      <dgm:prSet/>
      <dgm:spPr/>
      <dgm:t>
        <a:bodyPr/>
        <a:lstStyle/>
        <a:p>
          <a:endParaRPr lang="zh-CN" altLang="en-US"/>
        </a:p>
      </dgm:t>
    </dgm:pt>
    <dgm:pt modelId="{08B993CC-F1D3-405E-A725-2AA44BC7F6DE}" type="pres">
      <dgm:prSet presAssocID="{3A0DD8CF-A80B-4E49-AB15-2A3E44EFA7BB}" presName="linear" presStyleCnt="0">
        <dgm:presLayoutVars>
          <dgm:animLvl val="lvl"/>
          <dgm:resizeHandles val="exact"/>
        </dgm:presLayoutVars>
      </dgm:prSet>
      <dgm:spPr/>
      <dgm:t>
        <a:bodyPr/>
        <a:lstStyle/>
        <a:p>
          <a:endParaRPr lang="zh-CN" altLang="en-US"/>
        </a:p>
      </dgm:t>
    </dgm:pt>
    <dgm:pt modelId="{0B2FBEE4-959C-48EE-A9A6-30AD7DC46F6A}" type="pres">
      <dgm:prSet presAssocID="{752486B1-C853-4AD0-BC87-BF523DDB1398}" presName="parentText" presStyleLbl="node1" presStyleIdx="0" presStyleCnt="1" custScaleX="98019" custScaleY="590592">
        <dgm:presLayoutVars>
          <dgm:chMax val="0"/>
          <dgm:bulletEnabled val="1"/>
        </dgm:presLayoutVars>
      </dgm:prSet>
      <dgm:spPr/>
      <dgm:t>
        <a:bodyPr/>
        <a:lstStyle/>
        <a:p>
          <a:endParaRPr lang="zh-CN" altLang="en-US"/>
        </a:p>
      </dgm:t>
    </dgm:pt>
    <dgm:pt modelId="{75EFABEF-659D-49F4-B68E-BBBFDD8FFDC8}" type="pres">
      <dgm:prSet presAssocID="{752486B1-C853-4AD0-BC87-BF523DDB1398}" presName="childText" presStyleLbl="revTx" presStyleIdx="0" presStyleCnt="1" custScaleX="96330" custScaleY="2000000">
        <dgm:presLayoutVars>
          <dgm:bulletEnabled val="1"/>
        </dgm:presLayoutVars>
      </dgm:prSet>
      <dgm:spPr/>
      <dgm:t>
        <a:bodyPr/>
        <a:lstStyle/>
        <a:p>
          <a:endParaRPr lang="zh-CN" altLang="en-US"/>
        </a:p>
      </dgm:t>
    </dgm:pt>
  </dgm:ptLst>
  <dgm:cxnLst>
    <dgm:cxn modelId="{8E2407C2-3803-4D76-BEFA-8A5B1BDC3EF9}" srcId="{3A0DD8CF-A80B-4E49-AB15-2A3E44EFA7BB}" destId="{752486B1-C853-4AD0-BC87-BF523DDB1398}" srcOrd="0" destOrd="0" parTransId="{1F9E28AA-0A61-432A-A3CC-DE4CB04F0B86}" sibTransId="{7A2B9BF4-70A0-4276-A33A-B531C3A39269}"/>
    <dgm:cxn modelId="{8C9436B0-EC19-4235-AA14-56217CEACA87}" type="presOf" srcId="{3A0DD8CF-A80B-4E49-AB15-2A3E44EFA7BB}" destId="{08B993CC-F1D3-405E-A725-2AA44BC7F6DE}" srcOrd="0" destOrd="0" presId="urn:microsoft.com/office/officeart/2005/8/layout/vList2"/>
    <dgm:cxn modelId="{805C2A68-33B8-4130-BDFD-A13D018D88B3}" type="presOf" srcId="{752486B1-C853-4AD0-BC87-BF523DDB1398}" destId="{0B2FBEE4-959C-48EE-A9A6-30AD7DC46F6A}" srcOrd="0" destOrd="0" presId="urn:microsoft.com/office/officeart/2005/8/layout/vList2"/>
    <dgm:cxn modelId="{C441D181-D73C-4656-8AA4-2F8024111217}" srcId="{752486B1-C853-4AD0-BC87-BF523DDB1398}" destId="{4894DF0F-4754-44E7-B77C-712C9F1B6926}" srcOrd="0" destOrd="0" parTransId="{87508264-5BA8-45CF-A194-08A3BBE7ACF2}" sibTransId="{C2216166-E3D6-4609-B308-F7A0AD41B4BE}"/>
    <dgm:cxn modelId="{957C84B2-AAF0-4F31-A9DC-8757721513C7}" type="presOf" srcId="{4894DF0F-4754-44E7-B77C-712C9F1B6926}" destId="{75EFABEF-659D-49F4-B68E-BBBFDD8FFDC8}" srcOrd="0" destOrd="0" presId="urn:microsoft.com/office/officeart/2005/8/layout/vList2"/>
    <dgm:cxn modelId="{CDFB5E8B-994B-46EC-94F2-A2D9916A486E}" type="presOf" srcId="{B872E136-27F1-4B75-B16A-9B3646081B5D}" destId="{75EFABEF-659D-49F4-B68E-BBBFDD8FFDC8}" srcOrd="0" destOrd="1" presId="urn:microsoft.com/office/officeart/2005/8/layout/vList2"/>
    <dgm:cxn modelId="{A58CE9B7-8B05-4CF2-B1FE-8AF8113E17DB}" srcId="{752486B1-C853-4AD0-BC87-BF523DDB1398}" destId="{B872E136-27F1-4B75-B16A-9B3646081B5D}" srcOrd="1" destOrd="0" parTransId="{C70F283D-08AF-4964-B923-48FA0095BAF0}" sibTransId="{DB6234F1-B99E-4580-B170-4CF0664E81BE}"/>
    <dgm:cxn modelId="{94796FF3-B489-4220-A88F-71809471F61B}" type="presParOf" srcId="{08B993CC-F1D3-405E-A725-2AA44BC7F6DE}" destId="{0B2FBEE4-959C-48EE-A9A6-30AD7DC46F6A}" srcOrd="0" destOrd="0" presId="urn:microsoft.com/office/officeart/2005/8/layout/vList2"/>
    <dgm:cxn modelId="{F7355EB3-7829-475F-BCA1-844C91EF9889}" type="presParOf" srcId="{08B993CC-F1D3-405E-A725-2AA44BC7F6DE}" destId="{75EFABEF-659D-49F4-B68E-BBBFDD8FFDC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2C53CC-612C-4AE0-B9C2-B8822BCEB4DD}" type="doc">
      <dgm:prSet loTypeId="urn:diagrams.loki3.com/BracketList+Icon" loCatId="list" qsTypeId="urn:microsoft.com/office/officeart/2005/8/quickstyle/simple2" qsCatId="simple" csTypeId="urn:microsoft.com/office/officeart/2005/8/colors/accent1_2" csCatId="accent1" phldr="1"/>
      <dgm:spPr/>
      <dgm:t>
        <a:bodyPr/>
        <a:lstStyle/>
        <a:p>
          <a:endParaRPr lang="zh-CN" altLang="en-US"/>
        </a:p>
      </dgm:t>
    </dgm:pt>
    <dgm:pt modelId="{5F4F7481-91CA-4621-8A51-19F8D8FC9EB1}">
      <dgm:prSet phldrT="[文本]" custT="1"/>
      <dgm:spPr/>
      <dgm:t>
        <a:bodyPr/>
        <a:lstStyle/>
        <a:p>
          <a:pPr algn="ct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（一）将可持续消费作为生态文明建设的重要组成部分</a:t>
          </a:r>
          <a:endPar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endParaRPr>
        </a:p>
        <a:p>
          <a:pPr algn="ct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1800" b="1" dirty="0" smtClean="0">
              <a:latin typeface="Times New Roman" panose="02020603050405020304" pitchFamily="18" charset="0"/>
              <a:cs typeface="Times New Roman" panose="02020603050405020304" pitchFamily="18" charset="0"/>
            </a:rPr>
            <a:t>Incorporate sustainable consumption as an important element of Ecological Civilization construction</a:t>
          </a:r>
          <a:endParaRPr lang="zh-CN" altLang="en-US" sz="18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24C0D0F8-6AB6-44F1-96C0-3ADDB6BAF7D9}" type="parTrans" cxnId="{18EEEEC3-9808-4144-AEA7-8D7548D2D947}">
      <dgm:prSet/>
      <dgm:spPr/>
      <dgm:t>
        <a:bodyPr/>
        <a:lstStyle/>
        <a:p>
          <a:endParaRPr lang="zh-CN" altLang="en-US"/>
        </a:p>
      </dgm:t>
    </dgm:pt>
    <dgm:pt modelId="{D30CC428-A69D-409D-A4CD-5D69A8C502D4}" type="sibTrans" cxnId="{18EEEEC3-9808-4144-AEA7-8D7548D2D947}">
      <dgm:prSet/>
      <dgm:spPr/>
      <dgm:t>
        <a:bodyPr/>
        <a:lstStyle/>
        <a:p>
          <a:endParaRPr lang="zh-CN" altLang="en-US"/>
        </a:p>
      </dgm:t>
    </dgm:pt>
    <dgm:pt modelId="{8E2BA8A3-FC13-4EF6-A6FA-6157C48109B6}">
      <dgm:prSet phldrT="[文本]" custT="1"/>
      <dgm:spPr/>
      <dgm:t>
        <a:bodyPr/>
        <a:lstStyle/>
        <a:p>
          <a:pPr>
            <a:lnSpc>
              <a:spcPct val="100000"/>
            </a:lnSpc>
            <a:spcBef>
              <a:spcPts val="600"/>
            </a:spcBef>
            <a:spcAft>
              <a:spcPts val="600"/>
            </a:spcAft>
          </a:pPr>
          <a:r>
            <a:rPr lang="zh-CN" sz="1600" b="1" dirty="0" smtClean="0">
              <a:latin typeface="Times New Roman" panose="02020603050405020304" pitchFamily="18" charset="0"/>
              <a:ea typeface="仿宋" panose="02010609060101010101" pitchFamily="49" charset="-122"/>
              <a:cs typeface="Times New Roman" panose="02020603050405020304" pitchFamily="18" charset="0"/>
            </a:rPr>
            <a:t>制定并实施与生态文明和绿色发展相适应的国家可持续消费战略和行动计划，制定可持续消费实施路线图。</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Develop and implement a national sustainable consumption strategy and action plan consistent with Ecological Civilization and Green Development, and formulate a sustainable consumption road map.</a:t>
          </a:r>
          <a:endParaRPr lang="zh-CN" altLang="en-US" sz="16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B474D63F-2C47-4104-985C-B423A0C3CBE2}" type="parTrans" cxnId="{CFC09B82-15E3-4886-B1EB-F9E2C3B64F45}">
      <dgm:prSet/>
      <dgm:spPr/>
      <dgm:t>
        <a:bodyPr/>
        <a:lstStyle/>
        <a:p>
          <a:endParaRPr lang="zh-CN" altLang="en-US"/>
        </a:p>
      </dgm:t>
    </dgm:pt>
    <dgm:pt modelId="{FD746384-FD6F-40DA-872A-BBE36DBEC862}" type="sibTrans" cxnId="{CFC09B82-15E3-4886-B1EB-F9E2C3B64F45}">
      <dgm:prSet/>
      <dgm:spPr/>
      <dgm:t>
        <a:bodyPr/>
        <a:lstStyle/>
        <a:p>
          <a:endParaRPr lang="zh-CN" altLang="en-US"/>
        </a:p>
      </dgm:t>
    </dgm:pt>
    <dgm:pt modelId="{FAA60D7E-9D99-48E9-90CA-1AFA1A01405C}">
      <dgm:prSet phldrT="[文本]" custT="1"/>
      <dgm:spPr/>
      <dgm:t>
        <a:bodyPr/>
        <a:lstStyle/>
        <a:p>
          <a:pPr>
            <a:lnSpc>
              <a:spcPct val="100000"/>
            </a:lnSpc>
            <a:spcBef>
              <a:spcPts val="600"/>
            </a:spcBef>
            <a:spcAft>
              <a:spcPts val="600"/>
            </a:spcAft>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完善促进可持续消费的法律法规。</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Improve laws and regulations that promote sustainable consumption.</a:t>
          </a:r>
          <a:endParaRPr lang="zh-CN" altLang="en-US" sz="16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1D156965-225A-45F2-BB5A-0FC213198C83}">
      <dgm:prSet phldrT="[文本]" custT="1"/>
      <dgm:spPr/>
      <dgm:t>
        <a:bodyPr/>
        <a:lstStyle/>
        <a:p>
          <a:pPr>
            <a:lnSpc>
              <a:spcPct val="100000"/>
            </a:lnSpc>
            <a:spcBef>
              <a:spcPts val="600"/>
            </a:spcBef>
            <a:spcAft>
              <a:spcPts val="600"/>
            </a:spcAft>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改革完善有利于可持续消费的定价制度、税收制度和财政激励机制。</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Reform and improve pricing, taxation and financial incentive policies that promote sustainable consumption.</a:t>
          </a:r>
          <a:endParaRPr lang="zh-CN" altLang="en-US" sz="16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98E88798-077F-4DDC-89B1-23A0CC1F5BED}" type="parTrans" cxnId="{5F7F27B9-8401-4C06-8C5C-AF6D142876BB}">
      <dgm:prSet/>
      <dgm:spPr/>
      <dgm:t>
        <a:bodyPr/>
        <a:lstStyle/>
        <a:p>
          <a:endParaRPr lang="zh-CN" altLang="en-US"/>
        </a:p>
      </dgm:t>
    </dgm:pt>
    <dgm:pt modelId="{218BB266-4C40-4E9E-B836-E13105A7B5EC}" type="sibTrans" cxnId="{5F7F27B9-8401-4C06-8C5C-AF6D142876BB}">
      <dgm:prSet/>
      <dgm:spPr/>
      <dgm:t>
        <a:bodyPr/>
        <a:lstStyle/>
        <a:p>
          <a:endParaRPr lang="zh-CN" altLang="en-US"/>
        </a:p>
      </dgm:t>
    </dgm:pt>
    <dgm:pt modelId="{C853C705-66F2-402D-9C61-9E0E59118D44}">
      <dgm:prSet phldrT="[文本]" custT="1"/>
      <dgm:spPr/>
      <dgm:t>
        <a:bodyPr/>
        <a:lstStyle/>
        <a:p>
          <a:pPr>
            <a:lnSpc>
              <a:spcPct val="100000"/>
            </a:lnSpc>
            <a:spcBef>
              <a:spcPts val="600"/>
            </a:spcBef>
            <a:spcAft>
              <a:spcPts val="600"/>
            </a:spcAft>
          </a:pPr>
          <a:r>
            <a:rPr lang="zh-CN" altLang="en-US" sz="1600" b="1" dirty="0" smtClean="0">
              <a:latin typeface="Times New Roman" panose="02020603050405020304" pitchFamily="18" charset="0"/>
              <a:ea typeface="仿宋" panose="02010609060101010101" pitchFamily="49" charset="-122"/>
              <a:cs typeface="Times New Roman" panose="02020603050405020304" pitchFamily="18" charset="0"/>
            </a:rPr>
            <a:t>加大绿色公共采购力度，向绿色供应链生产的产品倾斜。</a:t>
          </a:r>
          <a: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Strengthen sustainable public procurement and give preferential purchase treatment to products from green supply chains.</a:t>
          </a:r>
          <a:endParaRPr lang="zh-CN" altLang="en-US" sz="16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D9936F91-4ED1-45AA-A9C4-6DF6C2786022}" type="parTrans" cxnId="{842A1F8E-2D39-486F-8B25-D43677C4EDE1}">
      <dgm:prSet/>
      <dgm:spPr/>
      <dgm:t>
        <a:bodyPr/>
        <a:lstStyle/>
        <a:p>
          <a:endParaRPr lang="zh-CN" altLang="en-US"/>
        </a:p>
      </dgm:t>
    </dgm:pt>
    <dgm:pt modelId="{CE76B0EA-4F86-438F-8D9A-9DC2003FCC17}" type="sibTrans" cxnId="{842A1F8E-2D39-486F-8B25-D43677C4EDE1}">
      <dgm:prSet/>
      <dgm:spPr/>
      <dgm:t>
        <a:bodyPr/>
        <a:lstStyle/>
        <a:p>
          <a:endParaRPr lang="zh-CN" altLang="en-US"/>
        </a:p>
      </dgm:t>
    </dgm:pt>
    <dgm:pt modelId="{88A03EA2-ADF5-46B2-BDCF-597748C507F0}" type="pres">
      <dgm:prSet presAssocID="{232C53CC-612C-4AE0-B9C2-B8822BCEB4DD}" presName="Name0" presStyleCnt="0">
        <dgm:presLayoutVars>
          <dgm:dir/>
          <dgm:animLvl val="lvl"/>
          <dgm:resizeHandles val="exact"/>
        </dgm:presLayoutVars>
      </dgm:prSet>
      <dgm:spPr/>
      <dgm:t>
        <a:bodyPr/>
        <a:lstStyle/>
        <a:p>
          <a:endParaRPr lang="zh-CN" altLang="en-US"/>
        </a:p>
      </dgm:t>
    </dgm:pt>
    <dgm:pt modelId="{23A9891B-EF7D-4B8F-A270-34F1F1FD672E}" type="pres">
      <dgm:prSet presAssocID="{5F4F7481-91CA-4621-8A51-19F8D8FC9EB1}" presName="linNode" presStyleCnt="0"/>
      <dgm:spPr/>
    </dgm:pt>
    <dgm:pt modelId="{BE66A508-BC40-49BB-9EF2-DE29968A56DD}" type="pres">
      <dgm:prSet presAssocID="{5F4F7481-91CA-4621-8A51-19F8D8FC9EB1}" presName="parTx" presStyleLbl="revTx" presStyleIdx="0" presStyleCnt="1">
        <dgm:presLayoutVars>
          <dgm:chMax val="1"/>
          <dgm:bulletEnabled val="1"/>
        </dgm:presLayoutVars>
      </dgm:prSet>
      <dgm:spPr/>
      <dgm:t>
        <a:bodyPr/>
        <a:lstStyle/>
        <a:p>
          <a:endParaRPr lang="zh-CN" altLang="en-US"/>
        </a:p>
      </dgm:t>
    </dgm:pt>
    <dgm:pt modelId="{A912D142-B84D-402B-9F24-F16A00469A80}" type="pres">
      <dgm:prSet presAssocID="{5F4F7481-91CA-4621-8A51-19F8D8FC9EB1}" presName="bracket" presStyleLbl="parChTrans1D1" presStyleIdx="0" presStyleCnt="1"/>
      <dgm:spPr/>
    </dgm:pt>
    <dgm:pt modelId="{DDDB3352-8701-4B14-AEB1-EF3D1FCFA48F}" type="pres">
      <dgm:prSet presAssocID="{5F4F7481-91CA-4621-8A51-19F8D8FC9EB1}" presName="spH" presStyleCnt="0"/>
      <dgm:spPr/>
    </dgm:pt>
    <dgm:pt modelId="{A2955377-6CF2-4363-8B26-2DB11D9AE644}" type="pres">
      <dgm:prSet presAssocID="{5F4F7481-91CA-4621-8A51-19F8D8FC9EB1}" presName="desTx" presStyleLbl="node1" presStyleIdx="0" presStyleCnt="1" custScaleX="116652">
        <dgm:presLayoutVars>
          <dgm:bulletEnabled val="1"/>
        </dgm:presLayoutVars>
      </dgm:prSet>
      <dgm:spPr/>
      <dgm:t>
        <a:bodyPr/>
        <a:lstStyle/>
        <a:p>
          <a:endParaRPr lang="zh-CN" altLang="en-US"/>
        </a:p>
      </dgm:t>
    </dgm:pt>
  </dgm:ptLst>
  <dgm:cxnLst>
    <dgm:cxn modelId="{24D04F9F-B4B5-4997-8316-9BFAEB0B2E76}" srcId="{5F4F7481-91CA-4621-8A51-19F8D8FC9EB1}" destId="{FAA60D7E-9D99-48E9-90CA-1AFA1A01405C}" srcOrd="1" destOrd="0" parTransId="{39B898A7-7809-4599-A718-8B58EA242E14}" sibTransId="{84E12B8B-1F88-426C-A542-52013349240C}"/>
    <dgm:cxn modelId="{CFC09B82-15E3-4886-B1EB-F9E2C3B64F45}" srcId="{5F4F7481-91CA-4621-8A51-19F8D8FC9EB1}" destId="{8E2BA8A3-FC13-4EF6-A6FA-6157C48109B6}" srcOrd="0" destOrd="0" parTransId="{B474D63F-2C47-4104-985C-B423A0C3CBE2}" sibTransId="{FD746384-FD6F-40DA-872A-BBE36DBEC862}"/>
    <dgm:cxn modelId="{E4CC91B5-4C46-4A0F-8EAA-9C4BB5BE814A}" type="presOf" srcId="{FAA60D7E-9D99-48E9-90CA-1AFA1A01405C}" destId="{A2955377-6CF2-4363-8B26-2DB11D9AE644}" srcOrd="0" destOrd="1" presId="urn:diagrams.loki3.com/BracketList+Icon"/>
    <dgm:cxn modelId="{18EEEEC3-9808-4144-AEA7-8D7548D2D947}" srcId="{232C53CC-612C-4AE0-B9C2-B8822BCEB4DD}" destId="{5F4F7481-91CA-4621-8A51-19F8D8FC9EB1}" srcOrd="0" destOrd="0" parTransId="{24C0D0F8-6AB6-44F1-96C0-3ADDB6BAF7D9}" sibTransId="{D30CC428-A69D-409D-A4CD-5D69A8C502D4}"/>
    <dgm:cxn modelId="{5F7F27B9-8401-4C06-8C5C-AF6D142876BB}" srcId="{5F4F7481-91CA-4621-8A51-19F8D8FC9EB1}" destId="{1D156965-225A-45F2-BB5A-0FC213198C83}" srcOrd="2" destOrd="0" parTransId="{98E88798-077F-4DDC-89B1-23A0CC1F5BED}" sibTransId="{218BB266-4C40-4E9E-B836-E13105A7B5EC}"/>
    <dgm:cxn modelId="{0B89F250-A945-40C9-ACA5-1C5F2CDE98B2}" type="presOf" srcId="{232C53CC-612C-4AE0-B9C2-B8822BCEB4DD}" destId="{88A03EA2-ADF5-46B2-BDCF-597748C507F0}" srcOrd="0" destOrd="0" presId="urn:diagrams.loki3.com/BracketList+Icon"/>
    <dgm:cxn modelId="{842A1F8E-2D39-486F-8B25-D43677C4EDE1}" srcId="{5F4F7481-91CA-4621-8A51-19F8D8FC9EB1}" destId="{C853C705-66F2-402D-9C61-9E0E59118D44}" srcOrd="3" destOrd="0" parTransId="{D9936F91-4ED1-45AA-A9C4-6DF6C2786022}" sibTransId="{CE76B0EA-4F86-438F-8D9A-9DC2003FCC17}"/>
    <dgm:cxn modelId="{52B96BF0-1EC4-4EA3-BA56-9417DB2A1ABE}" type="presOf" srcId="{5F4F7481-91CA-4621-8A51-19F8D8FC9EB1}" destId="{BE66A508-BC40-49BB-9EF2-DE29968A56DD}" srcOrd="0" destOrd="0" presId="urn:diagrams.loki3.com/BracketList+Icon"/>
    <dgm:cxn modelId="{B42E8915-1D15-4177-A5AC-6362B1659DDF}" type="presOf" srcId="{C853C705-66F2-402D-9C61-9E0E59118D44}" destId="{A2955377-6CF2-4363-8B26-2DB11D9AE644}" srcOrd="0" destOrd="3" presId="urn:diagrams.loki3.com/BracketList+Icon"/>
    <dgm:cxn modelId="{543F159A-D5F9-4E10-A263-E1D73672B6F8}" type="presOf" srcId="{8E2BA8A3-FC13-4EF6-A6FA-6157C48109B6}" destId="{A2955377-6CF2-4363-8B26-2DB11D9AE644}" srcOrd="0" destOrd="0" presId="urn:diagrams.loki3.com/BracketList+Icon"/>
    <dgm:cxn modelId="{22EAFB02-9E39-4B16-A8E2-28F4903E481E}" type="presOf" srcId="{1D156965-225A-45F2-BB5A-0FC213198C83}" destId="{A2955377-6CF2-4363-8B26-2DB11D9AE644}" srcOrd="0" destOrd="2" presId="urn:diagrams.loki3.com/BracketList+Icon"/>
    <dgm:cxn modelId="{EB769B3C-366F-4727-B401-25FED79BF42D}" type="presParOf" srcId="{88A03EA2-ADF5-46B2-BDCF-597748C507F0}" destId="{23A9891B-EF7D-4B8F-A270-34F1F1FD672E}" srcOrd="0" destOrd="0" presId="urn:diagrams.loki3.com/BracketList+Icon"/>
    <dgm:cxn modelId="{D221E448-DA03-4B18-B48F-03593DB00530}" type="presParOf" srcId="{23A9891B-EF7D-4B8F-A270-34F1F1FD672E}" destId="{BE66A508-BC40-49BB-9EF2-DE29968A56DD}" srcOrd="0" destOrd="0" presId="urn:diagrams.loki3.com/BracketList+Icon"/>
    <dgm:cxn modelId="{AC401D7F-3623-4BBE-9C72-F98430E53CCE}" type="presParOf" srcId="{23A9891B-EF7D-4B8F-A270-34F1F1FD672E}" destId="{A912D142-B84D-402B-9F24-F16A00469A80}" srcOrd="1" destOrd="0" presId="urn:diagrams.loki3.com/BracketList+Icon"/>
    <dgm:cxn modelId="{137EFBCF-B1DF-4433-8148-BEB4E32396FE}" type="presParOf" srcId="{23A9891B-EF7D-4B8F-A270-34F1F1FD672E}" destId="{DDDB3352-8701-4B14-AEB1-EF3D1FCFA48F}" srcOrd="2" destOrd="0" presId="urn:diagrams.loki3.com/BracketList+Icon"/>
    <dgm:cxn modelId="{69FF9CC7-89A4-4759-9DE9-173EDA0695BA}" type="presParOf" srcId="{23A9891B-EF7D-4B8F-A270-34F1F1FD672E}" destId="{A2955377-6CF2-4363-8B26-2DB11D9AE644}"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2C53CC-612C-4AE0-B9C2-B8822BCEB4DD}" type="doc">
      <dgm:prSet loTypeId="urn:diagrams.loki3.com/BracketList+Icon" loCatId="list" qsTypeId="urn:microsoft.com/office/officeart/2005/8/quickstyle/simple2" qsCatId="simple" csTypeId="urn:microsoft.com/office/officeart/2005/8/colors/colorful5" csCatId="colorful" phldr="1"/>
      <dgm:spPr/>
      <dgm:t>
        <a:bodyPr/>
        <a:lstStyle/>
        <a:p>
          <a:endParaRPr lang="zh-CN" altLang="en-US"/>
        </a:p>
      </dgm:t>
    </dgm:pt>
    <dgm:pt modelId="{5F4F7481-91CA-4621-8A51-19F8D8FC9EB1}">
      <dgm:prSet phldrT="[文本]" custT="1"/>
      <dgm:spPr/>
      <dgm:t>
        <a:bodyPr/>
        <a:lstStyle/>
        <a:p>
          <a:pPr algn="ct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（二）推动可持续消费制度与体制创新</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dirty="0" smtClean="0">
              <a:latin typeface="Times New Roman" panose="02020603050405020304" pitchFamily="18" charset="0"/>
              <a:cs typeface="Times New Roman" panose="02020603050405020304" pitchFamily="18" charset="0"/>
            </a:rPr>
            <a:t>Promote innovation through sustainable consumption policy and institutional systems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4C0D0F8-6AB6-44F1-96C0-3ADDB6BAF7D9}" type="parTrans" cxnId="{18EEEEC3-9808-4144-AEA7-8D7548D2D947}">
      <dgm:prSet/>
      <dgm:spPr/>
      <dgm:t>
        <a:bodyPr/>
        <a:lstStyle/>
        <a:p>
          <a:endParaRPr lang="zh-CN" altLang="en-US"/>
        </a:p>
      </dgm:t>
    </dgm:pt>
    <dgm:pt modelId="{D30CC428-A69D-409D-A4CD-5D69A8C502D4}" type="sibTrans" cxnId="{18EEEEC3-9808-4144-AEA7-8D7548D2D947}">
      <dgm:prSet/>
      <dgm:spPr/>
      <dgm:t>
        <a:bodyPr/>
        <a:lstStyle/>
        <a:p>
          <a:endParaRPr lang="zh-CN" altLang="en-US"/>
        </a:p>
      </dgm:t>
    </dgm:pt>
    <dgm:pt modelId="{8E2BA8A3-FC13-4EF6-A6FA-6157C48109B6}">
      <dgm:prSet phldrT="[文本]" custT="1"/>
      <dgm:spPr/>
      <dgm:t>
        <a:bodyPr/>
        <a:lstStyle/>
        <a:p>
          <a:pPr>
            <a:lnSpc>
              <a:spcPct val="100000"/>
            </a:lnSpc>
            <a:spcBef>
              <a:spcPts val="600"/>
            </a:spcBef>
            <a:spcAft>
              <a:spcPts val="600"/>
            </a:spcAft>
          </a:pP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提高中国绿色产品认证体系的公信力与独立性，强化中国环境标志制度。</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Strengthen the credibility and independence of the Chinese green product certification system and enhance China’s environmental labeling system.</a:t>
          </a:r>
          <a:endParaRPr lang="zh-CN" altLang="en-US" sz="18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B474D63F-2C47-4104-985C-B423A0C3CBE2}" type="parTrans" cxnId="{CFC09B82-15E3-4886-B1EB-F9E2C3B64F45}">
      <dgm:prSet/>
      <dgm:spPr/>
      <dgm:t>
        <a:bodyPr/>
        <a:lstStyle/>
        <a:p>
          <a:endParaRPr lang="zh-CN" altLang="en-US"/>
        </a:p>
      </dgm:t>
    </dgm:pt>
    <dgm:pt modelId="{FD746384-FD6F-40DA-872A-BBE36DBEC862}" type="sibTrans" cxnId="{CFC09B82-15E3-4886-B1EB-F9E2C3B64F45}">
      <dgm:prSet/>
      <dgm:spPr/>
      <dgm:t>
        <a:bodyPr/>
        <a:lstStyle/>
        <a:p>
          <a:endParaRPr lang="zh-CN" altLang="en-US"/>
        </a:p>
      </dgm:t>
    </dgm:pt>
    <dgm:pt modelId="{FAA60D7E-9D99-48E9-90CA-1AFA1A01405C}">
      <dgm:prSet phldrT="[文本]" custT="1"/>
      <dgm:spPr/>
      <dgm:t>
        <a:bodyPr/>
        <a:lstStyle/>
        <a:p>
          <a:pPr>
            <a:lnSpc>
              <a:spcPct val="100000"/>
            </a:lnSpc>
            <a:spcBef>
              <a:spcPts val="600"/>
            </a:spcBef>
            <a:spcAft>
              <a:spcPts val="600"/>
            </a:spcAft>
          </a:pPr>
          <a:r>
            <a:rPr lang="zh-CN" sz="1800" b="1" dirty="0" smtClean="0">
              <a:latin typeface="Times New Roman" panose="02020603050405020304" pitchFamily="18" charset="0"/>
              <a:ea typeface="仿宋" panose="02010609060101010101" pitchFamily="49" charset="-122"/>
              <a:cs typeface="Times New Roman" panose="02020603050405020304" pitchFamily="18" charset="0"/>
            </a:rPr>
            <a:t>建立国家、区域和地方可持续消费评价指标体系，开展可持续消费试点示范。</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Develop a sustainable consumption indicator system at the national, regional and local level and carry out sustainable consumption pilot demonstration.</a:t>
          </a:r>
          <a:endParaRPr lang="zh-CN" altLang="en-US" sz="18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88A03EA2-ADF5-46B2-BDCF-597748C507F0}" type="pres">
      <dgm:prSet presAssocID="{232C53CC-612C-4AE0-B9C2-B8822BCEB4DD}" presName="Name0" presStyleCnt="0">
        <dgm:presLayoutVars>
          <dgm:dir/>
          <dgm:animLvl val="lvl"/>
          <dgm:resizeHandles val="exact"/>
        </dgm:presLayoutVars>
      </dgm:prSet>
      <dgm:spPr/>
      <dgm:t>
        <a:bodyPr/>
        <a:lstStyle/>
        <a:p>
          <a:endParaRPr lang="zh-CN" altLang="en-US"/>
        </a:p>
      </dgm:t>
    </dgm:pt>
    <dgm:pt modelId="{23A9891B-EF7D-4B8F-A270-34F1F1FD672E}" type="pres">
      <dgm:prSet presAssocID="{5F4F7481-91CA-4621-8A51-19F8D8FC9EB1}" presName="linNode" presStyleCnt="0"/>
      <dgm:spPr/>
      <dgm:t>
        <a:bodyPr/>
        <a:lstStyle/>
        <a:p>
          <a:endParaRPr lang="zh-CN" altLang="en-US"/>
        </a:p>
      </dgm:t>
    </dgm:pt>
    <dgm:pt modelId="{BE66A508-BC40-49BB-9EF2-DE29968A56DD}" type="pres">
      <dgm:prSet presAssocID="{5F4F7481-91CA-4621-8A51-19F8D8FC9EB1}" presName="parTx" presStyleLbl="revTx" presStyleIdx="0" presStyleCnt="1">
        <dgm:presLayoutVars>
          <dgm:chMax val="1"/>
          <dgm:bulletEnabled val="1"/>
        </dgm:presLayoutVars>
      </dgm:prSet>
      <dgm:spPr/>
      <dgm:t>
        <a:bodyPr/>
        <a:lstStyle/>
        <a:p>
          <a:endParaRPr lang="zh-CN" altLang="en-US"/>
        </a:p>
      </dgm:t>
    </dgm:pt>
    <dgm:pt modelId="{A912D142-B84D-402B-9F24-F16A00469A80}" type="pres">
      <dgm:prSet presAssocID="{5F4F7481-91CA-4621-8A51-19F8D8FC9EB1}" presName="bracket" presStyleLbl="parChTrans1D1" presStyleIdx="0" presStyleCnt="1"/>
      <dgm:spPr/>
      <dgm:t>
        <a:bodyPr/>
        <a:lstStyle/>
        <a:p>
          <a:endParaRPr lang="zh-CN" altLang="en-US"/>
        </a:p>
      </dgm:t>
    </dgm:pt>
    <dgm:pt modelId="{DDDB3352-8701-4B14-AEB1-EF3D1FCFA48F}" type="pres">
      <dgm:prSet presAssocID="{5F4F7481-91CA-4621-8A51-19F8D8FC9EB1}" presName="spH" presStyleCnt="0"/>
      <dgm:spPr/>
      <dgm:t>
        <a:bodyPr/>
        <a:lstStyle/>
        <a:p>
          <a:endParaRPr lang="zh-CN" altLang="en-US"/>
        </a:p>
      </dgm:t>
    </dgm:pt>
    <dgm:pt modelId="{A2955377-6CF2-4363-8B26-2DB11D9AE644}" type="pres">
      <dgm:prSet presAssocID="{5F4F7481-91CA-4621-8A51-19F8D8FC9EB1}" presName="desTx" presStyleLbl="node1" presStyleIdx="0" presStyleCnt="1">
        <dgm:presLayoutVars>
          <dgm:bulletEnabled val="1"/>
        </dgm:presLayoutVars>
      </dgm:prSet>
      <dgm:spPr/>
      <dgm:t>
        <a:bodyPr/>
        <a:lstStyle/>
        <a:p>
          <a:endParaRPr lang="zh-CN" altLang="en-US"/>
        </a:p>
      </dgm:t>
    </dgm:pt>
  </dgm:ptLst>
  <dgm:cxnLst>
    <dgm:cxn modelId="{5A507167-5EBE-4B69-A21E-ACA743819906}" type="presOf" srcId="{8E2BA8A3-FC13-4EF6-A6FA-6157C48109B6}" destId="{A2955377-6CF2-4363-8B26-2DB11D9AE644}" srcOrd="0" destOrd="0" presId="urn:diagrams.loki3.com/BracketList+Icon"/>
    <dgm:cxn modelId="{E3748B15-E128-4ADB-8D4E-6646A39A6C2A}" type="presOf" srcId="{232C53CC-612C-4AE0-B9C2-B8822BCEB4DD}" destId="{88A03EA2-ADF5-46B2-BDCF-597748C507F0}" srcOrd="0" destOrd="0" presId="urn:diagrams.loki3.com/BracketList+Icon"/>
    <dgm:cxn modelId="{18EEEEC3-9808-4144-AEA7-8D7548D2D947}" srcId="{232C53CC-612C-4AE0-B9C2-B8822BCEB4DD}" destId="{5F4F7481-91CA-4621-8A51-19F8D8FC9EB1}" srcOrd="0" destOrd="0" parTransId="{24C0D0F8-6AB6-44F1-96C0-3ADDB6BAF7D9}" sibTransId="{D30CC428-A69D-409D-A4CD-5D69A8C502D4}"/>
    <dgm:cxn modelId="{2E3FFF8D-CDA6-4986-AC96-91C570669B9A}" type="presOf" srcId="{5F4F7481-91CA-4621-8A51-19F8D8FC9EB1}" destId="{BE66A508-BC40-49BB-9EF2-DE29968A56DD}" srcOrd="0" destOrd="0" presId="urn:diagrams.loki3.com/BracketList+Icon"/>
    <dgm:cxn modelId="{24D04F9F-B4B5-4997-8316-9BFAEB0B2E76}" srcId="{5F4F7481-91CA-4621-8A51-19F8D8FC9EB1}" destId="{FAA60D7E-9D99-48E9-90CA-1AFA1A01405C}" srcOrd="1" destOrd="0" parTransId="{39B898A7-7809-4599-A718-8B58EA242E14}" sibTransId="{84E12B8B-1F88-426C-A542-52013349240C}"/>
    <dgm:cxn modelId="{CFC09B82-15E3-4886-B1EB-F9E2C3B64F45}" srcId="{5F4F7481-91CA-4621-8A51-19F8D8FC9EB1}" destId="{8E2BA8A3-FC13-4EF6-A6FA-6157C48109B6}" srcOrd="0" destOrd="0" parTransId="{B474D63F-2C47-4104-985C-B423A0C3CBE2}" sibTransId="{FD746384-FD6F-40DA-872A-BBE36DBEC862}"/>
    <dgm:cxn modelId="{5D4B77D2-D109-4DE5-BAC0-94533D0BE9EA}" type="presOf" srcId="{FAA60D7E-9D99-48E9-90CA-1AFA1A01405C}" destId="{A2955377-6CF2-4363-8B26-2DB11D9AE644}" srcOrd="0" destOrd="1" presId="urn:diagrams.loki3.com/BracketList+Icon"/>
    <dgm:cxn modelId="{6A13F6CC-FE86-49C1-BF6A-498F40239D38}" type="presParOf" srcId="{88A03EA2-ADF5-46B2-BDCF-597748C507F0}" destId="{23A9891B-EF7D-4B8F-A270-34F1F1FD672E}" srcOrd="0" destOrd="0" presId="urn:diagrams.loki3.com/BracketList+Icon"/>
    <dgm:cxn modelId="{5E289B7E-E1E4-4C74-8E0A-47D5239FDB18}" type="presParOf" srcId="{23A9891B-EF7D-4B8F-A270-34F1F1FD672E}" destId="{BE66A508-BC40-49BB-9EF2-DE29968A56DD}" srcOrd="0" destOrd="0" presId="urn:diagrams.loki3.com/BracketList+Icon"/>
    <dgm:cxn modelId="{6EDE6FF8-DC4E-4DEE-A697-8494A025DF42}" type="presParOf" srcId="{23A9891B-EF7D-4B8F-A270-34F1F1FD672E}" destId="{A912D142-B84D-402B-9F24-F16A00469A80}" srcOrd="1" destOrd="0" presId="urn:diagrams.loki3.com/BracketList+Icon"/>
    <dgm:cxn modelId="{1FA31F2B-9068-4188-B552-4EFED8E7B2BB}" type="presParOf" srcId="{23A9891B-EF7D-4B8F-A270-34F1F1FD672E}" destId="{DDDB3352-8701-4B14-AEB1-EF3D1FCFA48F}" srcOrd="2" destOrd="0" presId="urn:diagrams.loki3.com/BracketList+Icon"/>
    <dgm:cxn modelId="{F9EF1B5A-EBF8-4EAA-9DFF-D4EA8F57BE38}" type="presParOf" srcId="{23A9891B-EF7D-4B8F-A270-34F1F1FD672E}" destId="{A2955377-6CF2-4363-8B26-2DB11D9AE644}"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2C53CC-612C-4AE0-B9C2-B8822BCEB4DD}" type="doc">
      <dgm:prSet loTypeId="urn:diagrams.loki3.com/BracketList+Icon" loCatId="list" qsTypeId="urn:microsoft.com/office/officeart/2005/8/quickstyle/simple2" qsCatId="simple" csTypeId="urn:microsoft.com/office/officeart/2005/8/colors/colorful4" csCatId="colorful" phldr="1"/>
      <dgm:spPr/>
      <dgm:t>
        <a:bodyPr/>
        <a:lstStyle/>
        <a:p>
          <a:endParaRPr lang="zh-CN" altLang="en-US"/>
        </a:p>
      </dgm:t>
    </dgm:pt>
    <dgm:pt modelId="{FAA60D7E-9D99-48E9-90CA-1AFA1A01405C}">
      <dgm:prSet phldrT="[文本]" custT="1"/>
      <dgm:spPr/>
      <dgm:t>
        <a:bodyPr/>
        <a:lstStyle/>
        <a:p>
          <a:pPr algn="ctr">
            <a:lnSpc>
              <a:spcPct val="100000"/>
            </a:lnSpc>
            <a:spcBef>
              <a:spcPts val="600"/>
            </a:spcBef>
            <a:spcAft>
              <a:spcPts val="600"/>
            </a:spcAft>
          </a:pP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（三）构建利益相关方参与的可持续消费伙伴关系</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000" b="1" dirty="0" smtClean="0">
              <a:latin typeface="Times New Roman" panose="02020603050405020304" pitchFamily="18" charset="0"/>
              <a:cs typeface="Times New Roman" panose="02020603050405020304" pitchFamily="18" charset="0"/>
            </a:rPr>
            <a:t>Foster sustainable consumption partnerships, with participation by stakeholders</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39B898A7-7809-4599-A718-8B58EA242E14}" type="parTrans" cxnId="{24D04F9F-B4B5-4997-8316-9BFAEB0B2E76}">
      <dgm:prSet/>
      <dgm:spPr/>
      <dgm:t>
        <a:bodyPr/>
        <a:lstStyle/>
        <a:p>
          <a:endParaRPr lang="zh-CN" altLang="en-US"/>
        </a:p>
      </dgm:t>
    </dgm:pt>
    <dgm:pt modelId="{84E12B8B-1F88-426C-A542-52013349240C}" type="sibTrans" cxnId="{24D04F9F-B4B5-4997-8316-9BFAEB0B2E76}">
      <dgm:prSet/>
      <dgm:spPr/>
      <dgm:t>
        <a:bodyPr/>
        <a:lstStyle/>
        <a:p>
          <a:endParaRPr lang="zh-CN" altLang="en-US"/>
        </a:p>
      </dgm:t>
    </dgm:pt>
    <dgm:pt modelId="{6BE06B8C-E8D3-468E-948B-2ECA5DA1BB88}">
      <dgm:prSet phldrT="[文本]"/>
      <dgm:spPr/>
      <dgm:t>
        <a:bodyPr/>
        <a:lstStyle/>
        <a:p>
          <a:pPr>
            <a:lnSpc>
              <a:spcPct val="100000"/>
            </a:lnSpc>
            <a:spcBef>
              <a:spcPts val="600"/>
            </a:spcBef>
            <a:spcAft>
              <a:spcPts val="600"/>
            </a:spcAft>
          </a:pPr>
          <a:r>
            <a:rPr lang="zh-CN" b="1" dirty="0" smtClean="0">
              <a:latin typeface="Times New Roman" panose="02020603050405020304" pitchFamily="18" charset="0"/>
              <a:ea typeface="仿宋" panose="02010609060101010101" pitchFamily="49" charset="-122"/>
              <a:cs typeface="Times New Roman" panose="02020603050405020304" pitchFamily="18" charset="0"/>
            </a:rPr>
            <a:t>充分发挥私营部门力量，将可持续消费纳入市场行为准则。</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Encourage the role of private sector and incorporate sustainable consumption into market-based codes of conduct.</a:t>
          </a:r>
          <a:endParaRPr lang="zh-CN" altLang="en-US"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8B3797F1-6A4F-431E-AB8B-2B13FA1FBE8F}" type="parTrans" cxnId="{2C7E2426-5BCC-4F80-B7C2-7F7E67BE2B6F}">
      <dgm:prSet/>
      <dgm:spPr/>
      <dgm:t>
        <a:bodyPr/>
        <a:lstStyle/>
        <a:p>
          <a:endParaRPr lang="zh-CN" altLang="en-US"/>
        </a:p>
      </dgm:t>
    </dgm:pt>
    <dgm:pt modelId="{35AD306E-BC99-471B-BFD7-1639D79FDC45}" type="sibTrans" cxnId="{2C7E2426-5BCC-4F80-B7C2-7F7E67BE2B6F}">
      <dgm:prSet/>
      <dgm:spPr/>
      <dgm:t>
        <a:bodyPr/>
        <a:lstStyle/>
        <a:p>
          <a:endParaRPr lang="zh-CN" altLang="en-US"/>
        </a:p>
      </dgm:t>
    </dgm:pt>
    <dgm:pt modelId="{0F09FCE6-562D-4BDA-8B0E-B8E426B87343}">
      <dgm:prSet phldrT="[文本]"/>
      <dgm:spPr/>
      <dgm:t>
        <a:bodyPr/>
        <a:lstStyle/>
        <a:p>
          <a:pPr>
            <a:lnSpc>
              <a:spcPct val="100000"/>
            </a:lnSpc>
            <a:spcBef>
              <a:spcPts val="600"/>
            </a:spcBef>
            <a:spcAft>
              <a:spcPts val="600"/>
            </a:spcAft>
          </a:pPr>
          <a:r>
            <a:rPr lang="zh-CN" b="1" dirty="0" smtClean="0">
              <a:latin typeface="Times New Roman" panose="02020603050405020304" pitchFamily="18" charset="0"/>
              <a:ea typeface="仿宋" panose="02010609060101010101" pitchFamily="49" charset="-122"/>
              <a:cs typeface="Times New Roman" panose="02020603050405020304" pitchFamily="18" charset="0"/>
            </a:rPr>
            <a:t>鼓励社会团体、消费者团体积极参与国家和地方可持续消费政策框架制订。</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Encourage social organizations and consumer groups to participate in development of national and local sustainable consumption policy frameworks. </a:t>
          </a:r>
          <a:endParaRPr lang="zh-CN" altLang="en-US"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7994FC38-FD5B-4A3A-BAC8-2DD7EDFCF1B1}" type="parTrans" cxnId="{8ACB2F75-0EFD-4F23-9CC2-DE9B2FA4A717}">
      <dgm:prSet/>
      <dgm:spPr/>
      <dgm:t>
        <a:bodyPr/>
        <a:lstStyle/>
        <a:p>
          <a:endParaRPr lang="zh-CN" altLang="en-US"/>
        </a:p>
      </dgm:t>
    </dgm:pt>
    <dgm:pt modelId="{30201C6C-5679-4980-91F4-B944CF999D48}" type="sibTrans" cxnId="{8ACB2F75-0EFD-4F23-9CC2-DE9B2FA4A717}">
      <dgm:prSet/>
      <dgm:spPr/>
      <dgm:t>
        <a:bodyPr/>
        <a:lstStyle/>
        <a:p>
          <a:endParaRPr lang="zh-CN" altLang="en-US"/>
        </a:p>
      </dgm:t>
    </dgm:pt>
    <dgm:pt modelId="{F2C5D89C-6A4E-4451-8842-5F0AEB7E2909}">
      <dgm:prSet phldrT="[文本]"/>
      <dgm:spPr/>
      <dgm:t>
        <a:bodyPr/>
        <a:lstStyle/>
        <a:p>
          <a:pPr>
            <a:lnSpc>
              <a:spcPct val="100000"/>
            </a:lnSpc>
            <a:spcBef>
              <a:spcPts val="600"/>
            </a:spcBef>
            <a:spcAft>
              <a:spcPts val="600"/>
            </a:spcAft>
          </a:pPr>
          <a:r>
            <a:rPr lang="zh-CN" b="1" dirty="0" smtClean="0">
              <a:latin typeface="Times New Roman" panose="02020603050405020304" pitchFamily="18" charset="0"/>
              <a:ea typeface="仿宋" panose="02010609060101010101" pitchFamily="49" charset="-122"/>
              <a:cs typeface="Times New Roman" panose="02020603050405020304" pitchFamily="18" charset="0"/>
            </a:rPr>
            <a:t>推动可持续消费国际合作。</a:t>
          </a:r>
          <a: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仿宋" panose="02010609060101010101" pitchFamily="49" charset="-122"/>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Promote international cooperation in sustainable consumption.</a:t>
          </a:r>
          <a:endParaRPr lang="zh-CN" altLang="en-US"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F7457448-78D4-43FD-B6A0-86A48882B082}" type="parTrans" cxnId="{81D4612E-F529-4D7E-866B-1267A5579032}">
      <dgm:prSet/>
      <dgm:spPr/>
      <dgm:t>
        <a:bodyPr/>
        <a:lstStyle/>
        <a:p>
          <a:endParaRPr lang="zh-CN" altLang="en-US"/>
        </a:p>
      </dgm:t>
    </dgm:pt>
    <dgm:pt modelId="{D0441280-68AA-4884-AAC0-A0C6CAE5AE69}" type="sibTrans" cxnId="{81D4612E-F529-4D7E-866B-1267A5579032}">
      <dgm:prSet/>
      <dgm:spPr/>
      <dgm:t>
        <a:bodyPr/>
        <a:lstStyle/>
        <a:p>
          <a:endParaRPr lang="zh-CN" altLang="en-US"/>
        </a:p>
      </dgm:t>
    </dgm:pt>
    <dgm:pt modelId="{88A03EA2-ADF5-46B2-BDCF-597748C507F0}" type="pres">
      <dgm:prSet presAssocID="{232C53CC-612C-4AE0-B9C2-B8822BCEB4DD}" presName="Name0" presStyleCnt="0">
        <dgm:presLayoutVars>
          <dgm:dir/>
          <dgm:animLvl val="lvl"/>
          <dgm:resizeHandles val="exact"/>
        </dgm:presLayoutVars>
      </dgm:prSet>
      <dgm:spPr/>
      <dgm:t>
        <a:bodyPr/>
        <a:lstStyle/>
        <a:p>
          <a:endParaRPr lang="zh-CN" altLang="en-US"/>
        </a:p>
      </dgm:t>
    </dgm:pt>
    <dgm:pt modelId="{407B9897-2279-45C7-AF3A-948954D1601A}" type="pres">
      <dgm:prSet presAssocID="{FAA60D7E-9D99-48E9-90CA-1AFA1A01405C}" presName="linNode" presStyleCnt="0"/>
      <dgm:spPr/>
    </dgm:pt>
    <dgm:pt modelId="{BE8CAAF8-390E-46CC-BF34-D9668138887B}" type="pres">
      <dgm:prSet presAssocID="{FAA60D7E-9D99-48E9-90CA-1AFA1A01405C}" presName="parTx" presStyleLbl="revTx" presStyleIdx="0" presStyleCnt="1">
        <dgm:presLayoutVars>
          <dgm:chMax val="1"/>
          <dgm:bulletEnabled val="1"/>
        </dgm:presLayoutVars>
      </dgm:prSet>
      <dgm:spPr/>
      <dgm:t>
        <a:bodyPr/>
        <a:lstStyle/>
        <a:p>
          <a:endParaRPr lang="zh-CN" altLang="en-US"/>
        </a:p>
      </dgm:t>
    </dgm:pt>
    <dgm:pt modelId="{F431A416-4A37-4D6F-9166-8758C50287A2}" type="pres">
      <dgm:prSet presAssocID="{FAA60D7E-9D99-48E9-90CA-1AFA1A01405C}" presName="bracket" presStyleLbl="parChTrans1D1" presStyleIdx="0" presStyleCnt="1"/>
      <dgm:spPr/>
    </dgm:pt>
    <dgm:pt modelId="{501FF8C6-924D-409E-AC97-3121D996F2EB}" type="pres">
      <dgm:prSet presAssocID="{FAA60D7E-9D99-48E9-90CA-1AFA1A01405C}" presName="spH" presStyleCnt="0"/>
      <dgm:spPr/>
    </dgm:pt>
    <dgm:pt modelId="{1AC0E732-A89A-4950-A032-B1DACABAAC14}" type="pres">
      <dgm:prSet presAssocID="{FAA60D7E-9D99-48E9-90CA-1AFA1A01405C}" presName="desTx" presStyleLbl="node1" presStyleIdx="0" presStyleCnt="1">
        <dgm:presLayoutVars>
          <dgm:bulletEnabled val="1"/>
        </dgm:presLayoutVars>
      </dgm:prSet>
      <dgm:spPr/>
      <dgm:t>
        <a:bodyPr/>
        <a:lstStyle/>
        <a:p>
          <a:endParaRPr lang="zh-CN" altLang="en-US"/>
        </a:p>
      </dgm:t>
    </dgm:pt>
  </dgm:ptLst>
  <dgm:cxnLst>
    <dgm:cxn modelId="{24D04F9F-B4B5-4997-8316-9BFAEB0B2E76}" srcId="{232C53CC-612C-4AE0-B9C2-B8822BCEB4DD}" destId="{FAA60D7E-9D99-48E9-90CA-1AFA1A01405C}" srcOrd="0" destOrd="0" parTransId="{39B898A7-7809-4599-A718-8B58EA242E14}" sibTransId="{84E12B8B-1F88-426C-A542-52013349240C}"/>
    <dgm:cxn modelId="{2C7E2426-5BCC-4F80-B7C2-7F7E67BE2B6F}" srcId="{FAA60D7E-9D99-48E9-90CA-1AFA1A01405C}" destId="{6BE06B8C-E8D3-468E-948B-2ECA5DA1BB88}" srcOrd="0" destOrd="0" parTransId="{8B3797F1-6A4F-431E-AB8B-2B13FA1FBE8F}" sibTransId="{35AD306E-BC99-471B-BFD7-1639D79FDC45}"/>
    <dgm:cxn modelId="{8ACB2F75-0EFD-4F23-9CC2-DE9B2FA4A717}" srcId="{FAA60D7E-9D99-48E9-90CA-1AFA1A01405C}" destId="{0F09FCE6-562D-4BDA-8B0E-B8E426B87343}" srcOrd="1" destOrd="0" parTransId="{7994FC38-FD5B-4A3A-BAC8-2DD7EDFCF1B1}" sibTransId="{30201C6C-5679-4980-91F4-B944CF999D48}"/>
    <dgm:cxn modelId="{83B39ACC-2834-4BDE-9B18-254721846754}" type="presOf" srcId="{FAA60D7E-9D99-48E9-90CA-1AFA1A01405C}" destId="{BE8CAAF8-390E-46CC-BF34-D9668138887B}" srcOrd="0" destOrd="0" presId="urn:diagrams.loki3.com/BracketList+Icon"/>
    <dgm:cxn modelId="{78913820-2E74-4818-A511-7C535241DF30}" type="presOf" srcId="{F2C5D89C-6A4E-4451-8842-5F0AEB7E2909}" destId="{1AC0E732-A89A-4950-A032-B1DACABAAC14}" srcOrd="0" destOrd="2" presId="urn:diagrams.loki3.com/BracketList+Icon"/>
    <dgm:cxn modelId="{36D0FF13-E9D6-413F-866C-308F70FD824B}" type="presOf" srcId="{0F09FCE6-562D-4BDA-8B0E-B8E426B87343}" destId="{1AC0E732-A89A-4950-A032-B1DACABAAC14}" srcOrd="0" destOrd="1" presId="urn:diagrams.loki3.com/BracketList+Icon"/>
    <dgm:cxn modelId="{81D4612E-F529-4D7E-866B-1267A5579032}" srcId="{FAA60D7E-9D99-48E9-90CA-1AFA1A01405C}" destId="{F2C5D89C-6A4E-4451-8842-5F0AEB7E2909}" srcOrd="2" destOrd="0" parTransId="{F7457448-78D4-43FD-B6A0-86A48882B082}" sibTransId="{D0441280-68AA-4884-AAC0-A0C6CAE5AE69}"/>
    <dgm:cxn modelId="{9D845337-1133-45CE-B71B-6F6F19AC5AB7}" type="presOf" srcId="{6BE06B8C-E8D3-468E-948B-2ECA5DA1BB88}" destId="{1AC0E732-A89A-4950-A032-B1DACABAAC14}" srcOrd="0" destOrd="0" presId="urn:diagrams.loki3.com/BracketList+Icon"/>
    <dgm:cxn modelId="{6E269CAE-BD3D-458D-92D0-3A6EE12B065A}" type="presOf" srcId="{232C53CC-612C-4AE0-B9C2-B8822BCEB4DD}" destId="{88A03EA2-ADF5-46B2-BDCF-597748C507F0}" srcOrd="0" destOrd="0" presId="urn:diagrams.loki3.com/BracketList+Icon"/>
    <dgm:cxn modelId="{2D789257-D0D8-4B82-BC3D-3E985D94F750}" type="presParOf" srcId="{88A03EA2-ADF5-46B2-BDCF-597748C507F0}" destId="{407B9897-2279-45C7-AF3A-948954D1601A}" srcOrd="0" destOrd="0" presId="urn:diagrams.loki3.com/BracketList+Icon"/>
    <dgm:cxn modelId="{A9E945D1-B8F7-414E-9966-566236BD1F44}" type="presParOf" srcId="{407B9897-2279-45C7-AF3A-948954D1601A}" destId="{BE8CAAF8-390E-46CC-BF34-D9668138887B}" srcOrd="0" destOrd="0" presId="urn:diagrams.loki3.com/BracketList+Icon"/>
    <dgm:cxn modelId="{B10CB151-02B2-4A4E-820F-3C65D588CED4}" type="presParOf" srcId="{407B9897-2279-45C7-AF3A-948954D1601A}" destId="{F431A416-4A37-4D6F-9166-8758C50287A2}" srcOrd="1" destOrd="0" presId="urn:diagrams.loki3.com/BracketList+Icon"/>
    <dgm:cxn modelId="{8E752979-D5AD-4ACC-AA90-3E73C4466560}" type="presParOf" srcId="{407B9897-2279-45C7-AF3A-948954D1601A}" destId="{501FF8C6-924D-409E-AC97-3121D996F2EB}" srcOrd="2" destOrd="0" presId="urn:diagrams.loki3.com/BracketList+Icon"/>
    <dgm:cxn modelId="{79E82FA4-3AD9-4F3F-ABFD-2E8C385839A4}" type="presParOf" srcId="{407B9897-2279-45C7-AF3A-948954D1601A}" destId="{1AC0E732-A89A-4950-A032-B1DACABAAC14}"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5BCAF7-C57F-47F0-8C07-73FD501F3F87}"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zh-CN" altLang="en-US"/>
        </a:p>
      </dgm:t>
    </dgm:pt>
    <dgm:pt modelId="{E9E90573-91B5-46D3-96EF-9C2548FC87FF}">
      <dgm:prSet phldrT="[文本]" custT="1"/>
      <dgm:spPr/>
      <dgm:t>
        <a:bodyPr/>
        <a:lstStyle/>
        <a:p>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（一）建立国家推动企业履行社会和环境责任的战略和行动计划</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Developing a national strategy and action plan for corporate environmental and social responsibility</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76FE8A30-5BCC-42EF-A8E8-4D1F82871268}" type="parTrans" cxnId="{D4A0C188-AC46-4231-8ADC-90B08A6594CC}">
      <dgm:prSet/>
      <dgm:spPr/>
      <dgm:t>
        <a:bodyPr/>
        <a:lstStyle/>
        <a:p>
          <a:endParaRPr lang="zh-CN" altLang="en-US"/>
        </a:p>
      </dgm:t>
    </dgm:pt>
    <dgm:pt modelId="{BA4589E1-A9A2-4CD1-90E8-19DF28BF6F22}" type="sibTrans" cxnId="{D4A0C188-AC46-4231-8ADC-90B08A6594CC}">
      <dgm:prSet/>
      <dgm:spPr/>
      <dgm:t>
        <a:bodyPr/>
        <a:lstStyle/>
        <a:p>
          <a:endParaRPr lang="zh-CN" altLang="en-US"/>
        </a:p>
      </dgm:t>
    </dgm:pt>
    <dgm:pt modelId="{30767862-72C5-43EB-AD94-31212499CB63}">
      <dgm:prSet phldrT="[文本]" custT="1"/>
      <dgm:spPr/>
      <dgm:t>
        <a:bodyPr/>
        <a:lstStyle/>
        <a:p>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（二）建立以社会组织和行业协会为推动力的促进企业履行环境责任的工作机制</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dirty="0" smtClean="0">
              <a:latin typeface="Times New Roman" panose="02020603050405020304" pitchFamily="18" charset="0"/>
              <a:cs typeface="Times New Roman" panose="02020603050405020304" pitchFamily="18" charset="0"/>
            </a:rPr>
            <a:t>Develop a working mechanism for social organizations and industrial associations to press for corporate social and environmental responsibility</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0ADD925D-463E-4F73-881D-9611684650BB}" type="parTrans" cxnId="{969E2E5C-7649-4274-AAAC-96FF474007BE}">
      <dgm:prSet/>
      <dgm:spPr/>
      <dgm:t>
        <a:bodyPr/>
        <a:lstStyle/>
        <a:p>
          <a:endParaRPr lang="zh-CN" altLang="en-US"/>
        </a:p>
      </dgm:t>
    </dgm:pt>
    <dgm:pt modelId="{420779A7-86FF-4544-9390-F83B198E6996}" type="sibTrans" cxnId="{969E2E5C-7649-4274-AAAC-96FF474007BE}">
      <dgm:prSet/>
      <dgm:spPr/>
      <dgm:t>
        <a:bodyPr/>
        <a:lstStyle/>
        <a:p>
          <a:endParaRPr lang="zh-CN" altLang="en-US"/>
        </a:p>
      </dgm:t>
    </dgm:pt>
    <dgm:pt modelId="{B26B10EE-63B5-412C-B4A2-0F37513B248A}" type="pres">
      <dgm:prSet presAssocID="{605BCAF7-C57F-47F0-8C07-73FD501F3F87}" presName="linear" presStyleCnt="0">
        <dgm:presLayoutVars>
          <dgm:dir/>
          <dgm:animLvl val="lvl"/>
          <dgm:resizeHandles val="exact"/>
        </dgm:presLayoutVars>
      </dgm:prSet>
      <dgm:spPr/>
      <dgm:t>
        <a:bodyPr/>
        <a:lstStyle/>
        <a:p>
          <a:endParaRPr lang="zh-CN" altLang="en-US"/>
        </a:p>
      </dgm:t>
    </dgm:pt>
    <dgm:pt modelId="{DC416A06-5CE6-442B-940F-EB5766F2AC6F}" type="pres">
      <dgm:prSet presAssocID="{E9E90573-91B5-46D3-96EF-9C2548FC87FF}" presName="parentLin" presStyleCnt="0"/>
      <dgm:spPr/>
    </dgm:pt>
    <dgm:pt modelId="{CD63578E-B283-4F89-B58B-C67D2A30D0C2}" type="pres">
      <dgm:prSet presAssocID="{E9E90573-91B5-46D3-96EF-9C2548FC87FF}" presName="parentLeftMargin" presStyleLbl="node1" presStyleIdx="0" presStyleCnt="2"/>
      <dgm:spPr/>
      <dgm:t>
        <a:bodyPr/>
        <a:lstStyle/>
        <a:p>
          <a:endParaRPr lang="zh-CN" altLang="en-US"/>
        </a:p>
      </dgm:t>
    </dgm:pt>
    <dgm:pt modelId="{7A42CE76-DA6D-40F3-807B-5C3A6B5E8FFE}" type="pres">
      <dgm:prSet presAssocID="{E9E90573-91B5-46D3-96EF-9C2548FC87FF}" presName="parentText" presStyleLbl="node1" presStyleIdx="0" presStyleCnt="2" custScaleX="134692" custLinFactNeighborX="-71406">
        <dgm:presLayoutVars>
          <dgm:chMax val="0"/>
          <dgm:bulletEnabled val="1"/>
        </dgm:presLayoutVars>
      </dgm:prSet>
      <dgm:spPr/>
      <dgm:t>
        <a:bodyPr/>
        <a:lstStyle/>
        <a:p>
          <a:endParaRPr lang="zh-CN" altLang="en-US"/>
        </a:p>
      </dgm:t>
    </dgm:pt>
    <dgm:pt modelId="{D9E39A24-0AC9-4F07-9A3E-8BA319E23D6C}" type="pres">
      <dgm:prSet presAssocID="{E9E90573-91B5-46D3-96EF-9C2548FC87FF}" presName="negativeSpace" presStyleCnt="0"/>
      <dgm:spPr/>
    </dgm:pt>
    <dgm:pt modelId="{21D23BE1-85E9-4D1C-9443-E2003704A268}" type="pres">
      <dgm:prSet presAssocID="{E9E90573-91B5-46D3-96EF-9C2548FC87FF}" presName="childText" presStyleLbl="conFgAcc1" presStyleIdx="0" presStyleCnt="2" custLinFactNeighborX="-719">
        <dgm:presLayoutVars>
          <dgm:bulletEnabled val="1"/>
        </dgm:presLayoutVars>
      </dgm:prSet>
      <dgm:spPr/>
    </dgm:pt>
    <dgm:pt modelId="{A09F2E79-B351-4A87-B291-67D0FA562501}" type="pres">
      <dgm:prSet presAssocID="{BA4589E1-A9A2-4CD1-90E8-19DF28BF6F22}" presName="spaceBetweenRectangles" presStyleCnt="0"/>
      <dgm:spPr/>
    </dgm:pt>
    <dgm:pt modelId="{2D25FC6B-A097-47A1-867F-0352A4D435BE}" type="pres">
      <dgm:prSet presAssocID="{30767862-72C5-43EB-AD94-31212499CB63}" presName="parentLin" presStyleCnt="0"/>
      <dgm:spPr/>
    </dgm:pt>
    <dgm:pt modelId="{05F45D84-AE73-40DD-9A30-07556C8FE906}" type="pres">
      <dgm:prSet presAssocID="{30767862-72C5-43EB-AD94-31212499CB63}" presName="parentLeftMargin" presStyleLbl="node1" presStyleIdx="0" presStyleCnt="2"/>
      <dgm:spPr/>
      <dgm:t>
        <a:bodyPr/>
        <a:lstStyle/>
        <a:p>
          <a:endParaRPr lang="zh-CN" altLang="en-US"/>
        </a:p>
      </dgm:t>
    </dgm:pt>
    <dgm:pt modelId="{ACF45017-AB88-47EC-A269-5EB476963F26}" type="pres">
      <dgm:prSet presAssocID="{30767862-72C5-43EB-AD94-31212499CB63}" presName="parentText" presStyleLbl="node1" presStyleIdx="1" presStyleCnt="2" custScaleX="142857" custLinFactNeighborX="-47590">
        <dgm:presLayoutVars>
          <dgm:chMax val="0"/>
          <dgm:bulletEnabled val="1"/>
        </dgm:presLayoutVars>
      </dgm:prSet>
      <dgm:spPr/>
      <dgm:t>
        <a:bodyPr/>
        <a:lstStyle/>
        <a:p>
          <a:endParaRPr lang="zh-CN" altLang="en-US"/>
        </a:p>
      </dgm:t>
    </dgm:pt>
    <dgm:pt modelId="{4AE04FE6-2426-466C-9569-08BEC4A0A932}" type="pres">
      <dgm:prSet presAssocID="{30767862-72C5-43EB-AD94-31212499CB63}" presName="negativeSpace" presStyleCnt="0"/>
      <dgm:spPr/>
    </dgm:pt>
    <dgm:pt modelId="{320B923E-55E2-4199-82FE-4D0A671264D3}" type="pres">
      <dgm:prSet presAssocID="{30767862-72C5-43EB-AD94-31212499CB63}" presName="childText" presStyleLbl="conFgAcc1" presStyleIdx="1" presStyleCnt="2">
        <dgm:presLayoutVars>
          <dgm:bulletEnabled val="1"/>
        </dgm:presLayoutVars>
      </dgm:prSet>
      <dgm:spPr/>
    </dgm:pt>
  </dgm:ptLst>
  <dgm:cxnLst>
    <dgm:cxn modelId="{17CEB4BF-EC5B-4724-A68D-17AF87643265}" type="presOf" srcId="{E9E90573-91B5-46D3-96EF-9C2548FC87FF}" destId="{CD63578E-B283-4F89-B58B-C67D2A30D0C2}" srcOrd="0" destOrd="0" presId="urn:microsoft.com/office/officeart/2005/8/layout/list1"/>
    <dgm:cxn modelId="{BF14A517-EF88-44CC-86DB-86B5263E1A68}" type="presOf" srcId="{30767862-72C5-43EB-AD94-31212499CB63}" destId="{05F45D84-AE73-40DD-9A30-07556C8FE906}" srcOrd="0" destOrd="0" presId="urn:microsoft.com/office/officeart/2005/8/layout/list1"/>
    <dgm:cxn modelId="{192303BF-DB1C-4380-A1E0-5DEA4C36E6B1}" type="presOf" srcId="{E9E90573-91B5-46D3-96EF-9C2548FC87FF}" destId="{7A42CE76-DA6D-40F3-807B-5C3A6B5E8FFE}" srcOrd="1" destOrd="0" presId="urn:microsoft.com/office/officeart/2005/8/layout/list1"/>
    <dgm:cxn modelId="{D4A0C188-AC46-4231-8ADC-90B08A6594CC}" srcId="{605BCAF7-C57F-47F0-8C07-73FD501F3F87}" destId="{E9E90573-91B5-46D3-96EF-9C2548FC87FF}" srcOrd="0" destOrd="0" parTransId="{76FE8A30-5BCC-42EF-A8E8-4D1F82871268}" sibTransId="{BA4589E1-A9A2-4CD1-90E8-19DF28BF6F22}"/>
    <dgm:cxn modelId="{BCC02D42-D123-48F0-B2E5-BB4350C433E9}" type="presOf" srcId="{30767862-72C5-43EB-AD94-31212499CB63}" destId="{ACF45017-AB88-47EC-A269-5EB476963F26}" srcOrd="1" destOrd="0" presId="urn:microsoft.com/office/officeart/2005/8/layout/list1"/>
    <dgm:cxn modelId="{21BD6803-F2F4-4C27-A56E-DF68522A23DB}" type="presOf" srcId="{605BCAF7-C57F-47F0-8C07-73FD501F3F87}" destId="{B26B10EE-63B5-412C-B4A2-0F37513B248A}" srcOrd="0" destOrd="0" presId="urn:microsoft.com/office/officeart/2005/8/layout/list1"/>
    <dgm:cxn modelId="{969E2E5C-7649-4274-AAAC-96FF474007BE}" srcId="{605BCAF7-C57F-47F0-8C07-73FD501F3F87}" destId="{30767862-72C5-43EB-AD94-31212499CB63}" srcOrd="1" destOrd="0" parTransId="{0ADD925D-463E-4F73-881D-9611684650BB}" sibTransId="{420779A7-86FF-4544-9390-F83B198E6996}"/>
    <dgm:cxn modelId="{6D838F8A-D8ED-4457-869E-3A5E3F3CC700}" type="presParOf" srcId="{B26B10EE-63B5-412C-B4A2-0F37513B248A}" destId="{DC416A06-5CE6-442B-940F-EB5766F2AC6F}" srcOrd="0" destOrd="0" presId="urn:microsoft.com/office/officeart/2005/8/layout/list1"/>
    <dgm:cxn modelId="{D877E624-AD57-40D4-9BF5-C02E7A313E8B}" type="presParOf" srcId="{DC416A06-5CE6-442B-940F-EB5766F2AC6F}" destId="{CD63578E-B283-4F89-B58B-C67D2A30D0C2}" srcOrd="0" destOrd="0" presId="urn:microsoft.com/office/officeart/2005/8/layout/list1"/>
    <dgm:cxn modelId="{6B094B22-CA10-4C4E-9042-82629131AE5A}" type="presParOf" srcId="{DC416A06-5CE6-442B-940F-EB5766F2AC6F}" destId="{7A42CE76-DA6D-40F3-807B-5C3A6B5E8FFE}" srcOrd="1" destOrd="0" presId="urn:microsoft.com/office/officeart/2005/8/layout/list1"/>
    <dgm:cxn modelId="{8C4E34E5-74BB-4BC8-845A-0C581CCA72E9}" type="presParOf" srcId="{B26B10EE-63B5-412C-B4A2-0F37513B248A}" destId="{D9E39A24-0AC9-4F07-9A3E-8BA319E23D6C}" srcOrd="1" destOrd="0" presId="urn:microsoft.com/office/officeart/2005/8/layout/list1"/>
    <dgm:cxn modelId="{47E3B6C6-876A-4A6E-A131-F4824C61FE87}" type="presParOf" srcId="{B26B10EE-63B5-412C-B4A2-0F37513B248A}" destId="{21D23BE1-85E9-4D1C-9443-E2003704A268}" srcOrd="2" destOrd="0" presId="urn:microsoft.com/office/officeart/2005/8/layout/list1"/>
    <dgm:cxn modelId="{38A9DED5-669F-4B93-95FE-4CCE581F5671}" type="presParOf" srcId="{B26B10EE-63B5-412C-B4A2-0F37513B248A}" destId="{A09F2E79-B351-4A87-B291-67D0FA562501}" srcOrd="3" destOrd="0" presId="urn:microsoft.com/office/officeart/2005/8/layout/list1"/>
    <dgm:cxn modelId="{0D5A3050-FBFB-43F6-967B-EE53E55A0582}" type="presParOf" srcId="{B26B10EE-63B5-412C-B4A2-0F37513B248A}" destId="{2D25FC6B-A097-47A1-867F-0352A4D435BE}" srcOrd="4" destOrd="0" presId="urn:microsoft.com/office/officeart/2005/8/layout/list1"/>
    <dgm:cxn modelId="{8C80D6C5-C659-4A72-A514-1034E4CF3693}" type="presParOf" srcId="{2D25FC6B-A097-47A1-867F-0352A4D435BE}" destId="{05F45D84-AE73-40DD-9A30-07556C8FE906}" srcOrd="0" destOrd="0" presId="urn:microsoft.com/office/officeart/2005/8/layout/list1"/>
    <dgm:cxn modelId="{E2E7049A-8CAB-41FD-AE65-0C7248CAED81}" type="presParOf" srcId="{2D25FC6B-A097-47A1-867F-0352A4D435BE}" destId="{ACF45017-AB88-47EC-A269-5EB476963F26}" srcOrd="1" destOrd="0" presId="urn:microsoft.com/office/officeart/2005/8/layout/list1"/>
    <dgm:cxn modelId="{34B6304E-D87B-4CB4-A89D-3E6AE4CE8340}" type="presParOf" srcId="{B26B10EE-63B5-412C-B4A2-0F37513B248A}" destId="{4AE04FE6-2426-466C-9569-08BEC4A0A932}" srcOrd="5" destOrd="0" presId="urn:microsoft.com/office/officeart/2005/8/layout/list1"/>
    <dgm:cxn modelId="{A48C197F-24EF-46F6-98C7-D328B5E65C33}" type="presParOf" srcId="{B26B10EE-63B5-412C-B4A2-0F37513B248A}" destId="{320B923E-55E2-4199-82FE-4D0A671264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05BCAF7-C57F-47F0-8C07-73FD501F3F87}"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zh-CN" altLang="en-US"/>
        </a:p>
      </dgm:t>
    </dgm:pt>
    <dgm:pt modelId="{E9E90573-91B5-46D3-96EF-9C2548FC87FF}">
      <dgm:prSet phldrT="[文本]" custT="1"/>
      <dgm:spPr/>
      <dgm:t>
        <a:bodyPr/>
        <a:lstStyle/>
        <a:p>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（三）在企业守法的基础上强化企业履行社会与环境责任的激励机制</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000" b="1" dirty="0" smtClean="0">
              <a:latin typeface="Times New Roman" panose="02020603050405020304" pitchFamily="18" charset="0"/>
              <a:cs typeface="Times New Roman" panose="02020603050405020304" pitchFamily="18" charset="0"/>
            </a:rPr>
            <a:t>Enhance CSR and CER incentives and other mechanisms for stimulating actions beyond compliance</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76FE8A30-5BCC-42EF-A8E8-4D1F82871268}" type="parTrans" cxnId="{D4A0C188-AC46-4231-8ADC-90B08A6594CC}">
      <dgm:prSet/>
      <dgm:spPr/>
      <dgm:t>
        <a:bodyPr/>
        <a:lstStyle/>
        <a:p>
          <a:endParaRPr lang="zh-CN" altLang="en-US"/>
        </a:p>
      </dgm:t>
    </dgm:pt>
    <dgm:pt modelId="{BA4589E1-A9A2-4CD1-90E8-19DF28BF6F22}" type="sibTrans" cxnId="{D4A0C188-AC46-4231-8ADC-90B08A6594CC}">
      <dgm:prSet/>
      <dgm:spPr/>
      <dgm:t>
        <a:bodyPr/>
        <a:lstStyle/>
        <a:p>
          <a:endParaRPr lang="zh-CN" altLang="en-US"/>
        </a:p>
      </dgm:t>
    </dgm:pt>
    <dgm:pt modelId="{30767862-72C5-43EB-AD94-31212499CB63}">
      <dgm:prSet phldrT="[文本]" custT="1"/>
      <dgm:spPr/>
      <dgm:t>
        <a:bodyPr/>
        <a:lstStyle/>
        <a:p>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（四）完善企业社会与环境责任信息披露制度，提高透明度</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(IV) </a:t>
          </a:r>
          <a:r>
            <a:rPr lang="en-US" sz="2000" b="1" dirty="0" smtClean="0">
              <a:latin typeface="Times New Roman" panose="02020603050405020304" pitchFamily="18" charset="0"/>
              <a:cs typeface="Times New Roman" panose="02020603050405020304" pitchFamily="18" charset="0"/>
            </a:rPr>
            <a:t>Improve information disclosure systems of CSR and CER performance to increase transparency</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0ADD925D-463E-4F73-881D-9611684650BB}" type="parTrans" cxnId="{969E2E5C-7649-4274-AAAC-96FF474007BE}">
      <dgm:prSet/>
      <dgm:spPr/>
      <dgm:t>
        <a:bodyPr/>
        <a:lstStyle/>
        <a:p>
          <a:endParaRPr lang="zh-CN" altLang="en-US"/>
        </a:p>
      </dgm:t>
    </dgm:pt>
    <dgm:pt modelId="{420779A7-86FF-4544-9390-F83B198E6996}" type="sibTrans" cxnId="{969E2E5C-7649-4274-AAAC-96FF474007BE}">
      <dgm:prSet/>
      <dgm:spPr/>
      <dgm:t>
        <a:bodyPr/>
        <a:lstStyle/>
        <a:p>
          <a:endParaRPr lang="zh-CN" altLang="en-US"/>
        </a:p>
      </dgm:t>
    </dgm:pt>
    <dgm:pt modelId="{B26B10EE-63B5-412C-B4A2-0F37513B248A}" type="pres">
      <dgm:prSet presAssocID="{605BCAF7-C57F-47F0-8C07-73FD501F3F87}" presName="linear" presStyleCnt="0">
        <dgm:presLayoutVars>
          <dgm:dir/>
          <dgm:animLvl val="lvl"/>
          <dgm:resizeHandles val="exact"/>
        </dgm:presLayoutVars>
      </dgm:prSet>
      <dgm:spPr/>
      <dgm:t>
        <a:bodyPr/>
        <a:lstStyle/>
        <a:p>
          <a:endParaRPr lang="zh-CN" altLang="en-US"/>
        </a:p>
      </dgm:t>
    </dgm:pt>
    <dgm:pt modelId="{DC416A06-5CE6-442B-940F-EB5766F2AC6F}" type="pres">
      <dgm:prSet presAssocID="{E9E90573-91B5-46D3-96EF-9C2548FC87FF}" presName="parentLin" presStyleCnt="0"/>
      <dgm:spPr/>
      <dgm:t>
        <a:bodyPr/>
        <a:lstStyle/>
        <a:p>
          <a:endParaRPr lang="zh-CN" altLang="en-US"/>
        </a:p>
      </dgm:t>
    </dgm:pt>
    <dgm:pt modelId="{CD63578E-B283-4F89-B58B-C67D2A30D0C2}" type="pres">
      <dgm:prSet presAssocID="{E9E90573-91B5-46D3-96EF-9C2548FC87FF}" presName="parentLeftMargin" presStyleLbl="node1" presStyleIdx="0" presStyleCnt="2"/>
      <dgm:spPr/>
      <dgm:t>
        <a:bodyPr/>
        <a:lstStyle/>
        <a:p>
          <a:endParaRPr lang="zh-CN" altLang="en-US"/>
        </a:p>
      </dgm:t>
    </dgm:pt>
    <dgm:pt modelId="{7A42CE76-DA6D-40F3-807B-5C3A6B5E8FFE}" type="pres">
      <dgm:prSet presAssocID="{E9E90573-91B5-46D3-96EF-9C2548FC87FF}" presName="parentText" presStyleLbl="node1" presStyleIdx="0" presStyleCnt="2" custScaleX="139924" custLinFactNeighborX="-51145">
        <dgm:presLayoutVars>
          <dgm:chMax val="0"/>
          <dgm:bulletEnabled val="1"/>
        </dgm:presLayoutVars>
      </dgm:prSet>
      <dgm:spPr/>
      <dgm:t>
        <a:bodyPr/>
        <a:lstStyle/>
        <a:p>
          <a:endParaRPr lang="zh-CN" altLang="en-US"/>
        </a:p>
      </dgm:t>
    </dgm:pt>
    <dgm:pt modelId="{D9E39A24-0AC9-4F07-9A3E-8BA319E23D6C}" type="pres">
      <dgm:prSet presAssocID="{E9E90573-91B5-46D3-96EF-9C2548FC87FF}" presName="negativeSpace" presStyleCnt="0"/>
      <dgm:spPr/>
      <dgm:t>
        <a:bodyPr/>
        <a:lstStyle/>
        <a:p>
          <a:endParaRPr lang="zh-CN" altLang="en-US"/>
        </a:p>
      </dgm:t>
    </dgm:pt>
    <dgm:pt modelId="{21D23BE1-85E9-4D1C-9443-E2003704A268}" type="pres">
      <dgm:prSet presAssocID="{E9E90573-91B5-46D3-96EF-9C2548FC87FF}" presName="childText" presStyleLbl="conFgAcc1" presStyleIdx="0" presStyleCnt="2">
        <dgm:presLayoutVars>
          <dgm:bulletEnabled val="1"/>
        </dgm:presLayoutVars>
      </dgm:prSet>
      <dgm:spPr/>
      <dgm:t>
        <a:bodyPr/>
        <a:lstStyle/>
        <a:p>
          <a:endParaRPr lang="zh-CN" altLang="en-US"/>
        </a:p>
      </dgm:t>
    </dgm:pt>
    <dgm:pt modelId="{A09F2E79-B351-4A87-B291-67D0FA562501}" type="pres">
      <dgm:prSet presAssocID="{BA4589E1-A9A2-4CD1-90E8-19DF28BF6F22}" presName="spaceBetweenRectangles" presStyleCnt="0"/>
      <dgm:spPr/>
      <dgm:t>
        <a:bodyPr/>
        <a:lstStyle/>
        <a:p>
          <a:endParaRPr lang="zh-CN" altLang="en-US"/>
        </a:p>
      </dgm:t>
    </dgm:pt>
    <dgm:pt modelId="{2D25FC6B-A097-47A1-867F-0352A4D435BE}" type="pres">
      <dgm:prSet presAssocID="{30767862-72C5-43EB-AD94-31212499CB63}" presName="parentLin" presStyleCnt="0"/>
      <dgm:spPr/>
      <dgm:t>
        <a:bodyPr/>
        <a:lstStyle/>
        <a:p>
          <a:endParaRPr lang="zh-CN" altLang="en-US"/>
        </a:p>
      </dgm:t>
    </dgm:pt>
    <dgm:pt modelId="{05F45D84-AE73-40DD-9A30-07556C8FE906}" type="pres">
      <dgm:prSet presAssocID="{30767862-72C5-43EB-AD94-31212499CB63}" presName="parentLeftMargin" presStyleLbl="node1" presStyleIdx="0" presStyleCnt="2"/>
      <dgm:spPr/>
      <dgm:t>
        <a:bodyPr/>
        <a:lstStyle/>
        <a:p>
          <a:endParaRPr lang="zh-CN" altLang="en-US"/>
        </a:p>
      </dgm:t>
    </dgm:pt>
    <dgm:pt modelId="{ACF45017-AB88-47EC-A269-5EB476963F26}" type="pres">
      <dgm:prSet presAssocID="{30767862-72C5-43EB-AD94-31212499CB63}" presName="parentText" presStyleLbl="node1" presStyleIdx="1" presStyleCnt="2" custScaleX="142857" custLinFactNeighborX="-45243">
        <dgm:presLayoutVars>
          <dgm:chMax val="0"/>
          <dgm:bulletEnabled val="1"/>
        </dgm:presLayoutVars>
      </dgm:prSet>
      <dgm:spPr/>
      <dgm:t>
        <a:bodyPr/>
        <a:lstStyle/>
        <a:p>
          <a:endParaRPr lang="zh-CN" altLang="en-US"/>
        </a:p>
      </dgm:t>
    </dgm:pt>
    <dgm:pt modelId="{4AE04FE6-2426-466C-9569-08BEC4A0A932}" type="pres">
      <dgm:prSet presAssocID="{30767862-72C5-43EB-AD94-31212499CB63}" presName="negativeSpace" presStyleCnt="0"/>
      <dgm:spPr/>
      <dgm:t>
        <a:bodyPr/>
        <a:lstStyle/>
        <a:p>
          <a:endParaRPr lang="zh-CN" altLang="en-US"/>
        </a:p>
      </dgm:t>
    </dgm:pt>
    <dgm:pt modelId="{320B923E-55E2-4199-82FE-4D0A671264D3}" type="pres">
      <dgm:prSet presAssocID="{30767862-72C5-43EB-AD94-31212499CB63}" presName="childText" presStyleLbl="conFgAcc1" presStyleIdx="1" presStyleCnt="2">
        <dgm:presLayoutVars>
          <dgm:bulletEnabled val="1"/>
        </dgm:presLayoutVars>
      </dgm:prSet>
      <dgm:spPr/>
      <dgm:t>
        <a:bodyPr/>
        <a:lstStyle/>
        <a:p>
          <a:endParaRPr lang="zh-CN" altLang="en-US"/>
        </a:p>
      </dgm:t>
    </dgm:pt>
  </dgm:ptLst>
  <dgm:cxnLst>
    <dgm:cxn modelId="{A93AA6D2-2EF8-4C61-8B40-C66BF584A5CD}" type="presOf" srcId="{E9E90573-91B5-46D3-96EF-9C2548FC87FF}" destId="{CD63578E-B283-4F89-B58B-C67D2A30D0C2}" srcOrd="0" destOrd="0" presId="urn:microsoft.com/office/officeart/2005/8/layout/list1"/>
    <dgm:cxn modelId="{4875BCEB-6ED9-4106-83F2-31285E0717CD}" type="presOf" srcId="{E9E90573-91B5-46D3-96EF-9C2548FC87FF}" destId="{7A42CE76-DA6D-40F3-807B-5C3A6B5E8FFE}" srcOrd="1" destOrd="0" presId="urn:microsoft.com/office/officeart/2005/8/layout/list1"/>
    <dgm:cxn modelId="{D4A0C188-AC46-4231-8ADC-90B08A6594CC}" srcId="{605BCAF7-C57F-47F0-8C07-73FD501F3F87}" destId="{E9E90573-91B5-46D3-96EF-9C2548FC87FF}" srcOrd="0" destOrd="0" parTransId="{76FE8A30-5BCC-42EF-A8E8-4D1F82871268}" sibTransId="{BA4589E1-A9A2-4CD1-90E8-19DF28BF6F22}"/>
    <dgm:cxn modelId="{CF31F827-4F4A-4C98-895D-83F3A216F56A}" type="presOf" srcId="{30767862-72C5-43EB-AD94-31212499CB63}" destId="{05F45D84-AE73-40DD-9A30-07556C8FE906}" srcOrd="0" destOrd="0" presId="urn:microsoft.com/office/officeart/2005/8/layout/list1"/>
    <dgm:cxn modelId="{49D35504-7930-4478-B555-6E3CD9340C1E}" type="presOf" srcId="{605BCAF7-C57F-47F0-8C07-73FD501F3F87}" destId="{B26B10EE-63B5-412C-B4A2-0F37513B248A}" srcOrd="0" destOrd="0" presId="urn:microsoft.com/office/officeart/2005/8/layout/list1"/>
    <dgm:cxn modelId="{65AC3EF8-5142-4DD7-A11E-6D49065A0091}" type="presOf" srcId="{30767862-72C5-43EB-AD94-31212499CB63}" destId="{ACF45017-AB88-47EC-A269-5EB476963F26}" srcOrd="1" destOrd="0" presId="urn:microsoft.com/office/officeart/2005/8/layout/list1"/>
    <dgm:cxn modelId="{969E2E5C-7649-4274-AAAC-96FF474007BE}" srcId="{605BCAF7-C57F-47F0-8C07-73FD501F3F87}" destId="{30767862-72C5-43EB-AD94-31212499CB63}" srcOrd="1" destOrd="0" parTransId="{0ADD925D-463E-4F73-881D-9611684650BB}" sibTransId="{420779A7-86FF-4544-9390-F83B198E6996}"/>
    <dgm:cxn modelId="{D908A02E-16F9-493A-8B46-E08969CAE0E9}" type="presParOf" srcId="{B26B10EE-63B5-412C-B4A2-0F37513B248A}" destId="{DC416A06-5CE6-442B-940F-EB5766F2AC6F}" srcOrd="0" destOrd="0" presId="urn:microsoft.com/office/officeart/2005/8/layout/list1"/>
    <dgm:cxn modelId="{FB556DEF-762D-4218-8015-DF4172969338}" type="presParOf" srcId="{DC416A06-5CE6-442B-940F-EB5766F2AC6F}" destId="{CD63578E-B283-4F89-B58B-C67D2A30D0C2}" srcOrd="0" destOrd="0" presId="urn:microsoft.com/office/officeart/2005/8/layout/list1"/>
    <dgm:cxn modelId="{D7A3ABE7-4EA6-4354-9270-EB40CC57A61B}" type="presParOf" srcId="{DC416A06-5CE6-442B-940F-EB5766F2AC6F}" destId="{7A42CE76-DA6D-40F3-807B-5C3A6B5E8FFE}" srcOrd="1" destOrd="0" presId="urn:microsoft.com/office/officeart/2005/8/layout/list1"/>
    <dgm:cxn modelId="{843B2367-5EE7-4265-9CCC-162E19EC069E}" type="presParOf" srcId="{B26B10EE-63B5-412C-B4A2-0F37513B248A}" destId="{D9E39A24-0AC9-4F07-9A3E-8BA319E23D6C}" srcOrd="1" destOrd="0" presId="urn:microsoft.com/office/officeart/2005/8/layout/list1"/>
    <dgm:cxn modelId="{D35ED97F-DA05-4DD7-BD84-6E521C6601DB}" type="presParOf" srcId="{B26B10EE-63B5-412C-B4A2-0F37513B248A}" destId="{21D23BE1-85E9-4D1C-9443-E2003704A268}" srcOrd="2" destOrd="0" presId="urn:microsoft.com/office/officeart/2005/8/layout/list1"/>
    <dgm:cxn modelId="{1487E6AA-2F19-4ABD-B583-90AA4B60BBD5}" type="presParOf" srcId="{B26B10EE-63B5-412C-B4A2-0F37513B248A}" destId="{A09F2E79-B351-4A87-B291-67D0FA562501}" srcOrd="3" destOrd="0" presId="urn:microsoft.com/office/officeart/2005/8/layout/list1"/>
    <dgm:cxn modelId="{234496FA-715D-4828-BEF1-631CFF821AF3}" type="presParOf" srcId="{B26B10EE-63B5-412C-B4A2-0F37513B248A}" destId="{2D25FC6B-A097-47A1-867F-0352A4D435BE}" srcOrd="4" destOrd="0" presId="urn:microsoft.com/office/officeart/2005/8/layout/list1"/>
    <dgm:cxn modelId="{9148C3B5-DB34-4C25-BAB2-D1433B69CCF4}" type="presParOf" srcId="{2D25FC6B-A097-47A1-867F-0352A4D435BE}" destId="{05F45D84-AE73-40DD-9A30-07556C8FE906}" srcOrd="0" destOrd="0" presId="urn:microsoft.com/office/officeart/2005/8/layout/list1"/>
    <dgm:cxn modelId="{1FDD0904-569E-4FA9-A118-5086A6FD97CC}" type="presParOf" srcId="{2D25FC6B-A097-47A1-867F-0352A4D435BE}" destId="{ACF45017-AB88-47EC-A269-5EB476963F26}" srcOrd="1" destOrd="0" presId="urn:microsoft.com/office/officeart/2005/8/layout/list1"/>
    <dgm:cxn modelId="{1B38762E-3DDB-4919-A9D4-AC88B8512379}" type="presParOf" srcId="{B26B10EE-63B5-412C-B4A2-0F37513B248A}" destId="{4AE04FE6-2426-466C-9569-08BEC4A0A932}" srcOrd="5" destOrd="0" presId="urn:microsoft.com/office/officeart/2005/8/layout/list1"/>
    <dgm:cxn modelId="{3DD2778A-50AD-49D6-B47D-44B60732537B}" type="presParOf" srcId="{B26B10EE-63B5-412C-B4A2-0F37513B248A}" destId="{320B923E-55E2-4199-82FE-4D0A671264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DF05D9-480B-4F34-946F-918350CD3283}"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zh-CN" altLang="en-US"/>
        </a:p>
      </dgm:t>
    </dgm:pt>
    <dgm:pt modelId="{2E4860E6-B6DD-49F7-BE62-AD77173B6EA4}">
      <dgm:prSet phldrT="[文本]" custT="1"/>
      <dgm:spPr/>
      <dgm:t>
        <a:bodyPr/>
        <a:lstStyle/>
        <a:p>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（一）完善制度与机制，促进依法有序、科学理性的公众参与</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Improvements to the institutional system in order to promote legitimate, orderly and rational public participation</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077A0933-2527-4B3A-8B71-5D9C4727AAE9}" type="parTrans" cxnId="{EE06D3D7-44B8-42E6-8091-72317951012D}">
      <dgm:prSet/>
      <dgm:spPr/>
      <dgm:t>
        <a:bodyPr/>
        <a:lstStyle/>
        <a:p>
          <a:endParaRPr lang="zh-CN" altLang="en-US"/>
        </a:p>
      </dgm:t>
    </dgm:pt>
    <dgm:pt modelId="{D91E7BB5-5CA7-4A5E-A3A5-A8D7A40D1C15}" type="sibTrans" cxnId="{EE06D3D7-44B8-42E6-8091-72317951012D}">
      <dgm:prSet/>
      <dgm:spPr/>
      <dgm:t>
        <a:bodyPr/>
        <a:lstStyle/>
        <a:p>
          <a:endParaRPr lang="zh-CN" altLang="en-US"/>
        </a:p>
      </dgm:t>
    </dgm:pt>
    <dgm:pt modelId="{CE8C5203-D3EB-4A70-A7DA-C92CA8457901}">
      <dgm:prSet phldrT="[文本]" custT="1"/>
      <dgm:spPr/>
      <dgm:t>
        <a:bodyPr/>
        <a:lstStyle/>
        <a:p>
          <a:pPr>
            <a:lnSpc>
              <a:spcPct val="100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建立规划和决策早期参与和透明有效参与的方式和机制。</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Develop measures and mechanisms for early engagement, transparent and effective public participation in planning and project decisions.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A737A8F-E782-4CC1-9A47-13520CDECACB}" type="parTrans" cxnId="{66B385D9-7268-4CDA-B571-2A2684840DC5}">
      <dgm:prSet/>
      <dgm:spPr/>
      <dgm:t>
        <a:bodyPr/>
        <a:lstStyle/>
        <a:p>
          <a:endParaRPr lang="zh-CN" altLang="en-US"/>
        </a:p>
      </dgm:t>
    </dgm:pt>
    <dgm:pt modelId="{AF1B588B-D8D1-464B-B522-153D5AE1461E}" type="sibTrans" cxnId="{66B385D9-7268-4CDA-B571-2A2684840DC5}">
      <dgm:prSet/>
      <dgm:spPr/>
      <dgm:t>
        <a:bodyPr/>
        <a:lstStyle/>
        <a:p>
          <a:endParaRPr lang="zh-CN" altLang="en-US"/>
        </a:p>
      </dgm:t>
    </dgm:pt>
    <dgm:pt modelId="{F0F96EBA-E937-4F36-8792-CAF06965A478}">
      <dgm:prSet phldrT="[文本]" custT="1"/>
      <dgm:spPr/>
      <dgm:t>
        <a:bodyPr/>
        <a:lstStyle/>
        <a:p>
          <a:pPr>
            <a:lnSpc>
              <a:spcPct val="100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建立更加完善的环境突发事故和环境群体事件应急响应机制。</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Develop a more complete emergency response system for environmental accidents and mass incidents.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6F8F605E-8260-4402-A801-D5C2B80187E1}" type="parTrans" cxnId="{9D364F2C-6B38-4491-B778-77D75D810268}">
      <dgm:prSet/>
      <dgm:spPr/>
      <dgm:t>
        <a:bodyPr/>
        <a:lstStyle/>
        <a:p>
          <a:endParaRPr lang="zh-CN" altLang="en-US"/>
        </a:p>
      </dgm:t>
    </dgm:pt>
    <dgm:pt modelId="{70BFC34F-32AF-4115-82A7-202FBB3C78E9}" type="sibTrans" cxnId="{9D364F2C-6B38-4491-B778-77D75D810268}">
      <dgm:prSet/>
      <dgm:spPr/>
      <dgm:t>
        <a:bodyPr/>
        <a:lstStyle/>
        <a:p>
          <a:endParaRPr lang="zh-CN" altLang="en-US"/>
        </a:p>
      </dgm:t>
    </dgm:pt>
    <dgm:pt modelId="{C3BE205D-63F4-45DE-AA33-AC98AFED2AB7}">
      <dgm:prSet phldrT="[文本]" custT="1"/>
      <dgm:spPr/>
      <dgm:t>
        <a:bodyPr/>
        <a:lstStyle/>
        <a:p>
          <a:pPr>
            <a:lnSpc>
              <a:spcPct val="1000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支持环境保护非政府组织发展。</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Support development of environmental NGOs.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83260441-9DF5-4466-BBEA-6B45897AF2C5}" type="parTrans" cxnId="{B0BDA732-1C0D-4027-8C44-42B2E127CE85}">
      <dgm:prSet/>
      <dgm:spPr/>
      <dgm:t>
        <a:bodyPr/>
        <a:lstStyle/>
        <a:p>
          <a:endParaRPr lang="zh-CN" altLang="en-US"/>
        </a:p>
      </dgm:t>
    </dgm:pt>
    <dgm:pt modelId="{06179758-5E7E-4CE6-90C4-0ECE4C4579C2}" type="sibTrans" cxnId="{B0BDA732-1C0D-4027-8C44-42B2E127CE85}">
      <dgm:prSet/>
      <dgm:spPr/>
      <dgm:t>
        <a:bodyPr/>
        <a:lstStyle/>
        <a:p>
          <a:endParaRPr lang="zh-CN" altLang="en-US"/>
        </a:p>
      </dgm:t>
    </dgm:pt>
    <dgm:pt modelId="{B1A2537D-352A-45EA-AB67-78A7281D343C}" type="pres">
      <dgm:prSet presAssocID="{CADF05D9-480B-4F34-946F-918350CD3283}" presName="Name0" presStyleCnt="0">
        <dgm:presLayoutVars>
          <dgm:dir/>
          <dgm:animLvl val="lvl"/>
          <dgm:resizeHandles val="exact"/>
        </dgm:presLayoutVars>
      </dgm:prSet>
      <dgm:spPr/>
      <dgm:t>
        <a:bodyPr/>
        <a:lstStyle/>
        <a:p>
          <a:endParaRPr lang="zh-CN" altLang="en-US"/>
        </a:p>
      </dgm:t>
    </dgm:pt>
    <dgm:pt modelId="{3CD45FC1-3AE9-4197-BA4A-3F918886ABB6}" type="pres">
      <dgm:prSet presAssocID="{2E4860E6-B6DD-49F7-BE62-AD77173B6EA4}" presName="linNode" presStyleCnt="0"/>
      <dgm:spPr/>
    </dgm:pt>
    <dgm:pt modelId="{BA06BAF5-61B1-4FF0-97F4-7E05992BD927}" type="pres">
      <dgm:prSet presAssocID="{2E4860E6-B6DD-49F7-BE62-AD77173B6EA4}" presName="parentText" presStyleLbl="node1" presStyleIdx="0" presStyleCnt="1" custScaleY="76119">
        <dgm:presLayoutVars>
          <dgm:chMax val="1"/>
          <dgm:bulletEnabled val="1"/>
        </dgm:presLayoutVars>
      </dgm:prSet>
      <dgm:spPr/>
      <dgm:t>
        <a:bodyPr/>
        <a:lstStyle/>
        <a:p>
          <a:endParaRPr lang="zh-CN" altLang="en-US"/>
        </a:p>
      </dgm:t>
    </dgm:pt>
    <dgm:pt modelId="{6640FD44-6828-488A-8EA9-480AF9BE1C15}" type="pres">
      <dgm:prSet presAssocID="{2E4860E6-B6DD-49F7-BE62-AD77173B6EA4}" presName="descendantText" presStyleLbl="alignAccFollowNode1" presStyleIdx="0" presStyleCnt="1">
        <dgm:presLayoutVars>
          <dgm:bulletEnabled val="1"/>
        </dgm:presLayoutVars>
      </dgm:prSet>
      <dgm:spPr/>
      <dgm:t>
        <a:bodyPr/>
        <a:lstStyle/>
        <a:p>
          <a:endParaRPr lang="zh-CN" altLang="en-US"/>
        </a:p>
      </dgm:t>
    </dgm:pt>
  </dgm:ptLst>
  <dgm:cxnLst>
    <dgm:cxn modelId="{C8CB5984-1E44-48D2-ABED-6E5110FBA548}" type="presOf" srcId="{CE8C5203-D3EB-4A70-A7DA-C92CA8457901}" destId="{6640FD44-6828-488A-8EA9-480AF9BE1C15}" srcOrd="0" destOrd="0" presId="urn:microsoft.com/office/officeart/2005/8/layout/vList5"/>
    <dgm:cxn modelId="{28FC8372-8F02-41DA-B01D-F78CE03C124C}" type="presOf" srcId="{2E4860E6-B6DD-49F7-BE62-AD77173B6EA4}" destId="{BA06BAF5-61B1-4FF0-97F4-7E05992BD927}" srcOrd="0" destOrd="0" presId="urn:microsoft.com/office/officeart/2005/8/layout/vList5"/>
    <dgm:cxn modelId="{DBE21B57-7FBD-4444-9CC0-8B58EA2B70C6}" type="presOf" srcId="{C3BE205D-63F4-45DE-AA33-AC98AFED2AB7}" destId="{6640FD44-6828-488A-8EA9-480AF9BE1C15}" srcOrd="0" destOrd="2" presId="urn:microsoft.com/office/officeart/2005/8/layout/vList5"/>
    <dgm:cxn modelId="{66B385D9-7268-4CDA-B571-2A2684840DC5}" srcId="{2E4860E6-B6DD-49F7-BE62-AD77173B6EA4}" destId="{CE8C5203-D3EB-4A70-A7DA-C92CA8457901}" srcOrd="0" destOrd="0" parTransId="{2A737A8F-E782-4CC1-9A47-13520CDECACB}" sibTransId="{AF1B588B-D8D1-464B-B522-153D5AE1461E}"/>
    <dgm:cxn modelId="{07BE4ECD-004E-4C03-BD79-0FC228490780}" type="presOf" srcId="{CADF05D9-480B-4F34-946F-918350CD3283}" destId="{B1A2537D-352A-45EA-AB67-78A7281D343C}" srcOrd="0" destOrd="0" presId="urn:microsoft.com/office/officeart/2005/8/layout/vList5"/>
    <dgm:cxn modelId="{B0BDA732-1C0D-4027-8C44-42B2E127CE85}" srcId="{2E4860E6-B6DD-49F7-BE62-AD77173B6EA4}" destId="{C3BE205D-63F4-45DE-AA33-AC98AFED2AB7}" srcOrd="2" destOrd="0" parTransId="{83260441-9DF5-4466-BBEA-6B45897AF2C5}" sibTransId="{06179758-5E7E-4CE6-90C4-0ECE4C4579C2}"/>
    <dgm:cxn modelId="{EE06D3D7-44B8-42E6-8091-72317951012D}" srcId="{CADF05D9-480B-4F34-946F-918350CD3283}" destId="{2E4860E6-B6DD-49F7-BE62-AD77173B6EA4}" srcOrd="0" destOrd="0" parTransId="{077A0933-2527-4B3A-8B71-5D9C4727AAE9}" sibTransId="{D91E7BB5-5CA7-4A5E-A3A5-A8D7A40D1C15}"/>
    <dgm:cxn modelId="{5139093B-825E-4DC0-AAFD-5A1D868D3DF5}" type="presOf" srcId="{F0F96EBA-E937-4F36-8792-CAF06965A478}" destId="{6640FD44-6828-488A-8EA9-480AF9BE1C15}" srcOrd="0" destOrd="1" presId="urn:microsoft.com/office/officeart/2005/8/layout/vList5"/>
    <dgm:cxn modelId="{9D364F2C-6B38-4491-B778-77D75D810268}" srcId="{2E4860E6-B6DD-49F7-BE62-AD77173B6EA4}" destId="{F0F96EBA-E937-4F36-8792-CAF06965A478}" srcOrd="1" destOrd="0" parTransId="{6F8F605E-8260-4402-A801-D5C2B80187E1}" sibTransId="{70BFC34F-32AF-4115-82A7-202FBB3C78E9}"/>
    <dgm:cxn modelId="{CDDE109B-85A7-4E8C-A2C8-9A50D4AF7A3B}" type="presParOf" srcId="{B1A2537D-352A-45EA-AB67-78A7281D343C}" destId="{3CD45FC1-3AE9-4197-BA4A-3F918886ABB6}" srcOrd="0" destOrd="0" presId="urn:microsoft.com/office/officeart/2005/8/layout/vList5"/>
    <dgm:cxn modelId="{B2ED78E5-0A53-417E-9E8F-7959D57005B1}" type="presParOf" srcId="{3CD45FC1-3AE9-4197-BA4A-3F918886ABB6}" destId="{BA06BAF5-61B1-4FF0-97F4-7E05992BD927}" srcOrd="0" destOrd="0" presId="urn:microsoft.com/office/officeart/2005/8/layout/vList5"/>
    <dgm:cxn modelId="{A0C2D80A-4AB7-43CD-B33E-C39C45157AD1}" type="presParOf" srcId="{3CD45FC1-3AE9-4197-BA4A-3F918886ABB6}" destId="{6640FD44-6828-488A-8EA9-480AF9BE1C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sz="2000" b="1" dirty="0" smtClean="0">
              <a:latin typeface="仿宋" panose="02010609060101010101" pitchFamily="49" charset="-122"/>
              <a:ea typeface="仿宋" panose="02010609060101010101" pitchFamily="49" charset="-122"/>
            </a:rPr>
            <a:t>中国共产党第十八届三中全会</a:t>
          </a:r>
          <a:r>
            <a:rPr lang="zh-CN" altLang="en-US" sz="2000" b="1" dirty="0" smtClean="0">
              <a:latin typeface="仿宋" panose="02010609060101010101" pitchFamily="49" charset="-122"/>
              <a:ea typeface="仿宋" panose="02010609060101010101" pitchFamily="49" charset="-122"/>
            </a:rPr>
            <a:t>胜利召开</a:t>
          </a:r>
          <a:r>
            <a:rPr lang="en-US" altLang="zh-CN" sz="2000" b="1" dirty="0" smtClean="0">
              <a:latin typeface="仿宋" panose="02010609060101010101" pitchFamily="49" charset="-122"/>
              <a:ea typeface="仿宋" panose="02010609060101010101" pitchFamily="49" charset="-122"/>
            </a:rPr>
            <a:t/>
          </a:r>
          <a:br>
            <a:rPr lang="en-US" altLang="zh-CN" sz="2000" b="1" dirty="0" smtClean="0">
              <a:latin typeface="仿宋" panose="02010609060101010101" pitchFamily="49" charset="-122"/>
              <a:ea typeface="仿宋" panose="02010609060101010101" pitchFamily="49" charset="-122"/>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Success of </a:t>
          </a:r>
          <a:r>
            <a:rPr lang="en-US" sz="2000" b="1" dirty="0" smtClean="0">
              <a:latin typeface="Times New Roman" panose="02020603050405020304" pitchFamily="18" charset="0"/>
              <a:cs typeface="Times New Roman" panose="02020603050405020304" pitchFamily="18" charset="0"/>
            </a:rPr>
            <a:t>the 3</a:t>
          </a:r>
          <a:r>
            <a:rPr lang="en-US" sz="2000" b="1" baseline="30000" dirty="0" smtClean="0">
              <a:latin typeface="Times New Roman" panose="02020603050405020304" pitchFamily="18" charset="0"/>
              <a:cs typeface="Times New Roman" panose="02020603050405020304" pitchFamily="18" charset="0"/>
            </a:rPr>
            <a:t>rd</a:t>
          </a:r>
          <a:r>
            <a:rPr lang="en-US" sz="2000" b="1" dirty="0" smtClean="0">
              <a:latin typeface="Times New Roman" panose="02020603050405020304" pitchFamily="18" charset="0"/>
              <a:cs typeface="Times New Roman" panose="02020603050405020304" pitchFamily="18" charset="0"/>
            </a:rPr>
            <a:t> Plenum of the 18</a:t>
          </a:r>
          <a:r>
            <a:rPr lang="en-US" sz="2000" b="1" baseline="30000" dirty="0" smtClean="0">
              <a:latin typeface="Times New Roman" panose="02020603050405020304" pitchFamily="18" charset="0"/>
              <a:cs typeface="Times New Roman" panose="02020603050405020304" pitchFamily="18" charset="0"/>
            </a:rPr>
            <a:t>th </a:t>
          </a:r>
          <a:r>
            <a:rPr lang="en-US" sz="2000" b="1" dirty="0" smtClean="0">
              <a:latin typeface="Times New Roman" panose="02020603050405020304" pitchFamily="18" charset="0"/>
              <a:cs typeface="Times New Roman" panose="02020603050405020304" pitchFamily="18" charset="0"/>
            </a:rPr>
            <a:t>Communist Party of China’s Central Committee</a:t>
          </a:r>
          <a:endParaRPr lang="zh-CN" altLang="en-US" sz="20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针对</a:t>
          </a:r>
          <a:r>
            <a:rPr lang="zh-CN" sz="1800" b="0" dirty="0" smtClean="0">
              <a:latin typeface="Times New Roman" panose="02020603050405020304" pitchFamily="18" charset="0"/>
              <a:ea typeface="仿宋" panose="02010609060101010101" pitchFamily="49" charset="-122"/>
              <a:cs typeface="Times New Roman" panose="02020603050405020304" pitchFamily="18" charset="0"/>
            </a:rPr>
            <a:t>中国的经济、政治、文化、社会和生态文明建设制定了全面深化改革的目标、方法、时间表和路线图</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Identified targets, approaches, timetable, and roadmap for reforms that</a:t>
          </a:r>
          <a:r>
            <a:rPr lang="en-US" sz="1800" dirty="0" smtClean="0">
              <a:latin typeface="Times New Roman" panose="02020603050405020304" pitchFamily="18" charset="0"/>
              <a:cs typeface="Times New Roman" panose="02020603050405020304" pitchFamily="18" charset="0"/>
            </a:rPr>
            <a:t> effectively link environment with other key domains, including economic, political, cultural and social development.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6E8B76DD-3578-4308-AB3F-AE759BE4C8FC}">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明确要</a:t>
          </a: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加强生态文明制度建设，建立系统完整的生态文明制度体系，用制度保护生态环境</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R</a:t>
          </a:r>
          <a:r>
            <a:rPr lang="en-US" sz="1800" dirty="0" smtClean="0">
              <a:latin typeface="Times New Roman" panose="02020603050405020304" pitchFamily="18" charset="0"/>
              <a:cs typeface="Times New Roman" panose="02020603050405020304" pitchFamily="18" charset="0"/>
            </a:rPr>
            <a:t>einforcing institutional development for Ecological Civilization with a complete system and protecting eco-environment with rules and regulations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3C27831-A303-49A0-AB7E-DF7DD32FFD33}" type="parTrans" cxnId="{0BF9C99C-52A8-4FD8-8866-CC82B91D90EB}">
      <dgm:prSet/>
      <dgm:spPr/>
      <dgm:t>
        <a:bodyPr/>
        <a:lstStyle/>
        <a:p>
          <a:endParaRPr lang="zh-CN" altLang="en-US"/>
        </a:p>
      </dgm:t>
    </dgm:pt>
    <dgm:pt modelId="{1D42C0DB-FF62-4019-A066-48F701C5626A}" type="sibTrans" cxnId="{0BF9C99C-52A8-4FD8-8866-CC82B91D90EB}">
      <dgm:prSet/>
      <dgm:spPr/>
      <dgm:t>
        <a:bodyPr/>
        <a:lstStyle/>
        <a:p>
          <a:endParaRPr lang="zh-CN" altLang="en-US"/>
        </a:p>
      </dgm:t>
    </dgm:pt>
    <dgm:pt modelId="{363B5BA3-1E86-41CE-8F89-DE4AA558C1B8}">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全面深化改革成为关键词。</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Comprehensively deepening reforms became the key word.</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0ACFA29-D4DE-4403-AB7D-ACE8ECA78604}" type="parTrans" cxnId="{DFFC2FC3-B42F-4D46-936A-16F55D2A0DC8}">
      <dgm:prSet/>
      <dgm:spPr/>
      <dgm:t>
        <a:bodyPr/>
        <a:lstStyle/>
        <a:p>
          <a:endParaRPr lang="zh-CN" altLang="en-US"/>
        </a:p>
      </dgm:t>
    </dgm:pt>
    <dgm:pt modelId="{02B3F0C9-E7A0-4EAA-AEE9-791CD3D78008}" type="sibTrans" cxnId="{DFFC2FC3-B42F-4D46-936A-16F55D2A0DC8}">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28018" custScaleY="64267" custLinFactNeighborX="-56807" custLinFactNeighborY="-4856">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Y="95238" custLinFactNeighborY="9712">
        <dgm:presLayoutVars>
          <dgm:bulletEnabled val="1"/>
        </dgm:presLayoutVars>
      </dgm:prSet>
      <dgm:spPr/>
      <dgm:t>
        <a:bodyPr/>
        <a:lstStyle/>
        <a:p>
          <a:endParaRPr lang="zh-CN" altLang="en-US"/>
        </a:p>
      </dgm:t>
    </dgm:pt>
  </dgm:ptLst>
  <dgm:cxnLst>
    <dgm:cxn modelId="{8869FB7A-38B1-49FA-B733-B3F0B39A2029}" type="presOf" srcId="{026E1A98-54D8-4FB8-9198-B01BB89E5D8D}" destId="{0B40526E-1E26-4DD3-BAE5-50CE4E53A2B0}" srcOrd="0" destOrd="1" presId="urn:microsoft.com/office/officeart/2005/8/layout/list1"/>
    <dgm:cxn modelId="{65C2F3A0-5214-4B77-A6A9-C6082807457D}" type="presOf" srcId="{1DD60C87-51CF-4323-B108-1BA03DD2DBE6}" destId="{8C6FB1D5-7F5A-4E17-9EFD-0A078558B447}" srcOrd="0" destOrd="0" presId="urn:microsoft.com/office/officeart/2005/8/layout/list1"/>
    <dgm:cxn modelId="{C4AA4DCD-A54B-448C-9B8F-5196161CD1BF}" srcId="{26A0EB3C-894F-4476-8704-A48B2BDF6D29}" destId="{1DD60C87-51CF-4323-B108-1BA03DD2DBE6}" srcOrd="0" destOrd="0" parTransId="{DEEBA163-26F6-4497-95A6-F248C6DE09A0}" sibTransId="{05F5576B-E973-42AE-997F-455D478788FA}"/>
    <dgm:cxn modelId="{8BB512E2-22EA-4C9E-A79B-AD7B49FB8EB3}" type="presOf" srcId="{6E8B76DD-3578-4308-AB3F-AE759BE4C8FC}" destId="{0B40526E-1E26-4DD3-BAE5-50CE4E53A2B0}" srcOrd="0" destOrd="2" presId="urn:microsoft.com/office/officeart/2005/8/layout/list1"/>
    <dgm:cxn modelId="{51EE8AF3-30FC-4AC5-AD06-5D2538A26058}" srcId="{1DD60C87-51CF-4323-B108-1BA03DD2DBE6}" destId="{026E1A98-54D8-4FB8-9198-B01BB89E5D8D}" srcOrd="1" destOrd="0" parTransId="{7FCFDF2B-80D5-48FD-9ADB-F67DF3B3397D}" sibTransId="{9D3CBC21-B591-41FB-9FDF-5D989EFA305A}"/>
    <dgm:cxn modelId="{8ABF6E8A-27FD-4578-BB3C-D2ADFD51738D}" type="presOf" srcId="{26A0EB3C-894F-4476-8704-A48B2BDF6D29}" destId="{C4840958-3932-4CD5-B0D1-EB1F6EE941FB}" srcOrd="0" destOrd="0" presId="urn:microsoft.com/office/officeart/2005/8/layout/list1"/>
    <dgm:cxn modelId="{DFFC2FC3-B42F-4D46-936A-16F55D2A0DC8}" srcId="{1DD60C87-51CF-4323-B108-1BA03DD2DBE6}" destId="{363B5BA3-1E86-41CE-8F89-DE4AA558C1B8}" srcOrd="0" destOrd="0" parTransId="{70ACFA29-D4DE-4403-AB7D-ACE8ECA78604}" sibTransId="{02B3F0C9-E7A0-4EAA-AEE9-791CD3D78008}"/>
    <dgm:cxn modelId="{07AE26FA-8F2F-415D-AB52-B2F4D26C604C}" type="presOf" srcId="{1DD60C87-51CF-4323-B108-1BA03DD2DBE6}" destId="{D42D15BF-EDEE-4732-8910-4D2D3CCDD7A0}" srcOrd="1" destOrd="0" presId="urn:microsoft.com/office/officeart/2005/8/layout/list1"/>
    <dgm:cxn modelId="{0BF9C99C-52A8-4FD8-8866-CC82B91D90EB}" srcId="{1DD60C87-51CF-4323-B108-1BA03DD2DBE6}" destId="{6E8B76DD-3578-4308-AB3F-AE759BE4C8FC}" srcOrd="2" destOrd="0" parTransId="{E3C27831-A303-49A0-AB7E-DF7DD32FFD33}" sibTransId="{1D42C0DB-FF62-4019-A066-48F701C5626A}"/>
    <dgm:cxn modelId="{3B88044F-B5AB-4018-993F-26A94AAEC32D}" type="presOf" srcId="{363B5BA3-1E86-41CE-8F89-DE4AA558C1B8}" destId="{0B40526E-1E26-4DD3-BAE5-50CE4E53A2B0}" srcOrd="0" destOrd="0" presId="urn:microsoft.com/office/officeart/2005/8/layout/list1"/>
    <dgm:cxn modelId="{F0AB404B-7603-4B9D-A40E-F9C5C04E5FFD}" type="presParOf" srcId="{C4840958-3932-4CD5-B0D1-EB1F6EE941FB}" destId="{232BE5D1-FDA3-4826-B382-AD46C13A2F86}" srcOrd="0" destOrd="0" presId="urn:microsoft.com/office/officeart/2005/8/layout/list1"/>
    <dgm:cxn modelId="{A48739E9-24EC-4277-A4E1-030A6F09D9F5}" type="presParOf" srcId="{232BE5D1-FDA3-4826-B382-AD46C13A2F86}" destId="{8C6FB1D5-7F5A-4E17-9EFD-0A078558B447}" srcOrd="0" destOrd="0" presId="urn:microsoft.com/office/officeart/2005/8/layout/list1"/>
    <dgm:cxn modelId="{2CCAF3E4-C054-4F54-ADDC-ED3941D8463E}" type="presParOf" srcId="{232BE5D1-FDA3-4826-B382-AD46C13A2F86}" destId="{D42D15BF-EDEE-4732-8910-4D2D3CCDD7A0}" srcOrd="1" destOrd="0" presId="urn:microsoft.com/office/officeart/2005/8/layout/list1"/>
    <dgm:cxn modelId="{96287358-FE0E-4251-8B34-48CB8125440F}" type="presParOf" srcId="{C4840958-3932-4CD5-B0D1-EB1F6EE941FB}" destId="{C373EFF6-37FB-4D15-9BC5-9363B8AB4390}" srcOrd="1" destOrd="0" presId="urn:microsoft.com/office/officeart/2005/8/layout/list1"/>
    <dgm:cxn modelId="{C5536D18-BBCA-4C67-B247-CEE6004FB1B5}"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ADF05D9-480B-4F34-946F-918350CD3283}"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CN" altLang="en-US"/>
        </a:p>
      </dgm:t>
    </dgm:pt>
    <dgm:pt modelId="{0FFCE29B-2A27-402B-A13D-346E570E7B77}">
      <dgm:prSet phldrT="[文本]" custT="1"/>
      <dgm:spPr/>
      <dgm:t>
        <a:bodyPr/>
        <a:lstStyle/>
        <a:p>
          <a:r>
            <a:rPr lang="zh-CN" altLang="en-US" sz="1800" b="1" dirty="0" smtClean="0">
              <a:latin typeface="Times New Roman" panose="02020603050405020304" pitchFamily="18" charset="0"/>
              <a:ea typeface="仿宋" panose="02010609060101010101" pitchFamily="49" charset="-122"/>
              <a:cs typeface="Times New Roman" panose="02020603050405020304" pitchFamily="18" charset="0"/>
            </a:rPr>
            <a:t>（二）促进环境信息公开制度的实施和完善</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(II)</a:t>
          </a:r>
          <a:r>
            <a:rPr lang="zh-CN" altLang="en-US" sz="1800" b="1"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Promote implementation and completion of environmental information disclosure systems</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DD29F04-A86B-4F0F-8161-AA0988899EE3}" type="parTrans" cxnId="{CC02CC3A-2826-4496-A026-04E5D83E658B}">
      <dgm:prSet/>
      <dgm:spPr/>
      <dgm:t>
        <a:bodyPr/>
        <a:lstStyle/>
        <a:p>
          <a:endParaRPr lang="zh-CN" altLang="en-US"/>
        </a:p>
      </dgm:t>
    </dgm:pt>
    <dgm:pt modelId="{C21B7466-60C0-456C-B646-45759095E3C9}" type="sibTrans" cxnId="{CC02CC3A-2826-4496-A026-04E5D83E658B}">
      <dgm:prSet/>
      <dgm:spPr/>
      <dgm:t>
        <a:bodyPr/>
        <a:lstStyle/>
        <a:p>
          <a:endParaRPr lang="zh-CN" altLang="en-US"/>
        </a:p>
      </dgm:t>
    </dgm:pt>
    <dgm:pt modelId="{22E84A70-6141-46BD-AC07-D6B62409A6D1}">
      <dgm:prSet phldrT="[文本]" custT="1"/>
      <dgm:spPr/>
      <dgm:t>
        <a:bodyPr/>
        <a:lstStyle/>
        <a:p>
          <a:pPr>
            <a:lnSpc>
              <a:spcPct val="100000"/>
            </a:lnSpc>
            <a:spcBef>
              <a:spcPts val="600"/>
            </a:spcBef>
            <a:spcAft>
              <a:spcPts val="600"/>
            </a:spcAft>
          </a:pPr>
          <a:r>
            <a:rPr lang="zh-CN" altLang="en-US" sz="1600" dirty="0" smtClean="0">
              <a:latin typeface="Times New Roman" panose="02020603050405020304" pitchFamily="18" charset="0"/>
              <a:ea typeface="仿宋" panose="02010609060101010101" pitchFamily="49" charset="-122"/>
              <a:cs typeface="Times New Roman" panose="02020603050405020304" pitchFamily="18" charset="0"/>
            </a:rPr>
            <a:t>进一步完善和落实环境信息公开制度。</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Further improve and implement environmental information disclosure systems.</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B4E6CFC9-EAF2-42E7-845B-57529480B732}" type="parTrans" cxnId="{B65096FC-0873-4437-A42D-7E74D5EFD552}">
      <dgm:prSet/>
      <dgm:spPr/>
      <dgm:t>
        <a:bodyPr/>
        <a:lstStyle/>
        <a:p>
          <a:endParaRPr lang="zh-CN" altLang="en-US"/>
        </a:p>
      </dgm:t>
    </dgm:pt>
    <dgm:pt modelId="{71AE5F4E-47D6-457A-9D59-8BABE2F543B2}" type="sibTrans" cxnId="{B65096FC-0873-4437-A42D-7E74D5EFD552}">
      <dgm:prSet/>
      <dgm:spPr/>
      <dgm:t>
        <a:bodyPr/>
        <a:lstStyle/>
        <a:p>
          <a:endParaRPr lang="zh-CN" altLang="en-US"/>
        </a:p>
      </dgm:t>
    </dgm:pt>
    <dgm:pt modelId="{4B162738-BB79-44EB-A528-568FF891DDCE}">
      <dgm:prSet phldrT="[文本]" custT="1"/>
      <dgm:spPr/>
      <dgm:t>
        <a:bodyPr/>
        <a:lstStyle/>
        <a:p>
          <a:pPr>
            <a:lnSpc>
              <a:spcPct val="100000"/>
            </a:lnSpc>
            <a:spcBef>
              <a:spcPts val="600"/>
            </a:spcBef>
            <a:spcAft>
              <a:spcPts val="600"/>
            </a:spcAft>
          </a:pPr>
          <a:r>
            <a:rPr lang="zh-CN" altLang="en-US" sz="1600" dirty="0" smtClean="0">
              <a:latin typeface="Times New Roman" panose="02020603050405020304" pitchFamily="18" charset="0"/>
              <a:ea typeface="仿宋" panose="02010609060101010101" pitchFamily="49" charset="-122"/>
              <a:cs typeface="Times New Roman" panose="02020603050405020304" pitchFamily="18" charset="0"/>
            </a:rPr>
            <a:t>建立工业点源和其他排放源的污染物清单，提高污染数据的监测能力和透明度。</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Develop a pollutant inventory for industrial point sources and other emission sources, and improve monitoring capacity and transparency of pollution data. </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9C32D5AD-9F63-4416-95EC-54E3A38828D1}" type="parTrans" cxnId="{064F8F2A-6A0D-4311-979E-97BE542EBFD0}">
      <dgm:prSet/>
      <dgm:spPr/>
      <dgm:t>
        <a:bodyPr/>
        <a:lstStyle/>
        <a:p>
          <a:endParaRPr lang="zh-CN" altLang="en-US"/>
        </a:p>
      </dgm:t>
    </dgm:pt>
    <dgm:pt modelId="{484E0917-7F3D-4037-A8ED-6A866087BE36}" type="sibTrans" cxnId="{064F8F2A-6A0D-4311-979E-97BE542EBFD0}">
      <dgm:prSet/>
      <dgm:spPr/>
      <dgm:t>
        <a:bodyPr/>
        <a:lstStyle/>
        <a:p>
          <a:endParaRPr lang="zh-CN" altLang="en-US"/>
        </a:p>
      </dgm:t>
    </dgm:pt>
    <dgm:pt modelId="{638EC242-A734-451E-BDA8-0E64235A9CED}">
      <dgm:prSet phldrT="[文本]" custT="1"/>
      <dgm:spPr/>
      <dgm:t>
        <a:bodyPr/>
        <a:lstStyle/>
        <a:p>
          <a:r>
            <a:rPr lang="zh-CN" altLang="en-US" sz="1800" b="1" dirty="0" smtClean="0">
              <a:latin typeface="Times New Roman" panose="02020603050405020304" pitchFamily="18" charset="0"/>
              <a:ea typeface="仿宋" panose="02010609060101010101" pitchFamily="49" charset="-122"/>
              <a:cs typeface="Times New Roman" panose="02020603050405020304" pitchFamily="18" charset="0"/>
            </a:rPr>
            <a:t>（三）发挥媒体的积极作用，构建有利于绿色发展的宣传教育体系</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1800" b="1" dirty="0" smtClean="0">
              <a:latin typeface="Times New Roman" panose="02020603050405020304" pitchFamily="18" charset="0"/>
              <a:cs typeface="Times New Roman" panose="02020603050405020304" pitchFamily="18" charset="0"/>
            </a:rPr>
            <a:t>Enhance the role of media to form a communication and education system promoting green development</a:t>
          </a:r>
          <a:endParaRPr lang="zh-CN" altLang="en-US" sz="18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5495C22-B191-487E-91EB-D041E87D0C2B}" type="parTrans" cxnId="{5A0069BB-44D9-4732-BC23-635F7DB8571A}">
      <dgm:prSet/>
      <dgm:spPr/>
      <dgm:t>
        <a:bodyPr/>
        <a:lstStyle/>
        <a:p>
          <a:endParaRPr lang="zh-CN" altLang="en-US"/>
        </a:p>
      </dgm:t>
    </dgm:pt>
    <dgm:pt modelId="{1532B53B-9444-4014-8151-A77A0236CD02}" type="sibTrans" cxnId="{5A0069BB-44D9-4732-BC23-635F7DB8571A}">
      <dgm:prSet/>
      <dgm:spPr/>
      <dgm:t>
        <a:bodyPr/>
        <a:lstStyle/>
        <a:p>
          <a:endParaRPr lang="zh-CN" altLang="en-US"/>
        </a:p>
      </dgm:t>
    </dgm:pt>
    <dgm:pt modelId="{C57B7DDB-DBF6-48C0-AB54-EC98F5865267}">
      <dgm:prSet phldrT="[文本]" custT="1"/>
      <dgm:spPr/>
      <dgm:t>
        <a:bodyPr/>
        <a:lstStyle/>
        <a:p>
          <a:pPr>
            <a:lnSpc>
              <a:spcPct val="100000"/>
            </a:lnSpc>
            <a:spcBef>
              <a:spcPts val="600"/>
            </a:spcBef>
            <a:spcAft>
              <a:spcPts val="600"/>
            </a:spcAft>
          </a:pPr>
          <a:r>
            <a:rPr lang="zh-CN" altLang="en-US" sz="1600" dirty="0" smtClean="0">
              <a:latin typeface="Times New Roman" panose="02020603050405020304" pitchFamily="18" charset="0"/>
              <a:ea typeface="仿宋" panose="02010609060101010101" pitchFamily="49" charset="-122"/>
              <a:cs typeface="Times New Roman" panose="02020603050405020304" pitchFamily="18" charset="0"/>
            </a:rPr>
            <a:t>发挥新媒体的平台与宣传作用。</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Enhance the utilization of new media platforms and public information dissemination activities for green development.</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CD487350-111B-4FB1-A34C-74F73803793A}" type="parTrans" cxnId="{32FC976F-FC95-4211-B7C0-7260B8168B5D}">
      <dgm:prSet/>
      <dgm:spPr/>
      <dgm:t>
        <a:bodyPr/>
        <a:lstStyle/>
        <a:p>
          <a:endParaRPr lang="zh-CN" altLang="en-US"/>
        </a:p>
      </dgm:t>
    </dgm:pt>
    <dgm:pt modelId="{0B154961-69DD-4C67-A9AA-87CE6C3A32C2}" type="sibTrans" cxnId="{32FC976F-FC95-4211-B7C0-7260B8168B5D}">
      <dgm:prSet/>
      <dgm:spPr/>
      <dgm:t>
        <a:bodyPr/>
        <a:lstStyle/>
        <a:p>
          <a:endParaRPr lang="zh-CN" altLang="en-US"/>
        </a:p>
      </dgm:t>
    </dgm:pt>
    <dgm:pt modelId="{9419D830-89D3-4E44-81AA-6F803A29C8EC}">
      <dgm:prSet phldrT="[文本]" custT="1"/>
      <dgm:spPr/>
      <dgm:t>
        <a:bodyPr/>
        <a:lstStyle/>
        <a:p>
          <a:pPr>
            <a:lnSpc>
              <a:spcPct val="100000"/>
            </a:lnSpc>
            <a:spcBef>
              <a:spcPts val="600"/>
            </a:spcBef>
            <a:spcAft>
              <a:spcPts val="600"/>
            </a:spcAft>
          </a:pPr>
          <a:r>
            <a:rPr lang="zh-CN" altLang="en-US" sz="1600" dirty="0" smtClean="0">
              <a:latin typeface="Times New Roman" panose="02020603050405020304" pitchFamily="18" charset="0"/>
              <a:ea typeface="仿宋" panose="02010609060101010101" pitchFamily="49" charset="-122"/>
              <a:cs typeface="Times New Roman" panose="02020603050405020304" pitchFamily="18" charset="0"/>
            </a:rPr>
            <a:t>加强环境和绿色发展宣传与教育体系建设。</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Strengthen the environment and green development information dissemination and education systems.</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FD637331-3091-4951-AC38-269A16D8EB8F}" type="parTrans" cxnId="{E26330CB-D21E-43E6-A42B-4ECA24328815}">
      <dgm:prSet/>
      <dgm:spPr/>
      <dgm:t>
        <a:bodyPr/>
        <a:lstStyle/>
        <a:p>
          <a:endParaRPr lang="zh-CN" altLang="en-US"/>
        </a:p>
      </dgm:t>
    </dgm:pt>
    <dgm:pt modelId="{2B8649DF-1DDD-45F7-86B3-DA12BAAA67B6}" type="sibTrans" cxnId="{E26330CB-D21E-43E6-A42B-4ECA24328815}">
      <dgm:prSet/>
      <dgm:spPr/>
      <dgm:t>
        <a:bodyPr/>
        <a:lstStyle/>
        <a:p>
          <a:endParaRPr lang="zh-CN" altLang="en-US"/>
        </a:p>
      </dgm:t>
    </dgm:pt>
    <dgm:pt modelId="{B4DC9ABB-6973-4F71-B4D8-92C2C9DE39E6}" type="pres">
      <dgm:prSet presAssocID="{CADF05D9-480B-4F34-946F-918350CD3283}" presName="Name0" presStyleCnt="0">
        <dgm:presLayoutVars>
          <dgm:dir/>
          <dgm:animLvl val="lvl"/>
          <dgm:resizeHandles val="exact"/>
        </dgm:presLayoutVars>
      </dgm:prSet>
      <dgm:spPr/>
      <dgm:t>
        <a:bodyPr/>
        <a:lstStyle/>
        <a:p>
          <a:endParaRPr lang="zh-CN" altLang="en-US"/>
        </a:p>
      </dgm:t>
    </dgm:pt>
    <dgm:pt modelId="{30511994-81BF-4A50-8B7B-B948A14E21E5}" type="pres">
      <dgm:prSet presAssocID="{0FFCE29B-2A27-402B-A13D-346E570E7B77}" presName="linNode" presStyleCnt="0"/>
      <dgm:spPr/>
    </dgm:pt>
    <dgm:pt modelId="{C30C5107-C4B0-44F0-9003-26F530825B2C}" type="pres">
      <dgm:prSet presAssocID="{0FFCE29B-2A27-402B-A13D-346E570E7B77}" presName="parentText" presStyleLbl="node1" presStyleIdx="0" presStyleCnt="2">
        <dgm:presLayoutVars>
          <dgm:chMax val="1"/>
          <dgm:bulletEnabled val="1"/>
        </dgm:presLayoutVars>
      </dgm:prSet>
      <dgm:spPr/>
      <dgm:t>
        <a:bodyPr/>
        <a:lstStyle/>
        <a:p>
          <a:endParaRPr lang="zh-CN" altLang="en-US"/>
        </a:p>
      </dgm:t>
    </dgm:pt>
    <dgm:pt modelId="{C996B0CF-EFCA-458C-9AC9-F97DC56F067E}" type="pres">
      <dgm:prSet presAssocID="{0FFCE29B-2A27-402B-A13D-346E570E7B77}" presName="descendantText" presStyleLbl="alignAccFollowNode1" presStyleIdx="0" presStyleCnt="2" custScaleY="125930">
        <dgm:presLayoutVars>
          <dgm:bulletEnabled val="1"/>
        </dgm:presLayoutVars>
      </dgm:prSet>
      <dgm:spPr/>
      <dgm:t>
        <a:bodyPr/>
        <a:lstStyle/>
        <a:p>
          <a:endParaRPr lang="zh-CN" altLang="en-US"/>
        </a:p>
      </dgm:t>
    </dgm:pt>
    <dgm:pt modelId="{2D6022F2-9A88-4C37-B070-325E216749A0}" type="pres">
      <dgm:prSet presAssocID="{C21B7466-60C0-456C-B646-45759095E3C9}" presName="sp" presStyleCnt="0"/>
      <dgm:spPr/>
    </dgm:pt>
    <dgm:pt modelId="{6D83D0BC-79E4-4A1A-B77D-4040F7C64BEF}" type="pres">
      <dgm:prSet presAssocID="{638EC242-A734-451E-BDA8-0E64235A9CED}" presName="linNode" presStyleCnt="0"/>
      <dgm:spPr/>
    </dgm:pt>
    <dgm:pt modelId="{D379748F-7107-47BE-A020-78534396ED72}" type="pres">
      <dgm:prSet presAssocID="{638EC242-A734-451E-BDA8-0E64235A9CED}" presName="parentText" presStyleLbl="node1" presStyleIdx="1" presStyleCnt="2" custScaleY="105773">
        <dgm:presLayoutVars>
          <dgm:chMax val="1"/>
          <dgm:bulletEnabled val="1"/>
        </dgm:presLayoutVars>
      </dgm:prSet>
      <dgm:spPr/>
      <dgm:t>
        <a:bodyPr/>
        <a:lstStyle/>
        <a:p>
          <a:endParaRPr lang="zh-CN" altLang="en-US"/>
        </a:p>
      </dgm:t>
    </dgm:pt>
    <dgm:pt modelId="{CDC903D0-1A0C-4F97-A02C-1DFD2C68834F}" type="pres">
      <dgm:prSet presAssocID="{638EC242-A734-451E-BDA8-0E64235A9CED}" presName="descendantText" presStyleLbl="alignAccFollowNode1" presStyleIdx="1" presStyleCnt="2" custScaleY="120106">
        <dgm:presLayoutVars>
          <dgm:bulletEnabled val="1"/>
        </dgm:presLayoutVars>
      </dgm:prSet>
      <dgm:spPr/>
      <dgm:t>
        <a:bodyPr/>
        <a:lstStyle/>
        <a:p>
          <a:endParaRPr lang="zh-CN" altLang="en-US"/>
        </a:p>
      </dgm:t>
    </dgm:pt>
  </dgm:ptLst>
  <dgm:cxnLst>
    <dgm:cxn modelId="{064F8F2A-6A0D-4311-979E-97BE542EBFD0}" srcId="{0FFCE29B-2A27-402B-A13D-346E570E7B77}" destId="{4B162738-BB79-44EB-A528-568FF891DDCE}" srcOrd="1" destOrd="0" parTransId="{9C32D5AD-9F63-4416-95EC-54E3A38828D1}" sibTransId="{484E0917-7F3D-4037-A8ED-6A866087BE36}"/>
    <dgm:cxn modelId="{E09CFC4D-8DEC-489D-86AB-F03EBE7FFC1D}" type="presOf" srcId="{C57B7DDB-DBF6-48C0-AB54-EC98F5865267}" destId="{CDC903D0-1A0C-4F97-A02C-1DFD2C68834F}" srcOrd="0" destOrd="0" presId="urn:microsoft.com/office/officeart/2005/8/layout/vList5"/>
    <dgm:cxn modelId="{CC02CC3A-2826-4496-A026-04E5D83E658B}" srcId="{CADF05D9-480B-4F34-946F-918350CD3283}" destId="{0FFCE29B-2A27-402B-A13D-346E570E7B77}" srcOrd="0" destOrd="0" parTransId="{2DD29F04-A86B-4F0F-8161-AA0988899EE3}" sibTransId="{C21B7466-60C0-456C-B646-45759095E3C9}"/>
    <dgm:cxn modelId="{B7F4CABE-B7EF-4EDA-9B9D-3DFA0484111A}" type="presOf" srcId="{9419D830-89D3-4E44-81AA-6F803A29C8EC}" destId="{CDC903D0-1A0C-4F97-A02C-1DFD2C68834F}" srcOrd="0" destOrd="1" presId="urn:microsoft.com/office/officeart/2005/8/layout/vList5"/>
    <dgm:cxn modelId="{A810670C-0FD1-4850-8C44-E18C2B35F8E1}" type="presOf" srcId="{4B162738-BB79-44EB-A528-568FF891DDCE}" destId="{C996B0CF-EFCA-458C-9AC9-F97DC56F067E}" srcOrd="0" destOrd="1" presId="urn:microsoft.com/office/officeart/2005/8/layout/vList5"/>
    <dgm:cxn modelId="{B65096FC-0873-4437-A42D-7E74D5EFD552}" srcId="{0FFCE29B-2A27-402B-A13D-346E570E7B77}" destId="{22E84A70-6141-46BD-AC07-D6B62409A6D1}" srcOrd="0" destOrd="0" parTransId="{B4E6CFC9-EAF2-42E7-845B-57529480B732}" sibTransId="{71AE5F4E-47D6-457A-9D59-8BABE2F543B2}"/>
    <dgm:cxn modelId="{20216CF6-4FB4-465F-B6D9-435200451863}" type="presOf" srcId="{22E84A70-6141-46BD-AC07-D6B62409A6D1}" destId="{C996B0CF-EFCA-458C-9AC9-F97DC56F067E}" srcOrd="0" destOrd="0" presId="urn:microsoft.com/office/officeart/2005/8/layout/vList5"/>
    <dgm:cxn modelId="{5A0069BB-44D9-4732-BC23-635F7DB8571A}" srcId="{CADF05D9-480B-4F34-946F-918350CD3283}" destId="{638EC242-A734-451E-BDA8-0E64235A9CED}" srcOrd="1" destOrd="0" parTransId="{25495C22-B191-487E-91EB-D041E87D0C2B}" sibTransId="{1532B53B-9444-4014-8151-A77A0236CD02}"/>
    <dgm:cxn modelId="{1FE2558F-39AC-4938-B139-0010CDE3D2B6}" type="presOf" srcId="{CADF05D9-480B-4F34-946F-918350CD3283}" destId="{B4DC9ABB-6973-4F71-B4D8-92C2C9DE39E6}" srcOrd="0" destOrd="0" presId="urn:microsoft.com/office/officeart/2005/8/layout/vList5"/>
    <dgm:cxn modelId="{32FC976F-FC95-4211-B7C0-7260B8168B5D}" srcId="{638EC242-A734-451E-BDA8-0E64235A9CED}" destId="{C57B7DDB-DBF6-48C0-AB54-EC98F5865267}" srcOrd="0" destOrd="0" parTransId="{CD487350-111B-4FB1-A34C-74F73803793A}" sibTransId="{0B154961-69DD-4C67-A9AA-87CE6C3A32C2}"/>
    <dgm:cxn modelId="{F6493F73-FC57-4ADB-9498-5F49A8501AA8}" type="presOf" srcId="{638EC242-A734-451E-BDA8-0E64235A9CED}" destId="{D379748F-7107-47BE-A020-78534396ED72}" srcOrd="0" destOrd="0" presId="urn:microsoft.com/office/officeart/2005/8/layout/vList5"/>
    <dgm:cxn modelId="{4061058C-1576-4720-ACEE-F78D57F56C9C}" type="presOf" srcId="{0FFCE29B-2A27-402B-A13D-346E570E7B77}" destId="{C30C5107-C4B0-44F0-9003-26F530825B2C}" srcOrd="0" destOrd="0" presId="urn:microsoft.com/office/officeart/2005/8/layout/vList5"/>
    <dgm:cxn modelId="{E26330CB-D21E-43E6-A42B-4ECA24328815}" srcId="{638EC242-A734-451E-BDA8-0E64235A9CED}" destId="{9419D830-89D3-4E44-81AA-6F803A29C8EC}" srcOrd="1" destOrd="0" parTransId="{FD637331-3091-4951-AC38-269A16D8EB8F}" sibTransId="{2B8649DF-1DDD-45F7-86B3-DA12BAAA67B6}"/>
    <dgm:cxn modelId="{8B845ADF-23B9-4FA2-A7D1-BBC35042C1B5}" type="presParOf" srcId="{B4DC9ABB-6973-4F71-B4D8-92C2C9DE39E6}" destId="{30511994-81BF-4A50-8B7B-B948A14E21E5}" srcOrd="0" destOrd="0" presId="urn:microsoft.com/office/officeart/2005/8/layout/vList5"/>
    <dgm:cxn modelId="{7D176C00-BEA6-4903-AA0E-C7BF7D96A361}" type="presParOf" srcId="{30511994-81BF-4A50-8B7B-B948A14E21E5}" destId="{C30C5107-C4B0-44F0-9003-26F530825B2C}" srcOrd="0" destOrd="0" presId="urn:microsoft.com/office/officeart/2005/8/layout/vList5"/>
    <dgm:cxn modelId="{75E7CFC6-ACB2-4859-BB19-CB022C9CC535}" type="presParOf" srcId="{30511994-81BF-4A50-8B7B-B948A14E21E5}" destId="{C996B0CF-EFCA-458C-9AC9-F97DC56F067E}" srcOrd="1" destOrd="0" presId="urn:microsoft.com/office/officeart/2005/8/layout/vList5"/>
    <dgm:cxn modelId="{C37F99D1-B6DC-4ECC-ACA1-200BC277A59A}" type="presParOf" srcId="{B4DC9ABB-6973-4F71-B4D8-92C2C9DE39E6}" destId="{2D6022F2-9A88-4C37-B070-325E216749A0}" srcOrd="1" destOrd="0" presId="urn:microsoft.com/office/officeart/2005/8/layout/vList5"/>
    <dgm:cxn modelId="{837462AE-21D6-4E6B-8381-ABED886C009C}" type="presParOf" srcId="{B4DC9ABB-6973-4F71-B4D8-92C2C9DE39E6}" destId="{6D83D0BC-79E4-4A1A-B77D-4040F7C64BEF}" srcOrd="2" destOrd="0" presId="urn:microsoft.com/office/officeart/2005/8/layout/vList5"/>
    <dgm:cxn modelId="{6381AA31-FD61-4A8B-96EE-A7904E24229F}" type="presParOf" srcId="{6D83D0BC-79E4-4A1A-B77D-4040F7C64BEF}" destId="{D379748F-7107-47BE-A020-78534396ED72}" srcOrd="0" destOrd="0" presId="urn:microsoft.com/office/officeart/2005/8/layout/vList5"/>
    <dgm:cxn modelId="{00825A8A-D22B-4D49-A85D-5B574019D17C}" type="presParOf" srcId="{6D83D0BC-79E4-4A1A-B77D-4040F7C64BEF}" destId="{CDC903D0-1A0C-4F97-A02C-1DFD2C6883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1714C6-E5B2-4BF4-9146-A81D02B307B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FBB8D311-0276-4097-BDF8-45823670BA39}">
      <dgm:prSet phldrT="[文本]" custT="1">
        <dgm:style>
          <a:lnRef idx="3">
            <a:schemeClr val="lt1"/>
          </a:lnRef>
          <a:fillRef idx="1">
            <a:schemeClr val="accent5"/>
          </a:fillRef>
          <a:effectRef idx="1">
            <a:schemeClr val="accent5"/>
          </a:effectRef>
          <a:fontRef idx="minor">
            <a:schemeClr val="lt1"/>
          </a:fontRef>
        </dgm:style>
      </dgm:prSet>
      <dgm:spPr/>
      <dgm:t>
        <a:bodyPr/>
        <a:lstStyle/>
        <a:p>
          <a:r>
            <a:rPr lang="zh-CN" altLang="zh-CN" sz="2000" b="1" dirty="0" smtClean="0">
              <a:latin typeface="Times New Roman" panose="02020603050405020304" pitchFamily="18" charset="0"/>
              <a:ea typeface="仿宋" panose="02010609060101010101" pitchFamily="49" charset="-122"/>
              <a:cs typeface="Times New Roman" panose="02020603050405020304" pitchFamily="18" charset="0"/>
            </a:rPr>
            <a:t>提升国家绿色转型治理能力</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Upgrading Governance Capacity for Green Transformation </a:t>
          </a:r>
          <a:endParaRPr lang="zh-CN" altLang="en-US" sz="2000" b="1" dirty="0">
            <a:latin typeface="Times New Roman" panose="02020603050405020304" pitchFamily="18" charset="0"/>
            <a:cs typeface="Times New Roman" panose="02020603050405020304" pitchFamily="18" charset="0"/>
          </a:endParaRPr>
        </a:p>
      </dgm:t>
    </dgm:pt>
    <dgm:pt modelId="{ED3DD2AC-0678-4F6A-A6FF-A50A19484DC7}" type="parTrans" cxnId="{9C961A33-8BBF-4997-999D-07B871105D07}">
      <dgm:prSet/>
      <dgm:spPr/>
      <dgm:t>
        <a:bodyPr/>
        <a:lstStyle/>
        <a:p>
          <a:endParaRPr lang="zh-CN" altLang="en-US"/>
        </a:p>
      </dgm:t>
    </dgm:pt>
    <dgm:pt modelId="{1BDAEE7D-F14D-4F8D-8A9F-5A72A9AD435E}" type="sibTrans" cxnId="{9C961A33-8BBF-4997-999D-07B871105D07}">
      <dgm:prSet/>
      <dgm:spPr/>
      <dgm:t>
        <a:bodyPr/>
        <a:lstStyle/>
        <a:p>
          <a:endParaRPr lang="zh-CN" altLang="en-US"/>
        </a:p>
      </dgm:t>
    </dgm:pt>
    <dgm:pt modelId="{7A4459B6-24EA-4C49-ACAF-AD8F962EFF3D}">
      <dgm:prSet phldrT="[文本]" custT="1"/>
      <dgm:spPr/>
      <dgm:t>
        <a:bodyPr/>
        <a:lstStyle/>
        <a:p>
          <a:pPr>
            <a:lnSpc>
              <a:spcPts val="1800"/>
            </a:lnSpc>
            <a:spcBef>
              <a:spcPts val="600"/>
            </a:spcBef>
            <a:spcAft>
              <a:spcPts val="600"/>
            </a:spcAft>
          </a:pP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中国的可持续发展进程：</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正在进入新的历史时期</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Sustainable development in China</a:t>
          </a:r>
          <a:r>
            <a:rPr lang="en-US"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 new era</a:t>
          </a:r>
          <a:endParaRPr lang="zh-CN" altLang="en-US" sz="1800" b="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C4DE22D9-E587-4B8E-A77A-4AFB15094530}" type="parTrans" cxnId="{99C6F117-4E17-45A4-A6AF-DCA7B67FD338}">
      <dgm:prSet/>
      <dgm:spPr/>
      <dgm:t>
        <a:bodyPr/>
        <a:lstStyle/>
        <a:p>
          <a:endParaRPr lang="zh-CN" altLang="en-US"/>
        </a:p>
      </dgm:t>
    </dgm:pt>
    <dgm:pt modelId="{45568EBD-D4E1-4961-9625-75C74A0F268B}" type="sibTrans" cxnId="{99C6F117-4E17-45A4-A6AF-DCA7B67FD338}">
      <dgm:prSet/>
      <dgm:spPr/>
      <dgm:t>
        <a:bodyPr/>
        <a:lstStyle/>
        <a:p>
          <a:endParaRPr lang="zh-CN" altLang="en-US"/>
        </a:p>
      </dgm:t>
    </dgm:pt>
    <dgm:pt modelId="{CBACDD7E-52F3-4B83-AD91-00C58D3F796F}">
      <dgm:prSet custT="1"/>
      <dgm:spPr/>
      <dgm:t>
        <a:bodyPr/>
        <a:lstStyle/>
        <a:p>
          <a:pPr>
            <a:lnSpc>
              <a:spcPts val="1800"/>
            </a:lnSpc>
            <a:spcBef>
              <a:spcPts val="600"/>
            </a:spcBef>
            <a:spcAft>
              <a:spcPts val="600"/>
            </a:spcAft>
          </a:pPr>
          <a:r>
            <a:rPr lang="zh-CN"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十八届三中全会</a:t>
          </a: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生态文明制度建设，</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全面深化改革与绿色转型</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The Third Plenary Session of the 18th CPC Central Committee</a:t>
          </a:r>
          <a:r>
            <a:rPr lang="en-US"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Institutional development for ecological civilization, comprehensively deepening reform &amp; green transformation</a:t>
          </a:r>
          <a:endParaRPr lang="zh-CN" altLang="en-US" sz="1800" b="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FF82A6D5-A71C-4DA9-A2DE-850461123FE4}" type="parTrans" cxnId="{E20C67D0-71B6-4C0E-9A17-7FE24F7EE7C5}">
      <dgm:prSet/>
      <dgm:spPr/>
      <dgm:t>
        <a:bodyPr/>
        <a:lstStyle/>
        <a:p>
          <a:endParaRPr lang="zh-CN" altLang="en-US"/>
        </a:p>
      </dgm:t>
    </dgm:pt>
    <dgm:pt modelId="{9D6E468C-B43E-4F6C-BBB3-15B54ECC9895}" type="sibTrans" cxnId="{E20C67D0-71B6-4C0E-9A17-7FE24F7EE7C5}">
      <dgm:prSet/>
      <dgm:spPr/>
      <dgm:t>
        <a:bodyPr/>
        <a:lstStyle/>
        <a:p>
          <a:endParaRPr lang="zh-CN" altLang="en-US"/>
        </a:p>
      </dgm:t>
    </dgm:pt>
    <dgm:pt modelId="{2D16F2C3-E750-4270-8438-3136AD5D497A}">
      <dgm:prSet custT="1"/>
      <dgm:spPr/>
      <dgm:t>
        <a:bodyPr/>
        <a:lstStyle/>
        <a:p>
          <a:pPr>
            <a:lnSpc>
              <a:spcPts val="1800"/>
            </a:lnSpc>
            <a:spcBef>
              <a:spcPts val="600"/>
            </a:spcBef>
            <a:spcAft>
              <a:spcPts val="600"/>
            </a:spcAft>
          </a:pPr>
          <a:r>
            <a:rPr lang="zh-CN"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未来</a:t>
          </a: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趋势：</a:t>
          </a:r>
          <a:r>
            <a:rPr lang="zh-CN"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生态文明理念、原则、目标全面贯穿到中国特色社会主义事业</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推进国家治理体系和治理能力现代化</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Future Trends: </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Vision, principle &amp; targets of Ecological Civilization thoroughly incorporated to modernize national governance system and capacity</a:t>
          </a:r>
          <a:endParaRPr lang="en-US" altLang="zh-CN" sz="1800" b="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endParaRPr>
        </a:p>
      </dgm:t>
    </dgm:pt>
    <dgm:pt modelId="{3761D0ED-D312-417C-811A-E2AC3C17779F}" type="parTrans" cxnId="{EEAA389A-98CD-4028-BA02-729C7E4ECF97}">
      <dgm:prSet/>
      <dgm:spPr/>
      <dgm:t>
        <a:bodyPr/>
        <a:lstStyle/>
        <a:p>
          <a:endParaRPr lang="zh-CN" altLang="en-US"/>
        </a:p>
      </dgm:t>
    </dgm:pt>
    <dgm:pt modelId="{39973AD9-25DF-4E99-9E81-D0607DC6CF07}" type="sibTrans" cxnId="{EEAA389A-98CD-4028-BA02-729C7E4ECF97}">
      <dgm:prSet/>
      <dgm:spPr/>
      <dgm:t>
        <a:bodyPr/>
        <a:lstStyle/>
        <a:p>
          <a:endParaRPr lang="zh-CN" altLang="en-US"/>
        </a:p>
      </dgm:t>
    </dgm:pt>
    <dgm:pt modelId="{1E83EFDE-6384-4B71-B961-FFFD3B28C069}">
      <dgm:prSet custT="1"/>
      <dgm:spPr/>
      <dgm:t>
        <a:bodyPr/>
        <a:lstStyle/>
        <a:p>
          <a:pPr>
            <a:lnSpc>
              <a:spcPts val="1800"/>
            </a:lnSpc>
            <a:spcBef>
              <a:spcPts val="600"/>
            </a:spcBef>
            <a:spcAft>
              <a:spcPts val="600"/>
            </a:spcAft>
          </a:pPr>
          <a:r>
            <a:rPr lang="zh-CN" altLang="en-US"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2015：</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面向“十三五”的关键一年</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en-US" altLang="zh-CN" sz="1800" b="1"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2015: </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L</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ook</a:t>
          </a:r>
          <a:r>
            <a:rPr lang="en-US" altLang="zh-CN" sz="1800" b="0" dirty="0" err="1"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ing</a:t>
          </a:r>
          <a:r>
            <a:rPr lang="en-US" altLang="zh-CN"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 </a:t>
          </a:r>
          <a:r>
            <a:rPr lang="zh-CN" altLang="en-US" sz="1800" b="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forward the Thirteenth Five-Year Period   </a:t>
          </a:r>
          <a:endParaRPr lang="zh-CN" altLang="en-US" sz="1800" b="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endParaRPr>
        </a:p>
      </dgm:t>
    </dgm:pt>
    <dgm:pt modelId="{34550D20-6DEC-405D-AEA5-FB118E6069E0}" type="parTrans" cxnId="{B5A837C8-E5FD-4E64-9E09-CCF374E6BF18}">
      <dgm:prSet/>
      <dgm:spPr/>
      <dgm:t>
        <a:bodyPr/>
        <a:lstStyle/>
        <a:p>
          <a:endParaRPr lang="zh-CN" altLang="en-US"/>
        </a:p>
      </dgm:t>
    </dgm:pt>
    <dgm:pt modelId="{85A41597-C497-428D-8B97-07B967A29295}" type="sibTrans" cxnId="{B5A837C8-E5FD-4E64-9E09-CCF374E6BF18}">
      <dgm:prSet/>
      <dgm:spPr/>
      <dgm:t>
        <a:bodyPr/>
        <a:lstStyle/>
        <a:p>
          <a:endParaRPr lang="zh-CN" altLang="en-US"/>
        </a:p>
      </dgm:t>
    </dgm:pt>
    <dgm:pt modelId="{FCAA3291-6CA2-4E62-AC2A-D31634A7C705}" type="pres">
      <dgm:prSet presAssocID="{071714C6-E5B2-4BF4-9146-A81D02B307B5}" presName="linear" presStyleCnt="0">
        <dgm:presLayoutVars>
          <dgm:dir/>
          <dgm:animLvl val="lvl"/>
          <dgm:resizeHandles val="exact"/>
        </dgm:presLayoutVars>
      </dgm:prSet>
      <dgm:spPr/>
      <dgm:t>
        <a:bodyPr/>
        <a:lstStyle/>
        <a:p>
          <a:endParaRPr lang="zh-CN" altLang="en-US"/>
        </a:p>
      </dgm:t>
    </dgm:pt>
    <dgm:pt modelId="{FB5D539D-10C0-44B4-9209-0AD1FE1A7B94}" type="pres">
      <dgm:prSet presAssocID="{FBB8D311-0276-4097-BDF8-45823670BA39}" presName="parentLin" presStyleCnt="0"/>
      <dgm:spPr/>
    </dgm:pt>
    <dgm:pt modelId="{995A92DE-902A-41F2-AF12-2DE1B71F1655}" type="pres">
      <dgm:prSet presAssocID="{FBB8D311-0276-4097-BDF8-45823670BA39}" presName="parentLeftMargin" presStyleLbl="node1" presStyleIdx="0" presStyleCnt="1"/>
      <dgm:spPr/>
      <dgm:t>
        <a:bodyPr/>
        <a:lstStyle/>
        <a:p>
          <a:endParaRPr lang="zh-CN" altLang="en-US"/>
        </a:p>
      </dgm:t>
    </dgm:pt>
    <dgm:pt modelId="{83F77C1D-DD08-4954-BDBD-E3B40E3240E4}" type="pres">
      <dgm:prSet presAssocID="{FBB8D311-0276-4097-BDF8-45823670BA39}" presName="parentText" presStyleLbl="node1" presStyleIdx="0" presStyleCnt="1" custScaleX="113678" custScaleY="146340">
        <dgm:presLayoutVars>
          <dgm:chMax val="0"/>
          <dgm:bulletEnabled val="1"/>
        </dgm:presLayoutVars>
      </dgm:prSet>
      <dgm:spPr/>
      <dgm:t>
        <a:bodyPr/>
        <a:lstStyle/>
        <a:p>
          <a:endParaRPr lang="zh-CN" altLang="en-US"/>
        </a:p>
      </dgm:t>
    </dgm:pt>
    <dgm:pt modelId="{B2C1B0BD-002C-48A3-8A44-1CF0FAE9E6C3}" type="pres">
      <dgm:prSet presAssocID="{FBB8D311-0276-4097-BDF8-45823670BA39}" presName="negativeSpace" presStyleCnt="0"/>
      <dgm:spPr/>
    </dgm:pt>
    <dgm:pt modelId="{5798BC23-8542-4D6E-B743-8D9C37428C1B}" type="pres">
      <dgm:prSet presAssocID="{FBB8D311-0276-4097-BDF8-45823670BA39}" presName="childText" presStyleLbl="conFgAcc1" presStyleIdx="0" presStyleCnt="1" custLinFactNeighborY="10945">
        <dgm:presLayoutVars>
          <dgm:bulletEnabled val="1"/>
        </dgm:presLayoutVars>
      </dgm:prSet>
      <dgm:spPr/>
      <dgm:t>
        <a:bodyPr/>
        <a:lstStyle/>
        <a:p>
          <a:endParaRPr lang="zh-CN" altLang="en-US"/>
        </a:p>
      </dgm:t>
    </dgm:pt>
  </dgm:ptLst>
  <dgm:cxnLst>
    <dgm:cxn modelId="{B5A837C8-E5FD-4E64-9E09-CCF374E6BF18}" srcId="{FBB8D311-0276-4097-BDF8-45823670BA39}" destId="{1E83EFDE-6384-4B71-B961-FFFD3B28C069}" srcOrd="3" destOrd="0" parTransId="{34550D20-6DEC-405D-AEA5-FB118E6069E0}" sibTransId="{85A41597-C497-428D-8B97-07B967A29295}"/>
    <dgm:cxn modelId="{E20C67D0-71B6-4C0E-9A17-7FE24F7EE7C5}" srcId="{FBB8D311-0276-4097-BDF8-45823670BA39}" destId="{CBACDD7E-52F3-4B83-AD91-00C58D3F796F}" srcOrd="1" destOrd="0" parTransId="{FF82A6D5-A71C-4DA9-A2DE-850461123FE4}" sibTransId="{9D6E468C-B43E-4F6C-BBB3-15B54ECC9895}"/>
    <dgm:cxn modelId="{6108DA9B-18F5-481C-9407-0D3F18DF7664}" type="presOf" srcId="{FBB8D311-0276-4097-BDF8-45823670BA39}" destId="{83F77C1D-DD08-4954-BDBD-E3B40E3240E4}" srcOrd="1" destOrd="0" presId="urn:microsoft.com/office/officeart/2005/8/layout/list1"/>
    <dgm:cxn modelId="{99C6F117-4E17-45A4-A6AF-DCA7B67FD338}" srcId="{FBB8D311-0276-4097-BDF8-45823670BA39}" destId="{7A4459B6-24EA-4C49-ACAF-AD8F962EFF3D}" srcOrd="0" destOrd="0" parTransId="{C4DE22D9-E587-4B8E-A77A-4AFB15094530}" sibTransId="{45568EBD-D4E1-4961-9625-75C74A0F268B}"/>
    <dgm:cxn modelId="{282E88F9-1D27-4C8C-9321-9D8882E77A23}" type="presOf" srcId="{CBACDD7E-52F3-4B83-AD91-00C58D3F796F}" destId="{5798BC23-8542-4D6E-B743-8D9C37428C1B}" srcOrd="0" destOrd="1" presId="urn:microsoft.com/office/officeart/2005/8/layout/list1"/>
    <dgm:cxn modelId="{8E243121-1006-4CAC-BE20-9F10AA2F5F91}" type="presOf" srcId="{071714C6-E5B2-4BF4-9146-A81D02B307B5}" destId="{FCAA3291-6CA2-4E62-AC2A-D31634A7C705}" srcOrd="0" destOrd="0" presId="urn:microsoft.com/office/officeart/2005/8/layout/list1"/>
    <dgm:cxn modelId="{EEAA389A-98CD-4028-BA02-729C7E4ECF97}" srcId="{FBB8D311-0276-4097-BDF8-45823670BA39}" destId="{2D16F2C3-E750-4270-8438-3136AD5D497A}" srcOrd="2" destOrd="0" parTransId="{3761D0ED-D312-417C-811A-E2AC3C17779F}" sibTransId="{39973AD9-25DF-4E99-9E81-D0607DC6CF07}"/>
    <dgm:cxn modelId="{A37DD180-8084-4D92-9DAD-3800AE41E990}" type="presOf" srcId="{2D16F2C3-E750-4270-8438-3136AD5D497A}" destId="{5798BC23-8542-4D6E-B743-8D9C37428C1B}" srcOrd="0" destOrd="2" presId="urn:microsoft.com/office/officeart/2005/8/layout/list1"/>
    <dgm:cxn modelId="{DB6015BB-307A-47B9-8BDB-A6077D5622B8}" type="presOf" srcId="{1E83EFDE-6384-4B71-B961-FFFD3B28C069}" destId="{5798BC23-8542-4D6E-B743-8D9C37428C1B}" srcOrd="0" destOrd="3" presId="urn:microsoft.com/office/officeart/2005/8/layout/list1"/>
    <dgm:cxn modelId="{228BA726-DE21-4CF1-BC5A-9D4327AA8972}" type="presOf" srcId="{FBB8D311-0276-4097-BDF8-45823670BA39}" destId="{995A92DE-902A-41F2-AF12-2DE1B71F1655}" srcOrd="0" destOrd="0" presId="urn:microsoft.com/office/officeart/2005/8/layout/list1"/>
    <dgm:cxn modelId="{57F3D05C-1E1F-4C71-A193-7E54EB4BC5DE}" type="presOf" srcId="{7A4459B6-24EA-4C49-ACAF-AD8F962EFF3D}" destId="{5798BC23-8542-4D6E-B743-8D9C37428C1B}" srcOrd="0" destOrd="0" presId="urn:microsoft.com/office/officeart/2005/8/layout/list1"/>
    <dgm:cxn modelId="{9C961A33-8BBF-4997-999D-07B871105D07}" srcId="{071714C6-E5B2-4BF4-9146-A81D02B307B5}" destId="{FBB8D311-0276-4097-BDF8-45823670BA39}" srcOrd="0" destOrd="0" parTransId="{ED3DD2AC-0678-4F6A-A6FF-A50A19484DC7}" sibTransId="{1BDAEE7D-F14D-4F8D-8A9F-5A72A9AD435E}"/>
    <dgm:cxn modelId="{4F248655-1261-4D02-B619-7BBD0A0E4C4C}" type="presParOf" srcId="{FCAA3291-6CA2-4E62-AC2A-D31634A7C705}" destId="{FB5D539D-10C0-44B4-9209-0AD1FE1A7B94}" srcOrd="0" destOrd="0" presId="urn:microsoft.com/office/officeart/2005/8/layout/list1"/>
    <dgm:cxn modelId="{31953AAD-792E-4F11-B3CA-F3A84E9CADBA}" type="presParOf" srcId="{FB5D539D-10C0-44B4-9209-0AD1FE1A7B94}" destId="{995A92DE-902A-41F2-AF12-2DE1B71F1655}" srcOrd="0" destOrd="0" presId="urn:microsoft.com/office/officeart/2005/8/layout/list1"/>
    <dgm:cxn modelId="{D3E3FC2B-1D11-4DF3-92CF-CB90B5EBFFCC}" type="presParOf" srcId="{FB5D539D-10C0-44B4-9209-0AD1FE1A7B94}" destId="{83F77C1D-DD08-4954-BDBD-E3B40E3240E4}" srcOrd="1" destOrd="0" presId="urn:microsoft.com/office/officeart/2005/8/layout/list1"/>
    <dgm:cxn modelId="{5DB17680-BDA7-499E-90A8-D9C25F6434BE}" type="presParOf" srcId="{FCAA3291-6CA2-4E62-AC2A-D31634A7C705}" destId="{B2C1B0BD-002C-48A3-8A44-1CF0FAE9E6C3}" srcOrd="1" destOrd="0" presId="urn:microsoft.com/office/officeart/2005/8/layout/list1"/>
    <dgm:cxn modelId="{6A780343-A1A1-4226-9C29-293C3BA34227}" type="presParOf" srcId="{FCAA3291-6CA2-4E62-AC2A-D31634A7C705}" destId="{5798BC23-8542-4D6E-B743-8D9C37428C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4CB44A-5ECB-5C4E-B720-3F03473C79BC}" type="doc">
      <dgm:prSet loTypeId="urn:microsoft.com/office/officeart/2005/8/layout/hList1" loCatId="" qsTypeId="urn:microsoft.com/office/officeart/2005/8/quickstyle/simple4" qsCatId="simple" csTypeId="urn:microsoft.com/office/officeart/2005/8/colors/accent3_2" csCatId="accent3" phldr="1"/>
      <dgm:spPr/>
      <dgm:t>
        <a:bodyPr/>
        <a:lstStyle/>
        <a:p>
          <a:endParaRPr lang="zh-CN" altLang="en-US"/>
        </a:p>
      </dgm:t>
    </dgm:pt>
    <dgm:pt modelId="{F4A2012B-D1A4-824E-A8A6-9482AC36745F}">
      <dgm:prSet phldrT="[文本]" custT="1"/>
      <dgm:spPr/>
      <dgm:t>
        <a:bodyPr/>
        <a:lstStyle/>
        <a:p>
          <a:r>
            <a:rPr lang="zh-CN" altLang="en-US" sz="2000" b="1" dirty="0" smtClean="0"/>
            <a:t>国家现代化进程与国家绿色转型</a:t>
          </a:r>
        </a:p>
        <a:p>
          <a:r>
            <a:rPr lang="zh-CN" altLang="en-US" sz="2000" b="1" dirty="0" smtClean="0"/>
            <a:t>治理能力</a:t>
          </a:r>
        </a:p>
        <a:p>
          <a:r>
            <a:rPr lang="en-US" altLang="zh-CN" sz="1400" dirty="0" smtClean="0"/>
            <a:t>National</a:t>
          </a:r>
          <a:r>
            <a:rPr lang="zh-CN" altLang="en-US" sz="1400" dirty="0" smtClean="0"/>
            <a:t> </a:t>
          </a:r>
          <a:r>
            <a:rPr lang="en-US" altLang="zh-CN" sz="1400" dirty="0" smtClean="0"/>
            <a:t>Modernization</a:t>
          </a:r>
          <a:r>
            <a:rPr lang="zh-CN" altLang="en-US" sz="1400" dirty="0" smtClean="0"/>
            <a:t> </a:t>
          </a:r>
          <a:r>
            <a:rPr lang="en-US" altLang="zh-CN" sz="1400" dirty="0" smtClean="0"/>
            <a:t>Process</a:t>
          </a:r>
          <a:r>
            <a:rPr lang="zh-CN" altLang="en-US" sz="1400" dirty="0" smtClean="0"/>
            <a:t> </a:t>
          </a:r>
          <a:r>
            <a:rPr lang="en-US" altLang="zh-CN" sz="1400" dirty="0" smtClean="0"/>
            <a:t>and</a:t>
          </a:r>
          <a:r>
            <a:rPr lang="zh-CN" altLang="en-US" sz="1400" dirty="0" smtClean="0"/>
            <a:t> </a:t>
          </a:r>
          <a:r>
            <a:rPr lang="en-US" altLang="zh-CN" sz="1400" dirty="0" smtClean="0"/>
            <a:t>Governance</a:t>
          </a:r>
          <a:r>
            <a:rPr lang="zh-CN" altLang="en-US" sz="1400" dirty="0" smtClean="0"/>
            <a:t> </a:t>
          </a:r>
          <a:r>
            <a:rPr lang="en-US" altLang="zh-CN" sz="1400" dirty="0" smtClean="0"/>
            <a:t>Capacity</a:t>
          </a:r>
          <a:r>
            <a:rPr lang="zh-CN" altLang="en-US" sz="1400" dirty="0" smtClean="0"/>
            <a:t> </a:t>
          </a:r>
          <a:r>
            <a:rPr lang="en-US" altLang="zh-CN" sz="1400" dirty="0" smtClean="0"/>
            <a:t>for</a:t>
          </a:r>
          <a:r>
            <a:rPr lang="zh-CN" altLang="en-US" sz="1400" dirty="0" smtClean="0"/>
            <a:t> </a:t>
          </a:r>
          <a:r>
            <a:rPr lang="en-US" altLang="zh-CN" sz="1400" dirty="0" smtClean="0"/>
            <a:t>Green</a:t>
          </a:r>
          <a:r>
            <a:rPr lang="zh-CN" altLang="en-US" sz="1400" dirty="0" smtClean="0"/>
            <a:t> </a:t>
          </a:r>
          <a:r>
            <a:rPr lang="en-US" altLang="zh-CN" sz="1400" dirty="0" smtClean="0"/>
            <a:t>Transformation</a:t>
          </a:r>
          <a:endParaRPr lang="zh-CN" altLang="en-US" sz="1800" dirty="0"/>
        </a:p>
      </dgm:t>
    </dgm:pt>
    <dgm:pt modelId="{3EF505CB-6F5A-C04E-9A3E-D647484796CB}" type="parTrans" cxnId="{1A439890-61A7-6645-8874-6EA7340B861B}">
      <dgm:prSet/>
      <dgm:spPr/>
      <dgm:t>
        <a:bodyPr/>
        <a:lstStyle/>
        <a:p>
          <a:endParaRPr lang="zh-CN" altLang="en-US"/>
        </a:p>
      </dgm:t>
    </dgm:pt>
    <dgm:pt modelId="{298AE43A-B1BF-8044-A3CD-9B927ABD27EB}" type="sibTrans" cxnId="{1A439890-61A7-6645-8874-6EA7340B861B}">
      <dgm:prSet/>
      <dgm:spPr/>
      <dgm:t>
        <a:bodyPr/>
        <a:lstStyle/>
        <a:p>
          <a:endParaRPr lang="zh-CN" altLang="en-US"/>
        </a:p>
      </dgm:t>
    </dgm:pt>
    <dgm:pt modelId="{B7F2714D-0939-664C-8F6E-C1AF827B9257}">
      <dgm:prSet phldrT="[文本]" custT="1"/>
      <dgm:spPr/>
      <dgm:t>
        <a:bodyPr/>
        <a:lstStyle/>
        <a:p>
          <a:r>
            <a:rPr lang="zh-CN" altLang="en-US" sz="1800" dirty="0" smtClean="0"/>
            <a:t>尊重历史，评估中国生态环境保护的治理能力、制度体系</a:t>
          </a:r>
          <a:endParaRPr lang="zh-CN" altLang="en-US" sz="1800" dirty="0"/>
        </a:p>
      </dgm:t>
    </dgm:pt>
    <dgm:pt modelId="{23C75873-E4E8-B246-B12B-58A0541DD9F8}" type="parTrans" cxnId="{5DF8A640-5532-8B4E-BEB2-2677B623449C}">
      <dgm:prSet/>
      <dgm:spPr/>
      <dgm:t>
        <a:bodyPr/>
        <a:lstStyle/>
        <a:p>
          <a:endParaRPr lang="zh-CN" altLang="en-US"/>
        </a:p>
      </dgm:t>
    </dgm:pt>
    <dgm:pt modelId="{A0D6B909-6ABE-9341-AF41-FCC9174F5A3C}" type="sibTrans" cxnId="{5DF8A640-5532-8B4E-BEB2-2677B623449C}">
      <dgm:prSet/>
      <dgm:spPr/>
      <dgm:t>
        <a:bodyPr/>
        <a:lstStyle/>
        <a:p>
          <a:endParaRPr lang="zh-CN" altLang="en-US"/>
        </a:p>
      </dgm:t>
    </dgm:pt>
    <dgm:pt modelId="{04645EAE-D2DD-024E-A059-FC43ED3753E2}">
      <dgm:prSet phldrT="[文本]" custT="1"/>
      <dgm:spPr/>
      <dgm:t>
        <a:bodyPr/>
        <a:lstStyle/>
        <a:p>
          <a:r>
            <a:rPr lang="en-US" altLang="zh-CN" sz="1200" dirty="0" smtClean="0"/>
            <a:t>Evaluating</a:t>
          </a:r>
          <a:r>
            <a:rPr lang="zh-CN" altLang="en-US" sz="1200" dirty="0" smtClean="0"/>
            <a:t> </a:t>
          </a:r>
          <a:r>
            <a:rPr lang="en-US" altLang="zh-CN" sz="1200" dirty="0" smtClean="0"/>
            <a:t>Governance</a:t>
          </a:r>
          <a:r>
            <a:rPr lang="zh-CN" altLang="en-US" sz="1200" dirty="0" smtClean="0"/>
            <a:t> </a:t>
          </a:r>
          <a:r>
            <a:rPr lang="en-US" altLang="zh-CN" sz="1200" dirty="0" smtClean="0"/>
            <a:t>Capacity</a:t>
          </a:r>
          <a:r>
            <a:rPr lang="zh-CN" altLang="en-US" sz="1200" dirty="0" smtClean="0"/>
            <a:t> </a:t>
          </a:r>
          <a:r>
            <a:rPr lang="en-US" altLang="zh-CN" sz="1200" dirty="0" smtClean="0"/>
            <a:t>and</a:t>
          </a:r>
          <a:r>
            <a:rPr lang="zh-CN" altLang="en-US" sz="1200" dirty="0" smtClean="0"/>
            <a:t> </a:t>
          </a:r>
          <a:r>
            <a:rPr lang="en-US" altLang="zh-CN" sz="1200" dirty="0" smtClean="0"/>
            <a:t>Institutional</a:t>
          </a:r>
          <a:r>
            <a:rPr lang="zh-CN" altLang="en-US" sz="1200" dirty="0" smtClean="0"/>
            <a:t> </a:t>
          </a:r>
          <a:r>
            <a:rPr lang="en-US" altLang="zh-CN" sz="1200" dirty="0" smtClean="0"/>
            <a:t>System</a:t>
          </a:r>
          <a:r>
            <a:rPr lang="zh-CN" altLang="en-US" sz="1200" dirty="0" smtClean="0"/>
            <a:t> </a:t>
          </a:r>
          <a:r>
            <a:rPr lang="en-US" altLang="zh-CN" sz="1200" dirty="0" smtClean="0"/>
            <a:t>of</a:t>
          </a:r>
          <a:r>
            <a:rPr lang="zh-CN" altLang="en-US" sz="1200" dirty="0" smtClean="0"/>
            <a:t> </a:t>
          </a:r>
          <a:r>
            <a:rPr lang="en-US" altLang="zh-CN" sz="1200" dirty="0" smtClean="0"/>
            <a:t>China’s</a:t>
          </a:r>
          <a:r>
            <a:rPr lang="zh-CN" altLang="en-US" sz="1200" dirty="0" smtClean="0"/>
            <a:t> </a:t>
          </a:r>
          <a:r>
            <a:rPr lang="en-US" altLang="zh-CN" sz="1200" dirty="0" smtClean="0"/>
            <a:t>Eco-</a:t>
          </a:r>
          <a:r>
            <a:rPr lang="zh-CN" altLang="en-US" sz="1200" dirty="0" smtClean="0"/>
            <a:t> </a:t>
          </a:r>
          <a:r>
            <a:rPr lang="en-US" altLang="zh-CN" sz="1200" dirty="0" smtClean="0"/>
            <a:t>environment</a:t>
          </a:r>
          <a:r>
            <a:rPr lang="zh-CN" altLang="en-US" sz="1200" dirty="0" smtClean="0"/>
            <a:t> </a:t>
          </a:r>
          <a:r>
            <a:rPr lang="en-US" altLang="zh-CN" sz="1200" dirty="0" smtClean="0"/>
            <a:t>Protection</a:t>
          </a:r>
          <a:endParaRPr lang="zh-CN" altLang="en-US" sz="1400" dirty="0"/>
        </a:p>
      </dgm:t>
    </dgm:pt>
    <dgm:pt modelId="{1A0AF230-545A-CE4D-B0E7-6EBBD7974927}" type="parTrans" cxnId="{9112440B-250F-AF42-BE2B-9AF180881E0E}">
      <dgm:prSet/>
      <dgm:spPr/>
      <dgm:t>
        <a:bodyPr/>
        <a:lstStyle/>
        <a:p>
          <a:endParaRPr lang="zh-CN" altLang="en-US"/>
        </a:p>
      </dgm:t>
    </dgm:pt>
    <dgm:pt modelId="{4EF5DAC4-B37C-1642-8479-29DC80923DD0}" type="sibTrans" cxnId="{9112440B-250F-AF42-BE2B-9AF180881E0E}">
      <dgm:prSet/>
      <dgm:spPr/>
      <dgm:t>
        <a:bodyPr/>
        <a:lstStyle/>
        <a:p>
          <a:endParaRPr lang="zh-CN" altLang="en-US"/>
        </a:p>
      </dgm:t>
    </dgm:pt>
    <dgm:pt modelId="{2DC0AF02-A1DE-6242-BC01-4CC110589D24}">
      <dgm:prSet phldrT="[文本]" custT="1"/>
      <dgm:spPr/>
      <dgm:t>
        <a:bodyPr/>
        <a:lstStyle/>
        <a:p>
          <a:r>
            <a:rPr lang="zh-CN" altLang="en-US" sz="2000" b="1" dirty="0" smtClean="0"/>
            <a:t>绿色金融改革与促进绿色转型</a:t>
          </a:r>
        </a:p>
        <a:p>
          <a:endParaRPr lang="zh-CN" altLang="en-US" sz="1600" b="1" dirty="0" smtClean="0"/>
        </a:p>
        <a:p>
          <a:r>
            <a:rPr lang="en-US" altLang="zh-CN" sz="1400" dirty="0" smtClean="0"/>
            <a:t>Environmental</a:t>
          </a:r>
          <a:r>
            <a:rPr lang="zh-CN" altLang="en-US" sz="1400" dirty="0" smtClean="0"/>
            <a:t> </a:t>
          </a:r>
          <a:r>
            <a:rPr lang="en-US" altLang="zh-CN" sz="1400" dirty="0" smtClean="0"/>
            <a:t>Finance</a:t>
          </a:r>
          <a:r>
            <a:rPr lang="zh-CN" altLang="en-US" sz="1400" dirty="0" smtClean="0"/>
            <a:t> </a:t>
          </a:r>
          <a:r>
            <a:rPr lang="en-US" altLang="zh-CN" sz="1400" dirty="0" smtClean="0"/>
            <a:t>Reform</a:t>
          </a:r>
          <a:r>
            <a:rPr lang="zh-CN" altLang="en-US" sz="1400" dirty="0" smtClean="0"/>
            <a:t> </a:t>
          </a:r>
          <a:r>
            <a:rPr lang="en-US" altLang="zh-CN" sz="1400" dirty="0" smtClean="0"/>
            <a:t>and</a:t>
          </a:r>
          <a:r>
            <a:rPr lang="zh-CN" altLang="en-US" sz="1400" dirty="0" smtClean="0"/>
            <a:t> </a:t>
          </a:r>
          <a:r>
            <a:rPr lang="en-US" altLang="zh-CN" sz="1400" dirty="0" smtClean="0"/>
            <a:t>Green</a:t>
          </a:r>
          <a:r>
            <a:rPr lang="zh-CN" altLang="en-US" sz="1400" dirty="0" smtClean="0"/>
            <a:t> </a:t>
          </a:r>
          <a:r>
            <a:rPr lang="en-US" altLang="zh-CN" sz="1400" dirty="0" smtClean="0"/>
            <a:t>Transformation</a:t>
          </a:r>
          <a:endParaRPr lang="zh-CN" altLang="en-US" sz="2200" dirty="0" smtClean="0"/>
        </a:p>
      </dgm:t>
    </dgm:pt>
    <dgm:pt modelId="{CBC31784-9752-FB45-8964-4E951E6B0FBC}" type="parTrans" cxnId="{80C965ED-CBE3-3F4D-9BC0-326F2D3CAF94}">
      <dgm:prSet/>
      <dgm:spPr/>
      <dgm:t>
        <a:bodyPr/>
        <a:lstStyle/>
        <a:p>
          <a:endParaRPr lang="zh-CN" altLang="en-US"/>
        </a:p>
      </dgm:t>
    </dgm:pt>
    <dgm:pt modelId="{CC2B8F98-2A03-2A41-AE7F-68132774D38A}" type="sibTrans" cxnId="{80C965ED-CBE3-3F4D-9BC0-326F2D3CAF94}">
      <dgm:prSet/>
      <dgm:spPr/>
      <dgm:t>
        <a:bodyPr/>
        <a:lstStyle/>
        <a:p>
          <a:endParaRPr lang="zh-CN" altLang="en-US"/>
        </a:p>
      </dgm:t>
    </dgm:pt>
    <dgm:pt modelId="{6056E147-F111-B449-8EBD-53BA400CAF1E}">
      <dgm:prSet phldrT="[文本]"/>
      <dgm:spPr/>
      <dgm:t>
        <a:bodyPr/>
        <a:lstStyle/>
        <a:p>
          <a:r>
            <a:rPr lang="zh-CN" altLang="en-US" sz="1900" dirty="0" smtClean="0"/>
            <a:t>发展绿色金融的法律与制度问题</a:t>
          </a:r>
          <a:endParaRPr lang="zh-CN" altLang="en-US" sz="1900" dirty="0"/>
        </a:p>
      </dgm:t>
    </dgm:pt>
    <dgm:pt modelId="{50B0DF4E-4A58-854A-A5F4-38D672696617}" type="parTrans" cxnId="{B1C64592-0835-BE4F-96AA-C5A5A93BF1C2}">
      <dgm:prSet/>
      <dgm:spPr/>
      <dgm:t>
        <a:bodyPr/>
        <a:lstStyle/>
        <a:p>
          <a:endParaRPr lang="zh-CN" altLang="en-US"/>
        </a:p>
      </dgm:t>
    </dgm:pt>
    <dgm:pt modelId="{3592FDB5-A828-3444-8793-00AC0A207CB9}" type="sibTrans" cxnId="{B1C64592-0835-BE4F-96AA-C5A5A93BF1C2}">
      <dgm:prSet/>
      <dgm:spPr/>
      <dgm:t>
        <a:bodyPr/>
        <a:lstStyle/>
        <a:p>
          <a:endParaRPr lang="zh-CN" altLang="en-US"/>
        </a:p>
      </dgm:t>
    </dgm:pt>
    <dgm:pt modelId="{5BC4E4DE-30A0-DC45-8150-DAAC7D51F81E}">
      <dgm:prSet phldrT="[文本]" custT="1"/>
      <dgm:spPr/>
      <dgm:t>
        <a:bodyPr/>
        <a:lstStyle/>
        <a:p>
          <a:r>
            <a:rPr lang="zh-CN" altLang="en-US" sz="1800" dirty="0" smtClean="0"/>
            <a:t>系统规划设计</a:t>
          </a:r>
          <a:r>
            <a:rPr lang="zh-CN" altLang="en-US" sz="1800" dirty="0" smtClean="0"/>
            <a:t>中国绿色金融</a:t>
          </a:r>
          <a:endParaRPr lang="zh-CN" altLang="en-US" sz="1800" dirty="0"/>
        </a:p>
      </dgm:t>
    </dgm:pt>
    <dgm:pt modelId="{C3F1F021-3B1E-B24A-99EE-C6ACF7B25295}" type="parTrans" cxnId="{FD7AED8B-158B-224B-8CC5-68FE37F9DE22}">
      <dgm:prSet/>
      <dgm:spPr/>
      <dgm:t>
        <a:bodyPr/>
        <a:lstStyle/>
        <a:p>
          <a:endParaRPr lang="zh-CN" altLang="en-US"/>
        </a:p>
      </dgm:t>
    </dgm:pt>
    <dgm:pt modelId="{830C4AAA-3820-BC45-B80C-BEB5F21BC207}" type="sibTrans" cxnId="{FD7AED8B-158B-224B-8CC5-68FE37F9DE22}">
      <dgm:prSet/>
      <dgm:spPr/>
      <dgm:t>
        <a:bodyPr/>
        <a:lstStyle/>
        <a:p>
          <a:endParaRPr lang="zh-CN" altLang="en-US"/>
        </a:p>
      </dgm:t>
    </dgm:pt>
    <dgm:pt modelId="{0AD578B2-A932-1F49-8D0A-946ABCC3A746}">
      <dgm:prSet phldrT="[文本]" custT="1"/>
      <dgm:spPr/>
      <dgm:t>
        <a:bodyPr/>
        <a:lstStyle/>
        <a:p>
          <a:r>
            <a:rPr lang="zh-CN" altLang="en-US" sz="1800" dirty="0" smtClean="0"/>
            <a:t>立足现实，分析在解决雾霾等复杂环境问题上知识、能力与应对措施的差距</a:t>
          </a:r>
          <a:endParaRPr lang="zh-CN" altLang="en-US" sz="1800" dirty="0"/>
        </a:p>
      </dgm:t>
    </dgm:pt>
    <dgm:pt modelId="{44BCEB07-CF79-EF4E-A663-20A96D9DA4AD}" type="parTrans" cxnId="{12E6B51E-6B87-D140-A8E5-8B9E4FF7C50A}">
      <dgm:prSet/>
      <dgm:spPr/>
      <dgm:t>
        <a:bodyPr/>
        <a:lstStyle/>
        <a:p>
          <a:endParaRPr lang="zh-CN" altLang="en-US"/>
        </a:p>
      </dgm:t>
    </dgm:pt>
    <dgm:pt modelId="{8B15906B-6AB8-9346-AE18-23EAB4420D49}" type="sibTrans" cxnId="{12E6B51E-6B87-D140-A8E5-8B9E4FF7C50A}">
      <dgm:prSet/>
      <dgm:spPr/>
      <dgm:t>
        <a:bodyPr/>
        <a:lstStyle/>
        <a:p>
          <a:endParaRPr lang="zh-CN" altLang="en-US"/>
        </a:p>
      </dgm:t>
    </dgm:pt>
    <dgm:pt modelId="{CC836000-7817-4549-B25E-4CAC1377B7F2}">
      <dgm:prSet phldrT="[文本]" custT="1"/>
      <dgm:spPr/>
      <dgm:t>
        <a:bodyPr/>
        <a:lstStyle/>
        <a:p>
          <a:r>
            <a:rPr lang="en-US" altLang="zh-CN" sz="1200" dirty="0" smtClean="0"/>
            <a:t>Analyzing</a:t>
          </a:r>
          <a:r>
            <a:rPr lang="zh-CN" altLang="en-US" sz="1200" dirty="0" smtClean="0"/>
            <a:t> </a:t>
          </a:r>
          <a:r>
            <a:rPr lang="en-US" altLang="zh-CN" sz="1200" dirty="0" smtClean="0"/>
            <a:t>the</a:t>
          </a:r>
          <a:r>
            <a:rPr lang="zh-CN" altLang="en-US" sz="1200" dirty="0" smtClean="0"/>
            <a:t> </a:t>
          </a:r>
          <a:r>
            <a:rPr lang="en-US" altLang="zh-CN" sz="1200" dirty="0" smtClean="0"/>
            <a:t>practical</a:t>
          </a:r>
          <a:r>
            <a:rPr lang="zh-CN" altLang="en-US" sz="1200" dirty="0" smtClean="0"/>
            <a:t> </a:t>
          </a:r>
          <a:r>
            <a:rPr lang="en-US" altLang="zh-CN" sz="1200" dirty="0" smtClean="0"/>
            <a:t>gap</a:t>
          </a:r>
          <a:r>
            <a:rPr lang="zh-CN" altLang="en-US" sz="1200" dirty="0" smtClean="0"/>
            <a:t> </a:t>
          </a:r>
          <a:r>
            <a:rPr lang="en-US" altLang="zh-CN" sz="1200" dirty="0" smtClean="0"/>
            <a:t>between</a:t>
          </a:r>
          <a:r>
            <a:rPr lang="zh-CN" altLang="en-US" sz="1200" dirty="0" smtClean="0"/>
            <a:t> </a:t>
          </a:r>
          <a:r>
            <a:rPr lang="en-US" altLang="zh-CN" sz="1200" dirty="0" smtClean="0"/>
            <a:t>knowledge,</a:t>
          </a:r>
          <a:r>
            <a:rPr lang="zh-CN" altLang="en-US" sz="1200" dirty="0" smtClean="0"/>
            <a:t> </a:t>
          </a:r>
          <a:r>
            <a:rPr lang="en-US" altLang="zh-CN" sz="1200" dirty="0" smtClean="0"/>
            <a:t>capacity</a:t>
          </a:r>
          <a:r>
            <a:rPr lang="zh-CN" altLang="en-US" sz="1200" dirty="0" smtClean="0"/>
            <a:t> </a:t>
          </a:r>
          <a:r>
            <a:rPr lang="en-US" altLang="zh-CN" sz="1200" dirty="0" smtClean="0"/>
            <a:t>and</a:t>
          </a:r>
          <a:r>
            <a:rPr lang="zh-CN" altLang="en-US" sz="1200" dirty="0" smtClean="0"/>
            <a:t> </a:t>
          </a:r>
          <a:r>
            <a:rPr lang="en-US" altLang="zh-CN" sz="1200" dirty="0" smtClean="0"/>
            <a:t>measures</a:t>
          </a:r>
          <a:r>
            <a:rPr lang="zh-CN" altLang="en-US" sz="1200" dirty="0" smtClean="0"/>
            <a:t> </a:t>
          </a:r>
          <a:r>
            <a:rPr lang="en-US" altLang="zh-CN" sz="1200" dirty="0" smtClean="0"/>
            <a:t>on</a:t>
          </a:r>
          <a:r>
            <a:rPr lang="zh-CN" altLang="en-US" sz="1200" dirty="0" smtClean="0"/>
            <a:t> </a:t>
          </a:r>
          <a:r>
            <a:rPr lang="en-US" altLang="zh-CN" sz="1200" dirty="0" smtClean="0"/>
            <a:t>complex</a:t>
          </a:r>
          <a:r>
            <a:rPr lang="zh-CN" altLang="en-US" sz="1200" dirty="0" smtClean="0"/>
            <a:t> </a:t>
          </a:r>
          <a:r>
            <a:rPr lang="en-US" altLang="zh-CN" sz="1200" dirty="0" smtClean="0"/>
            <a:t>and</a:t>
          </a:r>
          <a:r>
            <a:rPr lang="zh-CN" altLang="en-US" sz="1200" dirty="0" smtClean="0"/>
            <a:t> </a:t>
          </a:r>
          <a:r>
            <a:rPr lang="en-US" altLang="zh-CN" sz="1200" dirty="0" smtClean="0"/>
            <a:t>emerging</a:t>
          </a:r>
          <a:r>
            <a:rPr lang="zh-CN" altLang="en-US" sz="1200" dirty="0" smtClean="0"/>
            <a:t> </a:t>
          </a:r>
          <a:r>
            <a:rPr lang="en-US" altLang="zh-CN" sz="1200" dirty="0" smtClean="0"/>
            <a:t>environmental</a:t>
          </a:r>
          <a:r>
            <a:rPr lang="zh-CN" altLang="en-US" sz="1200" dirty="0" smtClean="0"/>
            <a:t> </a:t>
          </a:r>
          <a:r>
            <a:rPr lang="en-US" altLang="zh-CN" sz="1200" dirty="0" smtClean="0"/>
            <a:t>crisis.</a:t>
          </a:r>
          <a:r>
            <a:rPr lang="zh-CN" altLang="en-US" sz="1200" dirty="0" smtClean="0"/>
            <a:t> </a:t>
          </a:r>
          <a:endParaRPr lang="zh-CN" altLang="en-US" sz="1400" dirty="0"/>
        </a:p>
      </dgm:t>
    </dgm:pt>
    <dgm:pt modelId="{8734408E-CE7A-9B4D-ABAC-2D9A74808481}" type="parTrans" cxnId="{220318F2-AB2F-E742-A2F5-8863A9459E77}">
      <dgm:prSet/>
      <dgm:spPr/>
      <dgm:t>
        <a:bodyPr/>
        <a:lstStyle/>
        <a:p>
          <a:endParaRPr lang="zh-CN" altLang="en-US"/>
        </a:p>
      </dgm:t>
    </dgm:pt>
    <dgm:pt modelId="{F0645DD5-7519-274C-83F6-C6311BA151E1}" type="sibTrans" cxnId="{220318F2-AB2F-E742-A2F5-8863A9459E77}">
      <dgm:prSet/>
      <dgm:spPr/>
      <dgm:t>
        <a:bodyPr/>
        <a:lstStyle/>
        <a:p>
          <a:endParaRPr lang="zh-CN" altLang="en-US"/>
        </a:p>
      </dgm:t>
    </dgm:pt>
    <dgm:pt modelId="{96ABC587-2E9D-0F4D-BAF9-A209813D18E0}">
      <dgm:prSet phldrT="[文本]" custT="1"/>
      <dgm:spPr/>
      <dgm:t>
        <a:bodyPr/>
        <a:lstStyle/>
        <a:p>
          <a:r>
            <a:rPr lang="zh-CN" altLang="en-US" sz="1800" dirty="0" smtClean="0"/>
            <a:t>在国家现代化进程中提升国家绿色转型治理能力</a:t>
          </a:r>
          <a:endParaRPr lang="zh-CN" altLang="en-US" sz="1800" dirty="0"/>
        </a:p>
      </dgm:t>
    </dgm:pt>
    <dgm:pt modelId="{28811B45-9A14-0D43-BD7A-D93F58EF463F}" type="parTrans" cxnId="{9705A612-A5B6-4A40-A7AF-DE55C782D1D0}">
      <dgm:prSet/>
      <dgm:spPr/>
      <dgm:t>
        <a:bodyPr/>
        <a:lstStyle/>
        <a:p>
          <a:endParaRPr lang="zh-CN" altLang="en-US"/>
        </a:p>
      </dgm:t>
    </dgm:pt>
    <dgm:pt modelId="{68167BFB-2893-0F4C-80ED-9D67F26CEFFE}" type="sibTrans" cxnId="{9705A612-A5B6-4A40-A7AF-DE55C782D1D0}">
      <dgm:prSet/>
      <dgm:spPr/>
      <dgm:t>
        <a:bodyPr/>
        <a:lstStyle/>
        <a:p>
          <a:endParaRPr lang="zh-CN" altLang="en-US"/>
        </a:p>
      </dgm:t>
    </dgm:pt>
    <dgm:pt modelId="{93CE79E8-A5A9-104A-993A-D1031AD2C98C}">
      <dgm:prSet phldrT="[文本]" custT="1"/>
      <dgm:spPr/>
      <dgm:t>
        <a:bodyPr/>
        <a:lstStyle/>
        <a:p>
          <a:r>
            <a:rPr lang="en-US" altLang="zh-CN" sz="1200" dirty="0" smtClean="0"/>
            <a:t>Enhance</a:t>
          </a:r>
          <a:r>
            <a:rPr lang="zh-CN" altLang="en-US" sz="1200" dirty="0" smtClean="0"/>
            <a:t> </a:t>
          </a:r>
          <a:r>
            <a:rPr lang="en-US" altLang="zh-CN" sz="1200" dirty="0" smtClean="0"/>
            <a:t>National</a:t>
          </a:r>
          <a:r>
            <a:rPr lang="zh-CN" altLang="en-US" sz="1200" dirty="0" smtClean="0"/>
            <a:t> </a:t>
          </a:r>
          <a:r>
            <a:rPr lang="en-US" altLang="zh-CN" sz="1200" dirty="0" smtClean="0"/>
            <a:t>governance</a:t>
          </a:r>
          <a:r>
            <a:rPr lang="zh-CN" altLang="en-US" sz="1200" dirty="0" smtClean="0"/>
            <a:t> </a:t>
          </a:r>
          <a:r>
            <a:rPr lang="en-US" altLang="zh-CN" sz="1200" dirty="0" smtClean="0"/>
            <a:t>capacity</a:t>
          </a:r>
          <a:r>
            <a:rPr lang="zh-CN" altLang="en-US" sz="1200" dirty="0" smtClean="0"/>
            <a:t> </a:t>
          </a:r>
          <a:r>
            <a:rPr lang="en-US" altLang="zh-CN" sz="1200" dirty="0" smtClean="0"/>
            <a:t>for</a:t>
          </a:r>
          <a:r>
            <a:rPr lang="zh-CN" altLang="en-US" sz="1200" dirty="0" smtClean="0"/>
            <a:t> </a:t>
          </a:r>
          <a:r>
            <a:rPr lang="en-US" altLang="zh-CN" sz="1200" dirty="0" smtClean="0"/>
            <a:t>green</a:t>
          </a:r>
          <a:r>
            <a:rPr lang="zh-CN" altLang="en-US" sz="1200" dirty="0" smtClean="0"/>
            <a:t> </a:t>
          </a:r>
          <a:r>
            <a:rPr lang="en-US" altLang="zh-CN" sz="1200" dirty="0" smtClean="0"/>
            <a:t>transformation</a:t>
          </a:r>
          <a:r>
            <a:rPr lang="zh-CN" altLang="en-US" sz="1200" dirty="0" smtClean="0"/>
            <a:t> </a:t>
          </a:r>
          <a:r>
            <a:rPr lang="en-US" altLang="zh-CN" sz="1200" dirty="0" smtClean="0"/>
            <a:t>in</a:t>
          </a:r>
          <a:r>
            <a:rPr lang="zh-CN" altLang="en-US" sz="1200" dirty="0" smtClean="0"/>
            <a:t> </a:t>
          </a:r>
          <a:r>
            <a:rPr lang="en-US" altLang="zh-CN" sz="1200" dirty="0" smtClean="0"/>
            <a:t>the</a:t>
          </a:r>
          <a:r>
            <a:rPr lang="zh-CN" altLang="en-US" sz="1200" dirty="0" smtClean="0"/>
            <a:t> </a:t>
          </a:r>
          <a:r>
            <a:rPr lang="en-US" altLang="zh-CN" sz="1200" dirty="0" smtClean="0"/>
            <a:t>process</a:t>
          </a:r>
          <a:r>
            <a:rPr lang="zh-CN" altLang="en-US" sz="1200" dirty="0" smtClean="0"/>
            <a:t> </a:t>
          </a:r>
          <a:r>
            <a:rPr lang="en-US" altLang="zh-CN" sz="1200" dirty="0" smtClean="0"/>
            <a:t>of</a:t>
          </a:r>
          <a:r>
            <a:rPr lang="zh-CN" altLang="en-US" sz="1200" dirty="0" smtClean="0"/>
            <a:t> </a:t>
          </a:r>
          <a:r>
            <a:rPr lang="en-US" altLang="zh-CN" sz="1200" dirty="0" smtClean="0"/>
            <a:t>modernization</a:t>
          </a:r>
          <a:r>
            <a:rPr lang="en-US" altLang="zh-CN" sz="1400" dirty="0" smtClean="0"/>
            <a:t>.</a:t>
          </a:r>
          <a:endParaRPr lang="zh-CN" altLang="en-US" sz="1400" dirty="0"/>
        </a:p>
      </dgm:t>
    </dgm:pt>
    <dgm:pt modelId="{64BD721C-7FBC-DC46-AD71-DB647F72BBEF}" type="parTrans" cxnId="{20F51ECA-FE38-3A45-A65D-49E4A65FDA6A}">
      <dgm:prSet/>
      <dgm:spPr/>
      <dgm:t>
        <a:bodyPr/>
        <a:lstStyle/>
        <a:p>
          <a:endParaRPr lang="zh-CN" altLang="en-US"/>
        </a:p>
      </dgm:t>
    </dgm:pt>
    <dgm:pt modelId="{14864A88-6F98-134D-8611-1D094090DC1A}" type="sibTrans" cxnId="{20F51ECA-FE38-3A45-A65D-49E4A65FDA6A}">
      <dgm:prSet/>
      <dgm:spPr/>
      <dgm:t>
        <a:bodyPr/>
        <a:lstStyle/>
        <a:p>
          <a:endParaRPr lang="zh-CN" altLang="en-US"/>
        </a:p>
      </dgm:t>
    </dgm:pt>
    <dgm:pt modelId="{D9237526-71CD-004A-BA3B-B7BD412196D8}">
      <dgm:prSet phldrT="[文本]" custT="1"/>
      <dgm:spPr/>
      <dgm:t>
        <a:bodyPr/>
        <a:lstStyle/>
        <a:p>
          <a:r>
            <a:rPr lang="en-US" altLang="zh-CN" sz="1400" dirty="0" smtClean="0"/>
            <a:t>Legal</a:t>
          </a:r>
          <a:r>
            <a:rPr lang="zh-CN" altLang="en-US" sz="1400" dirty="0" smtClean="0"/>
            <a:t> </a:t>
          </a:r>
          <a:r>
            <a:rPr lang="en-US" altLang="zh-CN" sz="1400" dirty="0" smtClean="0"/>
            <a:t>and</a:t>
          </a:r>
          <a:r>
            <a:rPr lang="zh-CN" altLang="en-US" sz="1400" dirty="0" smtClean="0"/>
            <a:t> </a:t>
          </a:r>
          <a:r>
            <a:rPr lang="en-US" altLang="zh-CN" sz="1400" dirty="0" smtClean="0"/>
            <a:t>institutional</a:t>
          </a:r>
          <a:r>
            <a:rPr lang="zh-CN" altLang="en-US" sz="1400" dirty="0" smtClean="0"/>
            <a:t> </a:t>
          </a:r>
          <a:r>
            <a:rPr lang="en-US" altLang="zh-CN" sz="1400" dirty="0" smtClean="0"/>
            <a:t>issues</a:t>
          </a:r>
          <a:r>
            <a:rPr lang="zh-CN" altLang="en-US" sz="1400" dirty="0" smtClean="0"/>
            <a:t> </a:t>
          </a:r>
          <a:r>
            <a:rPr lang="en-US" altLang="zh-CN" sz="1400" dirty="0" smtClean="0"/>
            <a:t>in</a:t>
          </a:r>
          <a:r>
            <a:rPr lang="zh-CN" altLang="en-US" sz="1400" dirty="0" smtClean="0"/>
            <a:t> </a:t>
          </a:r>
          <a:r>
            <a:rPr lang="en-US" altLang="zh-CN" sz="1400" dirty="0" smtClean="0"/>
            <a:t>green</a:t>
          </a:r>
          <a:r>
            <a:rPr lang="zh-CN" altLang="en-US" sz="1400" dirty="0" smtClean="0"/>
            <a:t> </a:t>
          </a:r>
          <a:r>
            <a:rPr lang="en-US" altLang="zh-CN" sz="1400" dirty="0" smtClean="0"/>
            <a:t>finance</a:t>
          </a:r>
          <a:r>
            <a:rPr lang="zh-CN" altLang="en-US" sz="1400" dirty="0" smtClean="0"/>
            <a:t> </a:t>
          </a:r>
          <a:r>
            <a:rPr lang="en-US" altLang="zh-CN" sz="1400" dirty="0" smtClean="0"/>
            <a:t>development</a:t>
          </a:r>
          <a:r>
            <a:rPr lang="zh-CN" altLang="en-US" sz="1400" dirty="0" smtClean="0"/>
            <a:t> </a:t>
          </a:r>
          <a:endParaRPr lang="zh-CN" altLang="en-US" sz="1400" dirty="0"/>
        </a:p>
      </dgm:t>
    </dgm:pt>
    <dgm:pt modelId="{1FC2F033-3BC9-3742-9DC6-CC8F55550224}" type="parTrans" cxnId="{865B3E98-51D6-4041-BD37-E317CF9F27E9}">
      <dgm:prSet/>
      <dgm:spPr/>
      <dgm:t>
        <a:bodyPr/>
        <a:lstStyle/>
        <a:p>
          <a:endParaRPr lang="zh-CN" altLang="en-US"/>
        </a:p>
      </dgm:t>
    </dgm:pt>
    <dgm:pt modelId="{C7163CC0-FF49-B044-B069-00330FED8AFD}" type="sibTrans" cxnId="{865B3E98-51D6-4041-BD37-E317CF9F27E9}">
      <dgm:prSet/>
      <dgm:spPr/>
      <dgm:t>
        <a:bodyPr/>
        <a:lstStyle/>
        <a:p>
          <a:endParaRPr lang="zh-CN" altLang="en-US"/>
        </a:p>
      </dgm:t>
    </dgm:pt>
    <dgm:pt modelId="{A5A7602A-19C4-8844-B2A4-571E39008819}">
      <dgm:prSet phldrT="[文本]" custT="1"/>
      <dgm:spPr/>
      <dgm:t>
        <a:bodyPr/>
        <a:lstStyle/>
        <a:p>
          <a:r>
            <a:rPr lang="en-US" altLang="zh-CN" sz="1400" dirty="0" smtClean="0"/>
            <a:t>Systematic</a:t>
          </a:r>
          <a:r>
            <a:rPr lang="zh-CN" altLang="en-US" sz="1400" dirty="0" smtClean="0"/>
            <a:t> </a:t>
          </a:r>
          <a:r>
            <a:rPr lang="en-US" altLang="zh-CN" sz="1400" dirty="0" smtClean="0"/>
            <a:t>planning</a:t>
          </a:r>
          <a:r>
            <a:rPr lang="zh-CN" altLang="en-US" sz="1400" dirty="0" smtClean="0"/>
            <a:t> </a:t>
          </a:r>
          <a:r>
            <a:rPr lang="en-US" altLang="zh-CN" sz="1400" dirty="0" smtClean="0"/>
            <a:t>and</a:t>
          </a:r>
          <a:r>
            <a:rPr lang="zh-CN" altLang="en-US" sz="1400" dirty="0" smtClean="0"/>
            <a:t> </a:t>
          </a:r>
          <a:r>
            <a:rPr lang="en-US" altLang="zh-CN" sz="1400" dirty="0" smtClean="0"/>
            <a:t>design</a:t>
          </a:r>
          <a:r>
            <a:rPr lang="zh-CN" altLang="en-US" sz="1400" dirty="0" smtClean="0"/>
            <a:t> </a:t>
          </a:r>
          <a:r>
            <a:rPr lang="en-US" altLang="zh-CN" sz="1400" dirty="0" smtClean="0"/>
            <a:t>for</a:t>
          </a:r>
          <a:r>
            <a:rPr lang="zh-CN" altLang="en-US" sz="1400" dirty="0" smtClean="0"/>
            <a:t> </a:t>
          </a:r>
          <a:r>
            <a:rPr lang="en-US" altLang="zh-CN" sz="1400" dirty="0" smtClean="0"/>
            <a:t>China’s</a:t>
          </a:r>
          <a:r>
            <a:rPr lang="zh-CN" altLang="en-US" sz="1400" dirty="0" smtClean="0"/>
            <a:t> </a:t>
          </a:r>
          <a:r>
            <a:rPr lang="en-US" altLang="zh-CN" sz="1400" dirty="0" smtClean="0"/>
            <a:t>green</a:t>
          </a:r>
          <a:r>
            <a:rPr lang="zh-CN" altLang="en-US" sz="1400" dirty="0" smtClean="0"/>
            <a:t> </a:t>
          </a:r>
          <a:r>
            <a:rPr lang="en-US" altLang="zh-CN" sz="1600" dirty="0" smtClean="0"/>
            <a:t>finance.</a:t>
          </a:r>
          <a:endParaRPr lang="zh-CN" altLang="en-US" sz="1600" dirty="0"/>
        </a:p>
      </dgm:t>
    </dgm:pt>
    <dgm:pt modelId="{9A2DE71D-77C3-274E-9A21-120B89A91034}" type="parTrans" cxnId="{C604ECCC-EBA2-8847-93F0-DB941F8B2BA4}">
      <dgm:prSet/>
      <dgm:spPr/>
      <dgm:t>
        <a:bodyPr/>
        <a:lstStyle/>
        <a:p>
          <a:endParaRPr lang="zh-CN" altLang="en-US"/>
        </a:p>
      </dgm:t>
    </dgm:pt>
    <dgm:pt modelId="{82FB08E6-56C4-5A44-A3A1-AAF04E413C74}" type="sibTrans" cxnId="{C604ECCC-EBA2-8847-93F0-DB941F8B2BA4}">
      <dgm:prSet/>
      <dgm:spPr/>
      <dgm:t>
        <a:bodyPr/>
        <a:lstStyle/>
        <a:p>
          <a:endParaRPr lang="zh-CN" altLang="en-US"/>
        </a:p>
      </dgm:t>
    </dgm:pt>
    <dgm:pt modelId="{F02F39E0-2721-6E40-99D9-2C1BBB58D318}">
      <dgm:prSet phldrT="[文本]" custT="1"/>
      <dgm:spPr/>
      <dgm:t>
        <a:bodyPr/>
        <a:lstStyle/>
        <a:p>
          <a:r>
            <a:rPr lang="zh-CN" altLang="en-US" sz="1800" dirty="0" smtClean="0"/>
            <a:t>金融机构发展绿色金融的激励机制</a:t>
          </a:r>
          <a:endParaRPr lang="zh-CN" altLang="en-US" sz="1800" dirty="0"/>
        </a:p>
      </dgm:t>
    </dgm:pt>
    <dgm:pt modelId="{DAC0A945-384D-3245-A469-B338AF04C180}" type="parTrans" cxnId="{FAC07FC5-2EA7-D645-B427-21FF565E32C0}">
      <dgm:prSet/>
      <dgm:spPr/>
      <dgm:t>
        <a:bodyPr/>
        <a:lstStyle/>
        <a:p>
          <a:endParaRPr lang="zh-CN" altLang="en-US"/>
        </a:p>
      </dgm:t>
    </dgm:pt>
    <dgm:pt modelId="{EAC93064-AFBD-EA4B-ACCA-CEE2FBBC1845}" type="sibTrans" cxnId="{FAC07FC5-2EA7-D645-B427-21FF565E32C0}">
      <dgm:prSet/>
      <dgm:spPr/>
      <dgm:t>
        <a:bodyPr/>
        <a:lstStyle/>
        <a:p>
          <a:endParaRPr lang="zh-CN" altLang="en-US"/>
        </a:p>
      </dgm:t>
    </dgm:pt>
    <dgm:pt modelId="{4D597E18-296C-0845-A7DE-C3676A62328E}">
      <dgm:prSet phldrT="[文本]" custT="1"/>
      <dgm:spPr/>
      <dgm:t>
        <a:bodyPr/>
        <a:lstStyle/>
        <a:p>
          <a:r>
            <a:rPr lang="en-US" altLang="zh-CN" sz="1400" dirty="0" smtClean="0"/>
            <a:t>Incentive</a:t>
          </a:r>
          <a:r>
            <a:rPr lang="zh-CN" altLang="en-US" sz="1400" dirty="0" smtClean="0"/>
            <a:t> </a:t>
          </a:r>
          <a:r>
            <a:rPr lang="en-US" altLang="zh-CN" sz="1400" dirty="0" smtClean="0"/>
            <a:t>mechanism</a:t>
          </a:r>
          <a:r>
            <a:rPr lang="zh-CN" altLang="en-US" sz="1400" dirty="0" smtClean="0"/>
            <a:t> </a:t>
          </a:r>
          <a:r>
            <a:rPr lang="en-US" altLang="zh-CN" sz="1400" dirty="0" smtClean="0"/>
            <a:t>for</a:t>
          </a:r>
          <a:r>
            <a:rPr lang="zh-CN" altLang="en-US" sz="1400" dirty="0" smtClean="0"/>
            <a:t> </a:t>
          </a:r>
          <a:r>
            <a:rPr lang="en-US" altLang="zh-CN" sz="1400" dirty="0" smtClean="0"/>
            <a:t>financial</a:t>
          </a:r>
          <a:r>
            <a:rPr lang="zh-CN" altLang="en-US" sz="1400" dirty="0" smtClean="0"/>
            <a:t> </a:t>
          </a:r>
          <a:r>
            <a:rPr lang="en-US" altLang="zh-CN" sz="1400" dirty="0" smtClean="0"/>
            <a:t>institutions</a:t>
          </a:r>
          <a:r>
            <a:rPr lang="zh-CN" altLang="en-US" sz="1400" dirty="0" smtClean="0"/>
            <a:t> </a:t>
          </a:r>
          <a:r>
            <a:rPr lang="en-US" altLang="zh-CN" sz="1400" dirty="0" smtClean="0"/>
            <a:t>to</a:t>
          </a:r>
          <a:r>
            <a:rPr lang="zh-CN" altLang="en-US" sz="1400" dirty="0" smtClean="0"/>
            <a:t> </a:t>
          </a:r>
          <a:r>
            <a:rPr lang="en-US" altLang="zh-CN" sz="1400" dirty="0" smtClean="0"/>
            <a:t>develop</a:t>
          </a:r>
          <a:r>
            <a:rPr lang="zh-CN" altLang="en-US" sz="1400" dirty="0" smtClean="0"/>
            <a:t> </a:t>
          </a:r>
          <a:r>
            <a:rPr lang="en-US" altLang="zh-CN" sz="1400" dirty="0" smtClean="0"/>
            <a:t>green</a:t>
          </a:r>
          <a:r>
            <a:rPr lang="zh-CN" altLang="en-US" sz="1400" dirty="0" smtClean="0"/>
            <a:t> </a:t>
          </a:r>
          <a:r>
            <a:rPr lang="en-US" altLang="zh-CN" sz="1400" dirty="0" smtClean="0"/>
            <a:t>finance.</a:t>
          </a:r>
          <a:endParaRPr lang="zh-CN" altLang="en-US" sz="1400" dirty="0"/>
        </a:p>
      </dgm:t>
    </dgm:pt>
    <dgm:pt modelId="{EB29E92A-3AAF-0140-B286-E93D40E72DF0}" type="parTrans" cxnId="{05DCEC8E-B5F4-8240-8640-E5630D7982D3}">
      <dgm:prSet/>
      <dgm:spPr/>
      <dgm:t>
        <a:bodyPr/>
        <a:lstStyle/>
        <a:p>
          <a:endParaRPr lang="zh-CN" altLang="en-US"/>
        </a:p>
      </dgm:t>
    </dgm:pt>
    <dgm:pt modelId="{14F41707-FA3A-CE42-9F44-831C42BC9201}" type="sibTrans" cxnId="{05DCEC8E-B5F4-8240-8640-E5630D7982D3}">
      <dgm:prSet/>
      <dgm:spPr/>
      <dgm:t>
        <a:bodyPr/>
        <a:lstStyle/>
        <a:p>
          <a:endParaRPr lang="zh-CN" altLang="en-US"/>
        </a:p>
      </dgm:t>
    </dgm:pt>
    <dgm:pt modelId="{EC78EB34-1114-0544-B7C0-88685CEF4F30}">
      <dgm:prSet phldrT="[文本]"/>
      <dgm:spPr/>
      <dgm:t>
        <a:bodyPr/>
        <a:lstStyle/>
        <a:p>
          <a:endParaRPr lang="zh-CN" altLang="en-US" sz="1900" dirty="0"/>
        </a:p>
      </dgm:t>
    </dgm:pt>
    <dgm:pt modelId="{69D64DE4-10BD-4A43-BC13-D9736EF38E4B}" type="parTrans" cxnId="{380FBCC4-FE0E-8148-923F-E6B37151D812}">
      <dgm:prSet/>
      <dgm:spPr/>
      <dgm:t>
        <a:bodyPr/>
        <a:lstStyle/>
        <a:p>
          <a:endParaRPr lang="zh-CN" altLang="en-US"/>
        </a:p>
      </dgm:t>
    </dgm:pt>
    <dgm:pt modelId="{A7C77379-8C13-2242-81C1-371039E75213}" type="sibTrans" cxnId="{380FBCC4-FE0E-8148-923F-E6B37151D812}">
      <dgm:prSet/>
      <dgm:spPr/>
      <dgm:t>
        <a:bodyPr/>
        <a:lstStyle/>
        <a:p>
          <a:endParaRPr lang="zh-CN" altLang="en-US"/>
        </a:p>
      </dgm:t>
    </dgm:pt>
    <dgm:pt modelId="{897A3E35-35BD-A247-9CA3-92F9B97E55D9}" type="pres">
      <dgm:prSet presAssocID="{704CB44A-5ECB-5C4E-B720-3F03473C79BC}" presName="Name0" presStyleCnt="0">
        <dgm:presLayoutVars>
          <dgm:dir/>
          <dgm:animLvl val="lvl"/>
          <dgm:resizeHandles val="exact"/>
        </dgm:presLayoutVars>
      </dgm:prSet>
      <dgm:spPr/>
    </dgm:pt>
    <dgm:pt modelId="{DC134D0A-CA21-1548-B00C-46B56752253F}" type="pres">
      <dgm:prSet presAssocID="{F4A2012B-D1A4-824E-A8A6-9482AC36745F}" presName="composite" presStyleCnt="0"/>
      <dgm:spPr/>
    </dgm:pt>
    <dgm:pt modelId="{42A805FE-CF49-3543-BBB2-08B3895BE73C}" type="pres">
      <dgm:prSet presAssocID="{F4A2012B-D1A4-824E-A8A6-9482AC36745F}" presName="parTx" presStyleLbl="alignNode1" presStyleIdx="0" presStyleCnt="2">
        <dgm:presLayoutVars>
          <dgm:chMax val="0"/>
          <dgm:chPref val="0"/>
          <dgm:bulletEnabled val="1"/>
        </dgm:presLayoutVars>
      </dgm:prSet>
      <dgm:spPr/>
      <dgm:t>
        <a:bodyPr/>
        <a:lstStyle/>
        <a:p>
          <a:endParaRPr lang="zh-CN" altLang="en-US"/>
        </a:p>
      </dgm:t>
    </dgm:pt>
    <dgm:pt modelId="{56861A38-B5DF-F841-9521-F714E00E8BBD}" type="pres">
      <dgm:prSet presAssocID="{F4A2012B-D1A4-824E-A8A6-9482AC36745F}" presName="desTx" presStyleLbl="alignAccFollowNode1" presStyleIdx="0" presStyleCnt="2">
        <dgm:presLayoutVars>
          <dgm:bulletEnabled val="1"/>
        </dgm:presLayoutVars>
      </dgm:prSet>
      <dgm:spPr/>
      <dgm:t>
        <a:bodyPr/>
        <a:lstStyle/>
        <a:p>
          <a:endParaRPr lang="zh-CN" altLang="en-US"/>
        </a:p>
      </dgm:t>
    </dgm:pt>
    <dgm:pt modelId="{7F19854F-2652-8D46-AD34-76B855FEC081}" type="pres">
      <dgm:prSet presAssocID="{298AE43A-B1BF-8044-A3CD-9B927ABD27EB}" presName="space" presStyleCnt="0"/>
      <dgm:spPr/>
    </dgm:pt>
    <dgm:pt modelId="{3EB4E67E-E419-CF45-BC21-0C78F2EFA14C}" type="pres">
      <dgm:prSet presAssocID="{2DC0AF02-A1DE-6242-BC01-4CC110589D24}" presName="composite" presStyleCnt="0"/>
      <dgm:spPr/>
    </dgm:pt>
    <dgm:pt modelId="{2AE0A3DE-68AD-B446-8522-FBB4ECF50AEA}" type="pres">
      <dgm:prSet presAssocID="{2DC0AF02-A1DE-6242-BC01-4CC110589D24}" presName="parTx" presStyleLbl="alignNode1" presStyleIdx="1" presStyleCnt="2">
        <dgm:presLayoutVars>
          <dgm:chMax val="0"/>
          <dgm:chPref val="0"/>
          <dgm:bulletEnabled val="1"/>
        </dgm:presLayoutVars>
      </dgm:prSet>
      <dgm:spPr/>
      <dgm:t>
        <a:bodyPr/>
        <a:lstStyle/>
        <a:p>
          <a:endParaRPr lang="zh-CN" altLang="en-US"/>
        </a:p>
      </dgm:t>
    </dgm:pt>
    <dgm:pt modelId="{689D613F-C720-194F-834F-2051F564F956}" type="pres">
      <dgm:prSet presAssocID="{2DC0AF02-A1DE-6242-BC01-4CC110589D24}" presName="desTx" presStyleLbl="alignAccFollowNode1" presStyleIdx="1" presStyleCnt="2">
        <dgm:presLayoutVars>
          <dgm:bulletEnabled val="1"/>
        </dgm:presLayoutVars>
      </dgm:prSet>
      <dgm:spPr/>
      <dgm:t>
        <a:bodyPr/>
        <a:lstStyle/>
        <a:p>
          <a:endParaRPr lang="zh-CN" altLang="en-US"/>
        </a:p>
      </dgm:t>
    </dgm:pt>
  </dgm:ptLst>
  <dgm:cxnLst>
    <dgm:cxn modelId="{F4C5B949-454B-464C-821A-8E9E50E28506}" type="presOf" srcId="{6056E147-F111-B449-8EBD-53BA400CAF1E}" destId="{689D613F-C720-194F-834F-2051F564F956}" srcOrd="0" destOrd="1" presId="urn:microsoft.com/office/officeart/2005/8/layout/hList1"/>
    <dgm:cxn modelId="{FAC07FC5-2EA7-D645-B427-21FF565E32C0}" srcId="{2DC0AF02-A1DE-6242-BC01-4CC110589D24}" destId="{F02F39E0-2721-6E40-99D9-2C1BBB58D318}" srcOrd="5" destOrd="0" parTransId="{DAC0A945-384D-3245-A469-B338AF04C180}" sibTransId="{EAC93064-AFBD-EA4B-ACCA-CEE2FBBC1845}"/>
    <dgm:cxn modelId="{9705A612-A5B6-4A40-A7AF-DE55C782D1D0}" srcId="{F4A2012B-D1A4-824E-A8A6-9482AC36745F}" destId="{96ABC587-2E9D-0F4D-BAF9-A209813D18E0}" srcOrd="4" destOrd="0" parTransId="{28811B45-9A14-0D43-BD7A-D93F58EF463F}" sibTransId="{68167BFB-2893-0F4C-80ED-9D67F26CEFFE}"/>
    <dgm:cxn modelId="{E153A5FE-A971-1F4F-9CCF-CA7A76A64C2E}" type="presOf" srcId="{93CE79E8-A5A9-104A-993A-D1031AD2C98C}" destId="{56861A38-B5DF-F841-9521-F714E00E8BBD}" srcOrd="0" destOrd="5" presId="urn:microsoft.com/office/officeart/2005/8/layout/hList1"/>
    <dgm:cxn modelId="{20F51ECA-FE38-3A45-A65D-49E4A65FDA6A}" srcId="{F4A2012B-D1A4-824E-A8A6-9482AC36745F}" destId="{93CE79E8-A5A9-104A-993A-D1031AD2C98C}" srcOrd="5" destOrd="0" parTransId="{64BD721C-7FBC-DC46-AD71-DB647F72BBEF}" sibTransId="{14864A88-6F98-134D-8611-1D094090DC1A}"/>
    <dgm:cxn modelId="{9ACA67CF-606D-E74C-A72F-6625EFB7892E}" type="presOf" srcId="{D9237526-71CD-004A-BA3B-B7BD412196D8}" destId="{689D613F-C720-194F-834F-2051F564F956}" srcOrd="0" destOrd="2" presId="urn:microsoft.com/office/officeart/2005/8/layout/hList1"/>
    <dgm:cxn modelId="{554419A4-1E09-AA43-9AD9-EAEA6E65BB1B}" type="presOf" srcId="{4D597E18-296C-0845-A7DE-C3676A62328E}" destId="{689D613F-C720-194F-834F-2051F564F956}" srcOrd="0" destOrd="6" presId="urn:microsoft.com/office/officeart/2005/8/layout/hList1"/>
    <dgm:cxn modelId="{865B3E98-51D6-4041-BD37-E317CF9F27E9}" srcId="{2DC0AF02-A1DE-6242-BC01-4CC110589D24}" destId="{D9237526-71CD-004A-BA3B-B7BD412196D8}" srcOrd="2" destOrd="0" parTransId="{1FC2F033-3BC9-3742-9DC6-CC8F55550224}" sibTransId="{C7163CC0-FF49-B044-B069-00330FED8AFD}"/>
    <dgm:cxn modelId="{515E03F7-D412-4440-B24A-ABC121557127}" type="presOf" srcId="{A5A7602A-19C4-8844-B2A4-571E39008819}" destId="{689D613F-C720-194F-834F-2051F564F956}" srcOrd="0" destOrd="4" presId="urn:microsoft.com/office/officeart/2005/8/layout/hList1"/>
    <dgm:cxn modelId="{C604ECCC-EBA2-8847-93F0-DB941F8B2BA4}" srcId="{2DC0AF02-A1DE-6242-BC01-4CC110589D24}" destId="{A5A7602A-19C4-8844-B2A4-571E39008819}" srcOrd="4" destOrd="0" parTransId="{9A2DE71D-77C3-274E-9A21-120B89A91034}" sibTransId="{82FB08E6-56C4-5A44-A3A1-AAF04E413C74}"/>
    <dgm:cxn modelId="{12E6B51E-6B87-D140-A8E5-8B9E4FF7C50A}" srcId="{F4A2012B-D1A4-824E-A8A6-9482AC36745F}" destId="{0AD578B2-A932-1F49-8D0A-946ABCC3A746}" srcOrd="2" destOrd="0" parTransId="{44BCEB07-CF79-EF4E-A663-20A96D9DA4AD}" sibTransId="{8B15906B-6AB8-9346-AE18-23EAB4420D49}"/>
    <dgm:cxn modelId="{D2CA717B-EF37-D54B-9061-A9D8D16E9EB5}" type="presOf" srcId="{96ABC587-2E9D-0F4D-BAF9-A209813D18E0}" destId="{56861A38-B5DF-F841-9521-F714E00E8BBD}" srcOrd="0" destOrd="4" presId="urn:microsoft.com/office/officeart/2005/8/layout/hList1"/>
    <dgm:cxn modelId="{2A06ACF1-4C86-9B45-A1C9-9D1E050E88F9}" type="presOf" srcId="{F4A2012B-D1A4-824E-A8A6-9482AC36745F}" destId="{42A805FE-CF49-3543-BBB2-08B3895BE73C}" srcOrd="0" destOrd="0" presId="urn:microsoft.com/office/officeart/2005/8/layout/hList1"/>
    <dgm:cxn modelId="{A7B63604-0CC7-F14D-81B5-4B81A24ED0E9}" type="presOf" srcId="{04645EAE-D2DD-024E-A059-FC43ED3753E2}" destId="{56861A38-B5DF-F841-9521-F714E00E8BBD}" srcOrd="0" destOrd="1" presId="urn:microsoft.com/office/officeart/2005/8/layout/hList1"/>
    <dgm:cxn modelId="{220318F2-AB2F-E742-A2F5-8863A9459E77}" srcId="{F4A2012B-D1A4-824E-A8A6-9482AC36745F}" destId="{CC836000-7817-4549-B25E-4CAC1377B7F2}" srcOrd="3" destOrd="0" parTransId="{8734408E-CE7A-9B4D-ABAC-2D9A74808481}" sibTransId="{F0645DD5-7519-274C-83F6-C6311BA151E1}"/>
    <dgm:cxn modelId="{FD7AED8B-158B-224B-8CC5-68FE37F9DE22}" srcId="{2DC0AF02-A1DE-6242-BC01-4CC110589D24}" destId="{5BC4E4DE-30A0-DC45-8150-DAAC7D51F81E}" srcOrd="3" destOrd="0" parTransId="{C3F1F021-3B1E-B24A-99EE-C6ACF7B25295}" sibTransId="{830C4AAA-3820-BC45-B80C-BEB5F21BC207}"/>
    <dgm:cxn modelId="{18C89538-D745-3848-9E9E-59C361482835}" type="presOf" srcId="{CC836000-7817-4549-B25E-4CAC1377B7F2}" destId="{56861A38-B5DF-F841-9521-F714E00E8BBD}" srcOrd="0" destOrd="3" presId="urn:microsoft.com/office/officeart/2005/8/layout/hList1"/>
    <dgm:cxn modelId="{5DF8A640-5532-8B4E-BEB2-2677B623449C}" srcId="{F4A2012B-D1A4-824E-A8A6-9482AC36745F}" destId="{B7F2714D-0939-664C-8F6E-C1AF827B9257}" srcOrd="0" destOrd="0" parTransId="{23C75873-E4E8-B246-B12B-58A0541DD9F8}" sibTransId="{A0D6B909-6ABE-9341-AF41-FCC9174F5A3C}"/>
    <dgm:cxn modelId="{DCC94684-3502-654C-8AB4-C8A020954ADA}" type="presOf" srcId="{F02F39E0-2721-6E40-99D9-2C1BBB58D318}" destId="{689D613F-C720-194F-834F-2051F564F956}" srcOrd="0" destOrd="5" presId="urn:microsoft.com/office/officeart/2005/8/layout/hList1"/>
    <dgm:cxn modelId="{6B3FEFF9-ACF0-1D4E-B227-E23639F0456D}" type="presOf" srcId="{5BC4E4DE-30A0-DC45-8150-DAAC7D51F81E}" destId="{689D613F-C720-194F-834F-2051F564F956}" srcOrd="0" destOrd="3" presId="urn:microsoft.com/office/officeart/2005/8/layout/hList1"/>
    <dgm:cxn modelId="{1A439890-61A7-6645-8874-6EA7340B861B}" srcId="{704CB44A-5ECB-5C4E-B720-3F03473C79BC}" destId="{F4A2012B-D1A4-824E-A8A6-9482AC36745F}" srcOrd="0" destOrd="0" parTransId="{3EF505CB-6F5A-C04E-9A3E-D647484796CB}" sibTransId="{298AE43A-B1BF-8044-A3CD-9B927ABD27EB}"/>
    <dgm:cxn modelId="{B1C64592-0835-BE4F-96AA-C5A5A93BF1C2}" srcId="{2DC0AF02-A1DE-6242-BC01-4CC110589D24}" destId="{6056E147-F111-B449-8EBD-53BA400CAF1E}" srcOrd="1" destOrd="0" parTransId="{50B0DF4E-4A58-854A-A5F4-38D672696617}" sibTransId="{3592FDB5-A828-3444-8793-00AC0A207CB9}"/>
    <dgm:cxn modelId="{80C965ED-CBE3-3F4D-9BC0-326F2D3CAF94}" srcId="{704CB44A-5ECB-5C4E-B720-3F03473C79BC}" destId="{2DC0AF02-A1DE-6242-BC01-4CC110589D24}" srcOrd="1" destOrd="0" parTransId="{CBC31784-9752-FB45-8964-4E951E6B0FBC}" sibTransId="{CC2B8F98-2A03-2A41-AE7F-68132774D38A}"/>
    <dgm:cxn modelId="{5A9D6212-5DBD-A044-B325-F9E6D0596966}" type="presOf" srcId="{0AD578B2-A932-1F49-8D0A-946ABCC3A746}" destId="{56861A38-B5DF-F841-9521-F714E00E8BBD}" srcOrd="0" destOrd="2" presId="urn:microsoft.com/office/officeart/2005/8/layout/hList1"/>
    <dgm:cxn modelId="{9112440B-250F-AF42-BE2B-9AF180881E0E}" srcId="{F4A2012B-D1A4-824E-A8A6-9482AC36745F}" destId="{04645EAE-D2DD-024E-A059-FC43ED3753E2}" srcOrd="1" destOrd="0" parTransId="{1A0AF230-545A-CE4D-B0E7-6EBBD7974927}" sibTransId="{4EF5DAC4-B37C-1642-8479-29DC80923DD0}"/>
    <dgm:cxn modelId="{380FBCC4-FE0E-8148-923F-E6B37151D812}" srcId="{2DC0AF02-A1DE-6242-BC01-4CC110589D24}" destId="{EC78EB34-1114-0544-B7C0-88685CEF4F30}" srcOrd="0" destOrd="0" parTransId="{69D64DE4-10BD-4A43-BC13-D9736EF38E4B}" sibTransId="{A7C77379-8C13-2242-81C1-371039E75213}"/>
    <dgm:cxn modelId="{6EA87688-32C6-2940-9EBD-3029944311B8}" type="presOf" srcId="{EC78EB34-1114-0544-B7C0-88685CEF4F30}" destId="{689D613F-C720-194F-834F-2051F564F956}" srcOrd="0" destOrd="0" presId="urn:microsoft.com/office/officeart/2005/8/layout/hList1"/>
    <dgm:cxn modelId="{DD16068A-53BD-FA42-B765-223F59D3A385}" type="presOf" srcId="{704CB44A-5ECB-5C4E-B720-3F03473C79BC}" destId="{897A3E35-35BD-A247-9CA3-92F9B97E55D9}" srcOrd="0" destOrd="0" presId="urn:microsoft.com/office/officeart/2005/8/layout/hList1"/>
    <dgm:cxn modelId="{05DCEC8E-B5F4-8240-8640-E5630D7982D3}" srcId="{2DC0AF02-A1DE-6242-BC01-4CC110589D24}" destId="{4D597E18-296C-0845-A7DE-C3676A62328E}" srcOrd="6" destOrd="0" parTransId="{EB29E92A-3AAF-0140-B286-E93D40E72DF0}" sibTransId="{14F41707-FA3A-CE42-9F44-831C42BC9201}"/>
    <dgm:cxn modelId="{9A4D4CAA-0968-7E43-B329-392C97F94EFD}" type="presOf" srcId="{B7F2714D-0939-664C-8F6E-C1AF827B9257}" destId="{56861A38-B5DF-F841-9521-F714E00E8BBD}" srcOrd="0" destOrd="0" presId="urn:microsoft.com/office/officeart/2005/8/layout/hList1"/>
    <dgm:cxn modelId="{77C4CB0C-E438-D242-8C66-D4AB11CA56BA}" type="presOf" srcId="{2DC0AF02-A1DE-6242-BC01-4CC110589D24}" destId="{2AE0A3DE-68AD-B446-8522-FBB4ECF50AEA}" srcOrd="0" destOrd="0" presId="urn:microsoft.com/office/officeart/2005/8/layout/hList1"/>
    <dgm:cxn modelId="{B3ED9180-BBA7-2F44-895D-DB07ED9EBA04}" type="presParOf" srcId="{897A3E35-35BD-A247-9CA3-92F9B97E55D9}" destId="{DC134D0A-CA21-1548-B00C-46B56752253F}" srcOrd="0" destOrd="0" presId="urn:microsoft.com/office/officeart/2005/8/layout/hList1"/>
    <dgm:cxn modelId="{5AAE3EF0-4E99-7F4F-A00B-507EB94C8673}" type="presParOf" srcId="{DC134D0A-CA21-1548-B00C-46B56752253F}" destId="{42A805FE-CF49-3543-BBB2-08B3895BE73C}" srcOrd="0" destOrd="0" presId="urn:microsoft.com/office/officeart/2005/8/layout/hList1"/>
    <dgm:cxn modelId="{73318498-4C6B-2B49-B439-CD3045CBCA7C}" type="presParOf" srcId="{DC134D0A-CA21-1548-B00C-46B56752253F}" destId="{56861A38-B5DF-F841-9521-F714E00E8BBD}" srcOrd="1" destOrd="0" presId="urn:microsoft.com/office/officeart/2005/8/layout/hList1"/>
    <dgm:cxn modelId="{050230E2-D79D-4E42-A917-FF50A1CE8DE1}" type="presParOf" srcId="{897A3E35-35BD-A247-9CA3-92F9B97E55D9}" destId="{7F19854F-2652-8D46-AD34-76B855FEC081}" srcOrd="1" destOrd="0" presId="urn:microsoft.com/office/officeart/2005/8/layout/hList1"/>
    <dgm:cxn modelId="{A78EABB3-18A6-B240-B277-24CD442C2554}" type="presParOf" srcId="{897A3E35-35BD-A247-9CA3-92F9B97E55D9}" destId="{3EB4E67E-E419-CF45-BC21-0C78F2EFA14C}" srcOrd="2" destOrd="0" presId="urn:microsoft.com/office/officeart/2005/8/layout/hList1"/>
    <dgm:cxn modelId="{3C171A46-182E-1946-AC40-BAA6CF7FE02F}" type="presParOf" srcId="{3EB4E67E-E419-CF45-BC21-0C78F2EFA14C}" destId="{2AE0A3DE-68AD-B446-8522-FBB4ECF50AEA}" srcOrd="0" destOrd="0" presId="urn:microsoft.com/office/officeart/2005/8/layout/hList1"/>
    <dgm:cxn modelId="{02C33B91-2D72-B64E-88B4-9F7269E5C963}" type="presParOf" srcId="{3EB4E67E-E419-CF45-BC21-0C78F2EFA14C}" destId="{689D613F-C720-194F-834F-2051F564F9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EE987A-AA95-4A07-8013-B5072C1AC97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zh-CN" altLang="en-US"/>
        </a:p>
      </dgm:t>
    </dgm:pt>
    <dgm:pt modelId="{A4DEFE2C-9ABB-4134-87A2-67713F280002}">
      <dgm:prSet phldrT="[文本]" custT="1"/>
      <dgm:spPr/>
      <dgm:t>
        <a:bodyPr/>
        <a:lstStyle/>
        <a:p>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1</a:t>
          </a:r>
          <a:endParaRPr lang="zh-CN" altLang="en-US" sz="2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A7471366-E350-48E4-B9DE-0D6E108D3C61}" type="parTrans" cxnId="{A24EB86A-5CC6-4A61-A2FA-8D46226E4204}">
      <dgm:prSet/>
      <dgm:spPr/>
      <dgm:t>
        <a:bodyPr/>
        <a:lstStyle/>
        <a:p>
          <a:endParaRPr lang="zh-CN" altLang="en-US"/>
        </a:p>
      </dgm:t>
    </dgm:pt>
    <dgm:pt modelId="{58FD05A9-3735-4633-886B-61C2AC2FF49B}" type="sibTrans" cxnId="{A24EB86A-5CC6-4A61-A2FA-8D46226E4204}">
      <dgm:prSet/>
      <dgm:spPr/>
      <dgm:t>
        <a:bodyPr/>
        <a:lstStyle/>
        <a:p>
          <a:endParaRPr lang="zh-CN" altLang="en-US"/>
        </a:p>
      </dgm:t>
    </dgm:pt>
    <dgm:pt modelId="{46D67BAE-3595-405D-879D-62440978BF80}">
      <dgm:prSet phldrT="[文本]" custT="1"/>
      <dgm:spPr/>
      <dgm:t>
        <a:bodyPr/>
        <a:lstStyle/>
        <a:p>
          <a:pPr>
            <a:lnSpc>
              <a:spcPct val="100000"/>
            </a:lnSpc>
            <a:spcBef>
              <a:spcPts val="0"/>
            </a:spcBef>
            <a:spcAft>
              <a:spcPts val="0"/>
            </a:spcAft>
          </a:pP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挥发性有机物等新型</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污染物控制对</a:t>
          </a:r>
          <a:r>
            <a:rPr lang="zh-CN"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策研究</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New pollutants (VOCs, HFCs, black carbon, SLCPs, etc.) and their control strategies</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4FA54BB2-05DA-48E3-8930-9139C3C6E97B}" type="parTrans" cxnId="{9875FD5F-FCD6-48E6-9DE6-24E7D894EADB}">
      <dgm:prSet/>
      <dgm:spPr/>
      <dgm:t>
        <a:bodyPr/>
        <a:lstStyle/>
        <a:p>
          <a:endParaRPr lang="zh-CN" altLang="en-US"/>
        </a:p>
      </dgm:t>
    </dgm:pt>
    <dgm:pt modelId="{019A63F5-834C-46A5-A4FA-0E9C33B3A38E}" type="sibTrans" cxnId="{9875FD5F-FCD6-48E6-9DE6-24E7D894EADB}">
      <dgm:prSet/>
      <dgm:spPr/>
      <dgm:t>
        <a:bodyPr/>
        <a:lstStyle/>
        <a:p>
          <a:endParaRPr lang="zh-CN" altLang="en-US"/>
        </a:p>
      </dgm:t>
    </dgm:pt>
    <dgm:pt modelId="{71AEFEA1-4CA5-4BBF-8BF3-64410FA1C279}">
      <dgm:prSet phldrT="[文本]" custT="1"/>
      <dgm:spPr/>
      <dgm:t>
        <a:bodyPr/>
        <a:lstStyle/>
        <a:p>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2</a:t>
          </a:r>
          <a:endParaRPr lang="zh-CN" altLang="en-US" sz="2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6EA83182-F0A6-4314-8AE4-F70690777598}" type="parTrans" cxnId="{DAEB506C-77E1-4319-9C77-DB49200F69B9}">
      <dgm:prSet/>
      <dgm:spPr/>
      <dgm:t>
        <a:bodyPr/>
        <a:lstStyle/>
        <a:p>
          <a:endParaRPr lang="zh-CN" altLang="en-US"/>
        </a:p>
      </dgm:t>
    </dgm:pt>
    <dgm:pt modelId="{2158F024-0003-4DC0-842D-63D95FAF43F8}" type="sibTrans" cxnId="{DAEB506C-77E1-4319-9C77-DB49200F69B9}">
      <dgm:prSet/>
      <dgm:spPr/>
      <dgm:t>
        <a:bodyPr/>
        <a:lstStyle/>
        <a:p>
          <a:endParaRPr lang="zh-CN" altLang="en-US"/>
        </a:p>
      </dgm:t>
    </dgm:pt>
    <dgm:pt modelId="{0C95BAF8-06E8-4758-92F8-32C6545D82DE}">
      <dgm:prSet phldrT="[文本]" custT="1"/>
      <dgm:spPr/>
      <dgm:t>
        <a:bodyPr/>
        <a:lstStyle/>
        <a:p>
          <a:pPr>
            <a:lnSpc>
              <a:spcPct val="100000"/>
            </a:lnSpc>
            <a:spcBef>
              <a:spcPts val="0"/>
            </a:spcBef>
            <a:spcAft>
              <a:spcPts val="0"/>
            </a:spcAft>
          </a:pP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生态环境保护中的</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市场机制</a:t>
          </a: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研究</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Market mechanisms for Environmental Protection</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614D1467-D8B8-4A72-8698-A39B291E376C}" type="parTrans" cxnId="{8ADA8729-FB6D-4BF5-B7D4-0C31B026D974}">
      <dgm:prSet/>
      <dgm:spPr/>
      <dgm:t>
        <a:bodyPr/>
        <a:lstStyle/>
        <a:p>
          <a:endParaRPr lang="zh-CN" altLang="en-US"/>
        </a:p>
      </dgm:t>
    </dgm:pt>
    <dgm:pt modelId="{37AE5893-3774-49C4-AA28-A95850F6BA58}" type="sibTrans" cxnId="{8ADA8729-FB6D-4BF5-B7D4-0C31B026D974}">
      <dgm:prSet/>
      <dgm:spPr/>
      <dgm:t>
        <a:bodyPr/>
        <a:lstStyle/>
        <a:p>
          <a:endParaRPr lang="zh-CN" altLang="en-US"/>
        </a:p>
      </dgm:t>
    </dgm:pt>
    <dgm:pt modelId="{9D84B97B-CC39-4FAA-B7F4-500C3702856B}">
      <dgm:prSet phldrT="[文本]" custT="1"/>
      <dgm:spPr/>
      <dgm:t>
        <a:bodyPr/>
        <a:lstStyle/>
        <a:p>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3</a:t>
          </a:r>
          <a:endParaRPr lang="zh-CN" altLang="en-US" sz="2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AC20FA94-2CEC-446E-B1E4-511073FE8BB4}" type="parTrans" cxnId="{C0C5D215-AA35-4C74-9CD5-CACE245CB862}">
      <dgm:prSet/>
      <dgm:spPr/>
      <dgm:t>
        <a:bodyPr/>
        <a:lstStyle/>
        <a:p>
          <a:endParaRPr lang="zh-CN" altLang="en-US"/>
        </a:p>
      </dgm:t>
    </dgm:pt>
    <dgm:pt modelId="{47A48D2D-2B4E-49FC-B3DD-325B0A4AE931}" type="sibTrans" cxnId="{C0C5D215-AA35-4C74-9CD5-CACE245CB862}">
      <dgm:prSet/>
      <dgm:spPr/>
      <dgm:t>
        <a:bodyPr/>
        <a:lstStyle/>
        <a:p>
          <a:endParaRPr lang="zh-CN" altLang="en-US"/>
        </a:p>
      </dgm:t>
    </dgm:pt>
    <dgm:pt modelId="{0ED54CEC-4556-470F-A563-C692F03572D5}">
      <dgm:prSet phldrT="[文本]" custT="1"/>
      <dgm:spPr/>
      <dgm:t>
        <a:bodyPr/>
        <a:lstStyle/>
        <a:p>
          <a:pPr>
            <a:lnSpc>
              <a:spcPct val="100000"/>
            </a:lnSpc>
            <a:spcBef>
              <a:spcPts val="0"/>
            </a:spcBef>
            <a:spcAft>
              <a:spcPts val="0"/>
            </a:spcAft>
          </a:pPr>
          <a:r>
            <a:rPr lang="zh-CN" altLang="en-US"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生态环境红线与监管机制研究</a:t>
          </a:r>
          <a: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Ecological Redlining and its enforcement</a:t>
          </a:r>
          <a:endParaRPr lang="zh-CN" altLang="en-US" sz="20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B5FF3DF8-CAEB-4BC1-9BD2-3C7F99EAD1AB}" type="parTrans" cxnId="{69D33EEB-2852-485E-AB86-E8E1C9A70EAA}">
      <dgm:prSet/>
      <dgm:spPr/>
      <dgm:t>
        <a:bodyPr/>
        <a:lstStyle/>
        <a:p>
          <a:endParaRPr lang="zh-CN" altLang="en-US"/>
        </a:p>
      </dgm:t>
    </dgm:pt>
    <dgm:pt modelId="{45608199-2583-40C9-AC66-01199AE0DFC3}" type="sibTrans" cxnId="{69D33EEB-2852-485E-AB86-E8E1C9A70EAA}">
      <dgm:prSet/>
      <dgm:spPr/>
      <dgm:t>
        <a:bodyPr/>
        <a:lstStyle/>
        <a:p>
          <a:endParaRPr lang="zh-CN" altLang="en-US"/>
        </a:p>
      </dgm:t>
    </dgm:pt>
    <dgm:pt modelId="{EC918B09-B077-426E-B684-70D3CF51DEB9}">
      <dgm:prSet phldrT="[文本]" custT="1"/>
      <dgm:spPr/>
      <dgm:t>
        <a:bodyPr/>
        <a:lstStyle/>
        <a:p>
          <a:endParaRPr lang="zh-CN" altLang="en-US" sz="2400" dirty="0">
            <a:latin typeface="Times New Roman" panose="02020603050405020304" pitchFamily="18" charset="0"/>
            <a:ea typeface="仿宋" panose="02010609060101010101" pitchFamily="49" charset="-122"/>
            <a:cs typeface="Times New Roman" panose="02020603050405020304" pitchFamily="18" charset="0"/>
          </a:endParaRPr>
        </a:p>
      </dgm:t>
    </dgm:pt>
    <dgm:pt modelId="{F534BC92-5ADE-413C-A3A6-D146AAAB0532}" type="parTrans" cxnId="{5FCD9723-0EAF-4E5D-97DF-9A1624BEE2BD}">
      <dgm:prSet/>
      <dgm:spPr/>
      <dgm:t>
        <a:bodyPr/>
        <a:lstStyle/>
        <a:p>
          <a:endParaRPr lang="zh-CN" altLang="en-US"/>
        </a:p>
      </dgm:t>
    </dgm:pt>
    <dgm:pt modelId="{79D655E1-46F0-4C1B-97BB-9A61748EF0EC}" type="sibTrans" cxnId="{5FCD9723-0EAF-4E5D-97DF-9A1624BEE2BD}">
      <dgm:prSet/>
      <dgm:spPr/>
      <dgm:t>
        <a:bodyPr/>
        <a:lstStyle/>
        <a:p>
          <a:endParaRPr lang="zh-CN" altLang="en-US"/>
        </a:p>
      </dgm:t>
    </dgm:pt>
    <dgm:pt modelId="{D0AB400B-7638-4A8B-B1F4-5A701C464910}">
      <dgm:prSet phldrT="[文本]" custT="1"/>
      <dgm:spPr/>
      <dgm:t>
        <a:bodyPr/>
        <a:lstStyle/>
        <a:p>
          <a:endParaRPr lang="zh-CN" altLang="en-US" sz="2400" dirty="0">
            <a:latin typeface="Times New Roman" panose="02020603050405020304" pitchFamily="18" charset="0"/>
            <a:ea typeface="仿宋" panose="02010609060101010101" pitchFamily="49" charset="-122"/>
            <a:cs typeface="Times New Roman" panose="02020603050405020304" pitchFamily="18" charset="0"/>
          </a:endParaRPr>
        </a:p>
      </dgm:t>
    </dgm:pt>
    <dgm:pt modelId="{D4205FB9-8937-4C62-8109-DFEED66E3B47}" type="parTrans" cxnId="{8D4903FB-674A-4483-83DF-C0D2CD965765}">
      <dgm:prSet/>
      <dgm:spPr/>
      <dgm:t>
        <a:bodyPr/>
        <a:lstStyle/>
        <a:p>
          <a:endParaRPr lang="zh-CN" altLang="en-US"/>
        </a:p>
      </dgm:t>
    </dgm:pt>
    <dgm:pt modelId="{064A0C79-FA4B-4A7E-BECB-56C5204CD3C1}" type="sibTrans" cxnId="{8D4903FB-674A-4483-83DF-C0D2CD965765}">
      <dgm:prSet/>
      <dgm:spPr/>
      <dgm:t>
        <a:bodyPr/>
        <a:lstStyle/>
        <a:p>
          <a:endParaRPr lang="zh-CN" altLang="en-US"/>
        </a:p>
      </dgm:t>
    </dgm:pt>
    <dgm:pt modelId="{04EF6739-53CB-4BB8-8749-612B4F5B7C24}">
      <dgm:prSet phldrT="[文本]" custT="1"/>
      <dgm:spPr/>
      <dgm:t>
        <a:bodyPr/>
        <a:lstStyle/>
        <a:p>
          <a:endParaRPr lang="zh-CN" altLang="en-US" sz="2400" dirty="0">
            <a:latin typeface="Times New Roman" panose="02020603050405020304" pitchFamily="18" charset="0"/>
            <a:ea typeface="仿宋" panose="02010609060101010101" pitchFamily="49" charset="-122"/>
            <a:cs typeface="Times New Roman" panose="02020603050405020304" pitchFamily="18" charset="0"/>
          </a:endParaRPr>
        </a:p>
      </dgm:t>
    </dgm:pt>
    <dgm:pt modelId="{5A46CB5B-F782-42C2-81AC-9ACE220C719C}" type="parTrans" cxnId="{C19ABDE9-6DB9-40DF-A52A-99474426522A}">
      <dgm:prSet/>
      <dgm:spPr/>
      <dgm:t>
        <a:bodyPr/>
        <a:lstStyle/>
        <a:p>
          <a:endParaRPr lang="zh-CN" altLang="en-US"/>
        </a:p>
      </dgm:t>
    </dgm:pt>
    <dgm:pt modelId="{E6142AEE-40E1-4B50-B584-599A63D4D403}" type="sibTrans" cxnId="{C19ABDE9-6DB9-40DF-A52A-99474426522A}">
      <dgm:prSet/>
      <dgm:spPr/>
      <dgm:t>
        <a:bodyPr/>
        <a:lstStyle/>
        <a:p>
          <a:endParaRPr lang="zh-CN" altLang="en-US"/>
        </a:p>
      </dgm:t>
    </dgm:pt>
    <dgm:pt modelId="{5282E844-C1C3-4D10-B8E5-D9157626502C}" type="pres">
      <dgm:prSet presAssocID="{96EE987A-AA95-4A07-8013-B5072C1AC970}" presName="Name0" presStyleCnt="0">
        <dgm:presLayoutVars>
          <dgm:chMax/>
          <dgm:chPref val="3"/>
          <dgm:dir/>
          <dgm:animOne val="branch"/>
          <dgm:animLvl val="lvl"/>
        </dgm:presLayoutVars>
      </dgm:prSet>
      <dgm:spPr/>
      <dgm:t>
        <a:bodyPr/>
        <a:lstStyle/>
        <a:p>
          <a:endParaRPr lang="zh-CN" altLang="en-US"/>
        </a:p>
      </dgm:t>
    </dgm:pt>
    <dgm:pt modelId="{B9411F7D-43DC-4C3E-8FB7-C7395FA20F08}" type="pres">
      <dgm:prSet presAssocID="{A4DEFE2C-9ABB-4134-87A2-67713F280002}" presName="composite" presStyleCnt="0"/>
      <dgm:spPr/>
    </dgm:pt>
    <dgm:pt modelId="{0D9DC04F-E97C-45D3-99D9-B6B74EFA9FC5}" type="pres">
      <dgm:prSet presAssocID="{A4DEFE2C-9ABB-4134-87A2-67713F280002}" presName="FirstChild" presStyleLbl="revTx" presStyleIdx="0" presStyleCnt="6">
        <dgm:presLayoutVars>
          <dgm:chMax val="0"/>
          <dgm:chPref val="0"/>
          <dgm:bulletEnabled val="1"/>
        </dgm:presLayoutVars>
      </dgm:prSet>
      <dgm:spPr/>
      <dgm:t>
        <a:bodyPr/>
        <a:lstStyle/>
        <a:p>
          <a:endParaRPr lang="zh-CN" altLang="en-US"/>
        </a:p>
      </dgm:t>
    </dgm:pt>
    <dgm:pt modelId="{97B21BB5-10D3-4757-8E58-A4581FE06EB8}" type="pres">
      <dgm:prSet presAssocID="{A4DEFE2C-9ABB-4134-87A2-67713F280002}" presName="Parent" presStyleLbl="alignNode1" presStyleIdx="0" presStyleCnt="3">
        <dgm:presLayoutVars>
          <dgm:chMax val="3"/>
          <dgm:chPref val="3"/>
          <dgm:bulletEnabled val="1"/>
        </dgm:presLayoutVars>
      </dgm:prSet>
      <dgm:spPr/>
      <dgm:t>
        <a:bodyPr/>
        <a:lstStyle/>
        <a:p>
          <a:endParaRPr lang="zh-CN" altLang="en-US"/>
        </a:p>
      </dgm:t>
    </dgm:pt>
    <dgm:pt modelId="{910F8DF2-3C9B-4D64-A479-E8B1170BFA1D}" type="pres">
      <dgm:prSet presAssocID="{A4DEFE2C-9ABB-4134-87A2-67713F280002}" presName="Accent" presStyleLbl="parChTrans1D1" presStyleIdx="0" presStyleCnt="3"/>
      <dgm:spPr/>
    </dgm:pt>
    <dgm:pt modelId="{D40935E3-490B-4C87-B06E-2820AF6436B1}" type="pres">
      <dgm:prSet presAssocID="{A4DEFE2C-9ABB-4134-87A2-67713F280002}" presName="Child" presStyleLbl="revTx" presStyleIdx="1" presStyleCnt="6">
        <dgm:presLayoutVars>
          <dgm:chMax val="0"/>
          <dgm:chPref val="0"/>
          <dgm:bulletEnabled val="1"/>
        </dgm:presLayoutVars>
      </dgm:prSet>
      <dgm:spPr/>
      <dgm:t>
        <a:bodyPr/>
        <a:lstStyle/>
        <a:p>
          <a:endParaRPr lang="zh-CN" altLang="en-US"/>
        </a:p>
      </dgm:t>
    </dgm:pt>
    <dgm:pt modelId="{B60E7374-EC01-412F-B688-1A485DA7E0EF}" type="pres">
      <dgm:prSet presAssocID="{58FD05A9-3735-4633-886B-61C2AC2FF49B}" presName="sibTrans" presStyleCnt="0"/>
      <dgm:spPr/>
    </dgm:pt>
    <dgm:pt modelId="{72EA9E37-EA23-436D-B7C6-7FC274B598E9}" type="pres">
      <dgm:prSet presAssocID="{71AEFEA1-4CA5-4BBF-8BF3-64410FA1C279}" presName="composite" presStyleCnt="0"/>
      <dgm:spPr/>
    </dgm:pt>
    <dgm:pt modelId="{76200136-FAFF-4A46-8FF5-A969AE21B1EE}" type="pres">
      <dgm:prSet presAssocID="{71AEFEA1-4CA5-4BBF-8BF3-64410FA1C279}" presName="FirstChild" presStyleLbl="revTx" presStyleIdx="2" presStyleCnt="6">
        <dgm:presLayoutVars>
          <dgm:chMax val="0"/>
          <dgm:chPref val="0"/>
          <dgm:bulletEnabled val="1"/>
        </dgm:presLayoutVars>
      </dgm:prSet>
      <dgm:spPr/>
      <dgm:t>
        <a:bodyPr/>
        <a:lstStyle/>
        <a:p>
          <a:endParaRPr lang="zh-CN" altLang="en-US"/>
        </a:p>
      </dgm:t>
    </dgm:pt>
    <dgm:pt modelId="{66B45BC9-662E-4806-A1D9-36F3FB2B0FFE}" type="pres">
      <dgm:prSet presAssocID="{71AEFEA1-4CA5-4BBF-8BF3-64410FA1C279}" presName="Parent" presStyleLbl="alignNode1" presStyleIdx="1" presStyleCnt="3">
        <dgm:presLayoutVars>
          <dgm:chMax val="3"/>
          <dgm:chPref val="3"/>
          <dgm:bulletEnabled val="1"/>
        </dgm:presLayoutVars>
      </dgm:prSet>
      <dgm:spPr/>
      <dgm:t>
        <a:bodyPr/>
        <a:lstStyle/>
        <a:p>
          <a:endParaRPr lang="zh-CN" altLang="en-US"/>
        </a:p>
      </dgm:t>
    </dgm:pt>
    <dgm:pt modelId="{91B7D59D-FBDE-4866-81BC-315CF1628991}" type="pres">
      <dgm:prSet presAssocID="{71AEFEA1-4CA5-4BBF-8BF3-64410FA1C279}" presName="Accent" presStyleLbl="parChTrans1D1" presStyleIdx="1" presStyleCnt="3"/>
      <dgm:spPr/>
    </dgm:pt>
    <dgm:pt modelId="{A18C1E21-A4ED-49FD-8B3E-0F14E21D93FD}" type="pres">
      <dgm:prSet presAssocID="{71AEFEA1-4CA5-4BBF-8BF3-64410FA1C279}" presName="Child" presStyleLbl="revTx" presStyleIdx="3" presStyleCnt="6">
        <dgm:presLayoutVars>
          <dgm:chMax val="0"/>
          <dgm:chPref val="0"/>
          <dgm:bulletEnabled val="1"/>
        </dgm:presLayoutVars>
      </dgm:prSet>
      <dgm:spPr/>
      <dgm:t>
        <a:bodyPr/>
        <a:lstStyle/>
        <a:p>
          <a:endParaRPr lang="zh-CN" altLang="en-US"/>
        </a:p>
      </dgm:t>
    </dgm:pt>
    <dgm:pt modelId="{A04ABAF3-F86F-4EF2-B6BC-4A3963F88AF6}" type="pres">
      <dgm:prSet presAssocID="{2158F024-0003-4DC0-842D-63D95FAF43F8}" presName="sibTrans" presStyleCnt="0"/>
      <dgm:spPr/>
    </dgm:pt>
    <dgm:pt modelId="{A06F1190-D776-494A-A39A-7B81E3C1ECF3}" type="pres">
      <dgm:prSet presAssocID="{9D84B97B-CC39-4FAA-B7F4-500C3702856B}" presName="composite" presStyleCnt="0"/>
      <dgm:spPr/>
    </dgm:pt>
    <dgm:pt modelId="{F142F247-2B29-42EB-A5C7-D82BB319C893}" type="pres">
      <dgm:prSet presAssocID="{9D84B97B-CC39-4FAA-B7F4-500C3702856B}" presName="FirstChild" presStyleLbl="revTx" presStyleIdx="4" presStyleCnt="6">
        <dgm:presLayoutVars>
          <dgm:chMax val="0"/>
          <dgm:chPref val="0"/>
          <dgm:bulletEnabled val="1"/>
        </dgm:presLayoutVars>
      </dgm:prSet>
      <dgm:spPr/>
      <dgm:t>
        <a:bodyPr/>
        <a:lstStyle/>
        <a:p>
          <a:endParaRPr lang="zh-CN" altLang="en-US"/>
        </a:p>
      </dgm:t>
    </dgm:pt>
    <dgm:pt modelId="{E3C73DEA-8D7E-4E10-AFB2-7DFC1C1C5633}" type="pres">
      <dgm:prSet presAssocID="{9D84B97B-CC39-4FAA-B7F4-500C3702856B}" presName="Parent" presStyleLbl="alignNode1" presStyleIdx="2" presStyleCnt="3">
        <dgm:presLayoutVars>
          <dgm:chMax val="3"/>
          <dgm:chPref val="3"/>
          <dgm:bulletEnabled val="1"/>
        </dgm:presLayoutVars>
      </dgm:prSet>
      <dgm:spPr/>
      <dgm:t>
        <a:bodyPr/>
        <a:lstStyle/>
        <a:p>
          <a:endParaRPr lang="zh-CN" altLang="en-US"/>
        </a:p>
      </dgm:t>
    </dgm:pt>
    <dgm:pt modelId="{D4460775-27F1-46CE-96F3-3E9966E6E844}" type="pres">
      <dgm:prSet presAssocID="{9D84B97B-CC39-4FAA-B7F4-500C3702856B}" presName="Accent" presStyleLbl="parChTrans1D1" presStyleIdx="2" presStyleCnt="3"/>
      <dgm:spPr/>
    </dgm:pt>
    <dgm:pt modelId="{4761EB42-7335-4FC0-BE1C-01A4C6BFAD76}" type="pres">
      <dgm:prSet presAssocID="{9D84B97B-CC39-4FAA-B7F4-500C3702856B}" presName="Child" presStyleLbl="revTx" presStyleIdx="5" presStyleCnt="6">
        <dgm:presLayoutVars>
          <dgm:chMax val="0"/>
          <dgm:chPref val="0"/>
          <dgm:bulletEnabled val="1"/>
        </dgm:presLayoutVars>
      </dgm:prSet>
      <dgm:spPr/>
      <dgm:t>
        <a:bodyPr/>
        <a:lstStyle/>
        <a:p>
          <a:endParaRPr lang="zh-CN" altLang="en-US"/>
        </a:p>
      </dgm:t>
    </dgm:pt>
  </dgm:ptLst>
  <dgm:cxnLst>
    <dgm:cxn modelId="{A24EB86A-5CC6-4A61-A2FA-8D46226E4204}" srcId="{96EE987A-AA95-4A07-8013-B5072C1AC970}" destId="{A4DEFE2C-9ABB-4134-87A2-67713F280002}" srcOrd="0" destOrd="0" parTransId="{A7471366-E350-48E4-B9DE-0D6E108D3C61}" sibTransId="{58FD05A9-3735-4633-886B-61C2AC2FF49B}"/>
    <dgm:cxn modelId="{C19ABDE9-6DB9-40DF-A52A-99474426522A}" srcId="{9D84B97B-CC39-4FAA-B7F4-500C3702856B}" destId="{04EF6739-53CB-4BB8-8749-612B4F5B7C24}" srcOrd="0" destOrd="0" parTransId="{5A46CB5B-F782-42C2-81AC-9ACE220C719C}" sibTransId="{E6142AEE-40E1-4B50-B584-599A63D4D403}"/>
    <dgm:cxn modelId="{9875FD5F-FCD6-48E6-9DE6-24E7D894EADB}" srcId="{A4DEFE2C-9ABB-4134-87A2-67713F280002}" destId="{46D67BAE-3595-405D-879D-62440978BF80}" srcOrd="1" destOrd="0" parTransId="{4FA54BB2-05DA-48E3-8930-9139C3C6E97B}" sibTransId="{019A63F5-834C-46A5-A4FA-0E9C33B3A38E}"/>
    <dgm:cxn modelId="{DAEB506C-77E1-4319-9C77-DB49200F69B9}" srcId="{96EE987A-AA95-4A07-8013-B5072C1AC970}" destId="{71AEFEA1-4CA5-4BBF-8BF3-64410FA1C279}" srcOrd="1" destOrd="0" parTransId="{6EA83182-F0A6-4314-8AE4-F70690777598}" sibTransId="{2158F024-0003-4DC0-842D-63D95FAF43F8}"/>
    <dgm:cxn modelId="{958BF0DB-E42B-4BB6-B2EE-ED72517E024E}" type="presOf" srcId="{96EE987A-AA95-4A07-8013-B5072C1AC970}" destId="{5282E844-C1C3-4D10-B8E5-D9157626502C}" srcOrd="0" destOrd="0" presId="urn:microsoft.com/office/officeart/2011/layout/TabList"/>
    <dgm:cxn modelId="{5FCD9723-0EAF-4E5D-97DF-9A1624BEE2BD}" srcId="{A4DEFE2C-9ABB-4134-87A2-67713F280002}" destId="{EC918B09-B077-426E-B684-70D3CF51DEB9}" srcOrd="0" destOrd="0" parTransId="{F534BC92-5ADE-413C-A3A6-D146AAAB0532}" sibTransId="{79D655E1-46F0-4C1B-97BB-9A61748EF0EC}"/>
    <dgm:cxn modelId="{8D4903FB-674A-4483-83DF-C0D2CD965765}" srcId="{71AEFEA1-4CA5-4BBF-8BF3-64410FA1C279}" destId="{D0AB400B-7638-4A8B-B1F4-5A701C464910}" srcOrd="0" destOrd="0" parTransId="{D4205FB9-8937-4C62-8109-DFEED66E3B47}" sibTransId="{064A0C79-FA4B-4A7E-BECB-56C5204CD3C1}"/>
    <dgm:cxn modelId="{8ADA8729-FB6D-4BF5-B7D4-0C31B026D974}" srcId="{71AEFEA1-4CA5-4BBF-8BF3-64410FA1C279}" destId="{0C95BAF8-06E8-4758-92F8-32C6545D82DE}" srcOrd="1" destOrd="0" parTransId="{614D1467-D8B8-4A72-8698-A39B291E376C}" sibTransId="{37AE5893-3774-49C4-AA28-A95850F6BA58}"/>
    <dgm:cxn modelId="{4661242A-FC44-47EC-876D-EE59A0D7B0AB}" type="presOf" srcId="{0ED54CEC-4556-470F-A563-C692F03572D5}" destId="{4761EB42-7335-4FC0-BE1C-01A4C6BFAD76}" srcOrd="0" destOrd="0" presId="urn:microsoft.com/office/officeart/2011/layout/TabList"/>
    <dgm:cxn modelId="{C0C5D215-AA35-4C74-9CD5-CACE245CB862}" srcId="{96EE987A-AA95-4A07-8013-B5072C1AC970}" destId="{9D84B97B-CC39-4FAA-B7F4-500C3702856B}" srcOrd="2" destOrd="0" parTransId="{AC20FA94-2CEC-446E-B1E4-511073FE8BB4}" sibTransId="{47A48D2D-2B4E-49FC-B3DD-325B0A4AE931}"/>
    <dgm:cxn modelId="{75EB63D3-FAC6-40C5-80F1-F2E08C59D78B}" type="presOf" srcId="{9D84B97B-CC39-4FAA-B7F4-500C3702856B}" destId="{E3C73DEA-8D7E-4E10-AFB2-7DFC1C1C5633}" srcOrd="0" destOrd="0" presId="urn:microsoft.com/office/officeart/2011/layout/TabList"/>
    <dgm:cxn modelId="{4D90FA02-FEF4-4B39-86B8-B8052C0B768D}" type="presOf" srcId="{46D67BAE-3595-405D-879D-62440978BF80}" destId="{D40935E3-490B-4C87-B06E-2820AF6436B1}" srcOrd="0" destOrd="0" presId="urn:microsoft.com/office/officeart/2011/layout/TabList"/>
    <dgm:cxn modelId="{5C236ABA-109A-487E-B351-3D55BA52F961}" type="presOf" srcId="{EC918B09-B077-426E-B684-70D3CF51DEB9}" destId="{0D9DC04F-E97C-45D3-99D9-B6B74EFA9FC5}" srcOrd="0" destOrd="0" presId="urn:microsoft.com/office/officeart/2011/layout/TabList"/>
    <dgm:cxn modelId="{9845675E-C7BE-4575-BD7B-17083BEC1D17}" type="presOf" srcId="{D0AB400B-7638-4A8B-B1F4-5A701C464910}" destId="{76200136-FAFF-4A46-8FF5-A969AE21B1EE}" srcOrd="0" destOrd="0" presId="urn:microsoft.com/office/officeart/2011/layout/TabList"/>
    <dgm:cxn modelId="{69D33EEB-2852-485E-AB86-E8E1C9A70EAA}" srcId="{9D84B97B-CC39-4FAA-B7F4-500C3702856B}" destId="{0ED54CEC-4556-470F-A563-C692F03572D5}" srcOrd="1" destOrd="0" parTransId="{B5FF3DF8-CAEB-4BC1-9BD2-3C7F99EAD1AB}" sibTransId="{45608199-2583-40C9-AC66-01199AE0DFC3}"/>
    <dgm:cxn modelId="{730293CC-CD6B-46BB-909D-3AFAFDEED7FE}" type="presOf" srcId="{04EF6739-53CB-4BB8-8749-612B4F5B7C24}" destId="{F142F247-2B29-42EB-A5C7-D82BB319C893}" srcOrd="0" destOrd="0" presId="urn:microsoft.com/office/officeart/2011/layout/TabList"/>
    <dgm:cxn modelId="{A8C0D3D4-B174-4E18-A57C-04612A1266AE}" type="presOf" srcId="{0C95BAF8-06E8-4758-92F8-32C6545D82DE}" destId="{A18C1E21-A4ED-49FD-8B3E-0F14E21D93FD}" srcOrd="0" destOrd="0" presId="urn:microsoft.com/office/officeart/2011/layout/TabList"/>
    <dgm:cxn modelId="{55D960FE-264B-41BB-A58D-786FED4255F2}" type="presOf" srcId="{71AEFEA1-4CA5-4BBF-8BF3-64410FA1C279}" destId="{66B45BC9-662E-4806-A1D9-36F3FB2B0FFE}" srcOrd="0" destOrd="0" presId="urn:microsoft.com/office/officeart/2011/layout/TabList"/>
    <dgm:cxn modelId="{0F0B64E4-0FD4-408E-ACE5-00905D545A9C}" type="presOf" srcId="{A4DEFE2C-9ABB-4134-87A2-67713F280002}" destId="{97B21BB5-10D3-4757-8E58-A4581FE06EB8}" srcOrd="0" destOrd="0" presId="urn:microsoft.com/office/officeart/2011/layout/TabList"/>
    <dgm:cxn modelId="{722693CD-FC58-4FD1-A281-6D3696899182}" type="presParOf" srcId="{5282E844-C1C3-4D10-B8E5-D9157626502C}" destId="{B9411F7D-43DC-4C3E-8FB7-C7395FA20F08}" srcOrd="0" destOrd="0" presId="urn:microsoft.com/office/officeart/2011/layout/TabList"/>
    <dgm:cxn modelId="{92A02CDD-5912-4517-B759-F35C3B4DFE17}" type="presParOf" srcId="{B9411F7D-43DC-4C3E-8FB7-C7395FA20F08}" destId="{0D9DC04F-E97C-45D3-99D9-B6B74EFA9FC5}" srcOrd="0" destOrd="0" presId="urn:microsoft.com/office/officeart/2011/layout/TabList"/>
    <dgm:cxn modelId="{298BA4EE-B183-4C5F-8FED-D078C64F9FCF}" type="presParOf" srcId="{B9411F7D-43DC-4C3E-8FB7-C7395FA20F08}" destId="{97B21BB5-10D3-4757-8E58-A4581FE06EB8}" srcOrd="1" destOrd="0" presId="urn:microsoft.com/office/officeart/2011/layout/TabList"/>
    <dgm:cxn modelId="{6D1092A8-8BE7-452C-A416-70B459B63693}" type="presParOf" srcId="{B9411F7D-43DC-4C3E-8FB7-C7395FA20F08}" destId="{910F8DF2-3C9B-4D64-A479-E8B1170BFA1D}" srcOrd="2" destOrd="0" presId="urn:microsoft.com/office/officeart/2011/layout/TabList"/>
    <dgm:cxn modelId="{502A7D51-9481-4A85-804A-C3FDA8FF08F5}" type="presParOf" srcId="{5282E844-C1C3-4D10-B8E5-D9157626502C}" destId="{D40935E3-490B-4C87-B06E-2820AF6436B1}" srcOrd="1" destOrd="0" presId="urn:microsoft.com/office/officeart/2011/layout/TabList"/>
    <dgm:cxn modelId="{A506D56E-6B5C-4189-B3C3-00298A6747E8}" type="presParOf" srcId="{5282E844-C1C3-4D10-B8E5-D9157626502C}" destId="{B60E7374-EC01-412F-B688-1A485DA7E0EF}" srcOrd="2" destOrd="0" presId="urn:microsoft.com/office/officeart/2011/layout/TabList"/>
    <dgm:cxn modelId="{C427B2D9-B955-4556-ADF9-8883425BE29F}" type="presParOf" srcId="{5282E844-C1C3-4D10-B8E5-D9157626502C}" destId="{72EA9E37-EA23-436D-B7C6-7FC274B598E9}" srcOrd="3" destOrd="0" presId="urn:microsoft.com/office/officeart/2011/layout/TabList"/>
    <dgm:cxn modelId="{5B68D374-D0A3-4F94-98B8-CABA095ADE27}" type="presParOf" srcId="{72EA9E37-EA23-436D-B7C6-7FC274B598E9}" destId="{76200136-FAFF-4A46-8FF5-A969AE21B1EE}" srcOrd="0" destOrd="0" presId="urn:microsoft.com/office/officeart/2011/layout/TabList"/>
    <dgm:cxn modelId="{18DEA22D-16B5-4E81-916F-73349BECDEC2}" type="presParOf" srcId="{72EA9E37-EA23-436D-B7C6-7FC274B598E9}" destId="{66B45BC9-662E-4806-A1D9-36F3FB2B0FFE}" srcOrd="1" destOrd="0" presId="urn:microsoft.com/office/officeart/2011/layout/TabList"/>
    <dgm:cxn modelId="{92C5334D-EB71-4837-9A2C-CCEDD1B16089}" type="presParOf" srcId="{72EA9E37-EA23-436D-B7C6-7FC274B598E9}" destId="{91B7D59D-FBDE-4866-81BC-315CF1628991}" srcOrd="2" destOrd="0" presId="urn:microsoft.com/office/officeart/2011/layout/TabList"/>
    <dgm:cxn modelId="{F6216687-6301-482A-9311-6E8B07BDB965}" type="presParOf" srcId="{5282E844-C1C3-4D10-B8E5-D9157626502C}" destId="{A18C1E21-A4ED-49FD-8B3E-0F14E21D93FD}" srcOrd="4" destOrd="0" presId="urn:microsoft.com/office/officeart/2011/layout/TabList"/>
    <dgm:cxn modelId="{878D90C3-B438-42BB-A039-D6BF484EF3F5}" type="presParOf" srcId="{5282E844-C1C3-4D10-B8E5-D9157626502C}" destId="{A04ABAF3-F86F-4EF2-B6BC-4A3963F88AF6}" srcOrd="5" destOrd="0" presId="urn:microsoft.com/office/officeart/2011/layout/TabList"/>
    <dgm:cxn modelId="{EF5CB8F0-BA51-404E-83DB-628BF6A4A71D}" type="presParOf" srcId="{5282E844-C1C3-4D10-B8E5-D9157626502C}" destId="{A06F1190-D776-494A-A39A-7B81E3C1ECF3}" srcOrd="6" destOrd="0" presId="urn:microsoft.com/office/officeart/2011/layout/TabList"/>
    <dgm:cxn modelId="{DA459B1F-88D3-471D-B263-B6EC514CC6D5}" type="presParOf" srcId="{A06F1190-D776-494A-A39A-7B81E3C1ECF3}" destId="{F142F247-2B29-42EB-A5C7-D82BB319C893}" srcOrd="0" destOrd="0" presId="urn:microsoft.com/office/officeart/2011/layout/TabList"/>
    <dgm:cxn modelId="{49FD1B84-0CA7-462B-B597-19C6F72E7DB1}" type="presParOf" srcId="{A06F1190-D776-494A-A39A-7B81E3C1ECF3}" destId="{E3C73DEA-8D7E-4E10-AFB2-7DFC1C1C5633}" srcOrd="1" destOrd="0" presId="urn:microsoft.com/office/officeart/2011/layout/TabList"/>
    <dgm:cxn modelId="{F1A9C2E7-6196-451E-963D-F23B2D81D90B}" type="presParOf" srcId="{A06F1190-D776-494A-A39A-7B81E3C1ECF3}" destId="{D4460775-27F1-46CE-96F3-3E9966E6E844}" srcOrd="2" destOrd="0" presId="urn:microsoft.com/office/officeart/2011/layout/TabList"/>
    <dgm:cxn modelId="{3CC3DC4E-3CB7-4CDF-8F64-0705E7E0AF5F}" type="presParOf" srcId="{5282E844-C1C3-4D10-B8E5-D9157626502C}" destId="{4761EB42-7335-4FC0-BE1C-01A4C6BFAD7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955CE85-4592-D34E-8332-53D16C5148AE}" type="doc">
      <dgm:prSet loTypeId="urn:microsoft.com/office/officeart/2005/8/layout/vList4" loCatId="" qsTypeId="urn:microsoft.com/office/officeart/2005/8/quickstyle/simple4" qsCatId="simple" csTypeId="urn:microsoft.com/office/officeart/2005/8/colors/accent3_2" csCatId="accent3" phldr="1"/>
      <dgm:spPr/>
      <dgm:t>
        <a:bodyPr/>
        <a:lstStyle/>
        <a:p>
          <a:endParaRPr lang="zh-CN" altLang="en-US"/>
        </a:p>
      </dgm:t>
    </dgm:pt>
    <dgm:pt modelId="{3DCDEA6C-EDB3-C74A-8EF1-1BD965A58333}">
      <dgm:prSet phldrT="[文本]" custT="1"/>
      <dgm:spPr/>
      <dgm:t>
        <a:bodyPr/>
        <a:lstStyle/>
        <a:p>
          <a:r>
            <a:rPr lang="zh-CN" altLang="en-US" sz="1400" dirty="0" smtClean="0"/>
            <a:t>建议未来优先针对生态文明体制机制与环境治理体系改革、信息公开与社会监督、建立排污许可证与污染物总量控制、生态环境损害与责任追究制度、建立陆海统筹的生态系统保护修复和污染控制区域联动机制、生态环境红线、生态文明的目标与指标体系、国家公园体制、自然资产核算与离任审计、发挥市场在资源配置中的决定性作用等领域设置政策研究项目，开展专题政策研究</a:t>
          </a:r>
          <a:endParaRPr lang="zh-CN" altLang="en-US" sz="1400" dirty="0"/>
        </a:p>
      </dgm:t>
    </dgm:pt>
    <dgm:pt modelId="{2A31F952-547C-084F-BD14-7A2E498188C1}" type="parTrans" cxnId="{A36F741B-F54B-8A42-9C04-9B221D453625}">
      <dgm:prSet/>
      <dgm:spPr/>
      <dgm:t>
        <a:bodyPr/>
        <a:lstStyle/>
        <a:p>
          <a:endParaRPr lang="zh-CN" altLang="en-US"/>
        </a:p>
      </dgm:t>
    </dgm:pt>
    <dgm:pt modelId="{036359C0-C364-0B49-B6F6-119764FBA415}" type="sibTrans" cxnId="{A36F741B-F54B-8A42-9C04-9B221D453625}">
      <dgm:prSet/>
      <dgm:spPr/>
      <dgm:t>
        <a:bodyPr/>
        <a:lstStyle/>
        <a:p>
          <a:endParaRPr lang="zh-CN" altLang="en-US"/>
        </a:p>
      </dgm:t>
    </dgm:pt>
    <dgm:pt modelId="{66C1C8AD-0194-2C44-9D12-88903F53A71A}">
      <dgm:prSet phldrT="[文本]"/>
      <dgm:spPr/>
      <dgm:t>
        <a:bodyPr/>
        <a:lstStyle/>
        <a:p>
          <a:r>
            <a:rPr lang="en-US" dirty="0" smtClean="0"/>
            <a:t>it is suggested that SPSs in following areas should be established in the future: reform of ecological civilization system and environmental governance system; information disclosure and social supervision; establishing emission permits and total amount control of pollutant; eco-environmental damage and accountability system; establishing integrated land-sea ecosystem restoration and protection and regional pollution control linkage mechanism; eco-environmental redlining; objectives and indicator system for ecological civilization; national park system; natural assets accounting and off-office audit; giving full play to the decisive role of market in resource allocation, </a:t>
          </a:r>
          <a:r>
            <a:rPr lang="en-US" dirty="0" err="1" smtClean="0"/>
            <a:t>etc</a:t>
          </a:r>
          <a:endParaRPr lang="zh-CN" altLang="en-US" dirty="0"/>
        </a:p>
      </dgm:t>
    </dgm:pt>
    <dgm:pt modelId="{F3904D9F-CBFC-3041-A4D1-F17AF2388531}" type="parTrans" cxnId="{ECD4E09D-BEA5-2C42-B159-E9C259543664}">
      <dgm:prSet/>
      <dgm:spPr/>
      <dgm:t>
        <a:bodyPr/>
        <a:lstStyle/>
        <a:p>
          <a:endParaRPr lang="zh-CN" altLang="en-US"/>
        </a:p>
      </dgm:t>
    </dgm:pt>
    <dgm:pt modelId="{ACA9233D-E199-8A4D-95BE-0D4E3B7C026B}" type="sibTrans" cxnId="{ECD4E09D-BEA5-2C42-B159-E9C259543664}">
      <dgm:prSet/>
      <dgm:spPr/>
      <dgm:t>
        <a:bodyPr/>
        <a:lstStyle/>
        <a:p>
          <a:endParaRPr lang="zh-CN" altLang="en-US"/>
        </a:p>
      </dgm:t>
    </dgm:pt>
    <dgm:pt modelId="{D487FB4A-0597-3B44-AE39-6975E1B10CE4}" type="pres">
      <dgm:prSet presAssocID="{2955CE85-4592-D34E-8332-53D16C5148AE}" presName="linear" presStyleCnt="0">
        <dgm:presLayoutVars>
          <dgm:dir/>
          <dgm:resizeHandles val="exact"/>
        </dgm:presLayoutVars>
      </dgm:prSet>
      <dgm:spPr/>
    </dgm:pt>
    <dgm:pt modelId="{C5DDC399-CA39-F047-A7E4-21CCBD618C7F}" type="pres">
      <dgm:prSet presAssocID="{3DCDEA6C-EDB3-C74A-8EF1-1BD965A58333}" presName="comp" presStyleCnt="0"/>
      <dgm:spPr/>
    </dgm:pt>
    <dgm:pt modelId="{BAEBA692-4133-4B48-B0C2-74C4E51D1B8C}" type="pres">
      <dgm:prSet presAssocID="{3DCDEA6C-EDB3-C74A-8EF1-1BD965A58333}" presName="box" presStyleLbl="node1" presStyleIdx="0" presStyleCnt="2"/>
      <dgm:spPr/>
      <dgm:t>
        <a:bodyPr/>
        <a:lstStyle/>
        <a:p>
          <a:endParaRPr lang="zh-CN" altLang="en-US"/>
        </a:p>
      </dgm:t>
    </dgm:pt>
    <dgm:pt modelId="{3F6ADADB-26BE-864C-A6A2-87A7E3AF078D}" type="pres">
      <dgm:prSet presAssocID="{3DCDEA6C-EDB3-C74A-8EF1-1BD965A58333}" presName="img" presStyleLbl="fgImgPlace1" presStyleIdx="0" presStyleCnt="2" custScaleX="96578" custScaleY="6713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AD7FE974-C646-D743-B14B-B1C09C1A6FB0}" type="pres">
      <dgm:prSet presAssocID="{3DCDEA6C-EDB3-C74A-8EF1-1BD965A58333}" presName="text" presStyleLbl="node1" presStyleIdx="0" presStyleCnt="2">
        <dgm:presLayoutVars>
          <dgm:bulletEnabled val="1"/>
        </dgm:presLayoutVars>
      </dgm:prSet>
      <dgm:spPr/>
      <dgm:t>
        <a:bodyPr/>
        <a:lstStyle/>
        <a:p>
          <a:endParaRPr lang="zh-CN" altLang="en-US"/>
        </a:p>
      </dgm:t>
    </dgm:pt>
    <dgm:pt modelId="{BBD5E077-FE9D-3C48-8565-629A4EF1E290}" type="pres">
      <dgm:prSet presAssocID="{036359C0-C364-0B49-B6F6-119764FBA415}" presName="spacer" presStyleCnt="0"/>
      <dgm:spPr/>
    </dgm:pt>
    <dgm:pt modelId="{2129509A-7671-F346-BA69-4F3D3BD1170E}" type="pres">
      <dgm:prSet presAssocID="{66C1C8AD-0194-2C44-9D12-88903F53A71A}" presName="comp" presStyleCnt="0"/>
      <dgm:spPr/>
    </dgm:pt>
    <dgm:pt modelId="{A9E7BDF0-F7EB-C342-A9A8-3A61229A0FA2}" type="pres">
      <dgm:prSet presAssocID="{66C1C8AD-0194-2C44-9D12-88903F53A71A}" presName="box" presStyleLbl="node1" presStyleIdx="1" presStyleCnt="2"/>
      <dgm:spPr/>
      <dgm:t>
        <a:bodyPr/>
        <a:lstStyle/>
        <a:p>
          <a:endParaRPr lang="zh-CN" altLang="en-US"/>
        </a:p>
      </dgm:t>
    </dgm:pt>
    <dgm:pt modelId="{F6F90013-CF29-9D49-A69B-F466579A23A8}" type="pres">
      <dgm:prSet presAssocID="{66C1C8AD-0194-2C44-9D12-88903F53A71A}" presName="img" presStyleLbl="fgImgPlace1" presStyleIdx="1" presStyleCnt="2" custScaleX="92163" custScaleY="69878"/>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A04852E5-B302-6742-B5D9-693E2D42D898}" type="pres">
      <dgm:prSet presAssocID="{66C1C8AD-0194-2C44-9D12-88903F53A71A}" presName="text" presStyleLbl="node1" presStyleIdx="1" presStyleCnt="2">
        <dgm:presLayoutVars>
          <dgm:bulletEnabled val="1"/>
        </dgm:presLayoutVars>
      </dgm:prSet>
      <dgm:spPr/>
      <dgm:t>
        <a:bodyPr/>
        <a:lstStyle/>
        <a:p>
          <a:endParaRPr lang="zh-CN" altLang="en-US"/>
        </a:p>
      </dgm:t>
    </dgm:pt>
  </dgm:ptLst>
  <dgm:cxnLst>
    <dgm:cxn modelId="{9E67E26D-07CD-6B42-BF48-E0618DAD1485}" type="presOf" srcId="{66C1C8AD-0194-2C44-9D12-88903F53A71A}" destId="{A04852E5-B302-6742-B5D9-693E2D42D898}" srcOrd="1" destOrd="0" presId="urn:microsoft.com/office/officeart/2005/8/layout/vList4"/>
    <dgm:cxn modelId="{ECD4E09D-BEA5-2C42-B159-E9C259543664}" srcId="{2955CE85-4592-D34E-8332-53D16C5148AE}" destId="{66C1C8AD-0194-2C44-9D12-88903F53A71A}" srcOrd="1" destOrd="0" parTransId="{F3904D9F-CBFC-3041-A4D1-F17AF2388531}" sibTransId="{ACA9233D-E199-8A4D-95BE-0D4E3B7C026B}"/>
    <dgm:cxn modelId="{FC8D664A-3E9A-8641-BA26-D4FC796ECAA8}" type="presOf" srcId="{2955CE85-4592-D34E-8332-53D16C5148AE}" destId="{D487FB4A-0597-3B44-AE39-6975E1B10CE4}" srcOrd="0" destOrd="0" presId="urn:microsoft.com/office/officeart/2005/8/layout/vList4"/>
    <dgm:cxn modelId="{71C4CB48-DA17-E345-9036-67BA2F0BEF49}" type="presOf" srcId="{66C1C8AD-0194-2C44-9D12-88903F53A71A}" destId="{A9E7BDF0-F7EB-C342-A9A8-3A61229A0FA2}" srcOrd="0" destOrd="0" presId="urn:microsoft.com/office/officeart/2005/8/layout/vList4"/>
    <dgm:cxn modelId="{49165D42-56C9-6941-879F-9D7AFF23CC2D}" type="presOf" srcId="{3DCDEA6C-EDB3-C74A-8EF1-1BD965A58333}" destId="{BAEBA692-4133-4B48-B0C2-74C4E51D1B8C}" srcOrd="0" destOrd="0" presId="urn:microsoft.com/office/officeart/2005/8/layout/vList4"/>
    <dgm:cxn modelId="{A36F741B-F54B-8A42-9C04-9B221D453625}" srcId="{2955CE85-4592-D34E-8332-53D16C5148AE}" destId="{3DCDEA6C-EDB3-C74A-8EF1-1BD965A58333}" srcOrd="0" destOrd="0" parTransId="{2A31F952-547C-084F-BD14-7A2E498188C1}" sibTransId="{036359C0-C364-0B49-B6F6-119764FBA415}"/>
    <dgm:cxn modelId="{5ADB5B10-D5BF-504D-89B3-0645FFB60551}" type="presOf" srcId="{3DCDEA6C-EDB3-C74A-8EF1-1BD965A58333}" destId="{AD7FE974-C646-D743-B14B-B1C09C1A6FB0}" srcOrd="1" destOrd="0" presId="urn:microsoft.com/office/officeart/2005/8/layout/vList4"/>
    <dgm:cxn modelId="{4CB8B749-FD6A-3E4C-9C76-A8BA8837BD68}" type="presParOf" srcId="{D487FB4A-0597-3B44-AE39-6975E1B10CE4}" destId="{C5DDC399-CA39-F047-A7E4-21CCBD618C7F}" srcOrd="0" destOrd="0" presId="urn:microsoft.com/office/officeart/2005/8/layout/vList4"/>
    <dgm:cxn modelId="{DF5667B0-693D-4E45-942F-6D930F23488E}" type="presParOf" srcId="{C5DDC399-CA39-F047-A7E4-21CCBD618C7F}" destId="{BAEBA692-4133-4B48-B0C2-74C4E51D1B8C}" srcOrd="0" destOrd="0" presId="urn:microsoft.com/office/officeart/2005/8/layout/vList4"/>
    <dgm:cxn modelId="{9E43C142-1190-FB4F-ACD4-DA0558270E39}" type="presParOf" srcId="{C5DDC399-CA39-F047-A7E4-21CCBD618C7F}" destId="{3F6ADADB-26BE-864C-A6A2-87A7E3AF078D}" srcOrd="1" destOrd="0" presId="urn:microsoft.com/office/officeart/2005/8/layout/vList4"/>
    <dgm:cxn modelId="{BAC710A4-1992-A240-904F-78FCF50BB853}" type="presParOf" srcId="{C5DDC399-CA39-F047-A7E4-21CCBD618C7F}" destId="{AD7FE974-C646-D743-B14B-B1C09C1A6FB0}" srcOrd="2" destOrd="0" presId="urn:microsoft.com/office/officeart/2005/8/layout/vList4"/>
    <dgm:cxn modelId="{D9C67A9A-DA94-5D46-A62D-66F33DD8F945}" type="presParOf" srcId="{D487FB4A-0597-3B44-AE39-6975E1B10CE4}" destId="{BBD5E077-FE9D-3C48-8565-629A4EF1E290}" srcOrd="1" destOrd="0" presId="urn:microsoft.com/office/officeart/2005/8/layout/vList4"/>
    <dgm:cxn modelId="{98347E3B-5AA8-174B-A732-3B1F83CA0A7B}" type="presParOf" srcId="{D487FB4A-0597-3B44-AE39-6975E1B10CE4}" destId="{2129509A-7671-F346-BA69-4F3D3BD1170E}" srcOrd="2" destOrd="0" presId="urn:microsoft.com/office/officeart/2005/8/layout/vList4"/>
    <dgm:cxn modelId="{0C398DAA-047A-6443-A277-0291A1317785}" type="presParOf" srcId="{2129509A-7671-F346-BA69-4F3D3BD1170E}" destId="{A9E7BDF0-F7EB-C342-A9A8-3A61229A0FA2}" srcOrd="0" destOrd="0" presId="urn:microsoft.com/office/officeart/2005/8/layout/vList4"/>
    <dgm:cxn modelId="{D4E327F4-D08F-9146-ABD7-E0A006732092}" type="presParOf" srcId="{2129509A-7671-F346-BA69-4F3D3BD1170E}" destId="{F6F90013-CF29-9D49-A69B-F466579A23A8}" srcOrd="1" destOrd="0" presId="urn:microsoft.com/office/officeart/2005/8/layout/vList4"/>
    <dgm:cxn modelId="{87EEDEC3-D3E6-A744-A0FC-6FB81315D27C}" type="presParOf" srcId="{2129509A-7671-F346-BA69-4F3D3BD1170E}" destId="{A04852E5-B302-6742-B5D9-693E2D42D89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kumimoji="0" lang="zh-CN" altLang="en-US" sz="2000" b="1" i="0" dirty="0" smtClean="0">
              <a:solidFill>
                <a:schemeClr val="bg1"/>
              </a:solidFill>
              <a:latin typeface="Times New Roman" pitchFamily="18" charset="0"/>
              <a:ea typeface="仿宋" pitchFamily="49" charset="-122"/>
              <a:cs typeface="Times New Roman" pitchFamily="18" charset="0"/>
            </a:rPr>
            <a:t>生态文明得到国际认可</a:t>
          </a:r>
          <a:r>
            <a:rPr kumimoji="0" lang="en-US" altLang="zh-CN" sz="2000" b="1" i="0" dirty="0" smtClean="0">
              <a:solidFill>
                <a:schemeClr val="bg1"/>
              </a:solidFill>
              <a:latin typeface="Times New Roman" pitchFamily="18" charset="0"/>
              <a:ea typeface="仿宋" pitchFamily="49" charset="-122"/>
              <a:cs typeface="Times New Roman" pitchFamily="18" charset="0"/>
            </a:rPr>
            <a:t/>
          </a:r>
          <a:br>
            <a:rPr kumimoji="0" lang="en-US" altLang="zh-CN" sz="2000" b="1" i="0" dirty="0" smtClean="0">
              <a:solidFill>
                <a:schemeClr val="bg1"/>
              </a:solidFill>
              <a:latin typeface="Times New Roman" pitchFamily="18" charset="0"/>
              <a:ea typeface="仿宋" pitchFamily="49" charset="-122"/>
              <a:cs typeface="Times New Roman" pitchFamily="18" charset="0"/>
            </a:rPr>
          </a:br>
          <a:r>
            <a:rPr kumimoji="0" lang="en-US" altLang="zh-CN" sz="2000" b="1" i="0" dirty="0" smtClean="0">
              <a:solidFill>
                <a:schemeClr val="bg1"/>
              </a:solidFill>
              <a:latin typeface="Times New Roman" pitchFamily="18" charset="0"/>
              <a:ea typeface="仿宋" pitchFamily="49" charset="-122"/>
              <a:cs typeface="Times New Roman" pitchFamily="18" charset="0"/>
            </a:rPr>
            <a:t>Ecological Civilization gained international recognition</a:t>
          </a:r>
          <a:endParaRPr lang="zh-CN" altLang="en-US" sz="2000" b="1" i="0" dirty="0">
            <a:solidFill>
              <a:schemeClr val="bg1"/>
            </a:solidFill>
            <a:latin typeface="仿宋" panose="02010609060101010101" pitchFamily="49" charset="-122"/>
            <a:ea typeface="仿宋" panose="02010609060101010101" pitchFamily="49" charset="-122"/>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kumimoji="0" lang="zh-CN" altLang="en-US"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生态文明建设成为可持续发展的中国化与升级版。</a:t>
          </a:r>
          <a:r>
            <a:rPr kumimoji="0"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kumimoji="0"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Ecological Civilization can become a ‘Made in China’ enhanced version of sustainable development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6E8B76DD-3578-4308-AB3F-AE759BE4C8FC}">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en-US"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生态文明建设可以成为中国环境保护的新途径并对全球可持续发展有所启发和贡献。</a:t>
          </a:r>
          <a:r>
            <a:rPr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A new path for China’s environmental protection that enlightens and contributes to global sustainable development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E3C27831-A303-49A0-AB7E-DF7DD32FFD33}" type="parTrans" cxnId="{0BF9C99C-52A8-4FD8-8866-CC82B91D90EB}">
      <dgm:prSet/>
      <dgm:spPr/>
      <dgm:t>
        <a:bodyPr/>
        <a:lstStyle/>
        <a:p>
          <a:endParaRPr lang="zh-CN" altLang="en-US"/>
        </a:p>
      </dgm:t>
    </dgm:pt>
    <dgm:pt modelId="{1D42C0DB-FF62-4019-A066-48F701C5626A}" type="sibTrans" cxnId="{0BF9C99C-52A8-4FD8-8866-CC82B91D90EB}">
      <dgm:prSet/>
      <dgm:spPr/>
      <dgm:t>
        <a:bodyPr/>
        <a:lstStyle/>
        <a:p>
          <a:endParaRPr lang="zh-CN" altLang="en-US"/>
        </a:p>
      </dgm:t>
    </dgm:pt>
    <dgm:pt modelId="{363B5BA3-1E86-41CE-8F89-DE4AA558C1B8}">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zh-CN" sz="1800" b="0" dirty="0" smtClean="0">
              <a:latin typeface="Times New Roman" panose="02020603050405020304" pitchFamily="18" charset="0"/>
              <a:ea typeface="仿宋" panose="02010609060101010101" pitchFamily="49" charset="-122"/>
              <a:cs typeface="Times New Roman" panose="02020603050405020304" pitchFamily="18" charset="0"/>
            </a:rPr>
            <a:t>联合国环境规划署</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第</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27</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届理事会将生态文明建设纳入决定案文（</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27/8</a:t>
          </a: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决议）。</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I</a:t>
          </a:r>
          <a:r>
            <a:rPr lang="en-US" sz="1800" dirty="0" smtClean="0">
              <a:latin typeface="Times New Roman" panose="02020603050405020304" pitchFamily="18" charset="0"/>
              <a:cs typeface="Times New Roman" panose="02020603050405020304" pitchFamily="18" charset="0"/>
            </a:rPr>
            <a:t>ncorporation of Ecological Civilization into decision document (Decision 27/8) by the 27</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Governing Council of UNEP (First Universal Session)</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0ACFA29-D4DE-4403-AB7D-ACE8ECA78604}" type="parTrans" cxnId="{DFFC2FC3-B42F-4D46-936A-16F55D2A0DC8}">
      <dgm:prSet/>
      <dgm:spPr/>
      <dgm:t>
        <a:bodyPr/>
        <a:lstStyle/>
        <a:p>
          <a:endParaRPr lang="zh-CN" altLang="en-US"/>
        </a:p>
      </dgm:t>
    </dgm:pt>
    <dgm:pt modelId="{02B3F0C9-E7A0-4EAA-AEE9-791CD3D78008}" type="sibTrans" cxnId="{DFFC2FC3-B42F-4D46-936A-16F55D2A0DC8}">
      <dgm:prSet/>
      <dgm:spPr/>
      <dgm:t>
        <a:bodyPr/>
        <a:lstStyle/>
        <a:p>
          <a:endParaRPr lang="zh-CN" altLang="en-US"/>
        </a:p>
      </dgm:t>
    </dgm:pt>
    <dgm:pt modelId="{BA532F77-5454-4182-96EA-63FA32F804D0}">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08FF8D5-E807-4796-B5C4-7C3AF070DF47}" type="sibTrans" cxnId="{028A0F9B-C180-41B0-9AEC-7D8C8ACF2506}">
      <dgm:prSet/>
      <dgm:spPr/>
      <dgm:t>
        <a:bodyPr/>
        <a:lstStyle/>
        <a:p>
          <a:endParaRPr lang="zh-CN" altLang="en-US"/>
        </a:p>
      </dgm:t>
    </dgm:pt>
    <dgm:pt modelId="{2A4674AD-FEED-498E-B03B-4B7AF77C4825}" type="parTrans" cxnId="{028A0F9B-C180-41B0-9AEC-7D8C8ACF2506}">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28018" custScaleY="59976" custLinFactNeighborX="-33666" custLinFactNeighborY="-4870">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X="100000" custScaleY="92705" custLinFactNeighborX="-423" custLinFactNeighborY="13071">
        <dgm:presLayoutVars>
          <dgm:bulletEnabled val="1"/>
        </dgm:presLayoutVars>
      </dgm:prSet>
      <dgm:spPr/>
      <dgm:t>
        <a:bodyPr/>
        <a:lstStyle/>
        <a:p>
          <a:endParaRPr lang="zh-CN" altLang="en-US"/>
        </a:p>
      </dgm:t>
    </dgm:pt>
  </dgm:ptLst>
  <dgm:cxnLst>
    <dgm:cxn modelId="{453B30F7-9E5A-4DDD-82D4-5345D50F9450}" type="presOf" srcId="{1DD60C87-51CF-4323-B108-1BA03DD2DBE6}" destId="{D42D15BF-EDEE-4732-8910-4D2D3CCDD7A0}" srcOrd="1" destOrd="0" presId="urn:microsoft.com/office/officeart/2005/8/layout/list1"/>
    <dgm:cxn modelId="{CF11C15A-AE89-4456-8444-C224B8BAF166}" type="presOf" srcId="{26A0EB3C-894F-4476-8704-A48B2BDF6D29}" destId="{C4840958-3932-4CD5-B0D1-EB1F6EE941FB}" srcOrd="0" destOrd="0" presId="urn:microsoft.com/office/officeart/2005/8/layout/list1"/>
    <dgm:cxn modelId="{32391CEF-ED77-4DEE-88FF-5CCDDD4E5C6D}" type="presOf" srcId="{1DD60C87-51CF-4323-B108-1BA03DD2DBE6}" destId="{8C6FB1D5-7F5A-4E17-9EFD-0A078558B447}" srcOrd="0" destOrd="0" presId="urn:microsoft.com/office/officeart/2005/8/layout/list1"/>
    <dgm:cxn modelId="{51EE8AF3-30FC-4AC5-AD06-5D2538A26058}" srcId="{1DD60C87-51CF-4323-B108-1BA03DD2DBE6}" destId="{026E1A98-54D8-4FB8-9198-B01BB89E5D8D}" srcOrd="1" destOrd="0" parTransId="{7FCFDF2B-80D5-48FD-9ADB-F67DF3B3397D}" sibTransId="{9D3CBC21-B591-41FB-9FDF-5D989EFA305A}"/>
    <dgm:cxn modelId="{DFFC2FC3-B42F-4D46-936A-16F55D2A0DC8}" srcId="{1DD60C87-51CF-4323-B108-1BA03DD2DBE6}" destId="{363B5BA3-1E86-41CE-8F89-DE4AA558C1B8}" srcOrd="0" destOrd="0" parTransId="{70ACFA29-D4DE-4403-AB7D-ACE8ECA78604}" sibTransId="{02B3F0C9-E7A0-4EAA-AEE9-791CD3D78008}"/>
    <dgm:cxn modelId="{028A0F9B-C180-41B0-9AEC-7D8C8ACF2506}" srcId="{1DD60C87-51CF-4323-B108-1BA03DD2DBE6}" destId="{BA532F77-5454-4182-96EA-63FA32F804D0}" srcOrd="3" destOrd="0" parTransId="{2A4674AD-FEED-498E-B03B-4B7AF77C4825}" sibTransId="{708FF8D5-E807-4796-B5C4-7C3AF070DF47}"/>
    <dgm:cxn modelId="{0BF9C99C-52A8-4FD8-8866-CC82B91D90EB}" srcId="{1DD60C87-51CF-4323-B108-1BA03DD2DBE6}" destId="{6E8B76DD-3578-4308-AB3F-AE759BE4C8FC}" srcOrd="2" destOrd="0" parTransId="{E3C27831-A303-49A0-AB7E-DF7DD32FFD33}" sibTransId="{1D42C0DB-FF62-4019-A066-48F701C5626A}"/>
    <dgm:cxn modelId="{C4AA4DCD-A54B-448C-9B8F-5196161CD1BF}" srcId="{26A0EB3C-894F-4476-8704-A48B2BDF6D29}" destId="{1DD60C87-51CF-4323-B108-1BA03DD2DBE6}" srcOrd="0" destOrd="0" parTransId="{DEEBA163-26F6-4497-95A6-F248C6DE09A0}" sibTransId="{05F5576B-E973-42AE-997F-455D478788FA}"/>
    <dgm:cxn modelId="{E91525CB-12FF-4A7B-9E1A-2F0C59480B4E}" type="presOf" srcId="{026E1A98-54D8-4FB8-9198-B01BB89E5D8D}" destId="{0B40526E-1E26-4DD3-BAE5-50CE4E53A2B0}" srcOrd="0" destOrd="1" presId="urn:microsoft.com/office/officeart/2005/8/layout/list1"/>
    <dgm:cxn modelId="{5994EEED-9656-4D95-9CC6-D89527577271}" type="presOf" srcId="{6E8B76DD-3578-4308-AB3F-AE759BE4C8FC}" destId="{0B40526E-1E26-4DD3-BAE5-50CE4E53A2B0}" srcOrd="0" destOrd="2" presId="urn:microsoft.com/office/officeart/2005/8/layout/list1"/>
    <dgm:cxn modelId="{C65D5C3B-5333-4A79-8B4C-B5998270264B}" type="presOf" srcId="{BA532F77-5454-4182-96EA-63FA32F804D0}" destId="{0B40526E-1E26-4DD3-BAE5-50CE4E53A2B0}" srcOrd="0" destOrd="3" presId="urn:microsoft.com/office/officeart/2005/8/layout/list1"/>
    <dgm:cxn modelId="{6F3E6ED6-892B-452B-9D09-0898B0E56A0B}" type="presOf" srcId="{363B5BA3-1E86-41CE-8F89-DE4AA558C1B8}" destId="{0B40526E-1E26-4DD3-BAE5-50CE4E53A2B0}" srcOrd="0" destOrd="0" presId="urn:microsoft.com/office/officeart/2005/8/layout/list1"/>
    <dgm:cxn modelId="{1B32864D-EC95-4557-B524-8F3F4B530CB3}" type="presParOf" srcId="{C4840958-3932-4CD5-B0D1-EB1F6EE941FB}" destId="{232BE5D1-FDA3-4826-B382-AD46C13A2F86}" srcOrd="0" destOrd="0" presId="urn:microsoft.com/office/officeart/2005/8/layout/list1"/>
    <dgm:cxn modelId="{298B3419-D032-4A7A-9A62-0D8C3EDE77CD}" type="presParOf" srcId="{232BE5D1-FDA3-4826-B382-AD46C13A2F86}" destId="{8C6FB1D5-7F5A-4E17-9EFD-0A078558B447}" srcOrd="0" destOrd="0" presId="urn:microsoft.com/office/officeart/2005/8/layout/list1"/>
    <dgm:cxn modelId="{763D062B-A30D-4C43-B6CC-42C1C2D10EA3}" type="presParOf" srcId="{232BE5D1-FDA3-4826-B382-AD46C13A2F86}" destId="{D42D15BF-EDEE-4732-8910-4D2D3CCDD7A0}" srcOrd="1" destOrd="0" presId="urn:microsoft.com/office/officeart/2005/8/layout/list1"/>
    <dgm:cxn modelId="{B38AA1EF-36C4-4D21-B1C3-8A7C0BC5B313}" type="presParOf" srcId="{C4840958-3932-4CD5-B0D1-EB1F6EE941FB}" destId="{C373EFF6-37FB-4D15-9BC5-9363B8AB4390}" srcOrd="1" destOrd="0" presId="urn:microsoft.com/office/officeart/2005/8/layout/list1"/>
    <dgm:cxn modelId="{93AC2EC2-70B5-4207-A485-7ABBC378D3CE}"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0EB3C-894F-4476-8704-A48B2BDF6D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1DD60C87-51CF-4323-B108-1BA03DD2DBE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中国</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依然</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面临</a:t>
          </a: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着</a:t>
          </a:r>
          <a:r>
            <a:rPr lang="zh-CN" sz="2000" b="1" dirty="0" smtClean="0">
              <a:latin typeface="Times New Roman" panose="02020603050405020304" pitchFamily="18" charset="0"/>
              <a:ea typeface="仿宋" panose="02010609060101010101" pitchFamily="49" charset="-122"/>
              <a:cs typeface="Times New Roman" panose="02020603050405020304" pitchFamily="18" charset="0"/>
            </a:rPr>
            <a:t>环境与发展的巨大挑战</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China is still facing the</a:t>
          </a:r>
          <a:r>
            <a:rPr lang="en-US" sz="2000" b="1" dirty="0" smtClean="0">
              <a:latin typeface="Times New Roman" panose="02020603050405020304" pitchFamily="18" charset="0"/>
              <a:cs typeface="Times New Roman" panose="02020603050405020304" pitchFamily="18" charset="0"/>
            </a:rPr>
            <a:t> huge environment and development challenges.</a:t>
          </a:r>
          <a:endParaRPr lang="zh-CN" altLang="en-US" sz="2000" b="1" i="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DEEBA163-26F6-4497-95A6-F248C6DE09A0}" type="parTrans" cxnId="{C4AA4DCD-A54B-448C-9B8F-5196161CD1BF}">
      <dgm:prSet/>
      <dgm:spPr/>
      <dgm:t>
        <a:bodyPr/>
        <a:lstStyle/>
        <a:p>
          <a:endParaRPr lang="zh-CN" altLang="en-US"/>
        </a:p>
      </dgm:t>
    </dgm:pt>
    <dgm:pt modelId="{05F5576B-E973-42AE-997F-455D478788FA}" type="sibTrans" cxnId="{C4AA4DCD-A54B-448C-9B8F-5196161CD1BF}">
      <dgm:prSet/>
      <dgm:spPr/>
      <dgm:t>
        <a:bodyPr/>
        <a:lstStyle/>
        <a:p>
          <a:endParaRPr lang="zh-CN" altLang="en-US"/>
        </a:p>
      </dgm:t>
    </dgm:pt>
    <dgm:pt modelId="{026E1A98-54D8-4FB8-9198-B01BB89E5D8D}">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环境问题对公众生活质量、公平、权益产生了较大影响</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公众对环境问题反应的程度、方式、效果</a:t>
          </a:r>
          <a:r>
            <a:rPr lang="zh-CN" altLang="en-US" sz="1800" dirty="0" smtClean="0">
              <a:latin typeface="Times New Roman" panose="02020603050405020304" pitchFamily="18" charset="0"/>
              <a:ea typeface="仿宋" panose="02010609060101010101" pitchFamily="49" charset="-122"/>
              <a:cs typeface="Times New Roman" panose="02020603050405020304" pitchFamily="18" charset="0"/>
            </a:rPr>
            <a:t>有了显著变化</a:t>
          </a:r>
          <a:r>
            <a:rPr lang="zh-CN" altLang="en-US"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Environmental issues now have greater impacts on quality of life; while there are significant changes in terms of extent, methods and effects of public reaction on environmental issues.</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7FCFDF2B-80D5-48FD-9ADB-F67DF3B3397D}" type="parTrans" cxnId="{51EE8AF3-30FC-4AC5-AD06-5D2538A26058}">
      <dgm:prSet/>
      <dgm:spPr/>
      <dgm:t>
        <a:bodyPr/>
        <a:lstStyle/>
        <a:p>
          <a:endParaRPr lang="zh-CN" altLang="en-US"/>
        </a:p>
      </dgm:t>
    </dgm:pt>
    <dgm:pt modelId="{9D3CBC21-B591-41FB-9FDF-5D989EFA305A}" type="sibTrans" cxnId="{51EE8AF3-30FC-4AC5-AD06-5D2538A26058}">
      <dgm:prSet/>
      <dgm:spPr/>
      <dgm:t>
        <a:bodyPr/>
        <a:lstStyle/>
        <a:p>
          <a:endParaRPr lang="zh-CN" altLang="en-US"/>
        </a:p>
      </dgm:t>
    </dgm:pt>
    <dgm:pt modelId="{9851349E-3B87-45B3-B91B-0EAB73A7D9E5}">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sz="1800" dirty="0" smtClean="0">
              <a:latin typeface="Times New Roman" panose="02020603050405020304" pitchFamily="18" charset="0"/>
              <a:ea typeface="仿宋" panose="02010609060101010101" pitchFamily="49" charset="-122"/>
              <a:cs typeface="Times New Roman" panose="02020603050405020304" pitchFamily="18" charset="0"/>
            </a:rPr>
            <a:t>环境污染和生态退化问题有时会成为引致和加剧社会矛盾和危机的重要因素。</a:t>
          </a:r>
          <a:r>
            <a:rPr lang="en-US" altLang="zh-CN" sz="1800" dirty="0" smtClean="0">
              <a:latin typeface="Times New Roman" panose="02020603050405020304" pitchFamily="18" charset="0"/>
              <a:ea typeface="仿宋" panose="02010609060101010101" pitchFamily="49" charset="-122"/>
              <a:cs typeface="Times New Roman" panose="02020603050405020304" pitchFamily="18" charset="0"/>
            </a:rPr>
            <a:t>Environmental pollution and degradation might have serious social implications.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B5052914-5189-467E-B02A-E978C811C7DA}" type="parTrans" cxnId="{451C89A9-D1B5-424D-8164-CF540A274F95}">
      <dgm:prSet/>
      <dgm:spPr/>
      <dgm:t>
        <a:bodyPr/>
        <a:lstStyle/>
        <a:p>
          <a:endParaRPr lang="zh-CN" altLang="en-US"/>
        </a:p>
      </dgm:t>
    </dgm:pt>
    <dgm:pt modelId="{0DD4E653-4825-4C9D-A979-9D8CC13B2B27}" type="sibTrans" cxnId="{451C89A9-D1B5-424D-8164-CF540A274F95}">
      <dgm:prSet/>
      <dgm:spPr/>
      <dgm:t>
        <a:bodyPr/>
        <a:lstStyle/>
        <a:p>
          <a:endParaRPr lang="zh-CN" altLang="en-US"/>
        </a:p>
      </dgm:t>
    </dgm:pt>
    <dgm:pt modelId="{5FF5428B-1744-49F0-98AB-F68C98DCD94E}">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r>
            <a:rPr lang="zh-CN" altLang="en-US" sz="1800" b="0" dirty="0" smtClean="0">
              <a:latin typeface="Times New Roman" panose="02020603050405020304" pitchFamily="18" charset="0"/>
              <a:ea typeface="仿宋" panose="02010609060101010101" pitchFamily="49" charset="-122"/>
              <a:cs typeface="Times New Roman" panose="02020603050405020304" pitchFamily="18" charset="0"/>
            </a:rPr>
            <a:t>全球环境问题、本地环境问题、新环境问题交织。</a:t>
          </a: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dirty="0" smtClean="0">
              <a:latin typeface="Times New Roman" panose="02020603050405020304" pitchFamily="18" charset="0"/>
              <a:ea typeface="仿宋" panose="02010609060101010101" pitchFamily="49" charset="-122"/>
              <a:cs typeface="Times New Roman" panose="02020603050405020304" pitchFamily="18" charset="0"/>
            </a:rPr>
            <a:t>Global, local, and emerging environment issues interweaved. </a:t>
          </a: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1473E024-1D7D-444D-8F24-8B844978E6CC}" type="parTrans" cxnId="{167EC48A-2B4C-4C3A-9FA7-8ACD93747A7E}">
      <dgm:prSet/>
      <dgm:spPr/>
      <dgm:t>
        <a:bodyPr/>
        <a:lstStyle/>
        <a:p>
          <a:endParaRPr lang="zh-CN" altLang="en-US"/>
        </a:p>
      </dgm:t>
    </dgm:pt>
    <dgm:pt modelId="{974E217D-E9C6-433D-9C68-B11120EF082B}" type="sibTrans" cxnId="{167EC48A-2B4C-4C3A-9FA7-8ACD93747A7E}">
      <dgm:prSet/>
      <dgm:spPr/>
      <dgm:t>
        <a:bodyPr/>
        <a:lstStyle/>
        <a:p>
          <a:endParaRPr lang="zh-CN" altLang="en-US"/>
        </a:p>
      </dgm:t>
    </dgm:pt>
    <dgm:pt modelId="{ABB9AEB2-0A57-44A0-9880-F6BF3D2D44EF}">
      <dgm:prSet phldrT="[文本]" custT="1">
        <dgm:style>
          <a:lnRef idx="2">
            <a:schemeClr val="accent1"/>
          </a:lnRef>
          <a:fillRef idx="1">
            <a:schemeClr val="lt1"/>
          </a:fillRef>
          <a:effectRef idx="0">
            <a:schemeClr val="accent1"/>
          </a:effectRef>
          <a:fontRef idx="minor">
            <a:schemeClr val="dk1"/>
          </a:fontRef>
        </dgm:style>
      </dgm:prSet>
      <dgm:spPr/>
      <dgm:t>
        <a:bodyPr/>
        <a:lstStyle/>
        <a:p>
          <a:pPr>
            <a:lnSpc>
              <a:spcPts val="1800"/>
            </a:lnSpc>
            <a:spcBef>
              <a:spcPts val="600"/>
            </a:spcBef>
            <a:spcAft>
              <a:spcPts val="600"/>
            </a:spcAft>
          </a:pPr>
          <a:endParaRPr lang="zh-CN" altLang="en-US" sz="1800" b="0" dirty="0">
            <a:latin typeface="Times New Roman" panose="02020603050405020304" pitchFamily="18" charset="0"/>
            <a:ea typeface="仿宋" panose="02010609060101010101" pitchFamily="49" charset="-122"/>
            <a:cs typeface="Times New Roman" panose="02020603050405020304" pitchFamily="18" charset="0"/>
          </a:endParaRPr>
        </a:p>
      </dgm:t>
    </dgm:pt>
    <dgm:pt modelId="{A3FC38B4-6534-4A87-9E44-FA432F524E8A}" type="parTrans" cxnId="{DDBB0335-DA85-4F2D-885C-68BB47F925A3}">
      <dgm:prSet/>
      <dgm:spPr/>
      <dgm:t>
        <a:bodyPr/>
        <a:lstStyle/>
        <a:p>
          <a:endParaRPr lang="zh-CN" altLang="en-US"/>
        </a:p>
      </dgm:t>
    </dgm:pt>
    <dgm:pt modelId="{E50C4820-2929-4BBF-B4E7-5F512C505392}" type="sibTrans" cxnId="{DDBB0335-DA85-4F2D-885C-68BB47F925A3}">
      <dgm:prSet/>
      <dgm:spPr/>
      <dgm:t>
        <a:bodyPr/>
        <a:lstStyle/>
        <a:p>
          <a:endParaRPr lang="zh-CN" altLang="en-US"/>
        </a:p>
      </dgm:t>
    </dgm:pt>
    <dgm:pt modelId="{C4840958-3932-4CD5-B0D1-EB1F6EE941FB}" type="pres">
      <dgm:prSet presAssocID="{26A0EB3C-894F-4476-8704-A48B2BDF6D29}" presName="linear" presStyleCnt="0">
        <dgm:presLayoutVars>
          <dgm:dir/>
          <dgm:animLvl val="lvl"/>
          <dgm:resizeHandles val="exact"/>
        </dgm:presLayoutVars>
      </dgm:prSet>
      <dgm:spPr/>
      <dgm:t>
        <a:bodyPr/>
        <a:lstStyle/>
        <a:p>
          <a:endParaRPr lang="zh-CN" altLang="en-US"/>
        </a:p>
      </dgm:t>
    </dgm:pt>
    <dgm:pt modelId="{232BE5D1-FDA3-4826-B382-AD46C13A2F86}" type="pres">
      <dgm:prSet presAssocID="{1DD60C87-51CF-4323-B108-1BA03DD2DBE6}" presName="parentLin" presStyleCnt="0"/>
      <dgm:spPr/>
    </dgm:pt>
    <dgm:pt modelId="{8C6FB1D5-7F5A-4E17-9EFD-0A078558B447}" type="pres">
      <dgm:prSet presAssocID="{1DD60C87-51CF-4323-B108-1BA03DD2DBE6}" presName="parentLeftMargin" presStyleLbl="node1" presStyleIdx="0" presStyleCnt="1"/>
      <dgm:spPr/>
      <dgm:t>
        <a:bodyPr/>
        <a:lstStyle/>
        <a:p>
          <a:endParaRPr lang="zh-CN" altLang="en-US"/>
        </a:p>
      </dgm:t>
    </dgm:pt>
    <dgm:pt modelId="{D42D15BF-EDEE-4732-8910-4D2D3CCDD7A0}" type="pres">
      <dgm:prSet presAssocID="{1DD60C87-51CF-4323-B108-1BA03DD2DBE6}" presName="parentText" presStyleLbl="node1" presStyleIdx="0" presStyleCnt="1" custScaleX="128018" custScaleY="57165" custLinFactNeighborX="-43426" custLinFactNeighborY="-10347">
        <dgm:presLayoutVars>
          <dgm:chMax val="0"/>
          <dgm:bulletEnabled val="1"/>
        </dgm:presLayoutVars>
      </dgm:prSet>
      <dgm:spPr/>
      <dgm:t>
        <a:bodyPr/>
        <a:lstStyle/>
        <a:p>
          <a:endParaRPr lang="zh-CN" altLang="en-US"/>
        </a:p>
      </dgm:t>
    </dgm:pt>
    <dgm:pt modelId="{C373EFF6-37FB-4D15-9BC5-9363B8AB4390}" type="pres">
      <dgm:prSet presAssocID="{1DD60C87-51CF-4323-B108-1BA03DD2DBE6}" presName="negativeSpace" presStyleCnt="0"/>
      <dgm:spPr/>
    </dgm:pt>
    <dgm:pt modelId="{0B40526E-1E26-4DD3-BAE5-50CE4E53A2B0}" type="pres">
      <dgm:prSet presAssocID="{1DD60C87-51CF-4323-B108-1BA03DD2DBE6}" presName="childText" presStyleLbl="conFgAcc1" presStyleIdx="0" presStyleCnt="1" custScaleX="100000" custScaleY="90097" custLinFactNeighborY="15540">
        <dgm:presLayoutVars>
          <dgm:bulletEnabled val="1"/>
        </dgm:presLayoutVars>
      </dgm:prSet>
      <dgm:spPr/>
      <dgm:t>
        <a:bodyPr/>
        <a:lstStyle/>
        <a:p>
          <a:endParaRPr lang="zh-CN" altLang="en-US"/>
        </a:p>
      </dgm:t>
    </dgm:pt>
  </dgm:ptLst>
  <dgm:cxnLst>
    <dgm:cxn modelId="{B028F50B-622B-45AE-B8AE-A792ABAC7F4E}" type="presOf" srcId="{1DD60C87-51CF-4323-B108-1BA03DD2DBE6}" destId="{D42D15BF-EDEE-4732-8910-4D2D3CCDD7A0}" srcOrd="1" destOrd="0" presId="urn:microsoft.com/office/officeart/2005/8/layout/list1"/>
    <dgm:cxn modelId="{7F433229-FB98-46A5-9B82-38931B916020}" type="presOf" srcId="{ABB9AEB2-0A57-44A0-9880-F6BF3D2D44EF}" destId="{0B40526E-1E26-4DD3-BAE5-50CE4E53A2B0}" srcOrd="0" destOrd="3" presId="urn:microsoft.com/office/officeart/2005/8/layout/list1"/>
    <dgm:cxn modelId="{61C09E92-83AC-4B3A-A1DC-BB67A7BABB94}" type="presOf" srcId="{9851349E-3B87-45B3-B91B-0EAB73A7D9E5}" destId="{0B40526E-1E26-4DD3-BAE5-50CE4E53A2B0}" srcOrd="0" destOrd="2" presId="urn:microsoft.com/office/officeart/2005/8/layout/list1"/>
    <dgm:cxn modelId="{91086E80-2549-43C6-8DF9-1D04C04DB83D}" type="presOf" srcId="{5FF5428B-1744-49F0-98AB-F68C98DCD94E}" destId="{0B40526E-1E26-4DD3-BAE5-50CE4E53A2B0}" srcOrd="0" destOrd="0" presId="urn:microsoft.com/office/officeart/2005/8/layout/list1"/>
    <dgm:cxn modelId="{C4AA4DCD-A54B-448C-9B8F-5196161CD1BF}" srcId="{26A0EB3C-894F-4476-8704-A48B2BDF6D29}" destId="{1DD60C87-51CF-4323-B108-1BA03DD2DBE6}" srcOrd="0" destOrd="0" parTransId="{DEEBA163-26F6-4497-95A6-F248C6DE09A0}" sibTransId="{05F5576B-E973-42AE-997F-455D478788FA}"/>
    <dgm:cxn modelId="{51EE8AF3-30FC-4AC5-AD06-5D2538A26058}" srcId="{1DD60C87-51CF-4323-B108-1BA03DD2DBE6}" destId="{026E1A98-54D8-4FB8-9198-B01BB89E5D8D}" srcOrd="1" destOrd="0" parTransId="{7FCFDF2B-80D5-48FD-9ADB-F67DF3B3397D}" sibTransId="{9D3CBC21-B591-41FB-9FDF-5D989EFA305A}"/>
    <dgm:cxn modelId="{1EEE8BE2-30E7-430F-96BE-A33713D1B4B1}" type="presOf" srcId="{26A0EB3C-894F-4476-8704-A48B2BDF6D29}" destId="{C4840958-3932-4CD5-B0D1-EB1F6EE941FB}" srcOrd="0" destOrd="0" presId="urn:microsoft.com/office/officeart/2005/8/layout/list1"/>
    <dgm:cxn modelId="{167EC48A-2B4C-4C3A-9FA7-8ACD93747A7E}" srcId="{1DD60C87-51CF-4323-B108-1BA03DD2DBE6}" destId="{5FF5428B-1744-49F0-98AB-F68C98DCD94E}" srcOrd="0" destOrd="0" parTransId="{1473E024-1D7D-444D-8F24-8B844978E6CC}" sibTransId="{974E217D-E9C6-433D-9C68-B11120EF082B}"/>
    <dgm:cxn modelId="{EFB9A3DE-A5C9-46F0-95D6-A24DB338C834}" type="presOf" srcId="{1DD60C87-51CF-4323-B108-1BA03DD2DBE6}" destId="{8C6FB1D5-7F5A-4E17-9EFD-0A078558B447}" srcOrd="0" destOrd="0" presId="urn:microsoft.com/office/officeart/2005/8/layout/list1"/>
    <dgm:cxn modelId="{451C89A9-D1B5-424D-8164-CF540A274F95}" srcId="{1DD60C87-51CF-4323-B108-1BA03DD2DBE6}" destId="{9851349E-3B87-45B3-B91B-0EAB73A7D9E5}" srcOrd="2" destOrd="0" parTransId="{B5052914-5189-467E-B02A-E978C811C7DA}" sibTransId="{0DD4E653-4825-4C9D-A979-9D8CC13B2B27}"/>
    <dgm:cxn modelId="{DDBB0335-DA85-4F2D-885C-68BB47F925A3}" srcId="{1DD60C87-51CF-4323-B108-1BA03DD2DBE6}" destId="{ABB9AEB2-0A57-44A0-9880-F6BF3D2D44EF}" srcOrd="3" destOrd="0" parTransId="{A3FC38B4-6534-4A87-9E44-FA432F524E8A}" sibTransId="{E50C4820-2929-4BBF-B4E7-5F512C505392}"/>
    <dgm:cxn modelId="{B40D80A5-E93E-42B6-B490-BFB886A0FE3C}" type="presOf" srcId="{026E1A98-54D8-4FB8-9198-B01BB89E5D8D}" destId="{0B40526E-1E26-4DD3-BAE5-50CE4E53A2B0}" srcOrd="0" destOrd="1" presId="urn:microsoft.com/office/officeart/2005/8/layout/list1"/>
    <dgm:cxn modelId="{47D004FF-58F4-4BFC-B4DE-A6E51FD21507}" type="presParOf" srcId="{C4840958-3932-4CD5-B0D1-EB1F6EE941FB}" destId="{232BE5D1-FDA3-4826-B382-AD46C13A2F86}" srcOrd="0" destOrd="0" presId="urn:microsoft.com/office/officeart/2005/8/layout/list1"/>
    <dgm:cxn modelId="{1476F90E-235F-478B-A1FF-A90088918D54}" type="presParOf" srcId="{232BE5D1-FDA3-4826-B382-AD46C13A2F86}" destId="{8C6FB1D5-7F5A-4E17-9EFD-0A078558B447}" srcOrd="0" destOrd="0" presId="urn:microsoft.com/office/officeart/2005/8/layout/list1"/>
    <dgm:cxn modelId="{79096FBF-2B5F-47DD-8882-A6AEADA8656D}" type="presParOf" srcId="{232BE5D1-FDA3-4826-B382-AD46C13A2F86}" destId="{D42D15BF-EDEE-4732-8910-4D2D3CCDD7A0}" srcOrd="1" destOrd="0" presId="urn:microsoft.com/office/officeart/2005/8/layout/list1"/>
    <dgm:cxn modelId="{6EE1547D-4B5E-42E0-8AAF-1470F4C28819}" type="presParOf" srcId="{C4840958-3932-4CD5-B0D1-EB1F6EE941FB}" destId="{C373EFF6-37FB-4D15-9BC5-9363B8AB4390}" srcOrd="1" destOrd="0" presId="urn:microsoft.com/office/officeart/2005/8/layout/list1"/>
    <dgm:cxn modelId="{A808D040-55DC-4EA0-AAF2-F902CB1F7BC6}" type="presParOf" srcId="{C4840958-3932-4CD5-B0D1-EB1F6EE941FB}" destId="{0B40526E-1E26-4DD3-BAE5-50CE4E53A2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3FB7B-21FB-4D54-9986-DBCAEAB44D57}" type="doc">
      <dgm:prSet loTypeId="urn:microsoft.com/office/officeart/2005/8/layout/equation2" loCatId="process" qsTypeId="urn:microsoft.com/office/officeart/2005/8/quickstyle/simple2" qsCatId="simple" csTypeId="urn:microsoft.com/office/officeart/2005/8/colors/colorful4" csCatId="colorful" phldr="1"/>
      <dgm:spPr/>
    </dgm:pt>
    <dgm:pt modelId="{1D362FE4-7AEF-4031-A34E-69522C202AD4}">
      <dgm:prSet phldrT="[文本]" custT="1"/>
      <dgm:spPr/>
      <dgm:t>
        <a:bodyPr/>
        <a:lstStyle/>
        <a:p>
          <a:pPr>
            <a:spcAft>
              <a:spcPts val="0"/>
            </a:spcAft>
          </a:pPr>
          <a:r>
            <a:rPr lang="zh-CN" altLang="en-US"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基本条件具备</a:t>
          </a: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 reasonable foundation</a:t>
          </a:r>
          <a:endParaRPr lang="zh-CN" altLang="en-US" sz="14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B9C1BB15-85BB-48A7-85F6-56AC59B0DCA2}" type="parTrans" cxnId="{F1637474-D8A2-4EE7-BA5F-DA9CCA01D003}">
      <dgm:prSet/>
      <dgm:spPr/>
      <dgm:t>
        <a:bodyPr/>
        <a:lstStyle/>
        <a:p>
          <a:endParaRPr lang="zh-CN" altLang="en-US"/>
        </a:p>
      </dgm:t>
    </dgm:pt>
    <dgm:pt modelId="{192325E5-35E3-4300-9C37-CAA2789A5905}" type="sibTrans" cxnId="{F1637474-D8A2-4EE7-BA5F-DA9CCA01D003}">
      <dgm:prSet/>
      <dgm:spPr/>
      <dgm:t>
        <a:bodyPr/>
        <a:lstStyle/>
        <a:p>
          <a:endParaRPr lang="zh-CN" altLang="en-US"/>
        </a:p>
      </dgm:t>
    </dgm:pt>
    <dgm:pt modelId="{5FA00765-04C3-4F53-B350-45675CC22918}">
      <dgm:prSet phldrT="[文本]" custT="1"/>
      <dgm:spPr/>
      <dgm:t>
        <a:bodyPr/>
        <a:lstStyle/>
        <a:p>
          <a:pPr>
            <a:spcAft>
              <a:spcPts val="0"/>
            </a:spcAft>
          </a:pPr>
          <a:r>
            <a:rPr lang="zh-CN" altLang="en-US"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公众环境意识提升</a:t>
          </a: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Improved environmental awareness of the public</a:t>
          </a:r>
          <a:endParaRPr lang="zh-CN" altLang="en-US" sz="14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575A55E6-ADB3-4B0C-8D29-0BF51D19B0DF}" type="parTrans" cxnId="{D662A4C4-436F-4069-832B-F92EAFBBEBFF}">
      <dgm:prSet/>
      <dgm:spPr/>
      <dgm:t>
        <a:bodyPr/>
        <a:lstStyle/>
        <a:p>
          <a:endParaRPr lang="zh-CN" altLang="en-US"/>
        </a:p>
      </dgm:t>
    </dgm:pt>
    <dgm:pt modelId="{7F32E068-675A-4D1D-BDDF-46D9B6FC52CA}" type="sibTrans" cxnId="{D662A4C4-436F-4069-832B-F92EAFBBEBFF}">
      <dgm:prSet/>
      <dgm:spPr/>
      <dgm:t>
        <a:bodyPr/>
        <a:lstStyle/>
        <a:p>
          <a:endParaRPr lang="zh-CN" altLang="en-US"/>
        </a:p>
      </dgm:t>
    </dgm:pt>
    <dgm:pt modelId="{D3AFE81E-BE69-4B2B-9A99-61F981833014}">
      <dgm:prSet phldrT="[文本]" custT="1"/>
      <dgm:spPr/>
      <dgm:t>
        <a:bodyPr/>
        <a:lstStyle/>
        <a:p>
          <a:r>
            <a:rPr lang="zh-CN" altLang="en-US"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政府认识有积极变化</a:t>
          </a: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Positive changes in government’s understanding of environment</a:t>
          </a:r>
          <a:endParaRPr lang="zh-CN" altLang="en-US" sz="14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0367AC18-65F4-472A-AB8B-5F156BF8E8E5}" type="parTrans" cxnId="{255C1E66-5F62-4C76-A2B6-7B852969CDDA}">
      <dgm:prSet/>
      <dgm:spPr/>
      <dgm:t>
        <a:bodyPr/>
        <a:lstStyle/>
        <a:p>
          <a:endParaRPr lang="zh-CN" altLang="en-US"/>
        </a:p>
      </dgm:t>
    </dgm:pt>
    <dgm:pt modelId="{A7B2377A-5BEE-4FB5-9625-9BA78257A7F5}" type="sibTrans" cxnId="{255C1E66-5F62-4C76-A2B6-7B852969CDDA}">
      <dgm:prSet/>
      <dgm:spPr/>
      <dgm:t>
        <a:bodyPr/>
        <a:lstStyle/>
        <a:p>
          <a:endParaRPr lang="zh-CN" altLang="en-US"/>
        </a:p>
      </dgm:t>
    </dgm:pt>
    <dgm:pt modelId="{739AF975-44FF-45CA-8FAC-0B5CAC075569}">
      <dgm:prSet phldrT="[文本]" custT="1"/>
      <dgm:spPr/>
      <dgm:t>
        <a:bodyPr/>
        <a:lstStyle/>
        <a:p>
          <a:r>
            <a:rPr lang="zh-CN" altLang="en-US" sz="17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当前中国环境与社会关系的转型孕育着重大机遇</a:t>
          </a:r>
          <a:r>
            <a:rPr lang="en-US" altLang="zh-CN" sz="17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700" b="1"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700" b="1" dirty="0" smtClean="0">
              <a:solidFill>
                <a:schemeClr val="tx1"/>
              </a:solidFill>
              <a:latin typeface="Times New Roman" panose="02020603050405020304" pitchFamily="18" charset="0"/>
              <a:cs typeface="Times New Roman" panose="02020603050405020304" pitchFamily="18" charset="0"/>
            </a:rPr>
            <a:t>Great opportunities for transformative change</a:t>
          </a:r>
          <a:endParaRPr lang="zh-CN" altLang="en-US" sz="1700" b="1"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gm:t>
    </dgm:pt>
    <dgm:pt modelId="{7B720694-9874-4DA2-9E5F-39DAF14665F9}" type="sibTrans" cxnId="{A7E59105-30DE-419D-813E-DE711F034F49}">
      <dgm:prSet/>
      <dgm:spPr/>
      <dgm:t>
        <a:bodyPr/>
        <a:lstStyle/>
        <a:p>
          <a:endParaRPr lang="zh-CN" altLang="en-US"/>
        </a:p>
      </dgm:t>
    </dgm:pt>
    <dgm:pt modelId="{0B94DF7A-B66F-423C-8BB0-9FF62FB46334}" type="parTrans" cxnId="{A7E59105-30DE-419D-813E-DE711F034F49}">
      <dgm:prSet/>
      <dgm:spPr/>
      <dgm:t>
        <a:bodyPr/>
        <a:lstStyle/>
        <a:p>
          <a:endParaRPr lang="zh-CN" altLang="en-US"/>
        </a:p>
      </dgm:t>
    </dgm:pt>
    <dgm:pt modelId="{417645E4-5C0D-41A2-A79A-4914671373B6}" type="pres">
      <dgm:prSet presAssocID="{8583FB7B-21FB-4D54-9986-DBCAEAB44D57}" presName="Name0" presStyleCnt="0">
        <dgm:presLayoutVars>
          <dgm:dir/>
          <dgm:resizeHandles val="exact"/>
        </dgm:presLayoutVars>
      </dgm:prSet>
      <dgm:spPr/>
    </dgm:pt>
    <dgm:pt modelId="{D409C829-C8DA-4C52-89C6-7DB17281EF88}" type="pres">
      <dgm:prSet presAssocID="{8583FB7B-21FB-4D54-9986-DBCAEAB44D57}" presName="vNodes" presStyleCnt="0"/>
      <dgm:spPr/>
    </dgm:pt>
    <dgm:pt modelId="{A4F2D41E-13FE-40D2-8BCF-FBCA4A7FF5F5}" type="pres">
      <dgm:prSet presAssocID="{1D362FE4-7AEF-4031-A34E-69522C202AD4}" presName="node" presStyleLbl="node1" presStyleIdx="0" presStyleCnt="4" custScaleX="209647">
        <dgm:presLayoutVars>
          <dgm:bulletEnabled val="1"/>
        </dgm:presLayoutVars>
      </dgm:prSet>
      <dgm:spPr/>
      <dgm:t>
        <a:bodyPr/>
        <a:lstStyle/>
        <a:p>
          <a:endParaRPr lang="zh-CN" altLang="en-US"/>
        </a:p>
      </dgm:t>
    </dgm:pt>
    <dgm:pt modelId="{0A6898B0-6D24-475F-BBF7-7C9A4C76A260}" type="pres">
      <dgm:prSet presAssocID="{192325E5-35E3-4300-9C37-CAA2789A5905}" presName="spacerT" presStyleCnt="0"/>
      <dgm:spPr/>
    </dgm:pt>
    <dgm:pt modelId="{5E92CCF6-314B-4844-8CA1-C5C837A1BAC7}" type="pres">
      <dgm:prSet presAssocID="{192325E5-35E3-4300-9C37-CAA2789A5905}" presName="sibTrans" presStyleLbl="sibTrans2D1" presStyleIdx="0" presStyleCnt="3"/>
      <dgm:spPr/>
      <dgm:t>
        <a:bodyPr/>
        <a:lstStyle/>
        <a:p>
          <a:endParaRPr lang="zh-CN" altLang="en-US"/>
        </a:p>
      </dgm:t>
    </dgm:pt>
    <dgm:pt modelId="{53E63131-E9AD-476C-B97A-6A998DF79D24}" type="pres">
      <dgm:prSet presAssocID="{192325E5-35E3-4300-9C37-CAA2789A5905}" presName="spacerB" presStyleCnt="0"/>
      <dgm:spPr/>
    </dgm:pt>
    <dgm:pt modelId="{F6FBD4F7-12A4-4872-A930-6F64CECE8A84}" type="pres">
      <dgm:prSet presAssocID="{5FA00765-04C3-4F53-B350-45675CC22918}" presName="node" presStyleLbl="node1" presStyleIdx="1" presStyleCnt="4" custScaleX="209647">
        <dgm:presLayoutVars>
          <dgm:bulletEnabled val="1"/>
        </dgm:presLayoutVars>
      </dgm:prSet>
      <dgm:spPr/>
      <dgm:t>
        <a:bodyPr/>
        <a:lstStyle/>
        <a:p>
          <a:endParaRPr lang="zh-CN" altLang="en-US"/>
        </a:p>
      </dgm:t>
    </dgm:pt>
    <dgm:pt modelId="{6F3A4B66-0FAF-4E69-977B-CA15C4B7DE56}" type="pres">
      <dgm:prSet presAssocID="{7F32E068-675A-4D1D-BDDF-46D9B6FC52CA}" presName="spacerT" presStyleCnt="0"/>
      <dgm:spPr/>
    </dgm:pt>
    <dgm:pt modelId="{3FC9FB6C-2B21-4687-A665-97AAE24DC248}" type="pres">
      <dgm:prSet presAssocID="{7F32E068-675A-4D1D-BDDF-46D9B6FC52CA}" presName="sibTrans" presStyleLbl="sibTrans2D1" presStyleIdx="1" presStyleCnt="3"/>
      <dgm:spPr/>
      <dgm:t>
        <a:bodyPr/>
        <a:lstStyle/>
        <a:p>
          <a:endParaRPr lang="zh-CN" altLang="en-US"/>
        </a:p>
      </dgm:t>
    </dgm:pt>
    <dgm:pt modelId="{9E0343CD-6EE1-4412-9BEE-52BFDBF5D6E2}" type="pres">
      <dgm:prSet presAssocID="{7F32E068-675A-4D1D-BDDF-46D9B6FC52CA}" presName="spacerB" presStyleCnt="0"/>
      <dgm:spPr/>
    </dgm:pt>
    <dgm:pt modelId="{AE6C186E-D8BB-46D7-97B8-70A421DCB5A2}" type="pres">
      <dgm:prSet presAssocID="{D3AFE81E-BE69-4B2B-9A99-61F981833014}" presName="node" presStyleLbl="node1" presStyleIdx="2" presStyleCnt="4" custScaleX="211758" custScaleY="106618">
        <dgm:presLayoutVars>
          <dgm:bulletEnabled val="1"/>
        </dgm:presLayoutVars>
      </dgm:prSet>
      <dgm:spPr/>
      <dgm:t>
        <a:bodyPr/>
        <a:lstStyle/>
        <a:p>
          <a:endParaRPr lang="zh-CN" altLang="en-US"/>
        </a:p>
      </dgm:t>
    </dgm:pt>
    <dgm:pt modelId="{604EC3C5-E1BE-4139-8DBA-24DC0DBF8A80}" type="pres">
      <dgm:prSet presAssocID="{8583FB7B-21FB-4D54-9986-DBCAEAB44D57}" presName="sibTransLast" presStyleLbl="sibTrans2D1" presStyleIdx="2" presStyleCnt="3"/>
      <dgm:spPr/>
      <dgm:t>
        <a:bodyPr/>
        <a:lstStyle/>
        <a:p>
          <a:endParaRPr lang="zh-CN" altLang="en-US"/>
        </a:p>
      </dgm:t>
    </dgm:pt>
    <dgm:pt modelId="{7FF6CECB-6AAA-4668-A0AD-79A7A1B23784}" type="pres">
      <dgm:prSet presAssocID="{8583FB7B-21FB-4D54-9986-DBCAEAB44D57}" presName="connectorText" presStyleLbl="sibTrans2D1" presStyleIdx="2" presStyleCnt="3"/>
      <dgm:spPr/>
      <dgm:t>
        <a:bodyPr/>
        <a:lstStyle/>
        <a:p>
          <a:endParaRPr lang="zh-CN" altLang="en-US"/>
        </a:p>
      </dgm:t>
    </dgm:pt>
    <dgm:pt modelId="{D089E541-F63F-442C-9ED7-F4895035140B}" type="pres">
      <dgm:prSet presAssocID="{8583FB7B-21FB-4D54-9986-DBCAEAB44D57}" presName="lastNode" presStyleLbl="node1" presStyleIdx="3" presStyleCnt="4" custScaleX="121077">
        <dgm:presLayoutVars>
          <dgm:bulletEnabled val="1"/>
        </dgm:presLayoutVars>
      </dgm:prSet>
      <dgm:spPr/>
      <dgm:t>
        <a:bodyPr/>
        <a:lstStyle/>
        <a:p>
          <a:endParaRPr lang="zh-CN" altLang="en-US"/>
        </a:p>
      </dgm:t>
    </dgm:pt>
  </dgm:ptLst>
  <dgm:cxnLst>
    <dgm:cxn modelId="{A2788D17-DF13-4CF4-9F32-630FD711F809}" type="presOf" srcId="{5FA00765-04C3-4F53-B350-45675CC22918}" destId="{F6FBD4F7-12A4-4872-A930-6F64CECE8A84}" srcOrd="0" destOrd="0" presId="urn:microsoft.com/office/officeart/2005/8/layout/equation2"/>
    <dgm:cxn modelId="{88028E4B-D04A-42EE-9EF9-91B3545AEE26}" type="presOf" srcId="{1D362FE4-7AEF-4031-A34E-69522C202AD4}" destId="{A4F2D41E-13FE-40D2-8BCF-FBCA4A7FF5F5}" srcOrd="0" destOrd="0" presId="urn:microsoft.com/office/officeart/2005/8/layout/equation2"/>
    <dgm:cxn modelId="{4ADA7E93-84AC-42BC-8381-C9A6A8FCAD59}" type="presOf" srcId="{8583FB7B-21FB-4D54-9986-DBCAEAB44D57}" destId="{417645E4-5C0D-41A2-A79A-4914671373B6}" srcOrd="0" destOrd="0" presId="urn:microsoft.com/office/officeart/2005/8/layout/equation2"/>
    <dgm:cxn modelId="{7B325639-B19F-46C0-A0CC-BC708AB14DD8}" type="presOf" srcId="{7F32E068-675A-4D1D-BDDF-46D9B6FC52CA}" destId="{3FC9FB6C-2B21-4687-A665-97AAE24DC248}" srcOrd="0" destOrd="0" presId="urn:microsoft.com/office/officeart/2005/8/layout/equation2"/>
    <dgm:cxn modelId="{D662A4C4-436F-4069-832B-F92EAFBBEBFF}" srcId="{8583FB7B-21FB-4D54-9986-DBCAEAB44D57}" destId="{5FA00765-04C3-4F53-B350-45675CC22918}" srcOrd="1" destOrd="0" parTransId="{575A55E6-ADB3-4B0C-8D29-0BF51D19B0DF}" sibTransId="{7F32E068-675A-4D1D-BDDF-46D9B6FC52CA}"/>
    <dgm:cxn modelId="{146DD8A8-53D2-40A0-840E-B3FB149A6135}" type="presOf" srcId="{739AF975-44FF-45CA-8FAC-0B5CAC075569}" destId="{D089E541-F63F-442C-9ED7-F4895035140B}" srcOrd="0" destOrd="0" presId="urn:microsoft.com/office/officeart/2005/8/layout/equation2"/>
    <dgm:cxn modelId="{0B12072E-94F9-4D33-ADEE-C54C6BD22644}" type="presOf" srcId="{A7B2377A-5BEE-4FB5-9625-9BA78257A7F5}" destId="{604EC3C5-E1BE-4139-8DBA-24DC0DBF8A80}" srcOrd="0" destOrd="0" presId="urn:microsoft.com/office/officeart/2005/8/layout/equation2"/>
    <dgm:cxn modelId="{A7E59105-30DE-419D-813E-DE711F034F49}" srcId="{8583FB7B-21FB-4D54-9986-DBCAEAB44D57}" destId="{739AF975-44FF-45CA-8FAC-0B5CAC075569}" srcOrd="3" destOrd="0" parTransId="{0B94DF7A-B66F-423C-8BB0-9FF62FB46334}" sibTransId="{7B720694-9874-4DA2-9E5F-39DAF14665F9}"/>
    <dgm:cxn modelId="{255C1E66-5F62-4C76-A2B6-7B852969CDDA}" srcId="{8583FB7B-21FB-4D54-9986-DBCAEAB44D57}" destId="{D3AFE81E-BE69-4B2B-9A99-61F981833014}" srcOrd="2" destOrd="0" parTransId="{0367AC18-65F4-472A-AB8B-5F156BF8E8E5}" sibTransId="{A7B2377A-5BEE-4FB5-9625-9BA78257A7F5}"/>
    <dgm:cxn modelId="{F1637474-D8A2-4EE7-BA5F-DA9CCA01D003}" srcId="{8583FB7B-21FB-4D54-9986-DBCAEAB44D57}" destId="{1D362FE4-7AEF-4031-A34E-69522C202AD4}" srcOrd="0" destOrd="0" parTransId="{B9C1BB15-85BB-48A7-85F6-56AC59B0DCA2}" sibTransId="{192325E5-35E3-4300-9C37-CAA2789A5905}"/>
    <dgm:cxn modelId="{A109C931-5BCB-4907-A128-F35886C6209E}" type="presOf" srcId="{D3AFE81E-BE69-4B2B-9A99-61F981833014}" destId="{AE6C186E-D8BB-46D7-97B8-70A421DCB5A2}" srcOrd="0" destOrd="0" presId="urn:microsoft.com/office/officeart/2005/8/layout/equation2"/>
    <dgm:cxn modelId="{22E10FFC-C0F9-4104-A3E6-08D65B1C9CD4}" type="presOf" srcId="{A7B2377A-5BEE-4FB5-9625-9BA78257A7F5}" destId="{7FF6CECB-6AAA-4668-A0AD-79A7A1B23784}" srcOrd="1" destOrd="0" presId="urn:microsoft.com/office/officeart/2005/8/layout/equation2"/>
    <dgm:cxn modelId="{B889F29E-9498-4CC6-BE90-A673A8AF714B}" type="presOf" srcId="{192325E5-35E3-4300-9C37-CAA2789A5905}" destId="{5E92CCF6-314B-4844-8CA1-C5C837A1BAC7}" srcOrd="0" destOrd="0" presId="urn:microsoft.com/office/officeart/2005/8/layout/equation2"/>
    <dgm:cxn modelId="{4A7CDA72-4D03-4601-A4B3-8F50DD28D6C3}" type="presParOf" srcId="{417645E4-5C0D-41A2-A79A-4914671373B6}" destId="{D409C829-C8DA-4C52-89C6-7DB17281EF88}" srcOrd="0" destOrd="0" presId="urn:microsoft.com/office/officeart/2005/8/layout/equation2"/>
    <dgm:cxn modelId="{0210C163-9562-4703-948C-8087168AD08F}" type="presParOf" srcId="{D409C829-C8DA-4C52-89C6-7DB17281EF88}" destId="{A4F2D41E-13FE-40D2-8BCF-FBCA4A7FF5F5}" srcOrd="0" destOrd="0" presId="urn:microsoft.com/office/officeart/2005/8/layout/equation2"/>
    <dgm:cxn modelId="{1AA53ECB-A4FC-4C89-9CFF-E1DA6CE13E6F}" type="presParOf" srcId="{D409C829-C8DA-4C52-89C6-7DB17281EF88}" destId="{0A6898B0-6D24-475F-BBF7-7C9A4C76A260}" srcOrd="1" destOrd="0" presId="urn:microsoft.com/office/officeart/2005/8/layout/equation2"/>
    <dgm:cxn modelId="{DF9C6F9A-B5CB-4D83-9A8B-47413F531090}" type="presParOf" srcId="{D409C829-C8DA-4C52-89C6-7DB17281EF88}" destId="{5E92CCF6-314B-4844-8CA1-C5C837A1BAC7}" srcOrd="2" destOrd="0" presId="urn:microsoft.com/office/officeart/2005/8/layout/equation2"/>
    <dgm:cxn modelId="{3C0424A1-05DE-4EC1-8286-99EAFDCB3DAC}" type="presParOf" srcId="{D409C829-C8DA-4C52-89C6-7DB17281EF88}" destId="{53E63131-E9AD-476C-B97A-6A998DF79D24}" srcOrd="3" destOrd="0" presId="urn:microsoft.com/office/officeart/2005/8/layout/equation2"/>
    <dgm:cxn modelId="{FAB4669F-01F1-4912-AB61-F4BEE61565E4}" type="presParOf" srcId="{D409C829-C8DA-4C52-89C6-7DB17281EF88}" destId="{F6FBD4F7-12A4-4872-A930-6F64CECE8A84}" srcOrd="4" destOrd="0" presId="urn:microsoft.com/office/officeart/2005/8/layout/equation2"/>
    <dgm:cxn modelId="{5FD6B261-923B-4C6D-91A3-A55926C6E356}" type="presParOf" srcId="{D409C829-C8DA-4C52-89C6-7DB17281EF88}" destId="{6F3A4B66-0FAF-4E69-977B-CA15C4B7DE56}" srcOrd="5" destOrd="0" presId="urn:microsoft.com/office/officeart/2005/8/layout/equation2"/>
    <dgm:cxn modelId="{D599A6AE-4EB9-4DBC-90D6-E197511846B5}" type="presParOf" srcId="{D409C829-C8DA-4C52-89C6-7DB17281EF88}" destId="{3FC9FB6C-2B21-4687-A665-97AAE24DC248}" srcOrd="6" destOrd="0" presId="urn:microsoft.com/office/officeart/2005/8/layout/equation2"/>
    <dgm:cxn modelId="{763F91A7-B8F9-429C-8444-774305FA9E14}" type="presParOf" srcId="{D409C829-C8DA-4C52-89C6-7DB17281EF88}" destId="{9E0343CD-6EE1-4412-9BEE-52BFDBF5D6E2}" srcOrd="7" destOrd="0" presId="urn:microsoft.com/office/officeart/2005/8/layout/equation2"/>
    <dgm:cxn modelId="{F3E40EA8-9E80-457B-939F-5C5A2ECE8A0C}" type="presParOf" srcId="{D409C829-C8DA-4C52-89C6-7DB17281EF88}" destId="{AE6C186E-D8BB-46D7-97B8-70A421DCB5A2}" srcOrd="8" destOrd="0" presId="urn:microsoft.com/office/officeart/2005/8/layout/equation2"/>
    <dgm:cxn modelId="{C5BF2D1C-9328-438B-825F-7BF7223B4B0D}" type="presParOf" srcId="{417645E4-5C0D-41A2-A79A-4914671373B6}" destId="{604EC3C5-E1BE-4139-8DBA-24DC0DBF8A80}" srcOrd="1" destOrd="0" presId="urn:microsoft.com/office/officeart/2005/8/layout/equation2"/>
    <dgm:cxn modelId="{ED8ADD33-5C60-445A-9686-C89C1FF97E99}" type="presParOf" srcId="{604EC3C5-E1BE-4139-8DBA-24DC0DBF8A80}" destId="{7FF6CECB-6AAA-4668-A0AD-79A7A1B23784}" srcOrd="0" destOrd="0" presId="urn:microsoft.com/office/officeart/2005/8/layout/equation2"/>
    <dgm:cxn modelId="{5E4E2B05-3CEA-4252-BC2E-09D0C7A83CC5}" type="presParOf" srcId="{417645E4-5C0D-41A2-A79A-4914671373B6}" destId="{D089E541-F63F-442C-9ED7-F4895035140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26894E-B4EA-4E8A-9E94-0F22168EBAED}" type="doc">
      <dgm:prSet loTypeId="urn:microsoft.com/office/officeart/2005/8/layout/hList3" loCatId="list" qsTypeId="urn:microsoft.com/office/officeart/2005/8/quickstyle/simple5" qsCatId="simple" csTypeId="urn:microsoft.com/office/officeart/2005/8/colors/accent3_1" csCatId="accent3" phldr="1"/>
      <dgm:spPr/>
      <dgm:t>
        <a:bodyPr/>
        <a:lstStyle/>
        <a:p>
          <a:endParaRPr lang="zh-CN" altLang="en-US"/>
        </a:p>
      </dgm:t>
    </dgm:pt>
    <dgm:pt modelId="{81E9A344-F28F-4233-A89E-15C0DD8EAB34}">
      <dgm:prSet phldrT="[文本]" custT="1"/>
      <dgm:spPr/>
      <dgm:t>
        <a:bodyPr/>
        <a:lstStyle/>
        <a:p>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面向绿色发展的环境与社会</a:t>
          </a:r>
          <a: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400" b="1" dirty="0" smtClean="0">
              <a:solidFill>
                <a:schemeClr val="bg1"/>
              </a:solidFill>
              <a:latin typeface="Times New Roman" panose="02020603050405020304" pitchFamily="18" charset="0"/>
              <a:cs typeface="Times New Roman" panose="02020603050405020304" pitchFamily="18" charset="0"/>
            </a:rPr>
            <a:t>Environment and Society for Green Development</a:t>
          </a:r>
          <a:endParaRPr lang="zh-CN" altLang="en-US" sz="2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DDB01544-0D62-4B73-B86B-3FEAE702A660}" type="parTrans" cxnId="{314549DF-3EEB-42CD-942B-F6C369051E2B}">
      <dgm:prSet/>
      <dgm:spPr/>
      <dgm:t>
        <a:bodyPr/>
        <a:lstStyle/>
        <a:p>
          <a:endParaRPr lang="zh-CN" altLang="en-US"/>
        </a:p>
      </dgm:t>
    </dgm:pt>
    <dgm:pt modelId="{DE09D55D-0D0B-4ED1-B452-441EF374621F}" type="sibTrans" cxnId="{314549DF-3EEB-42CD-942B-F6C369051E2B}">
      <dgm:prSet/>
      <dgm:spPr/>
      <dgm:t>
        <a:bodyPr/>
        <a:lstStyle/>
        <a:p>
          <a:endParaRPr lang="zh-CN" altLang="en-US"/>
        </a:p>
      </dgm:t>
    </dgm:pt>
    <dgm:pt modelId="{B5036C8D-CA27-4E8D-9DDC-0CAAC00AF539}">
      <dgm:prSet phldrT="[文本]" custT="1"/>
      <dgm:spPr/>
      <dgm:t>
        <a:bodyPr/>
        <a:lstStyle/>
        <a:p>
          <a:pPr algn="l">
            <a:spcAft>
              <a:spcPts val="0"/>
            </a:spcAft>
          </a:pPr>
          <a:r>
            <a:rPr lang="zh-CN" altLang="en-US" sz="1400" b="1" dirty="0" smtClean="0">
              <a:latin typeface="Times New Roman" panose="02020603050405020304" pitchFamily="18" charset="0"/>
              <a:ea typeface="仿宋" panose="02010609060101010101" pitchFamily="49" charset="-122"/>
              <a:cs typeface="Times New Roman" panose="02020603050405020304" pitchFamily="18" charset="0"/>
            </a:rPr>
            <a:t>加快生态文明制度创新与实践进程，全面构建绿色发展以及更加和谐的环境与社会新型关系</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Speed up institutional innovation and implementation of Ecological Civilization, in order to strengthen green development and to establish a more harmonious relationship of environment and society in China</a:t>
          </a:r>
          <a:endParaRPr lang="zh-CN" altLang="en-US" sz="1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BEED497E-8DD3-470E-8D66-372A4B43999C}" type="parTrans" cxnId="{317844F7-806C-4C81-A0DA-00C050C4E766}">
      <dgm:prSet/>
      <dgm:spPr/>
      <dgm:t>
        <a:bodyPr/>
        <a:lstStyle/>
        <a:p>
          <a:endParaRPr lang="zh-CN" altLang="en-US"/>
        </a:p>
      </dgm:t>
    </dgm:pt>
    <dgm:pt modelId="{F2046FEF-9DF8-47AB-8B3E-F68171B5F62E}" type="sibTrans" cxnId="{317844F7-806C-4C81-A0DA-00C050C4E766}">
      <dgm:prSet/>
      <dgm:spPr/>
      <dgm:t>
        <a:bodyPr/>
        <a:lstStyle/>
        <a:p>
          <a:endParaRPr lang="zh-CN" altLang="en-US"/>
        </a:p>
      </dgm:t>
    </dgm:pt>
    <dgm:pt modelId="{71ABDB4E-1606-40C2-AE17-38BC673580BF}">
      <dgm:prSet phldrT="[文本]" custT="1"/>
      <dgm:spPr/>
      <dgm:t>
        <a:bodyPr/>
        <a:lstStyle/>
        <a:p>
          <a:pPr algn="l">
            <a:spcAft>
              <a:spcPts val="0"/>
            </a:spcAft>
          </a:pPr>
          <a:r>
            <a:rPr lang="zh-CN" altLang="en-US" sz="1400" b="1" dirty="0" smtClean="0">
              <a:latin typeface="Times New Roman" panose="02020603050405020304" pitchFamily="18" charset="0"/>
              <a:ea typeface="仿宋" panose="02010609060101010101" pitchFamily="49" charset="-122"/>
              <a:cs typeface="Times New Roman" panose="02020603050405020304" pitchFamily="18" charset="0"/>
            </a:rPr>
            <a:t>转变消费模式，以可持续消费驱动绿色发展</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Change consumption patterns towards sustainable consumption in order to drive green development</a:t>
          </a:r>
          <a:endParaRPr lang="zh-CN" altLang="en-US" sz="1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2212B1E3-5372-49DD-BEDF-4E1323C9F5E4}" type="parTrans" cxnId="{A44BF756-0584-449A-AB87-F03A19052C4F}">
      <dgm:prSet/>
      <dgm:spPr/>
      <dgm:t>
        <a:bodyPr/>
        <a:lstStyle/>
        <a:p>
          <a:endParaRPr lang="zh-CN" altLang="en-US"/>
        </a:p>
      </dgm:t>
    </dgm:pt>
    <dgm:pt modelId="{1083DDD9-0361-411F-933A-3E23ED03FC81}" type="sibTrans" cxnId="{A44BF756-0584-449A-AB87-F03A19052C4F}">
      <dgm:prSet/>
      <dgm:spPr/>
      <dgm:t>
        <a:bodyPr/>
        <a:lstStyle/>
        <a:p>
          <a:endParaRPr lang="zh-CN" altLang="en-US"/>
        </a:p>
      </dgm:t>
    </dgm:pt>
    <dgm:pt modelId="{27B96E59-BB7E-4D61-A4F7-5F439983A9F9}">
      <dgm:prSet phldrT="[文本]" custT="1"/>
      <dgm:spPr/>
      <dgm:t>
        <a:bodyPr/>
        <a:lstStyle/>
        <a:p>
          <a:pPr algn="l">
            <a:spcAft>
              <a:spcPts val="0"/>
            </a:spcAft>
          </a:pPr>
          <a:r>
            <a:rPr lang="zh-CN" altLang="en-US" sz="1400" b="1" dirty="0" smtClean="0">
              <a:latin typeface="Times New Roman" panose="02020603050405020304" pitchFamily="18" charset="0"/>
              <a:ea typeface="仿宋" panose="02010609060101010101" pitchFamily="49" charset="-122"/>
              <a:cs typeface="Times New Roman" panose="02020603050405020304" pitchFamily="18" charset="0"/>
            </a:rPr>
            <a:t>明确企业在发展与保护中的主体地位，推动企业履行环境和社会责任</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Recognize environmental and social roles of enterprises and promote corporate environmental and social responsibility (CER and CSR)</a:t>
          </a:r>
          <a:endParaRPr lang="zh-CN" altLang="en-US" sz="1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B6B975CA-ED85-4825-82E3-1BA6659DB079}" type="parTrans" cxnId="{AE120828-4CB1-4AF1-98D4-4C0998824B61}">
      <dgm:prSet/>
      <dgm:spPr/>
      <dgm:t>
        <a:bodyPr/>
        <a:lstStyle/>
        <a:p>
          <a:endParaRPr lang="zh-CN" altLang="en-US"/>
        </a:p>
      </dgm:t>
    </dgm:pt>
    <dgm:pt modelId="{D10A3302-8C82-44C1-827B-6D5C3124D210}" type="sibTrans" cxnId="{AE120828-4CB1-4AF1-98D4-4C0998824B61}">
      <dgm:prSet/>
      <dgm:spPr/>
      <dgm:t>
        <a:bodyPr/>
        <a:lstStyle/>
        <a:p>
          <a:endParaRPr lang="zh-CN" altLang="en-US"/>
        </a:p>
      </dgm:t>
    </dgm:pt>
    <dgm:pt modelId="{8FB45DFB-7EA5-40F3-B3AA-237F932D6323}">
      <dgm:prSet phldrT="[文本]" custT="1"/>
      <dgm:spPr/>
      <dgm:t>
        <a:bodyPr/>
        <a:lstStyle/>
        <a:p>
          <a:pPr algn="l">
            <a:spcAft>
              <a:spcPts val="0"/>
            </a:spcAft>
          </a:pPr>
          <a:r>
            <a:rPr lang="zh-CN" altLang="en-US" sz="1400" b="1" dirty="0" smtClean="0">
              <a:latin typeface="Times New Roman" panose="02020603050405020304" pitchFamily="18" charset="0"/>
              <a:ea typeface="仿宋" panose="02010609060101010101" pitchFamily="49" charset="-122"/>
              <a:cs typeface="Times New Roman" panose="02020603050405020304" pitchFamily="18" charset="0"/>
            </a:rPr>
            <a:t>发挥媒体与公众参与的积极作用，将社会对环境的关注转化为推动绿色发展的动力</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Promote active roles of media and public participation in order to turn social concern for environment into a driving force for green development</a:t>
          </a:r>
          <a:endParaRPr lang="zh-CN" altLang="en-US" sz="1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7CC6C364-9B89-4267-BD87-4EEEE69168B0}" type="parTrans" cxnId="{C8D0CE73-0173-470C-9FE2-F79CB0A1450B}">
      <dgm:prSet/>
      <dgm:spPr/>
      <dgm:t>
        <a:bodyPr/>
        <a:lstStyle/>
        <a:p>
          <a:endParaRPr lang="zh-CN" altLang="en-US"/>
        </a:p>
      </dgm:t>
    </dgm:pt>
    <dgm:pt modelId="{BAEF2BC8-FEC6-428A-A2BB-2DEAB262A936}" type="sibTrans" cxnId="{C8D0CE73-0173-470C-9FE2-F79CB0A1450B}">
      <dgm:prSet/>
      <dgm:spPr/>
      <dgm:t>
        <a:bodyPr/>
        <a:lstStyle/>
        <a:p>
          <a:endParaRPr lang="zh-CN" altLang="en-US"/>
        </a:p>
      </dgm:t>
    </dgm:pt>
    <dgm:pt modelId="{EAC5E971-1566-4E78-8D9B-9A0385A13E1F}">
      <dgm:prSet phldrT="[文本]" custT="1"/>
      <dgm:spPr/>
      <dgm:t>
        <a:bodyPr/>
        <a:lstStyle/>
        <a:p>
          <a:pPr algn="l">
            <a:spcAft>
              <a:spcPts val="0"/>
            </a:spcAft>
          </a:pPr>
          <a:r>
            <a:rPr lang="zh-CN" altLang="en-US" sz="1400" b="1" dirty="0" smtClean="0">
              <a:latin typeface="Times New Roman" panose="02020603050405020304" pitchFamily="18" charset="0"/>
              <a:ea typeface="仿宋" panose="02010609060101010101" pitchFamily="49" charset="-122"/>
              <a:cs typeface="Times New Roman" panose="02020603050405020304" pitchFamily="18" charset="0"/>
            </a:rPr>
            <a:t>高度关注城镇化进程中的资源环境挑战，探索绿色城镇化模式</a:t>
          </a:r>
          <a: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Pay high attention to resource and environment challenges in the process of urbanization, and explore paths to green urbanization including urban green transportation</a:t>
          </a:r>
          <a:endParaRPr lang="zh-CN" altLang="en-US" sz="1400" b="1" dirty="0">
            <a:latin typeface="Times New Roman" panose="02020603050405020304" pitchFamily="18" charset="0"/>
            <a:ea typeface="仿宋" panose="02010609060101010101" pitchFamily="49" charset="-122"/>
            <a:cs typeface="Times New Roman" panose="02020603050405020304" pitchFamily="18" charset="0"/>
          </a:endParaRPr>
        </a:p>
      </dgm:t>
    </dgm:pt>
    <dgm:pt modelId="{CEB505F4-4A60-44EA-A0B0-5E18052BA17D}" type="parTrans" cxnId="{4BC711C5-DCEF-481E-AD0D-B052526543BC}">
      <dgm:prSet/>
      <dgm:spPr/>
      <dgm:t>
        <a:bodyPr/>
        <a:lstStyle/>
        <a:p>
          <a:endParaRPr lang="zh-CN" altLang="en-US"/>
        </a:p>
      </dgm:t>
    </dgm:pt>
    <dgm:pt modelId="{61B55AF5-7373-4C51-AC14-A276999B4064}" type="sibTrans" cxnId="{4BC711C5-DCEF-481E-AD0D-B052526543BC}">
      <dgm:prSet/>
      <dgm:spPr/>
      <dgm:t>
        <a:bodyPr/>
        <a:lstStyle/>
        <a:p>
          <a:endParaRPr lang="zh-CN" altLang="en-US"/>
        </a:p>
      </dgm:t>
    </dgm:pt>
    <dgm:pt modelId="{F18B10FD-BA0F-4AAB-8683-4A1C9F4994E6}" type="pres">
      <dgm:prSet presAssocID="{5426894E-B4EA-4E8A-9E94-0F22168EBAED}" presName="composite" presStyleCnt="0">
        <dgm:presLayoutVars>
          <dgm:chMax val="1"/>
          <dgm:dir/>
          <dgm:resizeHandles val="exact"/>
        </dgm:presLayoutVars>
      </dgm:prSet>
      <dgm:spPr/>
      <dgm:t>
        <a:bodyPr/>
        <a:lstStyle/>
        <a:p>
          <a:endParaRPr lang="zh-CN" altLang="en-US"/>
        </a:p>
      </dgm:t>
    </dgm:pt>
    <dgm:pt modelId="{D4A33A83-D72F-45A4-92E9-1CD6C7D7AE8E}" type="pres">
      <dgm:prSet presAssocID="{81E9A344-F28F-4233-A89E-15C0DD8EAB34}" presName="roof" presStyleLbl="dkBgShp" presStyleIdx="0" presStyleCnt="2" custScaleY="70874" custLinFactNeighborY="-12257"/>
      <dgm:spPr/>
      <dgm:t>
        <a:bodyPr/>
        <a:lstStyle/>
        <a:p>
          <a:endParaRPr lang="zh-CN" altLang="en-US"/>
        </a:p>
      </dgm:t>
    </dgm:pt>
    <dgm:pt modelId="{B52145C1-66F1-459D-BFC1-84C4A58A2E32}" type="pres">
      <dgm:prSet presAssocID="{81E9A344-F28F-4233-A89E-15C0DD8EAB34}" presName="pillars" presStyleCnt="0"/>
      <dgm:spPr/>
    </dgm:pt>
    <dgm:pt modelId="{FEE48B63-2231-4CEF-80A8-E33C786944C4}" type="pres">
      <dgm:prSet presAssocID="{81E9A344-F28F-4233-A89E-15C0DD8EAB34}" presName="pillar1" presStyleLbl="node1" presStyleIdx="0" presStyleCnt="5" custScaleX="2000000" custScaleY="111080" custLinFactNeighborY="-3338">
        <dgm:presLayoutVars>
          <dgm:bulletEnabled val="1"/>
        </dgm:presLayoutVars>
      </dgm:prSet>
      <dgm:spPr/>
      <dgm:t>
        <a:bodyPr/>
        <a:lstStyle/>
        <a:p>
          <a:endParaRPr lang="zh-CN" altLang="en-US"/>
        </a:p>
      </dgm:t>
    </dgm:pt>
    <dgm:pt modelId="{A5B57E77-28E6-40D0-9C9D-74978DD8978E}" type="pres">
      <dgm:prSet presAssocID="{71ABDB4E-1606-40C2-AE17-38BC673580BF}" presName="pillarX" presStyleLbl="node1" presStyleIdx="1" presStyleCnt="5" custScaleX="2000000" custScaleY="111080" custLinFactNeighborY="-3338">
        <dgm:presLayoutVars>
          <dgm:bulletEnabled val="1"/>
        </dgm:presLayoutVars>
      </dgm:prSet>
      <dgm:spPr/>
      <dgm:t>
        <a:bodyPr/>
        <a:lstStyle/>
        <a:p>
          <a:endParaRPr lang="zh-CN" altLang="en-US"/>
        </a:p>
      </dgm:t>
    </dgm:pt>
    <dgm:pt modelId="{90BD5AFE-EE65-4916-BA0E-ADFF43CBD883}" type="pres">
      <dgm:prSet presAssocID="{27B96E59-BB7E-4D61-A4F7-5F439983A9F9}" presName="pillarX" presStyleLbl="node1" presStyleIdx="2" presStyleCnt="5" custScaleX="2000000" custScaleY="111080" custLinFactNeighborY="-3338">
        <dgm:presLayoutVars>
          <dgm:bulletEnabled val="1"/>
        </dgm:presLayoutVars>
      </dgm:prSet>
      <dgm:spPr/>
      <dgm:t>
        <a:bodyPr/>
        <a:lstStyle/>
        <a:p>
          <a:endParaRPr lang="zh-CN" altLang="en-US"/>
        </a:p>
      </dgm:t>
    </dgm:pt>
    <dgm:pt modelId="{3866AED6-A25C-4559-8766-2E7D980C21E2}" type="pres">
      <dgm:prSet presAssocID="{8FB45DFB-7EA5-40F3-B3AA-237F932D6323}" presName="pillarX" presStyleLbl="node1" presStyleIdx="3" presStyleCnt="5" custScaleX="2000000" custScaleY="111080" custLinFactNeighborY="-3338">
        <dgm:presLayoutVars>
          <dgm:bulletEnabled val="1"/>
        </dgm:presLayoutVars>
      </dgm:prSet>
      <dgm:spPr/>
      <dgm:t>
        <a:bodyPr/>
        <a:lstStyle/>
        <a:p>
          <a:endParaRPr lang="zh-CN" altLang="en-US"/>
        </a:p>
      </dgm:t>
    </dgm:pt>
    <dgm:pt modelId="{FEA5803E-175A-442C-B548-5C62901E999C}" type="pres">
      <dgm:prSet presAssocID="{EAC5E971-1566-4E78-8D9B-9A0385A13E1F}" presName="pillarX" presStyleLbl="node1" presStyleIdx="4" presStyleCnt="5" custScaleX="2000000" custScaleY="111080" custLinFactNeighborY="-3338">
        <dgm:presLayoutVars>
          <dgm:bulletEnabled val="1"/>
        </dgm:presLayoutVars>
      </dgm:prSet>
      <dgm:spPr/>
      <dgm:t>
        <a:bodyPr/>
        <a:lstStyle/>
        <a:p>
          <a:endParaRPr lang="zh-CN" altLang="en-US"/>
        </a:p>
      </dgm:t>
    </dgm:pt>
    <dgm:pt modelId="{5D450C2D-30A5-4F35-B43B-2E23F2A15C93}" type="pres">
      <dgm:prSet presAssocID="{81E9A344-F28F-4233-A89E-15C0DD8EAB34}" presName="base" presStyleLbl="dkBgShp" presStyleIdx="1" presStyleCnt="2" custLinFactNeighborY="52529"/>
      <dgm:spPr/>
    </dgm:pt>
  </dgm:ptLst>
  <dgm:cxnLst>
    <dgm:cxn modelId="{D48F7F5B-1E4B-4162-BC59-7BC56BD50424}" type="presOf" srcId="{EAC5E971-1566-4E78-8D9B-9A0385A13E1F}" destId="{FEA5803E-175A-442C-B548-5C62901E999C}" srcOrd="0" destOrd="0" presId="urn:microsoft.com/office/officeart/2005/8/layout/hList3"/>
    <dgm:cxn modelId="{314549DF-3EEB-42CD-942B-F6C369051E2B}" srcId="{5426894E-B4EA-4E8A-9E94-0F22168EBAED}" destId="{81E9A344-F28F-4233-A89E-15C0DD8EAB34}" srcOrd="0" destOrd="0" parTransId="{DDB01544-0D62-4B73-B86B-3FEAE702A660}" sibTransId="{DE09D55D-0D0B-4ED1-B452-441EF374621F}"/>
    <dgm:cxn modelId="{C8D0CE73-0173-470C-9FE2-F79CB0A1450B}" srcId="{81E9A344-F28F-4233-A89E-15C0DD8EAB34}" destId="{8FB45DFB-7EA5-40F3-B3AA-237F932D6323}" srcOrd="3" destOrd="0" parTransId="{7CC6C364-9B89-4267-BD87-4EEEE69168B0}" sibTransId="{BAEF2BC8-FEC6-428A-A2BB-2DEAB262A936}"/>
    <dgm:cxn modelId="{012B520D-E227-4EB3-AA3E-4D43CBA37999}" type="presOf" srcId="{5426894E-B4EA-4E8A-9E94-0F22168EBAED}" destId="{F18B10FD-BA0F-4AAB-8683-4A1C9F4994E6}" srcOrd="0" destOrd="0" presId="urn:microsoft.com/office/officeart/2005/8/layout/hList3"/>
    <dgm:cxn modelId="{1F6E1BDC-7EDF-43D9-A78F-69CA2FD6BBF2}" type="presOf" srcId="{81E9A344-F28F-4233-A89E-15C0DD8EAB34}" destId="{D4A33A83-D72F-45A4-92E9-1CD6C7D7AE8E}" srcOrd="0" destOrd="0" presId="urn:microsoft.com/office/officeart/2005/8/layout/hList3"/>
    <dgm:cxn modelId="{4BC711C5-DCEF-481E-AD0D-B052526543BC}" srcId="{81E9A344-F28F-4233-A89E-15C0DD8EAB34}" destId="{EAC5E971-1566-4E78-8D9B-9A0385A13E1F}" srcOrd="4" destOrd="0" parTransId="{CEB505F4-4A60-44EA-A0B0-5E18052BA17D}" sibTransId="{61B55AF5-7373-4C51-AC14-A276999B4064}"/>
    <dgm:cxn modelId="{72EBD6A0-D984-4AE5-89DC-2F9DA633DC78}" type="presOf" srcId="{8FB45DFB-7EA5-40F3-B3AA-237F932D6323}" destId="{3866AED6-A25C-4559-8766-2E7D980C21E2}" srcOrd="0" destOrd="0" presId="urn:microsoft.com/office/officeart/2005/8/layout/hList3"/>
    <dgm:cxn modelId="{8B6FCC3F-B34B-403A-BC90-B0BC830F10A3}" type="presOf" srcId="{B5036C8D-CA27-4E8D-9DDC-0CAAC00AF539}" destId="{FEE48B63-2231-4CEF-80A8-E33C786944C4}" srcOrd="0" destOrd="0" presId="urn:microsoft.com/office/officeart/2005/8/layout/hList3"/>
    <dgm:cxn modelId="{3094BFEE-4B5A-437D-A07B-7319D10041A7}" type="presOf" srcId="{27B96E59-BB7E-4D61-A4F7-5F439983A9F9}" destId="{90BD5AFE-EE65-4916-BA0E-ADFF43CBD883}" srcOrd="0" destOrd="0" presId="urn:microsoft.com/office/officeart/2005/8/layout/hList3"/>
    <dgm:cxn modelId="{317844F7-806C-4C81-A0DA-00C050C4E766}" srcId="{81E9A344-F28F-4233-A89E-15C0DD8EAB34}" destId="{B5036C8D-CA27-4E8D-9DDC-0CAAC00AF539}" srcOrd="0" destOrd="0" parTransId="{BEED497E-8DD3-470E-8D66-372A4B43999C}" sibTransId="{F2046FEF-9DF8-47AB-8B3E-F68171B5F62E}"/>
    <dgm:cxn modelId="{AECDA852-A8EC-4870-945B-FBE94B4F0BF3}" type="presOf" srcId="{71ABDB4E-1606-40C2-AE17-38BC673580BF}" destId="{A5B57E77-28E6-40D0-9C9D-74978DD8978E}" srcOrd="0" destOrd="0" presId="urn:microsoft.com/office/officeart/2005/8/layout/hList3"/>
    <dgm:cxn modelId="{AE120828-4CB1-4AF1-98D4-4C0998824B61}" srcId="{81E9A344-F28F-4233-A89E-15C0DD8EAB34}" destId="{27B96E59-BB7E-4D61-A4F7-5F439983A9F9}" srcOrd="2" destOrd="0" parTransId="{B6B975CA-ED85-4825-82E3-1BA6659DB079}" sibTransId="{D10A3302-8C82-44C1-827B-6D5C3124D210}"/>
    <dgm:cxn modelId="{A44BF756-0584-449A-AB87-F03A19052C4F}" srcId="{81E9A344-F28F-4233-A89E-15C0DD8EAB34}" destId="{71ABDB4E-1606-40C2-AE17-38BC673580BF}" srcOrd="1" destOrd="0" parTransId="{2212B1E3-5372-49DD-BEDF-4E1323C9F5E4}" sibTransId="{1083DDD9-0361-411F-933A-3E23ED03FC81}"/>
    <dgm:cxn modelId="{4F9A3459-900C-41BF-829B-9BEC843428C8}" type="presParOf" srcId="{F18B10FD-BA0F-4AAB-8683-4A1C9F4994E6}" destId="{D4A33A83-D72F-45A4-92E9-1CD6C7D7AE8E}" srcOrd="0" destOrd="0" presId="urn:microsoft.com/office/officeart/2005/8/layout/hList3"/>
    <dgm:cxn modelId="{EB36F2B5-E18D-474A-8AEB-585F93B70008}" type="presParOf" srcId="{F18B10FD-BA0F-4AAB-8683-4A1C9F4994E6}" destId="{B52145C1-66F1-459D-BFC1-84C4A58A2E32}" srcOrd="1" destOrd="0" presId="urn:microsoft.com/office/officeart/2005/8/layout/hList3"/>
    <dgm:cxn modelId="{58F3EFFF-978D-4341-B4B3-6F94849D79DF}" type="presParOf" srcId="{B52145C1-66F1-459D-BFC1-84C4A58A2E32}" destId="{FEE48B63-2231-4CEF-80A8-E33C786944C4}" srcOrd="0" destOrd="0" presId="urn:microsoft.com/office/officeart/2005/8/layout/hList3"/>
    <dgm:cxn modelId="{614438C4-1AE3-4781-A2EE-081FF305B85D}" type="presParOf" srcId="{B52145C1-66F1-459D-BFC1-84C4A58A2E32}" destId="{A5B57E77-28E6-40D0-9C9D-74978DD8978E}" srcOrd="1" destOrd="0" presId="urn:microsoft.com/office/officeart/2005/8/layout/hList3"/>
    <dgm:cxn modelId="{FEE3618E-E825-496B-B4B8-9A438086694F}" type="presParOf" srcId="{B52145C1-66F1-459D-BFC1-84C4A58A2E32}" destId="{90BD5AFE-EE65-4916-BA0E-ADFF43CBD883}" srcOrd="2" destOrd="0" presId="urn:microsoft.com/office/officeart/2005/8/layout/hList3"/>
    <dgm:cxn modelId="{A610BD84-D6C4-4754-96BC-062C68B5172B}" type="presParOf" srcId="{B52145C1-66F1-459D-BFC1-84C4A58A2E32}" destId="{3866AED6-A25C-4559-8766-2E7D980C21E2}" srcOrd="3" destOrd="0" presId="urn:microsoft.com/office/officeart/2005/8/layout/hList3"/>
    <dgm:cxn modelId="{B62145F1-3E73-4F63-9445-D3BBE3CE7340}" type="presParOf" srcId="{B52145C1-66F1-459D-BFC1-84C4A58A2E32}" destId="{FEA5803E-175A-442C-B548-5C62901E999C}" srcOrd="4" destOrd="0" presId="urn:microsoft.com/office/officeart/2005/8/layout/hList3"/>
    <dgm:cxn modelId="{151EA8CF-8234-4654-BA77-78FED23CFD8F}" type="presParOf" srcId="{F18B10FD-BA0F-4AAB-8683-4A1C9F4994E6}" destId="{5D450C2D-30A5-4F35-B43B-2E23F2A15C9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BA4898-FE35-498C-9065-B041E012C76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zh-CN" altLang="en-US"/>
        </a:p>
      </dgm:t>
    </dgm:pt>
    <dgm:pt modelId="{76616D90-C2C4-454C-BFAD-053AA2E91C62}">
      <dgm:prSet phldrT="[文本]" custT="1"/>
      <dgm:spPr/>
      <dgm:t>
        <a:bodyPr/>
        <a:lstStyle/>
        <a:p>
          <a:r>
            <a:rPr lang="zh-CN" altLang="en-US" sz="1800" b="1" dirty="0" smtClean="0">
              <a:latin typeface="Times New Roman" panose="02020603050405020304" pitchFamily="18" charset="0"/>
              <a:ea typeface="仿宋" panose="02010609060101010101" pitchFamily="49" charset="-122"/>
              <a:cs typeface="Times New Roman" panose="02020603050405020304" pitchFamily="18" charset="0"/>
            </a:rPr>
            <a:t>（一）加快完善顶层设计，全面推动生态文明建设实践</a:t>
          </a: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1800" b="1" dirty="0" smtClean="0">
              <a:latin typeface="Times New Roman" panose="02020603050405020304" pitchFamily="18" charset="0"/>
              <a:cs typeface="Times New Roman" panose="02020603050405020304" pitchFamily="18" charset="0"/>
            </a:rPr>
            <a:t>Speed up improvement of top-level design and comprehensively promote practical implementation of Ecological Civilization.</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DBAAC3D1-D28F-48B8-8E6A-C38D88417384}" type="parTrans" cxnId="{EC09554A-A83B-4119-8FF7-1266B3E2760F}">
      <dgm:prSet/>
      <dgm:spPr/>
      <dgm:t>
        <a:bodyPr/>
        <a:lstStyle/>
        <a:p>
          <a:endParaRPr lang="zh-CN" altLang="en-US"/>
        </a:p>
      </dgm:t>
    </dgm:pt>
    <dgm:pt modelId="{8073F2A8-A7E2-4EA9-9EC4-06CE01EDAEAA}" type="sibTrans" cxnId="{EC09554A-A83B-4119-8FF7-1266B3E2760F}">
      <dgm:prSet/>
      <dgm:spPr/>
      <dgm:t>
        <a:bodyPr/>
        <a:lstStyle/>
        <a:p>
          <a:endParaRPr lang="zh-CN" altLang="en-US"/>
        </a:p>
      </dgm:t>
    </dgm:pt>
    <dgm:pt modelId="{AD3F05F4-DA1E-41E7-87CD-1CB9D6CA1832}">
      <dgm:prSet phldrT="[文本]" custT="1"/>
      <dgm:spPr/>
      <dgm:t>
        <a:bodyPr/>
        <a:lstStyle/>
        <a:p>
          <a:pPr>
            <a:lnSpc>
              <a:spcPct val="100000"/>
            </a:lnSpc>
            <a:spcBef>
              <a:spcPts val="0"/>
            </a:spcBef>
            <a:spcAft>
              <a:spcPts val="0"/>
            </a:spcAft>
          </a:pPr>
          <a:r>
            <a:rPr lang="en-US" sz="16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600" dirty="0" smtClean="0">
              <a:latin typeface="Times New Roman" panose="02020603050405020304" pitchFamily="18" charset="0"/>
              <a:ea typeface="仿宋" panose="02010609060101010101" pitchFamily="49" charset="-122"/>
              <a:cs typeface="Times New Roman" panose="02020603050405020304" pitchFamily="18" charset="0"/>
            </a:rPr>
            <a:t>开展生态文明建设示范区创建。</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Strengthen pilot demonstrations. </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E1A833DB-15B5-45DB-9E95-2B0C926084EE}" type="parTrans" cxnId="{F2E1FF10-F40C-4CFD-9FEA-3677B82A7C9B}">
      <dgm:prSet/>
      <dgm:spPr/>
      <dgm:t>
        <a:bodyPr/>
        <a:lstStyle/>
        <a:p>
          <a:endParaRPr lang="zh-CN" altLang="en-US"/>
        </a:p>
      </dgm:t>
    </dgm:pt>
    <dgm:pt modelId="{7A7C76CC-EE1F-4077-B97E-9B4436FE306D}" type="sibTrans" cxnId="{F2E1FF10-F40C-4CFD-9FEA-3677B82A7C9B}">
      <dgm:prSet/>
      <dgm:spPr/>
      <dgm:t>
        <a:bodyPr/>
        <a:lstStyle/>
        <a:p>
          <a:endParaRPr lang="zh-CN" altLang="en-US"/>
        </a:p>
      </dgm:t>
    </dgm:pt>
    <dgm:pt modelId="{28B64F70-D845-45CA-BB0C-954C340319F6}">
      <dgm:prSet phldrT="[文本]" custT="1"/>
      <dgm:spPr/>
      <dgm:t>
        <a:bodyPr/>
        <a:lstStyle/>
        <a:p>
          <a:pPr>
            <a:lnSpc>
              <a:spcPct val="100000"/>
            </a:lnSpc>
            <a:spcBef>
              <a:spcPts val="0"/>
            </a:spcBef>
            <a:spcAft>
              <a:spcPts val="0"/>
            </a:spcAft>
          </a:pPr>
          <a:r>
            <a:rPr lang="en-US" sz="1600"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1600" dirty="0" smtClean="0">
              <a:latin typeface="Times New Roman" panose="02020603050405020304" pitchFamily="18" charset="0"/>
              <a:ea typeface="仿宋" panose="02010609060101010101" pitchFamily="49" charset="-122"/>
              <a:cs typeface="Times New Roman" panose="02020603050405020304" pitchFamily="18" charset="0"/>
            </a:rPr>
            <a:t>着手研究“十三五”规划期间重大环境与发展问题。</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Studies on key environment and development issues during the 13</a:t>
          </a:r>
          <a:r>
            <a:rPr lang="en-US" altLang="zh-CN" sz="1600" baseline="30000" dirty="0" smtClean="0">
              <a:latin typeface="Times New Roman" panose="02020603050405020304" pitchFamily="18" charset="0"/>
              <a:ea typeface="仿宋" panose="02010609060101010101" pitchFamily="49" charset="-122"/>
              <a:cs typeface="Times New Roman" panose="02020603050405020304" pitchFamily="18" charset="0"/>
            </a:rPr>
            <a:t>th</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Five-Year Period.</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370E9051-630B-432E-9DED-9FDF81DA4EC4}" type="parTrans" cxnId="{73A7D0F2-BA4F-46DF-B944-0CB17F70A722}">
      <dgm:prSet/>
      <dgm:spPr/>
      <dgm:t>
        <a:bodyPr/>
        <a:lstStyle/>
        <a:p>
          <a:endParaRPr lang="zh-CN" altLang="en-US"/>
        </a:p>
      </dgm:t>
    </dgm:pt>
    <dgm:pt modelId="{F7B61293-6464-42AC-AD9E-C9CDFC8524F6}" type="sibTrans" cxnId="{73A7D0F2-BA4F-46DF-B944-0CB17F70A722}">
      <dgm:prSet/>
      <dgm:spPr/>
      <dgm:t>
        <a:bodyPr/>
        <a:lstStyle/>
        <a:p>
          <a:endParaRPr lang="zh-CN" altLang="en-US"/>
        </a:p>
      </dgm:t>
    </dgm:pt>
    <dgm:pt modelId="{8911456C-99E2-411A-8EB5-FF0BB94C7D0C}">
      <dgm:prSet phldrT="[文本]" custT="1"/>
      <dgm:spPr/>
      <dgm:t>
        <a:bodyPr/>
        <a:lstStyle/>
        <a:p>
          <a:pPr>
            <a:lnSpc>
              <a:spcPct val="100000"/>
            </a:lnSpc>
            <a:spcBef>
              <a:spcPts val="0"/>
            </a:spcBef>
            <a:spcAft>
              <a:spcPts val="0"/>
            </a:spcAft>
          </a:pPr>
          <a:r>
            <a:rPr lang="en-US" sz="16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600" dirty="0" smtClean="0">
              <a:latin typeface="Times New Roman" panose="02020603050405020304" pitchFamily="18" charset="0"/>
              <a:ea typeface="仿宋" panose="02010609060101010101" pitchFamily="49" charset="-122"/>
              <a:cs typeface="Times New Roman" panose="02020603050405020304" pitchFamily="18" charset="0"/>
            </a:rPr>
            <a:t>加快顶层设计进程。</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Speed up top-level design.</a:t>
          </a:r>
          <a:endParaRPr lang="zh-CN" altLang="en-US" sz="700" dirty="0">
            <a:latin typeface="Times New Roman" panose="02020603050405020304" pitchFamily="18" charset="0"/>
            <a:ea typeface="仿宋" panose="02010609060101010101" pitchFamily="49" charset="-122"/>
            <a:cs typeface="Times New Roman" panose="02020603050405020304" pitchFamily="18" charset="0"/>
          </a:endParaRPr>
        </a:p>
      </dgm:t>
    </dgm:pt>
    <dgm:pt modelId="{1C801353-54FE-438F-B965-D68E6E7A9286}" type="parTrans" cxnId="{4C8D1954-6B6E-4156-A158-F8C1056B5DEE}">
      <dgm:prSet/>
      <dgm:spPr/>
      <dgm:t>
        <a:bodyPr/>
        <a:lstStyle/>
        <a:p>
          <a:endParaRPr lang="zh-CN" altLang="en-US"/>
        </a:p>
      </dgm:t>
    </dgm:pt>
    <dgm:pt modelId="{6751423B-99E3-49EC-8239-6336F9B95440}" type="sibTrans" cxnId="{4C8D1954-6B6E-4156-A158-F8C1056B5DEE}">
      <dgm:prSet/>
      <dgm:spPr/>
      <dgm:t>
        <a:bodyPr/>
        <a:lstStyle/>
        <a:p>
          <a:endParaRPr lang="zh-CN" altLang="en-US"/>
        </a:p>
      </dgm:t>
    </dgm:pt>
    <dgm:pt modelId="{7D5CC939-7C06-4773-B4B8-AB2AF0FD9E70}">
      <dgm:prSet phldrT="[文本]" custT="1"/>
      <dgm:spPr/>
      <dgm:t>
        <a:bodyPr/>
        <a:lstStyle/>
        <a:p>
          <a:pPr>
            <a:lnSpc>
              <a:spcPct val="100000"/>
            </a:lnSpc>
            <a:spcBef>
              <a:spcPts val="0"/>
            </a:spcBef>
            <a:spcAft>
              <a:spcPts val="0"/>
            </a:spcAft>
          </a:pPr>
          <a:r>
            <a:rPr lang="en-US" sz="16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600" dirty="0" smtClean="0">
              <a:latin typeface="Times New Roman" panose="02020603050405020304" pitchFamily="18" charset="0"/>
              <a:ea typeface="仿宋" panose="02010609060101010101" pitchFamily="49" charset="-122"/>
              <a:cs typeface="Times New Roman" panose="02020603050405020304" pitchFamily="18" charset="0"/>
            </a:rPr>
            <a:t>以抓紧落实“三中全会”提出的相关制度改革为重点，推动生态文明制度体系建设。</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Establish the appropriate institutions and systems for Ecological Civilization implementation.</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F17FFD93-B004-451E-88E6-86C6A7BE7513}" type="parTrans" cxnId="{54DB1A8F-1485-47AE-B135-9A813B99714B}">
      <dgm:prSet/>
      <dgm:spPr/>
      <dgm:t>
        <a:bodyPr/>
        <a:lstStyle/>
        <a:p>
          <a:endParaRPr lang="zh-CN" altLang="en-US"/>
        </a:p>
      </dgm:t>
    </dgm:pt>
    <dgm:pt modelId="{7F093A4B-95F5-444A-9E34-B82B903EBD2B}" type="sibTrans" cxnId="{54DB1A8F-1485-47AE-B135-9A813B99714B}">
      <dgm:prSet/>
      <dgm:spPr/>
      <dgm:t>
        <a:bodyPr/>
        <a:lstStyle/>
        <a:p>
          <a:endParaRPr lang="zh-CN" altLang="en-US"/>
        </a:p>
      </dgm:t>
    </dgm:pt>
    <dgm:pt modelId="{17214E22-01D9-4993-B3F4-47C70EAEA229}">
      <dgm:prSet phldrT="[文本]" custT="1"/>
      <dgm:spPr/>
      <dgm:t>
        <a:bodyPr/>
        <a:lstStyle/>
        <a:p>
          <a:pPr>
            <a:lnSpc>
              <a:spcPct val="100000"/>
            </a:lnSpc>
            <a:spcBef>
              <a:spcPts val="0"/>
            </a:spcBef>
            <a:spcAft>
              <a:spcPts val="0"/>
            </a:spcAft>
          </a:pPr>
          <a:r>
            <a:rPr lang="en-US" sz="16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600" dirty="0" smtClean="0">
              <a:latin typeface="Times New Roman" panose="02020603050405020304" pitchFamily="18" charset="0"/>
              <a:ea typeface="仿宋" panose="02010609060101010101" pitchFamily="49" charset="-122"/>
              <a:cs typeface="Times New Roman" panose="02020603050405020304" pitchFamily="18" charset="0"/>
            </a:rPr>
            <a:t>尽快完善生态文明建设的评价考核奖惩机制。</a:t>
          </a:r>
          <a: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Expedite the development of evaluation and incentive mechanisms for Ecological Civilization construction.</a:t>
          </a:r>
          <a:endParaRPr lang="zh-CN" altLang="en-US" sz="1600" dirty="0">
            <a:latin typeface="Times New Roman" panose="02020603050405020304" pitchFamily="18" charset="0"/>
            <a:ea typeface="仿宋" panose="02010609060101010101" pitchFamily="49" charset="-122"/>
            <a:cs typeface="Times New Roman" panose="02020603050405020304" pitchFamily="18" charset="0"/>
          </a:endParaRPr>
        </a:p>
      </dgm:t>
    </dgm:pt>
    <dgm:pt modelId="{06D2A325-DB88-47BF-89F7-101D2F736822}" type="parTrans" cxnId="{AA03DAC6-FA82-4922-BC80-2ADB287C176A}">
      <dgm:prSet/>
      <dgm:spPr/>
      <dgm:t>
        <a:bodyPr/>
        <a:lstStyle/>
        <a:p>
          <a:endParaRPr lang="zh-CN" altLang="en-US"/>
        </a:p>
      </dgm:t>
    </dgm:pt>
    <dgm:pt modelId="{E7CBD66C-4939-4BC0-A0D6-5A0C2D35378B}" type="sibTrans" cxnId="{AA03DAC6-FA82-4922-BC80-2ADB287C176A}">
      <dgm:prSet/>
      <dgm:spPr/>
      <dgm:t>
        <a:bodyPr/>
        <a:lstStyle/>
        <a:p>
          <a:endParaRPr lang="zh-CN" altLang="en-US"/>
        </a:p>
      </dgm:t>
    </dgm:pt>
    <dgm:pt modelId="{F727F940-7213-48E7-A93B-9CF39D6593B7}" type="pres">
      <dgm:prSet presAssocID="{B8BA4898-FE35-498C-9065-B041E012C768}" presName="linear" presStyleCnt="0">
        <dgm:presLayoutVars>
          <dgm:animLvl val="lvl"/>
          <dgm:resizeHandles val="exact"/>
        </dgm:presLayoutVars>
      </dgm:prSet>
      <dgm:spPr/>
      <dgm:t>
        <a:bodyPr/>
        <a:lstStyle/>
        <a:p>
          <a:endParaRPr lang="zh-CN" altLang="en-US"/>
        </a:p>
      </dgm:t>
    </dgm:pt>
    <dgm:pt modelId="{8FA64A91-9F2A-477E-A9FC-918C8ABF5AA2}" type="pres">
      <dgm:prSet presAssocID="{76616D90-C2C4-454C-BFAD-053AA2E91C62}" presName="parentText" presStyleLbl="node1" presStyleIdx="0" presStyleCnt="1" custScaleY="116841">
        <dgm:presLayoutVars>
          <dgm:chMax val="0"/>
          <dgm:bulletEnabled val="1"/>
        </dgm:presLayoutVars>
      </dgm:prSet>
      <dgm:spPr/>
      <dgm:t>
        <a:bodyPr/>
        <a:lstStyle/>
        <a:p>
          <a:endParaRPr lang="zh-CN" altLang="en-US"/>
        </a:p>
      </dgm:t>
    </dgm:pt>
    <dgm:pt modelId="{CC1F4324-335A-428D-A221-5EFABF759551}" type="pres">
      <dgm:prSet presAssocID="{76616D90-C2C4-454C-BFAD-053AA2E91C62}" presName="childText" presStyleLbl="revTx" presStyleIdx="0" presStyleCnt="1" custScaleY="103226">
        <dgm:presLayoutVars>
          <dgm:bulletEnabled val="1"/>
        </dgm:presLayoutVars>
      </dgm:prSet>
      <dgm:spPr/>
      <dgm:t>
        <a:bodyPr/>
        <a:lstStyle/>
        <a:p>
          <a:endParaRPr lang="zh-CN" altLang="en-US"/>
        </a:p>
      </dgm:t>
    </dgm:pt>
  </dgm:ptLst>
  <dgm:cxnLst>
    <dgm:cxn modelId="{AA03DAC6-FA82-4922-BC80-2ADB287C176A}" srcId="{76616D90-C2C4-454C-BFAD-053AA2E91C62}" destId="{17214E22-01D9-4993-B3F4-47C70EAEA229}" srcOrd="2" destOrd="0" parTransId="{06D2A325-DB88-47BF-89F7-101D2F736822}" sibTransId="{E7CBD66C-4939-4BC0-A0D6-5A0C2D35378B}"/>
    <dgm:cxn modelId="{54DB1A8F-1485-47AE-B135-9A813B99714B}" srcId="{76616D90-C2C4-454C-BFAD-053AA2E91C62}" destId="{7D5CC939-7C06-4773-B4B8-AB2AF0FD9E70}" srcOrd="1" destOrd="0" parTransId="{F17FFD93-B004-451E-88E6-86C6A7BE7513}" sibTransId="{7F093A4B-95F5-444A-9E34-B82B903EBD2B}"/>
    <dgm:cxn modelId="{D63E1E29-1A0A-4634-A0E9-C43FC0ED546D}" type="presOf" srcId="{7D5CC939-7C06-4773-B4B8-AB2AF0FD9E70}" destId="{CC1F4324-335A-428D-A221-5EFABF759551}" srcOrd="0" destOrd="1" presId="urn:microsoft.com/office/officeart/2005/8/layout/vList2"/>
    <dgm:cxn modelId="{4C711887-1438-4332-9797-A1A1FB01A4DF}" type="presOf" srcId="{AD3F05F4-DA1E-41E7-87CD-1CB9D6CA1832}" destId="{CC1F4324-335A-428D-A221-5EFABF759551}" srcOrd="0" destOrd="3" presId="urn:microsoft.com/office/officeart/2005/8/layout/vList2"/>
    <dgm:cxn modelId="{AEB8A7BD-6C1E-46BC-9FBE-51D86F957763}" type="presOf" srcId="{28B64F70-D845-45CA-BB0C-954C340319F6}" destId="{CC1F4324-335A-428D-A221-5EFABF759551}" srcOrd="0" destOrd="4" presId="urn:microsoft.com/office/officeart/2005/8/layout/vList2"/>
    <dgm:cxn modelId="{EC09554A-A83B-4119-8FF7-1266B3E2760F}" srcId="{B8BA4898-FE35-498C-9065-B041E012C768}" destId="{76616D90-C2C4-454C-BFAD-053AA2E91C62}" srcOrd="0" destOrd="0" parTransId="{DBAAC3D1-D28F-48B8-8E6A-C38D88417384}" sibTransId="{8073F2A8-A7E2-4EA9-9EC4-06CE01EDAEAA}"/>
    <dgm:cxn modelId="{F2E1FF10-F40C-4CFD-9FEA-3677B82A7C9B}" srcId="{76616D90-C2C4-454C-BFAD-053AA2E91C62}" destId="{AD3F05F4-DA1E-41E7-87CD-1CB9D6CA1832}" srcOrd="3" destOrd="0" parTransId="{E1A833DB-15B5-45DB-9E95-2B0C926084EE}" sibTransId="{7A7C76CC-EE1F-4077-B97E-9B4436FE306D}"/>
    <dgm:cxn modelId="{4C8D1954-6B6E-4156-A158-F8C1056B5DEE}" srcId="{76616D90-C2C4-454C-BFAD-053AA2E91C62}" destId="{8911456C-99E2-411A-8EB5-FF0BB94C7D0C}" srcOrd="0" destOrd="0" parTransId="{1C801353-54FE-438F-B965-D68E6E7A9286}" sibTransId="{6751423B-99E3-49EC-8239-6336F9B95440}"/>
    <dgm:cxn modelId="{530E1CEF-B19C-4F0C-81F1-55764B1C329F}" type="presOf" srcId="{76616D90-C2C4-454C-BFAD-053AA2E91C62}" destId="{8FA64A91-9F2A-477E-A9FC-918C8ABF5AA2}" srcOrd="0" destOrd="0" presId="urn:microsoft.com/office/officeart/2005/8/layout/vList2"/>
    <dgm:cxn modelId="{73A7D0F2-BA4F-46DF-B944-0CB17F70A722}" srcId="{76616D90-C2C4-454C-BFAD-053AA2E91C62}" destId="{28B64F70-D845-45CA-BB0C-954C340319F6}" srcOrd="4" destOrd="0" parTransId="{370E9051-630B-432E-9DED-9FDF81DA4EC4}" sibTransId="{F7B61293-6464-42AC-AD9E-C9CDFC8524F6}"/>
    <dgm:cxn modelId="{A55D3BAD-F8E8-45EE-92D8-D82050D9D432}" type="presOf" srcId="{8911456C-99E2-411A-8EB5-FF0BB94C7D0C}" destId="{CC1F4324-335A-428D-A221-5EFABF759551}" srcOrd="0" destOrd="0" presId="urn:microsoft.com/office/officeart/2005/8/layout/vList2"/>
    <dgm:cxn modelId="{50399B5D-E0ED-4064-A5D8-D3E47DDFED35}" type="presOf" srcId="{B8BA4898-FE35-498C-9065-B041E012C768}" destId="{F727F940-7213-48E7-A93B-9CF39D6593B7}" srcOrd="0" destOrd="0" presId="urn:microsoft.com/office/officeart/2005/8/layout/vList2"/>
    <dgm:cxn modelId="{9DBA522A-2E51-4F89-AE1A-A41C3F7BA246}" type="presOf" srcId="{17214E22-01D9-4993-B3F4-47C70EAEA229}" destId="{CC1F4324-335A-428D-A221-5EFABF759551}" srcOrd="0" destOrd="2" presId="urn:microsoft.com/office/officeart/2005/8/layout/vList2"/>
    <dgm:cxn modelId="{4455B0C4-7897-4796-B224-E8CCBA116F6F}" type="presParOf" srcId="{F727F940-7213-48E7-A93B-9CF39D6593B7}" destId="{8FA64A91-9F2A-477E-A9FC-918C8ABF5AA2}" srcOrd="0" destOrd="0" presId="urn:microsoft.com/office/officeart/2005/8/layout/vList2"/>
    <dgm:cxn modelId="{57632836-B186-4DB5-B94C-B875F86A68E0}" type="presParOf" srcId="{F727F940-7213-48E7-A93B-9CF39D6593B7}" destId="{CC1F4324-335A-428D-A221-5EFABF75955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220B31-2BA0-42D0-BFC1-C788BA3C4C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0CA66124-7D66-4294-BCA7-38CB993A8B92}">
      <dgm:prSet phldrT="[文本]" custT="1"/>
      <dgm:spPr/>
      <dgm:t>
        <a:bodyPr/>
        <a:lstStyle/>
        <a:p>
          <a:pPr>
            <a:lnSpc>
              <a:spcPct val="100000"/>
            </a:lnSpc>
          </a:pPr>
          <a:r>
            <a:rPr lang="zh-CN" altLang="en-US" sz="2000" b="1" dirty="0" smtClean="0">
              <a:latin typeface="Times New Roman" panose="02020603050405020304" pitchFamily="18" charset="0"/>
              <a:ea typeface="仿宋" panose="02010609060101010101" pitchFamily="49" charset="-122"/>
              <a:cs typeface="Times New Roman" panose="02020603050405020304" pitchFamily="18" charset="0"/>
            </a:rPr>
            <a:t>（二）集中力量切实解决大气、水和土壤污染等突出环境问题，全面满足公众对良好环境质量的基本需求</a:t>
          </a: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dirty="0" smtClean="0">
              <a:latin typeface="Times New Roman" panose="02020603050405020304" pitchFamily="18" charset="0"/>
              <a:cs typeface="Times New Roman" panose="02020603050405020304" pitchFamily="18" charset="0"/>
            </a:rPr>
            <a:t>Focus greater effort on resolution of prominent environmental issues such as air, water and soil pollution, in order to meet basic public demands for a healthy environment</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2E8D22EF-6B20-4DD1-AEFC-0290310F6B33}" type="parTrans" cxnId="{AB096B43-B70E-456A-A0B8-5234571BA5F0}">
      <dgm:prSet/>
      <dgm:spPr/>
      <dgm:t>
        <a:bodyPr/>
        <a:lstStyle/>
        <a:p>
          <a:endParaRPr lang="zh-CN" altLang="en-US"/>
        </a:p>
      </dgm:t>
    </dgm:pt>
    <dgm:pt modelId="{47BF17E9-86EF-45C1-8B64-5EC12F149F44}" type="sibTrans" cxnId="{AB096B43-B70E-456A-A0B8-5234571BA5F0}">
      <dgm:prSet/>
      <dgm:spPr/>
      <dgm:t>
        <a:bodyPr/>
        <a:lstStyle/>
        <a:p>
          <a:endParaRPr lang="zh-CN" altLang="en-US"/>
        </a:p>
      </dgm:t>
    </dgm:pt>
    <dgm:pt modelId="{A03DE7E3-ED6F-4092-8C6D-FC993AEB6553}">
      <dgm:prSet phldrT="[文本]" custT="1"/>
      <dgm:spPr/>
      <dgm:t>
        <a:bodyPr/>
        <a:lstStyle/>
        <a:p>
          <a:pPr>
            <a:lnSpc>
              <a:spcPct val="100000"/>
            </a:lnSpc>
          </a:pPr>
          <a:r>
            <a:rPr lang="zh-CN" altLang="en-US" sz="1900" dirty="0" smtClean="0">
              <a:latin typeface="Times New Roman" panose="02020603050405020304" pitchFamily="18" charset="0"/>
              <a:ea typeface="仿宋" panose="02010609060101010101" pitchFamily="49" charset="-122"/>
              <a:cs typeface="Times New Roman" panose="02020603050405020304" pitchFamily="18" charset="0"/>
            </a:rPr>
            <a:t>以发布实施</a:t>
          </a:r>
          <a:r>
            <a:rPr lang="en-US" altLang="zh-CN" sz="19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900" dirty="0" smtClean="0">
              <a:latin typeface="Times New Roman" panose="02020603050405020304" pitchFamily="18" charset="0"/>
              <a:ea typeface="仿宋" panose="02010609060101010101" pitchFamily="49" charset="-122"/>
              <a:cs typeface="Times New Roman" panose="02020603050405020304" pitchFamily="18" charset="0"/>
            </a:rPr>
            <a:t>大气污染防治行动计划</a:t>
          </a:r>
          <a:r>
            <a:rPr lang="en-US" altLang="zh-CN" sz="19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900" dirty="0" smtClean="0">
              <a:latin typeface="Times New Roman" panose="02020603050405020304" pitchFamily="18" charset="0"/>
              <a:ea typeface="仿宋" panose="02010609060101010101" pitchFamily="49" charset="-122"/>
              <a:cs typeface="Times New Roman" panose="02020603050405020304" pitchFamily="18" charset="0"/>
            </a:rPr>
            <a:t>为良好开端，进一步就其它严重影响公众健康生活的水污染、土壤污染和农村环境问题尽快制定专项行动计划。</a:t>
          </a:r>
          <a:r>
            <a:rPr lang="en-US" altLang="zh-CN" sz="19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9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900" dirty="0" smtClean="0">
              <a:latin typeface="Times New Roman" panose="02020603050405020304" pitchFamily="18" charset="0"/>
              <a:ea typeface="仿宋" panose="02010609060101010101" pitchFamily="49" charset="-122"/>
              <a:cs typeface="Times New Roman" panose="02020603050405020304" pitchFamily="18" charset="0"/>
            </a:rPr>
            <a:t>With t</a:t>
          </a:r>
          <a:r>
            <a:rPr lang="en-US" sz="1900" dirty="0" smtClean="0">
              <a:latin typeface="Times New Roman" panose="02020603050405020304" pitchFamily="18" charset="0"/>
              <a:cs typeface="Times New Roman" panose="02020603050405020304" pitchFamily="18" charset="0"/>
            </a:rPr>
            <a:t>he </a:t>
          </a:r>
          <a:r>
            <a:rPr lang="en-US" sz="1900" i="1" dirty="0" smtClean="0">
              <a:latin typeface="Times New Roman" panose="02020603050405020304" pitchFamily="18" charset="0"/>
              <a:cs typeface="Times New Roman" panose="02020603050405020304" pitchFamily="18" charset="0"/>
            </a:rPr>
            <a:t>Air Pollution Control Action Plan (APCAP)</a:t>
          </a:r>
          <a:r>
            <a:rPr lang="en-US" sz="1900" dirty="0" smtClean="0">
              <a:latin typeface="Times New Roman" panose="02020603050405020304" pitchFamily="18" charset="0"/>
              <a:cs typeface="Times New Roman" panose="02020603050405020304" pitchFamily="18" charset="0"/>
            </a:rPr>
            <a:t> as a good start, the Government of China should develop special action plans for other environmental issues that seriously affect public health and life such as water pollution, soil pollution and rural environmental problems.</a:t>
          </a:r>
          <a:endParaRPr lang="zh-CN" altLang="en-US" sz="1900" dirty="0">
            <a:latin typeface="Times New Roman" panose="02020603050405020304" pitchFamily="18" charset="0"/>
            <a:ea typeface="仿宋" panose="02010609060101010101" pitchFamily="49" charset="-122"/>
            <a:cs typeface="Times New Roman" panose="02020603050405020304" pitchFamily="18" charset="0"/>
          </a:endParaRPr>
        </a:p>
      </dgm:t>
    </dgm:pt>
    <dgm:pt modelId="{1782EC23-1A6A-438B-BFC3-77449E2206A1}" type="parTrans" cxnId="{14F98563-D636-46D2-B939-809133EAC33C}">
      <dgm:prSet/>
      <dgm:spPr/>
      <dgm:t>
        <a:bodyPr/>
        <a:lstStyle/>
        <a:p>
          <a:endParaRPr lang="zh-CN" altLang="en-US"/>
        </a:p>
      </dgm:t>
    </dgm:pt>
    <dgm:pt modelId="{0F9F8F54-65D2-43D1-9328-7707BB8DC85E}" type="sibTrans" cxnId="{14F98563-D636-46D2-B939-809133EAC33C}">
      <dgm:prSet/>
      <dgm:spPr/>
      <dgm:t>
        <a:bodyPr/>
        <a:lstStyle/>
        <a:p>
          <a:endParaRPr lang="zh-CN" altLang="en-US"/>
        </a:p>
      </dgm:t>
    </dgm:pt>
    <dgm:pt modelId="{84AC9477-44C1-4AFE-B975-E2F6D3034AC4}" type="pres">
      <dgm:prSet presAssocID="{3C220B31-2BA0-42D0-BFC1-C788BA3C4CD2}" presName="linear" presStyleCnt="0">
        <dgm:presLayoutVars>
          <dgm:animLvl val="lvl"/>
          <dgm:resizeHandles val="exact"/>
        </dgm:presLayoutVars>
      </dgm:prSet>
      <dgm:spPr/>
      <dgm:t>
        <a:bodyPr/>
        <a:lstStyle/>
        <a:p>
          <a:endParaRPr lang="zh-CN" altLang="en-US"/>
        </a:p>
      </dgm:t>
    </dgm:pt>
    <dgm:pt modelId="{8C2E454E-F8C9-4D5F-96C8-E34A7BDF58ED}" type="pres">
      <dgm:prSet presAssocID="{0CA66124-7D66-4294-BCA7-38CB993A8B92}" presName="parentText" presStyleLbl="node1" presStyleIdx="0" presStyleCnt="1" custScaleY="104142">
        <dgm:presLayoutVars>
          <dgm:chMax val="0"/>
          <dgm:bulletEnabled val="1"/>
        </dgm:presLayoutVars>
      </dgm:prSet>
      <dgm:spPr/>
      <dgm:t>
        <a:bodyPr/>
        <a:lstStyle/>
        <a:p>
          <a:endParaRPr lang="zh-CN" altLang="en-US"/>
        </a:p>
      </dgm:t>
    </dgm:pt>
    <dgm:pt modelId="{B127F28D-CFDB-4351-97B2-C3716C1CF3DC}" type="pres">
      <dgm:prSet presAssocID="{0CA66124-7D66-4294-BCA7-38CB993A8B92}" presName="childText" presStyleLbl="revTx" presStyleIdx="0" presStyleCnt="1">
        <dgm:presLayoutVars>
          <dgm:bulletEnabled val="1"/>
        </dgm:presLayoutVars>
      </dgm:prSet>
      <dgm:spPr/>
      <dgm:t>
        <a:bodyPr/>
        <a:lstStyle/>
        <a:p>
          <a:endParaRPr lang="zh-CN" altLang="en-US"/>
        </a:p>
      </dgm:t>
    </dgm:pt>
  </dgm:ptLst>
  <dgm:cxnLst>
    <dgm:cxn modelId="{F4A9980E-6EA1-4B8A-8CFB-2E39F3910A7D}" type="presOf" srcId="{3C220B31-2BA0-42D0-BFC1-C788BA3C4CD2}" destId="{84AC9477-44C1-4AFE-B975-E2F6D3034AC4}" srcOrd="0" destOrd="0" presId="urn:microsoft.com/office/officeart/2005/8/layout/vList2"/>
    <dgm:cxn modelId="{EC53314A-AAF9-4EB2-9B62-44C96DF496F4}" type="presOf" srcId="{A03DE7E3-ED6F-4092-8C6D-FC993AEB6553}" destId="{B127F28D-CFDB-4351-97B2-C3716C1CF3DC}" srcOrd="0" destOrd="0" presId="urn:microsoft.com/office/officeart/2005/8/layout/vList2"/>
    <dgm:cxn modelId="{14F98563-D636-46D2-B939-809133EAC33C}" srcId="{0CA66124-7D66-4294-BCA7-38CB993A8B92}" destId="{A03DE7E3-ED6F-4092-8C6D-FC993AEB6553}" srcOrd="0" destOrd="0" parTransId="{1782EC23-1A6A-438B-BFC3-77449E2206A1}" sibTransId="{0F9F8F54-65D2-43D1-9328-7707BB8DC85E}"/>
    <dgm:cxn modelId="{6A446821-55CF-4139-BEF1-29EF359A1B11}" type="presOf" srcId="{0CA66124-7D66-4294-BCA7-38CB993A8B92}" destId="{8C2E454E-F8C9-4D5F-96C8-E34A7BDF58ED}" srcOrd="0" destOrd="0" presId="urn:microsoft.com/office/officeart/2005/8/layout/vList2"/>
    <dgm:cxn modelId="{AB096B43-B70E-456A-A0B8-5234571BA5F0}" srcId="{3C220B31-2BA0-42D0-BFC1-C788BA3C4CD2}" destId="{0CA66124-7D66-4294-BCA7-38CB993A8B92}" srcOrd="0" destOrd="0" parTransId="{2E8D22EF-6B20-4DD1-AEFC-0290310F6B33}" sibTransId="{47BF17E9-86EF-45C1-8B64-5EC12F149F44}"/>
    <dgm:cxn modelId="{B1F6E2F0-6095-4332-8EBE-3C992D1F5010}" type="presParOf" srcId="{84AC9477-44C1-4AFE-B975-E2F6D3034AC4}" destId="{8C2E454E-F8C9-4D5F-96C8-E34A7BDF58ED}" srcOrd="0" destOrd="0" presId="urn:microsoft.com/office/officeart/2005/8/layout/vList2"/>
    <dgm:cxn modelId="{7211DC4B-68A7-40AE-919E-248B45112EDC}" type="presParOf" srcId="{84AC9477-44C1-4AFE-B975-E2F6D3034AC4}" destId="{B127F28D-CFDB-4351-97B2-C3716C1CF3D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220B31-2BA0-42D0-BFC1-C788BA3C4C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AA409E70-6A72-4C3B-8DE3-FFE2B5BD9253}">
      <dgm:prSet phldrT="[文本]" custT="1"/>
      <dgm:spPr/>
      <dgm:t>
        <a:bodyPr/>
        <a:lstStyle/>
        <a:p>
          <a:pPr>
            <a:lnSpc>
              <a:spcPct val="100000"/>
            </a:lnSpc>
          </a:pPr>
          <a:r>
            <a:rPr lang="zh-CN" altLang="en-US" sz="2000" dirty="0" smtClean="0">
              <a:latin typeface="Times New Roman" panose="02020603050405020304" pitchFamily="18" charset="0"/>
              <a:ea typeface="仿宋" panose="02010609060101010101" pitchFamily="49" charset="-122"/>
              <a:cs typeface="Times New Roman" panose="02020603050405020304" pitchFamily="18" charset="0"/>
            </a:rPr>
            <a:t>重点关注七个领域：环境与健康，环境与社会风险，环境与公平，环境与贫困，环境与就业，环境与可持续消费，环境“邻避效应”问题和环境群体事件</a:t>
          </a: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smtClean="0">
              <a:latin typeface="Times New Roman" panose="02020603050405020304" pitchFamily="18" charset="0"/>
              <a:ea typeface="仿宋" panose="02010609060101010101" pitchFamily="49" charset="-122"/>
              <a:cs typeface="Times New Roman" panose="02020603050405020304" pitchFamily="18" charset="0"/>
            </a:rPr>
            <a:t>Seven areas that require attention: </a:t>
          </a:r>
          <a:r>
            <a:rPr lang="en-US" sz="2000" dirty="0" smtClean="0">
              <a:latin typeface="Times New Roman" panose="02020603050405020304" pitchFamily="18" charset="0"/>
              <a:cs typeface="Times New Roman" panose="02020603050405020304" pitchFamily="18" charset="0"/>
            </a:rPr>
            <a:t>environment and health, environment and social risk, environment and social justice, environment and poverty, environment and employment, environment and sustainable consumption, and NIMBY (“Not In My Backyard”) issues</a:t>
          </a:r>
          <a:endParaRPr lang="zh-CN" altLang="en-US" sz="2000" dirty="0">
            <a:latin typeface="Times New Roman" panose="02020603050405020304" pitchFamily="18" charset="0"/>
            <a:ea typeface="仿宋" panose="02010609060101010101" pitchFamily="49" charset="-122"/>
            <a:cs typeface="Times New Roman" panose="02020603050405020304" pitchFamily="18" charset="0"/>
          </a:endParaRPr>
        </a:p>
      </dgm:t>
    </dgm:pt>
    <dgm:pt modelId="{99A5D0D4-4146-421D-BC12-3135E917608E}" type="parTrans" cxnId="{31D960A9-A9C8-4E61-B628-4DEA484D1A94}">
      <dgm:prSet/>
      <dgm:spPr/>
      <dgm:t>
        <a:bodyPr/>
        <a:lstStyle/>
        <a:p>
          <a:endParaRPr lang="zh-CN" altLang="en-US"/>
        </a:p>
      </dgm:t>
    </dgm:pt>
    <dgm:pt modelId="{34F3CC6A-4DE8-426B-A2C5-C285B16FA079}" type="sibTrans" cxnId="{31D960A9-A9C8-4E61-B628-4DEA484D1A94}">
      <dgm:prSet/>
      <dgm:spPr/>
      <dgm:t>
        <a:bodyPr/>
        <a:lstStyle/>
        <a:p>
          <a:endParaRPr lang="zh-CN" altLang="en-US"/>
        </a:p>
      </dgm:t>
    </dgm:pt>
    <dgm:pt modelId="{1645CB68-46ED-4F64-BD37-DC8127DC17BC}">
      <dgm:prSet phldrT="[文本]" custT="1"/>
      <dgm:spPr/>
      <dgm:t>
        <a:bodyPr/>
        <a:lstStyle/>
        <a:p>
          <a:pPr>
            <a:lnSpc>
              <a:spcPct val="100000"/>
            </a:lnSpc>
          </a:pPr>
          <a:r>
            <a:rPr lang="zh-CN" altLang="en-US" sz="2200" b="1" dirty="0" smtClean="0">
              <a:latin typeface="Times New Roman" panose="02020603050405020304" pitchFamily="18" charset="0"/>
              <a:ea typeface="仿宋" panose="02010609060101010101" pitchFamily="49" charset="-122"/>
              <a:cs typeface="Times New Roman" panose="02020603050405020304" pitchFamily="18" charset="0"/>
            </a:rPr>
            <a:t>（三）抓住影响环境与社会协调发展的重要领域，明确相应政策的发展方向</a:t>
          </a: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200" b="1" dirty="0" smtClean="0">
              <a:latin typeface="Times New Roman" panose="02020603050405020304" pitchFamily="18" charset="0"/>
              <a:cs typeface="Times New Roman" panose="02020603050405020304" pitchFamily="18" charset="0"/>
            </a:rPr>
            <a:t>Focus on key areas of environment and society linkages and identify relevant policies</a:t>
          </a:r>
          <a:endParaRPr lang="zh-CN" altLang="en-US" sz="1050" dirty="0">
            <a:latin typeface="Times New Roman" panose="02020603050405020304" pitchFamily="18" charset="0"/>
            <a:ea typeface="仿宋" panose="02010609060101010101" pitchFamily="49" charset="-122"/>
            <a:cs typeface="Times New Roman" panose="02020603050405020304" pitchFamily="18" charset="0"/>
          </a:endParaRPr>
        </a:p>
      </dgm:t>
    </dgm:pt>
    <dgm:pt modelId="{035A0B8D-4D5D-4AE5-959D-5795F6C77CB8}" type="parTrans" cxnId="{9A396391-BE64-4DC2-B4D4-60CE5D65193F}">
      <dgm:prSet/>
      <dgm:spPr/>
      <dgm:t>
        <a:bodyPr/>
        <a:lstStyle/>
        <a:p>
          <a:endParaRPr lang="zh-CN" altLang="en-US"/>
        </a:p>
      </dgm:t>
    </dgm:pt>
    <dgm:pt modelId="{2AA3384E-A844-47FC-AF21-DA79CA3D66B2}" type="sibTrans" cxnId="{9A396391-BE64-4DC2-B4D4-60CE5D65193F}">
      <dgm:prSet/>
      <dgm:spPr/>
      <dgm:t>
        <a:bodyPr/>
        <a:lstStyle/>
        <a:p>
          <a:endParaRPr lang="zh-CN" altLang="en-US"/>
        </a:p>
      </dgm:t>
    </dgm:pt>
    <dgm:pt modelId="{84AC9477-44C1-4AFE-B975-E2F6D3034AC4}" type="pres">
      <dgm:prSet presAssocID="{3C220B31-2BA0-42D0-BFC1-C788BA3C4CD2}" presName="linear" presStyleCnt="0">
        <dgm:presLayoutVars>
          <dgm:animLvl val="lvl"/>
          <dgm:resizeHandles val="exact"/>
        </dgm:presLayoutVars>
      </dgm:prSet>
      <dgm:spPr/>
      <dgm:t>
        <a:bodyPr/>
        <a:lstStyle/>
        <a:p>
          <a:endParaRPr lang="zh-CN" altLang="en-US"/>
        </a:p>
      </dgm:t>
    </dgm:pt>
    <dgm:pt modelId="{35AE8678-593D-40B6-91B2-96CF7BF20279}" type="pres">
      <dgm:prSet presAssocID="{1645CB68-46ED-4F64-BD37-DC8127DC17BC}" presName="parentText" presStyleLbl="node1" presStyleIdx="0" presStyleCnt="1">
        <dgm:presLayoutVars>
          <dgm:chMax val="0"/>
          <dgm:bulletEnabled val="1"/>
        </dgm:presLayoutVars>
      </dgm:prSet>
      <dgm:spPr/>
      <dgm:t>
        <a:bodyPr/>
        <a:lstStyle/>
        <a:p>
          <a:endParaRPr lang="zh-CN" altLang="en-US"/>
        </a:p>
      </dgm:t>
    </dgm:pt>
    <dgm:pt modelId="{4DB7C72E-84B0-4BB3-86FC-37225F113A77}" type="pres">
      <dgm:prSet presAssocID="{1645CB68-46ED-4F64-BD37-DC8127DC17BC}" presName="childText" presStyleLbl="revTx" presStyleIdx="0" presStyleCnt="1">
        <dgm:presLayoutVars>
          <dgm:bulletEnabled val="1"/>
        </dgm:presLayoutVars>
      </dgm:prSet>
      <dgm:spPr/>
      <dgm:t>
        <a:bodyPr/>
        <a:lstStyle/>
        <a:p>
          <a:endParaRPr lang="zh-CN" altLang="en-US"/>
        </a:p>
      </dgm:t>
    </dgm:pt>
  </dgm:ptLst>
  <dgm:cxnLst>
    <dgm:cxn modelId="{31D960A9-A9C8-4E61-B628-4DEA484D1A94}" srcId="{1645CB68-46ED-4F64-BD37-DC8127DC17BC}" destId="{AA409E70-6A72-4C3B-8DE3-FFE2B5BD9253}" srcOrd="0" destOrd="0" parTransId="{99A5D0D4-4146-421D-BC12-3135E917608E}" sibTransId="{34F3CC6A-4DE8-426B-A2C5-C285B16FA079}"/>
    <dgm:cxn modelId="{4DE50FA9-6FCD-494D-BE3B-096169450B3F}" type="presOf" srcId="{3C220B31-2BA0-42D0-BFC1-C788BA3C4CD2}" destId="{84AC9477-44C1-4AFE-B975-E2F6D3034AC4}" srcOrd="0" destOrd="0" presId="urn:microsoft.com/office/officeart/2005/8/layout/vList2"/>
    <dgm:cxn modelId="{87850B99-543E-452F-A2D8-4C4E0F064EC4}" type="presOf" srcId="{1645CB68-46ED-4F64-BD37-DC8127DC17BC}" destId="{35AE8678-593D-40B6-91B2-96CF7BF20279}" srcOrd="0" destOrd="0" presId="urn:microsoft.com/office/officeart/2005/8/layout/vList2"/>
    <dgm:cxn modelId="{9A396391-BE64-4DC2-B4D4-60CE5D65193F}" srcId="{3C220B31-2BA0-42D0-BFC1-C788BA3C4CD2}" destId="{1645CB68-46ED-4F64-BD37-DC8127DC17BC}" srcOrd="0" destOrd="0" parTransId="{035A0B8D-4D5D-4AE5-959D-5795F6C77CB8}" sibTransId="{2AA3384E-A844-47FC-AF21-DA79CA3D66B2}"/>
    <dgm:cxn modelId="{180A8836-CC6D-4062-9CC7-EC2E1CAD0509}" type="presOf" srcId="{AA409E70-6A72-4C3B-8DE3-FFE2B5BD9253}" destId="{4DB7C72E-84B0-4BB3-86FC-37225F113A77}" srcOrd="0" destOrd="0" presId="urn:microsoft.com/office/officeart/2005/8/layout/vList2"/>
    <dgm:cxn modelId="{443527F4-A870-4053-90E8-AD911BDB3D88}" type="presParOf" srcId="{84AC9477-44C1-4AFE-B975-E2F6D3034AC4}" destId="{35AE8678-593D-40B6-91B2-96CF7BF20279}" srcOrd="0" destOrd="0" presId="urn:microsoft.com/office/officeart/2005/8/layout/vList2"/>
    <dgm:cxn modelId="{9B9A7558-802D-4A8E-BBCE-C20C8B28E8C1}" type="presParOf" srcId="{84AC9477-44C1-4AFE-B975-E2F6D3034AC4}" destId="{4DB7C72E-84B0-4BB3-86FC-37225F113A7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353741"/>
          <a:ext cx="7488832" cy="4506258"/>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1217" tIns="916432" rIns="581217" bIns="128016" numCol="1" spcCol="1270" anchor="t" anchorCtr="0">
          <a:noAutofit/>
        </a:bodyPr>
        <a:lstStyle/>
        <a:p>
          <a:pPr marL="171450" lvl="1" indent="-171450" algn="l" defTabSz="800100">
            <a:lnSpc>
              <a:spcPts val="2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对生态文明建设的认识在不断深化和具体化，实践内容在不断丰富。</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Ecological Civilization has gained significant foothold with people’s deepened understanding and enhanced action.   </a:t>
          </a:r>
          <a:endParaRPr lang="zh-CN" altLang="en-US" sz="1800" b="1" kern="1200" dirty="0">
            <a:latin typeface="Times New Roman" panose="02020603050405020304" pitchFamily="18" charset="0"/>
            <a:cs typeface="Times New Roman" panose="02020603050405020304" pitchFamily="18" charset="0"/>
          </a:endParaRPr>
        </a:p>
        <a:p>
          <a:pPr marL="171450" lvl="1" indent="-171450" algn="l" defTabSz="800100">
            <a:lnSpc>
              <a:spcPts val="2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美丽中国愿景下的“中国梦”正在激励着中国人民的绿色繁荣行动。</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Within the “China Dream”, the vision of a “Beautiful China” is inspiring Chinese green prosperity actions.</a:t>
          </a:r>
          <a:endParaRPr lang="zh-CN" altLang="en-US" sz="1800" b="1" kern="1200" dirty="0">
            <a:latin typeface="Times New Roman" panose="02020603050405020304" pitchFamily="18" charset="0"/>
            <a:cs typeface="Times New Roman" panose="02020603050405020304" pitchFamily="18" charset="0"/>
          </a:endParaRPr>
        </a:p>
        <a:p>
          <a:pPr marL="171450" lvl="1" indent="-171450" algn="l" defTabSz="800100">
            <a:lnSpc>
              <a:spcPts val="2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新颁布的</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大气污染防治行动计划</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彰显了中国政府保护环境的决心和承诺。</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The new </a:t>
          </a:r>
          <a:r>
            <a:rPr lang="en-US" sz="1800" i="1" kern="1200" dirty="0" smtClean="0">
              <a:latin typeface="Times New Roman" panose="02020603050405020304" pitchFamily="18" charset="0"/>
              <a:cs typeface="Times New Roman" panose="02020603050405020304" pitchFamily="18" charset="0"/>
            </a:rPr>
            <a:t>Air Pollution Control Action Plan (APCAP)</a:t>
          </a:r>
          <a:r>
            <a:rPr lang="en-US" sz="1800" kern="1200" dirty="0" smtClean="0">
              <a:latin typeface="Times New Roman" panose="02020603050405020304" pitchFamily="18" charset="0"/>
              <a:cs typeface="Times New Roman" panose="02020603050405020304" pitchFamily="18" charset="0"/>
            </a:rPr>
            <a:t> highlights the new level of determination and commitment by China’s government to environmental protection. </a:t>
          </a:r>
          <a:endParaRPr lang="zh-CN" altLang="en-US" sz="1800" b="1" kern="1200" dirty="0">
            <a:latin typeface="Times New Roman" panose="02020603050405020304" pitchFamily="18" charset="0"/>
            <a:cs typeface="Times New Roman" panose="02020603050405020304" pitchFamily="18" charset="0"/>
          </a:endParaRPr>
        </a:p>
      </dsp:txBody>
      <dsp:txXfrm>
        <a:off x="0" y="353741"/>
        <a:ext cx="7488832" cy="4506258"/>
      </dsp:txXfrm>
    </dsp:sp>
    <dsp:sp modelId="{D42D15BF-EDEE-4732-8910-4D2D3CCDD7A0}">
      <dsp:nvSpPr>
        <dsp:cNvPr id="0" name=""/>
        <dsp:cNvSpPr/>
      </dsp:nvSpPr>
      <dsp:spPr>
        <a:xfrm>
          <a:off x="181926" y="0"/>
          <a:ext cx="6287316" cy="1086409"/>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98142" tIns="0" rIns="198142" bIns="0" numCol="1" spcCol="1270" anchor="ctr" anchorCtr="0">
          <a:noAutofit/>
        </a:bodyPr>
        <a:lstStyle/>
        <a:p>
          <a:pPr lvl="0" algn="l" defTabSz="889000">
            <a:lnSpc>
              <a:spcPct val="90000"/>
            </a:lnSpc>
            <a:spcBef>
              <a:spcPct val="0"/>
            </a:spcBef>
            <a:spcAft>
              <a:spcPct val="35000"/>
            </a:spcAft>
          </a:pPr>
          <a:r>
            <a:rPr lang="zh-CN"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“十二五”规划中的绿色发展任务扎实推进</a:t>
          </a: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Effective implementation of g</a:t>
          </a:r>
          <a:r>
            <a:rPr lang="en-US" sz="2000" b="1" kern="1200" dirty="0" smtClean="0">
              <a:latin typeface="Times New Roman" panose="02020603050405020304" pitchFamily="18" charset="0"/>
              <a:cs typeface="Times New Roman" panose="02020603050405020304" pitchFamily="18" charset="0"/>
            </a:rPr>
            <a:t>reen development tasks in the 12</a:t>
          </a:r>
          <a:r>
            <a:rPr lang="en-US" sz="2000" b="1" kern="1200" baseline="30000" dirty="0" smtClean="0">
              <a:latin typeface="Times New Roman" panose="02020603050405020304" pitchFamily="18" charset="0"/>
              <a:cs typeface="Times New Roman" panose="02020603050405020304" pitchFamily="18" charset="0"/>
            </a:rPr>
            <a:t>th</a:t>
          </a:r>
          <a:r>
            <a:rPr lang="en-US" sz="2000" b="1" kern="1200" dirty="0" smtClean="0">
              <a:latin typeface="Times New Roman" panose="02020603050405020304" pitchFamily="18" charset="0"/>
              <a:cs typeface="Times New Roman" panose="02020603050405020304" pitchFamily="18" charset="0"/>
            </a:rPr>
            <a:t> Five-Year Plan</a:t>
          </a:r>
          <a:r>
            <a:rPr lang="en-US" altLang="zh-CN" sz="2400" b="1" kern="1200"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a:t>
          </a:r>
          <a:endParaRPr lang="zh-CN" altLang="en-US" sz="2400" b="1" kern="1200" dirty="0">
            <a:solidFill>
              <a:schemeClr val="bg1"/>
            </a:solidFill>
          </a:endParaRPr>
        </a:p>
      </dsp:txBody>
      <dsp:txXfrm>
        <a:off x="234960" y="53034"/>
        <a:ext cx="6181248" cy="9803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AF87-161B-4F4F-A2DE-E0A46CFAE4E3}">
      <dsp:nvSpPr>
        <dsp:cNvPr id="0" name=""/>
        <dsp:cNvSpPr/>
      </dsp:nvSpPr>
      <dsp:spPr>
        <a:xfrm>
          <a:off x="0" y="0"/>
          <a:ext cx="7416824" cy="19958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（四）改善环境公共治理结构，建立政府</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公众</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企业绿色合作伙伴关系</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(IV) </a:t>
          </a:r>
          <a:r>
            <a:rPr lang="en-US" sz="2200" b="1" kern="1200" dirty="0" smtClean="0">
              <a:latin typeface="Times New Roman" panose="02020603050405020304" pitchFamily="18" charset="0"/>
              <a:cs typeface="Times New Roman" panose="02020603050405020304" pitchFamily="18" charset="0"/>
            </a:rPr>
            <a:t>Improve environmental governance structure by establishing robust green government-public-enterprise partnerships</a:t>
          </a:r>
          <a:endParaRPr lang="zh-CN" altLang="en-US" sz="22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97427" y="97427"/>
        <a:ext cx="7221970" cy="1800951"/>
      </dsp:txXfrm>
    </dsp:sp>
    <dsp:sp modelId="{99224940-B219-40CE-95B2-6036E087E1BC}">
      <dsp:nvSpPr>
        <dsp:cNvPr id="0" name=""/>
        <dsp:cNvSpPr/>
      </dsp:nvSpPr>
      <dsp:spPr>
        <a:xfrm>
          <a:off x="0" y="1995892"/>
          <a:ext cx="7416824" cy="290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4" tIns="25400" rIns="142240" bIns="25400" numCol="1" spcCol="1270" anchor="t" anchorCtr="0">
          <a:noAutofit/>
        </a:bodyPr>
        <a:lstStyle/>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altLang="en-US" sz="2000" kern="12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政府的责任和作用</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government </a:t>
          </a:r>
          <a:endParaRPr lang="zh-CN" altLang="en-US" sz="110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altLang="en-US" sz="2000" kern="12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企业的责任和作用（包括国有和私营等企业）</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a:t>
          </a:r>
          <a:r>
            <a:rPr lang="en-US" sz="2000" kern="1200" dirty="0" smtClean="0">
              <a:latin typeface="Times New Roman" panose="02020603050405020304" pitchFamily="18" charset="0"/>
              <a:cs typeface="Times New Roman" panose="02020603050405020304" pitchFamily="18" charset="0"/>
            </a:rPr>
            <a:t>enterprises (SOEs and private sector)</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altLang="en-US" sz="2000" kern="1200" dirty="0" smtClean="0">
              <a:latin typeface="Times New Roman" panose="02020603050405020304" pitchFamily="18" charset="0"/>
              <a:ea typeface="仿宋" panose="02010609060101010101" pitchFamily="49" charset="-122"/>
              <a:cs typeface="Times New Roman" panose="02020603050405020304" pitchFamily="18" charset="0"/>
            </a:rPr>
            <a:t>明确</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公众和社会组织的责任和作用</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Clarify the roles, rights and responsibilities for the p</a:t>
          </a:r>
          <a:r>
            <a:rPr lang="en-US" sz="2000" kern="1200" dirty="0" smtClean="0">
              <a:latin typeface="Times New Roman" panose="02020603050405020304" pitchFamily="18" charset="0"/>
              <a:cs typeface="Times New Roman" panose="02020603050405020304" pitchFamily="18" charset="0"/>
            </a:rPr>
            <a:t>ublic and social organizations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995892"/>
        <a:ext cx="7416824" cy="2900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176D-E9E3-471E-B027-D4DA988C3B8E}">
      <dsp:nvSpPr>
        <dsp:cNvPr id="0" name=""/>
        <dsp:cNvSpPr/>
      </dsp:nvSpPr>
      <dsp:spPr>
        <a:xfrm>
          <a:off x="0" y="67321"/>
          <a:ext cx="7416824" cy="13308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ts val="0"/>
            </a:spcAft>
          </a:pPr>
          <a:r>
            <a:rPr 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（五）系统改革环境影响评价和社会影响评价机制</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(V) </a:t>
          </a:r>
          <a:r>
            <a:rPr lang="en-US" sz="2200" b="1" kern="1200" dirty="0" smtClean="0">
              <a:latin typeface="Times New Roman" panose="02020603050405020304" pitchFamily="18" charset="0"/>
              <a:cs typeface="Times New Roman" panose="02020603050405020304" pitchFamily="18" charset="0"/>
            </a:rPr>
            <a:t>Reform Environmental Impact Assessments (EIAs) and Social Impact Assessments in a systematic manner</a:t>
          </a:r>
          <a:endParaRPr lang="zh-CN" altLang="en-US" sz="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4968" y="132289"/>
        <a:ext cx="7286888" cy="1200939"/>
      </dsp:txXfrm>
    </dsp:sp>
    <dsp:sp modelId="{687FC532-32C1-43B7-944C-818BD46C7355}">
      <dsp:nvSpPr>
        <dsp:cNvPr id="0" name=""/>
        <dsp:cNvSpPr/>
      </dsp:nvSpPr>
      <dsp:spPr>
        <a:xfrm>
          <a:off x="0" y="1398196"/>
          <a:ext cx="7416824"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4" tIns="25400" rIns="142240" bIns="25400" numCol="1" spcCol="1270" anchor="t" anchorCtr="0">
          <a:noAutofit/>
        </a:bodyPr>
        <a:lstStyle/>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对具有环境和社会影响的重大项目进行“前置审批”。</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kern="1200" dirty="0" smtClean="0">
              <a:latin typeface="Times New Roman" panose="02020603050405020304" pitchFamily="18" charset="0"/>
              <a:cs typeface="Times New Roman" panose="02020603050405020304" pitchFamily="18" charset="0"/>
            </a:rPr>
            <a:t>Establishment of a “pre-approval” screening system for major projects with environmental and social implications.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制定明确的问责制度。</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Develop accountability system.</a:t>
          </a:r>
          <a:endParaRPr lang="zh-CN" sz="200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制定系统的、预见性的应急预案。</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kern="1200" dirty="0" smtClean="0">
              <a:latin typeface="Times New Roman" panose="02020603050405020304" pitchFamily="18" charset="0"/>
              <a:cs typeface="Times New Roman" panose="02020603050405020304" pitchFamily="18" charset="0"/>
            </a:rPr>
            <a:t>The building of a more robust and anticipatory environmental emergency response mechanism should be given priority.</a:t>
          </a:r>
          <a:endParaRPr lang="zh-CN" sz="2000" kern="1200" dirty="0">
            <a:latin typeface="Times New Roman" panose="02020603050405020304" pitchFamily="18" charset="0"/>
            <a:ea typeface="仿宋" panose="02010609060101010101" pitchFamily="49" charset="-122"/>
            <a:cs typeface="Times New Roman" panose="02020603050405020304" pitchFamily="18" charset="0"/>
          </a:endParaRPr>
        </a:p>
        <a:p>
          <a:pPr marL="228600" lvl="1" indent="-228600" algn="l" defTabSz="889000">
            <a:lnSpc>
              <a:spcPct val="100000"/>
            </a:lnSpc>
            <a:spcBef>
              <a:spcPct val="0"/>
            </a:spcBef>
            <a:spcAft>
              <a:spcPts val="0"/>
            </a:spcAft>
            <a:buChar char="••"/>
          </a:pPr>
          <a:r>
            <a:rPr lang="en-US" sz="2000"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在应对环境事件过程中，发布及时、准确和有效的信息。</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2000" kern="1200" dirty="0" smtClean="0">
              <a:latin typeface="Times New Roman" panose="02020603050405020304" pitchFamily="18" charset="0"/>
              <a:cs typeface="Times New Roman" panose="02020603050405020304" pitchFamily="18" charset="0"/>
            </a:rPr>
            <a:t>The provision of timely, and accurate information during environmental incidents is important.</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398196"/>
        <a:ext cx="7416824" cy="34310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AF87-161B-4F4F-A2DE-E0A46CFAE4E3}">
      <dsp:nvSpPr>
        <dsp:cNvPr id="0" name=""/>
        <dsp:cNvSpPr/>
      </dsp:nvSpPr>
      <dsp:spPr>
        <a:xfrm>
          <a:off x="143987" y="0"/>
          <a:ext cx="7272843" cy="26387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（六）重塑全社会基于生态文明理念的环境道德和价值观，形成绿色和谐的文化基础</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(VI) </a:t>
          </a:r>
          <a:r>
            <a:rPr lang="en-US" sz="2200" b="1" kern="1200" dirty="0" smtClean="0">
              <a:latin typeface="Times New Roman" panose="02020603050405020304" pitchFamily="18" charset="0"/>
              <a:cs typeface="Times New Roman" panose="02020603050405020304" pitchFamily="18" charset="0"/>
            </a:rPr>
            <a:t>Reshape environmental ethics and values of China’s entire society based on the concept of Ecological Civilization​​ in order to form a green and harmonious cultural foundation</a:t>
          </a:r>
          <a:endParaRPr lang="zh-CN" altLang="en-US" sz="22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72803" y="128816"/>
        <a:ext cx="7015211" cy="2381166"/>
      </dsp:txXfrm>
    </dsp:sp>
    <dsp:sp modelId="{99224940-B219-40CE-95B2-6036E087E1BC}">
      <dsp:nvSpPr>
        <dsp:cNvPr id="0" name=""/>
        <dsp:cNvSpPr/>
      </dsp:nvSpPr>
      <dsp:spPr>
        <a:xfrm>
          <a:off x="0" y="2873485"/>
          <a:ext cx="7848872" cy="147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25400" rIns="142240" bIns="25400" numCol="1" spcCol="1270" anchor="t" anchorCtr="0">
          <a:noAutofit/>
        </a:bodyPr>
        <a:lstStyle/>
        <a:p>
          <a:pPr marL="228600" lvl="1" indent="-228600" algn="l" defTabSz="889000">
            <a:lnSpc>
              <a:spcPct val="100000"/>
            </a:lnSpc>
            <a:spcBef>
              <a:spcPct val="0"/>
            </a:spcBef>
            <a:spcAft>
              <a:spcPts val="1200"/>
            </a:spcAft>
            <a:buChar char="••"/>
          </a:pPr>
          <a:r>
            <a:rPr lang="zh-CN" sz="2000" kern="1200" dirty="0" smtClean="0">
              <a:latin typeface="Times New Roman" panose="02020603050405020304" pitchFamily="18" charset="0"/>
              <a:ea typeface="仿宋" panose="02010609060101010101" pitchFamily="49" charset="-122"/>
              <a:cs typeface="Times New Roman" panose="02020603050405020304" pitchFamily="18" charset="0"/>
            </a:rPr>
            <a:t>建立和完善与中国传统道德和文化理念相契合的生态文明价值体系。</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kern="1200" dirty="0" smtClean="0">
              <a:latin typeface="Times New Roman" panose="02020603050405020304" pitchFamily="18" charset="0"/>
              <a:cs typeface="Times New Roman" panose="02020603050405020304" pitchFamily="18" charset="0"/>
            </a:rPr>
            <a:t>Create an Ecological Civilization value system that is in harmony with traditional Chinese ethics and cultural ideology.</a:t>
          </a:r>
          <a:endParaRPr lang="zh-CN" altLang="en-US" sz="11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873485"/>
        <a:ext cx="7848872" cy="14796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FBEE4-959C-48EE-A9A6-30AD7DC46F6A}">
      <dsp:nvSpPr>
        <dsp:cNvPr id="0" name=""/>
        <dsp:cNvSpPr/>
      </dsp:nvSpPr>
      <dsp:spPr>
        <a:xfrm>
          <a:off x="153946" y="595"/>
          <a:ext cx="7540979" cy="147159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（七）在实践层面，将生态与环境保护提升到与经济、社会发展并列的高度</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(VII) </a:t>
          </a:r>
          <a:r>
            <a:rPr lang="en-US" sz="2000" b="1" kern="1200" dirty="0" smtClean="0">
              <a:latin typeface="Times New Roman" panose="02020603050405020304" pitchFamily="18" charset="0"/>
              <a:cs typeface="Times New Roman" panose="02020603050405020304" pitchFamily="18" charset="0"/>
            </a:rPr>
            <a:t>Ensure equal standing of environmental, economic and social issues in national and provincial planning and reporting</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25783" y="72432"/>
        <a:ext cx="7397305" cy="1327924"/>
      </dsp:txXfrm>
    </dsp:sp>
    <dsp:sp modelId="{75EFABEF-659D-49F4-B68E-BBBFDD8FFDC8}">
      <dsp:nvSpPr>
        <dsp:cNvPr id="0" name=""/>
        <dsp:cNvSpPr/>
      </dsp:nvSpPr>
      <dsp:spPr>
        <a:xfrm>
          <a:off x="282767" y="1472193"/>
          <a:ext cx="7283336" cy="407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6" tIns="22860" rIns="128016" bIns="22860" numCol="1" spcCol="1270" anchor="t" anchorCtr="0">
          <a:noAutofit/>
        </a:bodyPr>
        <a:lstStyle/>
        <a:p>
          <a:pPr marL="171450" lvl="1" indent="-171450" algn="l" defTabSz="800100">
            <a:lnSpc>
              <a:spcPct val="100000"/>
            </a:lnSpc>
            <a:spcBef>
              <a:spcPct val="0"/>
            </a:spcBef>
            <a:spcAft>
              <a:spcPts val="0"/>
            </a:spcAft>
            <a:buChar char="••"/>
          </a:pP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将</a:t>
          </a: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中国政府</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的</a:t>
          </a: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五年规划改为“国民经济、社会与环境发展规划”。</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kern="1200" dirty="0" smtClean="0">
              <a:latin typeface="Times New Roman" panose="02020603050405020304" pitchFamily="18" charset="0"/>
              <a:cs typeface="Times New Roman" panose="02020603050405020304" pitchFamily="18" charset="0"/>
            </a:rPr>
            <a:t>From the 13</a:t>
          </a:r>
          <a:r>
            <a:rPr lang="en-GB" sz="1800" kern="1200" baseline="30000" dirty="0" smtClean="0">
              <a:latin typeface="Times New Roman" panose="02020603050405020304" pitchFamily="18" charset="0"/>
              <a:cs typeface="Times New Roman" panose="02020603050405020304" pitchFamily="18" charset="0"/>
            </a:rPr>
            <a:t>th</a:t>
          </a:r>
          <a:r>
            <a:rPr lang="en-GB" sz="1800" kern="1200" dirty="0" smtClean="0">
              <a:latin typeface="Times New Roman" panose="02020603050405020304" pitchFamily="18" charset="0"/>
              <a:cs typeface="Times New Roman" panose="02020603050405020304" pitchFamily="18" charset="0"/>
            </a:rPr>
            <a:t> FYP, the five-year plan of the Chinese government should be listed as the National Economic, Social and Environmental Development Plan.</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0"/>
            </a:spcAft>
            <a:buChar char="••"/>
          </a:pPr>
          <a:r>
            <a:rPr lang="en-US" sz="1800"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政府每年向同级人大提交的报告，应将环境与经济、社会置于同等重要的地位。</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GB" sz="1800" kern="1200" dirty="0" smtClean="0">
              <a:latin typeface="Times New Roman" panose="02020603050405020304" pitchFamily="18" charset="0"/>
              <a:cs typeface="Times New Roman" panose="02020603050405020304" pitchFamily="18" charset="0"/>
            </a:rPr>
            <a:t>To support this change, the Government should submit to the National People’s Congress an annual report with the achievements made by the Government and with equal emphasis on the economy, society and environment.</a:t>
          </a:r>
          <a:endParaRPr lang="zh-CN"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82767" y="1472193"/>
        <a:ext cx="7283336" cy="40718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6A508-BC40-49BB-9EF2-DE29968A56DD}">
      <dsp:nvSpPr>
        <dsp:cNvPr id="0" name=""/>
        <dsp:cNvSpPr/>
      </dsp:nvSpPr>
      <dsp:spPr>
        <a:xfrm>
          <a:off x="3794" y="630920"/>
          <a:ext cx="1857950" cy="31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（一）将可持续消费作为生态文明建设的重要组成部分</a:t>
          </a:r>
          <a:endPar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endParaRPr>
        </a:p>
        <a:p>
          <a:pPr lvl="0" algn="ctr" defTabSz="800100">
            <a:lnSpc>
              <a:spcPct val="90000"/>
            </a:lnSpc>
            <a:spcBef>
              <a:spcPct val="0"/>
            </a:spcBef>
            <a:spcAft>
              <a:spcPct val="35000"/>
            </a:spcAft>
          </a:pP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1800" b="1" kern="1200" dirty="0" smtClean="0">
              <a:latin typeface="Times New Roman" panose="02020603050405020304" pitchFamily="18" charset="0"/>
              <a:cs typeface="Times New Roman" panose="02020603050405020304" pitchFamily="18" charset="0"/>
            </a:rPr>
            <a:t>Incorporate sustainable consumption as an important element of Ecological Civilization construction</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3794" y="630920"/>
        <a:ext cx="1857950" cy="3162199"/>
      </dsp:txXfrm>
    </dsp:sp>
    <dsp:sp modelId="{A912D142-B84D-402B-9F24-F16A00469A80}">
      <dsp:nvSpPr>
        <dsp:cNvPr id="0" name=""/>
        <dsp:cNvSpPr/>
      </dsp:nvSpPr>
      <dsp:spPr>
        <a:xfrm>
          <a:off x="1861744" y="58353"/>
          <a:ext cx="371590" cy="430733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55377-6CF2-4363-8B26-2DB11D9AE644}">
      <dsp:nvSpPr>
        <dsp:cNvPr id="0" name=""/>
        <dsp:cNvSpPr/>
      </dsp:nvSpPr>
      <dsp:spPr>
        <a:xfrm>
          <a:off x="2381970" y="58353"/>
          <a:ext cx="5895155" cy="430733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ts val="600"/>
            </a:spcAft>
            <a:buChar char="••"/>
          </a:pPr>
          <a:r>
            <a:rPr 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t>制定并实施与生态文明和绿色发展相适应的国家可持续消费战略和行动计划，制定可持续消费实施路线图。</a:t>
          </a:r>
          <a: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kern="1200" dirty="0" smtClean="0">
              <a:latin typeface="Times New Roman" panose="02020603050405020304" pitchFamily="18" charset="0"/>
              <a:cs typeface="Times New Roman" panose="02020603050405020304" pitchFamily="18" charset="0"/>
            </a:rPr>
            <a:t>Develop and implement a national sustainable consumption strategy and action plan consistent with Ecological Civilization and Green Development, and formulate a sustainable consumption road map.</a:t>
          </a:r>
          <a:endParaRPr lang="zh-CN" altLang="en-US" sz="16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600"/>
            </a:spcAft>
            <a:buChar char="••"/>
          </a:pPr>
          <a:r>
            <a:rPr lang="zh-CN" altLang="en-US" sz="1600" b="1" kern="1200" dirty="0" smtClean="0">
              <a:latin typeface="Times New Roman" panose="02020603050405020304" pitchFamily="18" charset="0"/>
              <a:ea typeface="仿宋" panose="02010609060101010101" pitchFamily="49" charset="-122"/>
              <a:cs typeface="Times New Roman" panose="02020603050405020304" pitchFamily="18" charset="0"/>
            </a:rPr>
            <a:t>完善促进可持续消费的法律法规。</a:t>
          </a:r>
          <a: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kern="1200" dirty="0" smtClean="0">
              <a:latin typeface="Times New Roman" panose="02020603050405020304" pitchFamily="18" charset="0"/>
              <a:cs typeface="Times New Roman" panose="02020603050405020304" pitchFamily="18" charset="0"/>
            </a:rPr>
            <a:t>Improve laws and regulations that promote sustainable consumption.</a:t>
          </a:r>
          <a:endParaRPr lang="zh-CN" altLang="en-US" sz="16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600"/>
            </a:spcAft>
            <a:buChar char="••"/>
          </a:pPr>
          <a:r>
            <a:rPr lang="zh-CN" altLang="en-US" sz="1600" b="1" kern="1200" dirty="0" smtClean="0">
              <a:latin typeface="Times New Roman" panose="02020603050405020304" pitchFamily="18" charset="0"/>
              <a:ea typeface="仿宋" panose="02010609060101010101" pitchFamily="49" charset="-122"/>
              <a:cs typeface="Times New Roman" panose="02020603050405020304" pitchFamily="18" charset="0"/>
            </a:rPr>
            <a:t>改革完善有利于可持续消费的定价制度、税收制度和财政激励机制。</a:t>
          </a:r>
          <a: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kern="1200" dirty="0" smtClean="0">
              <a:latin typeface="Times New Roman" panose="02020603050405020304" pitchFamily="18" charset="0"/>
              <a:cs typeface="Times New Roman" panose="02020603050405020304" pitchFamily="18" charset="0"/>
            </a:rPr>
            <a:t>Reform and improve pricing, taxation and financial incentive policies that promote sustainable consumption.</a:t>
          </a:r>
          <a:endParaRPr lang="zh-CN" altLang="en-US" sz="16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600"/>
            </a:spcAft>
            <a:buChar char="••"/>
          </a:pPr>
          <a:r>
            <a:rPr lang="zh-CN" altLang="en-US" sz="1600" b="1" kern="1200" dirty="0" smtClean="0">
              <a:latin typeface="Times New Roman" panose="02020603050405020304" pitchFamily="18" charset="0"/>
              <a:ea typeface="仿宋" panose="02010609060101010101" pitchFamily="49" charset="-122"/>
              <a:cs typeface="Times New Roman" panose="02020603050405020304" pitchFamily="18" charset="0"/>
            </a:rPr>
            <a:t>加大绿色公共采购力度，向绿色供应链生产的产品倾斜。</a:t>
          </a:r>
          <a: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b="1" kern="1200" dirty="0" smtClean="0">
              <a:latin typeface="Times New Roman" panose="02020603050405020304" pitchFamily="18" charset="0"/>
              <a:cs typeface="Times New Roman" panose="02020603050405020304" pitchFamily="18" charset="0"/>
            </a:rPr>
            <a:t>Strengthen sustainable public procurement and give preferential purchase treatment to products from green supply chains.</a:t>
          </a:r>
          <a:endParaRPr lang="zh-CN" altLang="en-US" sz="16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381970" y="58353"/>
        <a:ext cx="5895155" cy="43073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6A508-BC40-49BB-9EF2-DE29968A56DD}">
      <dsp:nvSpPr>
        <dsp:cNvPr id="0" name=""/>
        <dsp:cNvSpPr/>
      </dsp:nvSpPr>
      <dsp:spPr>
        <a:xfrm>
          <a:off x="0" y="591708"/>
          <a:ext cx="1980220" cy="313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（二）推动可持续消费制度与体制创新</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kern="1200" dirty="0" smtClean="0">
              <a:latin typeface="Times New Roman" panose="02020603050405020304" pitchFamily="18" charset="0"/>
              <a:cs typeface="Times New Roman" panose="02020603050405020304" pitchFamily="18" charset="0"/>
            </a:rPr>
            <a:t>Promote innovation through sustainable consumption policy and institutional systems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591708"/>
        <a:ext cx="1980220" cy="3137062"/>
      </dsp:txXfrm>
    </dsp:sp>
    <dsp:sp modelId="{A912D142-B84D-402B-9F24-F16A00469A80}">
      <dsp:nvSpPr>
        <dsp:cNvPr id="0" name=""/>
        <dsp:cNvSpPr/>
      </dsp:nvSpPr>
      <dsp:spPr>
        <a:xfrm>
          <a:off x="1980219" y="591708"/>
          <a:ext cx="396044" cy="3137062"/>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55377-6CF2-4363-8B26-2DB11D9AE644}">
      <dsp:nvSpPr>
        <dsp:cNvPr id="0" name=""/>
        <dsp:cNvSpPr/>
      </dsp:nvSpPr>
      <dsp:spPr>
        <a:xfrm>
          <a:off x="2534681" y="591708"/>
          <a:ext cx="5386198" cy="3137062"/>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ts val="600"/>
            </a:spcAft>
            <a:buChar char="••"/>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提高中国绿色产品认证体系的公信力与独立性，强化中国环境标志制度。</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Strengthen the credibility and independence of the Chinese green product certification system and enhance China’s environmental labeling system.</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建立国家、区域和地方可持续消费评价指标体系，开展可持续消费试点示范。</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Develop a sustainable consumption indicator system at the national, regional and local level and carry out sustainable consumption pilot demonstration.</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534681" y="591708"/>
        <a:ext cx="5386198" cy="31370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CAAF8-390E-46CC-BF34-D9668138887B}">
      <dsp:nvSpPr>
        <dsp:cNvPr id="0" name=""/>
        <dsp:cNvSpPr/>
      </dsp:nvSpPr>
      <dsp:spPr>
        <a:xfrm>
          <a:off x="3867" y="244589"/>
          <a:ext cx="1978286" cy="383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a:lnSpc>
              <a:spcPct val="100000"/>
            </a:lnSpc>
            <a:spcBef>
              <a:spcPct val="0"/>
            </a:spcBef>
            <a:spcAft>
              <a:spcPts val="6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（三）构建利益相关方参与的可持续消费伙伴关系</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000" b="1" kern="1200" dirty="0" smtClean="0">
              <a:latin typeface="Times New Roman" panose="02020603050405020304" pitchFamily="18" charset="0"/>
              <a:cs typeface="Times New Roman" panose="02020603050405020304" pitchFamily="18" charset="0"/>
            </a:rPr>
            <a:t>Foster sustainable consumption partnerships, with participation by stakeholders</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3867" y="244589"/>
        <a:ext cx="1978286" cy="3831300"/>
      </dsp:txXfrm>
    </dsp:sp>
    <dsp:sp modelId="{F431A416-4A37-4D6F-9166-8758C50287A2}">
      <dsp:nvSpPr>
        <dsp:cNvPr id="0" name=""/>
        <dsp:cNvSpPr/>
      </dsp:nvSpPr>
      <dsp:spPr>
        <a:xfrm>
          <a:off x="1982153" y="64997"/>
          <a:ext cx="395657" cy="4190484"/>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0E732-A89A-4950-A032-B1DACABAAC14}">
      <dsp:nvSpPr>
        <dsp:cNvPr id="0" name=""/>
        <dsp:cNvSpPr/>
      </dsp:nvSpPr>
      <dsp:spPr>
        <a:xfrm>
          <a:off x="2536073" y="64997"/>
          <a:ext cx="5380938" cy="419048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ts val="600"/>
            </a:spcAft>
            <a:buChar char="••"/>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充分发挥私营部门力量，将可持续消费纳入市场行为准则。</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Encourage the role of private sector and incorporate sustainable consumption into market-based codes of conduct.</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鼓励社会团体、消费者团体积极参与国家和地方可持续消费政策框架制订。</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Encourage social organizations and consumer groups to participate in development of national and local sustainable consumption policy frameworks. </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推动可持续消费国际合作。</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Promote international cooperation in sustainable consumption.</a:t>
          </a:r>
          <a:endParaRPr lang="zh-CN" altLang="en-US" sz="18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536073" y="64997"/>
        <a:ext cx="5380938" cy="41904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3BE1-85E9-4D1C-9443-E2003704A268}">
      <dsp:nvSpPr>
        <dsp:cNvPr id="0" name=""/>
        <dsp:cNvSpPr/>
      </dsp:nvSpPr>
      <dsp:spPr>
        <a:xfrm>
          <a:off x="0" y="833659"/>
          <a:ext cx="6720408" cy="1360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2CE76-DA6D-40F3-807B-5C3A6B5E8FFE}">
      <dsp:nvSpPr>
        <dsp:cNvPr id="0" name=""/>
        <dsp:cNvSpPr/>
      </dsp:nvSpPr>
      <dsp:spPr>
        <a:xfrm>
          <a:off x="96081" y="36619"/>
          <a:ext cx="6336296" cy="159408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11" tIns="0" rIns="177811"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（一）建立国家推动企业履行社会和环境责任的战略和行动计划</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2000" b="1" kern="1200" dirty="0" smtClean="0">
              <a:latin typeface="Times New Roman" panose="02020603050405020304" pitchFamily="18" charset="0"/>
              <a:cs typeface="Times New Roman" panose="02020603050405020304" pitchFamily="18" charset="0"/>
            </a:rPr>
            <a:t>Developing a national strategy and action plan for corporate environmental and social responsibility</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73898" y="114436"/>
        <a:ext cx="6180662" cy="1438446"/>
      </dsp:txXfrm>
    </dsp:sp>
    <dsp:sp modelId="{320B923E-55E2-4199-82FE-4D0A671264D3}">
      <dsp:nvSpPr>
        <dsp:cNvPr id="0" name=""/>
        <dsp:cNvSpPr/>
      </dsp:nvSpPr>
      <dsp:spPr>
        <a:xfrm>
          <a:off x="0" y="3283100"/>
          <a:ext cx="6720408" cy="1360800"/>
        </a:xfrm>
        <a:prstGeom prst="rect">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ACF45017-AB88-47EC-A269-5EB476963F26}">
      <dsp:nvSpPr>
        <dsp:cNvPr id="0" name=""/>
        <dsp:cNvSpPr/>
      </dsp:nvSpPr>
      <dsp:spPr>
        <a:xfrm>
          <a:off x="167681" y="2486060"/>
          <a:ext cx="6398819" cy="1594080"/>
        </a:xfrm>
        <a:prstGeom prst="roundRect">
          <a:avLst/>
        </a:prstGeom>
        <a:solidFill>
          <a:schemeClr val="accent4">
            <a:hueOff val="-4464771"/>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11" tIns="0" rIns="177811"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（二）建立以社会组织和行业协会为推动力的促进企业履行环境责任的工作机制</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kern="1200" dirty="0" smtClean="0">
              <a:latin typeface="Times New Roman" panose="02020603050405020304" pitchFamily="18" charset="0"/>
              <a:cs typeface="Times New Roman" panose="02020603050405020304" pitchFamily="18" charset="0"/>
            </a:rPr>
            <a:t>Develop a working mechanism for social organizations and industrial associations to press for corporate social and environmental responsibility</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5498" y="2563877"/>
        <a:ext cx="6243185" cy="14384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3BE1-85E9-4D1C-9443-E2003704A268}">
      <dsp:nvSpPr>
        <dsp:cNvPr id="0" name=""/>
        <dsp:cNvSpPr/>
      </dsp:nvSpPr>
      <dsp:spPr>
        <a:xfrm>
          <a:off x="0" y="797439"/>
          <a:ext cx="6864424" cy="133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2CE76-DA6D-40F3-807B-5C3A6B5E8FFE}">
      <dsp:nvSpPr>
        <dsp:cNvPr id="0" name=""/>
        <dsp:cNvSpPr/>
      </dsp:nvSpPr>
      <dsp:spPr>
        <a:xfrm>
          <a:off x="162768" y="15159"/>
          <a:ext cx="6526506" cy="15645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1621" tIns="0" rIns="181621"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（三）在企业守法的基础上强化企业履行社会与环境责任的激励机制</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000" b="1" kern="1200" dirty="0" smtClean="0">
              <a:latin typeface="Times New Roman" panose="02020603050405020304" pitchFamily="18" charset="0"/>
              <a:cs typeface="Times New Roman" panose="02020603050405020304" pitchFamily="18" charset="0"/>
            </a:rPr>
            <a:t>Enhance CSR and CER incentives and other mechanisms for stimulating actions beyond compliance</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39144" y="91535"/>
        <a:ext cx="6373754" cy="1411808"/>
      </dsp:txXfrm>
    </dsp:sp>
    <dsp:sp modelId="{320B923E-55E2-4199-82FE-4D0A671264D3}">
      <dsp:nvSpPr>
        <dsp:cNvPr id="0" name=""/>
        <dsp:cNvSpPr/>
      </dsp:nvSpPr>
      <dsp:spPr>
        <a:xfrm>
          <a:off x="0" y="3201520"/>
          <a:ext cx="6864424" cy="133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45017-AB88-47EC-A269-5EB476963F26}">
      <dsp:nvSpPr>
        <dsp:cNvPr id="0" name=""/>
        <dsp:cNvSpPr/>
      </dsp:nvSpPr>
      <dsp:spPr>
        <a:xfrm>
          <a:off x="178944" y="2419239"/>
          <a:ext cx="6535944" cy="15645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1621" tIns="0" rIns="181621"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（四）完善企业社会与环境责任信息披露制度，提高透明度</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(IV) </a:t>
          </a:r>
          <a:r>
            <a:rPr lang="en-US" sz="2000" b="1" kern="1200" dirty="0" smtClean="0">
              <a:latin typeface="Times New Roman" panose="02020603050405020304" pitchFamily="18" charset="0"/>
              <a:cs typeface="Times New Roman" panose="02020603050405020304" pitchFamily="18" charset="0"/>
            </a:rPr>
            <a:t>Improve information disclosure systems of CSR and CER performance to increase transparency</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55320" y="2495615"/>
        <a:ext cx="6383192" cy="14118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0FD44-6828-488A-8EA9-480AF9BE1C15}">
      <dsp:nvSpPr>
        <dsp:cNvPr id="0" name=""/>
        <dsp:cNvSpPr/>
      </dsp:nvSpPr>
      <dsp:spPr>
        <a:xfrm rot="5400000">
          <a:off x="3654130" y="-214583"/>
          <a:ext cx="3855859" cy="525370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建立规划和决策早期参与和透明有效参与的方式和机制。</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Develop measures and mechanisms for early engagement, transparent and effective public participation in planning and project decisions.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建立更加完善的环境突发事故和环境群体事件应急响应机制。</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Develop a more complete emergency response system for environmental accidents and mass incidents.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ct val="1000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支持环境保护非政府组织发展。</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Support development of environmental NGOs.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rot="-5400000">
        <a:off x="2955208" y="672567"/>
        <a:ext cx="5065475" cy="3479403"/>
      </dsp:txXfrm>
    </dsp:sp>
    <dsp:sp modelId="{BA06BAF5-61B1-4FF0-97F4-7E05992BD927}">
      <dsp:nvSpPr>
        <dsp:cNvPr id="0" name=""/>
        <dsp:cNvSpPr/>
      </dsp:nvSpPr>
      <dsp:spPr>
        <a:xfrm>
          <a:off x="0" y="577866"/>
          <a:ext cx="2955208" cy="366880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（一）完善制度与机制，促进依法有序、科学理性的公众参与</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2000" b="1" kern="1200" dirty="0" smtClean="0">
              <a:latin typeface="Times New Roman" panose="02020603050405020304" pitchFamily="18" charset="0"/>
              <a:cs typeface="Times New Roman" panose="02020603050405020304" pitchFamily="18" charset="0"/>
            </a:rPr>
            <a:t>Improvements to the institutional system in order to promote legitimate, orderly and rational public participation</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44261" y="722127"/>
        <a:ext cx="2666686" cy="3380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288516"/>
          <a:ext cx="7272808" cy="431999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4451" tIns="1041400" rIns="564451" bIns="128016" numCol="1" spcCol="1270" anchor="t" anchorCtr="0">
          <a:noAutofit/>
        </a:bodyPr>
        <a:lstStyle/>
        <a:p>
          <a:pPr marL="171450" lvl="1" indent="-171450" algn="l" defTabSz="800100">
            <a:lnSpc>
              <a:spcPts val="1800"/>
            </a:lnSpc>
            <a:spcBef>
              <a:spcPct val="0"/>
            </a:spcBef>
            <a:spcAft>
              <a:spcPts val="600"/>
            </a:spcAft>
            <a:buChar char="••"/>
          </a:pP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全面深化改革成为关键词。</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Comprehensively deepening reforms became the key word.</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针对</a:t>
          </a:r>
          <a:r>
            <a:rPr 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中国的经济、政治、文化、社会和生态文明建设制定了全面深化改革的目标、方法、时间表和路线图</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Identified targets, approaches, timetable, and roadmap for reforms that</a:t>
          </a:r>
          <a:r>
            <a:rPr lang="en-US" sz="1800" kern="1200" dirty="0" smtClean="0">
              <a:latin typeface="Times New Roman" panose="02020603050405020304" pitchFamily="18" charset="0"/>
              <a:cs typeface="Times New Roman" panose="02020603050405020304" pitchFamily="18" charset="0"/>
            </a:rPr>
            <a:t> effectively link environment with other key domains, including economic, political, cultural and social development.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明确要</a:t>
          </a: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加强生态文明制度建设，建立系统完整的生态文明制度体系，用制度保护生态环境</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R</a:t>
          </a:r>
          <a:r>
            <a:rPr lang="en-US" sz="1800" kern="1200" dirty="0" smtClean="0">
              <a:latin typeface="Times New Roman" panose="02020603050405020304" pitchFamily="18" charset="0"/>
              <a:cs typeface="Times New Roman" panose="02020603050405020304" pitchFamily="18" charset="0"/>
            </a:rPr>
            <a:t>einforcing institutional development for Ecological Civilization with a complete system and protecting eco-environment with rules and regulations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88516"/>
        <a:ext cx="7272808" cy="4319995"/>
      </dsp:txXfrm>
    </dsp:sp>
    <dsp:sp modelId="{D42D15BF-EDEE-4732-8910-4D2D3CCDD7A0}">
      <dsp:nvSpPr>
        <dsp:cNvPr id="0" name=""/>
        <dsp:cNvSpPr/>
      </dsp:nvSpPr>
      <dsp:spPr>
        <a:xfrm>
          <a:off x="157067" y="0"/>
          <a:ext cx="6517352" cy="1138297"/>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92426" tIns="0" rIns="192426" bIns="0" numCol="1" spcCol="1270" anchor="ctr" anchorCtr="0">
          <a:noAutofit/>
        </a:bodyPr>
        <a:lstStyle/>
        <a:p>
          <a:pPr lvl="0" algn="l" defTabSz="889000">
            <a:lnSpc>
              <a:spcPct val="90000"/>
            </a:lnSpc>
            <a:spcBef>
              <a:spcPct val="0"/>
            </a:spcBef>
            <a:spcAft>
              <a:spcPct val="35000"/>
            </a:spcAft>
          </a:pPr>
          <a:r>
            <a:rPr lang="zh-CN" sz="2000" b="1" kern="1200" dirty="0" smtClean="0">
              <a:latin typeface="仿宋" panose="02010609060101010101" pitchFamily="49" charset="-122"/>
              <a:ea typeface="仿宋" panose="02010609060101010101" pitchFamily="49" charset="-122"/>
            </a:rPr>
            <a:t>中国共产党第十八届三中全会</a:t>
          </a:r>
          <a:r>
            <a:rPr lang="zh-CN" altLang="en-US" sz="2000" b="1" kern="1200" dirty="0" smtClean="0">
              <a:latin typeface="仿宋" panose="02010609060101010101" pitchFamily="49" charset="-122"/>
              <a:ea typeface="仿宋" panose="02010609060101010101" pitchFamily="49" charset="-122"/>
            </a:rPr>
            <a:t>胜利召开</a:t>
          </a:r>
          <a:r>
            <a:rPr lang="en-US" altLang="zh-CN" sz="2000" b="1" kern="1200" dirty="0" smtClean="0">
              <a:latin typeface="仿宋" panose="02010609060101010101" pitchFamily="49" charset="-122"/>
              <a:ea typeface="仿宋" panose="02010609060101010101" pitchFamily="49" charset="-122"/>
            </a:rPr>
            <a:t/>
          </a:r>
          <a:br>
            <a:rPr lang="en-US" altLang="zh-CN" sz="2000" b="1" kern="1200" dirty="0" smtClean="0">
              <a:latin typeface="仿宋" panose="02010609060101010101" pitchFamily="49" charset="-122"/>
              <a:ea typeface="仿宋" panose="02010609060101010101" pitchFamily="49" charset="-122"/>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Success of </a:t>
          </a:r>
          <a:r>
            <a:rPr lang="en-US" sz="2000" b="1" kern="1200" dirty="0" smtClean="0">
              <a:latin typeface="Times New Roman" panose="02020603050405020304" pitchFamily="18" charset="0"/>
              <a:cs typeface="Times New Roman" panose="02020603050405020304" pitchFamily="18" charset="0"/>
            </a:rPr>
            <a:t>the 3</a:t>
          </a:r>
          <a:r>
            <a:rPr lang="en-US" sz="2000" b="1" kern="1200" baseline="30000" dirty="0" smtClean="0">
              <a:latin typeface="Times New Roman" panose="02020603050405020304" pitchFamily="18" charset="0"/>
              <a:cs typeface="Times New Roman" panose="02020603050405020304" pitchFamily="18" charset="0"/>
            </a:rPr>
            <a:t>rd</a:t>
          </a:r>
          <a:r>
            <a:rPr lang="en-US" sz="2000" b="1" kern="1200" dirty="0" smtClean="0">
              <a:latin typeface="Times New Roman" panose="02020603050405020304" pitchFamily="18" charset="0"/>
              <a:cs typeface="Times New Roman" panose="02020603050405020304" pitchFamily="18" charset="0"/>
            </a:rPr>
            <a:t> Plenum of the 18</a:t>
          </a:r>
          <a:r>
            <a:rPr lang="en-US" sz="2000" b="1" kern="1200" baseline="30000" dirty="0" smtClean="0">
              <a:latin typeface="Times New Roman" panose="02020603050405020304" pitchFamily="18" charset="0"/>
              <a:cs typeface="Times New Roman" panose="02020603050405020304" pitchFamily="18" charset="0"/>
            </a:rPr>
            <a:t>th </a:t>
          </a:r>
          <a:r>
            <a:rPr lang="en-US" sz="2000" b="1" kern="1200" dirty="0" smtClean="0">
              <a:latin typeface="Times New Roman" panose="02020603050405020304" pitchFamily="18" charset="0"/>
              <a:cs typeface="Times New Roman" panose="02020603050405020304" pitchFamily="18" charset="0"/>
            </a:rPr>
            <a:t>Communist Party of China’s Central Committee</a:t>
          </a:r>
          <a:endParaRPr lang="zh-CN" altLang="en-US" sz="2000" b="1" kern="120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212634" y="55567"/>
        <a:ext cx="6406218" cy="10271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6B0CF-EFCA-458C-9AC9-F97DC56F067E}">
      <dsp:nvSpPr>
        <dsp:cNvPr id="0" name=""/>
        <dsp:cNvSpPr/>
      </dsp:nvSpPr>
      <dsp:spPr>
        <a:xfrm rot="5400000">
          <a:off x="4414816" y="-1457869"/>
          <a:ext cx="2331601" cy="524857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600"/>
            </a:spcAft>
            <a:buChar char="••"/>
          </a:pPr>
          <a:r>
            <a:rPr lang="zh-CN" altLang="en-US" sz="1600" kern="1200" dirty="0" smtClean="0">
              <a:latin typeface="Times New Roman" panose="02020603050405020304" pitchFamily="18" charset="0"/>
              <a:ea typeface="仿宋" panose="02010609060101010101" pitchFamily="49" charset="-122"/>
              <a:cs typeface="Times New Roman" panose="02020603050405020304" pitchFamily="18" charset="0"/>
            </a:rPr>
            <a:t>进一步完善和落实环境信息公开制度。</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Further improve and implement environmental information disclosure systems.</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600"/>
            </a:spcAft>
            <a:buChar char="••"/>
          </a:pPr>
          <a:r>
            <a:rPr lang="zh-CN" altLang="en-US" sz="1600" kern="1200" dirty="0" smtClean="0">
              <a:latin typeface="Times New Roman" panose="02020603050405020304" pitchFamily="18" charset="0"/>
              <a:ea typeface="仿宋" panose="02010609060101010101" pitchFamily="49" charset="-122"/>
              <a:cs typeface="Times New Roman" panose="02020603050405020304" pitchFamily="18" charset="0"/>
            </a:rPr>
            <a:t>建立工业点源和其他排放源的污染物清单，提高污染数据的监测能力和透明度。</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Develop a pollutant inventory for industrial point sources and other emission sources, and improve monitoring capacity and transparency of pollution data. </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rot="-5400000">
        <a:off x="2956331" y="114435"/>
        <a:ext cx="5134754" cy="2103963"/>
      </dsp:txXfrm>
    </dsp:sp>
    <dsp:sp modelId="{C30C5107-C4B0-44F0-9003-26F530825B2C}">
      <dsp:nvSpPr>
        <dsp:cNvPr id="0" name=""/>
        <dsp:cNvSpPr/>
      </dsp:nvSpPr>
      <dsp:spPr>
        <a:xfrm>
          <a:off x="4008" y="9225"/>
          <a:ext cx="2952322" cy="231438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（二）促进环境信息公开制度的实施和完善</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(II)</a:t>
          </a:r>
          <a:r>
            <a:rPr lang="zh-CN" alt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 </a:t>
          </a:r>
          <a:r>
            <a:rPr lang="en-US" sz="1800" b="1" kern="1200" dirty="0" smtClean="0">
              <a:latin typeface="Times New Roman" panose="02020603050405020304" pitchFamily="18" charset="0"/>
              <a:cs typeface="Times New Roman" panose="02020603050405020304" pitchFamily="18" charset="0"/>
            </a:rPr>
            <a:t>Promote implementation and completion of environmental information disclosure systems</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16987" y="122204"/>
        <a:ext cx="2726364" cy="2088424"/>
      </dsp:txXfrm>
    </dsp:sp>
    <dsp:sp modelId="{CDC903D0-1A0C-4F97-A02C-1DFD2C68834F}">
      <dsp:nvSpPr>
        <dsp:cNvPr id="0" name=""/>
        <dsp:cNvSpPr/>
      </dsp:nvSpPr>
      <dsp:spPr>
        <a:xfrm rot="5400000">
          <a:off x="4468732" y="1047645"/>
          <a:ext cx="2223769" cy="5248573"/>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ts val="600"/>
            </a:spcAft>
            <a:buChar char="••"/>
          </a:pPr>
          <a:r>
            <a:rPr lang="zh-CN" altLang="en-US" sz="1600" kern="1200" dirty="0" smtClean="0">
              <a:latin typeface="Times New Roman" panose="02020603050405020304" pitchFamily="18" charset="0"/>
              <a:ea typeface="仿宋" panose="02010609060101010101" pitchFamily="49" charset="-122"/>
              <a:cs typeface="Times New Roman" panose="02020603050405020304" pitchFamily="18" charset="0"/>
            </a:rPr>
            <a:t>发挥新媒体的平台与宣传作用。</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Enhance the utilization of new media platforms and public information dissemination activities for green development.</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600"/>
            </a:spcAft>
            <a:buChar char="••"/>
          </a:pPr>
          <a:r>
            <a:rPr lang="zh-CN" altLang="en-US" sz="1600" kern="1200" dirty="0" smtClean="0">
              <a:latin typeface="Times New Roman" panose="02020603050405020304" pitchFamily="18" charset="0"/>
              <a:ea typeface="仿宋" panose="02010609060101010101" pitchFamily="49" charset="-122"/>
              <a:cs typeface="Times New Roman" panose="02020603050405020304" pitchFamily="18" charset="0"/>
            </a:rPr>
            <a:t>加强环境和绿色发展宣传与教育体系建设。</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Strengthen the environment and green development information dissemination and education systems.</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rot="-5400000">
        <a:off x="2956331" y="2668602"/>
        <a:ext cx="5140018" cy="2006659"/>
      </dsp:txXfrm>
    </dsp:sp>
    <dsp:sp modelId="{D379748F-7107-47BE-A020-78534396ED72}">
      <dsp:nvSpPr>
        <dsp:cNvPr id="0" name=""/>
        <dsp:cNvSpPr/>
      </dsp:nvSpPr>
      <dsp:spPr>
        <a:xfrm>
          <a:off x="4008" y="2447936"/>
          <a:ext cx="2952322" cy="2447991"/>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（三）发挥媒体的积极作用，构建有利于绿色发展的宣传教育体系</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1800" b="1" kern="1200" dirty="0" smtClean="0">
              <a:latin typeface="Times New Roman" panose="02020603050405020304" pitchFamily="18" charset="0"/>
              <a:cs typeface="Times New Roman" panose="02020603050405020304" pitchFamily="18" charset="0"/>
            </a:rPr>
            <a:t>Enhance the role of media to form a communication and education system promoting green development</a:t>
          </a:r>
          <a:endParaRPr lang="zh-CN" altLang="en-US" sz="18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23509" y="2567437"/>
        <a:ext cx="2713320" cy="22089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8BC23-8542-4D6E-B743-8D9C37428C1B}">
      <dsp:nvSpPr>
        <dsp:cNvPr id="0" name=""/>
        <dsp:cNvSpPr/>
      </dsp:nvSpPr>
      <dsp:spPr>
        <a:xfrm>
          <a:off x="0" y="840228"/>
          <a:ext cx="7920880" cy="39123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562356" rIns="614748" bIns="128016" numCol="1" spcCol="1270" anchor="t" anchorCtr="0">
          <a:noAutofit/>
        </a:bodyPr>
        <a:lstStyle/>
        <a:p>
          <a:pPr marL="171450" lvl="1" indent="-171450" algn="l" defTabSz="800100">
            <a:lnSpc>
              <a:spcPts val="1800"/>
            </a:lnSpc>
            <a:spcBef>
              <a:spcPct val="0"/>
            </a:spcBef>
            <a:spcAft>
              <a:spcPts val="600"/>
            </a:spcAft>
            <a:buChar char="••"/>
          </a:pP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中国的可持续发展进程：</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正在进入新的历史时期</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Sustainable development in China</a:t>
          </a:r>
          <a:r>
            <a:rPr lang="en-US"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 new era</a:t>
          </a:r>
          <a:endParaRPr lang="zh-CN" altLang="en-US" sz="1800" b="0" kern="12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十八届三中全会</a:t>
          </a: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生态文明制度建设，</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全面深化改革与绿色转型</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The Third Plenary Session of the 18th CPC Central Committee</a:t>
          </a:r>
          <a:r>
            <a:rPr lang="en-US"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Institutional development for ecological civilization, comprehensively deepening reform &amp; green transformation</a:t>
          </a:r>
          <a:endParaRPr lang="zh-CN" altLang="en-US" sz="1800" b="0" kern="12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未来</a:t>
          </a: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趋势：</a:t>
          </a:r>
          <a:r>
            <a:rPr lang="zh-CN"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生态文明理念、原则、目标全面贯穿到中国特色社会主义事业</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zh-CN"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推进国家治理体系和治理能力现代化</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Future Trends: </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Vision, principle &amp; targets of Ecological Civilization thoroughly incorporated to modernize national governance system and capacity</a:t>
          </a:r>
          <a:endParaRPr lang="en-US" altLang="zh-CN" sz="1800" b="0" kern="12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endParaRPr>
        </a:p>
        <a:p>
          <a:pPr marL="171450" lvl="1" indent="-171450" algn="l" defTabSz="800100">
            <a:lnSpc>
              <a:spcPts val="1800"/>
            </a:lnSpc>
            <a:spcBef>
              <a:spcPct val="0"/>
            </a:spcBef>
            <a:spcAft>
              <a:spcPts val="600"/>
            </a:spcAft>
            <a:buChar char="••"/>
          </a:pPr>
          <a:r>
            <a:rPr lang="zh-CN" altLang="en-US"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2015：</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面向“十三五”的关键一年</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
          </a:r>
          <a:b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br>
          <a:r>
            <a:rPr lang="en-US" altLang="zh-CN" sz="1800" b="1"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rPr>
            <a:t>2015: </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L</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ook</a:t>
          </a:r>
          <a:r>
            <a:rPr lang="en-US" altLang="zh-CN" sz="1800" b="0" kern="1200" dirty="0" err="1"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ing</a:t>
          </a:r>
          <a:r>
            <a:rPr lang="en-US" altLang="zh-CN"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 </a:t>
          </a:r>
          <a:r>
            <a:rPr lang="zh-CN" altLang="en-US" sz="1800" b="0" kern="12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Arial" pitchFamily="34" charset="0"/>
            </a:rPr>
            <a:t>forward the Thirteenth Five-Year Period   </a:t>
          </a:r>
          <a:endParaRPr lang="zh-CN" altLang="en-US" sz="1800" b="0" kern="12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endParaRPr>
        </a:p>
      </dsp:txBody>
      <dsp:txXfrm>
        <a:off x="0" y="840228"/>
        <a:ext cx="7920880" cy="3912300"/>
      </dsp:txXfrm>
    </dsp:sp>
    <dsp:sp modelId="{83F77C1D-DD08-4954-BDBD-E3B40E3240E4}">
      <dsp:nvSpPr>
        <dsp:cNvPr id="0" name=""/>
        <dsp:cNvSpPr/>
      </dsp:nvSpPr>
      <dsp:spPr>
        <a:xfrm>
          <a:off x="396044" y="36179"/>
          <a:ext cx="6303008" cy="1166388"/>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zh-CN"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提升国家绿色转型治理能力</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Upgrading Governance Capacity for Green Transformation </a:t>
          </a:r>
          <a:endParaRPr lang="zh-CN" altLang="en-US" sz="2000" b="1" kern="1200" dirty="0">
            <a:latin typeface="Times New Roman" panose="02020603050405020304" pitchFamily="18" charset="0"/>
            <a:cs typeface="Times New Roman" panose="02020603050405020304" pitchFamily="18" charset="0"/>
          </a:endParaRPr>
        </a:p>
      </dsp:txBody>
      <dsp:txXfrm>
        <a:off x="452982" y="93117"/>
        <a:ext cx="6189132" cy="1052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805FE-CF49-3543-BBB2-08B3895BE73C}">
      <dsp:nvSpPr>
        <dsp:cNvPr id="0" name=""/>
        <dsp:cNvSpPr/>
      </dsp:nvSpPr>
      <dsp:spPr>
        <a:xfrm>
          <a:off x="41" y="133606"/>
          <a:ext cx="3998241" cy="15992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t>国家现代化进程与国家绿色转型</a:t>
          </a:r>
        </a:p>
        <a:p>
          <a:pPr lvl="0" algn="ctr" defTabSz="889000">
            <a:lnSpc>
              <a:spcPct val="90000"/>
            </a:lnSpc>
            <a:spcBef>
              <a:spcPct val="0"/>
            </a:spcBef>
            <a:spcAft>
              <a:spcPct val="35000"/>
            </a:spcAft>
          </a:pPr>
          <a:r>
            <a:rPr lang="zh-CN" altLang="en-US" sz="2000" b="1" kern="1200" dirty="0" smtClean="0"/>
            <a:t>治理能力</a:t>
          </a:r>
        </a:p>
        <a:p>
          <a:pPr lvl="0" algn="ctr" defTabSz="889000">
            <a:lnSpc>
              <a:spcPct val="90000"/>
            </a:lnSpc>
            <a:spcBef>
              <a:spcPct val="0"/>
            </a:spcBef>
            <a:spcAft>
              <a:spcPct val="35000"/>
            </a:spcAft>
          </a:pPr>
          <a:r>
            <a:rPr lang="en-US" altLang="zh-CN" sz="1400" kern="1200" dirty="0" smtClean="0"/>
            <a:t>National</a:t>
          </a:r>
          <a:r>
            <a:rPr lang="zh-CN" altLang="en-US" sz="1400" kern="1200" dirty="0" smtClean="0"/>
            <a:t> </a:t>
          </a:r>
          <a:r>
            <a:rPr lang="en-US" altLang="zh-CN" sz="1400" kern="1200" dirty="0" smtClean="0"/>
            <a:t>Modernization</a:t>
          </a:r>
          <a:r>
            <a:rPr lang="zh-CN" altLang="en-US" sz="1400" kern="1200" dirty="0" smtClean="0"/>
            <a:t> </a:t>
          </a:r>
          <a:r>
            <a:rPr lang="en-US" altLang="zh-CN" sz="1400" kern="1200" dirty="0" smtClean="0"/>
            <a:t>Process</a:t>
          </a:r>
          <a:r>
            <a:rPr lang="zh-CN" altLang="en-US" sz="1400" kern="1200" dirty="0" smtClean="0"/>
            <a:t> </a:t>
          </a:r>
          <a:r>
            <a:rPr lang="en-US" altLang="zh-CN" sz="1400" kern="1200" dirty="0" smtClean="0"/>
            <a:t>and</a:t>
          </a:r>
          <a:r>
            <a:rPr lang="zh-CN" altLang="en-US" sz="1400" kern="1200" dirty="0" smtClean="0"/>
            <a:t> </a:t>
          </a:r>
          <a:r>
            <a:rPr lang="en-US" altLang="zh-CN" sz="1400" kern="1200" dirty="0" smtClean="0"/>
            <a:t>Governance</a:t>
          </a:r>
          <a:r>
            <a:rPr lang="zh-CN" altLang="en-US" sz="1400" kern="1200" dirty="0" smtClean="0"/>
            <a:t> </a:t>
          </a:r>
          <a:r>
            <a:rPr lang="en-US" altLang="zh-CN" sz="1400" kern="1200" dirty="0" smtClean="0"/>
            <a:t>Capacity</a:t>
          </a:r>
          <a:r>
            <a:rPr lang="zh-CN" altLang="en-US" sz="1400" kern="1200" dirty="0" smtClean="0"/>
            <a:t> </a:t>
          </a:r>
          <a:r>
            <a:rPr lang="en-US" altLang="zh-CN" sz="1400" kern="1200" dirty="0" smtClean="0"/>
            <a:t>for</a:t>
          </a:r>
          <a:r>
            <a:rPr lang="zh-CN" altLang="en-US" sz="1400" kern="1200" dirty="0" smtClean="0"/>
            <a:t> </a:t>
          </a:r>
          <a:r>
            <a:rPr lang="en-US" altLang="zh-CN" sz="1400" kern="1200" dirty="0" smtClean="0"/>
            <a:t>Green</a:t>
          </a:r>
          <a:r>
            <a:rPr lang="zh-CN" altLang="en-US" sz="1400" kern="1200" dirty="0" smtClean="0"/>
            <a:t> </a:t>
          </a:r>
          <a:r>
            <a:rPr lang="en-US" altLang="zh-CN" sz="1400" kern="1200" dirty="0" smtClean="0"/>
            <a:t>Transformation</a:t>
          </a:r>
          <a:endParaRPr lang="zh-CN" altLang="en-US" sz="1800" kern="1200" dirty="0"/>
        </a:p>
      </dsp:txBody>
      <dsp:txXfrm>
        <a:off x="41" y="133606"/>
        <a:ext cx="3998241" cy="1599296"/>
      </dsp:txXfrm>
    </dsp:sp>
    <dsp:sp modelId="{56861A38-B5DF-F841-9521-F714E00E8BBD}">
      <dsp:nvSpPr>
        <dsp:cNvPr id="0" name=""/>
        <dsp:cNvSpPr/>
      </dsp:nvSpPr>
      <dsp:spPr>
        <a:xfrm>
          <a:off x="41" y="1732902"/>
          <a:ext cx="3998241" cy="3390074"/>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尊重历史，评估中国生态环境保护的治理能力、制度体系</a:t>
          </a:r>
          <a:endParaRPr lang="zh-CN" altLang="en-US" sz="1800" kern="1200" dirty="0"/>
        </a:p>
        <a:p>
          <a:pPr marL="114300" lvl="1" indent="-114300" algn="l" defTabSz="533400">
            <a:lnSpc>
              <a:spcPct val="90000"/>
            </a:lnSpc>
            <a:spcBef>
              <a:spcPct val="0"/>
            </a:spcBef>
            <a:spcAft>
              <a:spcPct val="15000"/>
            </a:spcAft>
            <a:buChar char="••"/>
          </a:pPr>
          <a:r>
            <a:rPr lang="en-US" altLang="zh-CN" sz="1200" kern="1200" dirty="0" smtClean="0"/>
            <a:t>Evaluating</a:t>
          </a:r>
          <a:r>
            <a:rPr lang="zh-CN" altLang="en-US" sz="1200" kern="1200" dirty="0" smtClean="0"/>
            <a:t> </a:t>
          </a:r>
          <a:r>
            <a:rPr lang="en-US" altLang="zh-CN" sz="1200" kern="1200" dirty="0" smtClean="0"/>
            <a:t>Governance</a:t>
          </a:r>
          <a:r>
            <a:rPr lang="zh-CN" altLang="en-US" sz="1200" kern="1200" dirty="0" smtClean="0"/>
            <a:t> </a:t>
          </a:r>
          <a:r>
            <a:rPr lang="en-US" altLang="zh-CN" sz="1200" kern="1200" dirty="0" smtClean="0"/>
            <a:t>Capacity</a:t>
          </a:r>
          <a:r>
            <a:rPr lang="zh-CN" altLang="en-US" sz="1200" kern="1200" dirty="0" smtClean="0"/>
            <a:t> </a:t>
          </a:r>
          <a:r>
            <a:rPr lang="en-US" altLang="zh-CN" sz="1200" kern="1200" dirty="0" smtClean="0"/>
            <a:t>and</a:t>
          </a:r>
          <a:r>
            <a:rPr lang="zh-CN" altLang="en-US" sz="1200" kern="1200" dirty="0" smtClean="0"/>
            <a:t> </a:t>
          </a:r>
          <a:r>
            <a:rPr lang="en-US" altLang="zh-CN" sz="1200" kern="1200" dirty="0" smtClean="0"/>
            <a:t>Institutional</a:t>
          </a:r>
          <a:r>
            <a:rPr lang="zh-CN" altLang="en-US" sz="1200" kern="1200" dirty="0" smtClean="0"/>
            <a:t> </a:t>
          </a:r>
          <a:r>
            <a:rPr lang="en-US" altLang="zh-CN" sz="1200" kern="1200" dirty="0" smtClean="0"/>
            <a:t>System</a:t>
          </a:r>
          <a:r>
            <a:rPr lang="zh-CN" altLang="en-US" sz="1200" kern="1200" dirty="0" smtClean="0"/>
            <a:t> </a:t>
          </a:r>
          <a:r>
            <a:rPr lang="en-US" altLang="zh-CN" sz="1200" kern="1200" dirty="0" smtClean="0"/>
            <a:t>of</a:t>
          </a:r>
          <a:r>
            <a:rPr lang="zh-CN" altLang="en-US" sz="1200" kern="1200" dirty="0" smtClean="0"/>
            <a:t> </a:t>
          </a:r>
          <a:r>
            <a:rPr lang="en-US" altLang="zh-CN" sz="1200" kern="1200" dirty="0" smtClean="0"/>
            <a:t>China’s</a:t>
          </a:r>
          <a:r>
            <a:rPr lang="zh-CN" altLang="en-US" sz="1200" kern="1200" dirty="0" smtClean="0"/>
            <a:t> </a:t>
          </a:r>
          <a:r>
            <a:rPr lang="en-US" altLang="zh-CN" sz="1200" kern="1200" dirty="0" smtClean="0"/>
            <a:t>Eco-</a:t>
          </a:r>
          <a:r>
            <a:rPr lang="zh-CN" altLang="en-US" sz="1200" kern="1200" dirty="0" smtClean="0"/>
            <a:t> </a:t>
          </a:r>
          <a:r>
            <a:rPr lang="en-US" altLang="zh-CN" sz="1200" kern="1200" dirty="0" smtClean="0"/>
            <a:t>environment</a:t>
          </a:r>
          <a:r>
            <a:rPr lang="zh-CN" altLang="en-US" sz="1200" kern="1200" dirty="0" smtClean="0"/>
            <a:t> </a:t>
          </a:r>
          <a:r>
            <a:rPr lang="en-US" altLang="zh-CN" sz="1200" kern="1200" dirty="0" smtClean="0"/>
            <a:t>Protection</a:t>
          </a:r>
          <a:endParaRPr lang="zh-CN" altLang="en-US" sz="1400" kern="1200" dirty="0"/>
        </a:p>
        <a:p>
          <a:pPr marL="171450" lvl="1" indent="-171450" algn="l" defTabSz="800100">
            <a:lnSpc>
              <a:spcPct val="90000"/>
            </a:lnSpc>
            <a:spcBef>
              <a:spcPct val="0"/>
            </a:spcBef>
            <a:spcAft>
              <a:spcPct val="15000"/>
            </a:spcAft>
            <a:buChar char="••"/>
          </a:pPr>
          <a:r>
            <a:rPr lang="zh-CN" altLang="en-US" sz="1800" kern="1200" dirty="0" smtClean="0"/>
            <a:t>立足现实，分析在解决雾霾等复杂环境问题上知识、能力与应对措施的差距</a:t>
          </a:r>
          <a:endParaRPr lang="zh-CN" altLang="en-US" sz="1800" kern="1200" dirty="0"/>
        </a:p>
        <a:p>
          <a:pPr marL="114300" lvl="1" indent="-114300" algn="l" defTabSz="533400">
            <a:lnSpc>
              <a:spcPct val="90000"/>
            </a:lnSpc>
            <a:spcBef>
              <a:spcPct val="0"/>
            </a:spcBef>
            <a:spcAft>
              <a:spcPct val="15000"/>
            </a:spcAft>
            <a:buChar char="••"/>
          </a:pPr>
          <a:r>
            <a:rPr lang="en-US" altLang="zh-CN" sz="1200" kern="1200" dirty="0" smtClean="0"/>
            <a:t>Analyzing</a:t>
          </a:r>
          <a:r>
            <a:rPr lang="zh-CN" altLang="en-US" sz="1200" kern="1200" dirty="0" smtClean="0"/>
            <a:t> </a:t>
          </a:r>
          <a:r>
            <a:rPr lang="en-US" altLang="zh-CN" sz="1200" kern="1200" dirty="0" smtClean="0"/>
            <a:t>the</a:t>
          </a:r>
          <a:r>
            <a:rPr lang="zh-CN" altLang="en-US" sz="1200" kern="1200" dirty="0" smtClean="0"/>
            <a:t> </a:t>
          </a:r>
          <a:r>
            <a:rPr lang="en-US" altLang="zh-CN" sz="1200" kern="1200" dirty="0" smtClean="0"/>
            <a:t>practical</a:t>
          </a:r>
          <a:r>
            <a:rPr lang="zh-CN" altLang="en-US" sz="1200" kern="1200" dirty="0" smtClean="0"/>
            <a:t> </a:t>
          </a:r>
          <a:r>
            <a:rPr lang="en-US" altLang="zh-CN" sz="1200" kern="1200" dirty="0" smtClean="0"/>
            <a:t>gap</a:t>
          </a:r>
          <a:r>
            <a:rPr lang="zh-CN" altLang="en-US" sz="1200" kern="1200" dirty="0" smtClean="0"/>
            <a:t> </a:t>
          </a:r>
          <a:r>
            <a:rPr lang="en-US" altLang="zh-CN" sz="1200" kern="1200" dirty="0" smtClean="0"/>
            <a:t>between</a:t>
          </a:r>
          <a:r>
            <a:rPr lang="zh-CN" altLang="en-US" sz="1200" kern="1200" dirty="0" smtClean="0"/>
            <a:t> </a:t>
          </a:r>
          <a:r>
            <a:rPr lang="en-US" altLang="zh-CN" sz="1200" kern="1200" dirty="0" smtClean="0"/>
            <a:t>knowledge,</a:t>
          </a:r>
          <a:r>
            <a:rPr lang="zh-CN" altLang="en-US" sz="1200" kern="1200" dirty="0" smtClean="0"/>
            <a:t> </a:t>
          </a:r>
          <a:r>
            <a:rPr lang="en-US" altLang="zh-CN" sz="1200" kern="1200" dirty="0" smtClean="0"/>
            <a:t>capacity</a:t>
          </a:r>
          <a:r>
            <a:rPr lang="zh-CN" altLang="en-US" sz="1200" kern="1200" dirty="0" smtClean="0"/>
            <a:t> </a:t>
          </a:r>
          <a:r>
            <a:rPr lang="en-US" altLang="zh-CN" sz="1200" kern="1200" dirty="0" smtClean="0"/>
            <a:t>and</a:t>
          </a:r>
          <a:r>
            <a:rPr lang="zh-CN" altLang="en-US" sz="1200" kern="1200" dirty="0" smtClean="0"/>
            <a:t> </a:t>
          </a:r>
          <a:r>
            <a:rPr lang="en-US" altLang="zh-CN" sz="1200" kern="1200" dirty="0" smtClean="0"/>
            <a:t>measures</a:t>
          </a:r>
          <a:r>
            <a:rPr lang="zh-CN" altLang="en-US" sz="1200" kern="1200" dirty="0" smtClean="0"/>
            <a:t> </a:t>
          </a:r>
          <a:r>
            <a:rPr lang="en-US" altLang="zh-CN" sz="1200" kern="1200" dirty="0" smtClean="0"/>
            <a:t>on</a:t>
          </a:r>
          <a:r>
            <a:rPr lang="zh-CN" altLang="en-US" sz="1200" kern="1200" dirty="0" smtClean="0"/>
            <a:t> </a:t>
          </a:r>
          <a:r>
            <a:rPr lang="en-US" altLang="zh-CN" sz="1200" kern="1200" dirty="0" smtClean="0"/>
            <a:t>complex</a:t>
          </a:r>
          <a:r>
            <a:rPr lang="zh-CN" altLang="en-US" sz="1200" kern="1200" dirty="0" smtClean="0"/>
            <a:t> </a:t>
          </a:r>
          <a:r>
            <a:rPr lang="en-US" altLang="zh-CN" sz="1200" kern="1200" dirty="0" smtClean="0"/>
            <a:t>and</a:t>
          </a:r>
          <a:r>
            <a:rPr lang="zh-CN" altLang="en-US" sz="1200" kern="1200" dirty="0" smtClean="0"/>
            <a:t> </a:t>
          </a:r>
          <a:r>
            <a:rPr lang="en-US" altLang="zh-CN" sz="1200" kern="1200" dirty="0" smtClean="0"/>
            <a:t>emerging</a:t>
          </a:r>
          <a:r>
            <a:rPr lang="zh-CN" altLang="en-US" sz="1200" kern="1200" dirty="0" smtClean="0"/>
            <a:t> </a:t>
          </a:r>
          <a:r>
            <a:rPr lang="en-US" altLang="zh-CN" sz="1200" kern="1200" dirty="0" smtClean="0"/>
            <a:t>environmental</a:t>
          </a:r>
          <a:r>
            <a:rPr lang="zh-CN" altLang="en-US" sz="1200" kern="1200" dirty="0" smtClean="0"/>
            <a:t> </a:t>
          </a:r>
          <a:r>
            <a:rPr lang="en-US" altLang="zh-CN" sz="1200" kern="1200" dirty="0" smtClean="0"/>
            <a:t>crisis.</a:t>
          </a:r>
          <a:r>
            <a:rPr lang="zh-CN" altLang="en-US" sz="1200" kern="1200" dirty="0" smtClean="0"/>
            <a:t> </a:t>
          </a:r>
          <a:endParaRPr lang="zh-CN" altLang="en-US" sz="1400" kern="1200" dirty="0"/>
        </a:p>
        <a:p>
          <a:pPr marL="171450" lvl="1" indent="-171450" algn="l" defTabSz="800100">
            <a:lnSpc>
              <a:spcPct val="90000"/>
            </a:lnSpc>
            <a:spcBef>
              <a:spcPct val="0"/>
            </a:spcBef>
            <a:spcAft>
              <a:spcPct val="15000"/>
            </a:spcAft>
            <a:buChar char="••"/>
          </a:pPr>
          <a:r>
            <a:rPr lang="zh-CN" altLang="en-US" sz="1800" kern="1200" dirty="0" smtClean="0"/>
            <a:t>在国家现代化进程中提升国家绿色转型治理能力</a:t>
          </a:r>
          <a:endParaRPr lang="zh-CN" altLang="en-US" sz="1800" kern="1200" dirty="0"/>
        </a:p>
        <a:p>
          <a:pPr marL="114300" lvl="1" indent="-114300" algn="l" defTabSz="533400">
            <a:lnSpc>
              <a:spcPct val="90000"/>
            </a:lnSpc>
            <a:spcBef>
              <a:spcPct val="0"/>
            </a:spcBef>
            <a:spcAft>
              <a:spcPct val="15000"/>
            </a:spcAft>
            <a:buChar char="••"/>
          </a:pPr>
          <a:r>
            <a:rPr lang="en-US" altLang="zh-CN" sz="1200" kern="1200" dirty="0" smtClean="0"/>
            <a:t>Enhance</a:t>
          </a:r>
          <a:r>
            <a:rPr lang="zh-CN" altLang="en-US" sz="1200" kern="1200" dirty="0" smtClean="0"/>
            <a:t> </a:t>
          </a:r>
          <a:r>
            <a:rPr lang="en-US" altLang="zh-CN" sz="1200" kern="1200" dirty="0" smtClean="0"/>
            <a:t>National</a:t>
          </a:r>
          <a:r>
            <a:rPr lang="zh-CN" altLang="en-US" sz="1200" kern="1200" dirty="0" smtClean="0"/>
            <a:t> </a:t>
          </a:r>
          <a:r>
            <a:rPr lang="en-US" altLang="zh-CN" sz="1200" kern="1200" dirty="0" smtClean="0"/>
            <a:t>governance</a:t>
          </a:r>
          <a:r>
            <a:rPr lang="zh-CN" altLang="en-US" sz="1200" kern="1200" dirty="0" smtClean="0"/>
            <a:t> </a:t>
          </a:r>
          <a:r>
            <a:rPr lang="en-US" altLang="zh-CN" sz="1200" kern="1200" dirty="0" smtClean="0"/>
            <a:t>capacity</a:t>
          </a:r>
          <a:r>
            <a:rPr lang="zh-CN" altLang="en-US" sz="1200" kern="1200" dirty="0" smtClean="0"/>
            <a:t> </a:t>
          </a:r>
          <a:r>
            <a:rPr lang="en-US" altLang="zh-CN" sz="1200" kern="1200" dirty="0" smtClean="0"/>
            <a:t>for</a:t>
          </a:r>
          <a:r>
            <a:rPr lang="zh-CN" altLang="en-US" sz="1200" kern="1200" dirty="0" smtClean="0"/>
            <a:t> </a:t>
          </a:r>
          <a:r>
            <a:rPr lang="en-US" altLang="zh-CN" sz="1200" kern="1200" dirty="0" smtClean="0"/>
            <a:t>green</a:t>
          </a:r>
          <a:r>
            <a:rPr lang="zh-CN" altLang="en-US" sz="1200" kern="1200" dirty="0" smtClean="0"/>
            <a:t> </a:t>
          </a:r>
          <a:r>
            <a:rPr lang="en-US" altLang="zh-CN" sz="1200" kern="1200" dirty="0" smtClean="0"/>
            <a:t>transformation</a:t>
          </a:r>
          <a:r>
            <a:rPr lang="zh-CN" altLang="en-US" sz="1200" kern="1200" dirty="0" smtClean="0"/>
            <a:t> </a:t>
          </a:r>
          <a:r>
            <a:rPr lang="en-US" altLang="zh-CN" sz="1200" kern="1200" dirty="0" smtClean="0"/>
            <a:t>in</a:t>
          </a:r>
          <a:r>
            <a:rPr lang="zh-CN" altLang="en-US" sz="1200" kern="1200" dirty="0" smtClean="0"/>
            <a:t> </a:t>
          </a:r>
          <a:r>
            <a:rPr lang="en-US" altLang="zh-CN" sz="1200" kern="1200" dirty="0" smtClean="0"/>
            <a:t>the</a:t>
          </a:r>
          <a:r>
            <a:rPr lang="zh-CN" altLang="en-US" sz="1200" kern="1200" dirty="0" smtClean="0"/>
            <a:t> </a:t>
          </a:r>
          <a:r>
            <a:rPr lang="en-US" altLang="zh-CN" sz="1200" kern="1200" dirty="0" smtClean="0"/>
            <a:t>process</a:t>
          </a:r>
          <a:r>
            <a:rPr lang="zh-CN" altLang="en-US" sz="1200" kern="1200" dirty="0" smtClean="0"/>
            <a:t> </a:t>
          </a:r>
          <a:r>
            <a:rPr lang="en-US" altLang="zh-CN" sz="1200" kern="1200" dirty="0" smtClean="0"/>
            <a:t>of</a:t>
          </a:r>
          <a:r>
            <a:rPr lang="zh-CN" altLang="en-US" sz="1200" kern="1200" dirty="0" smtClean="0"/>
            <a:t> </a:t>
          </a:r>
          <a:r>
            <a:rPr lang="en-US" altLang="zh-CN" sz="1200" kern="1200" dirty="0" smtClean="0"/>
            <a:t>modernization</a:t>
          </a:r>
          <a:r>
            <a:rPr lang="en-US" altLang="zh-CN" sz="1400" kern="1200" dirty="0" smtClean="0"/>
            <a:t>.</a:t>
          </a:r>
          <a:endParaRPr lang="zh-CN" altLang="en-US" sz="1400" kern="1200" dirty="0"/>
        </a:p>
      </dsp:txBody>
      <dsp:txXfrm>
        <a:off x="41" y="1732902"/>
        <a:ext cx="3998241" cy="3390074"/>
      </dsp:txXfrm>
    </dsp:sp>
    <dsp:sp modelId="{2AE0A3DE-68AD-B446-8522-FBB4ECF50AEA}">
      <dsp:nvSpPr>
        <dsp:cNvPr id="0" name=""/>
        <dsp:cNvSpPr/>
      </dsp:nvSpPr>
      <dsp:spPr>
        <a:xfrm>
          <a:off x="4558036" y="133606"/>
          <a:ext cx="3998241" cy="15992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t>绿色金融改革与促进绿色转型</a:t>
          </a:r>
        </a:p>
        <a:p>
          <a:pPr lvl="0" algn="ctr" defTabSz="889000">
            <a:lnSpc>
              <a:spcPct val="90000"/>
            </a:lnSpc>
            <a:spcBef>
              <a:spcPct val="0"/>
            </a:spcBef>
            <a:spcAft>
              <a:spcPct val="35000"/>
            </a:spcAft>
          </a:pPr>
          <a:endParaRPr lang="zh-CN" altLang="en-US" sz="1600" b="1" kern="1200" dirty="0" smtClean="0"/>
        </a:p>
        <a:p>
          <a:pPr lvl="0" algn="ctr" defTabSz="889000">
            <a:lnSpc>
              <a:spcPct val="90000"/>
            </a:lnSpc>
            <a:spcBef>
              <a:spcPct val="0"/>
            </a:spcBef>
            <a:spcAft>
              <a:spcPct val="35000"/>
            </a:spcAft>
          </a:pPr>
          <a:r>
            <a:rPr lang="en-US" altLang="zh-CN" sz="1400" kern="1200" dirty="0" smtClean="0"/>
            <a:t>Environmental</a:t>
          </a:r>
          <a:r>
            <a:rPr lang="zh-CN" altLang="en-US" sz="1400" kern="1200" dirty="0" smtClean="0"/>
            <a:t> </a:t>
          </a:r>
          <a:r>
            <a:rPr lang="en-US" altLang="zh-CN" sz="1400" kern="1200" dirty="0" smtClean="0"/>
            <a:t>Finance</a:t>
          </a:r>
          <a:r>
            <a:rPr lang="zh-CN" altLang="en-US" sz="1400" kern="1200" dirty="0" smtClean="0"/>
            <a:t> </a:t>
          </a:r>
          <a:r>
            <a:rPr lang="en-US" altLang="zh-CN" sz="1400" kern="1200" dirty="0" smtClean="0"/>
            <a:t>Reform</a:t>
          </a:r>
          <a:r>
            <a:rPr lang="zh-CN" altLang="en-US" sz="1400" kern="1200" dirty="0" smtClean="0"/>
            <a:t> </a:t>
          </a:r>
          <a:r>
            <a:rPr lang="en-US" altLang="zh-CN" sz="1400" kern="1200" dirty="0" smtClean="0"/>
            <a:t>and</a:t>
          </a:r>
          <a:r>
            <a:rPr lang="zh-CN" altLang="en-US" sz="1400" kern="1200" dirty="0" smtClean="0"/>
            <a:t> </a:t>
          </a:r>
          <a:r>
            <a:rPr lang="en-US" altLang="zh-CN" sz="1400" kern="1200" dirty="0" smtClean="0"/>
            <a:t>Green</a:t>
          </a:r>
          <a:r>
            <a:rPr lang="zh-CN" altLang="en-US" sz="1400" kern="1200" dirty="0" smtClean="0"/>
            <a:t> </a:t>
          </a:r>
          <a:r>
            <a:rPr lang="en-US" altLang="zh-CN" sz="1400" kern="1200" dirty="0" smtClean="0"/>
            <a:t>Transformation</a:t>
          </a:r>
          <a:endParaRPr lang="zh-CN" altLang="en-US" sz="2200" kern="1200" dirty="0" smtClean="0"/>
        </a:p>
      </dsp:txBody>
      <dsp:txXfrm>
        <a:off x="4558036" y="133606"/>
        <a:ext cx="3998241" cy="1599296"/>
      </dsp:txXfrm>
    </dsp:sp>
    <dsp:sp modelId="{689D613F-C720-194F-834F-2051F564F956}">
      <dsp:nvSpPr>
        <dsp:cNvPr id="0" name=""/>
        <dsp:cNvSpPr/>
      </dsp:nvSpPr>
      <dsp:spPr>
        <a:xfrm>
          <a:off x="4558036" y="1732902"/>
          <a:ext cx="3998241" cy="3390074"/>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844550">
            <a:lnSpc>
              <a:spcPct val="90000"/>
            </a:lnSpc>
            <a:spcBef>
              <a:spcPct val="0"/>
            </a:spcBef>
            <a:spcAft>
              <a:spcPct val="15000"/>
            </a:spcAft>
            <a:buChar char="••"/>
          </a:pP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发展绿色金融的法律与制度问题</a:t>
          </a:r>
          <a:endParaRPr lang="zh-CN" altLang="en-US" sz="1900" kern="1200" dirty="0"/>
        </a:p>
        <a:p>
          <a:pPr marL="114300" lvl="1" indent="-114300" algn="l" defTabSz="622300">
            <a:lnSpc>
              <a:spcPct val="90000"/>
            </a:lnSpc>
            <a:spcBef>
              <a:spcPct val="0"/>
            </a:spcBef>
            <a:spcAft>
              <a:spcPct val="15000"/>
            </a:spcAft>
            <a:buChar char="••"/>
          </a:pPr>
          <a:r>
            <a:rPr lang="en-US" altLang="zh-CN" sz="1400" kern="1200" dirty="0" smtClean="0"/>
            <a:t>Legal</a:t>
          </a:r>
          <a:r>
            <a:rPr lang="zh-CN" altLang="en-US" sz="1400" kern="1200" dirty="0" smtClean="0"/>
            <a:t> </a:t>
          </a:r>
          <a:r>
            <a:rPr lang="en-US" altLang="zh-CN" sz="1400" kern="1200" dirty="0" smtClean="0"/>
            <a:t>and</a:t>
          </a:r>
          <a:r>
            <a:rPr lang="zh-CN" altLang="en-US" sz="1400" kern="1200" dirty="0" smtClean="0"/>
            <a:t> </a:t>
          </a:r>
          <a:r>
            <a:rPr lang="en-US" altLang="zh-CN" sz="1400" kern="1200" dirty="0" smtClean="0"/>
            <a:t>institutional</a:t>
          </a:r>
          <a:r>
            <a:rPr lang="zh-CN" altLang="en-US" sz="1400" kern="1200" dirty="0" smtClean="0"/>
            <a:t> </a:t>
          </a:r>
          <a:r>
            <a:rPr lang="en-US" altLang="zh-CN" sz="1400" kern="1200" dirty="0" smtClean="0"/>
            <a:t>issues</a:t>
          </a:r>
          <a:r>
            <a:rPr lang="zh-CN" altLang="en-US" sz="1400" kern="1200" dirty="0" smtClean="0"/>
            <a:t> </a:t>
          </a:r>
          <a:r>
            <a:rPr lang="en-US" altLang="zh-CN" sz="1400" kern="1200" dirty="0" smtClean="0"/>
            <a:t>in</a:t>
          </a:r>
          <a:r>
            <a:rPr lang="zh-CN" altLang="en-US" sz="1400" kern="1200" dirty="0" smtClean="0"/>
            <a:t> </a:t>
          </a:r>
          <a:r>
            <a:rPr lang="en-US" altLang="zh-CN" sz="1400" kern="1200" dirty="0" smtClean="0"/>
            <a:t>green</a:t>
          </a:r>
          <a:r>
            <a:rPr lang="zh-CN" altLang="en-US" sz="1400" kern="1200" dirty="0" smtClean="0"/>
            <a:t> </a:t>
          </a:r>
          <a:r>
            <a:rPr lang="en-US" altLang="zh-CN" sz="1400" kern="1200" dirty="0" smtClean="0"/>
            <a:t>finance</a:t>
          </a:r>
          <a:r>
            <a:rPr lang="zh-CN" altLang="en-US" sz="1400" kern="1200" dirty="0" smtClean="0"/>
            <a:t> </a:t>
          </a:r>
          <a:r>
            <a:rPr lang="en-US" altLang="zh-CN" sz="1400" kern="1200" dirty="0" smtClean="0"/>
            <a:t>development</a:t>
          </a:r>
          <a:r>
            <a:rPr lang="zh-CN" altLang="en-US" sz="1400" kern="1200" dirty="0" smtClean="0"/>
            <a:t> </a:t>
          </a:r>
          <a:endParaRPr lang="zh-CN" altLang="en-US" sz="1400" kern="1200" dirty="0"/>
        </a:p>
        <a:p>
          <a:pPr marL="171450" lvl="1" indent="-171450" algn="l" defTabSz="800100">
            <a:lnSpc>
              <a:spcPct val="90000"/>
            </a:lnSpc>
            <a:spcBef>
              <a:spcPct val="0"/>
            </a:spcBef>
            <a:spcAft>
              <a:spcPct val="15000"/>
            </a:spcAft>
            <a:buChar char="••"/>
          </a:pPr>
          <a:r>
            <a:rPr lang="zh-CN" altLang="en-US" sz="1800" kern="1200" dirty="0" smtClean="0"/>
            <a:t>系统规划设计</a:t>
          </a:r>
          <a:r>
            <a:rPr lang="zh-CN" altLang="en-US" sz="1800" kern="1200" dirty="0" smtClean="0"/>
            <a:t>中国绿色金融</a:t>
          </a:r>
          <a:endParaRPr lang="zh-CN" altLang="en-US" sz="1800" kern="1200" dirty="0"/>
        </a:p>
        <a:p>
          <a:pPr marL="114300" lvl="1" indent="-114300" algn="l" defTabSz="622300">
            <a:lnSpc>
              <a:spcPct val="90000"/>
            </a:lnSpc>
            <a:spcBef>
              <a:spcPct val="0"/>
            </a:spcBef>
            <a:spcAft>
              <a:spcPct val="15000"/>
            </a:spcAft>
            <a:buChar char="••"/>
          </a:pPr>
          <a:r>
            <a:rPr lang="en-US" altLang="zh-CN" sz="1400" kern="1200" dirty="0" smtClean="0"/>
            <a:t>Systematic</a:t>
          </a:r>
          <a:r>
            <a:rPr lang="zh-CN" altLang="en-US" sz="1400" kern="1200" dirty="0" smtClean="0"/>
            <a:t> </a:t>
          </a:r>
          <a:r>
            <a:rPr lang="en-US" altLang="zh-CN" sz="1400" kern="1200" dirty="0" smtClean="0"/>
            <a:t>planning</a:t>
          </a:r>
          <a:r>
            <a:rPr lang="zh-CN" altLang="en-US" sz="1400" kern="1200" dirty="0" smtClean="0"/>
            <a:t> </a:t>
          </a:r>
          <a:r>
            <a:rPr lang="en-US" altLang="zh-CN" sz="1400" kern="1200" dirty="0" smtClean="0"/>
            <a:t>and</a:t>
          </a:r>
          <a:r>
            <a:rPr lang="zh-CN" altLang="en-US" sz="1400" kern="1200" dirty="0" smtClean="0"/>
            <a:t> </a:t>
          </a:r>
          <a:r>
            <a:rPr lang="en-US" altLang="zh-CN" sz="1400" kern="1200" dirty="0" smtClean="0"/>
            <a:t>design</a:t>
          </a:r>
          <a:r>
            <a:rPr lang="zh-CN" altLang="en-US" sz="1400" kern="1200" dirty="0" smtClean="0"/>
            <a:t> </a:t>
          </a:r>
          <a:r>
            <a:rPr lang="en-US" altLang="zh-CN" sz="1400" kern="1200" dirty="0" smtClean="0"/>
            <a:t>for</a:t>
          </a:r>
          <a:r>
            <a:rPr lang="zh-CN" altLang="en-US" sz="1400" kern="1200" dirty="0" smtClean="0"/>
            <a:t> </a:t>
          </a:r>
          <a:r>
            <a:rPr lang="en-US" altLang="zh-CN" sz="1400" kern="1200" dirty="0" smtClean="0"/>
            <a:t>China’s</a:t>
          </a:r>
          <a:r>
            <a:rPr lang="zh-CN" altLang="en-US" sz="1400" kern="1200" dirty="0" smtClean="0"/>
            <a:t> </a:t>
          </a:r>
          <a:r>
            <a:rPr lang="en-US" altLang="zh-CN" sz="1400" kern="1200" dirty="0" smtClean="0"/>
            <a:t>green</a:t>
          </a:r>
          <a:r>
            <a:rPr lang="zh-CN" altLang="en-US" sz="1400" kern="1200" dirty="0" smtClean="0"/>
            <a:t> </a:t>
          </a:r>
          <a:r>
            <a:rPr lang="en-US" altLang="zh-CN" sz="1600" kern="1200" dirty="0" smtClean="0"/>
            <a:t>finance.</a:t>
          </a:r>
          <a:endParaRPr lang="zh-CN" altLang="en-US" sz="1600" kern="1200" dirty="0"/>
        </a:p>
        <a:p>
          <a:pPr marL="171450" lvl="1" indent="-171450" algn="l" defTabSz="800100">
            <a:lnSpc>
              <a:spcPct val="90000"/>
            </a:lnSpc>
            <a:spcBef>
              <a:spcPct val="0"/>
            </a:spcBef>
            <a:spcAft>
              <a:spcPct val="15000"/>
            </a:spcAft>
            <a:buChar char="••"/>
          </a:pPr>
          <a:r>
            <a:rPr lang="zh-CN" altLang="en-US" sz="1800" kern="1200" dirty="0" smtClean="0"/>
            <a:t>金融机构发展绿色金融的激励机制</a:t>
          </a:r>
          <a:endParaRPr lang="zh-CN" altLang="en-US" sz="1800" kern="1200" dirty="0"/>
        </a:p>
        <a:p>
          <a:pPr marL="114300" lvl="1" indent="-114300" algn="l" defTabSz="622300">
            <a:lnSpc>
              <a:spcPct val="90000"/>
            </a:lnSpc>
            <a:spcBef>
              <a:spcPct val="0"/>
            </a:spcBef>
            <a:spcAft>
              <a:spcPct val="15000"/>
            </a:spcAft>
            <a:buChar char="••"/>
          </a:pPr>
          <a:r>
            <a:rPr lang="en-US" altLang="zh-CN" sz="1400" kern="1200" dirty="0" smtClean="0"/>
            <a:t>Incentive</a:t>
          </a:r>
          <a:r>
            <a:rPr lang="zh-CN" altLang="en-US" sz="1400" kern="1200" dirty="0" smtClean="0"/>
            <a:t> </a:t>
          </a:r>
          <a:r>
            <a:rPr lang="en-US" altLang="zh-CN" sz="1400" kern="1200" dirty="0" smtClean="0"/>
            <a:t>mechanism</a:t>
          </a:r>
          <a:r>
            <a:rPr lang="zh-CN" altLang="en-US" sz="1400" kern="1200" dirty="0" smtClean="0"/>
            <a:t> </a:t>
          </a:r>
          <a:r>
            <a:rPr lang="en-US" altLang="zh-CN" sz="1400" kern="1200" dirty="0" smtClean="0"/>
            <a:t>for</a:t>
          </a:r>
          <a:r>
            <a:rPr lang="zh-CN" altLang="en-US" sz="1400" kern="1200" dirty="0" smtClean="0"/>
            <a:t> </a:t>
          </a:r>
          <a:r>
            <a:rPr lang="en-US" altLang="zh-CN" sz="1400" kern="1200" dirty="0" smtClean="0"/>
            <a:t>financial</a:t>
          </a:r>
          <a:r>
            <a:rPr lang="zh-CN" altLang="en-US" sz="1400" kern="1200" dirty="0" smtClean="0"/>
            <a:t> </a:t>
          </a:r>
          <a:r>
            <a:rPr lang="en-US" altLang="zh-CN" sz="1400" kern="1200" dirty="0" smtClean="0"/>
            <a:t>institutions</a:t>
          </a:r>
          <a:r>
            <a:rPr lang="zh-CN" altLang="en-US" sz="1400" kern="1200" dirty="0" smtClean="0"/>
            <a:t> </a:t>
          </a:r>
          <a:r>
            <a:rPr lang="en-US" altLang="zh-CN" sz="1400" kern="1200" dirty="0" smtClean="0"/>
            <a:t>to</a:t>
          </a:r>
          <a:r>
            <a:rPr lang="zh-CN" altLang="en-US" sz="1400" kern="1200" dirty="0" smtClean="0"/>
            <a:t> </a:t>
          </a:r>
          <a:r>
            <a:rPr lang="en-US" altLang="zh-CN" sz="1400" kern="1200" dirty="0" smtClean="0"/>
            <a:t>develop</a:t>
          </a:r>
          <a:r>
            <a:rPr lang="zh-CN" altLang="en-US" sz="1400" kern="1200" dirty="0" smtClean="0"/>
            <a:t> </a:t>
          </a:r>
          <a:r>
            <a:rPr lang="en-US" altLang="zh-CN" sz="1400" kern="1200" dirty="0" smtClean="0"/>
            <a:t>green</a:t>
          </a:r>
          <a:r>
            <a:rPr lang="zh-CN" altLang="en-US" sz="1400" kern="1200" dirty="0" smtClean="0"/>
            <a:t> </a:t>
          </a:r>
          <a:r>
            <a:rPr lang="en-US" altLang="zh-CN" sz="1400" kern="1200" dirty="0" smtClean="0"/>
            <a:t>finance.</a:t>
          </a:r>
          <a:endParaRPr lang="zh-CN" altLang="en-US" sz="1400" kern="1200" dirty="0"/>
        </a:p>
      </dsp:txBody>
      <dsp:txXfrm>
        <a:off x="4558036" y="1732902"/>
        <a:ext cx="3998241" cy="33900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0775-27F1-46CE-96F3-3E9966E6E844}">
      <dsp:nvSpPr>
        <dsp:cNvPr id="0" name=""/>
        <dsp:cNvSpPr/>
      </dsp:nvSpPr>
      <dsp:spPr>
        <a:xfrm>
          <a:off x="0" y="3551414"/>
          <a:ext cx="693643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7D59D-FBDE-4866-81BC-315CF1628991}">
      <dsp:nvSpPr>
        <dsp:cNvPr id="0" name=""/>
        <dsp:cNvSpPr/>
      </dsp:nvSpPr>
      <dsp:spPr>
        <a:xfrm>
          <a:off x="0" y="2026025"/>
          <a:ext cx="693643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F8DF2-3C9B-4D64-A479-E8B1170BFA1D}">
      <dsp:nvSpPr>
        <dsp:cNvPr id="0" name=""/>
        <dsp:cNvSpPr/>
      </dsp:nvSpPr>
      <dsp:spPr>
        <a:xfrm>
          <a:off x="0" y="500636"/>
          <a:ext cx="693643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DC04F-E97C-45D3-99D9-B6B74EFA9FC5}">
      <dsp:nvSpPr>
        <dsp:cNvPr id="0" name=""/>
        <dsp:cNvSpPr/>
      </dsp:nvSpPr>
      <dsp:spPr>
        <a:xfrm>
          <a:off x="1803472" y="558"/>
          <a:ext cx="5132959" cy="5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zh-CN" altLang="en-US" sz="24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03472" y="558"/>
        <a:ext cx="5132959" cy="500078"/>
      </dsp:txXfrm>
    </dsp:sp>
    <dsp:sp modelId="{97B21BB5-10D3-4757-8E58-A4581FE06EB8}">
      <dsp:nvSpPr>
        <dsp:cNvPr id="0" name=""/>
        <dsp:cNvSpPr/>
      </dsp:nvSpPr>
      <dsp:spPr>
        <a:xfrm>
          <a:off x="0" y="558"/>
          <a:ext cx="1803472" cy="50007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1</a:t>
          </a:r>
          <a:endParaRPr lang="zh-CN" altLang="en-US" sz="2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416" y="24974"/>
        <a:ext cx="1754640" cy="475662"/>
      </dsp:txXfrm>
    </dsp:sp>
    <dsp:sp modelId="{D40935E3-490B-4C87-B06E-2820AF6436B1}">
      <dsp:nvSpPr>
        <dsp:cNvPr id="0" name=""/>
        <dsp:cNvSpPr/>
      </dsp:nvSpPr>
      <dsp:spPr>
        <a:xfrm>
          <a:off x="0" y="500636"/>
          <a:ext cx="6936432" cy="100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ts val="0"/>
            </a:spcAft>
            <a:buChar char="••"/>
          </a:pP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挥发性有机物等新型</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污染物控制对</a:t>
          </a:r>
          <a:r>
            <a:rPr lang="zh-CN"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策研究</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New pollutants (VOCs, HFCs, black carbon, SLCPs, etc.) and their control strategies</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500636"/>
        <a:ext cx="6936432" cy="1000306"/>
      </dsp:txXfrm>
    </dsp:sp>
    <dsp:sp modelId="{76200136-FAFF-4A46-8FF5-A969AE21B1EE}">
      <dsp:nvSpPr>
        <dsp:cNvPr id="0" name=""/>
        <dsp:cNvSpPr/>
      </dsp:nvSpPr>
      <dsp:spPr>
        <a:xfrm>
          <a:off x="1803472" y="1525947"/>
          <a:ext cx="5132959" cy="5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zh-CN" altLang="en-US" sz="24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03472" y="1525947"/>
        <a:ext cx="5132959" cy="500078"/>
      </dsp:txXfrm>
    </dsp:sp>
    <dsp:sp modelId="{66B45BC9-662E-4806-A1D9-36F3FB2B0FFE}">
      <dsp:nvSpPr>
        <dsp:cNvPr id="0" name=""/>
        <dsp:cNvSpPr/>
      </dsp:nvSpPr>
      <dsp:spPr>
        <a:xfrm>
          <a:off x="0" y="1525947"/>
          <a:ext cx="1803472" cy="50007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2</a:t>
          </a:r>
          <a:endParaRPr lang="zh-CN" altLang="en-US" sz="2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416" y="1550363"/>
        <a:ext cx="1754640" cy="475662"/>
      </dsp:txXfrm>
    </dsp:sp>
    <dsp:sp modelId="{A18C1E21-A4ED-49FD-8B3E-0F14E21D93FD}">
      <dsp:nvSpPr>
        <dsp:cNvPr id="0" name=""/>
        <dsp:cNvSpPr/>
      </dsp:nvSpPr>
      <dsp:spPr>
        <a:xfrm>
          <a:off x="0" y="2026025"/>
          <a:ext cx="6936432" cy="100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ts val="0"/>
            </a:spcAft>
            <a:buChar char="••"/>
          </a:pP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生态环境保护中的</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市场机制</a:t>
          </a: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研究</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Market mechanisms for Environmental Protection</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026025"/>
        <a:ext cx="6936432" cy="1000306"/>
      </dsp:txXfrm>
    </dsp:sp>
    <dsp:sp modelId="{F142F247-2B29-42EB-A5C7-D82BB319C893}">
      <dsp:nvSpPr>
        <dsp:cNvPr id="0" name=""/>
        <dsp:cNvSpPr/>
      </dsp:nvSpPr>
      <dsp:spPr>
        <a:xfrm>
          <a:off x="1803472" y="3051336"/>
          <a:ext cx="5132959" cy="5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zh-CN" altLang="en-US" sz="24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803472" y="3051336"/>
        <a:ext cx="5132959" cy="500078"/>
      </dsp:txXfrm>
    </dsp:sp>
    <dsp:sp modelId="{E3C73DEA-8D7E-4E10-AFB2-7DFC1C1C5633}">
      <dsp:nvSpPr>
        <dsp:cNvPr id="0" name=""/>
        <dsp:cNvSpPr/>
      </dsp:nvSpPr>
      <dsp:spPr>
        <a:xfrm>
          <a:off x="0" y="3051336"/>
          <a:ext cx="1803472" cy="500078"/>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3</a:t>
          </a:r>
          <a:endParaRPr lang="zh-CN" altLang="en-US" sz="2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4416" y="3075752"/>
        <a:ext cx="1754640" cy="475662"/>
      </dsp:txXfrm>
    </dsp:sp>
    <dsp:sp modelId="{4761EB42-7335-4FC0-BE1C-01A4C6BFAD76}">
      <dsp:nvSpPr>
        <dsp:cNvPr id="0" name=""/>
        <dsp:cNvSpPr/>
      </dsp:nvSpPr>
      <dsp:spPr>
        <a:xfrm>
          <a:off x="0" y="3551414"/>
          <a:ext cx="6936432" cy="100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ts val="0"/>
            </a:spcAft>
            <a:buChar char="••"/>
          </a:pPr>
          <a:r>
            <a:rPr lang="zh-CN" altLang="en-US"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生态环境红线与监管机制研究</a:t>
          </a:r>
          <a: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2000" b="1" kern="1200" dirty="0" smtClean="0">
              <a:latin typeface="Times New Roman" panose="02020603050405020304" pitchFamily="18" charset="0"/>
              <a:cs typeface="Times New Roman" panose="02020603050405020304" pitchFamily="18" charset="0"/>
            </a:rPr>
            <a:t>Ecological Redlining and its enforcement</a:t>
          </a:r>
          <a:endParaRPr lang="zh-CN" altLang="en-US" sz="20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3551414"/>
        <a:ext cx="6936432" cy="10003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BA692-4133-4B48-B0C2-74C4E51D1B8C}">
      <dsp:nvSpPr>
        <dsp:cNvPr id="0" name=""/>
        <dsp:cNvSpPr/>
      </dsp:nvSpPr>
      <dsp:spPr>
        <a:xfrm>
          <a:off x="0" y="0"/>
          <a:ext cx="7080448" cy="22357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建议未来优先针对生态文明体制机制与环境治理体系改革、信息公开与社会监督、建立排污许可证与污染物总量控制、生态环境损害与责任追究制度、建立陆海统筹的生态系统保护修复和污染控制区域联动机制、生态环境红线、生态文明的目标与指标体系、国家公园体制、自然资产核算与离任审计、发挥市场在资源配置中的决定性作用等领域设置政策研究项目，开展专题政策研究</a:t>
          </a:r>
          <a:endParaRPr lang="zh-CN" altLang="en-US" sz="1400" kern="1200" dirty="0"/>
        </a:p>
      </dsp:txBody>
      <dsp:txXfrm>
        <a:off x="1639668" y="0"/>
        <a:ext cx="5440779" cy="2235785"/>
      </dsp:txXfrm>
    </dsp:sp>
    <dsp:sp modelId="{3F6ADADB-26BE-864C-A6A2-87A7E3AF078D}">
      <dsp:nvSpPr>
        <dsp:cNvPr id="0" name=""/>
        <dsp:cNvSpPr/>
      </dsp:nvSpPr>
      <dsp:spPr>
        <a:xfrm>
          <a:off x="247807" y="517503"/>
          <a:ext cx="1367631" cy="12007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E7BDF0-F7EB-C342-A9A8-3A61229A0FA2}">
      <dsp:nvSpPr>
        <dsp:cNvPr id="0" name=""/>
        <dsp:cNvSpPr/>
      </dsp:nvSpPr>
      <dsp:spPr>
        <a:xfrm>
          <a:off x="0" y="2459363"/>
          <a:ext cx="7080448" cy="22357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it is suggested that SPSs in following areas should be established in the future: reform of ecological civilization system and environmental governance system; information disclosure and social supervision; establishing emission permits and total amount control of pollutant; eco-environmental damage and accountability system; establishing integrated land-sea ecosystem restoration and protection and regional pollution control linkage mechanism; eco-environmental redlining; objectives and indicator system for ecological civilization; national park system; natural assets accounting and off-office audit; giving full play to the decisive role of market in resource allocation, </a:t>
          </a:r>
          <a:r>
            <a:rPr lang="en-US" sz="1400" kern="1200" dirty="0" err="1" smtClean="0"/>
            <a:t>etc</a:t>
          </a:r>
          <a:endParaRPr lang="zh-CN" altLang="en-US" sz="1400" kern="1200" dirty="0"/>
        </a:p>
      </dsp:txBody>
      <dsp:txXfrm>
        <a:off x="1639668" y="2459363"/>
        <a:ext cx="5440779" cy="2235785"/>
      </dsp:txXfrm>
    </dsp:sp>
    <dsp:sp modelId="{F6F90013-CF29-9D49-A69B-F466579A23A8}">
      <dsp:nvSpPr>
        <dsp:cNvPr id="0" name=""/>
        <dsp:cNvSpPr/>
      </dsp:nvSpPr>
      <dsp:spPr>
        <a:xfrm>
          <a:off x="279068" y="2952327"/>
          <a:ext cx="1305110" cy="12498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288527"/>
          <a:ext cx="7128792" cy="439199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3273" tIns="1041400" rIns="553273" bIns="128016" numCol="1" spcCol="1270" anchor="t" anchorCtr="0">
          <a:noAutofit/>
        </a:bodyPr>
        <a:lstStyle/>
        <a:p>
          <a:pPr marL="171450" lvl="1" indent="-171450" algn="l" defTabSz="800100">
            <a:lnSpc>
              <a:spcPts val="1800"/>
            </a:lnSpc>
            <a:spcBef>
              <a:spcPct val="0"/>
            </a:spcBef>
            <a:spcAft>
              <a:spcPts val="600"/>
            </a:spcAft>
            <a:buChar char="••"/>
          </a:pPr>
          <a:r>
            <a:rPr lang="zh-CN"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联合国环境规划署</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第</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27</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届理事会将生态文明建设纳入决定案文（</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27/8</a:t>
          </a: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决议）。</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I</a:t>
          </a:r>
          <a:r>
            <a:rPr lang="en-US" sz="1800" kern="1200" dirty="0" smtClean="0">
              <a:latin typeface="Times New Roman" panose="02020603050405020304" pitchFamily="18" charset="0"/>
              <a:cs typeface="Times New Roman" panose="02020603050405020304" pitchFamily="18" charset="0"/>
            </a:rPr>
            <a:t>ncorporation of Ecological Civilization into decision document (Decision 27/8) by the 27</a:t>
          </a:r>
          <a:r>
            <a:rPr lang="en-US" sz="1800" kern="1200" baseline="30000" dirty="0" smtClean="0">
              <a:latin typeface="Times New Roman" panose="02020603050405020304" pitchFamily="18" charset="0"/>
              <a:cs typeface="Times New Roman" panose="02020603050405020304" pitchFamily="18" charset="0"/>
            </a:rPr>
            <a:t>th</a:t>
          </a:r>
          <a:r>
            <a:rPr lang="en-US" sz="1800" kern="1200" dirty="0" smtClean="0">
              <a:latin typeface="Times New Roman" panose="02020603050405020304" pitchFamily="18" charset="0"/>
              <a:cs typeface="Times New Roman" panose="02020603050405020304" pitchFamily="18" charset="0"/>
            </a:rPr>
            <a:t> Governing Council of UNEP (First Universal Session)</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kumimoji="0" lang="zh-CN" altLang="en-US"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生态文明建设成为可持续发展的中国化与升级版。</a:t>
          </a:r>
          <a:r>
            <a:rPr kumimoji="0"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kumimoji="0"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Ecological Civilization can become a ‘Made in China’ enhanced version of sustainable development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altLang="en-US"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生态文明建设可以成为中国环境保护的新途径并对全球可持续发展有所启发和贡献。</a:t>
          </a:r>
          <a:r>
            <a:rPr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A new path for China’s environmental protection that enlightens and contributes to global sustainable development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88527"/>
        <a:ext cx="7128792" cy="4391992"/>
      </dsp:txXfrm>
    </dsp:sp>
    <dsp:sp modelId="{D42D15BF-EDEE-4732-8910-4D2D3CCDD7A0}">
      <dsp:nvSpPr>
        <dsp:cNvPr id="0" name=""/>
        <dsp:cNvSpPr/>
      </dsp:nvSpPr>
      <dsp:spPr>
        <a:xfrm>
          <a:off x="236440" y="0"/>
          <a:ext cx="6388295" cy="113311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8616" tIns="0" rIns="188616" bIns="0" numCol="1" spcCol="1270" anchor="ctr" anchorCtr="0">
          <a:noAutofit/>
        </a:bodyPr>
        <a:lstStyle/>
        <a:p>
          <a:pPr lvl="0" algn="l" defTabSz="889000">
            <a:lnSpc>
              <a:spcPct val="90000"/>
            </a:lnSpc>
            <a:spcBef>
              <a:spcPct val="0"/>
            </a:spcBef>
            <a:spcAft>
              <a:spcPct val="35000"/>
            </a:spcAft>
          </a:pPr>
          <a:r>
            <a:rPr kumimoji="0" lang="zh-CN" altLang="en-US" sz="2000" b="1" i="0" kern="1200" dirty="0" smtClean="0">
              <a:solidFill>
                <a:schemeClr val="bg1"/>
              </a:solidFill>
              <a:latin typeface="Times New Roman" pitchFamily="18" charset="0"/>
              <a:ea typeface="仿宋" pitchFamily="49" charset="-122"/>
              <a:cs typeface="Times New Roman" pitchFamily="18" charset="0"/>
            </a:rPr>
            <a:t>生态文明得到国际认可</a:t>
          </a:r>
          <a:r>
            <a:rPr kumimoji="0" lang="en-US" altLang="zh-CN" sz="2000" b="1" i="0" kern="1200" dirty="0" smtClean="0">
              <a:solidFill>
                <a:schemeClr val="bg1"/>
              </a:solidFill>
              <a:latin typeface="Times New Roman" pitchFamily="18" charset="0"/>
              <a:ea typeface="仿宋" pitchFamily="49" charset="-122"/>
              <a:cs typeface="Times New Roman" pitchFamily="18" charset="0"/>
            </a:rPr>
            <a:t/>
          </a:r>
          <a:br>
            <a:rPr kumimoji="0" lang="en-US" altLang="zh-CN" sz="2000" b="1" i="0" kern="1200" dirty="0" smtClean="0">
              <a:solidFill>
                <a:schemeClr val="bg1"/>
              </a:solidFill>
              <a:latin typeface="Times New Roman" pitchFamily="18" charset="0"/>
              <a:ea typeface="仿宋" pitchFamily="49" charset="-122"/>
              <a:cs typeface="Times New Roman" pitchFamily="18" charset="0"/>
            </a:rPr>
          </a:br>
          <a:r>
            <a:rPr kumimoji="0" lang="en-US" altLang="zh-CN" sz="2000" b="1" i="0" kern="1200" dirty="0" smtClean="0">
              <a:solidFill>
                <a:schemeClr val="bg1"/>
              </a:solidFill>
              <a:latin typeface="Times New Roman" pitchFamily="18" charset="0"/>
              <a:ea typeface="仿宋" pitchFamily="49" charset="-122"/>
              <a:cs typeface="Times New Roman" pitchFamily="18" charset="0"/>
            </a:rPr>
            <a:t>Ecological Civilization gained international recognition</a:t>
          </a:r>
          <a:endParaRPr lang="zh-CN" altLang="en-US" sz="2000" b="1" i="0" kern="1200" dirty="0">
            <a:solidFill>
              <a:schemeClr val="bg1"/>
            </a:solidFill>
            <a:latin typeface="仿宋" panose="02010609060101010101" pitchFamily="49" charset="-122"/>
            <a:ea typeface="仿宋" panose="02010609060101010101" pitchFamily="49" charset="-122"/>
          </a:endParaRPr>
        </a:p>
      </dsp:txBody>
      <dsp:txXfrm>
        <a:off x="291754" y="55314"/>
        <a:ext cx="6277667" cy="1022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526E-1E26-4DD3-BAE5-50CE4E53A2B0}">
      <dsp:nvSpPr>
        <dsp:cNvPr id="0" name=""/>
        <dsp:cNvSpPr/>
      </dsp:nvSpPr>
      <dsp:spPr>
        <a:xfrm>
          <a:off x="0" y="377696"/>
          <a:ext cx="7056784" cy="408679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47685" tIns="978916" rIns="547685" bIns="128016" numCol="1" spcCol="1270" anchor="t" anchorCtr="0">
          <a:noAutofit/>
        </a:bodyPr>
        <a:lstStyle/>
        <a:p>
          <a:pPr marL="171450" lvl="1" indent="-171450" algn="l" defTabSz="800100">
            <a:lnSpc>
              <a:spcPts val="1800"/>
            </a:lnSpc>
            <a:spcBef>
              <a:spcPct val="0"/>
            </a:spcBef>
            <a:spcAft>
              <a:spcPts val="600"/>
            </a:spcAft>
            <a:buChar char="••"/>
          </a:pPr>
          <a:r>
            <a:rPr lang="zh-CN" altLang="en-US" sz="1800" b="0" kern="1200" dirty="0" smtClean="0">
              <a:latin typeface="Times New Roman" panose="02020603050405020304" pitchFamily="18" charset="0"/>
              <a:ea typeface="仿宋" panose="02010609060101010101" pitchFamily="49" charset="-122"/>
              <a:cs typeface="Times New Roman" panose="02020603050405020304" pitchFamily="18" charset="0"/>
            </a:rPr>
            <a:t>全球环境问题、本地环境问题、新环境问题交织。</a:t>
          </a: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0" kern="1200" dirty="0" smtClean="0">
              <a:latin typeface="Times New Roman" panose="02020603050405020304" pitchFamily="18" charset="0"/>
              <a:ea typeface="仿宋" panose="02010609060101010101" pitchFamily="49" charset="-122"/>
              <a:cs typeface="Times New Roman" panose="02020603050405020304" pitchFamily="18" charset="0"/>
            </a:rPr>
            <a:t>Global, local, and emerging environment issues interweaved.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环境问题对公众生活质量、公平、权益产生了较大影响</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公众对环境问题反应的程度、方式、效果</a:t>
          </a:r>
          <a:r>
            <a:rPr lang="zh-CN" altLang="en-US" sz="1800" kern="1200" dirty="0" smtClean="0">
              <a:latin typeface="Times New Roman" panose="02020603050405020304" pitchFamily="18" charset="0"/>
              <a:ea typeface="仿宋" panose="02010609060101010101" pitchFamily="49" charset="-122"/>
              <a:cs typeface="Times New Roman" panose="02020603050405020304" pitchFamily="18" charset="0"/>
            </a:rPr>
            <a:t>有了显著变化</a:t>
          </a:r>
          <a:r>
            <a:rPr lang="zh-CN" altLang="en-US"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0" kern="1200" dirty="0" smtClean="0">
              <a:solidFill>
                <a:srgbClr val="333333"/>
              </a:solidFill>
              <a:latin typeface="Times New Roman" panose="02020603050405020304" pitchFamily="18" charset="0"/>
              <a:ea typeface="仿宋" panose="02010609060101010101" pitchFamily="49" charset="-122"/>
              <a:cs typeface="Times New Roman" panose="02020603050405020304" pitchFamily="18" charset="0"/>
            </a:rPr>
          </a:br>
          <a:r>
            <a:rPr lang="en-US" sz="1800" kern="1200" dirty="0" smtClean="0">
              <a:latin typeface="Times New Roman" panose="02020603050405020304" pitchFamily="18" charset="0"/>
              <a:cs typeface="Times New Roman" panose="02020603050405020304" pitchFamily="18" charset="0"/>
            </a:rPr>
            <a:t>Environmental issues now have greater impacts on quality of life; while there are significant changes in terms of extent, methods and effects of public reaction on environmental issues.</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r>
            <a:rPr lang="zh-CN" sz="1800" kern="1200" dirty="0" smtClean="0">
              <a:latin typeface="Times New Roman" panose="02020603050405020304" pitchFamily="18" charset="0"/>
              <a:ea typeface="仿宋" panose="02010609060101010101" pitchFamily="49" charset="-122"/>
              <a:cs typeface="Times New Roman" panose="02020603050405020304" pitchFamily="18" charset="0"/>
            </a:rPr>
            <a:t>环境污染和生态退化问题有时会成为引致和加剧社会矛盾和危机的重要因素。</a:t>
          </a:r>
          <a:r>
            <a:rPr lang="en-US" altLang="zh-CN" sz="1800" kern="1200" dirty="0" smtClean="0">
              <a:latin typeface="Times New Roman" panose="02020603050405020304" pitchFamily="18" charset="0"/>
              <a:ea typeface="仿宋" panose="02010609060101010101" pitchFamily="49" charset="-122"/>
              <a:cs typeface="Times New Roman" panose="02020603050405020304" pitchFamily="18" charset="0"/>
            </a:rPr>
            <a:t>Environmental pollution and degradation might have serious social implications. </a:t>
          </a: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800100">
            <a:lnSpc>
              <a:spcPts val="1800"/>
            </a:lnSpc>
            <a:spcBef>
              <a:spcPct val="0"/>
            </a:spcBef>
            <a:spcAft>
              <a:spcPts val="600"/>
            </a:spcAft>
            <a:buChar char="••"/>
          </a:pPr>
          <a:endParaRPr lang="zh-CN" altLang="en-US" sz="1800" b="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377696"/>
        <a:ext cx="7056784" cy="4086799"/>
      </dsp:txXfrm>
    </dsp:sp>
    <dsp:sp modelId="{D42D15BF-EDEE-4732-8910-4D2D3CCDD7A0}">
      <dsp:nvSpPr>
        <dsp:cNvPr id="0" name=""/>
        <dsp:cNvSpPr/>
      </dsp:nvSpPr>
      <dsp:spPr>
        <a:xfrm>
          <a:off x="199615" y="0"/>
          <a:ext cx="6323767" cy="1080006"/>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6711" tIns="0" rIns="186711" bIns="0" numCol="1" spcCol="1270" anchor="ctr" anchorCtr="0">
          <a:noAutofit/>
        </a:bodyPr>
        <a:lstStyle/>
        <a:p>
          <a:pPr lvl="0" algn="l" defTabSz="889000">
            <a:lnSpc>
              <a:spcPct val="90000"/>
            </a:lnSpc>
            <a:spcBef>
              <a:spcPct val="0"/>
            </a:spcBef>
            <a:spcAft>
              <a:spcPct val="35000"/>
            </a:spcAft>
          </a:pP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中国</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依然</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面临</a:t>
          </a: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着</a:t>
          </a:r>
          <a:r>
            <a:rPr 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环境与发展的巨大挑战</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China is still facing the</a:t>
          </a:r>
          <a:r>
            <a:rPr lang="en-US" sz="2000" b="1" kern="1200" dirty="0" smtClean="0">
              <a:latin typeface="Times New Roman" panose="02020603050405020304" pitchFamily="18" charset="0"/>
              <a:cs typeface="Times New Roman" panose="02020603050405020304" pitchFamily="18" charset="0"/>
            </a:rPr>
            <a:t> huge environment and development challenges.</a:t>
          </a:r>
          <a:endParaRPr lang="zh-CN" altLang="en-US" sz="2000" b="1" i="0" kern="120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252337" y="52722"/>
        <a:ext cx="6218323" cy="974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D41E-13FE-40D2-8BCF-FBCA4A7FF5F5}">
      <dsp:nvSpPr>
        <dsp:cNvPr id="0" name=""/>
        <dsp:cNvSpPr/>
      </dsp:nvSpPr>
      <dsp:spPr>
        <a:xfrm>
          <a:off x="264931" y="2352"/>
          <a:ext cx="2363571" cy="1127405"/>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zh-CN" altLang="en-US"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基本条件具备</a:t>
          </a: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A reasonable foundation</a:t>
          </a:r>
          <a:endParaRPr lang="zh-CN" altLang="en-US" sz="14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611068" y="167457"/>
        <a:ext cx="1671297" cy="797195"/>
      </dsp:txXfrm>
    </dsp:sp>
    <dsp:sp modelId="{5E92CCF6-314B-4844-8CA1-C5C837A1BAC7}">
      <dsp:nvSpPr>
        <dsp:cNvPr id="0" name=""/>
        <dsp:cNvSpPr/>
      </dsp:nvSpPr>
      <dsp:spPr>
        <a:xfrm>
          <a:off x="1119769" y="1221303"/>
          <a:ext cx="653895" cy="653895"/>
        </a:xfrm>
        <a:prstGeom prst="mathPlus">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206443" y="1471352"/>
        <a:ext cx="480547" cy="153797"/>
      </dsp:txXfrm>
    </dsp:sp>
    <dsp:sp modelId="{F6FBD4F7-12A4-4872-A930-6F64CECE8A84}">
      <dsp:nvSpPr>
        <dsp:cNvPr id="0" name=""/>
        <dsp:cNvSpPr/>
      </dsp:nvSpPr>
      <dsp:spPr>
        <a:xfrm>
          <a:off x="264931" y="1966743"/>
          <a:ext cx="2363571" cy="1127405"/>
        </a:xfrm>
        <a:prstGeom prst="ellipse">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zh-CN" altLang="en-US"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公众环境意识提升</a:t>
          </a: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Improved environmental awareness of the public</a:t>
          </a:r>
          <a:endParaRPr lang="zh-CN" altLang="en-US" sz="14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611068" y="2131848"/>
        <a:ext cx="1671297" cy="797195"/>
      </dsp:txXfrm>
    </dsp:sp>
    <dsp:sp modelId="{3FC9FB6C-2B21-4687-A665-97AAE24DC248}">
      <dsp:nvSpPr>
        <dsp:cNvPr id="0" name=""/>
        <dsp:cNvSpPr/>
      </dsp:nvSpPr>
      <dsp:spPr>
        <a:xfrm>
          <a:off x="1119769" y="3185694"/>
          <a:ext cx="653895" cy="653895"/>
        </a:xfrm>
        <a:prstGeom prst="mathPlus">
          <a:avLst/>
        </a:prstGeom>
        <a:solidFill>
          <a:schemeClr val="accent4">
            <a:hueOff val="-2232386"/>
            <a:satOff val="13449"/>
            <a:lumOff val="1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206443" y="3435743"/>
        <a:ext cx="480547" cy="153797"/>
      </dsp:txXfrm>
    </dsp:sp>
    <dsp:sp modelId="{AE6C186E-D8BB-46D7-97B8-70A421DCB5A2}">
      <dsp:nvSpPr>
        <dsp:cNvPr id="0" name=""/>
        <dsp:cNvSpPr/>
      </dsp:nvSpPr>
      <dsp:spPr>
        <a:xfrm>
          <a:off x="253031" y="3931135"/>
          <a:ext cx="2387371" cy="1202017"/>
        </a:xfrm>
        <a:prstGeom prst="ellipse">
          <a:avLst/>
        </a:prstGeom>
        <a:solidFill>
          <a:schemeClr val="accent4">
            <a:hueOff val="-2976514"/>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政府认识有积极变化</a:t>
          </a: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1400" b="1"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rPr>
            <a:t>Positive changes in government’s understanding of environment</a:t>
          </a:r>
          <a:endParaRPr lang="zh-CN" altLang="en-US" sz="14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602653" y="4107166"/>
        <a:ext cx="1688127" cy="849955"/>
      </dsp:txXfrm>
    </dsp:sp>
    <dsp:sp modelId="{604EC3C5-E1BE-4139-8DBA-24DC0DBF8A80}">
      <dsp:nvSpPr>
        <dsp:cNvPr id="0" name=""/>
        <dsp:cNvSpPr/>
      </dsp:nvSpPr>
      <dsp:spPr>
        <a:xfrm>
          <a:off x="2809514" y="2358055"/>
          <a:ext cx="358514" cy="419394"/>
        </a:xfrm>
        <a:prstGeom prst="rightArrow">
          <a:avLst>
            <a:gd name="adj1" fmla="val 60000"/>
            <a:gd name="adj2" fmla="val 50000"/>
          </a:avLst>
        </a:prstGeom>
        <a:solidFill>
          <a:schemeClr val="accent4">
            <a:hueOff val="-4464771"/>
            <a:satOff val="26899"/>
            <a:lumOff val="21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2809514" y="2441934"/>
        <a:ext cx="250960" cy="251636"/>
      </dsp:txXfrm>
    </dsp:sp>
    <dsp:sp modelId="{D089E541-F63F-442C-9ED7-F4895035140B}">
      <dsp:nvSpPr>
        <dsp:cNvPr id="0" name=""/>
        <dsp:cNvSpPr/>
      </dsp:nvSpPr>
      <dsp:spPr>
        <a:xfrm>
          <a:off x="3316846" y="1440346"/>
          <a:ext cx="2730057" cy="2254811"/>
        </a:xfrm>
        <a:prstGeom prst="ellipse">
          <a:avLst/>
        </a:prstGeom>
        <a:solidFill>
          <a:schemeClr val="accent4">
            <a:hueOff val="-4464771"/>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当前中国环境与社会关系的转型孕育着重大机遇</a:t>
          </a:r>
          <a:r>
            <a:rPr lang="en-US" altLang="zh-CN" sz="17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r>
          <a:br>
            <a:rPr lang="en-US" altLang="zh-CN" sz="1700" b="1" kern="120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br>
          <a:r>
            <a:rPr lang="en-US" sz="1700" b="1" kern="1200" dirty="0" smtClean="0">
              <a:solidFill>
                <a:schemeClr val="tx1"/>
              </a:solidFill>
              <a:latin typeface="Times New Roman" panose="02020603050405020304" pitchFamily="18" charset="0"/>
              <a:cs typeface="Times New Roman" panose="02020603050405020304" pitchFamily="18" charset="0"/>
            </a:rPr>
            <a:t>Great opportunities for transformative change</a:t>
          </a:r>
          <a:endParaRPr lang="zh-CN" altLang="en-US" sz="1700" b="1" kern="1200" dirty="0">
            <a:solidFill>
              <a:schemeClr val="tx1"/>
            </a:solidFill>
            <a:latin typeface="Times New Roman" panose="02020603050405020304" pitchFamily="18" charset="0"/>
            <a:ea typeface="仿宋" panose="02010609060101010101" pitchFamily="49" charset="-122"/>
            <a:cs typeface="Times New Roman" panose="02020603050405020304" pitchFamily="18" charset="0"/>
          </a:endParaRPr>
        </a:p>
      </dsp:txBody>
      <dsp:txXfrm>
        <a:off x="3716654" y="1770555"/>
        <a:ext cx="1930441" cy="1594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3A83-D72F-45A4-92E9-1CD6C7D7AE8E}">
      <dsp:nvSpPr>
        <dsp:cNvPr id="0" name=""/>
        <dsp:cNvSpPr/>
      </dsp:nvSpPr>
      <dsp:spPr>
        <a:xfrm>
          <a:off x="0" y="0"/>
          <a:ext cx="8640960" cy="1102354"/>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Times New Roman" panose="02020603050405020304" pitchFamily="18" charset="0"/>
              <a:ea typeface="仿宋" panose="02010609060101010101" pitchFamily="49" charset="-122"/>
              <a:cs typeface="Times New Roman" panose="02020603050405020304" pitchFamily="18" charset="0"/>
            </a:rPr>
            <a:t>面向绿色发展的环境与社会</a:t>
          </a:r>
          <a: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400" b="1" kern="1200" dirty="0" smtClean="0">
              <a:solidFill>
                <a:schemeClr val="bg1"/>
              </a:solidFill>
              <a:latin typeface="Times New Roman" panose="02020603050405020304" pitchFamily="18" charset="0"/>
              <a:cs typeface="Times New Roman" panose="02020603050405020304" pitchFamily="18" charset="0"/>
            </a:rPr>
            <a:t>Environment and Society for Green Development</a:t>
          </a:r>
          <a:endParaRPr lang="zh-CN" altLang="en-US" sz="2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0"/>
        <a:ext cx="8640960" cy="1102354"/>
      </dsp:txXfrm>
    </dsp:sp>
    <dsp:sp modelId="{FEE48B63-2231-4CEF-80A8-E33C786944C4}">
      <dsp:nvSpPr>
        <dsp:cNvPr id="0" name=""/>
        <dsp:cNvSpPr/>
      </dsp:nvSpPr>
      <dsp:spPr>
        <a:xfrm>
          <a:off x="2373" y="1152137"/>
          <a:ext cx="1727242" cy="36281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zh-CN" altLang="en-US" sz="1400" b="1" kern="1200" dirty="0" smtClean="0">
              <a:latin typeface="Times New Roman" panose="02020603050405020304" pitchFamily="18" charset="0"/>
              <a:ea typeface="仿宋" panose="02010609060101010101" pitchFamily="49" charset="-122"/>
              <a:cs typeface="Times New Roman" panose="02020603050405020304" pitchFamily="18" charset="0"/>
            </a:rPr>
            <a:t>加快生态文明制度创新与实践进程，全面构建绿色发展以及更加和谐的环境与社会新型关系</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kern="1200" dirty="0" smtClean="0">
              <a:latin typeface="Times New Roman" panose="02020603050405020304" pitchFamily="18" charset="0"/>
              <a:cs typeface="Times New Roman" panose="02020603050405020304" pitchFamily="18" charset="0"/>
            </a:rPr>
            <a:t>Speed up institutional innovation and implementation of Ecological Civilization, in order to strengthen green development and to establish a more harmonious relationship of environment and society in China</a:t>
          </a:r>
          <a:endParaRPr lang="zh-CN" altLang="en-US" sz="1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2373" y="1152137"/>
        <a:ext cx="1727242" cy="3628187"/>
      </dsp:txXfrm>
    </dsp:sp>
    <dsp:sp modelId="{A5B57E77-28E6-40D0-9C9D-74978DD8978E}">
      <dsp:nvSpPr>
        <dsp:cNvPr id="0" name=""/>
        <dsp:cNvSpPr/>
      </dsp:nvSpPr>
      <dsp:spPr>
        <a:xfrm>
          <a:off x="1729615" y="1152137"/>
          <a:ext cx="1727242" cy="36281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zh-CN" altLang="en-US" sz="1400" b="1" kern="1200" dirty="0" smtClean="0">
              <a:latin typeface="Times New Roman" panose="02020603050405020304" pitchFamily="18" charset="0"/>
              <a:ea typeface="仿宋" panose="02010609060101010101" pitchFamily="49" charset="-122"/>
              <a:cs typeface="Times New Roman" panose="02020603050405020304" pitchFamily="18" charset="0"/>
            </a:rPr>
            <a:t>转变消费模式，以可持续消费驱动绿色发展</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kern="1200" dirty="0" smtClean="0">
              <a:latin typeface="Times New Roman" panose="02020603050405020304" pitchFamily="18" charset="0"/>
              <a:cs typeface="Times New Roman" panose="02020603050405020304" pitchFamily="18" charset="0"/>
            </a:rPr>
            <a:t>Change consumption patterns towards sustainable consumption in order to drive green development</a:t>
          </a:r>
          <a:endParaRPr lang="zh-CN" altLang="en-US" sz="1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1729615" y="1152137"/>
        <a:ext cx="1727242" cy="3628187"/>
      </dsp:txXfrm>
    </dsp:sp>
    <dsp:sp modelId="{90BD5AFE-EE65-4916-BA0E-ADFF43CBD883}">
      <dsp:nvSpPr>
        <dsp:cNvPr id="0" name=""/>
        <dsp:cNvSpPr/>
      </dsp:nvSpPr>
      <dsp:spPr>
        <a:xfrm>
          <a:off x="3456858" y="1152137"/>
          <a:ext cx="1727242" cy="36281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zh-CN" altLang="en-US" sz="1400" b="1" kern="1200" dirty="0" smtClean="0">
              <a:latin typeface="Times New Roman" panose="02020603050405020304" pitchFamily="18" charset="0"/>
              <a:ea typeface="仿宋" panose="02010609060101010101" pitchFamily="49" charset="-122"/>
              <a:cs typeface="Times New Roman" panose="02020603050405020304" pitchFamily="18" charset="0"/>
            </a:rPr>
            <a:t>明确企业在发展与保护中的主体地位，推动企业履行环境和社会责任</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kern="1200" dirty="0" smtClean="0">
              <a:latin typeface="Times New Roman" panose="02020603050405020304" pitchFamily="18" charset="0"/>
              <a:cs typeface="Times New Roman" panose="02020603050405020304" pitchFamily="18" charset="0"/>
            </a:rPr>
            <a:t>Recognize environmental and social roles of enterprises and promote corporate environmental and social responsibility (CER and CSR)</a:t>
          </a:r>
          <a:endParaRPr lang="zh-CN" altLang="en-US" sz="1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3456858" y="1152137"/>
        <a:ext cx="1727242" cy="3628187"/>
      </dsp:txXfrm>
    </dsp:sp>
    <dsp:sp modelId="{3866AED6-A25C-4559-8766-2E7D980C21E2}">
      <dsp:nvSpPr>
        <dsp:cNvPr id="0" name=""/>
        <dsp:cNvSpPr/>
      </dsp:nvSpPr>
      <dsp:spPr>
        <a:xfrm>
          <a:off x="5184101" y="1152137"/>
          <a:ext cx="1727242" cy="36281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zh-CN" altLang="en-US" sz="1400" b="1" kern="1200" dirty="0" smtClean="0">
              <a:latin typeface="Times New Roman" panose="02020603050405020304" pitchFamily="18" charset="0"/>
              <a:ea typeface="仿宋" panose="02010609060101010101" pitchFamily="49" charset="-122"/>
              <a:cs typeface="Times New Roman" panose="02020603050405020304" pitchFamily="18" charset="0"/>
            </a:rPr>
            <a:t>发挥媒体与公众参与的积极作用，将社会对环境的关注转化为推动绿色发展的动力</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kern="1200" dirty="0" smtClean="0">
              <a:latin typeface="Times New Roman" panose="02020603050405020304" pitchFamily="18" charset="0"/>
              <a:cs typeface="Times New Roman" panose="02020603050405020304" pitchFamily="18" charset="0"/>
            </a:rPr>
            <a:t>Promote active roles of media and public participation in order to turn social concern for environment into a driving force for green development</a:t>
          </a:r>
          <a:endParaRPr lang="zh-CN" altLang="en-US" sz="1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5184101" y="1152137"/>
        <a:ext cx="1727242" cy="3628187"/>
      </dsp:txXfrm>
    </dsp:sp>
    <dsp:sp modelId="{FEA5803E-175A-442C-B548-5C62901E999C}">
      <dsp:nvSpPr>
        <dsp:cNvPr id="0" name=""/>
        <dsp:cNvSpPr/>
      </dsp:nvSpPr>
      <dsp:spPr>
        <a:xfrm>
          <a:off x="6911344" y="1152137"/>
          <a:ext cx="1727242" cy="36281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ts val="0"/>
            </a:spcAft>
          </a:pPr>
          <a:r>
            <a:rPr lang="zh-CN" altLang="en-US" sz="1400" b="1" kern="1200" dirty="0" smtClean="0">
              <a:latin typeface="Times New Roman" panose="02020603050405020304" pitchFamily="18" charset="0"/>
              <a:ea typeface="仿宋" panose="02010609060101010101" pitchFamily="49" charset="-122"/>
              <a:cs typeface="Times New Roman" panose="02020603050405020304" pitchFamily="18" charset="0"/>
            </a:rPr>
            <a:t>高度关注城镇化进程中的资源环境挑战，探索绿色城镇化模式</a:t>
          </a:r>
          <a: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4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400" b="1" kern="1200" dirty="0" smtClean="0">
              <a:latin typeface="Times New Roman" panose="02020603050405020304" pitchFamily="18" charset="0"/>
              <a:cs typeface="Times New Roman" panose="02020603050405020304" pitchFamily="18" charset="0"/>
            </a:rPr>
            <a:t>Pay high attention to resource and environment challenges in the process of urbanization, and explore paths to green urbanization including urban green transportation</a:t>
          </a:r>
          <a:endParaRPr lang="zh-CN" altLang="en-US" sz="1400" b="1"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911344" y="1152137"/>
        <a:ext cx="1727242" cy="3628187"/>
      </dsp:txXfrm>
    </dsp:sp>
    <dsp:sp modelId="{5D450C2D-30A5-4F35-B43B-2E23F2A15C93}">
      <dsp:nvSpPr>
        <dsp:cNvPr id="0" name=""/>
        <dsp:cNvSpPr/>
      </dsp:nvSpPr>
      <dsp:spPr>
        <a:xfrm>
          <a:off x="0" y="4821655"/>
          <a:ext cx="8640960" cy="362920"/>
        </a:xfrm>
        <a:prstGeom prst="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4A91-9F2A-477E-A9FC-918C8ABF5AA2}">
      <dsp:nvSpPr>
        <dsp:cNvPr id="0" name=""/>
        <dsp:cNvSpPr/>
      </dsp:nvSpPr>
      <dsp:spPr>
        <a:xfrm>
          <a:off x="0" y="250744"/>
          <a:ext cx="7920880" cy="1421721"/>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Times New Roman" panose="02020603050405020304" pitchFamily="18" charset="0"/>
              <a:ea typeface="仿宋" panose="02010609060101010101" pitchFamily="49" charset="-122"/>
              <a:cs typeface="Times New Roman" panose="02020603050405020304" pitchFamily="18" charset="0"/>
            </a:rPr>
            <a:t>（一）加快完善顶层设计，全面推动生态文明建设实践</a:t>
          </a: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800" b="1" kern="1200" dirty="0" smtClean="0">
              <a:latin typeface="Times New Roman" panose="02020603050405020304" pitchFamily="18" charset="0"/>
              <a:ea typeface="仿宋" panose="02010609060101010101" pitchFamily="49" charset="-122"/>
              <a:cs typeface="Times New Roman" panose="02020603050405020304" pitchFamily="18" charset="0"/>
            </a:rPr>
            <a:t>(I) </a:t>
          </a:r>
          <a:r>
            <a:rPr lang="en-US" sz="1800" b="1" kern="1200" dirty="0" smtClean="0">
              <a:latin typeface="Times New Roman" panose="02020603050405020304" pitchFamily="18" charset="0"/>
              <a:cs typeface="Times New Roman" panose="02020603050405020304" pitchFamily="18" charset="0"/>
            </a:rPr>
            <a:t>Speed up improvement of top-level design and comprehensively promote practical implementation of Ecological Civilization.</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69403" y="320147"/>
        <a:ext cx="7782074" cy="1282915"/>
      </dsp:txXfrm>
    </dsp:sp>
    <dsp:sp modelId="{CC1F4324-335A-428D-A221-5EFABF759551}">
      <dsp:nvSpPr>
        <dsp:cNvPr id="0" name=""/>
        <dsp:cNvSpPr/>
      </dsp:nvSpPr>
      <dsp:spPr>
        <a:xfrm>
          <a:off x="0" y="1672465"/>
          <a:ext cx="7920880" cy="333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0320" rIns="113792" bIns="20320" numCol="1" spcCol="1270" anchor="t" anchorCtr="0">
          <a:noAutofit/>
        </a:bodyPr>
        <a:lstStyle/>
        <a:p>
          <a:pPr marL="171450" lvl="1" indent="-171450" algn="l" defTabSz="711200">
            <a:lnSpc>
              <a:spcPct val="100000"/>
            </a:lnSpc>
            <a:spcBef>
              <a:spcPct val="0"/>
            </a:spcBef>
            <a:spcAft>
              <a:spcPts val="0"/>
            </a:spcAft>
            <a:buChar char="••"/>
          </a:pPr>
          <a:r>
            <a:rPr lang="en-US" sz="1600" kern="1200" dirty="0" smtClean="0">
              <a:latin typeface="Times New Roman" panose="02020603050405020304" pitchFamily="18" charset="0"/>
              <a:ea typeface="仿宋" panose="02010609060101010101" pitchFamily="49" charset="-122"/>
              <a:cs typeface="Times New Roman" panose="02020603050405020304" pitchFamily="18" charset="0"/>
            </a:rPr>
            <a:t>1. </a:t>
          </a:r>
          <a:r>
            <a:rPr lang="zh-CN" sz="1600" kern="1200" dirty="0" smtClean="0">
              <a:latin typeface="Times New Roman" panose="02020603050405020304" pitchFamily="18" charset="0"/>
              <a:ea typeface="仿宋" panose="02010609060101010101" pitchFamily="49" charset="-122"/>
              <a:cs typeface="Times New Roman" panose="02020603050405020304" pitchFamily="18" charset="0"/>
            </a:rPr>
            <a:t>加快顶层设计进程。</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Speed up top-level design.</a:t>
          </a:r>
          <a:endParaRPr lang="zh-CN" altLang="en-US" sz="7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0"/>
            </a:spcAft>
            <a:buChar char="••"/>
          </a:pPr>
          <a:r>
            <a:rPr lang="en-US" sz="1600" kern="1200" dirty="0" smtClean="0">
              <a:latin typeface="Times New Roman" panose="02020603050405020304" pitchFamily="18" charset="0"/>
              <a:ea typeface="仿宋" panose="02010609060101010101" pitchFamily="49" charset="-122"/>
              <a:cs typeface="Times New Roman" panose="02020603050405020304" pitchFamily="18" charset="0"/>
            </a:rPr>
            <a:t>2. </a:t>
          </a:r>
          <a:r>
            <a:rPr lang="zh-CN" sz="1600" kern="1200" dirty="0" smtClean="0">
              <a:latin typeface="Times New Roman" panose="02020603050405020304" pitchFamily="18" charset="0"/>
              <a:ea typeface="仿宋" panose="02010609060101010101" pitchFamily="49" charset="-122"/>
              <a:cs typeface="Times New Roman" panose="02020603050405020304" pitchFamily="18" charset="0"/>
            </a:rPr>
            <a:t>以抓紧落实“三中全会”提出的相关制度改革为重点，推动生态文明制度体系建设。</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Establish the appropriate institutions and systems for Ecological Civilization implementation.</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0"/>
            </a:spcAft>
            <a:buChar char="••"/>
          </a:pPr>
          <a:r>
            <a:rPr lang="en-US" sz="1600" kern="1200" dirty="0" smtClean="0">
              <a:latin typeface="Times New Roman" panose="02020603050405020304" pitchFamily="18" charset="0"/>
              <a:ea typeface="仿宋" panose="02010609060101010101" pitchFamily="49" charset="-122"/>
              <a:cs typeface="Times New Roman" panose="02020603050405020304" pitchFamily="18" charset="0"/>
            </a:rPr>
            <a:t>3. </a:t>
          </a:r>
          <a:r>
            <a:rPr lang="zh-CN" sz="1600" kern="1200" dirty="0" smtClean="0">
              <a:latin typeface="Times New Roman" panose="02020603050405020304" pitchFamily="18" charset="0"/>
              <a:ea typeface="仿宋" panose="02010609060101010101" pitchFamily="49" charset="-122"/>
              <a:cs typeface="Times New Roman" panose="02020603050405020304" pitchFamily="18" charset="0"/>
            </a:rPr>
            <a:t>尽快完善生态文明建设的评价考核奖惩机制。</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Expedite the development of evaluation and incentive mechanisms for Ecological Civilization construction.</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0"/>
            </a:spcAft>
            <a:buChar char="••"/>
          </a:pPr>
          <a:r>
            <a:rPr lang="en-US" sz="1600" kern="1200" dirty="0" smtClean="0">
              <a:latin typeface="Times New Roman" panose="02020603050405020304" pitchFamily="18" charset="0"/>
              <a:ea typeface="仿宋" panose="02010609060101010101" pitchFamily="49" charset="-122"/>
              <a:cs typeface="Times New Roman" panose="02020603050405020304" pitchFamily="18" charset="0"/>
            </a:rPr>
            <a:t>4. </a:t>
          </a:r>
          <a:r>
            <a:rPr lang="zh-CN" sz="1600" kern="1200" dirty="0" smtClean="0">
              <a:latin typeface="Times New Roman" panose="02020603050405020304" pitchFamily="18" charset="0"/>
              <a:ea typeface="仿宋" panose="02010609060101010101" pitchFamily="49" charset="-122"/>
              <a:cs typeface="Times New Roman" panose="02020603050405020304" pitchFamily="18" charset="0"/>
            </a:rPr>
            <a:t>开展生态文明建设示范区创建。</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sz="1600" kern="1200" dirty="0" smtClean="0">
              <a:latin typeface="Times New Roman" panose="02020603050405020304" pitchFamily="18" charset="0"/>
              <a:cs typeface="Times New Roman" panose="02020603050405020304" pitchFamily="18" charset="0"/>
            </a:rPr>
            <a:t>Strengthen pilot demonstrations. </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a:p>
          <a:pPr marL="171450" lvl="1" indent="-171450" algn="l" defTabSz="711200">
            <a:lnSpc>
              <a:spcPct val="100000"/>
            </a:lnSpc>
            <a:spcBef>
              <a:spcPct val="0"/>
            </a:spcBef>
            <a:spcAft>
              <a:spcPts val="0"/>
            </a:spcAft>
            <a:buChar char="••"/>
          </a:pPr>
          <a:r>
            <a:rPr lang="en-US" sz="1600" kern="1200" dirty="0" smtClean="0">
              <a:latin typeface="Times New Roman" panose="02020603050405020304" pitchFamily="18" charset="0"/>
              <a:ea typeface="仿宋" panose="02010609060101010101" pitchFamily="49" charset="-122"/>
              <a:cs typeface="Times New Roman" panose="02020603050405020304" pitchFamily="18" charset="0"/>
            </a:rPr>
            <a:t>5. </a:t>
          </a:r>
          <a:r>
            <a:rPr lang="zh-CN" sz="1600" kern="1200" dirty="0" smtClean="0">
              <a:latin typeface="Times New Roman" panose="02020603050405020304" pitchFamily="18" charset="0"/>
              <a:ea typeface="仿宋" panose="02010609060101010101" pitchFamily="49" charset="-122"/>
              <a:cs typeface="Times New Roman" panose="02020603050405020304" pitchFamily="18" charset="0"/>
            </a:rPr>
            <a:t>着手研究“十三五”规划期间重大环境与发展问题。</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Studies on key environment and development issues during the 13</a:t>
          </a:r>
          <a:r>
            <a:rPr lang="en-US" altLang="zh-CN" sz="1600" kern="1200" baseline="30000" dirty="0" smtClean="0">
              <a:latin typeface="Times New Roman" panose="02020603050405020304" pitchFamily="18" charset="0"/>
              <a:ea typeface="仿宋" panose="02010609060101010101" pitchFamily="49" charset="-122"/>
              <a:cs typeface="Times New Roman" panose="02020603050405020304" pitchFamily="18" charset="0"/>
            </a:rPr>
            <a:t>th</a:t>
          </a:r>
          <a:r>
            <a:rPr lang="en-US" altLang="zh-CN" sz="1600" kern="1200" dirty="0" smtClean="0">
              <a:latin typeface="Times New Roman" panose="02020603050405020304" pitchFamily="18" charset="0"/>
              <a:ea typeface="仿宋" panose="02010609060101010101" pitchFamily="49" charset="-122"/>
              <a:cs typeface="Times New Roman" panose="02020603050405020304" pitchFamily="18" charset="0"/>
            </a:rPr>
            <a:t> Five-Year Period.</a:t>
          </a:r>
          <a:endParaRPr lang="zh-CN" altLang="en-US" sz="16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672465"/>
        <a:ext cx="7920880" cy="3333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E454E-F8C9-4D5F-96C8-E34A7BDF58ED}">
      <dsp:nvSpPr>
        <dsp:cNvPr id="0" name=""/>
        <dsp:cNvSpPr/>
      </dsp:nvSpPr>
      <dsp:spPr>
        <a:xfrm>
          <a:off x="0" y="363301"/>
          <a:ext cx="7560840" cy="1940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r>
            <a:rPr lang="zh-CN" altLang="en-US" sz="2000" b="1" kern="1200" dirty="0" smtClean="0">
              <a:latin typeface="Times New Roman" panose="02020603050405020304" pitchFamily="18" charset="0"/>
              <a:ea typeface="仿宋" panose="02010609060101010101" pitchFamily="49" charset="-122"/>
              <a:cs typeface="Times New Roman" panose="02020603050405020304" pitchFamily="18" charset="0"/>
            </a:rPr>
            <a:t>（二）集中力量切实解决大气、水和土壤污染等突出环境问题，全面满足公众对良好环境质量的基本需求</a:t>
          </a: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b="1" kern="1200" dirty="0" smtClean="0">
              <a:latin typeface="Times New Roman" panose="02020603050405020304" pitchFamily="18" charset="0"/>
              <a:ea typeface="仿宋" panose="02010609060101010101" pitchFamily="49" charset="-122"/>
              <a:cs typeface="Times New Roman" panose="02020603050405020304" pitchFamily="18" charset="0"/>
            </a:rPr>
            <a:t>(II) </a:t>
          </a:r>
          <a:r>
            <a:rPr lang="en-US" sz="2000" b="1" kern="1200" dirty="0" smtClean="0">
              <a:latin typeface="Times New Roman" panose="02020603050405020304" pitchFamily="18" charset="0"/>
              <a:cs typeface="Times New Roman" panose="02020603050405020304" pitchFamily="18" charset="0"/>
            </a:rPr>
            <a:t>Focus greater effort on resolution of prominent environmental issues such as air, water and soil pollution, in order to meet basic public demands for a healthy environment</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94722" y="458023"/>
        <a:ext cx="7371396" cy="1750955"/>
      </dsp:txXfrm>
    </dsp:sp>
    <dsp:sp modelId="{B127F28D-CFDB-4351-97B2-C3716C1CF3DC}">
      <dsp:nvSpPr>
        <dsp:cNvPr id="0" name=""/>
        <dsp:cNvSpPr/>
      </dsp:nvSpPr>
      <dsp:spPr>
        <a:xfrm>
          <a:off x="0" y="2303701"/>
          <a:ext cx="7560840" cy="20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4130" rIns="135128" bIns="24130" numCol="1" spcCol="1270" anchor="t" anchorCtr="0">
          <a:noAutofit/>
        </a:bodyPr>
        <a:lstStyle/>
        <a:p>
          <a:pPr marL="171450" lvl="1" indent="-171450" algn="l" defTabSz="844550">
            <a:lnSpc>
              <a:spcPct val="100000"/>
            </a:lnSpc>
            <a:spcBef>
              <a:spcPct val="0"/>
            </a:spcBef>
            <a:spcAft>
              <a:spcPct val="20000"/>
            </a:spcAft>
            <a:buChar char="••"/>
          </a:pPr>
          <a:r>
            <a:rPr lang="zh-CN" altLang="en-US" sz="1900" kern="1200" dirty="0" smtClean="0">
              <a:latin typeface="Times New Roman" panose="02020603050405020304" pitchFamily="18" charset="0"/>
              <a:ea typeface="仿宋" panose="02010609060101010101" pitchFamily="49" charset="-122"/>
              <a:cs typeface="Times New Roman" panose="02020603050405020304" pitchFamily="18" charset="0"/>
            </a:rPr>
            <a:t>以发布实施</a:t>
          </a:r>
          <a:r>
            <a:rPr lang="en-US" altLang="zh-CN" sz="19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900" kern="1200" dirty="0" smtClean="0">
              <a:latin typeface="Times New Roman" panose="02020603050405020304" pitchFamily="18" charset="0"/>
              <a:ea typeface="仿宋" panose="02010609060101010101" pitchFamily="49" charset="-122"/>
              <a:cs typeface="Times New Roman" panose="02020603050405020304" pitchFamily="18" charset="0"/>
            </a:rPr>
            <a:t>大气污染防治行动计划</a:t>
          </a:r>
          <a:r>
            <a:rPr lang="en-US" altLang="zh-CN" sz="1900" kern="1200"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900" kern="1200" dirty="0" smtClean="0">
              <a:latin typeface="Times New Roman" panose="02020603050405020304" pitchFamily="18" charset="0"/>
              <a:ea typeface="仿宋" panose="02010609060101010101" pitchFamily="49" charset="-122"/>
              <a:cs typeface="Times New Roman" panose="02020603050405020304" pitchFamily="18" charset="0"/>
            </a:rPr>
            <a:t>为良好开端，进一步就其它严重影响公众健康生活的水污染、土壤污染和农村环境问题尽快制定专项行动计划。</a:t>
          </a:r>
          <a:r>
            <a:rPr lang="en-US" altLang="zh-CN" sz="19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19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1900" kern="1200" dirty="0" smtClean="0">
              <a:latin typeface="Times New Roman" panose="02020603050405020304" pitchFamily="18" charset="0"/>
              <a:ea typeface="仿宋" panose="02010609060101010101" pitchFamily="49" charset="-122"/>
              <a:cs typeface="Times New Roman" panose="02020603050405020304" pitchFamily="18" charset="0"/>
            </a:rPr>
            <a:t>With t</a:t>
          </a:r>
          <a:r>
            <a:rPr lang="en-US" sz="1900" kern="1200" dirty="0" smtClean="0">
              <a:latin typeface="Times New Roman" panose="02020603050405020304" pitchFamily="18" charset="0"/>
              <a:cs typeface="Times New Roman" panose="02020603050405020304" pitchFamily="18" charset="0"/>
            </a:rPr>
            <a:t>he </a:t>
          </a:r>
          <a:r>
            <a:rPr lang="en-US" sz="1900" i="1" kern="1200" dirty="0" smtClean="0">
              <a:latin typeface="Times New Roman" panose="02020603050405020304" pitchFamily="18" charset="0"/>
              <a:cs typeface="Times New Roman" panose="02020603050405020304" pitchFamily="18" charset="0"/>
            </a:rPr>
            <a:t>Air Pollution Control Action Plan (APCAP)</a:t>
          </a:r>
          <a:r>
            <a:rPr lang="en-US" sz="1900" kern="1200" dirty="0" smtClean="0">
              <a:latin typeface="Times New Roman" panose="02020603050405020304" pitchFamily="18" charset="0"/>
              <a:cs typeface="Times New Roman" panose="02020603050405020304" pitchFamily="18" charset="0"/>
            </a:rPr>
            <a:t> as a good start, the Government of China should develop special action plans for other environmental issues that seriously affect public health and life such as water pollution, soil pollution and rural environmental problems.</a:t>
          </a:r>
          <a:endParaRPr lang="zh-CN" altLang="en-US" sz="19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2303701"/>
        <a:ext cx="7560840" cy="2085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E8678-593D-40B6-91B2-96CF7BF20279}">
      <dsp:nvSpPr>
        <dsp:cNvPr id="0" name=""/>
        <dsp:cNvSpPr/>
      </dsp:nvSpPr>
      <dsp:spPr>
        <a:xfrm>
          <a:off x="0" y="261488"/>
          <a:ext cx="7272808" cy="16731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ct val="35000"/>
            </a:spcAft>
          </a:pPr>
          <a:r>
            <a:rPr lang="zh-CN" altLang="en-US" sz="2200" b="1" kern="1200" dirty="0" smtClean="0">
              <a:latin typeface="Times New Roman" panose="02020603050405020304" pitchFamily="18" charset="0"/>
              <a:ea typeface="仿宋" panose="02010609060101010101" pitchFamily="49" charset="-122"/>
              <a:cs typeface="Times New Roman" panose="02020603050405020304" pitchFamily="18" charset="0"/>
            </a:rPr>
            <a:t>（三）抓住影响环境与社会协调发展的重要领域，明确相应政策的发展方向</a:t>
          </a: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200" b="1" kern="1200" dirty="0" smtClean="0">
              <a:latin typeface="Times New Roman" panose="02020603050405020304" pitchFamily="18" charset="0"/>
              <a:ea typeface="仿宋" panose="02010609060101010101" pitchFamily="49" charset="-122"/>
              <a:cs typeface="Times New Roman" panose="02020603050405020304" pitchFamily="18" charset="0"/>
            </a:rPr>
            <a:t>(III) </a:t>
          </a:r>
          <a:r>
            <a:rPr lang="en-US" sz="2200" b="1" kern="1200" dirty="0" smtClean="0">
              <a:latin typeface="Times New Roman" panose="02020603050405020304" pitchFamily="18" charset="0"/>
              <a:cs typeface="Times New Roman" panose="02020603050405020304" pitchFamily="18" charset="0"/>
            </a:rPr>
            <a:t>Focus on key areas of environment and society linkages and identify relevant policies</a:t>
          </a:r>
          <a:endParaRPr lang="zh-CN" altLang="en-US" sz="105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81674" y="343162"/>
        <a:ext cx="7109460" cy="1509752"/>
      </dsp:txXfrm>
    </dsp:sp>
    <dsp:sp modelId="{4DB7C72E-84B0-4BB3-86FC-37225F113A77}">
      <dsp:nvSpPr>
        <dsp:cNvPr id="0" name=""/>
        <dsp:cNvSpPr/>
      </dsp:nvSpPr>
      <dsp:spPr>
        <a:xfrm>
          <a:off x="0" y="1934589"/>
          <a:ext cx="7272808"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12"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zh-CN" altLang="en-US" sz="2000" kern="1200" dirty="0" smtClean="0">
              <a:latin typeface="Times New Roman" panose="02020603050405020304" pitchFamily="18" charset="0"/>
              <a:ea typeface="仿宋" panose="02010609060101010101" pitchFamily="49" charset="-122"/>
              <a:cs typeface="Times New Roman" panose="02020603050405020304" pitchFamily="18" charset="0"/>
            </a:rPr>
            <a:t>重点关注七个领域：环境与健康，环境与社会风险，环境与公平，环境与贫困，环境与就业，环境与可持续消费，环境“邻避效应”问题和环境群体事件</a:t>
          </a: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
          </a:r>
          <a:b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br>
          <a:r>
            <a:rPr lang="en-US" altLang="zh-CN" sz="2000" kern="1200" dirty="0" smtClean="0">
              <a:latin typeface="Times New Roman" panose="02020603050405020304" pitchFamily="18" charset="0"/>
              <a:ea typeface="仿宋" panose="02010609060101010101" pitchFamily="49" charset="-122"/>
              <a:cs typeface="Times New Roman" panose="02020603050405020304" pitchFamily="18" charset="0"/>
            </a:rPr>
            <a:t>Seven areas that require attention: </a:t>
          </a:r>
          <a:r>
            <a:rPr lang="en-US" sz="2000" kern="1200" dirty="0" smtClean="0">
              <a:latin typeface="Times New Roman" panose="02020603050405020304" pitchFamily="18" charset="0"/>
              <a:cs typeface="Times New Roman" panose="02020603050405020304" pitchFamily="18" charset="0"/>
            </a:rPr>
            <a:t>environment and health, environment and social risk, environment and social justice, environment and poverty, environment and employment, environment and sustainable consumption, and NIMBY (“Not In My Backyard”) issues</a:t>
          </a:r>
          <a:endParaRPr lang="zh-CN" altLang="en-US" sz="2000" kern="1200" dirty="0">
            <a:latin typeface="Times New Roman" panose="02020603050405020304" pitchFamily="18" charset="0"/>
            <a:ea typeface="仿宋" panose="02010609060101010101" pitchFamily="49" charset="-122"/>
            <a:cs typeface="Times New Roman" panose="02020603050405020304" pitchFamily="18" charset="0"/>
          </a:endParaRPr>
        </a:p>
      </dsp:txBody>
      <dsp:txXfrm>
        <a:off x="0" y="1934589"/>
        <a:ext cx="7272808" cy="25564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diagrams.loki3.com/BracketList+Icon">
  <dgm:title val="垂直括号列表"/>
  <dgm:desc val="用于显示分组的信息块。适合于大量的 2 级文本。"/>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Icon">
  <dgm:title val="垂直括号列表"/>
  <dgm:desc val="用于显示分组的信息块。适合于大量的 2 级文本。"/>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Icon">
  <dgm:title val="垂直括号列表"/>
  <dgm:desc val="用于显示分组的信息块。适合于大量的 2 级文本。"/>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1/layout/TabList">
  <dgm:title val="选项卡列表"/>
  <dgm:desc val="用于显示非有序信息块或者分组信息块。非常适合于包含少量级别 1 文本的列表。第一个级别 2 显示在级别 1 文本旁边，其余级别 2 文本显示在级别 1 文本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63CFC-CDB5-438E-9D4A-1056444ECAC5}" type="datetimeFigureOut">
              <a:rPr lang="zh-CN" altLang="en-US" smtClean="0"/>
              <a:t>14-5-8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6A6FE-BA10-408F-9DF2-B8094270A7D6}" type="slidenum">
              <a:rPr lang="zh-CN" altLang="en-US" smtClean="0"/>
              <a:t>‹#›</a:t>
            </a:fld>
            <a:endParaRPr lang="zh-CN" altLang="en-US"/>
          </a:p>
        </p:txBody>
      </p:sp>
    </p:spTree>
    <p:extLst>
      <p:ext uri="{BB962C8B-B14F-4D97-AF65-F5344CB8AC3E}">
        <p14:creationId xmlns:p14="http://schemas.microsoft.com/office/powerpoint/2010/main" val="27310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中国新一届政府的绿色战略思维和重大举措：</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“十二五”规划中的绿色发展任务在扎实推进，对生态文明建设的认识在不断深化和具体化，实践内容在不断丰富，美丽中国愿景下的“中国梦”正在激励着中国人民的绿色繁荣行动。</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同时，</a:t>
            </a:r>
            <a:r>
              <a:rPr lang="zh-CN" altLang="zh-CN" sz="1200" kern="1200" dirty="0" smtClean="0">
                <a:solidFill>
                  <a:schemeClr val="tx1"/>
                </a:solidFill>
                <a:effectLst/>
                <a:latin typeface="+mn-lt"/>
                <a:ea typeface="+mn-ea"/>
                <a:cs typeface="+mn-cs"/>
              </a:rPr>
              <a:t>在全球经济深度调整背景下，中国坚定不移地坚持继续深化改革，打造中国经济的“升级版”，为环境改善提供了重要机遇。新颁布的《大气污染防治行动计划》彰显了中国政府保护环境的决心和承诺。</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4</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（三）抓住影响环境与社会协调发展的重要领域，明确相应政策的发展方向</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识别目前影响中国环境与社会协调发展关系的重要领域和突出问题，并明确相应的政策方向是中国决策者的首要任务，然后逐步加以建立和完善。以下七个领域尤其需要关注：</a:t>
            </a:r>
          </a:p>
          <a:p>
            <a:r>
              <a:rPr lang="zh-CN" altLang="zh-CN" sz="1200" kern="1200" dirty="0" smtClean="0">
                <a:solidFill>
                  <a:schemeClr val="tx1"/>
                </a:solidFill>
                <a:effectLst/>
                <a:latin typeface="+mn-lt"/>
                <a:ea typeface="+mn-ea"/>
                <a:cs typeface="+mn-cs"/>
              </a:rPr>
              <a:t>——在环境与健康领域，研究建立环境与健康管理、风险预防和权益保障体系和制度。</a:t>
            </a:r>
          </a:p>
          <a:p>
            <a:r>
              <a:rPr lang="zh-CN" altLang="zh-CN" sz="1200" kern="1200" dirty="0" smtClean="0">
                <a:solidFill>
                  <a:schemeClr val="tx1"/>
                </a:solidFill>
                <a:effectLst/>
                <a:latin typeface="+mn-lt"/>
                <a:ea typeface="+mn-ea"/>
                <a:cs typeface="+mn-cs"/>
              </a:rPr>
              <a:t>——在环境与社会风险领域，研究建立重大项目（工程）社会风险评估机制，健全社会风险民意沟通和利益诉求机制，强化社会风险化解工作机制。</a:t>
            </a:r>
          </a:p>
          <a:p>
            <a:r>
              <a:rPr lang="zh-CN" altLang="zh-CN" sz="1200" kern="1200" dirty="0" smtClean="0">
                <a:solidFill>
                  <a:schemeClr val="tx1"/>
                </a:solidFill>
                <a:effectLst/>
                <a:latin typeface="+mn-lt"/>
                <a:ea typeface="+mn-ea"/>
                <a:cs typeface="+mn-cs"/>
              </a:rPr>
              <a:t>——在环境与公平领域，加快建设环境公共服务均等化体系，在生态系统服务价值核算的基础上，全面建立生态补偿和污染损害赔偿等机制。</a:t>
            </a:r>
          </a:p>
          <a:p>
            <a:r>
              <a:rPr lang="zh-CN" altLang="zh-CN" sz="1200" kern="1200" dirty="0" smtClean="0">
                <a:solidFill>
                  <a:schemeClr val="tx1"/>
                </a:solidFill>
                <a:effectLst/>
                <a:latin typeface="+mn-lt"/>
                <a:ea typeface="+mn-ea"/>
                <a:cs typeface="+mn-cs"/>
              </a:rPr>
              <a:t>——在环境与贫困领域，研究建立益贫性环保战略思路、政策工具和机制，完善扶贫项目与规划的环境影响评价和后评估制度，建立生态环境友好的扶贫政策和机制。</a:t>
            </a:r>
          </a:p>
          <a:p>
            <a:r>
              <a:rPr lang="zh-CN" altLang="zh-CN" sz="1200" kern="1200" dirty="0" smtClean="0">
                <a:solidFill>
                  <a:schemeClr val="tx1"/>
                </a:solidFill>
                <a:effectLst/>
                <a:latin typeface="+mn-lt"/>
                <a:ea typeface="+mn-ea"/>
                <a:cs typeface="+mn-cs"/>
              </a:rPr>
              <a:t>——在环境与就业领域，制定推动绿色就业发展的法律和政策，制订绿色技能开发计划，保障绿色就业领域劳动者的权益等。</a:t>
            </a:r>
          </a:p>
          <a:p>
            <a:r>
              <a:rPr lang="zh-CN" altLang="zh-CN" sz="1200" kern="1200" dirty="0" smtClean="0">
                <a:solidFill>
                  <a:schemeClr val="tx1"/>
                </a:solidFill>
                <a:effectLst/>
                <a:latin typeface="+mn-lt"/>
                <a:ea typeface="+mn-ea"/>
                <a:cs typeface="+mn-cs"/>
              </a:rPr>
              <a:t>——在环境与可持续消费领域，将建立可持续消费模式作为生态文明建设的有机组成部分，制定相应的国家战略和经济政策，建立基于市场机制的技术服务体系。 </a:t>
            </a:r>
          </a:p>
          <a:p>
            <a:r>
              <a:rPr lang="zh-CN" altLang="zh-CN" sz="1200" kern="1200" dirty="0" smtClean="0">
                <a:solidFill>
                  <a:schemeClr val="tx1"/>
                </a:solidFill>
                <a:effectLst/>
                <a:latin typeface="+mn-lt"/>
                <a:ea typeface="+mn-ea"/>
                <a:cs typeface="+mn-cs"/>
              </a:rPr>
              <a:t>——针对环境“邻避效应”问题和环境群体事件，探索建立政府与社会公众良好的互动（包括冲突解决）与应急响应机制。</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14</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（四）改善环境公共治理结构，建立政府</a:t>
            </a: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公众</a:t>
            </a: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企业绿色合作伙伴关系</a:t>
            </a:r>
            <a:endParaRPr lang="zh-CN" altLang="en-US" sz="1200" dirty="0" smtClean="0">
              <a:latin typeface="Times New Roman" panose="02020603050405020304" pitchFamily="18" charset="0"/>
              <a:ea typeface="仿宋" panose="02010609060101010101" pitchFamily="49" charset="-122"/>
              <a:cs typeface="Times New Roman" panose="02020603050405020304" pitchFamily="18" charset="0"/>
            </a:endParaRPr>
          </a:p>
          <a:p>
            <a:pPr marL="228600" indent="-228600">
              <a:buAutoNum type="arabicPeriod"/>
            </a:pPr>
            <a:r>
              <a:rPr lang="zh-CN" altLang="zh-CN" sz="1200" kern="1200" dirty="0" smtClean="0">
                <a:solidFill>
                  <a:schemeClr val="tx1"/>
                </a:solidFill>
                <a:effectLst/>
                <a:latin typeface="+mn-lt"/>
                <a:ea typeface="+mn-ea"/>
                <a:cs typeface="+mn-cs"/>
              </a:rPr>
              <a:t>政府的责任和作用：</a:t>
            </a:r>
            <a:endParaRPr lang="en-US" altLang="zh-CN" sz="1200" kern="1200" dirty="0" smtClean="0">
              <a:solidFill>
                <a:schemeClr val="tx1"/>
              </a:solidFill>
              <a:effectLst/>
              <a:latin typeface="+mn-lt"/>
              <a:ea typeface="+mn-ea"/>
              <a:cs typeface="+mn-cs"/>
            </a:endParaRPr>
          </a:p>
          <a:p>
            <a:pPr marL="0" indent="0">
              <a:buNone/>
            </a:pPr>
            <a:r>
              <a:rPr lang="zh-CN" altLang="zh-CN" sz="1200" kern="1200" dirty="0" smtClean="0">
                <a:solidFill>
                  <a:schemeClr val="tx1"/>
                </a:solidFill>
                <a:effectLst/>
                <a:latin typeface="+mn-lt"/>
                <a:ea typeface="+mn-ea"/>
                <a:cs typeface="+mn-cs"/>
              </a:rPr>
              <a:t>加快转变职能，通过制定必要的法规、政策和制度、规范各行动者包括自身的行为，协调和引导各行动者之间的合作，实施环境治理提出的各种措施和手段并进行自我监督和评价，建立政府、企业和公众之间在环境和绿色发展事务中的互信。</a:t>
            </a:r>
            <a:endParaRPr lang="en-US" altLang="zh-CN" sz="1200" kern="1200" dirty="0" smtClean="0">
              <a:solidFill>
                <a:schemeClr val="tx1"/>
              </a:solidFill>
              <a:effectLst/>
              <a:latin typeface="+mn-lt"/>
              <a:ea typeface="+mn-ea"/>
              <a:cs typeface="+mn-cs"/>
            </a:endParaRPr>
          </a:p>
          <a:p>
            <a:pPr marL="0" indent="0">
              <a:buNone/>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企业的责任和作用（包括国有和私营等企业）：</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严格遵守国家环境法规和强制性标准，履行环境法律责任</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环境社会责任；联合其他利益相关方如媒体、环保组织，共同强化环境责任。</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公众和社会组织的责任和作用：</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通过法律将环境权利明确为公民的基本权利，同时确定公民对等的环境责任和义务。创新环境保护的社会管理机制，通过社会组织整合各类社会资源和力量，建立与政府之间更加畅通有效的沟通机制和渠道</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扩大民事环境公益诉讼有关社会组织的主体范围，将维护公民环境权益落实到诉讼、赔偿等具体制度上。</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15</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（四）改善环境公共治理结构，建立政府</a:t>
            </a: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公众</a:t>
            </a:r>
            <a:r>
              <a:rPr lang="en-US" altLang="zh-CN" sz="1200" b="1" dirty="0" smtClean="0">
                <a:latin typeface="Times New Roman" panose="02020603050405020304" pitchFamily="18" charset="0"/>
                <a:ea typeface="仿宋" panose="02010609060101010101" pitchFamily="49" charset="-122"/>
                <a:cs typeface="Times New Roman" panose="02020603050405020304" pitchFamily="18" charset="0"/>
              </a:rPr>
              <a:t>—</a:t>
            </a:r>
            <a:r>
              <a:rPr lang="zh-CN" altLang="en-US" sz="1200" b="1" dirty="0" smtClean="0">
                <a:latin typeface="Times New Roman" panose="02020603050405020304" pitchFamily="18" charset="0"/>
                <a:ea typeface="仿宋" panose="02010609060101010101" pitchFamily="49" charset="-122"/>
                <a:cs typeface="Times New Roman" panose="02020603050405020304" pitchFamily="18" charset="0"/>
              </a:rPr>
              <a:t>企业绿色合作伙伴关系</a:t>
            </a:r>
            <a:endParaRPr lang="zh-CN" altLang="en-US" sz="1200" dirty="0" smtClean="0">
              <a:latin typeface="Times New Roman" panose="02020603050405020304" pitchFamily="18" charset="0"/>
              <a:ea typeface="仿宋" panose="02010609060101010101" pitchFamily="49" charset="-122"/>
              <a:cs typeface="Times New Roman" panose="02020603050405020304" pitchFamily="18" charset="0"/>
            </a:endParaRPr>
          </a:p>
          <a:p>
            <a:pPr marL="228600" indent="-228600">
              <a:buAutoNum type="arabicPeriod"/>
            </a:pPr>
            <a:r>
              <a:rPr lang="zh-CN" altLang="zh-CN" sz="1200" kern="1200" dirty="0" smtClean="0">
                <a:solidFill>
                  <a:schemeClr val="tx1"/>
                </a:solidFill>
                <a:effectLst/>
                <a:latin typeface="+mn-lt"/>
                <a:ea typeface="+mn-ea"/>
                <a:cs typeface="+mn-cs"/>
              </a:rPr>
              <a:t>政府的责任和作用：</a:t>
            </a:r>
            <a:endParaRPr lang="en-US" altLang="zh-CN" sz="1200" kern="1200" dirty="0" smtClean="0">
              <a:solidFill>
                <a:schemeClr val="tx1"/>
              </a:solidFill>
              <a:effectLst/>
              <a:latin typeface="+mn-lt"/>
              <a:ea typeface="+mn-ea"/>
              <a:cs typeface="+mn-cs"/>
            </a:endParaRPr>
          </a:p>
          <a:p>
            <a:pPr marL="0" indent="0">
              <a:buNone/>
            </a:pPr>
            <a:r>
              <a:rPr lang="zh-CN" altLang="zh-CN" sz="1200" kern="1200" dirty="0" smtClean="0">
                <a:solidFill>
                  <a:schemeClr val="tx1"/>
                </a:solidFill>
                <a:effectLst/>
                <a:latin typeface="+mn-lt"/>
                <a:ea typeface="+mn-ea"/>
                <a:cs typeface="+mn-cs"/>
              </a:rPr>
              <a:t>加快转变职能，通过制定必要的法规、政策和制度、规范各行动者包括自身的行为，协调和引导各行动者之间的合作，实施环境治理提出的各种措施和手段并进行自我监督和评价，建立政府、企业和公众之间在环境和绿色发展事务中的互信。</a:t>
            </a:r>
            <a:endParaRPr lang="en-US" altLang="zh-CN" sz="1200" kern="1200" dirty="0" smtClean="0">
              <a:solidFill>
                <a:schemeClr val="tx1"/>
              </a:solidFill>
              <a:effectLst/>
              <a:latin typeface="+mn-lt"/>
              <a:ea typeface="+mn-ea"/>
              <a:cs typeface="+mn-cs"/>
            </a:endParaRPr>
          </a:p>
          <a:p>
            <a:pPr marL="0" indent="0">
              <a:buNone/>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企业的责任和作用（包括国有和私营等企业）：</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严格遵守国家环境法规和强制性标准，履行环境法律责任</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环境社会责任；联合其他利益相关方如媒体、环保组织，共同强化环境责任。</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公众和社会组织的责任和作用：</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通过法律将环境权利明确为公民的基本权利，同时确定公民对等的环境责任和义务。创新环境保护的社会管理机制，通过社会组织整合各类社会资源和力量，建立与政府之间更加畅通有效的沟通机制和渠道</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扩大民事环境公益诉讼有关社会组织的主体范围，将维护公民环境权益落实到诉讼、赔偿等具体制度上。</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16</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（六）重塑全社会基于生态文明理念的环境道德和价值观，形成绿色和谐的文化基础</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中国需要从源头上塑造环境友好的社会核心价值观、伦理道德和文化，建立激励人与自然和谐的新型制度框架和行为模式，引导全社会朝着绿色与和谐的方向转型。建议：</a:t>
            </a:r>
          </a:p>
          <a:p>
            <a:r>
              <a:rPr lang="zh-CN" altLang="zh-CN" sz="1200" kern="1200" dirty="0" smtClean="0">
                <a:solidFill>
                  <a:schemeClr val="tx1"/>
                </a:solidFill>
                <a:effectLst/>
                <a:latin typeface="+mn-lt"/>
                <a:ea typeface="+mn-ea"/>
                <a:cs typeface="+mn-cs"/>
              </a:rPr>
              <a:t>建立和完善与中国传统道德和文化理念相契合的生态文明价值体系。</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制定相关战略和法规制度，将生态文明价值观等相关内容纳入各类教育体系（尤其是环境教育体系）、干部培训体系、企业文化建设和社区文化建设体系等，广泛宣传和传播生态文明价值观。将尊重自然的中国传统文化和现代生态文明理念、知识和基本技能的教育和宣传作为中国文化建设的有机组成部分。</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（七）在实践层面，将生态与环境保护提升到与经济、社会发展并列的高度</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从“十三五”规划开始，中国政府每五年的规划改为“国民经济、社会与环境发展规划”，从而使环境政策与规划真正成为与经济和社会并列的重要内容。同时，中国各级政府在每年的两会上所提交的“国民经济与社会发展报告”，也相应地改为“国民经济、社会与环境发展保护报告”。</a:t>
            </a:r>
            <a:endParaRPr lang="en-US" altLang="zh-CN" sz="1200" kern="1200" dirty="0" smtClean="0">
              <a:solidFill>
                <a:schemeClr val="tx1"/>
              </a:solidFill>
              <a:effectLst/>
              <a:latin typeface="+mn-lt"/>
              <a:ea typeface="+mn-ea"/>
              <a:cs typeface="+mn-cs"/>
            </a:endParaRPr>
          </a:p>
          <a:p>
            <a:pPr marL="228600" indent="-228600">
              <a:buAutoNum type="arabicPeriod"/>
            </a:pP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政府每年向同级人大提交的报告，应将环境与经济、社会置于同等重要的地位。报告对照设定目标清晰地列出政府在为人民群众发展国民经济、保护环境和促进社会发展等三个方面取得的成就，表明政府对环境保护负责，并通过报告阐明环境保护与社会发展的关系。报告应该根据设定的目标，采用定量和定性指标评估过去一年取得的成绩，并阐述未来的前景。</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17</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（六）重塑全社会基于生态文明理念的环境道德和价值观，形成绿色和谐的文化基础</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中国需要从源头上塑造环境友好的社会核心价值观、伦理道德和文化，建立激励人与自然和谐的新型制度框架和行为模式，引导全社会朝着绿色与和谐的方向转型。建议：</a:t>
            </a:r>
          </a:p>
          <a:p>
            <a:r>
              <a:rPr lang="zh-CN" altLang="zh-CN" sz="1200" kern="1200" dirty="0" smtClean="0">
                <a:solidFill>
                  <a:schemeClr val="tx1"/>
                </a:solidFill>
                <a:effectLst/>
                <a:latin typeface="+mn-lt"/>
                <a:ea typeface="+mn-ea"/>
                <a:cs typeface="+mn-cs"/>
              </a:rPr>
              <a:t>建立和完善与中国传统道德和文化理念相契合的生态文明价值体系。</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制定相关战略和法规制度，将生态文明价值观等相关内容纳入各类教育体系（尤其是环境教育体系）、干部培训体系、企业文化建设和社区文化建设体系等，广泛宣传和传播生态文明价值观。将尊重自然的中国传统文化和现代生态文明理念、知识和基本技能的教育和宣传作为中国文化建设的有机组成部分。</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（七）在实践层面，将生态与环境保护提升到与经济、社会发展并列的高度</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从“十三五”规划开始，中国政府每五年的规划改为“国民经济、社会与环境发展规划”，从而使环境政策与规划真正成为与经济和社会并列的重要内容。同时，中国各级政府在每年的两会上所提交的“国民经济与社会发展报告”，也相应地改为“国民经济、社会与环境发展保护报告”。</a:t>
            </a:r>
            <a:endParaRPr lang="en-US" altLang="zh-CN" sz="1200" kern="1200" dirty="0" smtClean="0">
              <a:solidFill>
                <a:schemeClr val="tx1"/>
              </a:solidFill>
              <a:effectLst/>
              <a:latin typeface="+mn-lt"/>
              <a:ea typeface="+mn-ea"/>
              <a:cs typeface="+mn-cs"/>
            </a:endParaRPr>
          </a:p>
          <a:p>
            <a:pPr marL="228600" indent="-228600">
              <a:buAutoNum type="arabicPeriod"/>
            </a:pP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政府每年向同级人大提交的报告，应将环境与经济、社会置于同等重要的地位。报告对照设定目标清晰地列出政府在为人民群众发展国民经济、保护环境和促进社会发展等三个方面取得的成就，表明政府对环境保护负责，并通过报告阐明环境保护与社会发展的关系。报告应该根据设定的目标，采用定量和定性指标评估过去一年取得的成绩，并阐述未来的前景。</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18</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政策建议二背景：</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出口、投资和消费对中国经济增长的驱动作用正在发生结构性调整，消费贡献比例逐渐加大。</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居民消费升级趋势强劲，消费总量和消费结构明显变化。</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为避免这些调整和变化带来更大的资源与环境压力，需要建立可持续的消费模式，促进中国提高资源和能源利用效率。</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19</a:t>
            </a:fld>
            <a:endParaRPr lang="zh-CN" altLang="en-US"/>
          </a:p>
        </p:txBody>
      </p:sp>
    </p:spTree>
    <p:extLst>
      <p:ext uri="{BB962C8B-B14F-4D97-AF65-F5344CB8AC3E}">
        <p14:creationId xmlns:p14="http://schemas.microsoft.com/office/powerpoint/2010/main" val="56338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 </a:t>
            </a:r>
            <a:r>
              <a:rPr lang="zh-CN" altLang="zh-CN" sz="1200" kern="1200" dirty="0" smtClean="0">
                <a:solidFill>
                  <a:schemeClr val="tx1"/>
                </a:solidFill>
                <a:effectLst/>
                <a:latin typeface="+mn-lt"/>
                <a:ea typeface="+mn-ea"/>
                <a:cs typeface="+mn-cs"/>
              </a:rPr>
              <a:t>国家可持续消费行动计划应关注：</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近期，以住房、家电、出行选择和食品等对资源环境影响最大的消费领域为优先重点，尤其是绿色建筑规范和激励机制。将可持续消费理念纳入“十三五”规划，确立可持续消费制度基础；</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中期（至</a:t>
            </a:r>
            <a:r>
              <a:rPr lang="en-US" altLang="zh-CN" sz="1200" kern="1200" dirty="0" smtClean="0">
                <a:solidFill>
                  <a:schemeClr val="tx1"/>
                </a:solidFill>
                <a:effectLst/>
                <a:latin typeface="+mn-lt"/>
                <a:ea typeface="+mn-ea"/>
                <a:cs typeface="+mn-cs"/>
              </a:rPr>
              <a:t>2030</a:t>
            </a:r>
            <a:r>
              <a:rPr lang="zh-CN" altLang="zh-CN" sz="1200" kern="1200" dirty="0" smtClean="0">
                <a:solidFill>
                  <a:schemeClr val="tx1"/>
                </a:solidFill>
                <a:effectLst/>
                <a:latin typeface="+mn-lt"/>
                <a:ea typeface="+mn-ea"/>
                <a:cs typeface="+mn-cs"/>
              </a:rPr>
              <a:t>年），建立完善有利于可持续消费的法律政策框架，在新兴城市中积极推广可持续消费模式；</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长期（至</a:t>
            </a:r>
            <a:r>
              <a:rPr lang="en-US" altLang="zh-CN" sz="1200" kern="1200" dirty="0" smtClean="0">
                <a:solidFill>
                  <a:schemeClr val="tx1"/>
                </a:solidFill>
                <a:effectLst/>
                <a:latin typeface="+mn-lt"/>
                <a:ea typeface="+mn-ea"/>
                <a:cs typeface="+mn-cs"/>
              </a:rPr>
              <a:t>2050</a:t>
            </a:r>
            <a:r>
              <a:rPr lang="zh-CN" altLang="zh-CN" sz="1200" kern="1200" dirty="0" smtClean="0">
                <a:solidFill>
                  <a:schemeClr val="tx1"/>
                </a:solidFill>
                <a:effectLst/>
                <a:latin typeface="+mn-lt"/>
                <a:ea typeface="+mn-ea"/>
                <a:cs typeface="+mn-cs"/>
              </a:rPr>
              <a:t>年），要在整个社会范围内持续提高可持续消费的能力和水平。针对不同地区、城市和消费群体制定差异化可持续消费战略。</a:t>
            </a:r>
            <a:endParaRPr lang="en-US" altLang="zh-CN"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完善促进可持续消费的法律法规</a:t>
            </a:r>
            <a:r>
              <a:rPr lang="zh-CN" altLang="en-US" sz="1200" kern="1200" dirty="0" smtClean="0">
                <a:solidFill>
                  <a:schemeClr val="tx1"/>
                </a:solidFill>
                <a:effectLst/>
                <a:latin typeface="+mn-lt"/>
                <a:ea typeface="+mn-ea"/>
                <a:cs typeface="+mn-cs"/>
              </a:rPr>
              <a:t>主要包括：</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将可持续消费理念纳入正在修订的《环境保护法》和《政府采购法》；</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远期可考虑出台专门的《可持续消费促进法》，统筹消费者权益保护、食品安全、环境保护与可持续消费的关系。</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改革完善有利于可持续消费的定价制度、税收制度和财政激励机制</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加强公共交通系统的财政保障，增加地方公共交通发展资金来源。</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结合“家电下乡政策”和“以旧换新政策”经验，重新设计政府补贴方案，主要补贴前百分之十最佳性能的产品；</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对资源密集型或排放密集型消费品征收环境税；</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将家庭税收减免与可持续消费挂钩，鼓励产品与废旧资源回收利用，向购买绿色建筑的消费者提供低利率信贷。</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 </a:t>
            </a:r>
            <a:r>
              <a:rPr lang="zh-CN" altLang="zh-CN" sz="1200" kern="1200" dirty="0" smtClean="0">
                <a:solidFill>
                  <a:schemeClr val="tx1"/>
                </a:solidFill>
                <a:effectLst/>
                <a:latin typeface="+mn-lt"/>
                <a:ea typeface="+mn-ea"/>
                <a:cs typeface="+mn-cs"/>
              </a:rPr>
              <a:t>加大绿色公共采购力度，向绿色供应链生产的产品倾斜。</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修订现有节能产品采购清单和环境标志清单，为政府购买绿色产品和服务设置强制性配额。</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政府采购标准中应纳入针对公务旅行和会议接待酒店的绿色标准；</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修改政府采购招标系统，将新能源、低排放汽车纳入政府采购清单，促使成为法定采购标准的重要考核指标。</a:t>
            </a:r>
            <a:endParaRPr lang="en-US" altLang="zh-CN"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US" altLang="zh-CN"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20</a:t>
            </a:fld>
            <a:endParaRPr lang="zh-CN" altLang="en-US"/>
          </a:p>
        </p:txBody>
      </p:sp>
    </p:spTree>
    <p:extLst>
      <p:ext uri="{BB962C8B-B14F-4D97-AF65-F5344CB8AC3E}">
        <p14:creationId xmlns:p14="http://schemas.microsoft.com/office/powerpoint/2010/main" val="257436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（二）推动可持续消费制度与体制创新</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提高中国绿色产品认证体系的公信力与独立性，强化中国环境标志制度。</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促进中国绿色产品认证与国际接轨。</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成立独立的消费者协会与消费者咨询委员会；</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建立由独立第三方管理运行的绿色产品国家数据库，收集发布产品信息。</a:t>
            </a:r>
            <a:endParaRPr lang="en-US" altLang="zh-CN" sz="1200" kern="1200" dirty="0" smtClean="0">
              <a:solidFill>
                <a:schemeClr val="tx1"/>
              </a:solidFill>
              <a:effectLst/>
              <a:latin typeface="+mn-lt"/>
              <a:ea typeface="+mn-ea"/>
              <a:cs typeface="+mn-cs"/>
            </a:endParaRPr>
          </a:p>
          <a:p>
            <a:pPr marL="0" indent="0">
              <a:buNone/>
            </a:pP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建立国家、区域和地方可持续消费评价指标体系，开展可持续消费试点示范。</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将可持续消费内容纳入生态文明建设试点示范和低碳试点示范等相关的方案和计划中。</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开展小规模的可持续消费社区试点与地方示范，城市绿色出行示范，城市道路资源优化配置示范。</a:t>
            </a: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21</a:t>
            </a:fld>
            <a:endParaRPr lang="zh-CN" altLang="en-US"/>
          </a:p>
        </p:txBody>
      </p:sp>
    </p:spTree>
    <p:extLst>
      <p:ext uri="{BB962C8B-B14F-4D97-AF65-F5344CB8AC3E}">
        <p14:creationId xmlns:p14="http://schemas.microsoft.com/office/powerpoint/2010/main" val="297029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（三）构建利益相关方参与的可持续消费伙伴关系</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充分发挥私营部门力量，将可持续消费纳入市场行为准则。</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充分发挥零售商和金融机构等部门在可持续消费中的作用。</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鼓励建设绿色供应链管理体系，鼓励将可持续消费目标纳入金融机构核心业务。</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鼓励社会团体、消费者团体积极参与国家和地方可持续消费政策框架制订。</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在城市设立消费者咨询中心，为市民、企业家、地方政府提供对话平台，在回收、产品共享、节水节能以及食品安全等重点领域提供咨询服务，提升下一代消费者的消费意识。</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在全国和地方范围内将可持续消费内容纳入学校课程发展计划。</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推动可持续消费国际合作。</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积极参与有关可持续消费多边政策框架谈判，参与“联合国可持续消费和生产十年框架计划”。</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在世贸组织政府采购协定谈判进程中，关注可持续消费议题。</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22</a:t>
            </a:fld>
            <a:endParaRPr lang="zh-CN" altLang="en-US"/>
          </a:p>
        </p:txBody>
      </p:sp>
    </p:spTree>
    <p:extLst>
      <p:ext uri="{BB962C8B-B14F-4D97-AF65-F5344CB8AC3E}">
        <p14:creationId xmlns:p14="http://schemas.microsoft.com/office/powerpoint/2010/main" val="297029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政策建议三背景：</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构建中国企业环境与社会责任履行机制，统筹企业发展与环境保护，实现企业可持续发展。</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政府应制定相应策略和政策，严惩环境违法企业，激励合规守法企业积极自愿履行环境与社会责任，推动企业向引领绿色发展的高层次发展。</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23</a:t>
            </a:fld>
            <a:endParaRPr lang="zh-CN" altLang="en-US"/>
          </a:p>
        </p:txBody>
      </p:sp>
    </p:spTree>
    <p:extLst>
      <p:ext uri="{BB962C8B-B14F-4D97-AF65-F5344CB8AC3E}">
        <p14:creationId xmlns:p14="http://schemas.microsoft.com/office/powerpoint/2010/main" val="240190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2013</a:t>
            </a:r>
            <a:r>
              <a:rPr lang="zh-CN" altLang="en-US" sz="1200" kern="1200" dirty="0" smtClean="0">
                <a:solidFill>
                  <a:schemeClr val="tx1"/>
                </a:solidFill>
                <a:effectLst/>
                <a:latin typeface="+mn-lt"/>
                <a:ea typeface="+mn-ea"/>
                <a:cs typeface="+mn-cs"/>
              </a:rPr>
              <a:t>年，</a:t>
            </a:r>
            <a:r>
              <a:rPr lang="zh-CN" altLang="zh-CN" sz="1200" kern="1200" dirty="0" smtClean="0">
                <a:solidFill>
                  <a:schemeClr val="tx1"/>
                </a:solidFill>
                <a:effectLst/>
                <a:latin typeface="+mn-lt"/>
                <a:ea typeface="+mn-ea"/>
                <a:cs typeface="+mn-cs"/>
              </a:rPr>
              <a:t>中国共产党第十八届三中全会刚刚</a:t>
            </a:r>
            <a:r>
              <a:rPr lang="zh-CN" altLang="en-US" sz="1200" kern="1200" dirty="0" smtClean="0">
                <a:solidFill>
                  <a:schemeClr val="tx1"/>
                </a:solidFill>
                <a:effectLst/>
                <a:latin typeface="+mn-lt"/>
                <a:ea typeface="+mn-ea"/>
                <a:cs typeface="+mn-cs"/>
              </a:rPr>
              <a:t>召开</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也</a:t>
            </a:r>
            <a:r>
              <a:rPr lang="zh-CN" altLang="zh-CN" sz="1200" kern="1200" dirty="0" smtClean="0">
                <a:solidFill>
                  <a:schemeClr val="tx1"/>
                </a:solidFill>
                <a:effectLst/>
                <a:latin typeface="+mn-lt"/>
                <a:ea typeface="+mn-ea"/>
                <a:cs typeface="+mn-cs"/>
              </a:rPr>
              <a:t>具有特殊的意义。</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三中全会的关键词就是全面深化改革。</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三中全会以更大的政治勇气和智慧为中国的经济、政治、文化、社会和生态文明建设等诸多重要领域制定了全面深化改革的目标、方法、时间表和路线图等，意味着中国在追求更高的发展目标—富强民主与文明和谐。</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十八届三中全会提出要加强生态文明制度建设，建立系统完整的生态文明制度体系，用制度保护生态环境。</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5</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（一）建立国家推动企业履行社会和环境责任的战略和行动计划</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针对国有企业与中小企业的不同需求，制定国家推动企业履行社会和环境责任的战略和行动计划；</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确立政府、企业和社会合作关系，明确政府相关部门的职责。</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在推动企业履行社会和环境责任中，坚持污染者付费原则。</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（二）建立以社会组织和行业协会为推动力的促进企业履行环境责任的工作机制</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充分发挥行业协会的规范、引导和自律作用，鼓励和支持企业履行社会和环境责任。</a:t>
            </a: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发起企业环境责任行动倡议，鼓励社会监督和积极参与。</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充分发挥社会团体、新闻媒体、网络平台等在企业绩效评价、信息公开、行为监督和社会反馈方面的作用。</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加强国际合作，学习优秀国际案例。</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24</a:t>
            </a:fld>
            <a:endParaRPr lang="zh-CN" altLang="en-US"/>
          </a:p>
        </p:txBody>
      </p:sp>
    </p:spTree>
    <p:extLst>
      <p:ext uri="{BB962C8B-B14F-4D97-AF65-F5344CB8AC3E}">
        <p14:creationId xmlns:p14="http://schemas.microsoft.com/office/powerpoint/2010/main" val="299363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（三）在企业守法的基础上强化企业履行社会与环境责任的激励机制</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加强企业履行环境和社会责任的配套法律法规。加强公司法、环境保护法、消费者权益保护法以及劳动法等多种法律间的配合，加大对违规企业的惩戒力度；推动地方环保法庭建设，完善相关司法实践；支持环境公益诉讼，发挥社会环保团体的监督作用。</a:t>
            </a: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积极构建促进企业履责的金融投资环境。推进绿色投资和绿色信贷，如通过建立投资基金</a:t>
            </a:r>
            <a:r>
              <a:rPr lang="zh-CN" altLang="zh-CN" sz="1200" i="1"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对履行环境与社会责任绩效良好的企业给予贴息和补助，政府给予优先采购支持。</a:t>
            </a: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政府需优先考虑制定针对中小企业履行环境责任的相关公共政策。此外，政府需要重视中国海外企业履行环境与社会责任的制度与能力建设，尤其是要特别重视文化差异，重视当地居民对企业履行社会责任的期望。通过颁布相关的技术指南，为海外投资企业履行环境责任提供规范指导。</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（四）完善企业社会与环境责任信息披露制度，提高透明度</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加大企业环境信息公开力度。</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建立企业社会环境信息的追踪体系，重视环境信息的储备、整理和分析基础工作，监督企业环境信息披露，加强企业信息公开的奖惩措施。根据不同行业特征，制定相应的行业报告规范。</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推动行业协会建立中国企业环境与社会责任信息平台。</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25</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政策建议四背景：</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政府管理部门急需在环境教育、环境知识传播、环境信息公开与环境应急响应等方面加强政府服务职能转变与能力建设发挥媒体特别是新媒体的作用，提高信息公开、舆论监督和公众参与决策的整体水平。</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26</a:t>
            </a:fld>
            <a:endParaRPr lang="zh-CN" altLang="en-US"/>
          </a:p>
        </p:txBody>
      </p:sp>
    </p:spTree>
    <p:extLst>
      <p:ext uri="{BB962C8B-B14F-4D97-AF65-F5344CB8AC3E}">
        <p14:creationId xmlns:p14="http://schemas.microsoft.com/office/powerpoint/2010/main" val="321578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（一）完善制度与机制，促进依法有序、科学理性的公众参与</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建立规划和决策早期参与和透明有效参与的方式和机制。</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建立利益相关者参与和公众咨询的决策机制，确保公众的表达权、参与权和监督权。</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提高公众参与透明度，改善公众投诉处理机制和流程，并建立与完善公益诉讼机制。</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建立更加完善的环境突发事故和环境群体事件应急响应机制。</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建立统一信息发布平台，为媒体和公众提供公开透明、快速准确更新的信息（包括风险信息）与应急响应指南；</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建立有效、互信的政府、企业和公众沟通机制。</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支持环境保护非政府组织发展。</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简化非政府组织和非企业社会团体的登记注册程序；</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积极引导和规范发展各类公益性环保组织，</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发挥行业协会在环境保护中的职能作用，积极鼓励和引导环保组织和城乡社区参与环境保护。</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27</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（二）促进环境信息公开制度的实施和完善</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进一步完善和落实环境信息公开制度。</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整合目前分散于各个机构和部门的环境信息和数据，建立公开的国家级环境信息与数据系统。</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基于</a:t>
            </a:r>
            <a:r>
              <a:rPr lang="en-US" altLang="zh-CN" sz="1200" kern="1200" dirty="0" smtClean="0">
                <a:solidFill>
                  <a:schemeClr val="tx1"/>
                </a:solidFill>
                <a:effectLst/>
                <a:latin typeface="+mn-lt"/>
                <a:ea typeface="+mn-ea"/>
                <a:cs typeface="+mn-cs"/>
              </a:rPr>
              <a:t>2008</a:t>
            </a:r>
            <a:r>
              <a:rPr lang="zh-CN" altLang="zh-CN" sz="1200" kern="1200" dirty="0" smtClean="0">
                <a:solidFill>
                  <a:schemeClr val="tx1"/>
                </a:solidFill>
                <a:effectLst/>
                <a:latin typeface="+mn-lt"/>
                <a:ea typeface="+mn-ea"/>
                <a:cs typeface="+mn-cs"/>
              </a:rPr>
              <a:t>年的《政府信息公开条例》的实施经验，探索制定信息公开法，使公众获取达到国际通行标准的环境信息。</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建立工业点源和其他排放源的污染物清单，提高污染数据的监测能力和透明度。</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借鉴“污染排放和转移登记”（</a:t>
            </a:r>
            <a:r>
              <a:rPr lang="en-US" altLang="zh-CN" sz="1200" kern="1200" dirty="0" smtClean="0">
                <a:solidFill>
                  <a:schemeClr val="tx1"/>
                </a:solidFill>
                <a:effectLst/>
                <a:latin typeface="+mn-lt"/>
                <a:ea typeface="+mn-ea"/>
                <a:cs typeface="+mn-cs"/>
              </a:rPr>
              <a:t>PRTR</a:t>
            </a:r>
            <a:r>
              <a:rPr lang="zh-CN" altLang="zh-CN" sz="1200" kern="1200" dirty="0" smtClean="0">
                <a:solidFill>
                  <a:schemeClr val="tx1"/>
                </a:solidFill>
                <a:effectLst/>
                <a:latin typeface="+mn-lt"/>
                <a:ea typeface="+mn-ea"/>
                <a:cs typeface="+mn-cs"/>
              </a:rPr>
              <a:t>）系统，并在化工行业试行。</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（三）发挥媒体的积极作用，构建有利于绿色发展的宣传教育体系</a:t>
            </a:r>
            <a:endParaRPr lang="zh-CN" altLang="zh-CN" sz="1200" kern="1200" dirty="0" smtClean="0">
              <a:solidFill>
                <a:schemeClr val="tx1"/>
              </a:solidFill>
              <a:effectLst/>
              <a:latin typeface="+mn-lt"/>
              <a:ea typeface="+mn-ea"/>
              <a:cs typeface="+mn-cs"/>
            </a:endParaRPr>
          </a:p>
          <a:p>
            <a:pPr marL="228600" indent="-228600">
              <a:buAutoNum type="arabicPeriod"/>
            </a:pPr>
            <a:r>
              <a:rPr lang="zh-CN" altLang="zh-CN" sz="1200" kern="1200" dirty="0" smtClean="0">
                <a:solidFill>
                  <a:schemeClr val="tx1"/>
                </a:solidFill>
                <a:effectLst/>
                <a:latin typeface="+mn-lt"/>
                <a:ea typeface="+mn-ea"/>
                <a:cs typeface="+mn-cs"/>
              </a:rPr>
              <a:t>发挥新媒体的平台与宣传作用。</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将新媒体技术充分运用到环境信息披露体系中，建设环境决策民意平台。</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强化媒体的社会责任，确保其信息真实性和准确性。</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加强环境和绿色发展宣传与教育体系建设。</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建立环境战略传播与公共参与机构和机制，运用多种途径引导公众主动参与到环境保护中。</a:t>
            </a:r>
          </a:p>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28</a:t>
            </a:fld>
            <a:endParaRPr lang="zh-CN" altLang="en-US"/>
          </a:p>
        </p:txBody>
      </p:sp>
    </p:spTree>
    <p:extLst>
      <p:ext uri="{BB962C8B-B14F-4D97-AF65-F5344CB8AC3E}">
        <p14:creationId xmlns:p14="http://schemas.microsoft.com/office/powerpoint/2010/main" val="206935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政策建议五背景：</a:t>
            </a:r>
            <a:endParaRPr lang="en-US" altLang="zh-CN" dirty="0" smtClean="0"/>
          </a:p>
          <a:p>
            <a:r>
              <a:rPr lang="zh-CN" altLang="zh-CN" sz="1200" kern="1200" dirty="0" smtClean="0">
                <a:solidFill>
                  <a:schemeClr val="tx1"/>
                </a:solidFill>
                <a:effectLst/>
                <a:latin typeface="+mn-lt"/>
                <a:ea typeface="+mn-ea"/>
                <a:cs typeface="+mn-cs"/>
              </a:rPr>
              <a:t>预计未来</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年，中国城镇常住人口将达</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亿，城镇化率可达到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左右。中国城镇化的空间分布与资源环境承载力不匹配、资源环境刚性约束等问题将更加突出，生态足迹快速增长。因此，中国政府必须高度重视新一轮城镇化进程中的环境风险，探索新型绿色城镇化道路。</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29</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（一）建立与资源环境承载力相适应的城镇化体系和布局</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在《全国主体功能区划规划》确定的城镇化地区，严格控制大城市规模，优化城镇化发展格局，促进大中小城市和小城镇协调发展，重视西部地区城镇化的质量。</a:t>
            </a:r>
            <a:endParaRPr lang="en-US"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维护和预留足够的城镇生态空间，处理好城镇化、新农村建设与人居环境生态化的关系，鼓励采取“紧凑型、多中心”的城镇功能格局。</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（二）加快推行城市环境总体规划制度</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在城市环境总体规划编制试点工作的基础上，进一步扩大试点范围，建立健全城市环境总体规划的标准、规范和制度体系。</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（三）提高城镇资源能源利用水平</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促进可持续生产与消费，积极推广绿色建筑标准、绿色建筑设计和绿色社区建设，大力发展绿色交通，实施城市用能用水节约管理，尽可能使用可再生能源，减轻环境影响。</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（四）同步建设城镇环境基础设施</a:t>
            </a:r>
            <a:endParaRPr lang="zh-CN" altLang="zh-CN"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zh-CN" altLang="zh-CN" sz="1200" kern="1200" dirty="0" smtClean="0">
                <a:solidFill>
                  <a:schemeClr val="tx1"/>
                </a:solidFill>
                <a:effectLst/>
                <a:latin typeface="+mn-lt"/>
                <a:ea typeface="+mn-ea"/>
                <a:cs typeface="+mn-cs"/>
              </a:rPr>
              <a:t>根据城镇人口规模、功能布局等，同步配套建设污水和垃圾分类收集处理、危险废物处置等环保设施，加强城镇环境基础设施运营管理。</a:t>
            </a:r>
          </a:p>
          <a:p>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（五）鼓励和推动城市绿色出行</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许多城市正朝着过度依赖小汽车的不健康交通模式发展。需要认真审视促进城市绿色出行在中国发展战略绿色转型中的定位、政策与工作重点，推动城市建立现代化、低排放、高运营效率的绿色交通系统，保证公共交通、步行和自行车在道路资源分配中的优先权。</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 </a:t>
            </a:r>
            <a:r>
              <a:rPr lang="zh-CN" altLang="zh-CN" sz="1200" kern="1200" dirty="0" smtClean="0">
                <a:solidFill>
                  <a:schemeClr val="tx1"/>
                </a:solidFill>
                <a:effectLst/>
                <a:latin typeface="+mn-lt"/>
                <a:ea typeface="+mn-ea"/>
                <a:cs typeface="+mn-cs"/>
              </a:rPr>
              <a:t>制定《中国城市绿色出行实施纲要》。加快《城市公共交通条例》、《大气污染防治法》等相关法律法规的制修订工作，并开展《城市促进绿色出行示范工程》，以构建中国特色的现代化城市绿色交通系统。</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制定《关于小汽车和道路空间合理使用的指导意见》，正确引导和调控小汽车的公平拥有与使用，减少交通拥堵、改善空气质量。在特大、大城市积极推进拥堵区域、拥堵时段的小汽车使用收费，并根据城市需要实施合理的限购限行措施。</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 </a:t>
            </a:r>
            <a:r>
              <a:rPr lang="zh-CN" altLang="zh-CN" sz="1200" kern="1200" dirty="0" smtClean="0">
                <a:solidFill>
                  <a:schemeClr val="tx1"/>
                </a:solidFill>
                <a:effectLst/>
                <a:latin typeface="+mn-lt"/>
                <a:ea typeface="+mn-ea"/>
                <a:cs typeface="+mn-cs"/>
              </a:rPr>
              <a:t>支持城市绿色交通投资，为公共交通体系提供可持续资金来源保障。建立促进绿色交通中央财政资金使用管理制度，如改燃油税从量计征为从价计征，增加燃油税收入并向公共交通倾斜。</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 </a:t>
            </a:r>
            <a:r>
              <a:rPr lang="zh-CN" altLang="zh-CN" sz="1200" kern="1200" dirty="0" smtClean="0">
                <a:solidFill>
                  <a:schemeClr val="tx1"/>
                </a:solidFill>
                <a:effectLst/>
                <a:latin typeface="+mn-lt"/>
                <a:ea typeface="+mn-ea"/>
                <a:cs typeface="+mn-cs"/>
              </a:rPr>
              <a:t>健全机构，强化协调、绩效考核与问责机制，鼓励公众参与。建立促进绿色出行协调机制。</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30</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31</a:t>
            </a:fld>
            <a:endParaRPr lang="zh-CN" altLang="en-US"/>
          </a:p>
        </p:txBody>
      </p:sp>
    </p:spTree>
    <p:extLst>
      <p:ext uri="{BB962C8B-B14F-4D97-AF65-F5344CB8AC3E}">
        <p14:creationId xmlns:p14="http://schemas.microsoft.com/office/powerpoint/2010/main" val="2913176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在全面深化改革和加强生态文明建设的背景下，中国的可持续发展正在进入新的历史时期。</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十八届三中全会提出要加强生态文明制度建设，建立系统完整的生态文明制度体系，用制度保护生态环境。同时，随着经济的发展与综合实力的提高，发展方式也在全面转型，中国在全球可持续发展进程中发挥着越来越重要的作用。全面深化改革，是实现更有效率、更加公平包容、更可持续发展目标的保障与措施，为绿色转型提供了机制体制创新的驱动力。</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未来中国，将把生态文明的理念、原则、目标等融入和全面贯穿到中国特色社会主义事业的各方面，推动形成人与自然和谐发展的现代化建设新格局，推进国家治理体系和治理能力现代化。</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是面向“十三五”的关键一年，“十三五”经济社会发展与环境保护的蓝图即将开启，确立了环境战略转型与改善环境质量的重要思路，美丽中国的梦想逐步落实，在新的历史起点上，提升国家治理能力，推进国家治理体系，促进国家绿色转型，是</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年重要的内涵。</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33</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b="1" kern="1200" dirty="0" smtClean="0">
                <a:solidFill>
                  <a:schemeClr val="tx1"/>
                </a:solidFill>
                <a:effectLst/>
                <a:latin typeface="+mn-lt"/>
                <a:ea typeface="+mn-ea"/>
                <a:cs typeface="+mn-cs"/>
              </a:rPr>
              <a:t>1</a:t>
            </a: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VOCs</a:t>
            </a:r>
            <a:r>
              <a:rPr lang="zh-CN" altLang="zh-CN" sz="1200" b="1" kern="1200" dirty="0" smtClean="0">
                <a:solidFill>
                  <a:schemeClr val="tx1"/>
                </a:solidFill>
                <a:effectLst/>
                <a:latin typeface="+mn-lt"/>
                <a:ea typeface="+mn-ea"/>
                <a:cs typeface="+mn-cs"/>
              </a:rPr>
              <a:t>等新型污染物控制对策研究（</a:t>
            </a:r>
            <a:r>
              <a:rPr lang="en-US" altLang="zh-CN" sz="1200" b="1" kern="1200" dirty="0" smtClean="0">
                <a:solidFill>
                  <a:schemeClr val="tx1"/>
                </a:solidFill>
                <a:effectLst/>
                <a:latin typeface="+mn-lt"/>
                <a:ea typeface="+mn-ea"/>
                <a:cs typeface="+mn-cs"/>
              </a:rPr>
              <a:t>New pollutants (VOCs, HFCs, black carbon, SLCPs, etc.) and their control strategies</a:t>
            </a:r>
            <a:r>
              <a:rPr lang="zh-CN" altLang="zh-CN" sz="1200" b="1"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挥发性有机污染物已经确定致癌，且与日常生活息息相关。针对目前并没有严格管控的</a:t>
            </a:r>
            <a:r>
              <a:rPr lang="en-US" altLang="zh-CN" sz="1200" kern="1200" dirty="0" smtClean="0">
                <a:solidFill>
                  <a:schemeClr val="tx1"/>
                </a:solidFill>
                <a:effectLst/>
                <a:latin typeface="+mn-lt"/>
                <a:ea typeface="+mn-ea"/>
                <a:cs typeface="+mn-cs"/>
              </a:rPr>
              <a:t>VOC</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HFC</a:t>
            </a:r>
            <a:r>
              <a:rPr lang="zh-CN" altLang="zh-CN" sz="1200" kern="1200" dirty="0" smtClean="0">
                <a:solidFill>
                  <a:schemeClr val="tx1"/>
                </a:solidFill>
                <a:effectLst/>
                <a:latin typeface="+mn-lt"/>
                <a:ea typeface="+mn-ea"/>
                <a:cs typeface="+mn-cs"/>
              </a:rPr>
              <a:t>、黑炭、短期气候污染物（</a:t>
            </a:r>
            <a:r>
              <a:rPr lang="en-US" altLang="zh-CN" sz="1200" kern="1200" dirty="0" smtClean="0">
                <a:solidFill>
                  <a:schemeClr val="tx1"/>
                </a:solidFill>
                <a:effectLst/>
                <a:latin typeface="+mn-lt"/>
                <a:ea typeface="+mn-ea"/>
                <a:cs typeface="+mn-cs"/>
              </a:rPr>
              <a:t>SLCPs</a:t>
            </a:r>
            <a:r>
              <a:rPr lang="zh-CN" altLang="zh-CN" sz="1200" kern="1200" dirty="0" smtClean="0">
                <a:solidFill>
                  <a:schemeClr val="tx1"/>
                </a:solidFill>
                <a:effectLst/>
                <a:latin typeface="+mn-lt"/>
                <a:ea typeface="+mn-ea"/>
                <a:cs typeface="+mn-cs"/>
              </a:rPr>
              <a:t>）等污染物开展前瞻性研究，提出预防性措施和控制策略。</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2</a:t>
            </a:r>
            <a:r>
              <a:rPr lang="zh-CN" altLang="en-US"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生态环境保护中的市场性机制研究（</a:t>
            </a:r>
            <a:r>
              <a:rPr lang="en-US" altLang="zh-CN" sz="1200" b="1" kern="1200" dirty="0" smtClean="0">
                <a:solidFill>
                  <a:schemeClr val="tx1"/>
                </a:solidFill>
                <a:effectLst/>
                <a:latin typeface="+mn-lt"/>
                <a:ea typeface="+mn-ea"/>
                <a:cs typeface="+mn-cs"/>
              </a:rPr>
              <a:t>Market mechanisms for Environmental Protection</a:t>
            </a:r>
            <a:r>
              <a:rPr lang="zh-CN" altLang="zh-CN" sz="1200" b="1" kern="1200" dirty="0" smtClean="0">
                <a:solidFill>
                  <a:schemeClr val="tx1"/>
                </a:solidFill>
                <a:effectLst/>
                <a:latin typeface="+mn-lt"/>
                <a:ea typeface="+mn-ea"/>
                <a:cs typeface="+mn-cs"/>
              </a:rPr>
              <a:t>）</a:t>
            </a:r>
          </a:p>
          <a:p>
            <a:r>
              <a:rPr lang="zh-CN" altLang="zh-CN" sz="1200" kern="1200" dirty="0" smtClean="0">
                <a:solidFill>
                  <a:schemeClr val="tx1"/>
                </a:solidFill>
                <a:effectLst/>
                <a:latin typeface="+mn-lt"/>
                <a:ea typeface="+mn-ea"/>
                <a:cs typeface="+mn-cs"/>
              </a:rPr>
              <a:t>核心是说清楚在生态环境保护中政府行政管控和市场配置资源的作用及界限，为政府和市场在生态环境保护中的作用定位。</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3</a:t>
            </a:r>
            <a:r>
              <a:rPr lang="zh-CN" altLang="en-US"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生态环境红线与监管机制研究（</a:t>
            </a:r>
            <a:r>
              <a:rPr lang="en-US" altLang="zh-CN" sz="1200" b="1" kern="1200" dirty="0" smtClean="0">
                <a:solidFill>
                  <a:schemeClr val="tx1"/>
                </a:solidFill>
                <a:effectLst/>
                <a:latin typeface="+mn-lt"/>
                <a:ea typeface="+mn-ea"/>
                <a:cs typeface="+mn-cs"/>
              </a:rPr>
              <a:t>Ecological Redlining and its enforcement</a:t>
            </a:r>
            <a:r>
              <a:rPr lang="zh-CN" altLang="zh-CN" sz="1200" b="1"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本专题将重点解决造成地方环保机构难以推动环境执法、尤其是推动生态环境红线实施与监管的结构性弱点，探索强化生态环境红线实施与监管的方式。相关方式包括：政府系统整体参与，各级政府、各个政府部门实行问责制等。</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35</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中国的生态文明理念也得到了国际认可</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年联合国环境署第</a:t>
            </a:r>
            <a:r>
              <a:rPr lang="en-US" altLang="zh-CN" sz="1200" kern="1200" dirty="0" smtClean="0">
                <a:solidFill>
                  <a:schemeClr val="tx1"/>
                </a:solidFill>
                <a:effectLst/>
                <a:latin typeface="+mn-lt"/>
                <a:ea typeface="+mn-ea"/>
                <a:cs typeface="+mn-cs"/>
              </a:rPr>
              <a:t>27</a:t>
            </a:r>
            <a:r>
              <a:rPr lang="zh-CN" altLang="zh-CN" sz="1200" kern="1200" dirty="0" smtClean="0">
                <a:solidFill>
                  <a:schemeClr val="tx1"/>
                </a:solidFill>
                <a:effectLst/>
                <a:latin typeface="+mn-lt"/>
                <a:ea typeface="+mn-ea"/>
                <a:cs typeface="+mn-cs"/>
              </a:rPr>
              <a:t>届理事会（首届普遍会员制）将中国的生态文明理念写入决议案文（</a:t>
            </a:r>
            <a:r>
              <a:rPr lang="en-US" altLang="zh-CN" sz="1200" kern="1200" dirty="0" smtClean="0">
                <a:solidFill>
                  <a:schemeClr val="tx1"/>
                </a:solidFill>
                <a:effectLst/>
                <a:latin typeface="+mn-lt"/>
                <a:ea typeface="+mn-ea"/>
                <a:cs typeface="+mn-cs"/>
              </a:rPr>
              <a:t>Decision 27/8</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生态文明理论及实践</a:t>
            </a:r>
            <a:r>
              <a:rPr lang="zh-CN" altLang="en-US" sz="1200" kern="1200" dirty="0" smtClean="0">
                <a:solidFill>
                  <a:schemeClr val="tx1"/>
                </a:solidFill>
                <a:effectLst/>
                <a:latin typeface="+mn-lt"/>
                <a:ea typeface="+mn-ea"/>
                <a:cs typeface="+mn-cs"/>
              </a:rPr>
              <a:t>可以</a:t>
            </a:r>
            <a:r>
              <a:rPr lang="zh-CN" altLang="zh-CN" sz="1200" kern="1200" dirty="0" smtClean="0">
                <a:solidFill>
                  <a:schemeClr val="tx1"/>
                </a:solidFill>
                <a:effectLst/>
                <a:latin typeface="+mn-lt"/>
                <a:ea typeface="+mn-ea"/>
                <a:cs typeface="+mn-cs"/>
              </a:rPr>
              <a:t>成为世界可持续发展的中国化与升级版，走出中国环境保护的新路，为全球可持续发展提供独特的贡献和启发。</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6</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36</a:t>
            </a:fld>
            <a:endParaRPr lang="zh-CN" altLang="en-US"/>
          </a:p>
        </p:txBody>
      </p:sp>
    </p:spTree>
    <p:extLst>
      <p:ext uri="{BB962C8B-B14F-4D97-AF65-F5344CB8AC3E}">
        <p14:creationId xmlns:p14="http://schemas.microsoft.com/office/powerpoint/2010/main" val="200966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中国</a:t>
            </a:r>
            <a:r>
              <a:rPr lang="zh-CN" altLang="en-US" sz="1200" kern="1200" dirty="0" smtClean="0">
                <a:solidFill>
                  <a:schemeClr val="tx1"/>
                </a:solidFill>
                <a:effectLst/>
                <a:latin typeface="+mn-lt"/>
                <a:ea typeface="+mn-ea"/>
                <a:cs typeface="+mn-cs"/>
              </a:rPr>
              <a:t>依然</a:t>
            </a:r>
            <a:r>
              <a:rPr lang="zh-CN" altLang="zh-CN" sz="1200" kern="1200" dirty="0" smtClean="0">
                <a:solidFill>
                  <a:schemeClr val="tx1"/>
                </a:solidFill>
                <a:effectLst/>
                <a:latin typeface="+mn-lt"/>
                <a:ea typeface="+mn-ea"/>
                <a:cs typeface="+mn-cs"/>
              </a:rPr>
              <a:t>面临</a:t>
            </a:r>
            <a:r>
              <a:rPr lang="zh-CN" altLang="en-US" sz="1200" kern="1200" dirty="0" smtClean="0">
                <a:solidFill>
                  <a:schemeClr val="tx1"/>
                </a:solidFill>
                <a:effectLst/>
                <a:latin typeface="+mn-lt"/>
                <a:ea typeface="+mn-ea"/>
                <a:cs typeface="+mn-cs"/>
              </a:rPr>
              <a:t>这</a:t>
            </a:r>
            <a:r>
              <a:rPr lang="zh-CN" altLang="zh-CN" sz="1200" kern="1200" dirty="0" smtClean="0">
                <a:solidFill>
                  <a:schemeClr val="tx1"/>
                </a:solidFill>
                <a:effectLst/>
                <a:latin typeface="+mn-lt"/>
                <a:ea typeface="+mn-ea"/>
                <a:cs typeface="+mn-cs"/>
              </a:rPr>
              <a:t>环境与发展的巨大挑战</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这些挑战中</a:t>
            </a:r>
            <a:r>
              <a:rPr lang="zh-CN" altLang="zh-CN" sz="1200" kern="1200" dirty="0" smtClean="0">
                <a:solidFill>
                  <a:schemeClr val="tx1"/>
                </a:solidFill>
                <a:effectLst/>
                <a:latin typeface="+mn-lt"/>
                <a:ea typeface="+mn-ea"/>
                <a:cs typeface="+mn-cs"/>
              </a:rPr>
              <a:t>既有影响全球的气候变化问题，也有影响当地和区域的空气污染等问题，</a:t>
            </a:r>
            <a:r>
              <a:rPr lang="zh-CN" altLang="en-US" sz="1200" kern="1200" dirty="0" smtClean="0">
                <a:solidFill>
                  <a:schemeClr val="tx1"/>
                </a:solidFill>
                <a:effectLst/>
                <a:latin typeface="+mn-lt"/>
                <a:ea typeface="+mn-ea"/>
                <a:cs typeface="+mn-cs"/>
              </a:rPr>
              <a:t>同时，</a:t>
            </a:r>
            <a:r>
              <a:rPr lang="zh-CN" altLang="zh-CN" sz="1200" kern="1200" dirty="0" smtClean="0">
                <a:solidFill>
                  <a:schemeClr val="tx1"/>
                </a:solidFill>
                <a:effectLst/>
                <a:latin typeface="+mn-lt"/>
                <a:ea typeface="+mn-ea"/>
                <a:cs typeface="+mn-cs"/>
              </a:rPr>
              <a:t>历史累积的遗留问题与新环境问题相互交织并区域性蔓延、转变发展方式的艰巨性和长期性、以及一些环保政策执行困难等因素，使得中国目前的生态环境形势更加复杂和严峻、保护生态环境的任务更加艰巨和繁重。</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中国政府尽管为环境保护付出了很大努力，转变发展方式也已成为主流政策，但是中国的环境与社会关系发生了显著变化，具有鲜明的转型特征</a:t>
            </a:r>
            <a:r>
              <a:rPr lang="zh-CN" altLang="en-US" sz="1200" kern="1200" dirty="0" smtClean="0">
                <a:solidFill>
                  <a:schemeClr val="tx1"/>
                </a:solidFill>
                <a:effectLst/>
                <a:latin typeface="+mn-lt"/>
                <a:ea typeface="+mn-ea"/>
                <a:cs typeface="+mn-cs"/>
              </a:rPr>
              <a:t>。这主要表现在两个方面：</a:t>
            </a:r>
            <a:r>
              <a:rPr lang="zh-CN" altLang="zh-CN" sz="1200" kern="1200" dirty="0" smtClean="0">
                <a:solidFill>
                  <a:schemeClr val="tx1"/>
                </a:solidFill>
                <a:effectLst/>
                <a:latin typeface="+mn-lt"/>
                <a:ea typeface="+mn-ea"/>
                <a:cs typeface="+mn-cs"/>
              </a:rPr>
              <a:t>一方面，环境问题对公众生活质量、公平、权益产生了较大影响</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另一方面，公众对环境问题反应的程度、方式、效果也</a:t>
            </a:r>
            <a:r>
              <a:rPr lang="zh-CN" altLang="en-US" sz="1200" kern="1200" dirty="0" smtClean="0">
                <a:solidFill>
                  <a:schemeClr val="tx1"/>
                </a:solidFill>
                <a:effectLst/>
                <a:latin typeface="+mn-lt"/>
                <a:ea typeface="+mn-ea"/>
                <a:cs typeface="+mn-cs"/>
              </a:rPr>
              <a:t>有</a:t>
            </a:r>
            <a:r>
              <a:rPr lang="zh-CN" altLang="zh-CN" sz="1200" kern="1200" dirty="0" smtClean="0">
                <a:solidFill>
                  <a:schemeClr val="tx1"/>
                </a:solidFill>
                <a:effectLst/>
                <a:latin typeface="+mn-lt"/>
                <a:ea typeface="+mn-ea"/>
                <a:cs typeface="+mn-cs"/>
              </a:rPr>
              <a:t>了</a:t>
            </a:r>
            <a:r>
              <a:rPr lang="zh-CN" altLang="en-US" sz="1200" kern="1200" dirty="0" smtClean="0">
                <a:solidFill>
                  <a:schemeClr val="tx1"/>
                </a:solidFill>
                <a:effectLst/>
                <a:latin typeface="+mn-lt"/>
                <a:ea typeface="+mn-ea"/>
                <a:cs typeface="+mn-cs"/>
              </a:rPr>
              <a:t>显著变化。</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的环境与社会关系存在紧张和不协调的方面，环境污染和生态退化问题有时会成为引致和加剧社会矛盾和危机的重要因素。中国对环境与经济关系问题的研究和认识比较深入。相比较，关于中国环境与社会关系问题的研究还没有系统开展，具体的对策措施也不够清晰。中国政府必须对此给予高度重视。</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7</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总体而言，</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中国政府着手全面建立绿色协调的环境、社会与经济发展互动关系的条件基本具备。</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中国公众的环境意识已普遍提升，对自身合理环境权益的诉求和由此产生的合理环境行为可以形成推动保护环境的社会压力和动力。</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中国政府对环境与社会关系的认识也正在发生积极变化，“良好生态环境是最公平的公共产品、是最普惠的民生福祉”就是中国领导人对这一问题的深刻认识。</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因此，</a:t>
            </a:r>
            <a:r>
              <a:rPr lang="zh-CN" altLang="zh-CN" sz="1200" kern="1200" dirty="0" smtClean="0">
                <a:solidFill>
                  <a:schemeClr val="tx1"/>
                </a:solidFill>
                <a:effectLst/>
                <a:latin typeface="+mn-lt"/>
                <a:ea typeface="+mn-ea"/>
                <a:cs typeface="+mn-cs"/>
              </a:rPr>
              <a:t>当前中国环境与社会关系的转型孕育着重大机遇。</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国合会</a:t>
            </a:r>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年就中国环境与社会关系问题的一些重要领域开展了专题研究</a:t>
            </a:r>
            <a:r>
              <a:rPr lang="zh-CN" altLang="en-US" sz="1200" kern="1200" dirty="0" smtClean="0">
                <a:solidFill>
                  <a:schemeClr val="tx1"/>
                </a:solidFill>
                <a:effectLst/>
                <a:latin typeface="+mn-lt"/>
                <a:ea typeface="+mn-ea"/>
                <a:cs typeface="+mn-cs"/>
              </a:rPr>
              <a:t>，并以“面向绿色发展的环境与社会”作为年会主题开展探讨。</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8</a:t>
            </a:fld>
            <a:endParaRPr lang="zh-CN" altLang="en-US"/>
          </a:p>
        </p:txBody>
      </p:sp>
    </p:spTree>
    <p:extLst>
      <p:ext uri="{BB962C8B-B14F-4D97-AF65-F5344CB8AC3E}">
        <p14:creationId xmlns:p14="http://schemas.microsoft.com/office/powerpoint/2010/main" val="71778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基于</a:t>
            </a:r>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年课题的研究成果，并结合年会期间的讨论，国合会向中国政府提出如下政策建议</a:t>
            </a:r>
            <a:r>
              <a:rPr lang="zh-CN" altLang="en-US"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一、加快生态文明制度创新与实践进程，全面构建绿色发展以及更加和谐的环境与社会新型关系</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二、转变消费模式，以可持续消费驱动绿色发展</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三、明确企业在发展与保护中的主体地位，推动企业履行环境和社会责任</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四、发挥媒体与公众参与的积极作用，将社会对环境的关注转化为推动绿色发展的动力</a:t>
            </a:r>
            <a:endParaRPr lang="en-US" altLang="zh-CN" sz="1200" b="1"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五、高度关注城镇化进程中的资源环境挑战，探索绿色城镇化模式</a:t>
            </a:r>
            <a:endParaRPr lang="en-US" altLang="zh-CN" sz="1200" b="1"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10</a:t>
            </a:fld>
            <a:endParaRPr lang="zh-CN" altLang="en-US"/>
          </a:p>
        </p:txBody>
      </p:sp>
    </p:spTree>
    <p:extLst>
      <p:ext uri="{BB962C8B-B14F-4D97-AF65-F5344CB8AC3E}">
        <p14:creationId xmlns:p14="http://schemas.microsoft.com/office/powerpoint/2010/main" val="228156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政策建议一背景：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生态文明建设的战略思想和总体部署已经明确，但相应的制度建设相对滞后，制度缺位和制度创新不足同时存在；地方实践的领域不广泛，内容不深入，效果待提升。中国政府应尽快完善顶层设计，加快制度建设，构建协调一致的方法推动生态文明建设实践。</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着力转变经济发展方式、推动绿色发展的同时，必须从生态文明建设的大局以及其与经济、政治、文化、社会建设“五位一体”的总体布局出发，全面着手处理好环境与社会的关系。建立健全相关制度，使决策从部门各自为政的方式转向政府各部门综合决策的方式，使环境保护成为公众最普惠的福祉，保障生态服务功能，使公众的环境行为成为保护环境的正能量。无论是推动生态文明建设，还是建立绿色和谐环境与社会发展关系，中国政府目前必须首先下更大力气解决好影响公众健康和生活的突出问题，包括大气、水、土壤污染、生态服务功能下降等。</a:t>
            </a:r>
            <a:endParaRPr lang="zh-CN" altLang="en-US" dirty="0"/>
          </a:p>
        </p:txBody>
      </p:sp>
      <p:sp>
        <p:nvSpPr>
          <p:cNvPr id="4" name="灯片编号占位符 3"/>
          <p:cNvSpPr>
            <a:spLocks noGrp="1"/>
          </p:cNvSpPr>
          <p:nvPr>
            <p:ph type="sldNum" sz="quarter" idx="10"/>
          </p:nvPr>
        </p:nvSpPr>
        <p:spPr/>
        <p:txBody>
          <a:bodyPr/>
          <a:lstStyle/>
          <a:p>
            <a:fld id="{16C6A6FE-BA10-408F-9DF2-B8094270A7D6}" type="slidenum">
              <a:rPr lang="zh-CN" altLang="en-US" smtClean="0"/>
              <a:t>11</a:t>
            </a:fld>
            <a:endParaRPr lang="zh-CN" altLang="en-US"/>
          </a:p>
        </p:txBody>
      </p:sp>
    </p:spTree>
    <p:extLst>
      <p:ext uri="{BB962C8B-B14F-4D97-AF65-F5344CB8AC3E}">
        <p14:creationId xmlns:p14="http://schemas.microsoft.com/office/powerpoint/2010/main" val="116769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12</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（二）集中力量切实解决大气、水和土壤污染等突出环境问题，全面满足公众对良好环境质量的基本需求</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全面满足公众对良好环境质量的基本需求是缓解环境与社会关系压力的根本途径。中国政府应通过宣传，使地方政府、企业和社会公众普遍树立信心，增进理解，形成合力。以发布实施《大气污染防治行动计划》（简称大气行动计划）为良好开端，中国政府应进一步就其它严重影响公众健康生活的水污染、土壤污染和农村环境问题尽快制定专项行动计划。</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实施大气行动计划过程中，中央政府应重点监督和协调好三个方面的落实工作：一是地方政府全面落实行动措施的情况，加大考核问责力度；二是中央相关部门落实自身职责的情况，特别是投资、财政、税收、金融、价格、贸易、科技等配套政策的到位情况；三是区域内各地方政府联合行动的情况。企业的落实情况应主要由地方政府和环境保护部门负责。同时，充分利用公众和社会组织的力量监督行动计划的执行。</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解决目前大气污染等突出环境问题，根本之策是加大转变经济增长方式和调整能源结构的力度，严格控制煤炭消费总量，推进城市绿色出行，提高汽柴油质量。注意统筹节能、减排、以及应对气候变化的计划和对策措施的协同增效。建立包括价格、税收、排放交易等以市场机制为基础的长效机制，大力创新和开拓环境保护投融资机制和渠道，动员各方面的财政、金融和市场资源，切实加大对环境保护的投资和投入。</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6C6A6FE-BA10-408F-9DF2-B8094270A7D6}" type="slidenum">
              <a:rPr lang="zh-CN" altLang="en-US" smtClean="0"/>
              <a:t>13</a:t>
            </a:fld>
            <a:endParaRPr lang="zh-CN" altLang="en-US"/>
          </a:p>
        </p:txBody>
      </p:sp>
    </p:spTree>
    <p:extLst>
      <p:ext uri="{BB962C8B-B14F-4D97-AF65-F5344CB8AC3E}">
        <p14:creationId xmlns:p14="http://schemas.microsoft.com/office/powerpoint/2010/main" val="376834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396552" y="334978"/>
            <a:ext cx="10009112" cy="359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中国环境与发展国际合作委员会</a:t>
            </a:r>
            <a:endPar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2014</a:t>
            </a:r>
            <a:r>
              <a:rPr lang="zh-CN" altLang="en-US"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年圆桌会议</a:t>
            </a:r>
            <a:endParaRPr lang="en-US" altLang="zh-CN" sz="2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2000" dirty="0" smtClean="0">
                <a:solidFill>
                  <a:schemeClr val="tx1"/>
                </a:solidFill>
                <a:latin typeface="Times New Roman" charset="0"/>
                <a:ea typeface="黑体" charset="0"/>
                <a:cs typeface="黑体" charset="0"/>
              </a:rPr>
              <a:t>China Council for International Cooperation on Environment and Development </a:t>
            </a:r>
            <a:br>
              <a:rPr lang="en-US" altLang="zh-CN" sz="2000" dirty="0" smtClean="0">
                <a:solidFill>
                  <a:schemeClr val="tx1"/>
                </a:solidFill>
                <a:latin typeface="Times New Roman" charset="0"/>
                <a:ea typeface="黑体" charset="0"/>
                <a:cs typeface="黑体" charset="0"/>
              </a:rPr>
            </a:br>
            <a:r>
              <a:rPr lang="en-US" altLang="zh-CN" sz="2000" dirty="0" smtClean="0">
                <a:solidFill>
                  <a:schemeClr val="tx1"/>
                </a:solidFill>
                <a:latin typeface="Times New Roman" charset="0"/>
                <a:ea typeface="黑体" charset="0"/>
                <a:cs typeface="黑体" charset="0"/>
              </a:rPr>
              <a:t>Roundtable 2014</a:t>
            </a:r>
            <a:endParaRPr lang="en-US" altLang="zh-CN" sz="2000" dirty="0" smtClean="0">
              <a:solidFill>
                <a:schemeClr val="tx1"/>
              </a:solidFill>
              <a:latin typeface="黑体" panose="02010609060101010101" pitchFamily="49" charset="-122"/>
              <a:ea typeface="黑体" panose="02010609060101010101" pitchFamily="49" charset="-122"/>
            </a:endParaRPr>
          </a:p>
          <a:p>
            <a:pPr algn="ctr">
              <a:spcBef>
                <a:spcPts val="1800"/>
              </a:spcBef>
              <a:spcAft>
                <a:spcPts val="600"/>
              </a:spcAft>
            </a:pPr>
            <a:r>
              <a:rPr lang="zh-CN" altLang="en-US" sz="4000" dirty="0" smtClean="0">
                <a:solidFill>
                  <a:srgbClr val="000000"/>
                </a:solidFill>
                <a:latin typeface="黑体" panose="02010609060101010101" pitchFamily="49" charset="-122"/>
                <a:ea typeface="黑体" panose="02010609060101010101" pitchFamily="49" charset="-122"/>
              </a:rPr>
              <a:t>推进绿色转型，建设生态文明</a:t>
            </a:r>
            <a:endParaRPr lang="en-US" altLang="zh-CN" sz="4000" dirty="0" smtClean="0">
              <a:solidFill>
                <a:srgbClr val="000000"/>
              </a:solidFill>
              <a:latin typeface="黑体" panose="02010609060101010101" pitchFamily="49" charset="-122"/>
              <a:ea typeface="黑体" panose="02010609060101010101" pitchFamily="49" charset="-122"/>
            </a:endParaRPr>
          </a:p>
          <a:p>
            <a:pPr algn="ctr">
              <a:spcBef>
                <a:spcPts val="0"/>
              </a:spcBef>
              <a:spcAft>
                <a:spcPts val="0"/>
              </a:spcAft>
            </a:pPr>
            <a:r>
              <a:rPr lang="en-US" altLang="zh-CN" sz="3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Fueling Green Transformation, </a:t>
            </a:r>
          </a:p>
          <a:p>
            <a:pPr algn="ctr">
              <a:spcBef>
                <a:spcPts val="0"/>
              </a:spcBef>
              <a:spcAft>
                <a:spcPts val="0"/>
              </a:spcAft>
            </a:pPr>
            <a:r>
              <a:rPr lang="en-US" altLang="zh-CN" sz="3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Developing Ecological Civilization</a:t>
            </a:r>
          </a:p>
        </p:txBody>
      </p:sp>
      <p:sp>
        <p:nvSpPr>
          <p:cNvPr id="2" name="矩形 1"/>
          <p:cNvSpPr/>
          <p:nvPr/>
        </p:nvSpPr>
        <p:spPr>
          <a:xfrm>
            <a:off x="467544" y="4260865"/>
            <a:ext cx="8136904" cy="1400383"/>
          </a:xfrm>
          <a:prstGeom prst="rect">
            <a:avLst/>
          </a:prstGeom>
        </p:spPr>
        <p:txBody>
          <a:bodyPr wrap="square">
            <a:spAutoFit/>
          </a:bodyPr>
          <a:lstStyle/>
          <a:p>
            <a:pPr algn="ctr"/>
            <a:r>
              <a:rPr lang="zh-CN" altLang="en-US" sz="2000" b="1" dirty="0">
                <a:latin typeface="Times New Roman" panose="02020603050405020304" pitchFamily="18" charset="0"/>
                <a:ea typeface="黑体" charset="0"/>
                <a:cs typeface="Times New Roman" panose="02020603050405020304" pitchFamily="18" charset="0"/>
              </a:rPr>
              <a:t>国合会首席顾问 沈国</a:t>
            </a:r>
            <a:r>
              <a:rPr lang="zh-CN" altLang="en-US" sz="2000" b="1" dirty="0" smtClean="0">
                <a:latin typeface="Times New Roman" panose="02020603050405020304" pitchFamily="18" charset="0"/>
                <a:ea typeface="黑体" charset="0"/>
                <a:cs typeface="Times New Roman" panose="02020603050405020304" pitchFamily="18" charset="0"/>
              </a:rPr>
              <a:t>舫</a:t>
            </a:r>
            <a:endParaRPr lang="en-US" altLang="zh-CN" sz="2000" b="1" dirty="0" smtClean="0">
              <a:latin typeface="Times New Roman" panose="02020603050405020304" pitchFamily="18" charset="0"/>
              <a:ea typeface="黑体" charset="0"/>
              <a:cs typeface="Times New Roman" panose="02020603050405020304" pitchFamily="18" charset="0"/>
            </a:endParaRPr>
          </a:p>
          <a:p>
            <a:pPr algn="ctr"/>
            <a:r>
              <a:rPr lang="en-US" altLang="zh-CN" sz="2000" b="1" dirty="0" smtClean="0">
                <a:latin typeface="Times New Roman" panose="02020603050405020304" pitchFamily="18" charset="0"/>
                <a:ea typeface="黑体" charset="0"/>
                <a:cs typeface="Times New Roman" panose="02020603050405020304" pitchFamily="18" charset="0"/>
              </a:rPr>
              <a:t>CCICED Chief Advisor Prof. SHEN </a:t>
            </a:r>
            <a:r>
              <a:rPr lang="en-US" altLang="zh-CN" sz="2000" b="1" dirty="0" err="1" smtClean="0">
                <a:latin typeface="Times New Roman" panose="02020603050405020304" pitchFamily="18" charset="0"/>
                <a:ea typeface="黑体" charset="0"/>
                <a:cs typeface="Times New Roman" panose="02020603050405020304" pitchFamily="18" charset="0"/>
              </a:rPr>
              <a:t>Guofang</a:t>
            </a:r>
            <a:endParaRPr lang="en-US" altLang="zh-CN" sz="2000" b="1" dirty="0" smtClean="0">
              <a:latin typeface="Times New Roman" panose="02020603050405020304" pitchFamily="18" charset="0"/>
              <a:ea typeface="黑体" charset="0"/>
              <a:cs typeface="Times New Roman" panose="02020603050405020304" pitchFamily="18" charset="0"/>
            </a:endParaRPr>
          </a:p>
          <a:p>
            <a:pPr algn="ctr">
              <a:spcBef>
                <a:spcPts val="600"/>
              </a:spcBef>
            </a:pPr>
            <a:r>
              <a:rPr lang="en-US" altLang="zh-CN" sz="2000" b="1" dirty="0" smtClean="0">
                <a:latin typeface="Times New Roman" panose="02020603050405020304" pitchFamily="18" charset="0"/>
                <a:ea typeface="黑体" charset="0"/>
                <a:cs typeface="Times New Roman" panose="02020603050405020304" pitchFamily="18" charset="0"/>
              </a:rPr>
              <a:t>2014</a:t>
            </a:r>
            <a:r>
              <a:rPr lang="zh-CN" altLang="en-US" sz="2000" b="1" dirty="0" smtClean="0">
                <a:latin typeface="Times New Roman" panose="02020603050405020304" pitchFamily="18" charset="0"/>
                <a:ea typeface="黑体" charset="0"/>
                <a:cs typeface="Times New Roman" panose="02020603050405020304" pitchFamily="18" charset="0"/>
              </a:rPr>
              <a:t>年</a:t>
            </a:r>
            <a:r>
              <a:rPr lang="en-US" altLang="zh-CN" sz="2000" b="1" dirty="0" smtClean="0">
                <a:latin typeface="Times New Roman" panose="02020603050405020304" pitchFamily="18" charset="0"/>
                <a:ea typeface="黑体" charset="0"/>
                <a:cs typeface="Times New Roman" panose="02020603050405020304" pitchFamily="18" charset="0"/>
              </a:rPr>
              <a:t>5</a:t>
            </a:r>
            <a:r>
              <a:rPr lang="zh-CN" altLang="en-US" sz="2000" b="1" dirty="0" smtClean="0">
                <a:latin typeface="Times New Roman" panose="02020603050405020304" pitchFamily="18" charset="0"/>
                <a:ea typeface="黑体" charset="0"/>
                <a:cs typeface="Times New Roman" panose="02020603050405020304" pitchFamily="18" charset="0"/>
              </a:rPr>
              <a:t>月</a:t>
            </a:r>
            <a:endParaRPr lang="en-US" altLang="zh-CN" sz="2000" b="1" dirty="0" smtClean="0">
              <a:latin typeface="Times New Roman" panose="02020603050405020304" pitchFamily="18" charset="0"/>
              <a:ea typeface="黑体" charset="0"/>
              <a:cs typeface="Times New Roman" panose="02020603050405020304" pitchFamily="18" charset="0"/>
            </a:endParaRPr>
          </a:p>
          <a:p>
            <a:pPr algn="ctr"/>
            <a:r>
              <a:rPr lang="en-US" altLang="zh-CN" sz="2000" b="1" dirty="0" smtClean="0">
                <a:latin typeface="Times New Roman" panose="02020603050405020304" pitchFamily="18" charset="0"/>
                <a:ea typeface="黑体" charset="0"/>
                <a:cs typeface="Times New Roman" panose="02020603050405020304" pitchFamily="18" charset="0"/>
              </a:rPr>
              <a:t>May 2014</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489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79512" y="273149"/>
            <a:ext cx="96490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800" dirty="0" smtClean="0">
                <a:ea typeface="宋体" pitchFamily="2" charset="-122"/>
              </a:rPr>
              <a:t>政策建议概览 </a:t>
            </a:r>
            <a:r>
              <a:rPr lang="en-US" altLang="zh-CN" sz="2800" dirty="0" smtClean="0">
                <a:latin typeface="Times New Roman" panose="02020603050405020304" pitchFamily="18" charset="0"/>
                <a:ea typeface="宋体" pitchFamily="2" charset="-122"/>
                <a:cs typeface="Times New Roman" panose="02020603050405020304" pitchFamily="18" charset="0"/>
              </a:rPr>
              <a:t>An Overview of Policy Recommendations</a:t>
            </a:r>
            <a:endParaRPr lang="en-US" altLang="zh-CN" sz="28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3543255827"/>
              </p:ext>
            </p:extLst>
          </p:nvPr>
        </p:nvGraphicFramePr>
        <p:xfrm>
          <a:off x="323528" y="1124744"/>
          <a:ext cx="864096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357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85465" y="1628800"/>
            <a:ext cx="754697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zh-CN" dirty="0">
                <a:solidFill>
                  <a:schemeClr val="tx2"/>
                </a:solidFill>
                <a:latin typeface="仿宋" panose="02010609060101010101" pitchFamily="49" charset="-122"/>
                <a:ea typeface="仿宋" panose="02010609060101010101" pitchFamily="49" charset="-122"/>
              </a:rPr>
              <a:t>加快生态文明制度创新与实践进程，全面构建绿色发展以及更加和谐的环境与社会新型</a:t>
            </a:r>
            <a:r>
              <a:rPr lang="zh-CN" altLang="zh-CN" dirty="0" smtClean="0">
                <a:solidFill>
                  <a:schemeClr val="tx2"/>
                </a:solidFill>
                <a:latin typeface="仿宋" panose="02010609060101010101" pitchFamily="49" charset="-122"/>
                <a:ea typeface="仿宋" panose="02010609060101010101" pitchFamily="49" charset="-122"/>
              </a:rPr>
              <a:t>关系</a:t>
            </a:r>
            <a:r>
              <a:rPr lang="en-US" altLang="zh-CN" dirty="0" smtClean="0">
                <a:solidFill>
                  <a:schemeClr val="tx2"/>
                </a:solidFill>
                <a:latin typeface="仿宋" panose="02010609060101010101" pitchFamily="49" charset="-122"/>
                <a:ea typeface="仿宋" panose="02010609060101010101" pitchFamily="49" charset="-122"/>
              </a:rPr>
              <a:t/>
            </a:r>
            <a:br>
              <a:rPr lang="en-US" altLang="zh-CN" dirty="0" smtClean="0">
                <a:solidFill>
                  <a:schemeClr val="tx2"/>
                </a:solidFill>
                <a:latin typeface="仿宋" panose="02010609060101010101" pitchFamily="49" charset="-122"/>
                <a:ea typeface="仿宋" panose="02010609060101010101" pitchFamily="49" charset="-122"/>
              </a:rPr>
            </a:b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Speed up institutional innovation and implementation of Ecological Civilization, in order to strengthen green development and to establish a more harmonious relationship of environment and society in China</a:t>
            </a:r>
          </a:p>
        </p:txBody>
      </p:sp>
      <p:sp>
        <p:nvSpPr>
          <p:cNvPr id="6" name="Rectangle 2"/>
          <p:cNvSpPr txBox="1">
            <a:spLocks noChangeArrowheads="1"/>
          </p:cNvSpPr>
          <p:nvPr/>
        </p:nvSpPr>
        <p:spPr bwMode="gray">
          <a:xfrm>
            <a:off x="323528" y="273149"/>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政策建议一   </a:t>
            </a:r>
            <a:r>
              <a:rPr lang="en-US" altLang="zh-CN" dirty="0" smtClean="0">
                <a:latin typeface="Times New Roman" panose="02020603050405020304" pitchFamily="18" charset="0"/>
                <a:cs typeface="Times New Roman" panose="02020603050405020304" pitchFamily="18" charset="0"/>
              </a:rPr>
              <a:t>RECOMMENDATION </a:t>
            </a:r>
            <a:r>
              <a:rPr lang="en-US" altLang="zh-CN" dirty="0">
                <a:latin typeface="Times New Roman" panose="02020603050405020304" pitchFamily="18" charset="0"/>
                <a:cs typeface="Times New Roman" panose="02020603050405020304" pitchFamily="18" charset="0"/>
              </a:rPr>
              <a:t>1.</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651285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3" name="图示 2"/>
          <p:cNvGraphicFramePr/>
          <p:nvPr>
            <p:extLst>
              <p:ext uri="{D42A27DB-BD31-4B8C-83A1-F6EECF244321}">
                <p14:modId xmlns:p14="http://schemas.microsoft.com/office/powerpoint/2010/main" val="3041666999"/>
              </p:ext>
            </p:extLst>
          </p:nvPr>
        </p:nvGraphicFramePr>
        <p:xfrm>
          <a:off x="827584" y="1052736"/>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096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13182677"/>
              </p:ext>
            </p:extLst>
          </p:nvPr>
        </p:nvGraphicFramePr>
        <p:xfrm>
          <a:off x="899592" y="1124744"/>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7423533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229835683"/>
              </p:ext>
            </p:extLst>
          </p:nvPr>
        </p:nvGraphicFramePr>
        <p:xfrm>
          <a:off x="971600" y="1196752"/>
          <a:ext cx="727280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1547945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739724952"/>
              </p:ext>
            </p:extLst>
          </p:nvPr>
        </p:nvGraphicFramePr>
        <p:xfrm>
          <a:off x="899592" y="1196752"/>
          <a:ext cx="741682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6903695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398152709"/>
              </p:ext>
            </p:extLst>
          </p:nvPr>
        </p:nvGraphicFramePr>
        <p:xfrm>
          <a:off x="899592" y="1196752"/>
          <a:ext cx="741682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790569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899261308"/>
              </p:ext>
            </p:extLst>
          </p:nvPr>
        </p:nvGraphicFramePr>
        <p:xfrm>
          <a:off x="827584" y="1412776"/>
          <a:ext cx="7848872" cy="4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3395301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874020610"/>
              </p:ext>
            </p:extLst>
          </p:nvPr>
        </p:nvGraphicFramePr>
        <p:xfrm>
          <a:off x="827584" y="1484784"/>
          <a:ext cx="784887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政策建议一：具体行动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1.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846011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259632" y="2204864"/>
            <a:ext cx="6912768" cy="32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转变消费模式，以可持续消费驱动绿色</a:t>
            </a: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发展</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Change consumption patterns towards sustainable consumption in order to drive green development </a:t>
            </a:r>
          </a:p>
        </p:txBody>
      </p:sp>
      <p:sp>
        <p:nvSpPr>
          <p:cNvPr id="6" name="Rectangle 2"/>
          <p:cNvSpPr txBox="1">
            <a:spLocks noChangeArrowheads="1"/>
          </p:cNvSpPr>
          <p:nvPr/>
        </p:nvSpPr>
        <p:spPr bwMode="gray">
          <a:xfrm>
            <a:off x="323528" y="273149"/>
            <a:ext cx="82809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政策建议二    </a:t>
            </a:r>
            <a:r>
              <a:rPr lang="en-US" altLang="zh-CN" dirty="0" smtClean="0">
                <a:latin typeface="Times New Roman" panose="02020603050405020304" pitchFamily="18" charset="0"/>
                <a:cs typeface="Times New Roman" panose="02020603050405020304" pitchFamily="18" charset="0"/>
              </a:rPr>
              <a:t>RECOMMENDATION 2.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50130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1907704" y="1702323"/>
            <a:ext cx="5516488" cy="1008000"/>
            <a:chOff x="1296" y="1758"/>
            <a:chExt cx="2976" cy="589"/>
          </a:xfrm>
        </p:grpSpPr>
        <p:sp>
          <p:nvSpPr>
            <p:cNvPr id="44" name="AutoShape 47"/>
            <p:cNvSpPr>
              <a:spLocks noChangeArrowheads="1"/>
            </p:cNvSpPr>
            <p:nvPr/>
          </p:nvSpPr>
          <p:spPr bwMode="gray">
            <a:xfrm>
              <a:off x="1536" y="1758"/>
              <a:ext cx="2736" cy="589"/>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749" y="1802"/>
              <a:ext cx="21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总体背景</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Overall Background</a:t>
              </a:r>
            </a:p>
          </p:txBody>
        </p:sp>
        <p:sp>
          <p:nvSpPr>
            <p:cNvPr id="47" name="Text Box 50"/>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1</a:t>
              </a:r>
            </a:p>
          </p:txBody>
        </p:sp>
      </p:grpSp>
      <p:grpSp>
        <p:nvGrpSpPr>
          <p:cNvPr id="48" name="Group 51"/>
          <p:cNvGrpSpPr>
            <a:grpSpLocks/>
          </p:cNvGrpSpPr>
          <p:nvPr/>
        </p:nvGrpSpPr>
        <p:grpSpPr bwMode="auto">
          <a:xfrm>
            <a:off x="1907704" y="2996430"/>
            <a:ext cx="5516488" cy="1008000"/>
            <a:chOff x="1296" y="1741"/>
            <a:chExt cx="2976" cy="590"/>
          </a:xfrm>
        </p:grpSpPr>
        <p:sp>
          <p:nvSpPr>
            <p:cNvPr id="49" name="AutoShape 52"/>
            <p:cNvSpPr>
              <a:spLocks noChangeArrowheads="1"/>
            </p:cNvSpPr>
            <p:nvPr/>
          </p:nvSpPr>
          <p:spPr bwMode="gray">
            <a:xfrm>
              <a:off x="1536" y="1741"/>
              <a:ext cx="2736" cy="590"/>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505" y="1808"/>
              <a:ext cx="276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2013</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年国合会政策建议</a:t>
              </a:r>
              <a:endPar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0000"/>
                  </a:solidFill>
                  <a:effectLst/>
                  <a:uLnTx/>
                  <a:uFillTx/>
                  <a:latin typeface="Times New Roman" panose="02020603050405020304" pitchFamily="18" charset="0"/>
                  <a:ea typeface="仿宋" panose="02010609060101010101" pitchFamily="49" charset="-122"/>
                  <a:cs typeface="Times New Roman" panose="02020603050405020304" pitchFamily="18" charset="0"/>
                </a:rPr>
                <a:t>Policy Recommendations 2013</a:t>
              </a:r>
            </a:p>
          </p:txBody>
        </p:sp>
        <p:sp>
          <p:nvSpPr>
            <p:cNvPr id="52" name="Text Box 55"/>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2</a:t>
              </a:r>
            </a:p>
          </p:txBody>
        </p:sp>
      </p:grpSp>
      <p:grpSp>
        <p:nvGrpSpPr>
          <p:cNvPr id="53" name="Group 56"/>
          <p:cNvGrpSpPr>
            <a:grpSpLocks/>
          </p:cNvGrpSpPr>
          <p:nvPr/>
        </p:nvGrpSpPr>
        <p:grpSpPr bwMode="auto">
          <a:xfrm>
            <a:off x="1907704" y="4280889"/>
            <a:ext cx="5516488" cy="1008000"/>
            <a:chOff x="1296" y="1772"/>
            <a:chExt cx="2976" cy="552"/>
          </a:xfrm>
        </p:grpSpPr>
        <p:sp>
          <p:nvSpPr>
            <p:cNvPr id="54" name="AutoShape 57"/>
            <p:cNvSpPr>
              <a:spLocks noChangeArrowheads="1"/>
            </p:cNvSpPr>
            <p:nvPr/>
          </p:nvSpPr>
          <p:spPr bwMode="gray">
            <a:xfrm>
              <a:off x="1536" y="1772"/>
              <a:ext cx="2736" cy="552"/>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39"/>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07" y="1808"/>
              <a:ext cx="2602"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年课题及明年工作设想</a:t>
              </a:r>
              <a:endPar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Research Plan for 2014</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&amp;</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2015</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7" name="Text Box 60"/>
            <p:cNvSpPr txBox="1">
              <a:spLocks noChangeArrowheads="1"/>
            </p:cNvSpPr>
            <p:nvPr/>
          </p:nvSpPr>
          <p:spPr bwMode="gray">
            <a:xfrm>
              <a:off x="1398" y="1921"/>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3</a:t>
              </a:r>
            </a:p>
          </p:txBody>
        </p:sp>
      </p:grpSp>
      <p:sp>
        <p:nvSpPr>
          <p:cNvPr id="64" name="Rectangle 2"/>
          <p:cNvSpPr txBox="1">
            <a:spLocks noChangeArrowheads="1"/>
          </p:cNvSpPr>
          <p:nvPr/>
        </p:nvSpPr>
        <p:spPr bwMode="gray">
          <a:xfrm>
            <a:off x="548208"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2E6272"/>
                </a:solidFill>
                <a:effectLst/>
                <a:uLnTx/>
                <a:uFillTx/>
                <a:latin typeface="Verdana"/>
                <a:ea typeface="宋体" pitchFamily="2" charset="-122"/>
                <a:cs typeface="+mj-cs"/>
              </a:rPr>
              <a:t>目录 </a:t>
            </a:r>
            <a:r>
              <a:rPr lang="en-US" altLang="zh-CN" kern="0" dirty="0" smtClean="0">
                <a:solidFill>
                  <a:srgbClr val="2E6272"/>
                </a:solidFill>
                <a:latin typeface="Times New Roman" panose="02020603050405020304" pitchFamily="18" charset="0"/>
                <a:ea typeface="宋体" pitchFamily="2" charset="-122"/>
                <a:cs typeface="Times New Roman" panose="02020603050405020304" pitchFamily="18" charset="0"/>
              </a:rPr>
              <a:t>Contents</a:t>
            </a:r>
            <a:endParaRPr kumimoji="0" lang="en-US" altLang="zh-CN" sz="3200" b="1" i="0" u="none" strike="noStrike" kern="0" cap="none" spc="0" normalizeH="0" baseline="0" noProof="0" dirty="0" smtClean="0">
              <a:ln>
                <a:noFill/>
              </a:ln>
              <a:solidFill>
                <a:srgbClr val="3984C9"/>
              </a:solidFill>
              <a:effectLst/>
              <a:uLnTx/>
              <a:uFillTx/>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629497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454174581"/>
              </p:ext>
            </p:extLst>
          </p:nvPr>
        </p:nvGraphicFramePr>
        <p:xfrm>
          <a:off x="467544" y="1309216"/>
          <a:ext cx="8280920"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政策建议二：具体行动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2.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5624404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937639226"/>
              </p:ext>
            </p:extLst>
          </p:nvPr>
        </p:nvGraphicFramePr>
        <p:xfrm>
          <a:off x="611560" y="1484784"/>
          <a:ext cx="792088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政策建议二：具体行动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2.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9341530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623222396"/>
              </p:ext>
            </p:extLst>
          </p:nvPr>
        </p:nvGraphicFramePr>
        <p:xfrm>
          <a:off x="611560" y="1484784"/>
          <a:ext cx="792088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政策建议二：具体行动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2.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067655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85465" y="2204864"/>
            <a:ext cx="7546975" cy="25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ct val="90000"/>
              </a:lnSpc>
              <a:buClr>
                <a:srgbClr val="6E815B"/>
              </a:buClr>
              <a:defRPr/>
            </a:pPr>
            <a:r>
              <a:rPr lang="zh-CN"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明确企业在发展与保护中的主体地位，推动企业履行环境和社会</a:t>
            </a: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责任</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Recognize environmental and social roles of enterprises and promote corporate environmental and social responsibility (CER and CSR)</a:t>
            </a:r>
          </a:p>
        </p:txBody>
      </p:sp>
      <p:sp>
        <p:nvSpPr>
          <p:cNvPr id="6" name="Rectangle 2"/>
          <p:cNvSpPr txBox="1">
            <a:spLocks noChangeArrowheads="1"/>
          </p:cNvSpPr>
          <p:nvPr/>
        </p:nvSpPr>
        <p:spPr bwMode="gray">
          <a:xfrm>
            <a:off x="323528" y="273149"/>
            <a:ext cx="856895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政策建议三    </a:t>
            </a:r>
            <a:r>
              <a:rPr lang="en-US" altLang="zh-CN" dirty="0">
                <a:latin typeface="Times New Roman" panose="02020603050405020304" pitchFamily="18" charset="0"/>
                <a:cs typeface="Times New Roman" panose="02020603050405020304" pitchFamily="18" charset="0"/>
              </a:rPr>
              <a:t>RECOMMENDATION </a:t>
            </a:r>
            <a:r>
              <a:rPr lang="en-US" altLang="zh-CN" dirty="0" smtClean="0">
                <a:latin typeface="Times New Roman" panose="02020603050405020304" pitchFamily="18" charset="0"/>
                <a:cs typeface="Times New Roman" panose="02020603050405020304" pitchFamily="18" charset="0"/>
              </a:rPr>
              <a:t>3.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501302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233552668"/>
              </p:ext>
            </p:extLst>
          </p:nvPr>
        </p:nvGraphicFramePr>
        <p:xfrm>
          <a:off x="1259632" y="1268760"/>
          <a:ext cx="672040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政策建议三：具体行动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3.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4021889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420585252"/>
              </p:ext>
            </p:extLst>
          </p:nvPr>
        </p:nvGraphicFramePr>
        <p:xfrm>
          <a:off x="1187624" y="1397000"/>
          <a:ext cx="6864424"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政策建议三：具体行动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3.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959925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71600" y="2098923"/>
            <a:ext cx="7488832" cy="320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发挥</a:t>
            </a:r>
            <a:r>
              <a:rPr lang="zh-CN"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媒体与公众参与的积极作用，将社会对环境的关注转化为推动绿色发展的</a:t>
            </a: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动力</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Promote active roles of media and public participation in order to turn social concern for environment into a driving force for green development</a:t>
            </a:r>
          </a:p>
        </p:txBody>
      </p:sp>
      <p:sp>
        <p:nvSpPr>
          <p:cNvPr id="6" name="Rectangle 2"/>
          <p:cNvSpPr txBox="1">
            <a:spLocks noChangeArrowheads="1"/>
          </p:cNvSpPr>
          <p:nvPr/>
        </p:nvSpPr>
        <p:spPr bwMode="gray">
          <a:xfrm>
            <a:off x="323528" y="273149"/>
            <a:ext cx="82089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政策建议四    </a:t>
            </a:r>
            <a:r>
              <a:rPr lang="en-US" altLang="zh-CN" dirty="0">
                <a:latin typeface="Times New Roman" panose="02020603050405020304" pitchFamily="18" charset="0"/>
                <a:cs typeface="Times New Roman" panose="02020603050405020304" pitchFamily="18" charset="0"/>
              </a:rPr>
              <a:t>RECOMMENDATION </a:t>
            </a:r>
            <a:r>
              <a:rPr lang="en-US" altLang="zh-CN" dirty="0" smtClean="0">
                <a:latin typeface="Times New Roman" panose="02020603050405020304" pitchFamily="18" charset="0"/>
                <a:cs typeface="Times New Roman" panose="02020603050405020304" pitchFamily="18" charset="0"/>
              </a:rPr>
              <a:t>4.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311304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4184425583"/>
              </p:ext>
            </p:extLst>
          </p:nvPr>
        </p:nvGraphicFramePr>
        <p:xfrm>
          <a:off x="467544" y="1124744"/>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a:t>
            </a:r>
            <a:r>
              <a:rPr lang="zh-CN" altLang="en-US" sz="2400" dirty="0">
                <a:ea typeface="宋体" pitchFamily="2" charset="-122"/>
              </a:rPr>
              <a:t>四</a:t>
            </a:r>
            <a:r>
              <a:rPr lang="zh-CN" altLang="en-US" sz="2400" dirty="0" smtClean="0">
                <a:ea typeface="宋体" pitchFamily="2" charset="-122"/>
              </a:rPr>
              <a:t>：具体行动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4.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165358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457479391"/>
              </p:ext>
            </p:extLst>
          </p:nvPr>
        </p:nvGraphicFramePr>
        <p:xfrm>
          <a:off x="539552" y="1196752"/>
          <a:ext cx="82089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a:t>
            </a:r>
            <a:r>
              <a:rPr lang="zh-CN" altLang="en-US" sz="2400" dirty="0">
                <a:ea typeface="宋体" pitchFamily="2" charset="-122"/>
              </a:rPr>
              <a:t>四</a:t>
            </a:r>
            <a:r>
              <a:rPr lang="zh-CN" altLang="en-US" sz="2400" dirty="0" smtClean="0">
                <a:ea typeface="宋体" pitchFamily="2" charset="-122"/>
              </a:rPr>
              <a:t>：具体行动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4.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6200010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85465" y="1988840"/>
            <a:ext cx="7546975" cy="331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高度</a:t>
            </a:r>
            <a:r>
              <a:rPr lang="zh-CN"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关注城镇化进程中的资源环境挑战，探索绿色城镇化</a:t>
            </a:r>
            <a:r>
              <a:rPr lang="zh-CN"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模式</a:t>
            </a: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Pay </a:t>
            </a:r>
            <a:r>
              <a:rPr lang="en-US" altLang="zh-CN"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high attention to resource and environment challenges in the process of urbanization, and explore paths to green urbanization including urban green transportation </a:t>
            </a:r>
          </a:p>
        </p:txBody>
      </p:sp>
      <p:sp>
        <p:nvSpPr>
          <p:cNvPr id="6" name="Rectangle 2"/>
          <p:cNvSpPr txBox="1">
            <a:spLocks noChangeArrowheads="1"/>
          </p:cNvSpPr>
          <p:nvPr/>
        </p:nvSpPr>
        <p:spPr bwMode="gray">
          <a:xfrm>
            <a:off x="323528" y="273149"/>
            <a:ext cx="792088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政策建议五   </a:t>
            </a:r>
            <a:r>
              <a:rPr lang="en-US" altLang="zh-CN" dirty="0" smtClean="0">
                <a:latin typeface="Times New Roman" panose="02020603050405020304" pitchFamily="18" charset="0"/>
                <a:cs typeface="Times New Roman" panose="02020603050405020304" pitchFamily="18" charset="0"/>
              </a:rPr>
              <a:t>RECOMMENDATION </a:t>
            </a:r>
            <a:r>
              <a:rPr lang="en-US" altLang="zh-CN" dirty="0">
                <a:latin typeface="Times New Roman" panose="02020603050405020304" pitchFamily="18" charset="0"/>
                <a:cs typeface="Times New Roman" panose="02020603050405020304" pitchFamily="18" charset="0"/>
              </a:rPr>
              <a:t>5. </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770984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6"/>
          <p:cNvGrpSpPr>
            <a:grpSpLocks/>
          </p:cNvGrpSpPr>
          <p:nvPr/>
        </p:nvGrpSpPr>
        <p:grpSpPr bwMode="auto">
          <a:xfrm>
            <a:off x="1907704" y="2853048"/>
            <a:ext cx="5516488" cy="1008000"/>
            <a:chOff x="1296" y="1758"/>
            <a:chExt cx="2976" cy="589"/>
          </a:xfrm>
        </p:grpSpPr>
        <p:sp>
          <p:nvSpPr>
            <p:cNvPr id="8" name="AutoShape 47"/>
            <p:cNvSpPr>
              <a:spLocks noChangeArrowheads="1"/>
            </p:cNvSpPr>
            <p:nvPr/>
          </p:nvSpPr>
          <p:spPr bwMode="gray">
            <a:xfrm>
              <a:off x="1536" y="1758"/>
              <a:ext cx="2736" cy="589"/>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 name="Text Box 49"/>
            <p:cNvSpPr txBox="1">
              <a:spLocks noChangeArrowheads="1"/>
            </p:cNvSpPr>
            <p:nvPr/>
          </p:nvSpPr>
          <p:spPr bwMode="gray">
            <a:xfrm>
              <a:off x="1749" y="1802"/>
              <a:ext cx="21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总体背景</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Overall Background</a:t>
              </a:r>
            </a:p>
          </p:txBody>
        </p:sp>
        <p:sp>
          <p:nvSpPr>
            <p:cNvPr id="11" name="Text Box 50"/>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1</a:t>
              </a:r>
            </a:p>
          </p:txBody>
        </p:sp>
      </p:grpSp>
    </p:spTree>
    <p:extLst>
      <p:ext uri="{BB962C8B-B14F-4D97-AF65-F5344CB8AC3E}">
        <p14:creationId xmlns:p14="http://schemas.microsoft.com/office/powerpoint/2010/main" val="18504716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985465" y="1268760"/>
            <a:ext cx="7546975" cy="453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spcBef>
                <a:spcPts val="600"/>
              </a:spcBef>
              <a:spcAft>
                <a:spcPts val="600"/>
              </a:spcAft>
              <a:buClr>
                <a:srgbClr val="6E815B"/>
              </a:buClr>
              <a:buNone/>
              <a:defRPr/>
            </a:pPr>
            <a:r>
              <a:rPr lang="zh-CN"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（一）建立与资源环境承载力相适应的城镇化体系和</a:t>
            </a:r>
            <a:r>
              <a:rPr lang="zh-CN" altLang="zh-CN"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布局</a:t>
            </a:r>
            <a:r>
              <a:rPr lang="en-US" altLang="zh-CN"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zh-CN" altLang="en-US"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a:t>
            </a:r>
            <a:r>
              <a:rPr lang="zh-CN" altLang="en-US" sz="2000" dirty="0" smtClean="0">
                <a:solidFill>
                  <a:schemeClr val="tx2"/>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Develop urbanization systems and layout in line with resource and environmental capacity</a:t>
            </a:r>
          </a:p>
          <a:p>
            <a:pPr marL="0" indent="0">
              <a:spcBef>
                <a:spcPts val="600"/>
              </a:spcBef>
              <a:spcAft>
                <a:spcPts val="600"/>
              </a:spcAft>
              <a:buClr>
                <a:srgbClr val="6E815B"/>
              </a:buClr>
              <a:buNone/>
              <a:defRPr/>
            </a:pPr>
            <a:r>
              <a:rPr lang="zh-CN"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（二）加快推行城市环境总体规划制度</a:t>
            </a: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(II) Accelerate adoption of an integrated and sustainable urban master plan</a:t>
            </a:r>
          </a:p>
          <a:p>
            <a:pPr marL="0" indent="0">
              <a:spcBef>
                <a:spcPts val="600"/>
              </a:spcBef>
              <a:spcAft>
                <a:spcPts val="600"/>
              </a:spcAft>
              <a:buClr>
                <a:srgbClr val="6E815B"/>
              </a:buClr>
              <a:buNone/>
              <a:defRPr/>
            </a:pPr>
            <a:r>
              <a:rPr lang="zh-CN"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（三）提高城镇资源能源利用水平</a:t>
            </a: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(III) Improve urban resource and energy efficiency</a:t>
            </a:r>
          </a:p>
          <a:p>
            <a:pPr marL="0" indent="0">
              <a:spcBef>
                <a:spcPts val="600"/>
              </a:spcBef>
              <a:spcAft>
                <a:spcPts val="600"/>
              </a:spcAft>
              <a:buClr>
                <a:srgbClr val="6E815B"/>
              </a:buClr>
              <a:buNone/>
              <a:defRPr/>
            </a:pPr>
            <a:r>
              <a:rPr lang="zh-CN"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（四）同步建设城镇环境基础设施</a:t>
            </a: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(IV) Build urban environmental infrastructure along with urbanization process</a:t>
            </a:r>
          </a:p>
          <a:p>
            <a:pPr marL="0" indent="0">
              <a:spcBef>
                <a:spcPts val="600"/>
              </a:spcBef>
              <a:spcAft>
                <a:spcPts val="600"/>
              </a:spcAft>
              <a:buClr>
                <a:srgbClr val="6E815B"/>
              </a:buClr>
              <a:buNone/>
              <a:defRPr/>
            </a:pPr>
            <a:r>
              <a:rPr lang="zh-CN"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（五）鼓励和推动城市绿色出行</a:t>
            </a: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
            </a:r>
            <a:b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br>
            <a:r>
              <a:rPr lang="en-US" altLang="zh-CN" sz="200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rPr>
              <a:t>(V) Encourage and promote urban green travel</a:t>
            </a:r>
          </a:p>
        </p:txBody>
      </p:sp>
      <p:sp>
        <p:nvSpPr>
          <p:cNvPr id="4" name="Rectangle 2"/>
          <p:cNvSpPr txBox="1">
            <a:spLocks noChangeArrowheads="1"/>
          </p:cNvSpPr>
          <p:nvPr/>
        </p:nvSpPr>
        <p:spPr bwMode="gray">
          <a:xfrm>
            <a:off x="323528" y="273149"/>
            <a:ext cx="763284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政策建议</a:t>
            </a:r>
            <a:r>
              <a:rPr lang="zh-CN" altLang="en-US" sz="2400" dirty="0">
                <a:ea typeface="宋体" pitchFamily="2" charset="-122"/>
              </a:rPr>
              <a:t>五</a:t>
            </a:r>
            <a:r>
              <a:rPr lang="zh-CN" altLang="en-US" sz="2400" dirty="0" smtClean="0">
                <a:ea typeface="宋体" pitchFamily="2" charset="-122"/>
              </a:rPr>
              <a:t>：具体行动  </a:t>
            </a:r>
            <a:endParaRPr lang="en-US" altLang="zh-CN" sz="2400" dirty="0" smtClean="0">
              <a:ea typeface="宋体" pitchFamily="2" charset="-122"/>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Recommendation 5. : Specific Actions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7785581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6"/>
          <p:cNvGrpSpPr>
            <a:grpSpLocks/>
          </p:cNvGrpSpPr>
          <p:nvPr/>
        </p:nvGrpSpPr>
        <p:grpSpPr bwMode="auto">
          <a:xfrm>
            <a:off x="1907704" y="2912272"/>
            <a:ext cx="5516488" cy="1008000"/>
            <a:chOff x="1296" y="1772"/>
            <a:chExt cx="2976" cy="552"/>
          </a:xfrm>
        </p:grpSpPr>
        <p:sp>
          <p:nvSpPr>
            <p:cNvPr id="8" name="AutoShape 57"/>
            <p:cNvSpPr>
              <a:spLocks noChangeArrowheads="1"/>
            </p:cNvSpPr>
            <p:nvPr/>
          </p:nvSpPr>
          <p:spPr bwMode="gray">
            <a:xfrm>
              <a:off x="1536" y="1772"/>
              <a:ext cx="2736" cy="552"/>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AutoShape 58"/>
            <p:cNvSpPr>
              <a:spLocks noChangeArrowheads="1"/>
            </p:cNvSpPr>
            <p:nvPr/>
          </p:nvSpPr>
          <p:spPr bwMode="gray">
            <a:xfrm>
              <a:off x="1296" y="1839"/>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 name="Text Box 59"/>
            <p:cNvSpPr txBox="1">
              <a:spLocks noChangeArrowheads="1"/>
            </p:cNvSpPr>
            <p:nvPr/>
          </p:nvSpPr>
          <p:spPr bwMode="gray">
            <a:xfrm>
              <a:off x="1762" y="1808"/>
              <a:ext cx="2486"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2014</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年课题及明年工作设想</a:t>
              </a:r>
              <a:endPar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Research Plan for 2014</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&amp;</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2015</a:t>
              </a:r>
              <a:endParaRPr lang="en-US" altLang="zh-CN" sz="2400" b="1" kern="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Text Box 60"/>
            <p:cNvSpPr txBox="1">
              <a:spLocks noChangeArrowheads="1"/>
            </p:cNvSpPr>
            <p:nvPr/>
          </p:nvSpPr>
          <p:spPr bwMode="gray">
            <a:xfrm>
              <a:off x="1398" y="1921"/>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3</a:t>
              </a:r>
            </a:p>
          </p:txBody>
        </p:sp>
      </p:grpSp>
    </p:spTree>
    <p:extLst>
      <p:ext uri="{BB962C8B-B14F-4D97-AF65-F5344CB8AC3E}">
        <p14:creationId xmlns:p14="http://schemas.microsoft.com/office/powerpoint/2010/main" val="38611401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467544" y="273149"/>
            <a:ext cx="669674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latin typeface="Times New Roman" panose="02020603050405020304" pitchFamily="18" charset="0"/>
                <a:ea typeface="宋体" pitchFamily="2" charset="-122"/>
                <a:cs typeface="Times New Roman" panose="02020603050405020304" pitchFamily="18" charset="0"/>
              </a:rPr>
              <a:t>2014</a:t>
            </a:r>
            <a:r>
              <a:rPr lang="zh-CN" altLang="en-US" sz="2400" dirty="0">
                <a:latin typeface="Times New Roman" panose="02020603050405020304" pitchFamily="18" charset="0"/>
                <a:ea typeface="宋体" pitchFamily="2" charset="-122"/>
                <a:cs typeface="Times New Roman" panose="02020603050405020304" pitchFamily="18" charset="0"/>
              </a:rPr>
              <a:t>年</a:t>
            </a:r>
            <a:r>
              <a:rPr lang="zh-CN" altLang="en-US" sz="2400" dirty="0" smtClean="0">
                <a:latin typeface="Times New Roman" panose="02020603050405020304" pitchFamily="18" charset="0"/>
                <a:ea typeface="宋体" pitchFamily="2" charset="-122"/>
                <a:cs typeface="Times New Roman" panose="02020603050405020304" pitchFamily="18" charset="0"/>
              </a:rPr>
              <a:t>研究重点    </a:t>
            </a:r>
            <a:endParaRPr lang="en-US" altLang="zh-CN" sz="2400" dirty="0" smtClean="0">
              <a:latin typeface="Times New Roman" panose="02020603050405020304" pitchFamily="18" charset="0"/>
              <a:ea typeface="宋体" pitchFamily="2" charset="-122"/>
              <a:cs typeface="Times New Roman" panose="02020603050405020304" pitchFamily="18" charset="0"/>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2014 Research Projects</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68439983"/>
              </p:ext>
            </p:extLst>
          </p:nvPr>
        </p:nvGraphicFramePr>
        <p:xfrm>
          <a:off x="431232" y="1052736"/>
          <a:ext cx="8461247" cy="4988303"/>
        </p:xfrm>
        <a:graphic>
          <a:graphicData uri="http://schemas.openxmlformats.org/drawingml/2006/table">
            <a:tbl>
              <a:tblPr firstRow="1" firstCol="1" bandRow="1">
                <a:tableStyleId>{5C22544A-7EE6-4342-B048-85BDC9FD1C3A}</a:tableStyleId>
              </a:tblPr>
              <a:tblGrid>
                <a:gridCol w="2288031"/>
                <a:gridCol w="6173216"/>
              </a:tblGrid>
              <a:tr h="860921">
                <a:tc rowSpan="2">
                  <a:txBody>
                    <a:bodyPr/>
                    <a:lstStyle/>
                    <a:p>
                      <a:pPr algn="ctr">
                        <a:lnSpc>
                          <a:spcPct val="100000"/>
                        </a:lnSpc>
                        <a:spcAft>
                          <a:spcPts val="0"/>
                        </a:spcAft>
                      </a:pPr>
                      <a:r>
                        <a:rPr 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课题组</a:t>
                      </a:r>
                      <a:endPar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ctr">
                        <a:lnSpc>
                          <a:spcPct val="100000"/>
                        </a:lnSpc>
                        <a:spcAft>
                          <a:spcPts val="0"/>
                        </a:spcAft>
                      </a:pPr>
                      <a:r>
                        <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Task</a:t>
                      </a:r>
                      <a:r>
                        <a:rPr lang="en-US" altLang="zh-CN" sz="1800" kern="100" baseline="0" dirty="0" smtClean="0">
                          <a:effectLst/>
                          <a:latin typeface="Times New Roman" panose="02020603050405020304" pitchFamily="18" charset="0"/>
                          <a:ea typeface="仿宋" panose="02010609060101010101" pitchFamily="49" charset="-122"/>
                          <a:cs typeface="Times New Roman" panose="02020603050405020304" pitchFamily="18" charset="0"/>
                        </a:rPr>
                        <a:t> Forces</a:t>
                      </a:r>
                      <a:endParaRPr lang="zh-CN" sz="180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c>
                  <a:txBody>
                    <a:bodyPr/>
                    <a:lstStyle/>
                    <a:p>
                      <a:pPr algn="l">
                        <a:lnSpc>
                          <a:spcPts val="1800"/>
                        </a:lnSpc>
                        <a:spcAft>
                          <a:spcPts val="0"/>
                        </a:spcAft>
                      </a:pP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中国绿色转型进程评估与</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展望</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l">
                        <a:lnSpc>
                          <a:spcPts val="1800"/>
                        </a:lnSpc>
                        <a:spcAft>
                          <a:spcPts val="0"/>
                        </a:spcAft>
                      </a:pPr>
                      <a:r>
                        <a:rPr lang="en-US" altLang="zh-CN" sz="1600" b="0" kern="1200" dirty="0" smtClean="0">
                          <a:solidFill>
                            <a:schemeClr val="lt1"/>
                          </a:solidFill>
                          <a:effectLst/>
                          <a:latin typeface="Times New Roman" panose="02020603050405020304" pitchFamily="18" charset="0"/>
                          <a:ea typeface="+mn-ea"/>
                          <a:cs typeface="Times New Roman" panose="02020603050405020304" pitchFamily="18" charset="0"/>
                        </a:rPr>
                        <a:t>Task Force on Evaluation and Prospects of Green Transition Process in China</a:t>
                      </a:r>
                      <a:endPar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r h="860921">
                <a:tc vMerge="1">
                  <a:txBody>
                    <a:bodyPr/>
                    <a:lstStyle/>
                    <a:p>
                      <a:endParaRPr lang="zh-CN" altLang="en-US"/>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zh-CN" altLang="en-US" sz="1600" b="0"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生态文明建设背景下的环境保护制度体系创新研究</a:t>
                      </a:r>
                      <a:endParaRPr lang="en-US" altLang="zh-CN" sz="1600" b="0"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CN" sz="1600" b="0" kern="1200" dirty="0" smtClean="0">
                          <a:solidFill>
                            <a:schemeClr val="dk1"/>
                          </a:solidFill>
                          <a:effectLst/>
                          <a:latin typeface="Times New Roman" panose="02020603050405020304" pitchFamily="18" charset="0"/>
                          <a:ea typeface="+mn-ea"/>
                          <a:cs typeface="Times New Roman" panose="02020603050405020304" pitchFamily="18" charset="0"/>
                        </a:rPr>
                        <a:t>Task Force on Ecological Civilization and Innovation of Environmental Management System</a:t>
                      </a:r>
                      <a:endPar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r h="634921">
                <a:tc rowSpan="4">
                  <a:txBody>
                    <a:bodyPr/>
                    <a:lstStyle/>
                    <a:p>
                      <a:pPr algn="ctr">
                        <a:lnSpc>
                          <a:spcPct val="100000"/>
                        </a:lnSpc>
                        <a:spcAft>
                          <a:spcPts val="0"/>
                        </a:spcAft>
                      </a:pPr>
                      <a:r>
                        <a:rPr lang="zh-CN" sz="1800" kern="100" dirty="0">
                          <a:effectLst/>
                          <a:latin typeface="Times New Roman" panose="02020603050405020304" pitchFamily="18" charset="0"/>
                          <a:ea typeface="仿宋" panose="02010609060101010101" pitchFamily="49" charset="-122"/>
                          <a:cs typeface="Times New Roman" panose="02020603050405020304" pitchFamily="18" charset="0"/>
                        </a:rPr>
                        <a:t>专题政策</a:t>
                      </a:r>
                    </a:p>
                    <a:p>
                      <a:pPr algn="ctr">
                        <a:lnSpc>
                          <a:spcPct val="100000"/>
                        </a:lnSpc>
                        <a:spcAft>
                          <a:spcPts val="0"/>
                        </a:spcAft>
                      </a:pPr>
                      <a:r>
                        <a:rPr 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研究</a:t>
                      </a:r>
                      <a:endPar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ctr">
                        <a:lnSpc>
                          <a:spcPct val="100000"/>
                        </a:lnSpc>
                        <a:spcAft>
                          <a:spcPts val="0"/>
                        </a:spcAft>
                      </a:pPr>
                      <a:r>
                        <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Special Policy Studies</a:t>
                      </a:r>
                      <a:endParaRPr lang="zh-CN" sz="180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c>
                  <a:txBody>
                    <a:bodyPr/>
                    <a:lstStyle/>
                    <a:p>
                      <a:pPr algn="just">
                        <a:lnSpc>
                          <a:spcPts val="1800"/>
                        </a:lnSpc>
                        <a:spcAft>
                          <a:spcPts val="0"/>
                        </a:spcAft>
                      </a:pP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基于生态文明理念</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的</a:t>
                      </a:r>
                      <a:r>
                        <a:rPr lang="zh-CN" altLang="en-US"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新型</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城镇</a:t>
                      </a: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化发展模式与制度</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研究</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just">
                        <a:lnSpc>
                          <a:spcPts val="1800"/>
                        </a:lnSpc>
                        <a:spcAft>
                          <a:spcPts val="0"/>
                        </a:spcAft>
                      </a:pPr>
                      <a:r>
                        <a:rPr lang="en-US" altLang="zh-CN" sz="1800" b="0" kern="1200" dirty="0" smtClean="0">
                          <a:solidFill>
                            <a:schemeClr val="dk1"/>
                          </a:solidFill>
                          <a:effectLst/>
                          <a:latin typeface="Times New Roman" panose="02020603050405020304" pitchFamily="18" charset="0"/>
                          <a:ea typeface="+mn-ea"/>
                          <a:cs typeface="Times New Roman" panose="02020603050405020304" pitchFamily="18" charset="0"/>
                        </a:rPr>
                        <a:t>Development Model and System of Urbanization based on the Concept of Ecological Civilization</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r h="634921">
                <a:tc vMerge="1">
                  <a:txBody>
                    <a:bodyPr/>
                    <a:lstStyle/>
                    <a:p>
                      <a:endParaRPr lang="zh-CN" altLang="en-US"/>
                    </a:p>
                  </a:txBody>
                  <a:tcPr/>
                </a:tc>
                <a:tc>
                  <a:txBody>
                    <a:bodyPr/>
                    <a:lstStyle/>
                    <a:p>
                      <a:pPr marL="0" marR="0" indent="0" algn="just" defTabSz="914400" rtl="0" eaLnBrk="1" fontAlgn="auto" latinLnBrk="0" hangingPunct="1">
                        <a:lnSpc>
                          <a:spcPts val="1800"/>
                        </a:lnSpc>
                        <a:spcBef>
                          <a:spcPts val="0"/>
                        </a:spcBef>
                        <a:spcAft>
                          <a:spcPts val="0"/>
                        </a:spcAft>
                        <a:buClrTx/>
                        <a:buSzTx/>
                        <a:buFontTx/>
                        <a:buNone/>
                        <a:tabLst/>
                        <a:defRPr/>
                      </a:pP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生态</a:t>
                      </a:r>
                      <a:r>
                        <a:rPr lang="zh-CN" altLang="en-US"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环境</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红</a:t>
                      </a: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线</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制度</a:t>
                      </a:r>
                      <a:r>
                        <a:rPr lang="zh-CN" altLang="en-US"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创新</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研究</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marL="0" marR="0" indent="0" algn="just" defTabSz="914400" rtl="0" eaLnBrk="1" fontAlgn="auto" latinLnBrk="0" hangingPunct="1">
                        <a:lnSpc>
                          <a:spcPts val="1800"/>
                        </a:lnSpc>
                        <a:spcBef>
                          <a:spcPts val="0"/>
                        </a:spcBef>
                        <a:spcAft>
                          <a:spcPts val="0"/>
                        </a:spcAft>
                        <a:buClrTx/>
                        <a:buSzTx/>
                        <a:buFontTx/>
                        <a:buNone/>
                        <a:tabLst/>
                        <a:defRPr/>
                      </a:pPr>
                      <a:r>
                        <a:rPr lang="en-US" altLang="zh-CN" sz="1600" kern="1200" dirty="0" smtClean="0">
                          <a:solidFill>
                            <a:schemeClr val="dk1"/>
                          </a:solidFill>
                          <a:effectLst/>
                          <a:latin typeface="Times New Roman" panose="02020603050405020304" pitchFamily="18" charset="0"/>
                          <a:ea typeface="+mn-ea"/>
                          <a:cs typeface="Times New Roman" panose="02020603050405020304" pitchFamily="18" charset="0"/>
                        </a:rPr>
                        <a:t>Institutional Innovation of Eco-environmental Red Lining </a:t>
                      </a:r>
                      <a:endPar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r h="634921">
                <a:tc vMerge="1">
                  <a:txBody>
                    <a:bodyPr/>
                    <a:lstStyle/>
                    <a:p>
                      <a:endParaRPr lang="zh-CN" altLang="en-US"/>
                    </a:p>
                  </a:txBody>
                  <a:tcPr/>
                </a:tc>
                <a:tc>
                  <a:txBody>
                    <a:bodyPr/>
                    <a:lstStyle/>
                    <a:p>
                      <a:pPr marL="0" marR="0" indent="0" algn="just" defTabSz="914400" rtl="0" eaLnBrk="1" fontAlgn="auto" latinLnBrk="0" hangingPunct="1">
                        <a:lnSpc>
                          <a:spcPts val="1800"/>
                        </a:lnSpc>
                        <a:spcBef>
                          <a:spcPts val="0"/>
                        </a:spcBef>
                        <a:spcAft>
                          <a:spcPts val="0"/>
                        </a:spcAft>
                        <a:buClrTx/>
                        <a:buSzTx/>
                        <a:buFontTx/>
                        <a:buNone/>
                        <a:tabLst/>
                        <a:defRPr/>
                      </a:pP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绿色核算与环境绩效评估</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研究</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marL="0" marR="0" indent="0" algn="just" defTabSz="914400" rtl="0" eaLnBrk="1" fontAlgn="auto" latinLnBrk="0" hangingPunct="1">
                        <a:lnSpc>
                          <a:spcPts val="1800"/>
                        </a:lnSpc>
                        <a:spcBef>
                          <a:spcPts val="0"/>
                        </a:spcBef>
                        <a:spcAft>
                          <a:spcPts val="0"/>
                        </a:spcAft>
                        <a:buClrTx/>
                        <a:buSzTx/>
                        <a:buFontTx/>
                        <a:buNone/>
                        <a:tabLst/>
                        <a:defRPr/>
                      </a:pPr>
                      <a:r>
                        <a:rPr lang="en-US" altLang="zh-CN" sz="1600" b="0" i="0" kern="1200" dirty="0" smtClean="0">
                          <a:solidFill>
                            <a:schemeClr val="dk1"/>
                          </a:solidFill>
                          <a:effectLst/>
                          <a:latin typeface="Times New Roman" panose="02020603050405020304" pitchFamily="18" charset="0"/>
                          <a:ea typeface="+mn-ea"/>
                          <a:cs typeface="Times New Roman" panose="02020603050405020304" pitchFamily="18" charset="0"/>
                        </a:rPr>
                        <a:t>Green Accounting and Environmental Performance Evaluation</a:t>
                      </a:r>
                      <a:endParaRPr lang="zh-CN" altLang="en-US"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1014" marR="61014" marT="0" marB="0" anchor="ctr"/>
                </a:tc>
              </a:tr>
              <a:tr h="634921">
                <a:tc vMerge="1">
                  <a:txBody>
                    <a:bodyPr/>
                    <a:lstStyle/>
                    <a:p>
                      <a:endParaRPr lang="zh-CN" altLang="en-US"/>
                    </a:p>
                  </a:txBody>
                  <a:tcPr/>
                </a:tc>
                <a:tc>
                  <a:txBody>
                    <a:bodyPr/>
                    <a:lstStyle/>
                    <a:p>
                      <a:pPr algn="just">
                        <a:lnSpc>
                          <a:spcPts val="1800"/>
                        </a:lnSpc>
                        <a:spcAft>
                          <a:spcPts val="0"/>
                        </a:spcAft>
                      </a:pP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大气污染防治行动计划绩效评估与区域协调机制</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研究</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just">
                        <a:lnSpc>
                          <a:spcPts val="1800"/>
                        </a:lnSpc>
                        <a:spcAft>
                          <a:spcPts val="0"/>
                        </a:spcAft>
                      </a:pPr>
                      <a:r>
                        <a:rPr lang="en-US" altLang="zh-CN" sz="1600" b="0" i="0" kern="1200" dirty="0" smtClean="0">
                          <a:solidFill>
                            <a:schemeClr val="dk1"/>
                          </a:solidFill>
                          <a:effectLst/>
                          <a:latin typeface="Times New Roman" panose="02020603050405020304" pitchFamily="18" charset="0"/>
                          <a:ea typeface="+mn-ea"/>
                          <a:cs typeface="Times New Roman" panose="02020603050405020304" pitchFamily="18" charset="0"/>
                        </a:rPr>
                        <a:t>Air Pollution Prevention and Control Action Plan Performance Evaluation and Regional Coordination Mechanism</a:t>
                      </a:r>
                      <a:endPar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r h="637719">
                <a:tc>
                  <a:txBody>
                    <a:bodyPr/>
                    <a:lstStyle/>
                    <a:p>
                      <a:pPr algn="ctr">
                        <a:lnSpc>
                          <a:spcPct val="100000"/>
                        </a:lnSpc>
                        <a:spcAft>
                          <a:spcPts val="0"/>
                        </a:spcAft>
                      </a:pPr>
                      <a:r>
                        <a:rPr lang="zh-CN" sz="1800" kern="100" dirty="0">
                          <a:effectLst/>
                          <a:latin typeface="Times New Roman" panose="02020603050405020304" pitchFamily="18" charset="0"/>
                          <a:ea typeface="仿宋" panose="02010609060101010101" pitchFamily="49" charset="-122"/>
                          <a:cs typeface="Times New Roman" panose="02020603050405020304" pitchFamily="18" charset="0"/>
                        </a:rPr>
                        <a:t>政策示范</a:t>
                      </a:r>
                      <a:r>
                        <a:rPr 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项目</a:t>
                      </a:r>
                      <a:endPar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ctr">
                        <a:lnSpc>
                          <a:spcPct val="100000"/>
                        </a:lnSpc>
                        <a:spcAft>
                          <a:spcPts val="0"/>
                        </a:spcAft>
                      </a:pPr>
                      <a:r>
                        <a:rPr lang="en-US" altLang="zh-CN" sz="1800" kern="100" dirty="0" smtClean="0">
                          <a:effectLst/>
                          <a:latin typeface="Times New Roman" panose="02020603050405020304" pitchFamily="18" charset="0"/>
                          <a:ea typeface="仿宋" panose="02010609060101010101" pitchFamily="49" charset="-122"/>
                          <a:cs typeface="Times New Roman" panose="02020603050405020304" pitchFamily="18" charset="0"/>
                        </a:rPr>
                        <a:t>Pilot Projects</a:t>
                      </a:r>
                      <a:endParaRPr lang="zh-CN" sz="180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c>
                  <a:txBody>
                    <a:bodyPr/>
                    <a:lstStyle/>
                    <a:p>
                      <a:pPr algn="just">
                        <a:lnSpc>
                          <a:spcPts val="1800"/>
                        </a:lnSpc>
                        <a:spcAft>
                          <a:spcPts val="0"/>
                        </a:spcAft>
                      </a:pPr>
                      <a:r>
                        <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rPr>
                        <a:t>上海、天津绿色供应链试点</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项目</a:t>
                      </a:r>
                      <a:endPar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endParaRPr>
                    </a:p>
                    <a:p>
                      <a:pPr algn="just">
                        <a:lnSpc>
                          <a:spcPts val="1800"/>
                        </a:lnSpc>
                        <a:spcAft>
                          <a:spcPts val="0"/>
                        </a:spcAft>
                      </a:pPr>
                      <a:r>
                        <a:rPr lang="en-US" alt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Pilot Project on Shanghai/Tianjin Green Supply Chain</a:t>
                      </a:r>
                      <a:r>
                        <a:rPr lang="en-US" altLang="zh-CN" sz="1600" b="0" kern="100" baseline="0" dirty="0" smtClean="0">
                          <a:effectLst/>
                          <a:latin typeface="Times New Roman" panose="02020603050405020304" pitchFamily="18" charset="0"/>
                          <a:ea typeface="仿宋" panose="02010609060101010101" pitchFamily="49" charset="-122"/>
                          <a:cs typeface="Times New Roman" panose="02020603050405020304" pitchFamily="18" charset="0"/>
                        </a:rPr>
                        <a:t> Management</a:t>
                      </a:r>
                      <a:r>
                        <a:rPr lang="zh-CN" sz="1600" b="0" kern="100" dirty="0" smtClean="0">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0" kern="100" dirty="0">
                        <a:effectLst/>
                        <a:latin typeface="Times New Roman" panose="02020603050405020304" pitchFamily="18" charset="0"/>
                        <a:ea typeface="仿宋" panose="02010609060101010101" pitchFamily="49" charset="-122"/>
                        <a:cs typeface="Times New Roman" panose="02020603050405020304" pitchFamily="18" charset="0"/>
                      </a:endParaRPr>
                    </a:p>
                  </a:txBody>
                  <a:tcPr marL="61014" marR="61014" marT="0" marB="0" anchor="ctr"/>
                </a:tc>
              </a:tr>
            </a:tbl>
          </a:graphicData>
        </a:graphic>
      </p:graphicFrame>
    </p:spTree>
    <p:extLst>
      <p:ext uri="{BB962C8B-B14F-4D97-AF65-F5344CB8AC3E}">
        <p14:creationId xmlns:p14="http://schemas.microsoft.com/office/powerpoint/2010/main" val="1427806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827584" y="2420888"/>
            <a:ext cx="776299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spcBef>
                <a:spcPts val="0"/>
              </a:spcBef>
              <a:buFont typeface="Wingdings" panose="05000000000000000000" pitchFamily="2" charset="2"/>
              <a:buChar char="Ø"/>
            </a:pPr>
            <a:endParaRPr lang="zh-CN" altLang="en-US" sz="2000" b="0" dirty="0">
              <a:solidFill>
                <a:schemeClr val="tx2"/>
              </a:solidFill>
              <a:latin typeface="Times New Roman" panose="02020603050405020304" pitchFamily="18" charset="0"/>
              <a:ea typeface="仿宋" panose="02010609060101010101" pitchFamily="49" charset="-122"/>
              <a:cs typeface="Times New Roman" panose="02020603050405020304" pitchFamily="18" charset="0"/>
              <a:sym typeface="华文仿宋" pitchFamily="2" charset="-122"/>
            </a:endParaRPr>
          </a:p>
        </p:txBody>
      </p:sp>
      <p:sp>
        <p:nvSpPr>
          <p:cNvPr id="6" name="Rectangle 2"/>
          <p:cNvSpPr txBox="1">
            <a:spLocks noChangeArrowheads="1"/>
          </p:cNvSpPr>
          <p:nvPr/>
        </p:nvSpPr>
        <p:spPr bwMode="gray">
          <a:xfrm>
            <a:off x="395536" y="116632"/>
            <a:ext cx="72008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latin typeface="Times New Roman" panose="02020603050405020304" pitchFamily="18" charset="0"/>
                <a:ea typeface="宋体" pitchFamily="2" charset="-122"/>
                <a:cs typeface="Times New Roman" panose="02020603050405020304" pitchFamily="18" charset="0"/>
              </a:rPr>
              <a:t>2015</a:t>
            </a:r>
            <a:r>
              <a:rPr lang="zh-CN" altLang="en-US" sz="2400" dirty="0" smtClean="0">
                <a:latin typeface="Times New Roman" panose="02020603050405020304" pitchFamily="18" charset="0"/>
                <a:ea typeface="宋体" pitchFamily="2" charset="-122"/>
                <a:cs typeface="Times New Roman" panose="02020603050405020304" pitchFamily="18" charset="0"/>
              </a:rPr>
              <a:t>年会主题建议  </a:t>
            </a:r>
            <a:endParaRPr lang="en-US" altLang="zh-CN" sz="2400" dirty="0" smtClean="0">
              <a:latin typeface="Times New Roman" panose="02020603050405020304" pitchFamily="18" charset="0"/>
              <a:ea typeface="宋体" pitchFamily="2" charset="-122"/>
              <a:cs typeface="Times New Roman" panose="02020603050405020304" pitchFamily="18" charset="0"/>
            </a:endParaRPr>
          </a:p>
          <a:p>
            <a:r>
              <a:rPr lang="en-US" altLang="zh-CN" sz="2400" dirty="0" smtClean="0">
                <a:latin typeface="Times New Roman" panose="02020603050405020304" pitchFamily="18" charset="0"/>
                <a:ea typeface="宋体" pitchFamily="2" charset="-122"/>
                <a:cs typeface="Times New Roman" panose="02020603050405020304" pitchFamily="18" charset="0"/>
              </a:rPr>
              <a:t>Suggested Theme for AGM 2015</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12" name="图示 11"/>
          <p:cNvGraphicFramePr/>
          <p:nvPr>
            <p:extLst>
              <p:ext uri="{D42A27DB-BD31-4B8C-83A1-F6EECF244321}">
                <p14:modId xmlns:p14="http://schemas.microsoft.com/office/powerpoint/2010/main" val="3833025039"/>
              </p:ext>
            </p:extLst>
          </p:nvPr>
        </p:nvGraphicFramePr>
        <p:xfrm>
          <a:off x="755576" y="1196752"/>
          <a:ext cx="7920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5071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gray">
          <a:xfrm>
            <a:off x="395536" y="273149"/>
            <a:ext cx="669674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nSpc>
                <a:spcPts val="2900"/>
              </a:lnSpc>
            </a:pPr>
            <a:r>
              <a:rPr lang="en-US" altLang="zh-CN" sz="2400" dirty="0" smtClean="0">
                <a:latin typeface="Times New Roman" panose="02020603050405020304" pitchFamily="18" charset="0"/>
                <a:ea typeface="宋体" pitchFamily="2" charset="-122"/>
                <a:cs typeface="Times New Roman" panose="02020603050405020304" pitchFamily="18" charset="0"/>
                <a:sym typeface="华文仿宋" pitchFamily="2" charset="-122"/>
              </a:rPr>
              <a:t>2015</a:t>
            </a:r>
            <a:r>
              <a:rPr lang="ko-KR" altLang="en-US" sz="2400" dirty="0" smtClean="0">
                <a:latin typeface="Times New Roman" panose="02020603050405020304" pitchFamily="18" charset="0"/>
                <a:ea typeface="宋体" pitchFamily="2" charset="-122"/>
                <a:cs typeface="Times New Roman" panose="02020603050405020304" pitchFamily="18" charset="0"/>
                <a:sym typeface="华文仿宋" pitchFamily="2" charset="-122"/>
              </a:rPr>
              <a:t>课题</a:t>
            </a:r>
            <a:r>
              <a:rPr lang="zh-CN" altLang="en-US" sz="2400" dirty="0">
                <a:latin typeface="Times New Roman" panose="02020603050405020304" pitchFamily="18" charset="0"/>
                <a:ea typeface="宋体" pitchFamily="2" charset="-122"/>
                <a:cs typeface="Times New Roman" panose="02020603050405020304" pitchFamily="18" charset="0"/>
                <a:sym typeface="华文仿宋" pitchFamily="2" charset="-122"/>
              </a:rPr>
              <a:t>组</a:t>
            </a:r>
            <a:r>
              <a:rPr lang="ko-KR" altLang="en-US" sz="2400" dirty="0" smtClean="0">
                <a:latin typeface="Times New Roman" panose="02020603050405020304" pitchFamily="18" charset="0"/>
                <a:ea typeface="宋体" pitchFamily="2" charset="-122"/>
                <a:cs typeface="Times New Roman" panose="02020603050405020304" pitchFamily="18" charset="0"/>
                <a:sym typeface="华文仿宋" pitchFamily="2" charset="-122"/>
              </a:rPr>
              <a:t>设置建议</a:t>
            </a:r>
            <a:endParaRPr lang="en-US" altLang="ko-KR" sz="2400" dirty="0" smtClean="0">
              <a:latin typeface="Times New Roman" panose="02020603050405020304" pitchFamily="18" charset="0"/>
              <a:ea typeface="宋体" pitchFamily="2" charset="-122"/>
              <a:cs typeface="Times New Roman" panose="02020603050405020304" pitchFamily="18" charset="0"/>
              <a:sym typeface="华文仿宋" pitchFamily="2" charset="-122"/>
            </a:endParaRPr>
          </a:p>
          <a:p>
            <a:pPr>
              <a:lnSpc>
                <a:spcPts val="2900"/>
              </a:lnSpc>
            </a:pPr>
            <a:r>
              <a:rPr lang="en-US" altLang="ko-KR" sz="2400" dirty="0" smtClean="0">
                <a:latin typeface="Times New Roman" panose="02020603050405020304" pitchFamily="18" charset="0"/>
                <a:ea typeface="宋体" pitchFamily="2" charset="-122"/>
                <a:cs typeface="Times New Roman" panose="02020603050405020304" pitchFamily="18" charset="0"/>
                <a:sym typeface="华文仿宋" pitchFamily="2" charset="-122"/>
              </a:rPr>
              <a:t>Suggested Tasks Forces for 2015</a:t>
            </a:r>
            <a:r>
              <a:rPr lang="ko-KR" altLang="zh-CN" sz="2400" dirty="0" smtClean="0">
                <a:latin typeface="Times New Roman" panose="02020603050405020304" pitchFamily="18" charset="0"/>
                <a:ea typeface="宋体" pitchFamily="2" charset="-122"/>
                <a:cs typeface="Times New Roman" panose="02020603050405020304" pitchFamily="18" charset="0"/>
                <a:sym typeface="华文仿宋" pitchFamily="2" charset="-122"/>
              </a:rPr>
              <a:t>  </a:t>
            </a:r>
            <a:endParaRPr lang="ko-KR" altLang="zh-CN" sz="2400" dirty="0">
              <a:latin typeface="Times New Roman" panose="02020603050405020304" pitchFamily="18" charset="0"/>
              <a:ea typeface="宋体" pitchFamily="2" charset="-122"/>
              <a:cs typeface="Times New Roman" panose="02020603050405020304" pitchFamily="18" charset="0"/>
              <a:sym typeface="华文仿宋" pitchFamily="2" charset="-122"/>
            </a:endParaRPr>
          </a:p>
        </p:txBody>
      </p:sp>
      <p:graphicFrame>
        <p:nvGraphicFramePr>
          <p:cNvPr id="4" name="图表 3"/>
          <p:cNvGraphicFramePr/>
          <p:nvPr>
            <p:extLst>
              <p:ext uri="{D42A27DB-BD31-4B8C-83A1-F6EECF244321}">
                <p14:modId xmlns:p14="http://schemas.microsoft.com/office/powerpoint/2010/main" val="1567209592"/>
              </p:ext>
            </p:extLst>
          </p:nvPr>
        </p:nvGraphicFramePr>
        <p:xfrm>
          <a:off x="336160" y="1124744"/>
          <a:ext cx="855632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9755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95536" y="188640"/>
            <a:ext cx="669674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latin typeface="Times New Roman" panose="02020603050405020304" pitchFamily="18" charset="0"/>
                <a:cs typeface="Times New Roman" panose="02020603050405020304" pitchFamily="18" charset="0"/>
              </a:rPr>
              <a:t>2015</a:t>
            </a:r>
            <a:r>
              <a:rPr lang="zh-CN" altLang="en-US" sz="2400" dirty="0" smtClean="0">
                <a:latin typeface="Times New Roman" panose="02020603050405020304" pitchFamily="18" charset="0"/>
                <a:cs typeface="Times New Roman" panose="02020603050405020304" pitchFamily="18" charset="0"/>
              </a:rPr>
              <a:t>年</a:t>
            </a:r>
            <a:r>
              <a:rPr lang="zh-CN" altLang="zh-CN" sz="2400" dirty="0" smtClean="0"/>
              <a:t>专题政策研究建议</a:t>
            </a:r>
            <a:endParaRPr lang="en-US" altLang="zh-CN" sz="2400" dirty="0" smtClean="0"/>
          </a:p>
          <a:p>
            <a:r>
              <a:rPr lang="en-US" altLang="zh-CN" sz="2400" dirty="0" smtClean="0">
                <a:latin typeface="Times New Roman" panose="02020603050405020304" pitchFamily="18" charset="0"/>
                <a:ea typeface="宋体" pitchFamily="2" charset="-122"/>
                <a:cs typeface="Times New Roman" panose="02020603050405020304" pitchFamily="18" charset="0"/>
              </a:rPr>
              <a:t>Suggested Special Policy Studies for 2015</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3" name="图示 2"/>
          <p:cNvGraphicFramePr/>
          <p:nvPr>
            <p:extLst>
              <p:ext uri="{D42A27DB-BD31-4B8C-83A1-F6EECF244321}">
                <p14:modId xmlns:p14="http://schemas.microsoft.com/office/powerpoint/2010/main" val="3999544188"/>
              </p:ext>
            </p:extLst>
          </p:nvPr>
        </p:nvGraphicFramePr>
        <p:xfrm>
          <a:off x="1259632" y="1397000"/>
          <a:ext cx="6936432"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2716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95536" y="188640"/>
            <a:ext cx="669674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latin typeface="Times New Roman" panose="02020603050405020304" pitchFamily="18" charset="0"/>
                <a:cs typeface="Times New Roman" panose="02020603050405020304" pitchFamily="18" charset="0"/>
              </a:rPr>
              <a:t>2015</a:t>
            </a:r>
            <a:r>
              <a:rPr lang="zh-CN" altLang="zh-CN" sz="2400" dirty="0" smtClean="0"/>
              <a:t>专题政策研究</a:t>
            </a:r>
            <a:r>
              <a:rPr lang="zh-CN" altLang="en-US" sz="2400" dirty="0" smtClean="0"/>
              <a:t>备选主题</a:t>
            </a:r>
            <a:r>
              <a:rPr lang="zh-CN" altLang="zh-CN" sz="2400" dirty="0" smtClean="0"/>
              <a:t>建议</a:t>
            </a:r>
            <a:endParaRPr lang="en-US" altLang="zh-CN" sz="2400" dirty="0" smtClean="0"/>
          </a:p>
          <a:p>
            <a:r>
              <a:rPr lang="en-US" altLang="zh-CN" sz="2400" dirty="0" smtClean="0">
                <a:latin typeface="Times New Roman" panose="02020603050405020304" pitchFamily="18" charset="0"/>
                <a:ea typeface="宋体" pitchFamily="2" charset="-122"/>
                <a:cs typeface="Times New Roman" panose="02020603050405020304" pitchFamily="18" charset="0"/>
              </a:rPr>
              <a:t>Suggested Special Policy Studies for 2015</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graphicFrame>
        <p:nvGraphicFramePr>
          <p:cNvPr id="3" name="图表 2"/>
          <p:cNvGraphicFramePr/>
          <p:nvPr>
            <p:extLst>
              <p:ext uri="{D42A27DB-BD31-4B8C-83A1-F6EECF244321}">
                <p14:modId xmlns:p14="http://schemas.microsoft.com/office/powerpoint/2010/main" val="3035095664"/>
              </p:ext>
            </p:extLst>
          </p:nvPr>
        </p:nvGraphicFramePr>
        <p:xfrm>
          <a:off x="827584" y="1268760"/>
          <a:ext cx="7080448"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209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267744" y="2132856"/>
            <a:ext cx="4824536" cy="1490836"/>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3600" b="1" kern="1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rPr>
              <a:t>非常感谢</a:t>
            </a: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600" b="1" kern="1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rPr>
              <a:t>Thank You!</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73149"/>
            <a:ext cx="64807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总体</a:t>
            </a:r>
            <a:r>
              <a:rPr lang="zh-CN" altLang="en-US" dirty="0" smtClean="0">
                <a:latin typeface="Times New Roman" panose="02020603050405020304" pitchFamily="18" charset="0"/>
                <a:ea typeface="宋体" pitchFamily="2" charset="-122"/>
                <a:cs typeface="Times New Roman" panose="02020603050405020304" pitchFamily="18" charset="0"/>
              </a:rPr>
              <a:t>背景  </a:t>
            </a:r>
            <a:r>
              <a:rPr lang="en-US" altLang="zh-CN" dirty="0" smtClean="0">
                <a:latin typeface="Times New Roman" panose="02020603050405020304" pitchFamily="18" charset="0"/>
                <a:ea typeface="宋体" pitchFamily="2" charset="-122"/>
                <a:cs typeface="Times New Roman" panose="02020603050405020304" pitchFamily="18" charset="0"/>
              </a:rPr>
              <a:t>Overall 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3286248144"/>
              </p:ext>
            </p:extLst>
          </p:nvPr>
        </p:nvGraphicFramePr>
        <p:xfrm>
          <a:off x="971600" y="1124744"/>
          <a:ext cx="7488832" cy="48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439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5457908"/>
              </p:ext>
            </p:extLst>
          </p:nvPr>
        </p:nvGraphicFramePr>
        <p:xfrm>
          <a:off x="971600" y="1412776"/>
          <a:ext cx="72728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64807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总体</a:t>
            </a:r>
            <a:r>
              <a:rPr lang="zh-CN" altLang="en-US" dirty="0" smtClean="0">
                <a:latin typeface="Times New Roman" panose="02020603050405020304" pitchFamily="18" charset="0"/>
                <a:ea typeface="宋体" pitchFamily="2" charset="-122"/>
                <a:cs typeface="Times New Roman" panose="02020603050405020304" pitchFamily="18" charset="0"/>
              </a:rPr>
              <a:t>背景  </a:t>
            </a:r>
            <a:r>
              <a:rPr lang="en-US" altLang="zh-CN" dirty="0" smtClean="0">
                <a:latin typeface="Times New Roman" panose="02020603050405020304" pitchFamily="18" charset="0"/>
                <a:ea typeface="宋体" pitchFamily="2" charset="-122"/>
                <a:cs typeface="Times New Roman" panose="02020603050405020304" pitchFamily="18" charset="0"/>
              </a:rPr>
              <a:t>Overall 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7111024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847248986"/>
              </p:ext>
            </p:extLst>
          </p:nvPr>
        </p:nvGraphicFramePr>
        <p:xfrm>
          <a:off x="1115616" y="1196752"/>
          <a:ext cx="712879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64807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总体</a:t>
            </a:r>
            <a:r>
              <a:rPr lang="zh-CN" altLang="en-US" dirty="0" smtClean="0">
                <a:latin typeface="Times New Roman" panose="02020603050405020304" pitchFamily="18" charset="0"/>
                <a:ea typeface="宋体" pitchFamily="2" charset="-122"/>
                <a:cs typeface="Times New Roman" panose="02020603050405020304" pitchFamily="18" charset="0"/>
              </a:rPr>
              <a:t>背景  </a:t>
            </a:r>
            <a:r>
              <a:rPr lang="en-US" altLang="zh-CN" dirty="0" smtClean="0">
                <a:latin typeface="Times New Roman" panose="02020603050405020304" pitchFamily="18" charset="0"/>
                <a:ea typeface="宋体" pitchFamily="2" charset="-122"/>
                <a:cs typeface="Times New Roman" panose="02020603050405020304" pitchFamily="18" charset="0"/>
              </a:rPr>
              <a:t>Overall 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1440706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068004981"/>
              </p:ext>
            </p:extLst>
          </p:nvPr>
        </p:nvGraphicFramePr>
        <p:xfrm>
          <a:off x="1187624" y="1340768"/>
          <a:ext cx="705678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gray">
          <a:xfrm>
            <a:off x="323528" y="273149"/>
            <a:ext cx="64807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总体</a:t>
            </a:r>
            <a:r>
              <a:rPr lang="zh-CN" altLang="en-US" dirty="0" smtClean="0">
                <a:latin typeface="Times New Roman" panose="02020603050405020304" pitchFamily="18" charset="0"/>
                <a:ea typeface="宋体" pitchFamily="2" charset="-122"/>
                <a:cs typeface="Times New Roman" panose="02020603050405020304" pitchFamily="18" charset="0"/>
              </a:rPr>
              <a:t>背景  </a:t>
            </a:r>
            <a:r>
              <a:rPr lang="en-US" altLang="zh-CN" dirty="0" smtClean="0">
                <a:latin typeface="Times New Roman" panose="02020603050405020304" pitchFamily="18" charset="0"/>
                <a:ea typeface="宋体" pitchFamily="2" charset="-122"/>
                <a:cs typeface="Times New Roman" panose="02020603050405020304" pitchFamily="18" charset="0"/>
              </a:rPr>
              <a:t>Overall 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27797800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801092" y="1484784"/>
            <a:ext cx="5499100" cy="449580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 name="图示 2"/>
          <p:cNvGraphicFramePr/>
          <p:nvPr>
            <p:extLst>
              <p:ext uri="{D42A27DB-BD31-4B8C-83A1-F6EECF244321}">
                <p14:modId xmlns:p14="http://schemas.microsoft.com/office/powerpoint/2010/main" val="736237799"/>
              </p:ext>
            </p:extLst>
          </p:nvPr>
        </p:nvGraphicFramePr>
        <p:xfrm>
          <a:off x="0" y="1164931"/>
          <a:ext cx="6299936" cy="513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圆角矩形 3"/>
          <p:cNvSpPr/>
          <p:nvPr/>
        </p:nvSpPr>
        <p:spPr>
          <a:xfrm>
            <a:off x="6300192" y="2636912"/>
            <a:ext cx="2699792" cy="23042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lvl="1" algn="ctr"/>
            <a:r>
              <a:rPr lang="en-US" altLang="zh-CN" sz="20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2013</a:t>
            </a:r>
            <a:r>
              <a:rPr lang="zh-CN" altLang="en-US" sz="20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年年会</a:t>
            </a:r>
            <a:r>
              <a:rPr lang="zh-CN" altLang="en-US"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主题：</a:t>
            </a:r>
            <a:endPar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a:p>
            <a:pPr marL="0" lvl="1" algn="ctr"/>
            <a:r>
              <a:rPr lang="zh-CN"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面向</a:t>
            </a:r>
            <a:r>
              <a:rPr lang="zh-CN" altLang="zh-CN" sz="20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绿色发展的环境与</a:t>
            </a:r>
            <a:r>
              <a:rPr lang="zh-CN"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rPr>
              <a:t>社会</a:t>
            </a:r>
            <a:endParaRPr lang="en-US" altLang="zh-CN" sz="2000" b="1" dirty="0" smtClean="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a:p>
            <a:pPr marL="0" lvl="1" algn="ctr"/>
            <a:r>
              <a:rPr lang="en-US" altLang="zh-CN" sz="2000" b="1" dirty="0" smtClean="0">
                <a:solidFill>
                  <a:schemeClr val="bg1"/>
                </a:solidFill>
                <a:latin typeface="Times New Roman" panose="02020603050405020304" pitchFamily="18" charset="0"/>
                <a:cs typeface="Times New Roman" panose="02020603050405020304" pitchFamily="18" charset="0"/>
              </a:rPr>
              <a:t>2013 AGM: Environment </a:t>
            </a:r>
            <a:r>
              <a:rPr lang="en-US" altLang="zh-CN" sz="2000" b="1" dirty="0">
                <a:solidFill>
                  <a:schemeClr val="bg1"/>
                </a:solidFill>
                <a:latin typeface="Times New Roman" panose="02020603050405020304" pitchFamily="18" charset="0"/>
                <a:cs typeface="Times New Roman" panose="02020603050405020304" pitchFamily="18" charset="0"/>
              </a:rPr>
              <a:t>and Society for Green Development</a:t>
            </a:r>
            <a:endParaRPr lang="en-US" altLang="zh-CN" sz="2000" b="1" kern="0"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8" name="Rectangle 2"/>
          <p:cNvSpPr txBox="1">
            <a:spLocks noChangeArrowheads="1"/>
          </p:cNvSpPr>
          <p:nvPr/>
        </p:nvSpPr>
        <p:spPr bwMode="gray">
          <a:xfrm>
            <a:off x="323528" y="273149"/>
            <a:ext cx="648072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dirty="0" smtClean="0">
                <a:ea typeface="宋体" pitchFamily="2" charset="-122"/>
              </a:rPr>
              <a:t>总体</a:t>
            </a:r>
            <a:r>
              <a:rPr lang="zh-CN" altLang="en-US" dirty="0" smtClean="0">
                <a:latin typeface="Times New Roman" panose="02020603050405020304" pitchFamily="18" charset="0"/>
                <a:ea typeface="宋体" pitchFamily="2" charset="-122"/>
                <a:cs typeface="Times New Roman" panose="02020603050405020304" pitchFamily="18" charset="0"/>
              </a:rPr>
              <a:t>背景  </a:t>
            </a:r>
            <a:r>
              <a:rPr lang="en-US" altLang="zh-CN" dirty="0" smtClean="0">
                <a:latin typeface="Times New Roman" panose="02020603050405020304" pitchFamily="18" charset="0"/>
                <a:ea typeface="宋体" pitchFamily="2" charset="-122"/>
                <a:cs typeface="Times New Roman" panose="02020603050405020304" pitchFamily="18" charset="0"/>
              </a:rPr>
              <a:t>Overall Background</a:t>
            </a:r>
            <a:endParaRPr lang="en-US" altLang="zh-CN"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681381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1"/>
          <p:cNvGrpSpPr>
            <a:grpSpLocks/>
          </p:cNvGrpSpPr>
          <p:nvPr/>
        </p:nvGrpSpPr>
        <p:grpSpPr bwMode="auto">
          <a:xfrm>
            <a:off x="1907704" y="2924944"/>
            <a:ext cx="5516488" cy="1008000"/>
            <a:chOff x="1296" y="1741"/>
            <a:chExt cx="2976" cy="590"/>
          </a:xfrm>
        </p:grpSpPr>
        <p:sp>
          <p:nvSpPr>
            <p:cNvPr id="8" name="AutoShape 52"/>
            <p:cNvSpPr>
              <a:spLocks noChangeArrowheads="1"/>
            </p:cNvSpPr>
            <p:nvPr/>
          </p:nvSpPr>
          <p:spPr bwMode="gray">
            <a:xfrm>
              <a:off x="1536" y="1741"/>
              <a:ext cx="2736" cy="590"/>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 name="Text Box 54"/>
            <p:cNvSpPr txBox="1">
              <a:spLocks noChangeArrowheads="1"/>
            </p:cNvSpPr>
            <p:nvPr/>
          </p:nvSpPr>
          <p:spPr bwMode="gray">
            <a:xfrm>
              <a:off x="1505" y="1808"/>
              <a:ext cx="276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2013</a:t>
              </a:r>
              <a:r>
                <a:rPr lang="zh-CN" altLang="en-US"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年国合会政策建议</a:t>
              </a:r>
              <a:endParaRPr lang="en-US" altLang="zh-CN" sz="2400" b="1" kern="0" dirty="0" smtClean="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00000"/>
                  </a:solidFill>
                  <a:effectLst/>
                  <a:uLnTx/>
                  <a:uFillTx/>
                  <a:latin typeface="Times New Roman" panose="02020603050405020304" pitchFamily="18" charset="0"/>
                  <a:ea typeface="仿宋" panose="02010609060101010101" pitchFamily="49" charset="-122"/>
                  <a:cs typeface="Times New Roman" panose="02020603050405020304" pitchFamily="18" charset="0"/>
                </a:rPr>
                <a:t>Policy Recommendations 2013</a:t>
              </a:r>
            </a:p>
          </p:txBody>
        </p:sp>
        <p:sp>
          <p:nvSpPr>
            <p:cNvPr id="11" name="Text Box 55"/>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rPr>
                <a:t>2</a:t>
              </a:r>
            </a:p>
          </p:txBody>
        </p:sp>
      </p:grpSp>
    </p:spTree>
    <p:extLst>
      <p:ext uri="{BB962C8B-B14F-4D97-AF65-F5344CB8AC3E}">
        <p14:creationId xmlns:p14="http://schemas.microsoft.com/office/powerpoint/2010/main" val="419276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4305</Words>
  <Application>Microsoft Macintosh PowerPoint</Application>
  <PresentationFormat>全屏显示(4:3)</PresentationFormat>
  <Paragraphs>477</Paragraphs>
  <Slides>37</Slides>
  <Notes>30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Gang Chen</cp:lastModifiedBy>
  <cp:revision>137</cp:revision>
  <dcterms:created xsi:type="dcterms:W3CDTF">2013-05-08T06:12:06Z</dcterms:created>
  <dcterms:modified xsi:type="dcterms:W3CDTF">2014-05-08T03:22:35Z</dcterms:modified>
</cp:coreProperties>
</file>