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8" r:id="rId3"/>
    <p:sldId id="369" r:id="rId4"/>
    <p:sldId id="370" r:id="rId5"/>
    <p:sldId id="329" r:id="rId6"/>
    <p:sldId id="371" r:id="rId7"/>
    <p:sldId id="372" r:id="rId8"/>
    <p:sldId id="373" r:id="rId9"/>
    <p:sldId id="375" r:id="rId10"/>
    <p:sldId id="374" r:id="rId11"/>
    <p:sldId id="376" r:id="rId12"/>
    <p:sldId id="377" r:id="rId13"/>
    <p:sldId id="379" r:id="rId14"/>
    <p:sldId id="339" r:id="rId15"/>
    <p:sldId id="341" r:id="rId16"/>
    <p:sldId id="345" r:id="rId17"/>
    <p:sldId id="349" r:id="rId18"/>
    <p:sldId id="363" r:id="rId19"/>
    <p:sldId id="355" r:id="rId20"/>
    <p:sldId id="334" r:id="rId21"/>
    <p:sldId id="332" r:id="rId22"/>
    <p:sldId id="364" r:id="rId23"/>
    <p:sldId id="312" r:id="rId24"/>
    <p:sldId id="295" r:id="rId25"/>
    <p:sldId id="337" r:id="rId26"/>
    <p:sldId id="365" r:id="rId27"/>
    <p:sldId id="308" r:id="rId28"/>
    <p:sldId id="313" r:id="rId29"/>
    <p:sldId id="318" r:id="rId30"/>
    <p:sldId id="35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586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63E8D-2283-3B43-BD3E-64E51C203DD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ECA098-4912-5B4C-A77A-952A9180691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4800" dirty="0" smtClean="0"/>
            <a:t>SD</a:t>
          </a:r>
          <a:r>
            <a:rPr lang="zh-CN" altLang="en-US" sz="1800" dirty="0" smtClean="0"/>
            <a:t>可持续发展</a:t>
          </a:r>
          <a:endParaRPr lang="en-US" sz="1800" dirty="0"/>
        </a:p>
      </dgm:t>
    </dgm:pt>
    <dgm:pt modelId="{9C72FBD1-7D22-034F-8707-259002A78A22}" type="parTrans" cxnId="{9040C64E-B1DE-4D4F-ACD1-D67F5645F707}">
      <dgm:prSet/>
      <dgm:spPr/>
      <dgm:t>
        <a:bodyPr/>
        <a:lstStyle/>
        <a:p>
          <a:endParaRPr lang="en-US"/>
        </a:p>
      </dgm:t>
    </dgm:pt>
    <dgm:pt modelId="{634DE53B-6876-CD4A-B668-F11E4D1B940A}" type="sibTrans" cxnId="{9040C64E-B1DE-4D4F-ACD1-D67F5645F707}">
      <dgm:prSet/>
      <dgm:spPr/>
      <dgm:t>
        <a:bodyPr/>
        <a:lstStyle/>
        <a:p>
          <a:endParaRPr lang="en-US"/>
        </a:p>
      </dgm:t>
    </dgm:pt>
    <dgm:pt modelId="{47B11380-1C07-E54C-A973-F92388F93333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2600" b="1" dirty="0" smtClean="0"/>
            <a:t>ENVIRONMENT</a:t>
          </a:r>
          <a:endParaRPr lang="zh-CN" altLang="en-US" sz="2600" b="1" dirty="0" smtClean="0"/>
        </a:p>
        <a:p>
          <a:pPr>
            <a:lnSpc>
              <a:spcPct val="70000"/>
            </a:lnSpc>
          </a:pPr>
          <a:r>
            <a:rPr lang="zh-CN" altLang="en-US" sz="2600" b="1" dirty="0" smtClean="0"/>
            <a:t>环境</a:t>
          </a:r>
          <a:endParaRPr lang="en-US" sz="2600" b="1" dirty="0"/>
        </a:p>
      </dgm:t>
    </dgm:pt>
    <dgm:pt modelId="{B4B20B1C-3E85-814B-8B45-DB5EA8D27E2B}" type="parTrans" cxnId="{28034688-F3E8-C64B-986D-13578C68ED1C}">
      <dgm:prSet/>
      <dgm:spPr>
        <a:ln w="57150" cmpd="sng"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9C6EA0FF-29DD-7F4B-A5CF-6C37E1FD0102}" type="sibTrans" cxnId="{28034688-F3E8-C64B-986D-13578C68ED1C}">
      <dgm:prSet/>
      <dgm:spPr/>
      <dgm:t>
        <a:bodyPr/>
        <a:lstStyle/>
        <a:p>
          <a:endParaRPr lang="en-US"/>
        </a:p>
      </dgm:t>
    </dgm:pt>
    <dgm:pt modelId="{FEAAC991-B06B-324E-94FE-492B3A1CB448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2600" b="1" dirty="0" smtClean="0"/>
            <a:t>SOCIAL</a:t>
          </a:r>
          <a:endParaRPr lang="zh-CN" altLang="en-US" sz="2600" b="1" dirty="0" smtClean="0"/>
        </a:p>
        <a:p>
          <a:pPr>
            <a:lnSpc>
              <a:spcPct val="70000"/>
            </a:lnSpc>
          </a:pPr>
          <a:r>
            <a:rPr lang="zh-CN" altLang="en-US" sz="2600" b="1" dirty="0" smtClean="0"/>
            <a:t>社会</a:t>
          </a:r>
          <a:endParaRPr lang="en-US" sz="2600" b="1" dirty="0"/>
        </a:p>
      </dgm:t>
    </dgm:pt>
    <dgm:pt modelId="{86334AC3-3F22-4C48-91EC-B430CAD38B4F}" type="parTrans" cxnId="{2CB44E76-4C7E-614F-B896-5A62CD93A611}">
      <dgm:prSet/>
      <dgm:spPr>
        <a:ln w="57150" cmpd="sng"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FC3EFAD3-0D6F-4F42-BDFC-D27E50538095}" type="sibTrans" cxnId="{2CB44E76-4C7E-614F-B896-5A62CD93A611}">
      <dgm:prSet/>
      <dgm:spPr/>
      <dgm:t>
        <a:bodyPr/>
        <a:lstStyle/>
        <a:p>
          <a:endParaRPr lang="en-US"/>
        </a:p>
      </dgm:t>
    </dgm:pt>
    <dgm:pt modelId="{7A82B59A-46DC-8C48-9224-E9366A912FF7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70000"/>
            </a:lnSpc>
          </a:pPr>
          <a:r>
            <a:rPr lang="en-US" sz="2600" b="1" dirty="0" smtClean="0"/>
            <a:t>ECONOMY</a:t>
          </a:r>
          <a:endParaRPr lang="zh-CN" altLang="en-US" sz="2600" b="1" dirty="0" smtClean="0"/>
        </a:p>
        <a:p>
          <a:pPr>
            <a:lnSpc>
              <a:spcPct val="70000"/>
            </a:lnSpc>
          </a:pPr>
          <a:r>
            <a:rPr lang="zh-CN" altLang="en-US" sz="2600" b="1" dirty="0" smtClean="0"/>
            <a:t>经济</a:t>
          </a:r>
          <a:endParaRPr lang="en-US" sz="2600" b="1" dirty="0"/>
        </a:p>
      </dgm:t>
    </dgm:pt>
    <dgm:pt modelId="{0D40F278-01BA-6F4E-B5A9-7E46C8C94C81}" type="parTrans" cxnId="{24C1FAB2-2BE9-B24C-8197-727280C5D58A}">
      <dgm:prSet/>
      <dgm:spPr>
        <a:ln w="57150" cmpd="sng"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40BF675C-43CB-A24A-9C32-F60619843421}" type="sibTrans" cxnId="{24C1FAB2-2BE9-B24C-8197-727280C5D58A}">
      <dgm:prSet/>
      <dgm:spPr/>
      <dgm:t>
        <a:bodyPr/>
        <a:lstStyle/>
        <a:p>
          <a:endParaRPr lang="en-US"/>
        </a:p>
      </dgm:t>
    </dgm:pt>
    <dgm:pt modelId="{CBC7C422-F0FA-0C48-A75A-A2262304B4B1}" type="pres">
      <dgm:prSet presAssocID="{33063E8D-2283-3B43-BD3E-64E51C203D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5AF301-11FB-BB4C-81D6-17D7A6FB79A1}" type="pres">
      <dgm:prSet presAssocID="{95ECA098-4912-5B4C-A77A-952A9180691E}" presName="singleCycle" presStyleCnt="0"/>
      <dgm:spPr/>
    </dgm:pt>
    <dgm:pt modelId="{8639D3E3-0EEF-784A-804D-B08C76DD049D}" type="pres">
      <dgm:prSet presAssocID="{95ECA098-4912-5B4C-A77A-952A9180691E}" presName="singleCenter" presStyleLbl="node1" presStyleIdx="0" presStyleCnt="4" custLinFactNeighborX="530" custLinFactNeighborY="-670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1452F4A-78F9-CA45-9C05-E95F5E843812}" type="pres">
      <dgm:prSet presAssocID="{B4B20B1C-3E85-814B-8B45-DB5EA8D27E2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5D92E0E-DD4A-4D42-A3D6-65861126397A}" type="pres">
      <dgm:prSet presAssocID="{47B11380-1C07-E54C-A973-F92388F93333}" presName="text0" presStyleLbl="node1" presStyleIdx="1" presStyleCnt="4" custScaleX="325223" custRadScaleRad="92234" custRadScaleInc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7BC8F-0F91-DB47-BC45-E48340889B4E}" type="pres">
      <dgm:prSet presAssocID="{86334AC3-3F22-4C48-91EC-B430CAD38B4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88984CB-7972-C949-9EEE-8F2836B25599}" type="pres">
      <dgm:prSet presAssocID="{FEAAC991-B06B-324E-94FE-492B3A1CB448}" presName="text0" presStyleLbl="node1" presStyleIdx="2" presStyleCnt="4" custScaleX="331058" custScaleY="99175" custRadScaleRad="99082" custRadScaleInc="2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C9C2D-194C-5E4B-8A32-65D7A2B7E452}" type="pres">
      <dgm:prSet presAssocID="{0D40F278-01BA-6F4E-B5A9-7E46C8C94C8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66E10DE-4DE6-E140-8848-99F2FBF3404E}" type="pres">
      <dgm:prSet presAssocID="{7A82B59A-46DC-8C48-9224-E9366A912FF7}" presName="text0" presStyleLbl="node1" presStyleIdx="3" presStyleCnt="4" custScaleX="315635" custRadScaleRad="94276" custRadScaleInc="-6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33800-C52D-5B40-AFCE-0B1719FF3F50}" type="presOf" srcId="{33063E8D-2283-3B43-BD3E-64E51C203DD1}" destId="{CBC7C422-F0FA-0C48-A75A-A2262304B4B1}" srcOrd="0" destOrd="0" presId="urn:microsoft.com/office/officeart/2008/layout/RadialCluster"/>
    <dgm:cxn modelId="{AA91190B-A666-8943-8136-260BB007E7E7}" type="presOf" srcId="{7A82B59A-46DC-8C48-9224-E9366A912FF7}" destId="{466E10DE-4DE6-E140-8848-99F2FBF3404E}" srcOrd="0" destOrd="0" presId="urn:microsoft.com/office/officeart/2008/layout/RadialCluster"/>
    <dgm:cxn modelId="{328F46A7-1B4C-D148-94E6-798853EAD64F}" type="presOf" srcId="{FEAAC991-B06B-324E-94FE-492B3A1CB448}" destId="{188984CB-7972-C949-9EEE-8F2836B25599}" srcOrd="0" destOrd="0" presId="urn:microsoft.com/office/officeart/2008/layout/RadialCluster"/>
    <dgm:cxn modelId="{5764A23F-CCCF-284F-B0C8-BB81972ABBB0}" type="presOf" srcId="{0D40F278-01BA-6F4E-B5A9-7E46C8C94C81}" destId="{AA2C9C2D-194C-5E4B-8A32-65D7A2B7E452}" srcOrd="0" destOrd="0" presId="urn:microsoft.com/office/officeart/2008/layout/RadialCluster"/>
    <dgm:cxn modelId="{24C1FAB2-2BE9-B24C-8197-727280C5D58A}" srcId="{95ECA098-4912-5B4C-A77A-952A9180691E}" destId="{7A82B59A-46DC-8C48-9224-E9366A912FF7}" srcOrd="2" destOrd="0" parTransId="{0D40F278-01BA-6F4E-B5A9-7E46C8C94C81}" sibTransId="{40BF675C-43CB-A24A-9C32-F60619843421}"/>
    <dgm:cxn modelId="{28034688-F3E8-C64B-986D-13578C68ED1C}" srcId="{95ECA098-4912-5B4C-A77A-952A9180691E}" destId="{47B11380-1C07-E54C-A973-F92388F93333}" srcOrd="0" destOrd="0" parTransId="{B4B20B1C-3E85-814B-8B45-DB5EA8D27E2B}" sibTransId="{9C6EA0FF-29DD-7F4B-A5CF-6C37E1FD0102}"/>
    <dgm:cxn modelId="{7F4A5D48-B658-EA4B-9E35-A4F947F8D7A4}" type="presOf" srcId="{95ECA098-4912-5B4C-A77A-952A9180691E}" destId="{8639D3E3-0EEF-784A-804D-B08C76DD049D}" srcOrd="0" destOrd="0" presId="urn:microsoft.com/office/officeart/2008/layout/RadialCluster"/>
    <dgm:cxn modelId="{9040C64E-B1DE-4D4F-ACD1-D67F5645F707}" srcId="{33063E8D-2283-3B43-BD3E-64E51C203DD1}" destId="{95ECA098-4912-5B4C-A77A-952A9180691E}" srcOrd="0" destOrd="0" parTransId="{9C72FBD1-7D22-034F-8707-259002A78A22}" sibTransId="{634DE53B-6876-CD4A-B668-F11E4D1B940A}"/>
    <dgm:cxn modelId="{2CB44E76-4C7E-614F-B896-5A62CD93A611}" srcId="{95ECA098-4912-5B4C-A77A-952A9180691E}" destId="{FEAAC991-B06B-324E-94FE-492B3A1CB448}" srcOrd="1" destOrd="0" parTransId="{86334AC3-3F22-4C48-91EC-B430CAD38B4F}" sibTransId="{FC3EFAD3-0D6F-4F42-BDFC-D27E50538095}"/>
    <dgm:cxn modelId="{606BCF89-2AB8-9C4F-9CF5-6DA49FCCDDF6}" type="presOf" srcId="{47B11380-1C07-E54C-A973-F92388F93333}" destId="{A5D92E0E-DD4A-4D42-A3D6-65861126397A}" srcOrd="0" destOrd="0" presId="urn:microsoft.com/office/officeart/2008/layout/RadialCluster"/>
    <dgm:cxn modelId="{415A17D6-3594-0845-9761-3254435482ED}" type="presOf" srcId="{86334AC3-3F22-4C48-91EC-B430CAD38B4F}" destId="{4E87BC8F-0F91-DB47-BC45-E48340889B4E}" srcOrd="0" destOrd="0" presId="urn:microsoft.com/office/officeart/2008/layout/RadialCluster"/>
    <dgm:cxn modelId="{C8284BF6-7E51-BD43-80EB-798E5A8170E9}" type="presOf" srcId="{B4B20B1C-3E85-814B-8B45-DB5EA8D27E2B}" destId="{11452F4A-78F9-CA45-9C05-E95F5E843812}" srcOrd="0" destOrd="0" presId="urn:microsoft.com/office/officeart/2008/layout/RadialCluster"/>
    <dgm:cxn modelId="{0615AC3E-78CB-2B43-91FF-2C66351193ED}" type="presParOf" srcId="{CBC7C422-F0FA-0C48-A75A-A2262304B4B1}" destId="{105AF301-11FB-BB4C-81D6-17D7A6FB79A1}" srcOrd="0" destOrd="0" presId="urn:microsoft.com/office/officeart/2008/layout/RadialCluster"/>
    <dgm:cxn modelId="{5483141A-831F-4643-BC63-0F4E6EA0C11E}" type="presParOf" srcId="{105AF301-11FB-BB4C-81D6-17D7A6FB79A1}" destId="{8639D3E3-0EEF-784A-804D-B08C76DD049D}" srcOrd="0" destOrd="0" presId="urn:microsoft.com/office/officeart/2008/layout/RadialCluster"/>
    <dgm:cxn modelId="{1DDDB37E-7A1F-4342-A0C8-29CE515F8B5D}" type="presParOf" srcId="{105AF301-11FB-BB4C-81D6-17D7A6FB79A1}" destId="{11452F4A-78F9-CA45-9C05-E95F5E843812}" srcOrd="1" destOrd="0" presId="urn:microsoft.com/office/officeart/2008/layout/RadialCluster"/>
    <dgm:cxn modelId="{3DCEFE20-DC64-5240-BFB5-D28808E1F8ED}" type="presParOf" srcId="{105AF301-11FB-BB4C-81D6-17D7A6FB79A1}" destId="{A5D92E0E-DD4A-4D42-A3D6-65861126397A}" srcOrd="2" destOrd="0" presId="urn:microsoft.com/office/officeart/2008/layout/RadialCluster"/>
    <dgm:cxn modelId="{F6758FF7-1A50-1C4F-A222-F9D6C680D8DB}" type="presParOf" srcId="{105AF301-11FB-BB4C-81D6-17D7A6FB79A1}" destId="{4E87BC8F-0F91-DB47-BC45-E48340889B4E}" srcOrd="3" destOrd="0" presId="urn:microsoft.com/office/officeart/2008/layout/RadialCluster"/>
    <dgm:cxn modelId="{B6DCFF28-3C3B-E04E-9559-AACEB9D239AC}" type="presParOf" srcId="{105AF301-11FB-BB4C-81D6-17D7A6FB79A1}" destId="{188984CB-7972-C949-9EEE-8F2836B25599}" srcOrd="4" destOrd="0" presId="urn:microsoft.com/office/officeart/2008/layout/RadialCluster"/>
    <dgm:cxn modelId="{0C8014E3-FCDA-204D-A437-D339B9618C34}" type="presParOf" srcId="{105AF301-11FB-BB4C-81D6-17D7A6FB79A1}" destId="{AA2C9C2D-194C-5E4B-8A32-65D7A2B7E452}" srcOrd="5" destOrd="0" presId="urn:microsoft.com/office/officeart/2008/layout/RadialCluster"/>
    <dgm:cxn modelId="{AB4932AB-2136-8E48-A80F-13F9463764FC}" type="presParOf" srcId="{105AF301-11FB-BB4C-81D6-17D7A6FB79A1}" destId="{466E10DE-4DE6-E140-8848-99F2FBF3404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9D3E3-0EEF-784A-804D-B08C76DD049D}">
      <dsp:nvSpPr>
        <dsp:cNvPr id="0" name=""/>
        <dsp:cNvSpPr/>
      </dsp:nvSpPr>
      <dsp:spPr>
        <a:xfrm>
          <a:off x="2426760" y="1639359"/>
          <a:ext cx="1219200" cy="121920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SD</a:t>
          </a:r>
          <a:r>
            <a:rPr lang="zh-CN" altLang="en-US" sz="1800" kern="1200" dirty="0" smtClean="0"/>
            <a:t>可持续发展</a:t>
          </a:r>
          <a:endParaRPr lang="en-US" sz="1800" kern="1200" dirty="0"/>
        </a:p>
      </dsp:txBody>
      <dsp:txXfrm>
        <a:off x="2426760" y="1639359"/>
        <a:ext cx="1219200" cy="1219200"/>
      </dsp:txXfrm>
    </dsp:sp>
    <dsp:sp modelId="{11452F4A-78F9-CA45-9C05-E95F5E843812}">
      <dsp:nvSpPr>
        <dsp:cNvPr id="0" name=""/>
        <dsp:cNvSpPr/>
      </dsp:nvSpPr>
      <dsp:spPr>
        <a:xfrm rot="16122980">
          <a:off x="2788338" y="1410190"/>
          <a:ext cx="458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453" y="0"/>
              </a:lnTo>
            </a:path>
          </a:pathLst>
        </a:custGeom>
        <a:noFill/>
        <a:ln w="57150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92E0E-DD4A-4D42-A3D6-65861126397A}">
      <dsp:nvSpPr>
        <dsp:cNvPr id="0" name=""/>
        <dsp:cNvSpPr/>
      </dsp:nvSpPr>
      <dsp:spPr>
        <a:xfrm>
          <a:off x="1674962" y="364157"/>
          <a:ext cx="2656629" cy="816864"/>
        </a:xfrm>
        <a:prstGeom prst="roundRect">
          <a:avLst/>
        </a:prstGeom>
        <a:solidFill>
          <a:srgbClr val="008000"/>
        </a:soli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ENVIRONMENT</a:t>
          </a:r>
          <a:endParaRPr lang="zh-CN" altLang="en-US" sz="2600" b="1" kern="1200" dirty="0" smtClean="0"/>
        </a:p>
        <a:p>
          <a:pPr lvl="0" algn="ctr" defTabSz="11557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环境</a:t>
          </a:r>
          <a:endParaRPr lang="en-US" sz="2600" b="1" kern="1200" dirty="0"/>
        </a:p>
      </dsp:txBody>
      <dsp:txXfrm>
        <a:off x="1674962" y="364157"/>
        <a:ext cx="2656629" cy="816864"/>
      </dsp:txXfrm>
    </dsp:sp>
    <dsp:sp modelId="{4E87BC8F-0F91-DB47-BC45-E48340889B4E}">
      <dsp:nvSpPr>
        <dsp:cNvPr id="0" name=""/>
        <dsp:cNvSpPr/>
      </dsp:nvSpPr>
      <dsp:spPr>
        <a:xfrm rot="2280149">
          <a:off x="3587475" y="2895113"/>
          <a:ext cx="5516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698" y="0"/>
              </a:lnTo>
            </a:path>
          </a:pathLst>
        </a:custGeom>
        <a:noFill/>
        <a:ln w="57150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984CB-7972-C949-9EEE-8F2836B25599}">
      <dsp:nvSpPr>
        <dsp:cNvPr id="0" name=""/>
        <dsp:cNvSpPr/>
      </dsp:nvSpPr>
      <dsp:spPr>
        <a:xfrm>
          <a:off x="3246953" y="3064952"/>
          <a:ext cx="2704293" cy="81012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SOCIAL</a:t>
          </a:r>
          <a:endParaRPr lang="zh-CN" altLang="en-US" sz="2600" b="1" kern="1200" dirty="0" smtClean="0"/>
        </a:p>
        <a:p>
          <a:pPr lvl="0" algn="ctr" defTabSz="11557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社会</a:t>
          </a:r>
          <a:endParaRPr lang="en-US" sz="2600" b="1" kern="1200" dirty="0"/>
        </a:p>
      </dsp:txBody>
      <dsp:txXfrm>
        <a:off x="3246953" y="3064952"/>
        <a:ext cx="2704293" cy="810124"/>
      </dsp:txXfrm>
    </dsp:sp>
    <dsp:sp modelId="{AA2C9C2D-194C-5E4B-8A32-65D7A2B7E452}">
      <dsp:nvSpPr>
        <dsp:cNvPr id="0" name=""/>
        <dsp:cNvSpPr/>
      </dsp:nvSpPr>
      <dsp:spPr>
        <a:xfrm rot="8404301">
          <a:off x="1983210" y="2920301"/>
          <a:ext cx="502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080" y="0"/>
              </a:lnTo>
            </a:path>
          </a:pathLst>
        </a:custGeom>
        <a:noFill/>
        <a:ln w="57150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10DE-4DE6-E140-8848-99F2FBF3404E}">
      <dsp:nvSpPr>
        <dsp:cNvPr id="0" name=""/>
        <dsp:cNvSpPr/>
      </dsp:nvSpPr>
      <dsp:spPr>
        <a:xfrm>
          <a:off x="264597" y="3081426"/>
          <a:ext cx="2578308" cy="816864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ECONOMY</a:t>
          </a:r>
          <a:endParaRPr lang="zh-CN" altLang="en-US" sz="2600" b="1" kern="1200" dirty="0" smtClean="0"/>
        </a:p>
        <a:p>
          <a:pPr lvl="0" algn="ctr" defTabSz="11557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经济</a:t>
          </a:r>
          <a:endParaRPr lang="en-US" sz="2600" b="1" kern="1200" dirty="0"/>
        </a:p>
      </dsp:txBody>
      <dsp:txXfrm>
        <a:off x="264597" y="3081426"/>
        <a:ext cx="2578308" cy="81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9389-3F72-4A49-8E38-78A42B9E94AD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3C09-C633-3A4B-8295-602598BC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48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B994-9964-CC40-9A85-B8A86457338D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B325-C9A9-9A40-B5E3-B7D7F5356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72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BA3-F1E3-1441-B954-5C729E6D283C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5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F70F-C7C1-E04E-85A8-DD024FF3B442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19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2DCA-C7A3-6D46-9534-34805B1896E6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B3F-39A5-9845-BDB5-D6352A1FF99A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72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7AB7-B058-AC4E-BF9D-84DDD0029514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52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6F62-BACC-784C-8AB9-63BBAA9DE8EF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83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259E-A3EF-F049-9619-7BBA3F6BD3ED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67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7401-0AB4-B942-82F3-C8D36F2A9E8F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1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D2BB-C12A-434A-BD14-44A08BCB6879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9E06-3663-B24F-8D4D-70F73BC4814B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37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6E05-C0BC-AE43-8F02-9CCAC9B8E050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0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2D20-C042-2342-8560-4BB9428DB645}" type="datetime1">
              <a:rPr lang="en-CA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DB67-D85A-654D-BC17-390F9310F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333"/>
            <a:ext cx="7772400" cy="3166534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International Practices &amp; Innovation for Green Development</a:t>
            </a:r>
            <a:b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绿色发展的国际经验和创新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CCICED 2014 Roundtable</a:t>
            </a:r>
          </a:p>
          <a:p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国合会</a:t>
            </a:r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2014</a:t>
            </a: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年圆桌会议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Arthur Hanson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Growth – OECD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31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经合组织－绿色增长</a:t>
            </a:r>
            <a:endParaRPr lang="en-US" sz="31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188" y="1700030"/>
            <a:ext cx="2834571" cy="4023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4931" y="1524858"/>
            <a:ext cx="53870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“promoting </a:t>
            </a:r>
            <a:r>
              <a:rPr lang="en-US" sz="2000" dirty="0"/>
              <a:t>economic growth while reducing pollution and greenhouse gas emissions, </a:t>
            </a:r>
            <a:r>
              <a:rPr lang="en-US" sz="2000" dirty="0" smtClean="0"/>
              <a:t>minimizing </a:t>
            </a:r>
            <a:r>
              <a:rPr lang="en-US" sz="2000" dirty="0"/>
              <a:t>waste and inefficient use of natural resources, and maintaining </a:t>
            </a:r>
            <a:r>
              <a:rPr lang="en-US" sz="2000" dirty="0" smtClean="0"/>
              <a:t>biodiversity”</a:t>
            </a:r>
          </a:p>
          <a:p>
            <a:r>
              <a:rPr lang="zh-CN" altLang="en-US" dirty="0" smtClean="0"/>
              <a:t>“促进经济增长，降低污染和温室气体排放，减少废物与低效利用自然资源，保持生物多样性”</a:t>
            </a:r>
            <a:endParaRPr lang="en-CA" altLang="zh-CN" dirty="0" smtClean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“improving </a:t>
            </a:r>
            <a:r>
              <a:rPr lang="en-US" sz="2000" dirty="0"/>
              <a:t>health prospects for populations and strengthening energy security through less dependence on imported fossil </a:t>
            </a:r>
            <a:r>
              <a:rPr lang="en-US" sz="2000" dirty="0" smtClean="0"/>
              <a:t>fuels”</a:t>
            </a:r>
          </a:p>
          <a:p>
            <a:r>
              <a:rPr lang="zh-CN" altLang="en-US" dirty="0" smtClean="0"/>
              <a:t>“通过降低对进口化石燃料依赖性，提高人口健康前景，强化能源安全”</a:t>
            </a:r>
            <a:endParaRPr lang="en-US" dirty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“making </a:t>
            </a:r>
            <a:r>
              <a:rPr lang="en-US" sz="2000" dirty="0"/>
              <a:t>investment in the environment a driver for economic </a:t>
            </a:r>
            <a:r>
              <a:rPr lang="en-US" sz="2000" dirty="0" smtClean="0"/>
              <a:t>growth” with “a </a:t>
            </a:r>
            <a:r>
              <a:rPr lang="en-US" sz="2000" dirty="0"/>
              <a:t>shift in both public and private </a:t>
            </a:r>
            <a:r>
              <a:rPr lang="en-US" sz="2000" dirty="0" smtClean="0"/>
              <a:t>investments”</a:t>
            </a:r>
          </a:p>
          <a:p>
            <a:r>
              <a:rPr lang="zh-CN" altLang="en-US" sz="2000" dirty="0" smtClean="0"/>
              <a:t>用“公共与私人投资换位”来“</a:t>
            </a:r>
            <a:r>
              <a:rPr lang="zh-CN" altLang="en-US" dirty="0" smtClean="0"/>
              <a:t>使投资成为经济增长的驱动力”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188" y="6435196"/>
            <a:ext cx="3471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www.oecd.org</a:t>
            </a:r>
            <a:r>
              <a:rPr lang="en-US" sz="1400" dirty="0"/>
              <a:t>/investment/</a:t>
            </a:r>
            <a:r>
              <a:rPr lang="en-US" sz="1400" dirty="0" err="1"/>
              <a:t>green.htm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22188" y="5897552"/>
            <a:ext cx="2973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www.oecd.org</a:t>
            </a:r>
            <a:r>
              <a:rPr lang="en-US" sz="1400" dirty="0"/>
              <a:t>/</a:t>
            </a:r>
            <a:r>
              <a:rPr lang="en-US" sz="1400" dirty="0" err="1"/>
              <a:t>greengrowth</a:t>
            </a:r>
            <a:r>
              <a:rPr lang="en-US" sz="1400" dirty="0"/>
              <a:t>/</a:t>
            </a:r>
            <a:r>
              <a:rPr lang="en-US" sz="1400" dirty="0" err="1"/>
              <a:t>oecdworkongreengrowth.htm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753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5" y="193010"/>
            <a:ext cx="4067257" cy="146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378" y="411301"/>
            <a:ext cx="2159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7378" y="4451829"/>
            <a:ext cx="33934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Yvo</a:t>
            </a:r>
            <a:r>
              <a:rPr lang="en-US" sz="2400" b="1" dirty="0" smtClean="0"/>
              <a:t> de Boer – Director General of GGGI (and former CCICED Member)</a:t>
            </a:r>
          </a:p>
          <a:p>
            <a:r>
              <a:rPr lang="en-US" altLang="zh-CN" sz="2000" b="1" dirty="0" smtClean="0"/>
              <a:t>GGGI</a:t>
            </a:r>
            <a:r>
              <a:rPr lang="zh-CN" altLang="en-US" sz="2000" b="1" dirty="0" smtClean="0"/>
              <a:t>总裁（前国合会委员）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69294" y="1960490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GGGI “Partners </a:t>
            </a:r>
            <a:r>
              <a:rPr lang="en-US" sz="2400" b="1" dirty="0"/>
              <a:t>with countries to help them build economies that grow strongly and are more efficient and sustainable in the use of natural resources, less carbon intensive, and more resilient to climate </a:t>
            </a:r>
            <a:r>
              <a:rPr lang="en-US" sz="2400" b="1" dirty="0" smtClean="0"/>
              <a:t>change.”</a:t>
            </a:r>
          </a:p>
          <a:p>
            <a:r>
              <a:rPr lang="zh-CN" altLang="en-US" sz="2000" b="1" dirty="0" smtClean="0"/>
              <a:t>全球绿色增长学院“与各国合作，帮其在强力经济增长同时，更有效、可持续地利用自然资源，更低碳密度，更能应对气候变化。”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5102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67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466"/>
            <a:ext cx="9144000" cy="1718733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Needed: 5 Green Growth  ‘Revolutions’</a:t>
            </a:r>
            <a:b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需要：五项绿色增长</a:t>
            </a:r>
            <a:r>
              <a:rPr lang="zh-CN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‘</a:t>
            </a: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革命</a:t>
            </a:r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13391"/>
            <a:ext cx="8229600" cy="535787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Clean Technology</a:t>
            </a:r>
            <a:r>
              <a:rPr lang="zh-CN" altLang="en-US" sz="3600" b="1" dirty="0" smtClean="0"/>
              <a:t> </a:t>
            </a:r>
            <a:r>
              <a:rPr lang="zh-CN" altLang="en-US" sz="3000" b="1" dirty="0" smtClean="0"/>
              <a:t>清洁技术</a:t>
            </a:r>
            <a:endParaRPr lang="en-US" sz="30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Energy &amp; Environment </a:t>
            </a:r>
            <a:r>
              <a:rPr lang="zh-CN" altLang="en-US" sz="3000" b="1" dirty="0" smtClean="0"/>
              <a:t>能源与环境</a:t>
            </a:r>
            <a:endParaRPr lang="en-US" sz="3000" b="1" dirty="0" smtClean="0"/>
          </a:p>
          <a:p>
            <a:endParaRPr lang="en-US" b="1" dirty="0"/>
          </a:p>
          <a:p>
            <a:r>
              <a:rPr lang="en-US" sz="3600" b="1" dirty="0" smtClean="0"/>
              <a:t>Circular Economy </a:t>
            </a:r>
            <a:r>
              <a:rPr lang="zh-CN" altLang="en-US" sz="3000" b="1" dirty="0" smtClean="0"/>
              <a:t>循环经济</a:t>
            </a:r>
            <a:endParaRPr lang="en-US" sz="30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Water &amp; Sanitation </a:t>
            </a:r>
            <a:r>
              <a:rPr lang="zh-CN" altLang="en-US" sz="3000" b="1" dirty="0" smtClean="0"/>
              <a:t>供水与卫生</a:t>
            </a:r>
            <a:endParaRPr lang="en-US" sz="30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Urban Green Development </a:t>
            </a:r>
            <a:r>
              <a:rPr lang="zh-CN" altLang="en-US" sz="3000" b="1" dirty="0" smtClean="0"/>
              <a:t>城市绿色发展</a:t>
            </a:r>
            <a:endParaRPr lang="en-US" sz="30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9037"/>
            <a:ext cx="9144000" cy="492389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DEVELOPMENT INNOVATION IS	 BOOMING! 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4800" b="1" dirty="0" smtClean="0">
                <a:solidFill>
                  <a:schemeClr val="bg1">
                    <a:lumMod val="85000"/>
                  </a:schemeClr>
                </a:solidFill>
              </a:rPr>
              <a:t>绿色发展创新一片红</a:t>
            </a:r>
            <a:r>
              <a:rPr lang="zh-CN" altLang="en-US" sz="4800" b="1" dirty="0">
                <a:solidFill>
                  <a:schemeClr val="bg1">
                    <a:lumMod val="85000"/>
                  </a:schemeClr>
                </a:solidFill>
              </a:rPr>
              <a:t>火</a:t>
            </a:r>
            <a:r>
              <a:rPr lang="en-US" sz="48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bg1">
                    <a:lumMod val="85000"/>
                  </a:schemeClr>
                </a:solidFill>
              </a:rPr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6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28134" y="575733"/>
            <a:ext cx="7721600" cy="55033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Breakthroughs </a:t>
            </a:r>
            <a:r>
              <a:rPr lang="zh-CN" altLang="en-US" sz="3600" b="1" dirty="0" smtClean="0"/>
              <a:t>突破</a:t>
            </a:r>
            <a:endParaRPr lang="en-US" sz="3600" b="1" dirty="0"/>
          </a:p>
          <a:p>
            <a:r>
              <a:rPr lang="en-US" sz="3600" b="1" dirty="0" smtClean="0"/>
              <a:t>Disruptive Sustainability </a:t>
            </a:r>
          </a:p>
          <a:p>
            <a:pPr marL="0" indent="0">
              <a:buNone/>
            </a:pPr>
            <a:r>
              <a:rPr lang="en-US" altLang="zh-CN" sz="3600" b="1" dirty="0"/>
              <a:t>	</a:t>
            </a:r>
            <a:r>
              <a:rPr lang="zh-CN" altLang="en-US" sz="3600" b="1" dirty="0" smtClean="0"/>
              <a:t>颠覆性的可持续发展</a:t>
            </a:r>
            <a:endParaRPr lang="en-US" sz="3600" b="1" dirty="0" smtClean="0"/>
          </a:p>
          <a:p>
            <a:r>
              <a:rPr lang="en-US" sz="3600" b="1" dirty="0" smtClean="0"/>
              <a:t>Facilitative/Enabling </a:t>
            </a:r>
            <a:r>
              <a:rPr lang="zh-CN" altLang="en-US" sz="3600" b="1" dirty="0" smtClean="0"/>
              <a:t>促进／促成</a:t>
            </a:r>
            <a:endParaRPr lang="en-US" sz="3600" b="1" dirty="0" smtClean="0"/>
          </a:p>
          <a:p>
            <a:r>
              <a:rPr lang="en-US" sz="3600" b="1" dirty="0" smtClean="0"/>
              <a:t>Business Profit Seeking </a:t>
            </a:r>
            <a:r>
              <a:rPr lang="zh-CN" altLang="en-US" sz="3600" b="1" dirty="0" smtClean="0"/>
              <a:t>商业营利</a:t>
            </a:r>
            <a:endParaRPr lang="en-US" sz="3600" b="1" dirty="0" smtClean="0"/>
          </a:p>
          <a:p>
            <a:r>
              <a:rPr lang="en-US" sz="3600" b="1" dirty="0" smtClean="0"/>
              <a:t>Planning &amp; Management </a:t>
            </a:r>
            <a:r>
              <a:rPr lang="zh-CN" altLang="en-US" sz="3600" b="1" dirty="0" smtClean="0"/>
              <a:t>规划与管理</a:t>
            </a:r>
            <a:endParaRPr lang="en-US" sz="3600" b="1" dirty="0" smtClean="0"/>
          </a:p>
          <a:p>
            <a:r>
              <a:rPr lang="en-US" sz="3600" b="1" dirty="0" smtClean="0"/>
              <a:t>Consumer Choice </a:t>
            </a:r>
            <a:r>
              <a:rPr lang="zh-CN" altLang="en-US" sz="3600" b="1" dirty="0" smtClean="0"/>
              <a:t>消费者选择</a:t>
            </a:r>
            <a:endParaRPr lang="en-US" sz="3600" b="1" dirty="0" smtClean="0"/>
          </a:p>
          <a:p>
            <a:r>
              <a:rPr lang="en-US" sz="3600" b="1" dirty="0" smtClean="0"/>
              <a:t>Indigenous/Local </a:t>
            </a:r>
            <a:r>
              <a:rPr lang="zh-CN" altLang="en-US" sz="3600" b="1" dirty="0" smtClean="0"/>
              <a:t>本土／地方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DISRUPTIVE SUSTAINABILITY</a:t>
            </a:r>
            <a:br>
              <a:rPr lang="en-US" b="1" dirty="0" smtClean="0"/>
            </a:br>
            <a:r>
              <a:rPr lang="zh-CN" altLang="en-US" sz="4000" b="1" dirty="0" smtClean="0"/>
              <a:t>颠覆性的可持续发展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467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Combining Technologies with Design and </a:t>
            </a:r>
            <a:r>
              <a:rPr lang="en-US" sz="2400" b="1" dirty="0" err="1" smtClean="0">
                <a:solidFill>
                  <a:srgbClr val="008000"/>
                </a:solidFill>
              </a:rPr>
              <a:t>Behaviour</a:t>
            </a:r>
            <a:r>
              <a:rPr lang="en-US" sz="2400" b="1" dirty="0" smtClean="0">
                <a:solidFill>
                  <a:srgbClr val="008000"/>
                </a:solidFill>
              </a:rPr>
              <a:t> Shifts for Sustainability Solutions </a:t>
            </a:r>
          </a:p>
          <a:p>
            <a:r>
              <a:rPr lang="zh-CN" altLang="en-US" sz="2000" b="1" dirty="0" smtClean="0">
                <a:solidFill>
                  <a:srgbClr val="008000"/>
                </a:solidFill>
              </a:rPr>
              <a:t>设计与行为结合技术改写了可持续发展的答案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400" y="4116912"/>
            <a:ext cx="429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www.nissan-global.com</a:t>
            </a:r>
            <a:r>
              <a:rPr lang="en-US" sz="1200" dirty="0"/>
              <a:t>/EN/HERITAGE/</a:t>
            </a:r>
            <a:r>
              <a:rPr lang="en-US" sz="1200" dirty="0" err="1"/>
              <a:t>tama_electric.html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9732" y="1784349"/>
            <a:ext cx="3158067" cy="230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690533"/>
            <a:ext cx="9144000" cy="2168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2128" y="2427178"/>
            <a:ext cx="129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Nissan Tara </a:t>
            </a:r>
          </a:p>
          <a:p>
            <a:r>
              <a:rPr lang="en-US" b="1" dirty="0" smtClean="0"/>
              <a:t>Electric Car</a:t>
            </a:r>
          </a:p>
          <a:p>
            <a:r>
              <a:rPr lang="en-US" b="1" dirty="0" smtClean="0"/>
              <a:t>1947-50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" y="2390113"/>
            <a:ext cx="4402665" cy="2624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6418" y="2378889"/>
            <a:ext cx="2185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TESLA  ‘S’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2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1143000"/>
          </a:xfrm>
          <a:solidFill>
            <a:srgbClr val="C3D69B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900" b="1" dirty="0" smtClean="0"/>
              <a:t>FACILITATIVE/ENABLING</a:t>
            </a:r>
            <a:r>
              <a:rPr lang="zh-CN" altLang="en-US" sz="3600" b="1" dirty="0" smtClean="0"/>
              <a:t>促进／促成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0601" y="1138237"/>
            <a:ext cx="5613399" cy="412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1138237"/>
            <a:ext cx="32173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Smart</a:t>
            </a:r>
            <a:r>
              <a:rPr lang="en-US" sz="3200" b="1" dirty="0" smtClean="0">
                <a:solidFill>
                  <a:srgbClr val="008000"/>
                </a:solidFill>
              </a:rPr>
              <a:t> Grids - power stability &amp; efficiency </a:t>
            </a:r>
            <a:r>
              <a:rPr lang="zh-CN" altLang="en-US" sz="2400" b="1" dirty="0" smtClean="0">
                <a:solidFill>
                  <a:srgbClr val="008000"/>
                </a:solidFill>
              </a:rPr>
              <a:t>智能电网</a:t>
            </a:r>
            <a:r>
              <a:rPr lang="en-US" altLang="zh-CN" sz="2400" b="1" dirty="0" smtClean="0">
                <a:solidFill>
                  <a:srgbClr val="008000"/>
                </a:solidFill>
              </a:rPr>
              <a:t> </a:t>
            </a:r>
            <a:r>
              <a:rPr lang="zh-CN" altLang="en-US" sz="2400" b="1" dirty="0" smtClean="0">
                <a:solidFill>
                  <a:srgbClr val="008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008000"/>
                </a:solidFill>
              </a:rPr>
              <a:t> </a:t>
            </a:r>
            <a:r>
              <a:rPr lang="zh-CN" altLang="en-US" sz="2400" b="1" dirty="0" smtClean="0">
                <a:solidFill>
                  <a:srgbClr val="008000"/>
                </a:solidFill>
              </a:rPr>
              <a:t>电力稳定与高效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3600"/>
            <a:ext cx="6985000" cy="345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2067" y="5646109"/>
            <a:ext cx="2023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www.hitachi.com</a:t>
            </a:r>
            <a:r>
              <a:rPr lang="en-US" sz="1200" dirty="0"/>
              <a:t>/environment/showcase/solution/energy/</a:t>
            </a:r>
            <a:r>
              <a:rPr lang="en-US" sz="1200" dirty="0" err="1"/>
              <a:t>smartgrid.html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00533" y="4876800"/>
            <a:ext cx="57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AJH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1868"/>
            <a:ext cx="9160933" cy="4876799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9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YET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Green Development </a:t>
            </a:r>
            <a:r>
              <a:rPr lang="en-US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 Still Trumped by Unsustainable Practices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zh-CN" altLang="en-US" sz="4900" b="1" dirty="0" smtClean="0">
                <a:solidFill>
                  <a:schemeClr val="bg1">
                    <a:lumMod val="85000"/>
                  </a:schemeClr>
                </a:solidFill>
              </a:rPr>
              <a:t>绿色发展仍不敌不可持续的做法</a:t>
            </a:r>
            <a:r>
              <a:rPr lang="en-CA" altLang="zh-CN" sz="49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CA" altLang="zh-CN" sz="49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altLang="zh-CN" sz="49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CA" altLang="zh-CN" sz="49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altLang="zh-CN" sz="67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WHY?</a:t>
            </a:r>
            <a:br>
              <a:rPr lang="en-CA" altLang="zh-CN" sz="67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CA" altLang="zh-CN" sz="49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CA" altLang="zh-CN" sz="49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altLang="zh-CN" sz="49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CA" altLang="zh-CN" sz="49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6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0" y="3704"/>
            <a:ext cx="9144000" cy="1754275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Weak Eco-Innovation Enablers</a:t>
            </a:r>
            <a:br>
              <a:rPr lang="en-US" b="1" dirty="0" smtClean="0"/>
            </a:br>
            <a:r>
              <a:rPr lang="zh-CN" altLang="en-US" sz="3600" b="1" dirty="0" smtClean="0"/>
              <a:t>生态创新促成者</a:t>
            </a:r>
            <a:endParaRPr lang="en-US" sz="36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12070" y="2560079"/>
            <a:ext cx="2159000" cy="20743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79334" y="4634413"/>
            <a:ext cx="215901" cy="41172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970141" y="3940146"/>
            <a:ext cx="475796" cy="211666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005667" y="2865967"/>
            <a:ext cx="533400" cy="20743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03133" y="2277533"/>
            <a:ext cx="211668" cy="371956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27603" y="2215406"/>
            <a:ext cx="186266" cy="41577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14584" y="3050178"/>
            <a:ext cx="479820" cy="21488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579537" y="3799357"/>
            <a:ext cx="558796" cy="20005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50238" y="4511646"/>
            <a:ext cx="275295" cy="41172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8335" y="4978400"/>
            <a:ext cx="1786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Infrastructure</a:t>
            </a:r>
          </a:p>
          <a:p>
            <a:r>
              <a:rPr lang="zh-CN" altLang="en-US" b="1" dirty="0" smtClean="0"/>
              <a:t>基础设施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36539" y="3999412"/>
            <a:ext cx="20997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Entrepreneurship</a:t>
            </a:r>
          </a:p>
          <a:p>
            <a:r>
              <a:rPr lang="zh-CN" altLang="en-US" b="1" dirty="0" smtClean="0"/>
              <a:t>企业精神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83733" y="2573867"/>
            <a:ext cx="18525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Business Model</a:t>
            </a:r>
          </a:p>
          <a:p>
            <a:r>
              <a:rPr lang="zh-CN" altLang="en-US" b="1" dirty="0" smtClean="0"/>
              <a:t>商业模式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64267" y="1830053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Partnerships</a:t>
            </a:r>
            <a:r>
              <a:rPr lang="zh-CN" altLang="en-US" b="1" dirty="0" smtClean="0"/>
              <a:t>合作伙伴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936067" y="1757980"/>
            <a:ext cx="26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Green Tech </a:t>
            </a:r>
            <a:r>
              <a:rPr lang="zh-CN" altLang="en-US" b="1" dirty="0" smtClean="0"/>
              <a:t>绿色技术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19799" y="2402583"/>
            <a:ext cx="278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Enforceable Laws &amp; Regulations </a:t>
            </a:r>
          </a:p>
          <a:p>
            <a:r>
              <a:rPr lang="zh-CN" altLang="en-US" b="1" dirty="0" smtClean="0"/>
              <a:t>可执行的法律及法规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56866" y="3799357"/>
            <a:ext cx="2548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Financial Mechanisms</a:t>
            </a:r>
          </a:p>
          <a:p>
            <a:r>
              <a:rPr lang="zh-CN" altLang="en-US" b="1" dirty="0" smtClean="0"/>
              <a:t>财务机制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427137" y="4914899"/>
            <a:ext cx="2827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Informed &amp; Motivated Consumers </a:t>
            </a:r>
          </a:p>
          <a:p>
            <a:r>
              <a:rPr lang="zh-CN" altLang="en-US" b="1" dirty="0" smtClean="0"/>
              <a:t>知情与积极的消费者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445937" y="3337692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Eco-</a:t>
            </a:r>
            <a:r>
              <a:rPr lang="en-US" sz="2400" b="1" dirty="0" smtClean="0"/>
              <a:t>Innovation</a:t>
            </a:r>
          </a:p>
          <a:p>
            <a:pPr algn="ctr"/>
            <a:r>
              <a:rPr lang="zh-CN" altLang="en-US" sz="2000" b="1" dirty="0" smtClean="0"/>
              <a:t>生态创新</a:t>
            </a: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40673" y="6244421"/>
            <a:ext cx="9186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(Modified from OECD 2012 presentation </a:t>
            </a:r>
            <a:r>
              <a:rPr lang="en-US" sz="1600" dirty="0" err="1"/>
              <a:t>Tomoo</a:t>
            </a:r>
            <a:r>
              <a:rPr lang="en-US" sz="1600" dirty="0"/>
              <a:t> </a:t>
            </a:r>
            <a:r>
              <a:rPr lang="en-US" sz="1600" dirty="0" err="1"/>
              <a:t>Machiba</a:t>
            </a:r>
            <a:r>
              <a:rPr lang="en-US" sz="1600" dirty="0"/>
              <a:t>  http://</a:t>
            </a:r>
            <a:r>
              <a:rPr lang="en-US" sz="1600" dirty="0" err="1"/>
              <a:t>www.oecd.org</a:t>
            </a:r>
            <a:r>
              <a:rPr lang="en-US" sz="1600" dirty="0"/>
              <a:t>/</a:t>
            </a:r>
            <a:r>
              <a:rPr lang="en-US" sz="1600" dirty="0" err="1"/>
              <a:t>sti</a:t>
            </a:r>
            <a:r>
              <a:rPr lang="en-US" sz="1600" dirty="0"/>
              <a:t>/</a:t>
            </a:r>
            <a:r>
              <a:rPr lang="en-US" sz="1600" dirty="0" err="1"/>
              <a:t>inno</a:t>
            </a:r>
            <a:r>
              <a:rPr lang="en-US" sz="1600" dirty="0"/>
              <a:t>/49521430.pdf)</a:t>
            </a:r>
          </a:p>
        </p:txBody>
      </p:sp>
    </p:spTree>
    <p:extLst>
      <p:ext uri="{BB962C8B-B14F-4D97-AF65-F5344CB8AC3E}">
        <p14:creationId xmlns:p14="http://schemas.microsoft.com/office/powerpoint/2010/main" xmlns="" val="762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609" y="0"/>
            <a:ext cx="9150609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0434"/>
            <a:ext cx="9144000" cy="86655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Green Jobs </a:t>
            </a:r>
            <a:r>
              <a:rPr lang="zh-CN" altLang="en-US" sz="2800" b="1" dirty="0" smtClean="0"/>
              <a:t>绿色就业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6609" y="3373857"/>
            <a:ext cx="9144000" cy="866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Green Innovation </a:t>
            </a:r>
            <a:r>
              <a:rPr lang="zh-CN" altLang="en-US" sz="3200" b="1" dirty="0" smtClean="0"/>
              <a:t>绿色创新</a:t>
            </a:r>
            <a:endParaRPr lang="en-US" sz="3200" b="1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1819612"/>
            <a:ext cx="9144000" cy="866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Investment for Green Economy  </a:t>
            </a:r>
            <a:r>
              <a:rPr lang="zh-CN" altLang="en-US" sz="3600" b="1" dirty="0" smtClean="0"/>
              <a:t>绿色经济投资</a:t>
            </a:r>
            <a:endParaRPr lang="en-US" sz="36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4816163"/>
            <a:ext cx="9144000" cy="866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Managing the </a:t>
            </a:r>
            <a:r>
              <a:rPr lang="en-US" b="1" dirty="0" smtClean="0"/>
              <a:t>Green Transition </a:t>
            </a:r>
            <a:r>
              <a:rPr lang="zh-CN" altLang="en-US" sz="4000" b="1" dirty="0" smtClean="0"/>
              <a:t>管理绿色转型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444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48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50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YEARS OF ENVIRONMENTAL CRISIS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altLang="zh-CN" sz="6000" b="1" i="1" dirty="0" smtClean="0">
                <a:solidFill>
                  <a:schemeClr val="bg1">
                    <a:lumMod val="85000"/>
                  </a:schemeClr>
                </a:solidFill>
              </a:rPr>
              <a:t>50</a:t>
            </a:r>
            <a:r>
              <a:rPr lang="en-US" altLang="zh-CN" sz="49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zh-CN" altLang="en-US" sz="4900" b="1" dirty="0" smtClean="0">
                <a:solidFill>
                  <a:schemeClr val="bg1">
                    <a:lumMod val="85000"/>
                  </a:schemeClr>
                </a:solidFill>
              </a:rPr>
              <a:t>年的环境危机</a:t>
            </a:r>
            <a:endParaRPr lang="en-US" sz="4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9165"/>
            <a:ext cx="122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1963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67" y="3391057"/>
            <a:ext cx="1913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‘Silent Spring’</a:t>
            </a:r>
          </a:p>
          <a:p>
            <a:pPr algn="ctr"/>
            <a:r>
              <a:rPr lang="en-US" altLang="zh-CN" b="1" i="1" dirty="0" smtClean="0">
                <a:solidFill>
                  <a:srgbClr val="008000"/>
                </a:solidFill>
              </a:rPr>
              <a:t>《</a:t>
            </a:r>
            <a:r>
              <a:rPr lang="zh-CN" altLang="en-US" b="1" i="1" dirty="0" smtClean="0">
                <a:solidFill>
                  <a:srgbClr val="008000"/>
                </a:solidFill>
              </a:rPr>
              <a:t>寂静的春天</a:t>
            </a:r>
            <a:r>
              <a:rPr lang="en-US" altLang="zh-CN" b="1" i="1" dirty="0" smtClean="0">
                <a:solidFill>
                  <a:srgbClr val="008000"/>
                </a:solidFill>
              </a:rPr>
              <a:t>》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667" y="2355054"/>
            <a:ext cx="112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1972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530" y="5138059"/>
            <a:ext cx="283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Stockholm Conf.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Human Environment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2534" y="2353829"/>
            <a:ext cx="112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1987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4609" y="3364407"/>
            <a:ext cx="13285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WCED</a:t>
            </a:r>
          </a:p>
          <a:p>
            <a:pPr algn="ctr"/>
            <a:r>
              <a:rPr lang="zh-CN" altLang="en-US" b="1" i="1" dirty="0" smtClean="0">
                <a:solidFill>
                  <a:srgbClr val="008000"/>
                </a:solidFill>
              </a:rPr>
              <a:t>世界环发</a:t>
            </a:r>
            <a:endParaRPr lang="en-CA" altLang="zh-CN" b="1" i="1" dirty="0" smtClean="0">
              <a:solidFill>
                <a:srgbClr val="008000"/>
              </a:solidFill>
            </a:endParaRPr>
          </a:p>
          <a:p>
            <a:pPr algn="ctr"/>
            <a:r>
              <a:rPr lang="zh-CN" altLang="en-US" b="1" i="1" dirty="0" smtClean="0">
                <a:solidFill>
                  <a:srgbClr val="008000"/>
                </a:solidFill>
              </a:rPr>
              <a:t>委员会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1346" y="2360885"/>
            <a:ext cx="112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1992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0184" y="5136413"/>
            <a:ext cx="1178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Rio +20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Summit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888" y="2351382"/>
            <a:ext cx="128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2002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7889" y="5117762"/>
            <a:ext cx="128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WSSD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Jo’burg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456" y="2351382"/>
            <a:ext cx="128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2012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1346" y="5136429"/>
            <a:ext cx="1351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Rio Earth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Summit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8733" y="3357792"/>
            <a:ext cx="17077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IPCC 1</a:t>
            </a:r>
            <a:r>
              <a:rPr lang="en-US" sz="3200" b="1" i="1" baseline="30000" dirty="0" smtClean="0">
                <a:solidFill>
                  <a:srgbClr val="008000"/>
                </a:solidFill>
              </a:rPr>
              <a:t>st</a:t>
            </a:r>
            <a:endParaRPr lang="en-US" sz="3200" b="1" i="1" dirty="0" smtClean="0">
              <a:solidFill>
                <a:srgbClr val="008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Assess</a:t>
            </a:r>
            <a:r>
              <a:rPr lang="en-US" sz="3600" b="1" i="1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r>
              <a:rPr lang="en-US" altLang="zh-CN" b="1" i="1" dirty="0" smtClean="0">
                <a:solidFill>
                  <a:srgbClr val="008000"/>
                </a:solidFill>
              </a:rPr>
              <a:t>IPCC</a:t>
            </a:r>
            <a:r>
              <a:rPr lang="zh-CN" altLang="en-US" b="1" i="1" dirty="0" smtClean="0">
                <a:solidFill>
                  <a:srgbClr val="008000"/>
                </a:solidFill>
              </a:rPr>
              <a:t>评估报告</a:t>
            </a:r>
            <a:r>
              <a:rPr lang="en-US" altLang="zh-CN" b="1" i="1" dirty="0" smtClean="0">
                <a:solidFill>
                  <a:srgbClr val="008000"/>
                </a:solidFill>
              </a:rPr>
              <a:t>1</a:t>
            </a:r>
            <a:endParaRPr lang="en-US" b="1" i="1" dirty="0" smtClean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83248" y="3351367"/>
            <a:ext cx="1698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</a:rPr>
              <a:t>Poverty &amp; </a:t>
            </a:r>
            <a:r>
              <a:rPr lang="en-US" sz="3200" b="1" i="1" dirty="0" err="1" smtClean="0">
                <a:solidFill>
                  <a:srgbClr val="008000"/>
                </a:solidFill>
              </a:rPr>
              <a:t>Env</a:t>
            </a:r>
            <a:r>
              <a:rPr lang="en-US" sz="3200" b="1" i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zh-CN" altLang="en-US" b="1" i="1" dirty="0" smtClean="0">
                <a:solidFill>
                  <a:srgbClr val="008000"/>
                </a:solidFill>
              </a:rPr>
              <a:t>贫困与环境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6329" y="3364407"/>
            <a:ext cx="1887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</a:rPr>
              <a:t>‘Future</a:t>
            </a:r>
          </a:p>
          <a:p>
            <a:r>
              <a:rPr lang="en-US" sz="3200" b="1" i="1" dirty="0" smtClean="0">
                <a:solidFill>
                  <a:srgbClr val="008000"/>
                </a:solidFill>
              </a:rPr>
              <a:t>We Want’</a:t>
            </a:r>
          </a:p>
          <a:p>
            <a:r>
              <a:rPr lang="en-US" altLang="zh-CN" b="1" i="1" dirty="0" smtClean="0">
                <a:solidFill>
                  <a:srgbClr val="008000"/>
                </a:solidFill>
              </a:rPr>
              <a:t>'</a:t>
            </a:r>
            <a:r>
              <a:rPr lang="zh-CN" altLang="en-US" b="1" i="1" dirty="0" smtClean="0">
                <a:solidFill>
                  <a:srgbClr val="008000"/>
                </a:solidFill>
              </a:rPr>
              <a:t>我们想要的未来</a:t>
            </a:r>
            <a:r>
              <a:rPr lang="en-US" altLang="zh-CN" b="1" i="1" dirty="0" smtClean="0">
                <a:solidFill>
                  <a:srgbClr val="008000"/>
                </a:solidFill>
              </a:rPr>
              <a:t>'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41625" y="2964656"/>
            <a:ext cx="815592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80895" y="3373598"/>
            <a:ext cx="896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EIA</a:t>
            </a:r>
          </a:p>
          <a:p>
            <a:pPr algn="ctr"/>
            <a:r>
              <a:rPr lang="zh-CN" altLang="en-US" b="1" i="1" dirty="0" smtClean="0">
                <a:solidFill>
                  <a:srgbClr val="008000"/>
                </a:solidFill>
              </a:rPr>
              <a:t>环境影响评估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Growth and Net Job Growth?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31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绿色增长与净就业增长？</a:t>
            </a:r>
            <a:endParaRPr lang="en-US" sz="31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00200"/>
            <a:ext cx="8957733" cy="51212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Arguments against positive outcome: </a:t>
            </a:r>
            <a:r>
              <a:rPr lang="zh-CN" altLang="en-US" sz="2600" b="1" dirty="0" smtClean="0"/>
              <a:t>对正面产出的反论：</a:t>
            </a:r>
            <a:endParaRPr lang="en-US" sz="2600" b="1" dirty="0" smtClean="0"/>
          </a:p>
          <a:p>
            <a:pPr lvl="1"/>
            <a:r>
              <a:rPr lang="en-US" b="1" dirty="0" smtClean="0"/>
              <a:t>Slow national transitions to green economy</a:t>
            </a:r>
          </a:p>
          <a:p>
            <a:pPr marL="457200" lvl="1" indent="0">
              <a:buNone/>
            </a:pPr>
            <a:r>
              <a:rPr lang="en-US" altLang="zh-CN" sz="1900" b="1" dirty="0" smtClean="0"/>
              <a:t>     </a:t>
            </a:r>
            <a:r>
              <a:rPr lang="zh-CN" altLang="en-US" sz="1900" b="1" dirty="0" smtClean="0"/>
              <a:t>国家绿色转型缓慢</a:t>
            </a:r>
            <a:endParaRPr lang="en-US" sz="1900" b="1" dirty="0" smtClean="0"/>
          </a:p>
          <a:p>
            <a:pPr lvl="1"/>
            <a:r>
              <a:rPr lang="en-US" b="1" dirty="0" smtClean="0"/>
              <a:t>Demand for green products &amp; services limited</a:t>
            </a:r>
          </a:p>
          <a:p>
            <a:pPr marL="457200" lvl="1" indent="0">
              <a:buNone/>
            </a:pPr>
            <a:r>
              <a:rPr lang="en-US" altLang="zh-CN" sz="1900" b="1" dirty="0"/>
              <a:t> </a:t>
            </a:r>
            <a:r>
              <a:rPr lang="en-US" altLang="zh-CN" sz="1900" b="1" dirty="0" smtClean="0"/>
              <a:t>   </a:t>
            </a:r>
            <a:r>
              <a:rPr lang="en-US" altLang="zh-CN" sz="1900" b="1" dirty="0" smtClean="0"/>
              <a:t> </a:t>
            </a:r>
            <a:r>
              <a:rPr lang="zh-CN" altLang="en-US" sz="1900" b="1" dirty="0" smtClean="0"/>
              <a:t>对</a:t>
            </a:r>
            <a:r>
              <a:rPr lang="zh-CN" altLang="en-US" sz="1900" b="1" dirty="0" smtClean="0"/>
              <a:t>绿色产品和服务需求有限</a:t>
            </a:r>
            <a:endParaRPr lang="en-US" sz="1900" b="1" dirty="0" smtClean="0"/>
          </a:p>
          <a:p>
            <a:pPr lvl="1"/>
            <a:r>
              <a:rPr lang="en-US" b="1" dirty="0" smtClean="0"/>
              <a:t>High cost of green job creation &amp; limited training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zh-CN" altLang="en-US" sz="1900" b="1" dirty="0" smtClean="0"/>
              <a:t>创造</a:t>
            </a:r>
            <a:r>
              <a:rPr lang="zh-CN" altLang="en-US" sz="1900" b="1" dirty="0" smtClean="0"/>
              <a:t>绿色就业高成本及有限的培训</a:t>
            </a:r>
            <a:endParaRPr lang="en-US" sz="1900" b="1" dirty="0" smtClean="0"/>
          </a:p>
          <a:p>
            <a:pPr lvl="1"/>
            <a:r>
              <a:rPr lang="en-US" b="1" dirty="0" smtClean="0"/>
              <a:t>Developing countries face immediate challenges &amp; must rely upon “tried and true” approaches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zh-CN" altLang="en-US" sz="1900" b="1" dirty="0" smtClean="0"/>
              <a:t>发展中国家面临眼前的挑战，须依赖“真正试过”的方法</a:t>
            </a:r>
            <a:endParaRPr lang="en-US" sz="1900" b="1" dirty="0" smtClean="0"/>
          </a:p>
          <a:p>
            <a:pPr lvl="1"/>
            <a:r>
              <a:rPr lang="en-US" b="1" dirty="0" smtClean="0"/>
              <a:t>Greater efficiency may translate into fewer jobs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 </a:t>
            </a:r>
            <a:r>
              <a:rPr lang="zh-CN" altLang="en-US" sz="2100" b="1" dirty="0" smtClean="0"/>
              <a:t>提高</a:t>
            </a:r>
            <a:r>
              <a:rPr lang="zh-CN" altLang="en-US" sz="2100" b="1" dirty="0" smtClean="0"/>
              <a:t>效率可能意味减少就业</a:t>
            </a:r>
            <a:endParaRPr lang="en-US" sz="21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5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6429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Jobs Potential - UNILO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绿</a:t>
            </a:r>
            <a:r>
              <a:rPr lang="zh-CN" altLang="en-US" b="1" dirty="0" smtClean="0">
                <a:solidFill>
                  <a:srgbClr val="FFFFFF"/>
                </a:solidFill>
              </a:rPr>
              <a:t>色就业潜力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‘Environmentally sustainable &amp; decent work’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altLang="zh-CN" b="1" dirty="0" smtClean="0"/>
              <a:t>‘</a:t>
            </a:r>
            <a:r>
              <a:rPr lang="zh-CN" altLang="en-US" sz="2800" b="1" dirty="0" smtClean="0"/>
              <a:t>环境可持续而且体面的工作</a:t>
            </a:r>
            <a:r>
              <a:rPr lang="zh-CN" altLang="zh-CN" sz="2800" b="1" dirty="0" smtClean="0"/>
              <a:t>’</a:t>
            </a:r>
            <a:endParaRPr lang="en-US" sz="2800" b="1" dirty="0"/>
          </a:p>
          <a:p>
            <a:r>
              <a:rPr lang="en-US" b="1" dirty="0" smtClean="0"/>
              <a:t>Significance of informal </a:t>
            </a:r>
            <a:r>
              <a:rPr lang="en-US" b="1" dirty="0"/>
              <a:t>e</a:t>
            </a:r>
            <a:r>
              <a:rPr lang="en-US" b="1" dirty="0" smtClean="0"/>
              <a:t>conomy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en-US" b="1" dirty="0" smtClean="0"/>
              <a:t> </a:t>
            </a:r>
            <a:r>
              <a:rPr lang="zh-CN" altLang="en-US" sz="2800" b="1" dirty="0" smtClean="0"/>
              <a:t>非</a:t>
            </a:r>
            <a:r>
              <a:rPr lang="zh-CN" altLang="en-US" sz="2800" b="1" dirty="0" smtClean="0"/>
              <a:t>正规经济的意义</a:t>
            </a:r>
            <a:endParaRPr lang="en-US" sz="2800" b="1" dirty="0"/>
          </a:p>
          <a:p>
            <a:r>
              <a:rPr lang="en-US" b="1" dirty="0" smtClean="0"/>
              <a:t> New &amp; additional employment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zh-CN" altLang="en-US" sz="2800" b="1" dirty="0" smtClean="0"/>
              <a:t>全新与增加的就业</a:t>
            </a:r>
            <a:endParaRPr lang="en-US" sz="2800" b="1" dirty="0"/>
          </a:p>
          <a:p>
            <a:r>
              <a:rPr lang="en-US" b="1" dirty="0" smtClean="0"/>
              <a:t> Co-benefits of green jobs to environment &amp; </a:t>
            </a:r>
            <a:r>
              <a:rPr lang="en-US" b="1" dirty="0" smtClean="0"/>
              <a:t> poverty </a:t>
            </a:r>
            <a:r>
              <a:rPr lang="en-US" b="1" dirty="0" smtClean="0"/>
              <a:t>reduction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zh-CN" altLang="en-US" sz="2600" b="1" dirty="0" smtClean="0"/>
              <a:t>绿色</a:t>
            </a:r>
            <a:r>
              <a:rPr lang="zh-CN" altLang="en-US" sz="2600" b="1" dirty="0" smtClean="0"/>
              <a:t>就业对环境与降低贫困的共生效益</a:t>
            </a:r>
            <a:endParaRPr lang="en-US" sz="26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800" y="6413698"/>
            <a:ext cx="871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http://www.uncsd2012.org/content/documents/230assessing%20green%20jobs%20potential%20ILO.pdf</a:t>
            </a:r>
          </a:p>
        </p:txBody>
      </p:sp>
    </p:spTree>
    <p:extLst>
      <p:ext uri="{BB962C8B-B14F-4D97-AF65-F5344CB8AC3E}">
        <p14:creationId xmlns:p14="http://schemas.microsoft.com/office/powerpoint/2010/main" xmlns="" val="26080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Growth and Net Job Growth?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31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绿色增长与净就业增长？</a:t>
            </a:r>
            <a:endParaRPr lang="en-US" sz="31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5121275"/>
          </a:xfrm>
        </p:spPr>
        <p:txBody>
          <a:bodyPr>
            <a:normAutofit/>
          </a:bodyPr>
          <a:lstStyle/>
          <a:p>
            <a:r>
              <a:rPr lang="en-US" b="1" dirty="0" smtClean="0"/>
              <a:t>REALITY – No clear picture at this early stage but millions of Green Jobs have been created as environmental protection takes hold</a:t>
            </a:r>
          </a:p>
          <a:p>
            <a:pPr marL="0" indent="0">
              <a:buNone/>
            </a:pPr>
            <a:r>
              <a:rPr lang="en-US" altLang="zh-CN" b="1" dirty="0" smtClean="0"/>
              <a:t>   </a:t>
            </a:r>
            <a:r>
              <a:rPr lang="zh-CN" altLang="en-US" sz="2800" b="1" dirty="0" smtClean="0"/>
              <a:t>现实情况－在目前早期阶段还没有清晰的画面，</a:t>
            </a:r>
            <a:r>
              <a:rPr lang="zh-CN" altLang="en-US" sz="2800" b="1" dirty="0" smtClean="0"/>
              <a:t>但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dirty="0" smtClean="0"/>
              <a:t>   随着</a:t>
            </a:r>
            <a:r>
              <a:rPr lang="zh-CN" altLang="en-US" sz="2800" b="1" dirty="0" smtClean="0"/>
              <a:t>环境保护逐渐扎根，已经创造了上百万绿色</a:t>
            </a:r>
            <a:r>
              <a:rPr lang="zh-CN" altLang="en-US" sz="2800" b="1" dirty="0" smtClean="0"/>
              <a:t>就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800" b="1" smtClean="0"/>
              <a:t>   业</a:t>
            </a:r>
            <a:r>
              <a:rPr lang="zh-CN" altLang="en-US" sz="2800" b="1" smtClean="0"/>
              <a:t>机会</a:t>
            </a:r>
            <a:endParaRPr lang="en-US" sz="2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7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2015-2030</a:t>
            </a:r>
            <a:br>
              <a:rPr lang="en-US" sz="6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</a:rPr>
              <a:t>CRITICAL TIME for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GREEN DEVELOPMENT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altLang="zh-CN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2015-2030</a:t>
            </a:r>
            <a:r>
              <a:rPr lang="zh-CN" altLang="en-US" b="1" dirty="0" smtClean="0">
                <a:solidFill>
                  <a:srgbClr val="FFFFFF"/>
                </a:solidFill>
              </a:rPr>
              <a:t>年，</a:t>
            </a:r>
            <a:r>
              <a:rPr lang="en-CA" altLang="zh-CN" b="1" dirty="0" smtClean="0">
                <a:solidFill>
                  <a:srgbClr val="FFFFFF"/>
                </a:solidFill>
              </a:rPr>
              <a:t/>
            </a:r>
            <a:br>
              <a:rPr lang="en-CA" altLang="zh-CN" b="1" dirty="0" smtClean="0">
                <a:solidFill>
                  <a:srgbClr val="FFFFFF"/>
                </a:solidFill>
              </a:rPr>
            </a:br>
            <a:r>
              <a:rPr lang="zh-CN" altLang="en-US" sz="4800" b="1" dirty="0" smtClean="0">
                <a:solidFill>
                  <a:srgbClr val="FFFFFF"/>
                </a:solidFill>
              </a:rPr>
              <a:t>绿色发展的关键时期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5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92"/>
            <a:ext cx="9262533" cy="7044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292"/>
            <a:ext cx="9262533" cy="1600491"/>
          </a:xfrm>
          <a:solidFill>
            <a:srgbClr val="0000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POST-2015 PRIORITIES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2015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年后的优先领域</a:t>
            </a:r>
            <a:r>
              <a:rPr lang="en-CA" altLang="zh-C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en-CA" altLang="zh-C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</a:b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15867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New SD Goals (UN) </a:t>
            </a:r>
            <a:r>
              <a:rPr lang="zh-CN" altLang="en-US" sz="3000" b="1" dirty="0" smtClean="0"/>
              <a:t>可持续发展新目标（联合国）</a:t>
            </a:r>
            <a:endParaRPr lang="en-US" sz="3000" b="1" dirty="0" smtClean="0"/>
          </a:p>
          <a:p>
            <a:r>
              <a:rPr lang="en-US" sz="4000" b="1" dirty="0" smtClean="0"/>
              <a:t>Climate Change &amp; Biodiversity (all)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zh-CN" altLang="en-US" sz="3000" b="1" dirty="0" smtClean="0"/>
              <a:t>气候变化与生物多样性（全部）</a:t>
            </a:r>
            <a:endParaRPr lang="en-US" sz="3000" b="1" dirty="0"/>
          </a:p>
          <a:p>
            <a:r>
              <a:rPr lang="en-US" sz="4000" b="1" dirty="0" smtClean="0"/>
              <a:t>Sustainable Consumption (OECD Countries &amp; Emerging Economies)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zh-CN" altLang="en-US" sz="3300" b="1" dirty="0" smtClean="0"/>
              <a:t>可持续消费（经合组织国家及新型经济体）</a:t>
            </a:r>
            <a:endParaRPr lang="en-US" sz="3300" b="1" dirty="0"/>
          </a:p>
          <a:p>
            <a:r>
              <a:rPr lang="en-US" sz="4000" b="1" dirty="0" smtClean="0"/>
              <a:t>Trade &amp; Investment (Regional) </a:t>
            </a:r>
          </a:p>
          <a:p>
            <a:pPr marL="0" indent="0">
              <a:buNone/>
            </a:pPr>
            <a:r>
              <a:rPr lang="en-US" altLang="zh-CN" sz="4000" b="1" dirty="0"/>
              <a:t> </a:t>
            </a:r>
            <a:r>
              <a:rPr lang="en-US" altLang="zh-CN" sz="4000" b="1" dirty="0" smtClean="0"/>
              <a:t>   </a:t>
            </a:r>
            <a:r>
              <a:rPr lang="zh-CN" altLang="en-US" sz="2800" b="1" dirty="0" smtClean="0"/>
              <a:t>贸易与投资（区域性）</a:t>
            </a:r>
            <a:endParaRPr lang="en-US" sz="2800" b="1" dirty="0" smtClean="0"/>
          </a:p>
          <a:p>
            <a:r>
              <a:rPr lang="en-US" sz="4000" b="1" dirty="0" smtClean="0"/>
              <a:t>Green Development (Rural) </a:t>
            </a:r>
            <a:r>
              <a:rPr lang="zh-CN" altLang="en-US" sz="3100" b="1" dirty="0" smtClean="0"/>
              <a:t>绿色发展（农村）</a:t>
            </a:r>
            <a:endParaRPr lang="en-US" sz="3100" b="1" dirty="0" smtClean="0"/>
          </a:p>
          <a:p>
            <a:r>
              <a:rPr lang="en-US" sz="4000" b="1" dirty="0" smtClean="0"/>
              <a:t>Poverty &amp; Green Development </a:t>
            </a:r>
            <a:r>
              <a:rPr lang="zh-CN" altLang="en-US" sz="2800" b="1" dirty="0" smtClean="0"/>
              <a:t>贫困与绿色发展</a:t>
            </a:r>
            <a:endParaRPr lang="en-US" sz="28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2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Difficult But Very Significant Topics</a:t>
            </a:r>
            <a:br>
              <a:rPr lang="en-US" b="1" dirty="0" smtClean="0"/>
            </a:br>
            <a:r>
              <a:rPr lang="zh-CN" altLang="en-US" sz="3600" b="1" dirty="0" smtClean="0"/>
              <a:t>困难但有意义的题目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39667" cy="5054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Climate Change &amp; Green Development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zh-CN" altLang="en-US" b="1" dirty="0" smtClean="0"/>
              <a:t>气候变化与绿色发展</a:t>
            </a:r>
            <a:endParaRPr lang="en-US" b="1" dirty="0"/>
          </a:p>
          <a:p>
            <a:r>
              <a:rPr lang="en-US" b="1" dirty="0" smtClean="0"/>
              <a:t>Planetary Eco-Boundaries – ‘Safe Operating Space’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zh-CN" altLang="en-US" b="1" dirty="0" smtClean="0"/>
              <a:t>地球生态边界－ </a:t>
            </a:r>
            <a:r>
              <a:rPr lang="en-US" altLang="zh-CN" b="1" dirty="0" smtClean="0"/>
              <a:t>‘</a:t>
            </a:r>
            <a:r>
              <a:rPr lang="zh-CN" altLang="en-US" b="1" dirty="0" smtClean="0"/>
              <a:t>安全工作空间</a:t>
            </a:r>
            <a:r>
              <a:rPr lang="en-US" altLang="zh-CN" b="1" dirty="0" smtClean="0"/>
              <a:t>’</a:t>
            </a:r>
            <a:endParaRPr lang="en-US" b="1" dirty="0"/>
          </a:p>
          <a:p>
            <a:r>
              <a:rPr lang="en-US" b="1" dirty="0" smtClean="0"/>
              <a:t>Conditions for Inclusive Green Growth Globally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zh-CN" altLang="en-US" b="1" dirty="0" smtClean="0"/>
              <a:t>包容性全球绿色增长条件</a:t>
            </a:r>
            <a:endParaRPr lang="en-US" b="1" dirty="0"/>
          </a:p>
          <a:p>
            <a:r>
              <a:rPr lang="en-US" b="1" dirty="0" smtClean="0"/>
              <a:t>Trade &amp; Investment Barriers to Green Tech Growth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zh-CN" altLang="en-US" b="1" dirty="0" smtClean="0"/>
              <a:t>绿色技术增长的贸易与投资壁垒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363129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‘6</a:t>
            </a:r>
            <a:r>
              <a:rPr lang="en-US" b="1" baseline="30000" dirty="0" smtClean="0"/>
              <a:t>th</a:t>
            </a:r>
            <a:r>
              <a:rPr lang="en-US" b="1" dirty="0" smtClean="0"/>
              <a:t> Wave’ of Tech Innovation (to 2030)</a:t>
            </a:r>
            <a:br>
              <a:rPr lang="en-US" b="1" dirty="0" smtClean="0"/>
            </a:br>
            <a:r>
              <a:rPr lang="zh-CN" altLang="en-US" sz="3100" b="1" dirty="0" smtClean="0"/>
              <a:t>技术创新的 </a:t>
            </a:r>
            <a:r>
              <a:rPr lang="en-US" altLang="zh-CN" sz="3100" b="1" dirty="0" smtClean="0"/>
              <a:t>‘</a:t>
            </a:r>
            <a:r>
              <a:rPr lang="zh-CN" altLang="en-US" sz="3100" b="1" dirty="0" smtClean="0"/>
              <a:t>第六次浪潮</a:t>
            </a:r>
            <a:r>
              <a:rPr lang="en-US" altLang="zh-CN" sz="3100" b="1" dirty="0" smtClean="0"/>
              <a:t>’</a:t>
            </a:r>
            <a:r>
              <a:rPr lang="zh-CN" altLang="en-US" sz="3100" b="1" dirty="0" smtClean="0"/>
              <a:t>（到</a:t>
            </a:r>
            <a:r>
              <a:rPr lang="en-US" altLang="zh-CN" sz="3100" b="1" dirty="0" smtClean="0"/>
              <a:t>2030</a:t>
            </a:r>
            <a:r>
              <a:rPr lang="zh-CN" altLang="en-US" sz="3100" b="1" dirty="0" smtClean="0"/>
              <a:t>年）</a:t>
            </a:r>
            <a:endParaRPr lang="en-US" sz="3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537" y="1422390"/>
            <a:ext cx="9008533" cy="55784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Sustainability Redesign – Smart Buildings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zh-CN" altLang="en-US" b="1" dirty="0" smtClean="0"/>
              <a:t>可持续性设计－智能建筑物</a:t>
            </a:r>
            <a:endParaRPr lang="en-US" b="1" dirty="0" smtClean="0"/>
          </a:p>
          <a:p>
            <a:r>
              <a:rPr lang="en-US" b="1" dirty="0" smtClean="0"/>
              <a:t>Radical Resource Productivity – ‘Factor 10’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zh-CN" altLang="en-US" b="1" dirty="0" smtClean="0"/>
              <a:t>激进的资源生产力－ </a:t>
            </a:r>
            <a:r>
              <a:rPr lang="en-US" altLang="zh-CN" b="1" dirty="0" smtClean="0"/>
              <a:t>‘</a:t>
            </a:r>
            <a:r>
              <a:rPr lang="zh-CN" altLang="en-US" b="1" dirty="0" smtClean="0"/>
              <a:t>因素</a:t>
            </a:r>
            <a:r>
              <a:rPr lang="en-US" altLang="zh-CN" b="1" dirty="0" smtClean="0"/>
              <a:t>10’</a:t>
            </a:r>
            <a:endParaRPr lang="en-US" b="1" dirty="0" smtClean="0"/>
          </a:p>
          <a:p>
            <a:r>
              <a:rPr lang="en-US" b="1" dirty="0" smtClean="0"/>
              <a:t>Whole System Design – Urban Transportation, Circular Economy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zh-CN" altLang="en-US" b="1" dirty="0" smtClean="0"/>
              <a:t>完整系统设计－城市交通，循环经济</a:t>
            </a:r>
            <a:endParaRPr lang="en-US" b="1" dirty="0" smtClean="0"/>
          </a:p>
          <a:p>
            <a:r>
              <a:rPr lang="en-US" b="1" dirty="0" smtClean="0"/>
              <a:t>Green Chemistry </a:t>
            </a:r>
            <a:r>
              <a:rPr lang="en-US" b="1" dirty="0"/>
              <a:t> </a:t>
            </a:r>
            <a:r>
              <a:rPr lang="zh-CN" altLang="en-US" b="1" dirty="0" smtClean="0"/>
              <a:t>绿色化学</a:t>
            </a:r>
            <a:endParaRPr lang="en-US" b="1" dirty="0" smtClean="0"/>
          </a:p>
          <a:p>
            <a:r>
              <a:rPr lang="en-US" b="1" dirty="0" smtClean="0"/>
              <a:t>Industrial Ecology  </a:t>
            </a:r>
            <a:r>
              <a:rPr lang="zh-CN" altLang="en-US" b="1" dirty="0" smtClean="0"/>
              <a:t>工业生态</a:t>
            </a:r>
            <a:endParaRPr lang="en-US" b="1" dirty="0" smtClean="0"/>
          </a:p>
          <a:p>
            <a:r>
              <a:rPr lang="en-US" b="1" dirty="0" smtClean="0"/>
              <a:t>Green Nanotech, Biotech  </a:t>
            </a:r>
            <a:r>
              <a:rPr lang="zh-CN" altLang="en-US" b="1" dirty="0" smtClean="0"/>
              <a:t>绿色纳米技术、生物技术</a:t>
            </a:r>
            <a:endParaRPr lang="en-US" b="1" dirty="0" smtClean="0"/>
          </a:p>
          <a:p>
            <a:r>
              <a:rPr lang="en-US" b="1" dirty="0" smtClean="0"/>
              <a:t>Renewable Energy   </a:t>
            </a:r>
            <a:r>
              <a:rPr lang="zh-CN" altLang="en-US" b="1" dirty="0" smtClean="0"/>
              <a:t>可再生能源</a:t>
            </a:r>
            <a:endParaRPr lang="en-US" b="1" dirty="0" smtClean="0"/>
          </a:p>
          <a:p>
            <a:r>
              <a:rPr lang="en-US" b="1" dirty="0" smtClean="0"/>
              <a:t>Radical Communications Tech  </a:t>
            </a:r>
            <a:r>
              <a:rPr lang="zh-CN" altLang="en-US" b="1" dirty="0" smtClean="0"/>
              <a:t>激进的传播技术</a:t>
            </a:r>
            <a:endParaRPr lang="en-US" b="1" dirty="0" smtClean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(Modified from OECD 2012 presentation </a:t>
            </a:r>
            <a:r>
              <a:rPr lang="en-US" sz="3100" dirty="0" err="1" smtClean="0"/>
              <a:t>Tomoo</a:t>
            </a:r>
            <a:r>
              <a:rPr lang="en-US" sz="3100" dirty="0" smtClean="0"/>
              <a:t> </a:t>
            </a:r>
            <a:r>
              <a:rPr lang="en-US" sz="3100" dirty="0" err="1" smtClean="0"/>
              <a:t>Machiba</a:t>
            </a:r>
            <a:r>
              <a:rPr lang="en-US" sz="3100" dirty="0" smtClean="0"/>
              <a:t>  </a:t>
            </a:r>
            <a:r>
              <a:rPr lang="en-US" sz="3100" dirty="0"/>
              <a:t>http://</a:t>
            </a:r>
            <a:r>
              <a:rPr lang="en-US" sz="3100" dirty="0" err="1"/>
              <a:t>www.oecd.org</a:t>
            </a:r>
            <a:r>
              <a:rPr lang="en-US" sz="3100" dirty="0"/>
              <a:t>/</a:t>
            </a:r>
            <a:r>
              <a:rPr lang="en-US" sz="3100" dirty="0" err="1"/>
              <a:t>sti</a:t>
            </a:r>
            <a:r>
              <a:rPr lang="en-US" sz="3100" dirty="0"/>
              <a:t>/</a:t>
            </a:r>
            <a:r>
              <a:rPr lang="en-US" sz="3100" dirty="0" err="1"/>
              <a:t>inno</a:t>
            </a:r>
            <a:r>
              <a:rPr lang="en-US" sz="3100" dirty="0"/>
              <a:t>/49521430.</a:t>
            </a:r>
            <a:r>
              <a:rPr lang="en-US" sz="3100" dirty="0" smtClean="0"/>
              <a:t>pdf)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85809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Some Conclusions Relevant to China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与中国相关的几个结论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744" y="1878730"/>
            <a:ext cx="883062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China is best placed of any major country to address green development</a:t>
            </a:r>
          </a:p>
          <a:p>
            <a:pPr marL="0" indent="0">
              <a:buNone/>
            </a:pPr>
            <a:r>
              <a:rPr lang="en-US" altLang="zh-CN" b="1" dirty="0" smtClean="0"/>
              <a:t>   </a:t>
            </a:r>
            <a:r>
              <a:rPr lang="zh-CN" altLang="en-US" b="1" dirty="0" smtClean="0"/>
              <a:t>中国处于解决绿色发展的最佳地位，</a:t>
            </a:r>
            <a:endParaRPr lang="en-US" b="1" dirty="0" smtClean="0"/>
          </a:p>
          <a:p>
            <a:r>
              <a:rPr lang="en-US" b="1" dirty="0" smtClean="0"/>
              <a:t>Huge opportunities for S-S cooperation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zh-CN" altLang="en-US" b="1" dirty="0" smtClean="0"/>
              <a:t>南南合作的巨大机会</a:t>
            </a:r>
            <a:endParaRPr lang="en-US" b="1" dirty="0" smtClean="0"/>
          </a:p>
          <a:p>
            <a:r>
              <a:rPr lang="en-US" b="1" dirty="0" smtClean="0"/>
              <a:t>Essential to expand green development responsibilities of enterprises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zh-CN" altLang="en-US" b="1" dirty="0" smtClean="0"/>
              <a:t>扩大企业绿色发展责任的关键</a:t>
            </a: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882" y="435978"/>
            <a:ext cx="8446976" cy="6099546"/>
          </a:xfrm>
        </p:spPr>
        <p:txBody>
          <a:bodyPr>
            <a:normAutofit/>
          </a:bodyPr>
          <a:lstStyle/>
          <a:p>
            <a:r>
              <a:rPr lang="en-US" b="1" dirty="0"/>
              <a:t>Investment, </a:t>
            </a:r>
            <a:r>
              <a:rPr lang="en-US" b="1" dirty="0" smtClean="0"/>
              <a:t>trade </a:t>
            </a:r>
            <a:r>
              <a:rPr lang="en-US" b="1" dirty="0"/>
              <a:t>&amp; </a:t>
            </a:r>
            <a:r>
              <a:rPr lang="en-US" b="1" dirty="0" smtClean="0"/>
              <a:t>environment </a:t>
            </a:r>
            <a:r>
              <a:rPr lang="en-US" b="1" dirty="0"/>
              <a:t>relationships require significant strengthening in regional &amp; bilateral </a:t>
            </a:r>
            <a:r>
              <a:rPr lang="en-US" b="1" dirty="0" smtClean="0"/>
              <a:t>relationships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zh-CN" altLang="en-US" b="1" dirty="0" smtClean="0"/>
              <a:t>投资、贸易及环境之间关系要求大力加强</a:t>
            </a:r>
            <a:r>
              <a:rPr lang="zh-CN" altLang="en-US" b="1" dirty="0" smtClean="0"/>
              <a:t>区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   域</a:t>
            </a:r>
            <a:r>
              <a:rPr lang="zh-CN" altLang="en-US" b="1" dirty="0" smtClean="0"/>
              <a:t>和双边关系</a:t>
            </a:r>
            <a:endParaRPr lang="en-US" altLang="zh-CN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Loss of ecological services now extends to regional &amp; global levels - no country may now be considered ‘secure’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zh-CN" altLang="en-US" b="1" dirty="0" smtClean="0"/>
              <a:t>生态服务的丧失已经扩展到区域和全球</a:t>
            </a:r>
            <a:r>
              <a:rPr lang="zh-CN" altLang="en-US" b="1" dirty="0" smtClean="0"/>
              <a:t>层面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zh-CN" altLang="en-US" b="1" dirty="0" smtClean="0"/>
              <a:t>－</a:t>
            </a:r>
            <a:r>
              <a:rPr lang="zh-CN" altLang="en-US" b="1" dirty="0" smtClean="0"/>
              <a:t>没有哪个国家可被视为是</a:t>
            </a:r>
            <a:r>
              <a:rPr lang="en-US" altLang="zh-CN" b="1" dirty="0" smtClean="0"/>
              <a:t> ‘</a:t>
            </a:r>
            <a:r>
              <a:rPr lang="zh-CN" altLang="en-US" b="1" dirty="0" smtClean="0"/>
              <a:t>安全</a:t>
            </a:r>
            <a:r>
              <a:rPr lang="en-US" altLang="zh-CN" b="1" dirty="0" smtClean="0"/>
              <a:t>’</a:t>
            </a:r>
            <a:r>
              <a:rPr lang="zh-CN" altLang="en-US" b="1" dirty="0" smtClean="0"/>
              <a:t>的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30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Failure to address climate change and biodiversity loss globally ultimately threatens success of green development nationally &amp; locally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zh-CN" altLang="en-US" b="1" dirty="0" smtClean="0"/>
              <a:t>如果在全球范围内不能应对气候变化和</a:t>
            </a:r>
            <a:r>
              <a:rPr lang="zh-CN" altLang="en-US" b="1" dirty="0" smtClean="0"/>
              <a:t>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    物</a:t>
            </a:r>
            <a:r>
              <a:rPr lang="zh-CN" altLang="en-US" b="1" dirty="0" smtClean="0"/>
              <a:t>多样性的丧失，最终将在国家和地方</a:t>
            </a:r>
            <a:r>
              <a:rPr lang="zh-CN" altLang="en-US" b="1" dirty="0" smtClean="0"/>
              <a:t>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    面</a:t>
            </a:r>
            <a:r>
              <a:rPr lang="zh-CN" altLang="en-US" b="1" dirty="0" smtClean="0"/>
              <a:t>威胁绿色发展的成果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80757056"/>
              </p:ext>
            </p:extLst>
          </p:nvPr>
        </p:nvGraphicFramePr>
        <p:xfrm>
          <a:off x="1543844" y="21577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8196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Sustainable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Development</a:t>
            </a:r>
            <a:b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可持续发展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3132234">
            <a:off x="5533799" y="3714759"/>
            <a:ext cx="23552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Citizen Protest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公民抗议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293805">
            <a:off x="1104654" y="3646866"/>
            <a:ext cx="2460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Jobs &amp; Ecology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就业与生态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1223" y="5960620"/>
            <a:ext cx="2538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Health &amp; Safety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健康与安全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1972834"/>
            <a:ext cx="2861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Interlocked Relationships</a:t>
            </a:r>
          </a:p>
          <a:p>
            <a:r>
              <a:rPr lang="zh-CN" altLang="en-US" sz="2800" dirty="0" smtClean="0"/>
              <a:t>连锁关系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03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4570"/>
            <a:ext cx="7955280" cy="3963230"/>
          </a:xfrm>
          <a:noFill/>
        </p:spPr>
        <p:txBody>
          <a:bodyPr>
            <a:normAutofit fontScale="90000"/>
          </a:bodyPr>
          <a:lstStyle/>
          <a:p>
            <a:pPr marL="571500" indent="-571500" algn="l">
              <a:buFont typeface="Arial"/>
              <a:buChar char="•"/>
            </a:pPr>
            <a:r>
              <a:rPr lang="en-US" b="1" dirty="0"/>
              <a:t>Alignment of China’s Green Development with I</a:t>
            </a:r>
            <a:r>
              <a:rPr lang="en-US" b="1" dirty="0" smtClean="0"/>
              <a:t>nternational </a:t>
            </a:r>
            <a:r>
              <a:rPr lang="en-US" b="1" dirty="0"/>
              <a:t>Green </a:t>
            </a:r>
            <a:r>
              <a:rPr lang="en-US" b="1" dirty="0" smtClean="0"/>
              <a:t>Economy Trends is Needed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zh-CN" altLang="zh-CN" b="1" dirty="0"/>
              <a:t>中国的绿色</a:t>
            </a:r>
            <a:r>
              <a:rPr lang="zh-CN" altLang="zh-CN" b="1" dirty="0" smtClean="0"/>
              <a:t>发展</a:t>
            </a:r>
            <a:r>
              <a:rPr lang="zh-CN" altLang="en-US" b="1" dirty="0" smtClean="0"/>
              <a:t>需要</a:t>
            </a:r>
            <a:r>
              <a:rPr lang="zh-CN" altLang="zh-CN" b="1" dirty="0" smtClean="0"/>
              <a:t>向</a:t>
            </a:r>
            <a:r>
              <a:rPr lang="zh-CN" altLang="zh-CN" b="1" dirty="0"/>
              <a:t>国际上的绿色经济发展趋势</a:t>
            </a:r>
            <a:r>
              <a:rPr lang="zh-CN" altLang="zh-CN" b="1" dirty="0" smtClean="0"/>
              <a:t>看齐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5"/>
            <a:ext cx="9144000" cy="1334028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Levels of Transformative Change</a:t>
            </a:r>
            <a:b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zh-CN" altLang="en-US" sz="4000" b="1" dirty="0" smtClean="0">
                <a:solidFill>
                  <a:srgbClr val="FFFFFF"/>
                </a:solidFill>
              </a:rPr>
              <a:t>三个转型性变化层面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800"/>
            <a:ext cx="9144000" cy="5672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rgbClr val="008000"/>
                </a:solidFill>
              </a:rPr>
              <a:t>‘Ecologically </a:t>
            </a:r>
            <a:r>
              <a:rPr lang="en-US" sz="3600" b="1" i="1" dirty="0">
                <a:solidFill>
                  <a:srgbClr val="008000"/>
                </a:solidFill>
              </a:rPr>
              <a:t>Respectful Conserver </a:t>
            </a:r>
            <a:r>
              <a:rPr lang="en-US" sz="3600" b="1" i="1" dirty="0" smtClean="0">
                <a:solidFill>
                  <a:srgbClr val="008000"/>
                </a:solidFill>
              </a:rPr>
              <a:t>Society’</a:t>
            </a:r>
          </a:p>
          <a:p>
            <a:pPr marL="0" indent="0" algn="ctr">
              <a:buNone/>
            </a:pPr>
            <a:r>
              <a:rPr lang="en-US" altLang="zh-CN" sz="2800" b="1" i="1" dirty="0" smtClean="0">
                <a:solidFill>
                  <a:srgbClr val="008000"/>
                </a:solidFill>
              </a:rPr>
              <a:t>‘</a:t>
            </a:r>
            <a:r>
              <a:rPr lang="zh-CN" altLang="en-US" sz="2800" b="1" i="1" dirty="0" smtClean="0">
                <a:solidFill>
                  <a:srgbClr val="008000"/>
                </a:solidFill>
              </a:rPr>
              <a:t>尊重生态的保护型社会</a:t>
            </a:r>
            <a:r>
              <a:rPr lang="en-US" altLang="zh-CN" sz="2800" b="1" i="1" dirty="0" smtClean="0">
                <a:solidFill>
                  <a:srgbClr val="008000"/>
                </a:solidFill>
              </a:rPr>
              <a:t>’                </a:t>
            </a:r>
            <a:endParaRPr lang="en-US" sz="2800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   Ecological Civilization  </a:t>
            </a:r>
            <a:r>
              <a:rPr lang="zh-CN" altLang="en-US" sz="3600" b="1" dirty="0" smtClean="0"/>
              <a:t>生态文明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008000"/>
                </a:solidFill>
              </a:rPr>
              <a:t>‘Green Growth, ‘Green Economy’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altLang="zh-CN" sz="2800" b="1" i="1" dirty="0" smtClean="0">
                <a:solidFill>
                  <a:srgbClr val="008000"/>
                </a:solidFill>
              </a:rPr>
              <a:t>‘</a:t>
            </a:r>
            <a:r>
              <a:rPr lang="zh-CN" altLang="en-US" sz="2800" b="1" i="1" dirty="0" smtClean="0">
                <a:solidFill>
                  <a:srgbClr val="008000"/>
                </a:solidFill>
              </a:rPr>
              <a:t>绿色增长</a:t>
            </a:r>
            <a:r>
              <a:rPr lang="zh-CN" altLang="zh-CN" sz="2800" b="1" i="1" dirty="0" smtClean="0">
                <a:solidFill>
                  <a:srgbClr val="008000"/>
                </a:solidFill>
              </a:rPr>
              <a:t>’</a:t>
            </a:r>
            <a:r>
              <a:rPr lang="zh-CN" altLang="en-US" sz="2800" b="1" i="1" dirty="0">
                <a:solidFill>
                  <a:srgbClr val="008000"/>
                </a:solidFill>
              </a:rPr>
              <a:t>、</a:t>
            </a:r>
            <a:r>
              <a:rPr lang="zh-CN" altLang="en-US" sz="2800" b="1" i="1" dirty="0" smtClean="0">
                <a:solidFill>
                  <a:srgbClr val="008000"/>
                </a:solidFill>
              </a:rPr>
              <a:t> </a:t>
            </a:r>
            <a:r>
              <a:rPr lang="en-US" altLang="zh-CN" sz="2800" b="1" i="1" dirty="0" smtClean="0">
                <a:solidFill>
                  <a:srgbClr val="008000"/>
                </a:solidFill>
              </a:rPr>
              <a:t>‘</a:t>
            </a:r>
            <a:r>
              <a:rPr lang="zh-CN" altLang="en-US" sz="2800" b="1" i="1" dirty="0" smtClean="0">
                <a:solidFill>
                  <a:srgbClr val="008000"/>
                </a:solidFill>
              </a:rPr>
              <a:t>绿色经济</a:t>
            </a:r>
            <a:r>
              <a:rPr lang="en-US" altLang="zh-CN" sz="2800" b="1" i="1" dirty="0" smtClean="0">
                <a:solidFill>
                  <a:srgbClr val="008000"/>
                </a:solidFill>
              </a:rPr>
              <a:t>’</a:t>
            </a:r>
            <a:r>
              <a:rPr lang="en-US" sz="2800" b="1" i="1" dirty="0" smtClean="0">
                <a:solidFill>
                  <a:srgbClr val="008000"/>
                </a:solidFill>
              </a:rPr>
              <a:t> 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   Green Development </a:t>
            </a:r>
            <a:r>
              <a:rPr lang="zh-CN" altLang="en-US" sz="3600" b="1" dirty="0" smtClean="0"/>
              <a:t>绿色发展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i="1" dirty="0" smtClean="0"/>
              <a:t>  </a:t>
            </a:r>
            <a:r>
              <a:rPr lang="en-US" sz="3600" i="1" dirty="0" smtClean="0">
                <a:solidFill>
                  <a:srgbClr val="008000"/>
                </a:solidFill>
              </a:rPr>
              <a:t> ‘</a:t>
            </a:r>
            <a:r>
              <a:rPr lang="en-US" sz="3600" b="1" i="1" dirty="0" smtClean="0">
                <a:solidFill>
                  <a:srgbClr val="008000"/>
                </a:solidFill>
              </a:rPr>
              <a:t>New </a:t>
            </a:r>
            <a:r>
              <a:rPr lang="en-US" sz="3600" b="1" i="1" dirty="0">
                <a:solidFill>
                  <a:srgbClr val="008000"/>
                </a:solidFill>
              </a:rPr>
              <a:t>Path for Environmental </a:t>
            </a:r>
            <a:r>
              <a:rPr lang="en-US" sz="3600" b="1" i="1" dirty="0" smtClean="0">
                <a:solidFill>
                  <a:srgbClr val="008000"/>
                </a:solidFill>
              </a:rPr>
              <a:t>Protection’</a:t>
            </a:r>
          </a:p>
          <a:p>
            <a:pPr marL="0" indent="0" algn="ctr">
              <a:buNone/>
            </a:pPr>
            <a:r>
              <a:rPr lang="en-US" altLang="zh-CN" sz="2800" b="1" i="1" dirty="0" smtClean="0">
                <a:solidFill>
                  <a:srgbClr val="008000"/>
                </a:solidFill>
              </a:rPr>
              <a:t>‘</a:t>
            </a:r>
            <a:r>
              <a:rPr lang="zh-CN" altLang="en-US" sz="2800" b="1" i="1" dirty="0" smtClean="0">
                <a:solidFill>
                  <a:srgbClr val="008000"/>
                </a:solidFill>
              </a:rPr>
              <a:t>环保新道路</a:t>
            </a:r>
            <a:r>
              <a:rPr lang="zh-CN" altLang="zh-CN" sz="2800" b="1" i="1" dirty="0" smtClean="0">
                <a:solidFill>
                  <a:srgbClr val="008000"/>
                </a:solidFill>
              </a:rPr>
              <a:t>’</a:t>
            </a:r>
            <a:r>
              <a:rPr lang="en-CA" altLang="zh-CN" sz="2800" b="1" i="1" dirty="0" smtClean="0">
                <a:solidFill>
                  <a:srgbClr val="008000"/>
                </a:solidFill>
              </a:rPr>
              <a:t>          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3600" b="1" dirty="0" smtClean="0"/>
              <a:t>   Environmental Protection</a:t>
            </a:r>
            <a:r>
              <a:rPr lang="zh-CN" altLang="en-US" sz="3600" b="1" dirty="0" smtClean="0"/>
              <a:t> 环境保护</a:t>
            </a:r>
            <a:endParaRPr lang="en-US" sz="3600" b="1" dirty="0"/>
          </a:p>
          <a:p>
            <a:pPr algn="ctr"/>
            <a:endParaRPr lang="en-US" sz="3600" b="1" dirty="0" smtClean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7569200" y="2167468"/>
            <a:ext cx="1456267" cy="897466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569200" y="3928534"/>
            <a:ext cx="1253067" cy="897466"/>
          </a:xfrm>
          <a:prstGeom prst="curvedLeftArrow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569200" y="5680077"/>
            <a:ext cx="1236134" cy="872065"/>
          </a:xfrm>
          <a:prstGeom prst="curvedLeftArrow">
            <a:avLst/>
          </a:prstGeom>
          <a:solidFill>
            <a:srgbClr val="C3D69B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n Rio+20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39013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7867" y="314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4602" y="1"/>
            <a:ext cx="3786614" cy="685800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endParaRPr lang="en-US" sz="4800" b="1" dirty="0" smtClean="0">
              <a:solidFill>
                <a:srgbClr val="FFFFFF"/>
              </a:solidFill>
            </a:endParaRPr>
          </a:p>
          <a:p>
            <a:pPr algn="ctr" fontAlgn="ctr"/>
            <a:r>
              <a:rPr lang="en-US" sz="4800" b="1" dirty="0" smtClean="0">
                <a:solidFill>
                  <a:srgbClr val="FFFFFF"/>
                </a:solidFill>
              </a:rPr>
              <a:t>“A Green</a:t>
            </a:r>
          </a:p>
          <a:p>
            <a:pPr algn="ctr" fontAlgn="ctr"/>
            <a:r>
              <a:rPr lang="en-US" sz="4800" b="1" dirty="0" smtClean="0">
                <a:solidFill>
                  <a:srgbClr val="FFFFFF"/>
                </a:solidFill>
              </a:rPr>
              <a:t> and </a:t>
            </a:r>
          </a:p>
          <a:p>
            <a:pPr algn="ctr" fontAlgn="ctr"/>
            <a:r>
              <a:rPr lang="en-US" sz="4800" b="1" dirty="0" smtClean="0">
                <a:solidFill>
                  <a:srgbClr val="FFFFFF"/>
                </a:solidFill>
              </a:rPr>
              <a:t>Prosperous </a:t>
            </a:r>
          </a:p>
          <a:p>
            <a:pPr algn="ctr" fontAlgn="ctr"/>
            <a:r>
              <a:rPr lang="en-US" sz="4800" b="1" dirty="0" smtClean="0">
                <a:solidFill>
                  <a:srgbClr val="FFFFFF"/>
                </a:solidFill>
              </a:rPr>
              <a:t>World”</a:t>
            </a:r>
          </a:p>
          <a:p>
            <a:pPr algn="ctr" fontAlgn="ctr"/>
            <a:endParaRPr lang="en-US" sz="4800" b="1" dirty="0" smtClean="0">
              <a:solidFill>
                <a:srgbClr val="FFFFFF"/>
              </a:solidFill>
            </a:endParaRPr>
          </a:p>
          <a:p>
            <a:pPr algn="ctr" fontAlgn="ctr"/>
            <a:r>
              <a:rPr lang="zh-CN" altLang="en-US" sz="4800" b="1" dirty="0" smtClean="0">
                <a:solidFill>
                  <a:srgbClr val="FFFFFF"/>
                </a:solidFill>
              </a:rPr>
              <a:t>一个绿色</a:t>
            </a:r>
            <a:endParaRPr lang="en-US" altLang="zh-CN" sz="4800" b="1" dirty="0" smtClean="0">
              <a:solidFill>
                <a:srgbClr val="FFFFFF"/>
              </a:solidFill>
            </a:endParaRPr>
          </a:p>
          <a:p>
            <a:pPr algn="ctr" fontAlgn="ctr"/>
            <a:r>
              <a:rPr lang="zh-CN" altLang="en-US" sz="4800" b="1" dirty="0" smtClean="0">
                <a:solidFill>
                  <a:srgbClr val="FFFFFF"/>
                </a:solidFill>
              </a:rPr>
              <a:t>繁荣的世界</a:t>
            </a:r>
            <a:endParaRPr lang="en-US" sz="4800" b="1" dirty="0" smtClean="0">
              <a:solidFill>
                <a:srgbClr val="FFFFFF"/>
              </a:solidFill>
            </a:endParaRPr>
          </a:p>
          <a:p>
            <a:pPr algn="ctr"/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36787" y="2218585"/>
            <a:ext cx="81957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“People-</a:t>
            </a:r>
            <a:r>
              <a:rPr lang="en-US" sz="4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centred</a:t>
            </a:r>
            <a:r>
              <a:rPr lang="en-US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, unified and harmonious development of economy &amp; environment”</a:t>
            </a:r>
          </a:p>
          <a:p>
            <a:pPr algn="ctr" eaLnBrk="1" hangingPunct="1">
              <a:defRPr/>
            </a:pP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(Hu </a:t>
            </a:r>
            <a:r>
              <a:rPr lang="en-US" sz="4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Angang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)</a:t>
            </a:r>
          </a:p>
          <a:p>
            <a:pPr algn="ctr" eaLnBrk="1" hangingPunct="1"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宋体" charset="0"/>
                <a:cs typeface="宋体" charset="0"/>
              </a:rPr>
              <a:t>以人为本，经济与环境统一而协调地发展（胡鞍钢）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47544"/>
            <a:ext cx="8686800" cy="148981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charset="0"/>
              </a:rPr>
              <a:t>GREEN DEVELOPMENT   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宋体" charset="0"/>
              </a:rPr>
              <a:t>绿色发展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1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4997" y="431549"/>
            <a:ext cx="3810000" cy="193899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Economy</a:t>
            </a:r>
          </a:p>
          <a:p>
            <a:pPr algn="ctr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5000" y="4417358"/>
            <a:ext cx="3810000" cy="193899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Growth</a:t>
            </a:r>
          </a:p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16500" y="2146300"/>
            <a:ext cx="3810000" cy="255454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</a:t>
            </a:r>
          </a:p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Development</a:t>
            </a:r>
          </a:p>
          <a:p>
            <a:pPr algn="ctr"/>
            <a:endParaRPr lang="en-US" sz="4000" dirty="0"/>
          </a:p>
        </p:txBody>
      </p:sp>
      <p:cxnSp>
        <p:nvCxnSpPr>
          <p:cNvPr id="22" name="Straight Connector 21"/>
          <p:cNvCxnSpPr>
            <a:stCxn id="4" idx="2"/>
            <a:endCxn id="5" idx="0"/>
          </p:cNvCxnSpPr>
          <p:nvPr/>
        </p:nvCxnSpPr>
        <p:spPr>
          <a:xfrm>
            <a:off x="2539997" y="2370541"/>
            <a:ext cx="3" cy="2046817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40000" y="3454397"/>
            <a:ext cx="2476500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14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2208780"/>
            <a:ext cx="8229600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753" y="130093"/>
            <a:ext cx="89852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G20 </a:t>
            </a:r>
            <a:r>
              <a:rPr lang="en-US" sz="4000" b="1" dirty="0" smtClean="0"/>
              <a:t>&amp; Financial Crisis </a:t>
            </a:r>
            <a:r>
              <a:rPr lang="en-US" sz="3600" b="1" dirty="0" smtClean="0"/>
              <a:t>- </a:t>
            </a:r>
            <a:r>
              <a:rPr lang="en-US" sz="3600" b="1" dirty="0" smtClean="0">
                <a:solidFill>
                  <a:srgbClr val="008000"/>
                </a:solidFill>
              </a:rPr>
              <a:t>“Accelerate </a:t>
            </a:r>
            <a:r>
              <a:rPr lang="en-US" sz="3600" b="1" dirty="0">
                <a:solidFill>
                  <a:srgbClr val="008000"/>
                </a:solidFill>
              </a:rPr>
              <a:t>the </a:t>
            </a:r>
            <a:r>
              <a:rPr lang="en-US" sz="3600" b="1" u="sng" dirty="0">
                <a:solidFill>
                  <a:srgbClr val="008000"/>
                </a:solidFill>
              </a:rPr>
              <a:t>transition to a green economy</a:t>
            </a:r>
            <a:r>
              <a:rPr lang="en-US" sz="3600" b="1" dirty="0" smtClean="0">
                <a:solidFill>
                  <a:srgbClr val="008000"/>
                </a:solidFill>
              </a:rPr>
              <a:t>”</a:t>
            </a:r>
          </a:p>
          <a:p>
            <a:r>
              <a:rPr lang="en-US" altLang="zh-CN" sz="2800" b="1" dirty="0" smtClean="0">
                <a:solidFill>
                  <a:srgbClr val="000000"/>
                </a:solidFill>
              </a:rPr>
              <a:t>G20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和金融危机－</a:t>
            </a:r>
            <a:r>
              <a:rPr lang="zh-CN" altLang="en-US" sz="2800" b="1" dirty="0" smtClean="0">
                <a:solidFill>
                  <a:srgbClr val="008000"/>
                </a:solidFill>
              </a:rPr>
              <a:t>“加快向绿色经济的转型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Economy  </a:t>
            </a:r>
            <a:r>
              <a:rPr lang="zh-CN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绿色经济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6252"/>
            <a:ext cx="8229600" cy="50639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8000"/>
                </a:solidFill>
              </a:rPr>
              <a:t>“One </a:t>
            </a:r>
            <a:r>
              <a:rPr lang="en-US" b="1" dirty="0">
                <a:solidFill>
                  <a:srgbClr val="008000"/>
                </a:solidFill>
              </a:rPr>
              <a:t>that results in improved human well-being </a:t>
            </a:r>
            <a:r>
              <a:rPr lang="en-US" b="1" dirty="0" smtClean="0">
                <a:solidFill>
                  <a:srgbClr val="008000"/>
                </a:solidFill>
              </a:rPr>
              <a:t>&amp; </a:t>
            </a:r>
            <a:r>
              <a:rPr lang="en-US" b="1" dirty="0">
                <a:solidFill>
                  <a:srgbClr val="008000"/>
                </a:solidFill>
              </a:rPr>
              <a:t>social equity, while significantly reducing environmental risks </a:t>
            </a:r>
            <a:r>
              <a:rPr lang="en-US" b="1" dirty="0" smtClean="0">
                <a:solidFill>
                  <a:srgbClr val="008000"/>
                </a:solidFill>
              </a:rPr>
              <a:t>&amp; ecological scarcities…one </a:t>
            </a:r>
            <a:r>
              <a:rPr lang="en-US" b="1" dirty="0">
                <a:solidFill>
                  <a:srgbClr val="008000"/>
                </a:solidFill>
              </a:rPr>
              <a:t>which is low carbon, resource efficient </a:t>
            </a:r>
            <a:r>
              <a:rPr lang="en-US" b="1" dirty="0" smtClean="0">
                <a:solidFill>
                  <a:srgbClr val="008000"/>
                </a:solidFill>
              </a:rPr>
              <a:t>&amp; </a:t>
            </a:r>
            <a:r>
              <a:rPr lang="en-US" b="1" dirty="0">
                <a:solidFill>
                  <a:srgbClr val="008000"/>
                </a:solidFill>
              </a:rPr>
              <a:t>socially </a:t>
            </a:r>
            <a:r>
              <a:rPr lang="en-US" b="1" dirty="0" smtClean="0">
                <a:solidFill>
                  <a:srgbClr val="008000"/>
                </a:solidFill>
              </a:rPr>
              <a:t>inclusive” </a:t>
            </a:r>
            <a:r>
              <a:rPr lang="en-US" dirty="0" smtClean="0">
                <a:solidFill>
                  <a:srgbClr val="008000"/>
                </a:solidFill>
              </a:rPr>
              <a:t>(Rio+20/UNEP)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zh-CN" altLang="en-US" sz="3600" b="1" dirty="0" smtClean="0">
                <a:solidFill>
                  <a:srgbClr val="008000"/>
                </a:solidFill>
              </a:rPr>
              <a:t>绿色经济旨在改善民生和社会公平，同时大幅度降低环境危害和生态稀缺</a:t>
            </a:r>
            <a:r>
              <a:rPr lang="en-US" altLang="zh-CN" sz="3600" b="1" dirty="0" smtClean="0">
                <a:solidFill>
                  <a:srgbClr val="008000"/>
                </a:solidFill>
              </a:rPr>
              <a:t>…</a:t>
            </a:r>
            <a:r>
              <a:rPr lang="zh-CN" altLang="en-US" sz="3600" b="1" dirty="0" smtClean="0">
                <a:solidFill>
                  <a:srgbClr val="008000"/>
                </a:solidFill>
              </a:rPr>
              <a:t>并且低碳、资源高效率、社会包容“</a:t>
            </a:r>
            <a:r>
              <a:rPr lang="en-US" altLang="zh-CN" sz="3600" b="1" dirty="0" smtClean="0">
                <a:solidFill>
                  <a:srgbClr val="008000"/>
                </a:solidFill>
              </a:rPr>
              <a:t>(Rio+20/UNEP)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0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2403" y="1363309"/>
            <a:ext cx="2880320" cy="2232248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Green </a:t>
            </a:r>
            <a:r>
              <a:rPr lang="en-US" sz="4000" b="1" dirty="0" smtClean="0">
                <a:solidFill>
                  <a:schemeClr val="bg1"/>
                </a:solidFill>
              </a:rPr>
              <a:t>Economy</a:t>
            </a: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bg1"/>
                </a:solidFill>
              </a:rPr>
              <a:t>绿色经济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874" y="4304841"/>
            <a:ext cx="3744416" cy="2304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</a:rPr>
              <a:t>Healthy </a:t>
            </a:r>
            <a:r>
              <a:rPr lang="en-US" sz="4000" b="1" dirty="0" smtClean="0">
                <a:solidFill>
                  <a:srgbClr val="000000"/>
                </a:solidFill>
              </a:rPr>
              <a:t>Ecosystems</a:t>
            </a: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0000"/>
                </a:solidFill>
              </a:rPr>
              <a:t>健康的生态系统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124075" y="3072880"/>
            <a:ext cx="86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b="1" baseline="-25000" dirty="0"/>
              <a:t>+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140200" y="2924175"/>
            <a:ext cx="136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/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1628800"/>
            <a:ext cx="3384376" cy="42484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Optimized Development Benefits for People &amp; </a:t>
            </a:r>
            <a:r>
              <a:rPr lang="en-US" sz="4000" b="1" dirty="0" smtClean="0"/>
              <a:t>Planet</a:t>
            </a:r>
          </a:p>
          <a:p>
            <a:pPr algn="ctr">
              <a:defRPr/>
            </a:pPr>
            <a:r>
              <a:rPr lang="zh-CN" altLang="en-US" sz="2800" b="1" dirty="0" smtClean="0"/>
              <a:t>为人类与地球优化发展的利益</a:t>
            </a:r>
            <a:endParaRPr lang="en-US" sz="2800" b="1" dirty="0"/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13227" y="6795"/>
            <a:ext cx="9144000" cy="1077218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</a:rPr>
              <a:t>Ecosystem Services &amp; Natural Capital</a:t>
            </a:r>
          </a:p>
          <a:p>
            <a:pPr algn="ctr"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Songti SC Regular"/>
                <a:cs typeface="Songti SC Regular"/>
              </a:rPr>
              <a:t>生态服务和自然资本</a:t>
            </a:r>
            <a:endParaRPr lang="en-US" sz="2800" b="1" dirty="0" smtClean="0">
              <a:solidFill>
                <a:srgbClr val="000000"/>
              </a:solidFill>
              <a:latin typeface="Songti SC Regular"/>
              <a:cs typeface="Songti SC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DB67-D85A-654D-BC17-390F9310F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5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1428</Words>
  <Application>Microsoft Office PowerPoint</Application>
  <PresentationFormat>全屏显示(4:3)</PresentationFormat>
  <Paragraphs>309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Theme</vt:lpstr>
      <vt:lpstr>International Practices &amp; Innovation for Green Development 绿色发展的国际经验和创新</vt:lpstr>
      <vt:lpstr>50 YEARS OF ENVIRONMENTAL CRISIS  50 年的环境危机</vt:lpstr>
      <vt:lpstr>Sustainable Development 可持续发展</vt:lpstr>
      <vt:lpstr>幻灯片 4</vt:lpstr>
      <vt:lpstr>GREEN DEVELOPMENT     绿色发展</vt:lpstr>
      <vt:lpstr>幻灯片 6</vt:lpstr>
      <vt:lpstr>幻灯片 7</vt:lpstr>
      <vt:lpstr>Green Economy  绿色经济</vt:lpstr>
      <vt:lpstr>幻灯片 9</vt:lpstr>
      <vt:lpstr>Green Growth – OECD 经合组织－绿色增长</vt:lpstr>
      <vt:lpstr>幻灯片 11</vt:lpstr>
      <vt:lpstr>Needed: 5 Green Growth  ‘Revolutions’ 需要：五项绿色增长 ‘革命’</vt:lpstr>
      <vt:lpstr> GREEN DEVELOPMENT INNOVATION IS  BOOMING!    绿色发展创新一片红火 </vt:lpstr>
      <vt:lpstr>幻灯片 14</vt:lpstr>
      <vt:lpstr>DISRUPTIVE SUSTAINABILITY 颠覆性的可持续发展</vt:lpstr>
      <vt:lpstr>  FACILITATIVE/ENABLING促进／促成 </vt:lpstr>
      <vt:lpstr>       YET Green Development Is Still Trumped by Unsustainable Practices  绿色发展仍不敌不可持续的做法  WHY?       </vt:lpstr>
      <vt:lpstr>Weak Eco-Innovation Enablers 生态创新促成者</vt:lpstr>
      <vt:lpstr>Green Jobs 绿色就业</vt:lpstr>
      <vt:lpstr>Green Growth and Net Job Growth? 绿色增长与净就业增长？</vt:lpstr>
      <vt:lpstr>Green Jobs Potential - UNILO 绿色就业潜力</vt:lpstr>
      <vt:lpstr>Green Growth and Net Job Growth? 绿色增长与净就业增长？</vt:lpstr>
      <vt:lpstr>2015-2030 CRITICAL TIME for GREEN DEVELOPMENT  2015-2030年， 绿色发展的关键时期</vt:lpstr>
      <vt:lpstr> POST-2015 PRIORITIES 2015年后的优先领域 </vt:lpstr>
      <vt:lpstr>Difficult But Very Significant Topics 困难但有意义的题目</vt:lpstr>
      <vt:lpstr>‘6th Wave’ of Tech Innovation (to 2030) 技术创新的 ‘第六次浪潮’（到2030年）</vt:lpstr>
      <vt:lpstr> Some Conclusions Relevant to China 与中国相关的几个结论  </vt:lpstr>
      <vt:lpstr>幻灯片 28</vt:lpstr>
      <vt:lpstr>幻灯片 29</vt:lpstr>
      <vt:lpstr>Alignment of China’s Green Development with International Green Economy Trends is Needed  中国的绿色发展需要向国际上的绿色经济发展趋势看齐</vt:lpstr>
      <vt:lpstr>3 Levels of Transformative Change 三个转型性变化层面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Development</dc:title>
  <dc:subject/>
  <dc:creator>apple</dc:creator>
  <cp:keywords/>
  <dc:description/>
  <cp:lastModifiedBy>User</cp:lastModifiedBy>
  <cp:revision>237</cp:revision>
  <dcterms:created xsi:type="dcterms:W3CDTF">2014-04-15T17:30:28Z</dcterms:created>
  <dcterms:modified xsi:type="dcterms:W3CDTF">2014-05-09T00:24:10Z</dcterms:modified>
  <cp:category/>
</cp:coreProperties>
</file>