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3" r:id="rId3"/>
    <p:sldId id="275" r:id="rId4"/>
    <p:sldId id="291" r:id="rId5"/>
    <p:sldId id="288" r:id="rId6"/>
    <p:sldId id="289" r:id="rId7"/>
    <p:sldId id="287" r:id="rId8"/>
    <p:sldId id="290" r:id="rId9"/>
    <p:sldId id="272" r:id="rId10"/>
    <p:sldId id="274" r:id="rId11"/>
    <p:sldId id="276" r:id="rId12"/>
    <p:sldId id="292" r:id="rId13"/>
    <p:sldId id="295" r:id="rId14"/>
    <p:sldId id="297" r:id="rId15"/>
    <p:sldId id="298" r:id="rId16"/>
    <p:sldId id="299" r:id="rId17"/>
    <p:sldId id="300" r:id="rId18"/>
    <p:sldId id="301" r:id="rId19"/>
    <p:sldId id="302" r:id="rId20"/>
    <p:sldId id="296" r:id="rId21"/>
    <p:sldId id="305"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30" autoAdjust="0"/>
    <p:restoredTop sz="57885" autoAdjust="0"/>
  </p:normalViewPr>
  <p:slideViewPr>
    <p:cSldViewPr>
      <p:cViewPr>
        <p:scale>
          <a:sx n="66" d="100"/>
          <a:sy n="66" d="100"/>
        </p:scale>
        <p:origin x="-58" y="360"/>
      </p:cViewPr>
      <p:guideLst>
        <p:guide orient="horz" pos="2160"/>
        <p:guide/>
      </p:guideLst>
    </p:cSldViewPr>
  </p:slideViewPr>
  <p:notesTextViewPr>
    <p:cViewPr>
      <p:scale>
        <a:sx n="100" d="100"/>
        <a:sy n="100" d="100"/>
      </p:scale>
      <p:origin x="0" y="0"/>
    </p:cViewPr>
  </p:notesTextViewPr>
  <p:sorterViewPr>
    <p:cViewPr>
      <p:scale>
        <a:sx n="301" d="100"/>
        <a:sy n="301" d="100"/>
      </p:scale>
      <p:origin x="0" y="35584"/>
    </p:cViewPr>
  </p:sorterViewPr>
  <p:notesViewPr>
    <p:cSldViewPr>
      <p:cViewPr varScale="1">
        <p:scale>
          <a:sx n="44" d="100"/>
          <a:sy n="44" d="100"/>
        </p:scale>
        <p:origin x="-2323"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4&#19996;&#30431;&#20013;&#24515;&#65288;Mzone&#30828;&#30424;&#22791;&#20221;&#65289;\2012-2013%20&#22269;&#21512;&#20250;&#65306;&#21487;&#25345;&#32493;&#28040;&#36153;&#19982;&#32511;&#33394;&#21457;&#23637;&#35838;&#39064;&#32452;\05%20&#24180;&#20250;ppt\2000-2011&#24180;&#20013;&#22269;&#22478;&#20065;&#23621;&#27665;&#28040;&#36153;&#29575;&#21464;&#21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6451918750072617"/>
          <c:y val="7.9955704167116129E-2"/>
          <c:w val="0.53648673915760348"/>
          <c:h val="0.74768247128179133"/>
        </c:manualLayout>
      </c:layout>
      <c:scatterChart>
        <c:scatterStyle val="lineMarker"/>
        <c:ser>
          <c:idx val="0"/>
          <c:order val="0"/>
          <c:tx>
            <c:strRef>
              <c:f>Sheet1!$B$1</c:f>
              <c:strCache>
                <c:ptCount val="1"/>
                <c:pt idx="0">
                  <c:v>城乡居民消费率Consumption rate of rural and urban residents</c:v>
                </c:pt>
              </c:strCache>
            </c:strRef>
          </c:tx>
          <c:spPr>
            <a:ln w="19050">
              <a:solidFill>
                <a:srgbClr val="0070C0"/>
              </a:solidFill>
            </a:ln>
          </c:spPr>
          <c:xVal>
            <c:numRef>
              <c:f>Sheet1!$A$2:$A$8</c:f>
              <c:numCache>
                <c:formatCode>General</c:formatCode>
                <c:ptCount val="7"/>
                <c:pt idx="0">
                  <c:v>2000</c:v>
                </c:pt>
                <c:pt idx="1">
                  <c:v>2001</c:v>
                </c:pt>
                <c:pt idx="2">
                  <c:v>2003</c:v>
                </c:pt>
                <c:pt idx="3">
                  <c:v>2005</c:v>
                </c:pt>
                <c:pt idx="4">
                  <c:v>2007</c:v>
                </c:pt>
                <c:pt idx="5">
                  <c:v>2009</c:v>
                </c:pt>
                <c:pt idx="6">
                  <c:v>2011</c:v>
                </c:pt>
              </c:numCache>
            </c:numRef>
          </c:xVal>
          <c:yVal>
            <c:numRef>
              <c:f>Sheet1!$B$2:$B$8</c:f>
              <c:numCache>
                <c:formatCode>General</c:formatCode>
                <c:ptCount val="7"/>
                <c:pt idx="0">
                  <c:v>46.4</c:v>
                </c:pt>
                <c:pt idx="1">
                  <c:v>45.2</c:v>
                </c:pt>
                <c:pt idx="2">
                  <c:v>41.7</c:v>
                </c:pt>
                <c:pt idx="3">
                  <c:v>37.700000000000003</c:v>
                </c:pt>
                <c:pt idx="4">
                  <c:v>35.6</c:v>
                </c:pt>
                <c:pt idx="5">
                  <c:v>33.9</c:v>
                </c:pt>
                <c:pt idx="6">
                  <c:v>34.4</c:v>
                </c:pt>
              </c:numCache>
            </c:numRef>
          </c:yVal>
        </c:ser>
        <c:ser>
          <c:idx val="1"/>
          <c:order val="1"/>
          <c:tx>
            <c:strRef>
              <c:f>Sheet1!$C$1</c:f>
              <c:strCache>
                <c:ptCount val="1"/>
                <c:pt idx="0">
                  <c:v>城镇居民消费率 Consumption rate of urban residents</c:v>
                </c:pt>
              </c:strCache>
            </c:strRef>
          </c:tx>
          <c:spPr>
            <a:ln w="19050">
              <a:solidFill>
                <a:schemeClr val="accent2">
                  <a:lumMod val="75000"/>
                </a:schemeClr>
              </a:solidFill>
            </a:ln>
          </c:spPr>
          <c:xVal>
            <c:numRef>
              <c:f>Sheet1!$A$2:$A$8</c:f>
              <c:numCache>
                <c:formatCode>General</c:formatCode>
                <c:ptCount val="7"/>
                <c:pt idx="0">
                  <c:v>2000</c:v>
                </c:pt>
                <c:pt idx="1">
                  <c:v>2001</c:v>
                </c:pt>
                <c:pt idx="2">
                  <c:v>2003</c:v>
                </c:pt>
                <c:pt idx="3">
                  <c:v>2005</c:v>
                </c:pt>
                <c:pt idx="4">
                  <c:v>2007</c:v>
                </c:pt>
                <c:pt idx="5">
                  <c:v>2009</c:v>
                </c:pt>
                <c:pt idx="6">
                  <c:v>2011</c:v>
                </c:pt>
              </c:numCache>
            </c:numRef>
          </c:xVal>
          <c:yVal>
            <c:numRef>
              <c:f>Sheet1!$C$2:$C$8</c:f>
              <c:numCache>
                <c:formatCode>General</c:formatCode>
                <c:ptCount val="7"/>
                <c:pt idx="0">
                  <c:v>31.3</c:v>
                </c:pt>
                <c:pt idx="1">
                  <c:v>30.7</c:v>
                </c:pt>
                <c:pt idx="2">
                  <c:v>29.7</c:v>
                </c:pt>
                <c:pt idx="3">
                  <c:v>27.6</c:v>
                </c:pt>
                <c:pt idx="4">
                  <c:v>26.5</c:v>
                </c:pt>
                <c:pt idx="5">
                  <c:v>27.7</c:v>
                </c:pt>
                <c:pt idx="6">
                  <c:v>27</c:v>
                </c:pt>
              </c:numCache>
            </c:numRef>
          </c:yVal>
        </c:ser>
        <c:ser>
          <c:idx val="2"/>
          <c:order val="2"/>
          <c:tx>
            <c:strRef>
              <c:f>Sheet1!$D$1</c:f>
              <c:strCache>
                <c:ptCount val="1"/>
                <c:pt idx="0">
                  <c:v>农村居民消费率 Consumption rate of rural residents</c:v>
                </c:pt>
              </c:strCache>
            </c:strRef>
          </c:tx>
          <c:spPr>
            <a:ln w="28575">
              <a:solidFill>
                <a:srgbClr val="92D050"/>
              </a:solidFill>
            </a:ln>
          </c:spPr>
          <c:xVal>
            <c:numRef>
              <c:f>Sheet1!$A$2:$A$8</c:f>
              <c:numCache>
                <c:formatCode>General</c:formatCode>
                <c:ptCount val="7"/>
                <c:pt idx="0">
                  <c:v>2000</c:v>
                </c:pt>
                <c:pt idx="1">
                  <c:v>2001</c:v>
                </c:pt>
                <c:pt idx="2">
                  <c:v>2003</c:v>
                </c:pt>
                <c:pt idx="3">
                  <c:v>2005</c:v>
                </c:pt>
                <c:pt idx="4">
                  <c:v>2007</c:v>
                </c:pt>
                <c:pt idx="5">
                  <c:v>2009</c:v>
                </c:pt>
                <c:pt idx="6">
                  <c:v>2011</c:v>
                </c:pt>
              </c:numCache>
            </c:numRef>
          </c:xVal>
          <c:yVal>
            <c:numRef>
              <c:f>Sheet1!$D$2:$D$8</c:f>
              <c:numCache>
                <c:formatCode>General</c:formatCode>
                <c:ptCount val="7"/>
                <c:pt idx="0">
                  <c:v>15.3</c:v>
                </c:pt>
                <c:pt idx="1">
                  <c:v>14.5</c:v>
                </c:pt>
                <c:pt idx="2">
                  <c:v>12</c:v>
                </c:pt>
                <c:pt idx="3">
                  <c:v>10.200000000000001</c:v>
                </c:pt>
                <c:pt idx="4">
                  <c:v>9.1</c:v>
                </c:pt>
                <c:pt idx="5">
                  <c:v>8.5</c:v>
                </c:pt>
                <c:pt idx="6">
                  <c:v>8</c:v>
                </c:pt>
              </c:numCache>
            </c:numRef>
          </c:yVal>
        </c:ser>
        <c:axId val="71570176"/>
        <c:axId val="71572096"/>
      </c:scatterChart>
      <c:valAx>
        <c:axId val="71570176"/>
        <c:scaling>
          <c:orientation val="minMax"/>
          <c:max val="2012"/>
          <c:min val="1999"/>
        </c:scaling>
        <c:axPos val="b"/>
        <c:title>
          <c:tx>
            <c:rich>
              <a:bodyPr/>
              <a:lstStyle/>
              <a:p>
                <a:pPr>
                  <a:defRPr sz="1400"/>
                </a:pPr>
                <a:r>
                  <a:rPr lang="zh-CN" altLang="en-US" sz="1400"/>
                  <a:t>年份</a:t>
                </a:r>
                <a:r>
                  <a:rPr lang="zh-CN" altLang="en-US" sz="1400" baseline="0"/>
                  <a:t> </a:t>
                </a:r>
                <a:r>
                  <a:rPr lang="en-US" altLang="zh-CN" sz="1400" baseline="0"/>
                  <a:t>Year</a:t>
                </a:r>
                <a:endParaRPr lang="zh-CN" altLang="en-US" sz="1400"/>
              </a:p>
            </c:rich>
          </c:tx>
          <c:layout>
            <c:manualLayout>
              <c:xMode val="edge"/>
              <c:yMode val="edge"/>
              <c:x val="0.35098284770794247"/>
              <c:y val="0.92230856074497469"/>
            </c:manualLayout>
          </c:layout>
        </c:title>
        <c:numFmt formatCode="General" sourceLinked="1"/>
        <c:tickLblPos val="nextTo"/>
        <c:txPr>
          <a:bodyPr/>
          <a:lstStyle/>
          <a:p>
            <a:pPr>
              <a:defRPr sz="1200" b="1">
                <a:latin typeface="Times New Roman" pitchFamily="18" charset="0"/>
                <a:cs typeface="Times New Roman" pitchFamily="18" charset="0"/>
              </a:defRPr>
            </a:pPr>
            <a:endParaRPr lang="zh-CN"/>
          </a:p>
        </c:txPr>
        <c:crossAx val="71572096"/>
        <c:crosses val="autoZero"/>
        <c:crossBetween val="midCat"/>
        <c:majorUnit val="2"/>
      </c:valAx>
      <c:valAx>
        <c:axId val="71572096"/>
        <c:scaling>
          <c:orientation val="minMax"/>
        </c:scaling>
        <c:axPos val="l"/>
        <c:majorGridlines>
          <c:spPr>
            <a:ln>
              <a:solidFill>
                <a:schemeClr val="bg1"/>
              </a:solidFill>
            </a:ln>
          </c:spPr>
        </c:majorGridlines>
        <c:title>
          <c:tx>
            <c:rich>
              <a:bodyPr rot="-5400000" vert="horz"/>
              <a:lstStyle/>
              <a:p>
                <a:pPr>
                  <a:defRPr sz="1400">
                    <a:latin typeface="Times New Roman" pitchFamily="18" charset="0"/>
                    <a:cs typeface="Times New Roman" pitchFamily="18" charset="0"/>
                  </a:defRPr>
                </a:pPr>
                <a:r>
                  <a:rPr lang="zh-CN" altLang="en-US" sz="1400" dirty="0">
                    <a:latin typeface="Times New Roman" pitchFamily="18" charset="0"/>
                    <a:cs typeface="Times New Roman" pitchFamily="18" charset="0"/>
                  </a:rPr>
                  <a:t>消费支出占国内生长总值</a:t>
                </a:r>
                <a:r>
                  <a:rPr lang="en-US" altLang="zh-CN" sz="1400" dirty="0">
                    <a:latin typeface="Times New Roman" pitchFamily="18" charset="0"/>
                    <a:cs typeface="Times New Roman" pitchFamily="18" charset="0"/>
                  </a:rPr>
                  <a:t>GDP</a:t>
                </a:r>
                <a:r>
                  <a:rPr lang="zh-CN" altLang="en-US" sz="1400" dirty="0">
                    <a:latin typeface="Times New Roman" pitchFamily="18" charset="0"/>
                    <a:cs typeface="Times New Roman" pitchFamily="18" charset="0"/>
                  </a:rPr>
                  <a:t>的比重</a:t>
                </a:r>
                <a:endParaRPr lang="en-US" altLang="zh-CN" sz="1400" dirty="0">
                  <a:latin typeface="Times New Roman" pitchFamily="18" charset="0"/>
                  <a:cs typeface="Times New Roman" pitchFamily="18" charset="0"/>
                </a:endParaRPr>
              </a:p>
              <a:p>
                <a:pPr>
                  <a:defRPr sz="1400">
                    <a:latin typeface="Times New Roman" pitchFamily="18" charset="0"/>
                    <a:cs typeface="Times New Roman" pitchFamily="18" charset="0"/>
                  </a:defRPr>
                </a:pPr>
                <a:r>
                  <a:rPr lang="en-GB" altLang="zh-CN" sz="1400" b="1" i="0" u="none" strike="noStrike" baseline="0" dirty="0">
                    <a:latin typeface="Times New Roman" pitchFamily="18" charset="0"/>
                    <a:cs typeface="Times New Roman" pitchFamily="18" charset="0"/>
                  </a:rPr>
                  <a:t>C</a:t>
                </a:r>
                <a:r>
                  <a:rPr lang="en-GB" altLang="zh-CN" sz="1400" b="1" i="0" u="none" strike="noStrike" baseline="0" dirty="0" smtClean="0">
                    <a:latin typeface="Times New Roman" pitchFamily="18" charset="0"/>
                    <a:cs typeface="Times New Roman" pitchFamily="18" charset="0"/>
                  </a:rPr>
                  <a:t>onsumption </a:t>
                </a:r>
                <a:r>
                  <a:rPr lang="en-GB" altLang="zh-CN" sz="1400" b="1" i="0" u="none" strike="noStrike" baseline="0" dirty="0">
                    <a:latin typeface="Times New Roman" pitchFamily="18" charset="0"/>
                    <a:cs typeface="Times New Roman" pitchFamily="18" charset="0"/>
                  </a:rPr>
                  <a:t>rate as percentage of GDP</a:t>
                </a:r>
                <a:endParaRPr lang="zh-CN" altLang="en-US" sz="1400" dirty="0">
                  <a:latin typeface="Times New Roman" pitchFamily="18" charset="0"/>
                  <a:cs typeface="Times New Roman" pitchFamily="18" charset="0"/>
                </a:endParaRPr>
              </a:p>
            </c:rich>
          </c:tx>
          <c:layout>
            <c:manualLayout>
              <c:xMode val="edge"/>
              <c:yMode val="edge"/>
              <c:x val="1.7754521039763611E-2"/>
              <c:y val="5.5738846776155385E-2"/>
            </c:manualLayout>
          </c:layout>
        </c:title>
        <c:numFmt formatCode="General" sourceLinked="1"/>
        <c:tickLblPos val="nextTo"/>
        <c:txPr>
          <a:bodyPr/>
          <a:lstStyle/>
          <a:p>
            <a:pPr>
              <a:defRPr sz="1200" b="1">
                <a:latin typeface="Times New Roman" pitchFamily="18" charset="0"/>
                <a:cs typeface="Times New Roman" pitchFamily="18" charset="0"/>
              </a:defRPr>
            </a:pPr>
            <a:endParaRPr lang="zh-CN"/>
          </a:p>
        </c:txPr>
        <c:crossAx val="71570176"/>
        <c:crosses val="autoZero"/>
        <c:crossBetween val="midCat"/>
      </c:valAx>
    </c:plotArea>
    <c:legend>
      <c:legendPos val="r"/>
      <c:layout>
        <c:manualLayout>
          <c:xMode val="edge"/>
          <c:yMode val="edge"/>
          <c:x val="0.69809820104672604"/>
          <c:y val="0.16961241267990201"/>
          <c:w val="0.24892350059987609"/>
          <c:h val="0.62778339408341333"/>
        </c:manualLayout>
      </c:layout>
      <c:txPr>
        <a:bodyPr/>
        <a:lstStyle/>
        <a:p>
          <a:pPr>
            <a:defRPr sz="1100" b="0">
              <a:latin typeface="Times New Roman" pitchFamily="18" charset="0"/>
              <a:ea typeface="黑体" pitchFamily="49" charset="-122"/>
              <a:cs typeface="Times New Roman" pitchFamily="18" charset="0"/>
            </a:defRPr>
          </a:pPr>
          <a:endParaRPr lang="zh-CN"/>
        </a:p>
      </c:txPr>
    </c:legend>
    <c:plotVisOnly val="1"/>
    <c:dispBlanksAs val="gap"/>
  </c:chart>
  <c:spPr>
    <a:ln>
      <a:no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0.79578</cdr:x>
      <cdr:y>0.12165</cdr:y>
    </cdr:from>
    <cdr:to>
      <cdr:x>0.93255</cdr:x>
      <cdr:y>0.19117</cdr:y>
    </cdr:to>
    <cdr:sp macro="" textlink="">
      <cdr:nvSpPr>
        <cdr:cNvPr id="2" name="TextBox 1"/>
        <cdr:cNvSpPr txBox="1"/>
      </cdr:nvSpPr>
      <cdr:spPr>
        <a:xfrm xmlns:a="http://schemas.openxmlformats.org/drawingml/2006/main">
          <a:off x="4608522" y="504042"/>
          <a:ext cx="792062" cy="288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b="1" dirty="0" smtClean="0">
              <a:solidFill>
                <a:srgbClr val="FF0000"/>
              </a:solidFill>
              <a:latin typeface="Times New Roman" pitchFamily="18" charset="0"/>
              <a:cs typeface="Times New Roman" pitchFamily="18" charset="0"/>
            </a:rPr>
            <a:t>12.0%</a:t>
          </a:r>
          <a:endParaRPr lang="zh-CN" altLang="en-US" sz="14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0.78334</cdr:x>
      <cdr:y>0.34758</cdr:y>
    </cdr:from>
    <cdr:to>
      <cdr:x>0.92012</cdr:x>
      <cdr:y>0.4171</cdr:y>
    </cdr:to>
    <cdr:sp macro="" textlink="">
      <cdr:nvSpPr>
        <cdr:cNvPr id="3" name="TextBox 1"/>
        <cdr:cNvSpPr txBox="1"/>
      </cdr:nvSpPr>
      <cdr:spPr>
        <a:xfrm xmlns:a="http://schemas.openxmlformats.org/drawingml/2006/main">
          <a:off x="4536504" y="1440160"/>
          <a:ext cx="79208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400" b="1" dirty="0" smtClean="0">
              <a:solidFill>
                <a:srgbClr val="FF0000"/>
              </a:solidFill>
              <a:latin typeface="Times New Roman" pitchFamily="18" charset="0"/>
              <a:cs typeface="Times New Roman" pitchFamily="18" charset="0"/>
            </a:rPr>
            <a:t>  4.3%</a:t>
          </a:r>
          <a:endParaRPr lang="zh-CN" altLang="en-US" sz="14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0.79578</cdr:x>
      <cdr:y>0.53875</cdr:y>
    </cdr:from>
    <cdr:to>
      <cdr:x>0.93255</cdr:x>
      <cdr:y>0.60827</cdr:y>
    </cdr:to>
    <cdr:sp macro="" textlink="">
      <cdr:nvSpPr>
        <cdr:cNvPr id="4" name="TextBox 1"/>
        <cdr:cNvSpPr txBox="1"/>
      </cdr:nvSpPr>
      <cdr:spPr>
        <a:xfrm xmlns:a="http://schemas.openxmlformats.org/drawingml/2006/main">
          <a:off x="4608512" y="2232248"/>
          <a:ext cx="79208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400" b="1" dirty="0" smtClean="0">
              <a:solidFill>
                <a:srgbClr val="FF0000"/>
              </a:solidFill>
              <a:latin typeface="Times New Roman" pitchFamily="18" charset="0"/>
              <a:cs typeface="Times New Roman" pitchFamily="18" charset="0"/>
            </a:rPr>
            <a:t>7.3%</a:t>
          </a:r>
          <a:endParaRPr lang="zh-CN" altLang="en-US" sz="1400" b="1" dirty="0">
            <a:solidFill>
              <a:srgbClr val="FF0000"/>
            </a:solidFill>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07C350-EAF4-4B6F-89FC-75BBFF7553F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970B6-1FE5-47D4-BD1F-484278E1778F}" type="datetimeFigureOut">
              <a:rPr lang="zh-CN" altLang="en-US" smtClean="0"/>
              <a:pPr/>
              <a:t>2014/5/9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E5846-97A5-419E-AD88-9C99CCADA3F4}" type="slidenum">
              <a:rPr lang="zh-CN" altLang="en-US" smtClean="0"/>
              <a:pPr/>
              <a:t>‹#›</a:t>
            </a:fld>
            <a:endParaRPr lang="zh-CN" altLang="en-US"/>
          </a:p>
        </p:txBody>
      </p:sp>
    </p:spTree>
    <p:extLst>
      <p:ext uri="{BB962C8B-B14F-4D97-AF65-F5344CB8AC3E}">
        <p14:creationId xmlns:p14="http://schemas.microsoft.com/office/powerpoint/2010/main" xmlns="" val="12125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35E5846-97A5-419E-AD88-9C99CCADA3F4}" type="slidenum">
              <a:rPr lang="zh-CN" altLang="en-US" smtClean="0"/>
              <a:pPr/>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35E5846-97A5-419E-AD88-9C99CCADA3F4}"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107504" y="836712"/>
            <a:ext cx="8964488"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4400" dirty="0" smtClean="0">
                <a:solidFill>
                  <a:schemeClr val="tx1"/>
                </a:solidFill>
                <a:latin typeface="黑体" pitchFamily="49" charset="-122"/>
                <a:ea typeface="黑体" pitchFamily="49" charset="-122"/>
              </a:rPr>
              <a:t>可持续消费与绿色发展</a:t>
            </a:r>
            <a:endParaRPr lang="en-US" altLang="zh-CN" sz="4400" dirty="0" smtClean="0">
              <a:solidFill>
                <a:schemeClr val="tx1"/>
              </a:solidFill>
              <a:latin typeface="黑体" pitchFamily="49" charset="-122"/>
              <a:ea typeface="黑体" pitchFamily="49" charset="-122"/>
            </a:endParaRPr>
          </a:p>
          <a:p>
            <a:pPr algn="ctr">
              <a:spcBef>
                <a:spcPts val="1200"/>
              </a:spcBef>
            </a:pPr>
            <a:r>
              <a:rPr lang="en-US" altLang="zh-CN" sz="3200" dirty="0" smtClean="0">
                <a:solidFill>
                  <a:schemeClr val="tx1"/>
                </a:solidFill>
                <a:latin typeface="Times New Roman" pitchFamily="18" charset="0"/>
                <a:ea typeface="黑体" pitchFamily="2" charset="-122"/>
                <a:cs typeface="Times New Roman" pitchFamily="18" charset="0"/>
              </a:rPr>
              <a:t>Sustainable Consumption and Green Development</a:t>
            </a:r>
          </a:p>
          <a:p>
            <a:endParaRPr lang="en-US" altLang="zh-CN" sz="4400" b="0" dirty="0">
              <a:solidFill>
                <a:schemeClr val="tx1"/>
              </a:solidFill>
              <a:ea typeface="宋体" pitchFamily="2" charset="-122"/>
            </a:endParaRPr>
          </a:p>
        </p:txBody>
      </p:sp>
      <p:sp>
        <p:nvSpPr>
          <p:cNvPr id="4" name="TextBox 3"/>
          <p:cNvSpPr txBox="1"/>
          <p:nvPr/>
        </p:nvSpPr>
        <p:spPr>
          <a:xfrm>
            <a:off x="971600" y="3068960"/>
            <a:ext cx="7416824" cy="984885"/>
          </a:xfrm>
          <a:prstGeom prst="rect">
            <a:avLst/>
          </a:prstGeom>
          <a:noFill/>
        </p:spPr>
        <p:txBody>
          <a:bodyPr wrap="square" rtlCol="0">
            <a:spAutoFit/>
          </a:bodyPr>
          <a:lstStyle/>
          <a:p>
            <a:pPr algn="ctr">
              <a:spcBef>
                <a:spcPts val="1200"/>
              </a:spcBef>
            </a:pPr>
            <a:r>
              <a:rPr lang="zh-CN" altLang="en-US" sz="2400" b="1" dirty="0" smtClean="0">
                <a:solidFill>
                  <a:schemeClr val="tx1">
                    <a:lumMod val="95000"/>
                    <a:lumOff val="5000"/>
                  </a:schemeClr>
                </a:solidFill>
                <a:latin typeface="黑体" pitchFamily="49" charset="-122"/>
                <a:ea typeface="黑体" pitchFamily="49" charset="-122"/>
                <a:cs typeface="+mj-cs"/>
              </a:rPr>
              <a:t>国合会副秘书长  徐庆华</a:t>
            </a:r>
            <a:endParaRPr lang="en-US" altLang="zh-CN" sz="2400" b="1" dirty="0" smtClean="0">
              <a:solidFill>
                <a:schemeClr val="tx1">
                  <a:lumMod val="95000"/>
                  <a:lumOff val="5000"/>
                </a:schemeClr>
              </a:solidFill>
              <a:latin typeface="+mj-lt"/>
              <a:ea typeface="宋体" pitchFamily="2" charset="-122"/>
              <a:cs typeface="+mj-cs"/>
            </a:endParaRPr>
          </a:p>
          <a:p>
            <a:pPr algn="ctr">
              <a:spcBef>
                <a:spcPts val="1200"/>
              </a:spcBef>
            </a:pPr>
            <a:r>
              <a:rPr lang="en-US" altLang="zh-CN" sz="2400" b="1" dirty="0" smtClean="0">
                <a:solidFill>
                  <a:schemeClr val="tx1">
                    <a:lumMod val="95000"/>
                    <a:lumOff val="5000"/>
                  </a:schemeClr>
                </a:solidFill>
                <a:latin typeface="+mj-lt"/>
                <a:ea typeface="宋体" pitchFamily="2" charset="-122"/>
                <a:cs typeface="+mj-cs"/>
              </a:rPr>
              <a:t> </a:t>
            </a:r>
            <a:r>
              <a:rPr lang="en-US" altLang="zh-CN" sz="2400" b="1" dirty="0">
                <a:solidFill>
                  <a:schemeClr val="tx1">
                    <a:lumMod val="95000"/>
                    <a:lumOff val="5000"/>
                  </a:schemeClr>
                </a:solidFill>
                <a:latin typeface="Times New Roman" pitchFamily="18" charset="0"/>
                <a:ea typeface="宋体" pitchFamily="2" charset="-122"/>
                <a:cs typeface="Times New Roman" pitchFamily="18" charset="0"/>
              </a:rPr>
              <a:t>Deputy Director General of CCICED   </a:t>
            </a:r>
            <a:r>
              <a:rPr lang="en-US" altLang="zh-CN" sz="2400" b="1" dirty="0" smtClean="0">
                <a:solidFill>
                  <a:schemeClr val="tx1">
                    <a:lumMod val="95000"/>
                    <a:lumOff val="5000"/>
                  </a:schemeClr>
                </a:solidFill>
                <a:latin typeface="Times New Roman" pitchFamily="18" charset="0"/>
                <a:ea typeface="宋体" pitchFamily="2" charset="-122"/>
                <a:cs typeface="Times New Roman" pitchFamily="18" charset="0"/>
              </a:rPr>
              <a:t>XU </a:t>
            </a:r>
            <a:r>
              <a:rPr lang="en-US" altLang="zh-CN" sz="2400" b="1" dirty="0" err="1" smtClean="0">
                <a:solidFill>
                  <a:schemeClr val="tx1">
                    <a:lumMod val="95000"/>
                    <a:lumOff val="5000"/>
                  </a:schemeClr>
                </a:solidFill>
                <a:latin typeface="Times New Roman" pitchFamily="18" charset="0"/>
                <a:ea typeface="宋体" pitchFamily="2" charset="-122"/>
                <a:cs typeface="Times New Roman" pitchFamily="18" charset="0"/>
              </a:rPr>
              <a:t>Qinghua</a:t>
            </a:r>
            <a:r>
              <a:rPr lang="en-US" altLang="zh-CN" sz="2400" b="1" dirty="0" smtClean="0">
                <a:solidFill>
                  <a:schemeClr val="tx1">
                    <a:lumMod val="95000"/>
                    <a:lumOff val="5000"/>
                  </a:schemeClr>
                </a:solidFill>
                <a:latin typeface="Times New Roman" pitchFamily="18" charset="0"/>
                <a:ea typeface="宋体" pitchFamily="2" charset="-122"/>
                <a:cs typeface="Times New Roman" pitchFamily="18" charset="0"/>
              </a:rPr>
              <a:t> </a:t>
            </a:r>
          </a:p>
        </p:txBody>
      </p:sp>
    </p:spTree>
    <p:extLst>
      <p:ext uri="{BB962C8B-B14F-4D97-AF65-F5344CB8AC3E}">
        <p14:creationId xmlns:p14="http://schemas.microsoft.com/office/powerpoint/2010/main" xmlns=""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39552" y="2276872"/>
            <a:ext cx="8208912" cy="3754874"/>
          </a:xfrm>
          <a:prstGeom prst="rect">
            <a:avLst/>
          </a:prstGeom>
        </p:spPr>
        <p:txBody>
          <a:bodyPr wrap="square">
            <a:spAutoFit/>
          </a:bodyPr>
          <a:lstStyle/>
          <a:p>
            <a:pPr>
              <a:buFont typeface="Wingdings" pitchFamily="2" charset="2"/>
              <a:buChar char="Ø"/>
            </a:pPr>
            <a:r>
              <a:rPr lang="zh-CN" altLang="en-US" b="1" dirty="0" smtClean="0">
                <a:latin typeface="Times New Roman" pitchFamily="18" charset="0"/>
                <a:ea typeface="华文仿宋" pitchFamily="2" charset="-122"/>
                <a:cs typeface="Times New Roman" pitchFamily="18" charset="0"/>
              </a:rPr>
              <a:t> 有利于</a:t>
            </a:r>
            <a:r>
              <a:rPr lang="zh-CN" altLang="zh-CN" b="1" dirty="0" smtClean="0">
                <a:latin typeface="Times New Roman" pitchFamily="18" charset="0"/>
                <a:ea typeface="华文仿宋" pitchFamily="2" charset="-122"/>
                <a:cs typeface="Times New Roman" pitchFamily="18" charset="0"/>
              </a:rPr>
              <a:t>新能源发展的财政补贴政策</a:t>
            </a:r>
            <a:endParaRPr lang="en-US" altLang="zh-CN" b="1" dirty="0" smtClean="0">
              <a:latin typeface="Times New Roman" pitchFamily="18" charset="0"/>
              <a:ea typeface="华文仿宋" pitchFamily="2" charset="-122"/>
              <a:cs typeface="Times New Roman" pitchFamily="18" charset="0"/>
            </a:endParaRPr>
          </a:p>
          <a:p>
            <a:r>
              <a:rPr lang="en-GB" altLang="zh-CN" b="1" dirty="0" smtClean="0">
                <a:latin typeface="Times New Roman" pitchFamily="18" charset="0"/>
                <a:ea typeface="华文仿宋" pitchFamily="2" charset="-122"/>
                <a:cs typeface="Times New Roman" pitchFamily="18" charset="0"/>
              </a:rPr>
              <a:t>    </a:t>
            </a:r>
            <a:r>
              <a:rPr lang="en-US" altLang="zh-CN" b="1" dirty="0" smtClean="0">
                <a:latin typeface="Times New Roman" pitchFamily="18" charset="0"/>
                <a:ea typeface="华文仿宋" pitchFamily="2" charset="-122"/>
                <a:cs typeface="Times New Roman" pitchFamily="18" charset="0"/>
              </a:rPr>
              <a:t>The </a:t>
            </a:r>
            <a:r>
              <a:rPr lang="en-GB" altLang="zh-CN" b="1" dirty="0" smtClean="0">
                <a:latin typeface="Times New Roman" pitchFamily="18" charset="0"/>
                <a:ea typeface="华文仿宋" pitchFamily="2" charset="-122"/>
                <a:cs typeface="Times New Roman" pitchFamily="18" charset="0"/>
              </a:rPr>
              <a:t>financial subsidy policy for new energy</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节能服务行业的投资政策</a:t>
            </a:r>
            <a:endParaRPr lang="en-US" altLang="zh-CN" b="1" dirty="0" smtClean="0">
              <a:latin typeface="Times New Roman" pitchFamily="18" charset="0"/>
              <a:ea typeface="华文仿宋" pitchFamily="2" charset="-122"/>
              <a:cs typeface="Times New Roman" pitchFamily="18" charset="0"/>
            </a:endParaRPr>
          </a:p>
          <a:p>
            <a:r>
              <a:rPr lang="en-US" altLang="zh-CN" b="1" dirty="0" smtClean="0">
                <a:latin typeface="Times New Roman" pitchFamily="18" charset="0"/>
                <a:ea typeface="华文仿宋" pitchFamily="2" charset="-122"/>
                <a:cs typeface="Times New Roman" pitchFamily="18" charset="0"/>
              </a:rPr>
              <a:t>    T</a:t>
            </a:r>
            <a:r>
              <a:rPr lang="en-GB" altLang="zh-CN" b="1" dirty="0" smtClean="0">
                <a:latin typeface="Times New Roman" pitchFamily="18" charset="0"/>
                <a:ea typeface="华文仿宋" pitchFamily="2" charset="-122"/>
                <a:cs typeface="Times New Roman" pitchFamily="18" charset="0"/>
              </a:rPr>
              <a:t>he investment policy for energy-saving service industries</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建立可再生能源的发展基金</a:t>
            </a:r>
            <a:endParaRPr lang="en-US" altLang="zh-CN" b="1" dirty="0" smtClean="0">
              <a:latin typeface="Times New Roman" pitchFamily="18" charset="0"/>
              <a:ea typeface="华文仿宋" pitchFamily="2" charset="-122"/>
              <a:cs typeface="Times New Roman" pitchFamily="18" charset="0"/>
            </a:endParaRPr>
          </a:p>
          <a:p>
            <a:r>
              <a:rPr lang="en-GB" altLang="zh-CN" dirty="0" smtClean="0"/>
              <a:t>    </a:t>
            </a:r>
            <a:r>
              <a:rPr lang="en-GB" altLang="zh-CN" b="1" dirty="0" smtClean="0">
                <a:latin typeface="Times New Roman" pitchFamily="18" charset="0"/>
                <a:ea typeface="华文仿宋" pitchFamily="2" charset="-122"/>
                <a:cs typeface="Times New Roman" pitchFamily="18" charset="0"/>
              </a:rPr>
              <a:t>The establishment of a fund for the development of renewable energies</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替代燃料汽车（主要是电力方面）的补贴政策</a:t>
            </a:r>
            <a:endParaRPr lang="en-GB" altLang="zh-CN" b="1" dirty="0" smtClean="0">
              <a:latin typeface="Times New Roman" pitchFamily="18" charset="0"/>
              <a:ea typeface="华文仿宋" pitchFamily="2" charset="-122"/>
              <a:cs typeface="Times New Roman" pitchFamily="18" charset="0"/>
            </a:endParaRPr>
          </a:p>
          <a:p>
            <a:r>
              <a:rPr lang="en-GB" altLang="zh-CN" b="1" dirty="0" smtClean="0">
                <a:latin typeface="Times New Roman" pitchFamily="18" charset="0"/>
                <a:ea typeface="华文仿宋" pitchFamily="2" charset="-122"/>
                <a:cs typeface="Times New Roman" pitchFamily="18" charset="0"/>
              </a:rPr>
              <a:t>    The provision of subsidies for alternative fuel (mainly electric) automobiles</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对乘用车税率结构的调整</a:t>
            </a:r>
            <a:endParaRPr lang="en-US" altLang="zh-CN" b="1" dirty="0" smtClean="0">
              <a:latin typeface="Times New Roman" pitchFamily="18" charset="0"/>
              <a:ea typeface="华文仿宋" pitchFamily="2" charset="-122"/>
              <a:cs typeface="Times New Roman" pitchFamily="18" charset="0"/>
            </a:endParaRPr>
          </a:p>
          <a:p>
            <a:r>
              <a:rPr lang="en-GB" altLang="zh-CN" dirty="0" smtClean="0"/>
              <a:t>    </a:t>
            </a:r>
            <a:r>
              <a:rPr lang="en-GB" altLang="zh-CN" b="1" dirty="0" smtClean="0">
                <a:latin typeface="Times New Roman" pitchFamily="18" charset="0"/>
                <a:ea typeface="华文仿宋" pitchFamily="2" charset="-122"/>
                <a:cs typeface="Times New Roman" pitchFamily="18" charset="0"/>
              </a:rPr>
              <a:t>The adjustment of taxes for passenger cars</a:t>
            </a:r>
          </a:p>
          <a:p>
            <a:endParaRPr lang="zh-CN" altLang="en-US" b="1" dirty="0" smtClean="0">
              <a:latin typeface="Times New Roman" pitchFamily="18" charset="0"/>
              <a:ea typeface="华文仿宋" pitchFamily="2" charset="-122"/>
              <a:cs typeface="Times New Roman" pitchFamily="18" charset="0"/>
            </a:endParaRPr>
          </a:p>
        </p:txBody>
      </p:sp>
      <p:sp>
        <p:nvSpPr>
          <p:cNvPr id="10"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
        <p:nvSpPr>
          <p:cNvPr id="6" name="Rectangle 3"/>
          <p:cNvSpPr txBox="1">
            <a:spLocks noChangeArrowheads="1"/>
          </p:cNvSpPr>
          <p:nvPr/>
        </p:nvSpPr>
        <p:spPr bwMode="black">
          <a:xfrm>
            <a:off x="395536" y="1196753"/>
            <a:ext cx="8568952" cy="936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中国可持续消费现状：</a:t>
            </a:r>
            <a:endParaRPr lang="en-US" altLang="zh-CN" sz="2400" kern="0" dirty="0" smtClean="0">
              <a:solidFill>
                <a:schemeClr val="tx1"/>
              </a:solidFill>
              <a:latin typeface="黑体" pitchFamily="49" charset="-122"/>
              <a:ea typeface="黑体" pitchFamily="49" charset="-122"/>
            </a:endParaRPr>
          </a:p>
          <a:p>
            <a:pPr>
              <a:lnSpc>
                <a:spcPct val="90000"/>
              </a:lnSpc>
              <a:buClr>
                <a:srgbClr val="6E815B"/>
              </a:buClr>
              <a:buNone/>
              <a:defRPr/>
            </a:pPr>
            <a:r>
              <a:rPr lang="zh-CN" altLang="en-US" sz="2400" dirty="0" smtClean="0">
                <a:latin typeface="Times New Roman" pitchFamily="18" charset="0"/>
                <a:ea typeface="仿宋" pitchFamily="49" charset="-122"/>
                <a:cs typeface="Times New Roman" pitchFamily="18" charset="0"/>
              </a:rPr>
              <a:t>     </a:t>
            </a:r>
            <a:r>
              <a:rPr lang="en-US" altLang="zh-CN" sz="2000" dirty="0" smtClean="0">
                <a:solidFill>
                  <a:schemeClr val="tx1"/>
                </a:solidFill>
                <a:latin typeface="Times New Roman" pitchFamily="18" charset="0"/>
                <a:cs typeface="Times New Roman" pitchFamily="18" charset="0"/>
              </a:rPr>
              <a:t>Status Quo of Sustainable Consumption in China:    </a:t>
            </a:r>
            <a:endParaRPr lang="en-US" altLang="zh-CN" sz="2400" b="0" kern="0" dirty="0" smtClean="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black">
          <a:xfrm>
            <a:off x="0" y="1196752"/>
            <a:ext cx="9036496"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中国可持续消费政策的缺失和差距</a:t>
            </a:r>
            <a:endParaRPr lang="en-US" altLang="zh-CN" sz="2400" kern="0" dirty="0" smtClean="0">
              <a:solidFill>
                <a:schemeClr val="tx1"/>
              </a:solidFill>
              <a:latin typeface="黑体" pitchFamily="49" charset="-122"/>
              <a:ea typeface="黑体" pitchFamily="49" charset="-122"/>
            </a:endParaRPr>
          </a:p>
          <a:p>
            <a:pPr marL="342900" marR="0" lvl="0" indent="-342900" algn="l" defTabSz="914400" rtl="0" eaLnBrk="1" fontAlgn="base" latinLnBrk="0" hangingPunct="1">
              <a:lnSpc>
                <a:spcPct val="90000"/>
              </a:lnSpc>
              <a:spcBef>
                <a:spcPct val="20000"/>
              </a:spcBef>
              <a:spcAft>
                <a:spcPct val="0"/>
              </a:spcAft>
              <a:buClr>
                <a:srgbClr val="6E815B"/>
              </a:buClr>
              <a:buSzTx/>
              <a:buNone/>
              <a:tabLst/>
              <a:defRPr/>
            </a:pPr>
            <a:r>
              <a:rPr lang="en-US" altLang="zh-CN" sz="2000" kern="0" dirty="0" smtClean="0">
                <a:solidFill>
                  <a:schemeClr val="tx1"/>
                </a:solidFill>
                <a:latin typeface="Times New Roman" pitchFamily="18" charset="0"/>
                <a:ea typeface="黑体" pitchFamily="49" charset="-122"/>
                <a:cs typeface="Times New Roman" pitchFamily="18" charset="0"/>
              </a:rPr>
              <a:t>     Deficiencies of </a:t>
            </a:r>
            <a:r>
              <a:rPr lang="en-US" altLang="zh-CN" sz="2000" kern="0" dirty="0">
                <a:solidFill>
                  <a:schemeClr val="tx1"/>
                </a:solidFill>
                <a:latin typeface="Times New Roman" pitchFamily="18" charset="0"/>
                <a:ea typeface="黑体" pitchFamily="49" charset="-122"/>
                <a:cs typeface="Times New Roman" pitchFamily="18" charset="0"/>
              </a:rPr>
              <a:t>e</a:t>
            </a:r>
            <a:r>
              <a:rPr lang="en-US" altLang="zh-CN" sz="2000" kern="0" dirty="0" smtClean="0">
                <a:solidFill>
                  <a:schemeClr val="tx1"/>
                </a:solidFill>
                <a:latin typeface="Times New Roman" pitchFamily="18" charset="0"/>
                <a:ea typeface="黑体" pitchFamily="49" charset="-122"/>
                <a:cs typeface="Times New Roman" pitchFamily="18" charset="0"/>
              </a:rPr>
              <a:t>xisting Policies promoting Sustainable Consumption in China</a:t>
            </a:r>
          </a:p>
        </p:txBody>
      </p:sp>
      <p:sp>
        <p:nvSpPr>
          <p:cNvPr id="5" name="Title 1"/>
          <p:cNvSpPr>
            <a:spLocks noChangeArrowheads="1"/>
          </p:cNvSpPr>
          <p:nvPr/>
        </p:nvSpPr>
        <p:spPr bwMode="auto">
          <a:xfrm>
            <a:off x="467544" y="2267273"/>
            <a:ext cx="3816424" cy="801687"/>
          </a:xfrm>
          <a:prstGeom prst="rect">
            <a:avLst/>
          </a:prstGeom>
          <a:noFill/>
          <a:ln w="9525">
            <a:noFill/>
            <a:miter lim="800000"/>
            <a:headEnd/>
            <a:tailEnd/>
          </a:ln>
        </p:spPr>
        <p:txBody>
          <a:bodyPr/>
          <a:lstStyle/>
          <a:p>
            <a:pPr>
              <a:lnSpc>
                <a:spcPts val="2200"/>
              </a:lnSpc>
            </a:pPr>
            <a:r>
              <a:rPr lang="zh-CN" altLang="zh-CN" sz="2000" b="1" dirty="0" smtClean="0">
                <a:latin typeface="仿宋" panose="02010609060101010101" pitchFamily="49" charset="-122"/>
                <a:ea typeface="仿宋" panose="02010609060101010101" pitchFamily="49" charset="-122"/>
              </a:rPr>
              <a:t>未纳入国家发展计划和重要法律</a:t>
            </a:r>
            <a:endParaRPr lang="en-US" altLang="zh-CN" sz="2000" b="1" dirty="0" smtClean="0">
              <a:latin typeface="仿宋" panose="02010609060101010101" pitchFamily="49" charset="-122"/>
              <a:ea typeface="仿宋" panose="02010609060101010101" pitchFamily="49" charset="-122"/>
            </a:endParaRPr>
          </a:p>
          <a:p>
            <a:pPr>
              <a:lnSpc>
                <a:spcPts val="2200"/>
              </a:lnSpc>
            </a:pPr>
            <a:r>
              <a:rPr lang="en-GB" altLang="zh-CN" sz="2000" dirty="0" smtClean="0">
                <a:latin typeface="Times New Roman" pitchFamily="18" charset="0"/>
                <a:cs typeface="Times New Roman" pitchFamily="18" charset="0"/>
              </a:rPr>
              <a:t>Sustainable Consumption has not been integrated into national development plans and major laws.</a:t>
            </a:r>
            <a:endParaRPr lang="zh-CN" altLang="en-US" sz="2000" b="1" dirty="0">
              <a:latin typeface="Times New Roman" pitchFamily="18" charset="0"/>
              <a:ea typeface="黑体" pitchFamily="49" charset="-122"/>
              <a:cs typeface="Times New Roman" pitchFamily="18" charset="0"/>
              <a:sym typeface="Georgia" pitchFamily="18" charset="0"/>
            </a:endParaRPr>
          </a:p>
        </p:txBody>
      </p:sp>
      <p:sp>
        <p:nvSpPr>
          <p:cNvPr id="6" name="Straight Connector 9"/>
          <p:cNvSpPr>
            <a:spLocks noChangeShapeType="1"/>
          </p:cNvSpPr>
          <p:nvPr/>
        </p:nvSpPr>
        <p:spPr bwMode="auto">
          <a:xfrm>
            <a:off x="683568" y="2167260"/>
            <a:ext cx="3528392" cy="0"/>
          </a:xfrm>
          <a:prstGeom prst="line">
            <a:avLst/>
          </a:prstGeom>
          <a:noFill/>
          <a:ln w="6350">
            <a:solidFill>
              <a:srgbClr val="3F3F3F"/>
            </a:solidFill>
            <a:round/>
            <a:headEnd/>
            <a:tailEnd/>
          </a:ln>
        </p:spPr>
        <p:txBody>
          <a:bodyPr/>
          <a:lstStyle/>
          <a:p>
            <a:endParaRPr lang="zh-CN" altLang="en-US"/>
          </a:p>
        </p:txBody>
      </p:sp>
      <p:sp>
        <p:nvSpPr>
          <p:cNvPr id="7" name="Title 1"/>
          <p:cNvSpPr>
            <a:spLocks noChangeArrowheads="1"/>
          </p:cNvSpPr>
          <p:nvPr/>
        </p:nvSpPr>
        <p:spPr bwMode="auto">
          <a:xfrm>
            <a:off x="407839" y="1913062"/>
            <a:ext cx="1139825" cy="517525"/>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1</a:t>
            </a:r>
            <a:endParaRPr lang="en-US" altLang="zh-CN" dirty="0">
              <a:ea typeface="MS PGothic" pitchFamily="34" charset="-128"/>
            </a:endParaRPr>
          </a:p>
        </p:txBody>
      </p:sp>
      <p:sp>
        <p:nvSpPr>
          <p:cNvPr id="8" name="Straight Connector 11"/>
          <p:cNvSpPr>
            <a:spLocks noChangeShapeType="1"/>
          </p:cNvSpPr>
          <p:nvPr/>
        </p:nvSpPr>
        <p:spPr bwMode="auto">
          <a:xfrm flipV="1">
            <a:off x="683568" y="4099792"/>
            <a:ext cx="3600400" cy="0"/>
          </a:xfrm>
          <a:prstGeom prst="line">
            <a:avLst/>
          </a:prstGeom>
          <a:noFill/>
          <a:ln w="6350">
            <a:solidFill>
              <a:srgbClr val="3F3F3F"/>
            </a:solidFill>
            <a:round/>
            <a:headEnd/>
            <a:tailEnd/>
          </a:ln>
        </p:spPr>
        <p:txBody>
          <a:bodyPr/>
          <a:lstStyle/>
          <a:p>
            <a:endParaRPr lang="zh-CN" altLang="en-US"/>
          </a:p>
        </p:txBody>
      </p:sp>
      <p:sp>
        <p:nvSpPr>
          <p:cNvPr id="9" name="Title 1"/>
          <p:cNvSpPr>
            <a:spLocks noChangeArrowheads="1"/>
          </p:cNvSpPr>
          <p:nvPr/>
        </p:nvSpPr>
        <p:spPr bwMode="auto">
          <a:xfrm>
            <a:off x="467544" y="4153768"/>
            <a:ext cx="4032448" cy="787400"/>
          </a:xfrm>
          <a:prstGeom prst="rect">
            <a:avLst/>
          </a:prstGeom>
          <a:noFill/>
          <a:ln w="9525">
            <a:noFill/>
            <a:miter lim="800000"/>
            <a:headEnd/>
            <a:tailEnd/>
          </a:ln>
        </p:spPr>
        <p:txBody>
          <a:bodyPr/>
          <a:lstStyle/>
          <a:p>
            <a:pPr>
              <a:lnSpc>
                <a:spcPts val="2200"/>
              </a:lnSpc>
            </a:pPr>
            <a:r>
              <a:rPr lang="zh-CN" altLang="en-US" sz="2000" b="1" dirty="0" smtClean="0">
                <a:latin typeface="仿宋" panose="02010609060101010101" pitchFamily="49" charset="-122"/>
                <a:ea typeface="仿宋" panose="02010609060101010101" pitchFamily="49" charset="-122"/>
                <a:cs typeface="Times New Roman" pitchFamily="18" charset="0"/>
              </a:rPr>
              <a:t>未充分考虑中国区域经济发展差异</a:t>
            </a:r>
            <a:endParaRPr lang="en-US" altLang="zh-CN" sz="2000" b="1" dirty="0" smtClean="0">
              <a:latin typeface="仿宋" panose="02010609060101010101" pitchFamily="49" charset="-122"/>
              <a:ea typeface="仿宋" panose="02010609060101010101" pitchFamily="49" charset="-122"/>
              <a:cs typeface="Times New Roman" pitchFamily="18" charset="0"/>
            </a:endParaRPr>
          </a:p>
          <a:p>
            <a:pPr>
              <a:lnSpc>
                <a:spcPts val="2200"/>
              </a:lnSpc>
            </a:pPr>
            <a:r>
              <a:rPr lang="en-US" altLang="zh-CN" sz="2000" dirty="0" smtClean="0">
                <a:latin typeface="Times New Roman" pitchFamily="18" charset="0"/>
                <a:ea typeface="黑体" pitchFamily="49" charset="-122"/>
                <a:cs typeface="Times New Roman" pitchFamily="18" charset="0"/>
              </a:rPr>
              <a:t>E</a:t>
            </a:r>
            <a:r>
              <a:rPr lang="en-GB" altLang="zh-CN" sz="2000" dirty="0" err="1" smtClean="0">
                <a:latin typeface="Times New Roman" pitchFamily="18" charset="0"/>
                <a:ea typeface="黑体" pitchFamily="49" charset="-122"/>
                <a:cs typeface="Times New Roman" pitchFamily="18" charset="0"/>
              </a:rPr>
              <a:t>xisting</a:t>
            </a:r>
            <a:r>
              <a:rPr lang="en-GB" altLang="zh-CN" sz="2000" dirty="0" smtClean="0">
                <a:latin typeface="Times New Roman" pitchFamily="18" charset="0"/>
                <a:ea typeface="黑体" pitchFamily="49" charset="-122"/>
                <a:cs typeface="Times New Roman" pitchFamily="18" charset="0"/>
              </a:rPr>
              <a:t> policies related to Sustainable Consumption do not sufficiently consider differences in China’s regional economic development</a:t>
            </a:r>
            <a:r>
              <a:rPr lang="en-US" altLang="zh-CN" sz="2000" dirty="0" smtClean="0">
                <a:latin typeface="Times New Roman" pitchFamily="18" charset="0"/>
                <a:ea typeface="黑体" pitchFamily="49" charset="-122"/>
                <a:cs typeface="Times New Roman" pitchFamily="18" charset="0"/>
              </a:rPr>
              <a:t>.</a:t>
            </a:r>
            <a:endParaRPr lang="zh-CN" altLang="en-US" sz="2000" b="1" dirty="0">
              <a:latin typeface="Times New Roman" pitchFamily="18" charset="0"/>
              <a:ea typeface="黑体" pitchFamily="49" charset="-122"/>
              <a:cs typeface="Times New Roman" pitchFamily="18" charset="0"/>
            </a:endParaRPr>
          </a:p>
          <a:p>
            <a:pPr>
              <a:lnSpc>
                <a:spcPts val="2200"/>
              </a:lnSpc>
            </a:pPr>
            <a:endParaRPr lang="zh-CN" altLang="en-US" sz="2000" b="1" dirty="0">
              <a:latin typeface="Times New Roman" pitchFamily="18" charset="0"/>
              <a:ea typeface="黑体" pitchFamily="49" charset="-122"/>
              <a:cs typeface="Times New Roman" pitchFamily="18" charset="0"/>
            </a:endParaRPr>
          </a:p>
        </p:txBody>
      </p:sp>
      <p:sp>
        <p:nvSpPr>
          <p:cNvPr id="10" name="Title 1"/>
          <p:cNvSpPr>
            <a:spLocks noChangeArrowheads="1"/>
          </p:cNvSpPr>
          <p:nvPr/>
        </p:nvSpPr>
        <p:spPr bwMode="auto">
          <a:xfrm>
            <a:off x="395536" y="3802063"/>
            <a:ext cx="828675" cy="515937"/>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3</a:t>
            </a:r>
            <a:endParaRPr lang="en-US" altLang="zh-CN" dirty="0">
              <a:ea typeface="MS PGothic" pitchFamily="34" charset="-128"/>
            </a:endParaRPr>
          </a:p>
        </p:txBody>
      </p:sp>
      <p:sp>
        <p:nvSpPr>
          <p:cNvPr id="11" name="Straight Connector 15"/>
          <p:cNvSpPr>
            <a:spLocks noChangeShapeType="1"/>
          </p:cNvSpPr>
          <p:nvPr/>
        </p:nvSpPr>
        <p:spPr bwMode="auto">
          <a:xfrm>
            <a:off x="4860032" y="2187401"/>
            <a:ext cx="3230314" cy="0"/>
          </a:xfrm>
          <a:prstGeom prst="line">
            <a:avLst/>
          </a:prstGeom>
          <a:noFill/>
          <a:ln w="6350">
            <a:solidFill>
              <a:srgbClr val="3F3F3F"/>
            </a:solidFill>
            <a:round/>
            <a:headEnd/>
            <a:tailEnd/>
          </a:ln>
        </p:spPr>
        <p:txBody>
          <a:bodyPr/>
          <a:lstStyle/>
          <a:p>
            <a:endParaRPr lang="zh-CN" altLang="en-US"/>
          </a:p>
        </p:txBody>
      </p:sp>
      <p:sp>
        <p:nvSpPr>
          <p:cNvPr id="12" name="Title 1"/>
          <p:cNvSpPr>
            <a:spLocks noChangeArrowheads="1"/>
          </p:cNvSpPr>
          <p:nvPr/>
        </p:nvSpPr>
        <p:spPr bwMode="auto">
          <a:xfrm>
            <a:off x="4519190" y="1936700"/>
            <a:ext cx="2058988" cy="365125"/>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2</a:t>
            </a:r>
            <a:endParaRPr lang="en-US" altLang="zh-CN" dirty="0">
              <a:ea typeface="MS PGothic" pitchFamily="34" charset="-128"/>
            </a:endParaRPr>
          </a:p>
        </p:txBody>
      </p:sp>
      <p:sp>
        <p:nvSpPr>
          <p:cNvPr id="13" name="Straight Connector 18"/>
          <p:cNvSpPr>
            <a:spLocks noChangeShapeType="1"/>
          </p:cNvSpPr>
          <p:nvPr/>
        </p:nvSpPr>
        <p:spPr bwMode="auto">
          <a:xfrm>
            <a:off x="4816004" y="3670848"/>
            <a:ext cx="3230314" cy="0"/>
          </a:xfrm>
          <a:prstGeom prst="line">
            <a:avLst/>
          </a:prstGeom>
          <a:noFill/>
          <a:ln w="6350">
            <a:solidFill>
              <a:srgbClr val="3F3F3F"/>
            </a:solidFill>
            <a:round/>
            <a:headEnd/>
            <a:tailEnd/>
          </a:ln>
        </p:spPr>
        <p:txBody>
          <a:bodyPr/>
          <a:lstStyle/>
          <a:p>
            <a:endParaRPr lang="zh-CN" altLang="en-US"/>
          </a:p>
        </p:txBody>
      </p:sp>
      <p:sp>
        <p:nvSpPr>
          <p:cNvPr id="14" name="Title 1"/>
          <p:cNvSpPr>
            <a:spLocks noChangeArrowheads="1"/>
          </p:cNvSpPr>
          <p:nvPr/>
        </p:nvSpPr>
        <p:spPr bwMode="auto">
          <a:xfrm>
            <a:off x="4816004" y="3748634"/>
            <a:ext cx="3500412" cy="787400"/>
          </a:xfrm>
          <a:prstGeom prst="rect">
            <a:avLst/>
          </a:prstGeom>
          <a:noFill/>
          <a:ln w="9525">
            <a:noFill/>
            <a:miter lim="800000"/>
            <a:headEnd/>
            <a:tailEnd/>
          </a:ln>
        </p:spPr>
        <p:txBody>
          <a:bodyPr/>
          <a:lstStyle/>
          <a:p>
            <a:pPr eaLnBrk="1" hangingPunct="1">
              <a:lnSpc>
                <a:spcPts val="2200"/>
              </a:lnSpc>
            </a:pPr>
            <a:r>
              <a:rPr lang="zh-CN" altLang="en-US" sz="2000" b="1" dirty="0" smtClean="0">
                <a:latin typeface="仿宋" panose="02010609060101010101" pitchFamily="49" charset="-122"/>
                <a:ea typeface="仿宋" panose="02010609060101010101" pitchFamily="49" charset="-122"/>
                <a:cs typeface="Times New Roman" pitchFamily="18" charset="0"/>
                <a:sym typeface="Georgia" pitchFamily="18" charset="0"/>
              </a:rPr>
              <a:t>缺乏有效的落实体制</a:t>
            </a:r>
            <a:endParaRPr lang="en-US" altLang="zh-CN" sz="2000" b="1" dirty="0" smtClean="0">
              <a:latin typeface="仿宋" panose="02010609060101010101" pitchFamily="49" charset="-122"/>
              <a:ea typeface="仿宋" panose="02010609060101010101" pitchFamily="49" charset="-122"/>
              <a:cs typeface="Times New Roman" pitchFamily="18" charset="0"/>
              <a:sym typeface="Georgia" pitchFamily="18" charset="0"/>
            </a:endParaRPr>
          </a:p>
          <a:p>
            <a:pPr>
              <a:lnSpc>
                <a:spcPts val="2200"/>
              </a:lnSpc>
            </a:pPr>
            <a:r>
              <a:rPr lang="en-GB" altLang="zh-CN" sz="2000" dirty="0" smtClean="0">
                <a:latin typeface="Times New Roman" pitchFamily="18" charset="0"/>
                <a:ea typeface="黑体" pitchFamily="49" charset="-122"/>
                <a:cs typeface="Times New Roman" pitchFamily="18" charset="0"/>
              </a:rPr>
              <a:t>S</a:t>
            </a:r>
            <a:r>
              <a:rPr lang="en-US" altLang="zh-CN" sz="2000" dirty="0" err="1" smtClean="0">
                <a:latin typeface="Times New Roman" pitchFamily="18" charset="0"/>
                <a:ea typeface="黑体" pitchFamily="49" charset="-122"/>
                <a:cs typeface="Times New Roman" pitchFamily="18" charset="0"/>
              </a:rPr>
              <a:t>ustainable</a:t>
            </a:r>
            <a:r>
              <a:rPr lang="en-US" altLang="zh-CN" sz="2000" dirty="0" smtClean="0">
                <a:latin typeface="Times New Roman" pitchFamily="18" charset="0"/>
                <a:ea typeface="黑体" pitchFamily="49" charset="-122"/>
                <a:cs typeface="Times New Roman" pitchFamily="18" charset="0"/>
              </a:rPr>
              <a:t> </a:t>
            </a:r>
            <a:r>
              <a:rPr lang="en-GB" altLang="zh-CN" sz="2000" dirty="0" smtClean="0">
                <a:latin typeface="Times New Roman" pitchFamily="18" charset="0"/>
                <a:ea typeface="黑体" pitchFamily="49" charset="-122"/>
                <a:cs typeface="Times New Roman" pitchFamily="18" charset="0"/>
              </a:rPr>
              <a:t>Consumption policy lacks effective enforcement.</a:t>
            </a:r>
            <a:endParaRPr lang="en-US" altLang="zh-CN" sz="2000" b="1" dirty="0" smtClean="0">
              <a:latin typeface="Times New Roman" pitchFamily="18" charset="0"/>
              <a:ea typeface="黑体" pitchFamily="49" charset="-122"/>
              <a:cs typeface="Times New Roman" pitchFamily="18" charset="0"/>
              <a:sym typeface="Georgia" pitchFamily="18" charset="0"/>
            </a:endParaRPr>
          </a:p>
          <a:p>
            <a:pPr eaLnBrk="1" hangingPunct="1">
              <a:lnSpc>
                <a:spcPts val="2200"/>
              </a:lnSpc>
            </a:pPr>
            <a:endParaRPr lang="zh-CN" altLang="en-US" sz="2000" b="1" dirty="0" smtClean="0">
              <a:latin typeface="Times New Roman" pitchFamily="18" charset="0"/>
              <a:ea typeface="黑体" pitchFamily="49" charset="-122"/>
              <a:cs typeface="Times New Roman" pitchFamily="18" charset="0"/>
            </a:endParaRPr>
          </a:p>
        </p:txBody>
      </p:sp>
      <p:sp>
        <p:nvSpPr>
          <p:cNvPr id="15" name="Title 1"/>
          <p:cNvSpPr>
            <a:spLocks noChangeArrowheads="1"/>
          </p:cNvSpPr>
          <p:nvPr/>
        </p:nvSpPr>
        <p:spPr bwMode="auto">
          <a:xfrm>
            <a:off x="4499992" y="3356992"/>
            <a:ext cx="1962150" cy="515938"/>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4</a:t>
            </a:r>
            <a:endParaRPr lang="en-US" altLang="zh-CN" dirty="0">
              <a:ea typeface="MS PGothic" pitchFamily="34" charset="-128"/>
            </a:endParaRPr>
          </a:p>
        </p:txBody>
      </p:sp>
      <p:sp>
        <p:nvSpPr>
          <p:cNvPr id="16" name="Title 1"/>
          <p:cNvSpPr>
            <a:spLocks noChangeArrowheads="1"/>
          </p:cNvSpPr>
          <p:nvPr/>
        </p:nvSpPr>
        <p:spPr bwMode="auto">
          <a:xfrm>
            <a:off x="4788024" y="2204864"/>
            <a:ext cx="3590354" cy="361950"/>
          </a:xfrm>
          <a:prstGeom prst="rect">
            <a:avLst/>
          </a:prstGeom>
          <a:noFill/>
          <a:ln w="9525">
            <a:noFill/>
            <a:miter lim="800000"/>
            <a:headEnd/>
            <a:tailEnd/>
          </a:ln>
        </p:spPr>
        <p:txBody>
          <a:bodyPr/>
          <a:lstStyle/>
          <a:p>
            <a:pPr>
              <a:lnSpc>
                <a:spcPts val="2200"/>
              </a:lnSpc>
            </a:pPr>
            <a:r>
              <a:rPr lang="zh-CN" altLang="zh-CN" sz="2000" b="1" dirty="0" smtClean="0">
                <a:latin typeface="仿宋" panose="02010609060101010101" pitchFamily="49" charset="-122"/>
                <a:ea typeface="仿宋" panose="02010609060101010101" pitchFamily="49" charset="-122"/>
              </a:rPr>
              <a:t>未系统地列入国家政策框架内</a:t>
            </a:r>
            <a:endParaRPr lang="en-US" altLang="zh-CN" sz="2000" dirty="0">
              <a:latin typeface="仿宋" panose="02010609060101010101" pitchFamily="49" charset="-122"/>
              <a:ea typeface="仿宋" panose="02010609060101010101" pitchFamily="49" charset="-122"/>
            </a:endParaRPr>
          </a:p>
        </p:txBody>
      </p:sp>
      <p:sp>
        <p:nvSpPr>
          <p:cNvPr id="20" name="Title 1"/>
          <p:cNvSpPr>
            <a:spLocks noChangeArrowheads="1"/>
          </p:cNvSpPr>
          <p:nvPr/>
        </p:nvSpPr>
        <p:spPr bwMode="auto">
          <a:xfrm>
            <a:off x="4777978" y="2512764"/>
            <a:ext cx="3960440" cy="1035026"/>
          </a:xfrm>
          <a:prstGeom prst="rect">
            <a:avLst/>
          </a:prstGeom>
          <a:noFill/>
          <a:ln w="9525">
            <a:noFill/>
            <a:miter lim="800000"/>
            <a:headEnd/>
            <a:tailEnd/>
          </a:ln>
        </p:spPr>
        <p:txBody>
          <a:bodyPr/>
          <a:lstStyle/>
          <a:p>
            <a:pPr>
              <a:lnSpc>
                <a:spcPts val="2200"/>
              </a:lnSpc>
            </a:pPr>
            <a:r>
              <a:rPr lang="en-GB" altLang="zh-CN" sz="2000" dirty="0" smtClean="0">
                <a:latin typeface="Times New Roman" pitchFamily="18" charset="0"/>
                <a:cs typeface="Times New Roman" pitchFamily="18" charset="0"/>
              </a:rPr>
              <a:t>Sustainable Consumption has  not been systematically instituted into national policy frameworks. </a:t>
            </a:r>
            <a:endParaRPr lang="zh-CN" altLang="en-US" sz="2000" b="1" dirty="0">
              <a:latin typeface="Times New Roman" pitchFamily="18" charset="0"/>
              <a:ea typeface="黑体" pitchFamily="49" charset="-122"/>
              <a:cs typeface="Times New Roman" pitchFamily="18" charset="0"/>
              <a:sym typeface="Georgia" pitchFamily="18" charset="0"/>
            </a:endParaRPr>
          </a:p>
        </p:txBody>
      </p:sp>
      <p:sp>
        <p:nvSpPr>
          <p:cNvPr id="18"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
        <p:nvSpPr>
          <p:cNvPr id="19" name="Straight Connector 18"/>
          <p:cNvSpPr>
            <a:spLocks noChangeShapeType="1"/>
          </p:cNvSpPr>
          <p:nvPr/>
        </p:nvSpPr>
        <p:spPr bwMode="auto">
          <a:xfrm>
            <a:off x="4816004" y="5012086"/>
            <a:ext cx="3230314" cy="0"/>
          </a:xfrm>
          <a:prstGeom prst="line">
            <a:avLst/>
          </a:prstGeom>
          <a:noFill/>
          <a:ln w="6350">
            <a:solidFill>
              <a:srgbClr val="3F3F3F"/>
            </a:solidFill>
            <a:round/>
            <a:headEnd/>
            <a:tailEnd/>
          </a:ln>
        </p:spPr>
        <p:txBody>
          <a:bodyPr/>
          <a:lstStyle/>
          <a:p>
            <a:endParaRPr lang="zh-CN" altLang="en-US"/>
          </a:p>
        </p:txBody>
      </p:sp>
      <p:sp>
        <p:nvSpPr>
          <p:cNvPr id="21" name="Title 1"/>
          <p:cNvSpPr>
            <a:spLocks noChangeArrowheads="1"/>
          </p:cNvSpPr>
          <p:nvPr/>
        </p:nvSpPr>
        <p:spPr bwMode="auto">
          <a:xfrm>
            <a:off x="4816004" y="5089872"/>
            <a:ext cx="4327996" cy="787400"/>
          </a:xfrm>
          <a:prstGeom prst="rect">
            <a:avLst/>
          </a:prstGeom>
          <a:noFill/>
          <a:ln w="9525">
            <a:noFill/>
            <a:miter lim="800000"/>
            <a:headEnd/>
            <a:tailEnd/>
          </a:ln>
        </p:spPr>
        <p:txBody>
          <a:bodyPr/>
          <a:lstStyle/>
          <a:p>
            <a:pPr eaLnBrk="1" hangingPunct="1">
              <a:lnSpc>
                <a:spcPts val="2200"/>
              </a:lnSpc>
            </a:pPr>
            <a:r>
              <a:rPr lang="zh-CN" altLang="en-US" sz="2000" b="1" dirty="0" smtClean="0">
                <a:latin typeface="仿宋" panose="02010609060101010101" pitchFamily="49" charset="-122"/>
                <a:ea typeface="仿宋" panose="02010609060101010101" pitchFamily="49" charset="-122"/>
                <a:cs typeface="Times New Roman" pitchFamily="18" charset="0"/>
                <a:sym typeface="Georgia" pitchFamily="18" charset="0"/>
              </a:rPr>
              <a:t>缺乏可持续消费指标体系</a:t>
            </a:r>
            <a:endParaRPr lang="en-US" altLang="zh-CN" sz="2000" b="1" dirty="0" smtClean="0">
              <a:latin typeface="仿宋" panose="02010609060101010101" pitchFamily="49" charset="-122"/>
              <a:ea typeface="仿宋" panose="02010609060101010101" pitchFamily="49" charset="-122"/>
              <a:cs typeface="Times New Roman" pitchFamily="18" charset="0"/>
              <a:sym typeface="Georgia" pitchFamily="18" charset="0"/>
            </a:endParaRPr>
          </a:p>
          <a:p>
            <a:pPr>
              <a:lnSpc>
                <a:spcPts val="2200"/>
              </a:lnSpc>
            </a:pPr>
            <a:r>
              <a:rPr lang="en-US" altLang="zh-CN" sz="2000" dirty="0" smtClean="0">
                <a:latin typeface="Times New Roman" pitchFamily="18" charset="0"/>
                <a:ea typeface="黑体" pitchFamily="49" charset="-122"/>
                <a:cs typeface="Times New Roman" pitchFamily="18" charset="0"/>
              </a:rPr>
              <a:t>L</a:t>
            </a:r>
            <a:r>
              <a:rPr lang="en-GB" altLang="zh-CN" sz="2000" dirty="0" err="1" smtClean="0">
                <a:latin typeface="Times New Roman" pitchFamily="18" charset="0"/>
                <a:ea typeface="黑体" pitchFamily="49" charset="-122"/>
                <a:cs typeface="Times New Roman" pitchFamily="18" charset="0"/>
              </a:rPr>
              <a:t>ack</a:t>
            </a:r>
            <a:r>
              <a:rPr lang="en-GB" altLang="zh-CN" sz="2000" dirty="0">
                <a:latin typeface="Times New Roman" pitchFamily="18" charset="0"/>
                <a:ea typeface="黑体" pitchFamily="49" charset="-122"/>
                <a:cs typeface="Times New Roman" pitchFamily="18" charset="0"/>
              </a:rPr>
              <a:t> </a:t>
            </a:r>
            <a:r>
              <a:rPr lang="en-GB" altLang="zh-CN" sz="2000" dirty="0" smtClean="0">
                <a:latin typeface="Times New Roman" pitchFamily="18" charset="0"/>
                <a:ea typeface="黑体" pitchFamily="49" charset="-122"/>
                <a:cs typeface="Times New Roman" pitchFamily="18" charset="0"/>
              </a:rPr>
              <a:t>of </a:t>
            </a:r>
            <a:r>
              <a:rPr lang="en-US" altLang="zh-CN" sz="2000" dirty="0" smtClean="0">
                <a:latin typeface="Times New Roman" pitchFamily="18" charset="0"/>
                <a:ea typeface="黑体" pitchFamily="49" charset="-122"/>
                <a:cs typeface="Times New Roman" pitchFamily="18" charset="0"/>
              </a:rPr>
              <a:t>Sustainable</a:t>
            </a:r>
            <a:r>
              <a:rPr lang="en-GB" altLang="zh-CN" sz="2000" dirty="0" smtClean="0">
                <a:latin typeface="Times New Roman" pitchFamily="18" charset="0"/>
                <a:ea typeface="黑体" pitchFamily="49" charset="-122"/>
                <a:cs typeface="Times New Roman" pitchFamily="18" charset="0"/>
              </a:rPr>
              <a:t> </a:t>
            </a:r>
            <a:r>
              <a:rPr lang="en-US" altLang="zh-CN" sz="2000" dirty="0" smtClean="0">
                <a:latin typeface="Times New Roman" pitchFamily="18" charset="0"/>
                <a:ea typeface="黑体" pitchFamily="49" charset="-122"/>
                <a:cs typeface="Times New Roman" pitchFamily="18" charset="0"/>
              </a:rPr>
              <a:t>Consumption index.</a:t>
            </a:r>
            <a:endParaRPr lang="zh-CN" altLang="en-US" sz="2000" b="1" dirty="0" smtClean="0">
              <a:latin typeface="Times New Roman" pitchFamily="18" charset="0"/>
              <a:ea typeface="黑体" pitchFamily="49" charset="-122"/>
              <a:cs typeface="Times New Roman" pitchFamily="18" charset="0"/>
            </a:endParaRPr>
          </a:p>
        </p:txBody>
      </p:sp>
      <p:sp>
        <p:nvSpPr>
          <p:cNvPr id="22" name="Title 1"/>
          <p:cNvSpPr>
            <a:spLocks noChangeArrowheads="1"/>
          </p:cNvSpPr>
          <p:nvPr/>
        </p:nvSpPr>
        <p:spPr bwMode="auto">
          <a:xfrm>
            <a:off x="4499992" y="4698230"/>
            <a:ext cx="1962150" cy="515938"/>
          </a:xfrm>
          <a:prstGeom prst="rect">
            <a:avLst/>
          </a:prstGeom>
          <a:noFill/>
          <a:ln w="9525">
            <a:noFill/>
            <a:miter lim="800000"/>
            <a:headEnd/>
            <a:tailEnd/>
          </a:ln>
        </p:spPr>
        <p:txBody>
          <a:bodyPr/>
          <a:lstStyle/>
          <a:p>
            <a:pPr eaLnBrk="1" hangingPunct="1"/>
            <a:r>
              <a:rPr lang="zh-CN" altLang="zh-CN" sz="2000" b="1" dirty="0">
                <a:latin typeface="Georgia" pitchFamily="18" charset="0"/>
                <a:ea typeface="MS PGothic" pitchFamily="34" charset="-128"/>
                <a:sym typeface="Georgia" pitchFamily="18" charset="0"/>
              </a:rPr>
              <a:t>5</a:t>
            </a:r>
            <a:endParaRPr lang="en-US" altLang="zh-CN" dirty="0">
              <a:ea typeface="MS PGothic" pitchFamily="34" charset="-128"/>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black">
          <a:xfrm>
            <a:off x="0" y="1196752"/>
            <a:ext cx="9144000"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中国可持续消费政策的缺失和差距</a:t>
            </a:r>
            <a:endParaRPr lang="en-US" altLang="zh-CN" sz="2400" kern="0" dirty="0" smtClean="0">
              <a:solidFill>
                <a:schemeClr val="tx1"/>
              </a:solidFill>
              <a:latin typeface="黑体" pitchFamily="49" charset="-122"/>
              <a:ea typeface="黑体" pitchFamily="49" charset="-122"/>
            </a:endParaRPr>
          </a:p>
          <a:p>
            <a:pPr marL="342900" marR="0" lvl="0" indent="-342900" algn="l" defTabSz="914400" rtl="0" eaLnBrk="1" fontAlgn="base" latinLnBrk="0" hangingPunct="1">
              <a:lnSpc>
                <a:spcPct val="90000"/>
              </a:lnSpc>
              <a:spcBef>
                <a:spcPct val="20000"/>
              </a:spcBef>
              <a:spcAft>
                <a:spcPct val="0"/>
              </a:spcAft>
              <a:buClr>
                <a:srgbClr val="6E815B"/>
              </a:buClr>
              <a:buSzTx/>
              <a:buNone/>
              <a:tabLst/>
              <a:defRPr/>
            </a:pPr>
            <a:r>
              <a:rPr lang="en-US" altLang="zh-CN" sz="2000" kern="0" dirty="0" smtClean="0">
                <a:solidFill>
                  <a:schemeClr val="tx1"/>
                </a:solidFill>
                <a:latin typeface="Times New Roman" pitchFamily="18" charset="0"/>
                <a:ea typeface="黑体" pitchFamily="49" charset="-122"/>
                <a:cs typeface="Times New Roman" pitchFamily="18" charset="0"/>
              </a:rPr>
              <a:t>     Deficiencies of existing Policies promoting Sustainable Consumption in China</a:t>
            </a:r>
          </a:p>
        </p:txBody>
      </p:sp>
      <p:sp>
        <p:nvSpPr>
          <p:cNvPr id="18"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
        <p:nvSpPr>
          <p:cNvPr id="22" name="Pie 8"/>
          <p:cNvSpPr/>
          <p:nvPr/>
        </p:nvSpPr>
        <p:spPr bwMode="auto">
          <a:xfrm rot="5400000">
            <a:off x="1712142" y="1248299"/>
            <a:ext cx="2119313" cy="3744417"/>
          </a:xfrm>
          <a:prstGeom prst="pieWedge">
            <a:avLst/>
          </a:prstGeom>
          <a:solidFill>
            <a:schemeClr val="accent1">
              <a:lumMod val="75000"/>
              <a:alpha val="37000"/>
            </a:schemeClr>
          </a:solidFill>
          <a:ln w="25400" cap="flat" cmpd="sng" algn="ctr">
            <a:solidFill>
              <a:sysClr val="window" lastClr="FFFFFF">
                <a:hueOff val="0"/>
                <a:satOff val="0"/>
                <a:lumOff val="0"/>
                <a:alphaOff val="0"/>
              </a:sysClr>
            </a:solidFill>
            <a:prstDash val="solid"/>
          </a:ln>
          <a:effectLst/>
        </p:spPr>
      </p:sp>
      <p:sp>
        <p:nvSpPr>
          <p:cNvPr id="24" name="Pie 14"/>
          <p:cNvSpPr/>
          <p:nvPr/>
        </p:nvSpPr>
        <p:spPr bwMode="auto">
          <a:xfrm rot="10800000">
            <a:off x="899592" y="4180158"/>
            <a:ext cx="3744416" cy="2273178"/>
          </a:xfrm>
          <a:prstGeom prst="pieWedge">
            <a:avLst/>
          </a:prstGeom>
          <a:solidFill>
            <a:srgbClr val="00B0F0">
              <a:alpha val="52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矩形 25"/>
          <p:cNvSpPr/>
          <p:nvPr/>
        </p:nvSpPr>
        <p:spPr>
          <a:xfrm>
            <a:off x="4427984" y="2348880"/>
            <a:ext cx="4536504" cy="36009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a:lnSpc>
                <a:spcPts val="2800"/>
              </a:lnSpc>
            </a:pPr>
            <a:r>
              <a:rPr lang="zh-CN" altLang="zh-CN" sz="1600" dirty="0" smtClean="0">
                <a:latin typeface="Times New Roman" panose="02020603050405020304" pitchFamily="18" charset="0"/>
                <a:ea typeface="仿宋" panose="02010609060101010101" pitchFamily="49" charset="-122"/>
                <a:cs typeface="Times New Roman" panose="02020603050405020304" pitchFamily="18" charset="0"/>
              </a:rPr>
              <a:t>低碳城镇化</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L</a:t>
            </a:r>
            <a:r>
              <a:rPr lang="en-GB" altLang="zh-CN" sz="1600" dirty="0" err="1" smtClean="0">
                <a:latin typeface="Times New Roman" panose="02020603050405020304" pitchFamily="18" charset="0"/>
                <a:ea typeface="仿宋" panose="02010609060101010101" pitchFamily="49" charset="-122"/>
                <a:cs typeface="Times New Roman" panose="02020603050405020304" pitchFamily="18" charset="0"/>
              </a:rPr>
              <a:t>ow</a:t>
            </a:r>
            <a:r>
              <a:rPr lang="en-GB" altLang="zh-CN" sz="1600" dirty="0" smtClean="0">
                <a:latin typeface="Times New Roman" panose="02020603050405020304" pitchFamily="18" charset="0"/>
                <a:ea typeface="仿宋" panose="02010609060101010101" pitchFamily="49" charset="-122"/>
                <a:cs typeface="Times New Roman" panose="02020603050405020304" pitchFamily="18" charset="0"/>
              </a:rPr>
              <a:t>-carbon urbanization</a:t>
            </a:r>
            <a:endPar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endParaRPr>
          </a:p>
          <a:p>
            <a:pPr marL="342900">
              <a:lnSpc>
                <a:spcPts val="2800"/>
              </a:lnSpc>
            </a:pPr>
            <a:r>
              <a:rPr lang="zh-CN" altLang="zh-CN" sz="1600" dirty="0" smtClean="0">
                <a:latin typeface="Times New Roman" panose="02020603050405020304" pitchFamily="18" charset="0"/>
                <a:ea typeface="仿宋" panose="02010609060101010101" pitchFamily="49" charset="-122"/>
                <a:cs typeface="Times New Roman" panose="02020603050405020304" pitchFamily="18" charset="0"/>
              </a:rPr>
              <a:t>家庭与个人消费行为改变</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C</a:t>
            </a:r>
            <a:r>
              <a:rPr lang="en-GB" altLang="zh-CN" sz="1600" dirty="0" err="1" smtClean="0">
                <a:latin typeface="Times New Roman" panose="02020603050405020304" pitchFamily="18" charset="0"/>
                <a:ea typeface="仿宋" panose="02010609060101010101" pitchFamily="49" charset="-122"/>
                <a:cs typeface="Times New Roman" panose="02020603050405020304" pitchFamily="18" charset="0"/>
              </a:rPr>
              <a:t>hanges</a:t>
            </a:r>
            <a:r>
              <a:rPr lang="en-GB" altLang="zh-CN" sz="1600" dirty="0" smtClean="0">
                <a:latin typeface="Times New Roman" panose="02020603050405020304" pitchFamily="18" charset="0"/>
                <a:ea typeface="仿宋" panose="02010609060101010101" pitchFamily="49" charset="-122"/>
                <a:cs typeface="Times New Roman" panose="02020603050405020304" pitchFamily="18" charset="0"/>
              </a:rPr>
              <a:t> in household and individual consumer behaviour </a:t>
            </a:r>
            <a:endPar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endParaRPr>
          </a:p>
          <a:p>
            <a:pPr marL="342900">
              <a:lnSpc>
                <a:spcPts val="2800"/>
              </a:lnSpc>
            </a:pPr>
            <a:r>
              <a:rPr lang="zh-CN" altLang="zh-CN" sz="1600" dirty="0" smtClean="0">
                <a:latin typeface="Times New Roman" panose="02020603050405020304" pitchFamily="18" charset="0"/>
                <a:ea typeface="仿宋" panose="02010609060101010101" pitchFamily="49" charset="-122"/>
                <a:cs typeface="Times New Roman" panose="02020603050405020304" pitchFamily="18" charset="0"/>
              </a:rPr>
              <a:t>创新型商业模式</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I</a:t>
            </a:r>
            <a:r>
              <a:rPr lang="en-GB" altLang="zh-CN" sz="1600" dirty="0" err="1" smtClean="0">
                <a:latin typeface="Times New Roman" panose="02020603050405020304" pitchFamily="18" charset="0"/>
                <a:ea typeface="仿宋" panose="02010609060101010101" pitchFamily="49" charset="-122"/>
                <a:cs typeface="Times New Roman" panose="02020603050405020304" pitchFamily="18" charset="0"/>
              </a:rPr>
              <a:t>nnovative</a:t>
            </a:r>
            <a:r>
              <a:rPr lang="en-GB" altLang="zh-CN" sz="1600" dirty="0" smtClean="0">
                <a:latin typeface="Times New Roman" panose="02020603050405020304" pitchFamily="18" charset="0"/>
                <a:ea typeface="仿宋" panose="02010609060101010101" pitchFamily="49" charset="-122"/>
                <a:cs typeface="Times New Roman" panose="02020603050405020304" pitchFamily="18" charset="0"/>
              </a:rPr>
              <a:t> business models</a:t>
            </a:r>
            <a:endPar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endParaRPr>
          </a:p>
          <a:p>
            <a:pPr marL="342900">
              <a:lnSpc>
                <a:spcPts val="2800"/>
              </a:lnSpc>
            </a:pPr>
            <a:r>
              <a:rPr lang="zh-CN" altLang="zh-CN" sz="1600" dirty="0" smtClean="0">
                <a:latin typeface="Times New Roman" panose="02020603050405020304" pitchFamily="18" charset="0"/>
                <a:ea typeface="仿宋" panose="02010609060101010101" pitchFamily="49" charset="-122"/>
                <a:cs typeface="Times New Roman" panose="02020603050405020304" pitchFamily="18" charset="0"/>
              </a:rPr>
              <a:t>高品质的绿色产品</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H</a:t>
            </a:r>
            <a:r>
              <a:rPr lang="en-GB" altLang="zh-CN" sz="1600" dirty="0" err="1" smtClean="0">
                <a:latin typeface="Times New Roman" panose="02020603050405020304" pitchFamily="18" charset="0"/>
                <a:ea typeface="仿宋" panose="02010609060101010101" pitchFamily="49" charset="-122"/>
                <a:cs typeface="Times New Roman" panose="02020603050405020304" pitchFamily="18" charset="0"/>
              </a:rPr>
              <a:t>igh</a:t>
            </a:r>
            <a:r>
              <a:rPr lang="en-GB" altLang="zh-CN" sz="1600" dirty="0" smtClean="0">
                <a:latin typeface="Times New Roman" panose="02020603050405020304" pitchFamily="18" charset="0"/>
                <a:ea typeface="仿宋" panose="02010609060101010101" pitchFamily="49" charset="-122"/>
                <a:cs typeface="Times New Roman" panose="02020603050405020304" pitchFamily="18" charset="0"/>
              </a:rPr>
              <a:t>-quality green products</a:t>
            </a:r>
            <a:endPar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endParaRPr>
          </a:p>
          <a:p>
            <a:pPr marL="342900">
              <a:lnSpc>
                <a:spcPts val="2800"/>
              </a:lnSpc>
            </a:pPr>
            <a:r>
              <a:rPr lang="zh-CN" altLang="zh-CN" sz="1600" dirty="0" smtClean="0">
                <a:latin typeface="Times New Roman" panose="02020603050405020304" pitchFamily="18" charset="0"/>
                <a:ea typeface="仿宋" panose="02010609060101010101" pitchFamily="49" charset="-122"/>
                <a:cs typeface="Times New Roman" panose="02020603050405020304" pitchFamily="18" charset="0"/>
              </a:rPr>
              <a:t>国际竞争力增强</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E</a:t>
            </a:r>
            <a:r>
              <a:rPr lang="en-GB" altLang="zh-CN" sz="1600" dirty="0" err="1" smtClean="0">
                <a:latin typeface="Times New Roman" panose="02020603050405020304" pitchFamily="18" charset="0"/>
                <a:ea typeface="仿宋" panose="02010609060101010101" pitchFamily="49" charset="-122"/>
                <a:cs typeface="Times New Roman" panose="02020603050405020304" pitchFamily="18" charset="0"/>
              </a:rPr>
              <a:t>nhanced</a:t>
            </a:r>
            <a:r>
              <a:rPr lang="en-GB" altLang="zh-CN" sz="1600" dirty="0" smtClean="0">
                <a:latin typeface="Times New Roman" panose="02020603050405020304" pitchFamily="18" charset="0"/>
                <a:ea typeface="仿宋" panose="02010609060101010101" pitchFamily="49" charset="-122"/>
                <a:cs typeface="Times New Roman" panose="02020603050405020304" pitchFamily="18" charset="0"/>
              </a:rPr>
              <a:t> international competitiveness</a:t>
            </a:r>
            <a:endPar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endParaRPr>
          </a:p>
          <a:p>
            <a:pPr marL="342900">
              <a:lnSpc>
                <a:spcPts val="2800"/>
              </a:lnSpc>
            </a:pPr>
            <a:r>
              <a:rPr lang="zh-CN" altLang="zh-CN" sz="1600" dirty="0" smtClean="0">
                <a:latin typeface="Times New Roman" panose="02020603050405020304" pitchFamily="18" charset="0"/>
                <a:ea typeface="仿宋" panose="02010609060101010101" pitchFamily="49" charset="-122"/>
                <a:cs typeface="Times New Roman" panose="02020603050405020304" pitchFamily="18" charset="0"/>
              </a:rPr>
              <a:t>社会发展机会增多</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t>
            </a:r>
            <a:r>
              <a:rPr lang="en-GB" altLang="zh-CN" sz="1600" dirty="0" smtClean="0">
                <a:latin typeface="Times New Roman" panose="02020603050405020304" pitchFamily="18" charset="0"/>
                <a:ea typeface="仿宋" panose="02010609060101010101" pitchFamily="49" charset="-122"/>
                <a:cs typeface="Times New Roman" panose="02020603050405020304" pitchFamily="18" charset="0"/>
              </a:rPr>
              <a:t>Enhanced opportunities for social development among others</a:t>
            </a:r>
            <a:endPar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endParaRPr>
          </a:p>
          <a:p>
            <a:pPr marL="342900"/>
            <a:endParaRPr lang="zh-CN" altLang="en-US" b="1" dirty="0">
              <a:latin typeface="黑体" pitchFamily="49" charset="-122"/>
              <a:ea typeface="黑体" pitchFamily="49" charset="-122"/>
              <a:cs typeface="Times New Roman" pitchFamily="18" charset="0"/>
            </a:endParaRPr>
          </a:p>
        </p:txBody>
      </p:sp>
      <p:sp>
        <p:nvSpPr>
          <p:cNvPr id="19" name="矩形 18"/>
          <p:cNvSpPr/>
          <p:nvPr/>
        </p:nvSpPr>
        <p:spPr>
          <a:xfrm>
            <a:off x="539552" y="2406030"/>
            <a:ext cx="3744416" cy="17543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altLang="zh-CN" b="1" dirty="0" smtClean="0">
                <a:latin typeface="黑体" pitchFamily="49" charset="-122"/>
                <a:ea typeface="黑体" pitchFamily="49" charset="-122"/>
              </a:rPr>
              <a:t>   </a:t>
            </a:r>
            <a:r>
              <a:rPr lang="zh-CN" altLang="zh-CN" b="1" dirty="0" smtClean="0">
                <a:latin typeface="仿宋" panose="02010609060101010101" pitchFamily="49" charset="-122"/>
                <a:ea typeface="仿宋" panose="02010609060101010101" pitchFamily="49" charset="-122"/>
              </a:rPr>
              <a:t>中国还没有能够大力</a:t>
            </a:r>
            <a:endParaRPr lang="en-US" altLang="zh-CN" b="1" dirty="0" smtClean="0">
              <a:latin typeface="仿宋" panose="02010609060101010101" pitchFamily="49" charset="-122"/>
              <a:ea typeface="仿宋" panose="02010609060101010101" pitchFamily="49" charset="-122"/>
            </a:endParaRPr>
          </a:p>
          <a:p>
            <a:pPr marL="342900" indent="-342900"/>
            <a:r>
              <a:rPr lang="en-US" altLang="zh-CN" b="1" dirty="0" smtClean="0">
                <a:latin typeface="仿宋" panose="02010609060101010101" pitchFamily="49" charset="-122"/>
                <a:ea typeface="仿宋" panose="02010609060101010101" pitchFamily="49" charset="-122"/>
              </a:rPr>
              <a:t>   </a:t>
            </a:r>
            <a:r>
              <a:rPr lang="zh-CN" altLang="zh-CN" b="1" dirty="0" smtClean="0">
                <a:latin typeface="仿宋" panose="02010609060101010101" pitchFamily="49" charset="-122"/>
                <a:ea typeface="仿宋" panose="02010609060101010101" pitchFamily="49" charset="-122"/>
              </a:rPr>
              <a:t>推动可持续消费的系统化</a:t>
            </a:r>
            <a:endParaRPr lang="en-US" altLang="zh-CN" b="1" dirty="0" smtClean="0">
              <a:latin typeface="仿宋" panose="02010609060101010101" pitchFamily="49" charset="-122"/>
              <a:ea typeface="仿宋" panose="02010609060101010101" pitchFamily="49" charset="-122"/>
            </a:endParaRPr>
          </a:p>
          <a:p>
            <a:pPr marL="342900" indent="-342900"/>
            <a:r>
              <a:rPr lang="en-US" altLang="zh-CN" b="1" dirty="0" smtClean="0">
                <a:latin typeface="仿宋" panose="02010609060101010101" pitchFamily="49" charset="-122"/>
                <a:ea typeface="仿宋" panose="02010609060101010101" pitchFamily="49" charset="-122"/>
              </a:rPr>
              <a:t>   </a:t>
            </a:r>
            <a:r>
              <a:rPr lang="zh-CN" altLang="zh-CN" b="1" dirty="0" smtClean="0">
                <a:latin typeface="仿宋" panose="02010609060101010101" pitchFamily="49" charset="-122"/>
                <a:ea typeface="仿宋" panose="02010609060101010101" pitchFamily="49" charset="-122"/>
              </a:rPr>
              <a:t>政策措施</a:t>
            </a:r>
            <a:endParaRPr lang="en-US" altLang="zh-CN" b="1" dirty="0" smtClean="0">
              <a:latin typeface="仿宋" panose="02010609060101010101" pitchFamily="49" charset="-122"/>
              <a:ea typeface="仿宋" panose="02010609060101010101" pitchFamily="49" charset="-122"/>
            </a:endParaRPr>
          </a:p>
          <a:p>
            <a:pPr marL="342900" indent="-342900"/>
            <a:r>
              <a:rPr lang="en-GB" altLang="zh-CN" b="1" dirty="0" smtClean="0">
                <a:latin typeface="黑体" pitchFamily="49" charset="-122"/>
                <a:ea typeface="黑体" pitchFamily="49" charset="-122"/>
              </a:rPr>
              <a:t>   </a:t>
            </a:r>
            <a:r>
              <a:rPr lang="en-GB" altLang="zh-CN" b="1" dirty="0" smtClean="0">
                <a:latin typeface="Times New Roman" pitchFamily="18" charset="0"/>
                <a:cs typeface="Times New Roman" pitchFamily="18" charset="0"/>
              </a:rPr>
              <a:t>A systematic policy approach that strongly pushes for SC could not be identified.</a:t>
            </a:r>
            <a:endParaRPr lang="zh-CN" altLang="en-US" b="1" dirty="0">
              <a:latin typeface="黑体" pitchFamily="49" charset="-122"/>
              <a:ea typeface="黑体" pitchFamily="49" charset="-122"/>
              <a:cs typeface="Times New Roman" pitchFamily="18" charset="0"/>
            </a:endParaRPr>
          </a:p>
        </p:txBody>
      </p:sp>
      <p:sp>
        <p:nvSpPr>
          <p:cNvPr id="27" name="矩形 26"/>
          <p:cNvSpPr/>
          <p:nvPr/>
        </p:nvSpPr>
        <p:spPr>
          <a:xfrm>
            <a:off x="532631" y="4293220"/>
            <a:ext cx="3203848" cy="2031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a:r>
              <a:rPr lang="zh-CN" altLang="zh-CN" b="1" dirty="0" smtClean="0">
                <a:latin typeface="仿宋" panose="02010609060101010101" pitchFamily="49" charset="-122"/>
                <a:ea typeface="仿宋" panose="02010609060101010101" pitchFamily="49" charset="-122"/>
              </a:rPr>
              <a:t>将可持续消费作为优先政策可以形成众多</a:t>
            </a:r>
            <a:r>
              <a:rPr lang="zh-CN" altLang="en-US" b="1" dirty="0" smtClean="0">
                <a:latin typeface="仿宋" panose="02010609060101010101" pitchFamily="49" charset="-122"/>
                <a:ea typeface="仿宋" panose="02010609060101010101" pitchFamily="49" charset="-122"/>
              </a:rPr>
              <a:t>机会</a:t>
            </a:r>
            <a:endParaRPr lang="en-US" altLang="zh-CN" b="1" dirty="0" smtClean="0">
              <a:latin typeface="仿宋" panose="02010609060101010101" pitchFamily="49" charset="-122"/>
              <a:ea typeface="仿宋" panose="02010609060101010101" pitchFamily="49" charset="-122"/>
            </a:endParaRPr>
          </a:p>
          <a:p>
            <a:pPr marL="342900"/>
            <a:r>
              <a:rPr lang="en-GB" altLang="zh-CN" b="1" dirty="0" smtClean="0">
                <a:latin typeface="Times New Roman" pitchFamily="18" charset="0"/>
                <a:cs typeface="Times New Roman" pitchFamily="18" charset="0"/>
              </a:rPr>
              <a:t>A number of opportunities for China that would result from making SC a policy priority</a:t>
            </a:r>
            <a:r>
              <a:rPr lang="en-US" altLang="zh-CN" b="1" dirty="0" smtClean="0">
                <a:latin typeface="Times New Roman" pitchFamily="18" charset="0"/>
                <a:cs typeface="Times New Roman" pitchFamily="18" charset="0"/>
              </a:rPr>
              <a:t>.</a:t>
            </a:r>
            <a:endParaRPr lang="en-US" altLang="zh-CN" sz="1600" b="1" dirty="0" smtClean="0">
              <a:latin typeface="Times New Roman" pitchFamily="18" charset="0"/>
              <a:ea typeface="黑体" pitchFamily="49" charset="-122"/>
              <a:cs typeface="Times New Roman" pitchFamily="18" charset="0"/>
            </a:endParaRPr>
          </a:p>
          <a:p>
            <a:pPr marL="342900"/>
            <a:endParaRPr lang="zh-CN" altLang="en-US" b="1" dirty="0">
              <a:latin typeface="黑体" pitchFamily="49" charset="-122"/>
              <a:ea typeface="黑体" pitchFamily="49" charset="-122"/>
              <a:cs typeface="Times New Roman" pitchFamily="18" charset="0"/>
            </a:endParaRPr>
          </a:p>
        </p:txBody>
      </p:sp>
      <p:cxnSp>
        <p:nvCxnSpPr>
          <p:cNvPr id="30" name="直接箭头连接符 29"/>
          <p:cNvCxnSpPr/>
          <p:nvPr/>
        </p:nvCxnSpPr>
        <p:spPr>
          <a:xfrm>
            <a:off x="539552" y="2996952"/>
            <a:ext cx="0" cy="2160240"/>
          </a:xfrm>
          <a:prstGeom prst="straightConnector1">
            <a:avLst/>
          </a:prstGeom>
          <a:ln w="88900">
            <a:solidFill>
              <a:schemeClr val="bg1">
                <a:lumMod val="50000"/>
                <a:alpha val="6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7203851" y="1556792"/>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7" name="Oval 6"/>
          <p:cNvSpPr/>
          <p:nvPr/>
        </p:nvSpPr>
        <p:spPr>
          <a:xfrm>
            <a:off x="2123728" y="1556792"/>
            <a:ext cx="4824536" cy="44644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hord 8"/>
          <p:cNvSpPr/>
          <p:nvPr/>
        </p:nvSpPr>
        <p:spPr>
          <a:xfrm rot="10800000">
            <a:off x="2267744" y="1556792"/>
            <a:ext cx="4752528" cy="4464496"/>
          </a:xfrm>
          <a:prstGeom prst="chord">
            <a:avLst>
              <a:gd name="adj1" fmla="val 5356398"/>
              <a:gd name="adj2" fmla="val 16225943"/>
            </a:avLst>
          </a:prstGeom>
          <a:gradFill flip="none" rotWithShape="1">
            <a:gsLst>
              <a:gs pos="0">
                <a:srgbClr val="95B3D7"/>
              </a:gs>
              <a:gs pos="97000">
                <a:schemeClr val="accent1">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314745" y="3429000"/>
            <a:ext cx="1529329" cy="769441"/>
          </a:xfrm>
          <a:prstGeom prst="rect">
            <a:avLst/>
          </a:prstGeom>
          <a:noFill/>
        </p:spPr>
        <p:txBody>
          <a:bodyPr wrap="none" rtlCol="0">
            <a:spAutoFit/>
          </a:bodyPr>
          <a:lstStyle/>
          <a:p>
            <a:pPr algn="ctr"/>
            <a:r>
              <a:rPr lang="zh-CN" altLang="en-US" sz="22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生产</a:t>
            </a:r>
            <a:endParaRPr lang="en-US" altLang="zh-CN" sz="22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22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Production</a:t>
            </a:r>
          </a:p>
        </p:txBody>
      </p:sp>
      <p:sp>
        <p:nvSpPr>
          <p:cNvPr id="33" name="TextBox 32"/>
          <p:cNvSpPr txBox="1"/>
          <p:nvPr/>
        </p:nvSpPr>
        <p:spPr>
          <a:xfrm>
            <a:off x="5252779" y="3429000"/>
            <a:ext cx="1816523" cy="769441"/>
          </a:xfrm>
          <a:prstGeom prst="rect">
            <a:avLst/>
          </a:prstGeom>
          <a:noFill/>
        </p:spPr>
        <p:txBody>
          <a:bodyPr wrap="none" rtlCol="0">
            <a:spAutoFit/>
          </a:bodyPr>
          <a:lstStyle/>
          <a:p>
            <a:pPr algn="ctr"/>
            <a:r>
              <a:rPr lang="zh-CN" altLang="en-US" sz="2200" b="1" dirty="0">
                <a:latin typeface="Times New Roman" panose="02020603050405020304" pitchFamily="18" charset="0"/>
                <a:ea typeface="仿宋" panose="02010609060101010101" pitchFamily="49" charset="-122"/>
                <a:cs typeface="Times New Roman" panose="02020603050405020304" pitchFamily="18" charset="0"/>
              </a:rPr>
              <a:t>消费</a:t>
            </a:r>
            <a:endParaRPr lang="en-US" altLang="zh-CN" sz="2200" b="1" dirty="0">
              <a:latin typeface="Times New Roman" panose="02020603050405020304" pitchFamily="18" charset="0"/>
              <a:ea typeface="仿宋" panose="02010609060101010101" pitchFamily="49" charset="-122"/>
              <a:cs typeface="Times New Roman" panose="02020603050405020304" pitchFamily="18" charset="0"/>
            </a:endParaRPr>
          </a:p>
          <a:p>
            <a:pPr algn="ct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Consumption</a:t>
            </a:r>
          </a:p>
        </p:txBody>
      </p:sp>
      <p:sp>
        <p:nvSpPr>
          <p:cNvPr id="11" name="Block Arc 10"/>
          <p:cNvSpPr/>
          <p:nvPr/>
        </p:nvSpPr>
        <p:spPr>
          <a:xfrm>
            <a:off x="1691680" y="1124744"/>
            <a:ext cx="5688632" cy="4930809"/>
          </a:xfrm>
          <a:prstGeom prst="blockArc">
            <a:avLst>
              <a:gd name="adj1" fmla="val 10902009"/>
              <a:gd name="adj2" fmla="val 21424258"/>
              <a:gd name="adj3" fmla="val 46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107504" y="1232947"/>
            <a:ext cx="2088233" cy="1980029"/>
          </a:xfrm>
          <a:prstGeom prst="rect">
            <a:avLst/>
          </a:prstGeom>
          <a:noFill/>
        </p:spPr>
        <p:txBody>
          <a:bodyPr wrap="square" rtlCol="0">
            <a:spAutoFit/>
          </a:bodyPr>
          <a:lstStyle/>
          <a:p>
            <a:pPr>
              <a:lnSpc>
                <a:spcPts val="1600"/>
              </a:lnSpc>
            </a:pP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1 </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：将可持续消费纳入国家政治与社会经济发展框架</a:t>
            </a:r>
          </a:p>
          <a:p>
            <a:pPr>
              <a:lnSpc>
                <a:spcPts val="1600"/>
              </a:lnSpc>
            </a:pP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Rec. 1: Integrate SC into </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National Political </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and </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Social-Economic Development Frameworks</a:t>
            </a:r>
          </a:p>
          <a:p>
            <a:pPr algn="ctr"/>
            <a:r>
              <a:rPr lang="zh-CN" altLang="en-US" sz="1600" b="1" dirty="0" smtClean="0"/>
              <a:t> </a:t>
            </a:r>
            <a:endParaRPr lang="zh-CN" altLang="en-US" sz="1600" b="1" dirty="0"/>
          </a:p>
        </p:txBody>
      </p:sp>
      <p:sp>
        <p:nvSpPr>
          <p:cNvPr id="13" name="Rounded Rectangle 12"/>
          <p:cNvSpPr/>
          <p:nvPr/>
        </p:nvSpPr>
        <p:spPr>
          <a:xfrm>
            <a:off x="3923927" y="1700808"/>
            <a:ext cx="1328851"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zh-CN" altLang="en-US" sz="1400" dirty="0" smtClean="0">
                <a:latin typeface="Times New Roman" panose="02020603050405020304" pitchFamily="18" charset="0"/>
                <a:ea typeface="仿宋" panose="02010609060101010101" pitchFamily="49" charset="-122"/>
                <a:cs typeface="Times New Roman" panose="02020603050405020304" pitchFamily="18" charset="0"/>
              </a:rPr>
              <a:t>资源开发</a:t>
            </a:r>
            <a:r>
              <a:rPr lang="en-US" sz="1400" dirty="0" smtClean="0">
                <a:latin typeface="Times New Roman" panose="02020603050405020304" pitchFamily="18" charset="0"/>
                <a:ea typeface="仿宋" panose="02010609060101010101" pitchFamily="49" charset="-122"/>
                <a:cs typeface="Times New Roman" panose="02020603050405020304" pitchFamily="18" charset="0"/>
              </a:rPr>
              <a:t>Resource extraction</a:t>
            </a:r>
            <a:endParaRPr lang="en-US" sz="14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38" name="Rounded Rectangle 37"/>
          <p:cNvSpPr/>
          <p:nvPr/>
        </p:nvSpPr>
        <p:spPr>
          <a:xfrm>
            <a:off x="3923927" y="2420888"/>
            <a:ext cx="1328851"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zh-CN" altLang="en-US" sz="1400" dirty="0" smtClean="0">
                <a:latin typeface="Times New Roman" panose="02020603050405020304" pitchFamily="18" charset="0"/>
                <a:ea typeface="仿宋" panose="02010609060101010101" pitchFamily="49" charset="-122"/>
                <a:cs typeface="Times New Roman" panose="02020603050405020304" pitchFamily="18" charset="0"/>
              </a:rPr>
              <a:t>交通</a:t>
            </a:r>
            <a:endPar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400"/>
              </a:lnSpc>
            </a:pPr>
            <a:r>
              <a:rPr lang="en-US" sz="1400" dirty="0" smtClean="0">
                <a:latin typeface="Times New Roman" panose="02020603050405020304" pitchFamily="18" charset="0"/>
                <a:ea typeface="仿宋" panose="02010609060101010101" pitchFamily="49" charset="-122"/>
                <a:cs typeface="Times New Roman" panose="02020603050405020304" pitchFamily="18" charset="0"/>
              </a:rPr>
              <a:t>Transport</a:t>
            </a:r>
            <a:endParaRPr lang="en-US" sz="14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40" name="Rounded Rectangle 39"/>
          <p:cNvSpPr/>
          <p:nvPr/>
        </p:nvSpPr>
        <p:spPr>
          <a:xfrm>
            <a:off x="3923927" y="3140968"/>
            <a:ext cx="1328851"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zh-CN" altLang="en-US" sz="1400" dirty="0" smtClean="0">
                <a:latin typeface="Times New Roman" panose="02020603050405020304" pitchFamily="18" charset="0"/>
                <a:ea typeface="仿宋" panose="02010609060101010101" pitchFamily="49" charset="-122"/>
                <a:cs typeface="Times New Roman" panose="02020603050405020304" pitchFamily="18" charset="0"/>
              </a:rPr>
              <a:t>制造</a:t>
            </a:r>
            <a:r>
              <a:rPr lang="en-US" sz="1400" dirty="0" smtClean="0">
                <a:latin typeface="Times New Roman" panose="02020603050405020304" pitchFamily="18" charset="0"/>
                <a:ea typeface="仿宋" panose="02010609060101010101" pitchFamily="49" charset="-122"/>
                <a:cs typeface="Times New Roman" panose="02020603050405020304" pitchFamily="18" charset="0"/>
              </a:rPr>
              <a:t>Manufacturing</a:t>
            </a:r>
            <a:endParaRPr lang="en-US" sz="14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41" name="Rounded Rectangle 40"/>
          <p:cNvSpPr/>
          <p:nvPr/>
        </p:nvSpPr>
        <p:spPr>
          <a:xfrm>
            <a:off x="3923927" y="3861048"/>
            <a:ext cx="1328851"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zh-CN" altLang="en-US" sz="1400" dirty="0" smtClean="0">
                <a:latin typeface="Times New Roman" panose="02020603050405020304" pitchFamily="18" charset="0"/>
                <a:ea typeface="仿宋" panose="02010609060101010101" pitchFamily="49" charset="-122"/>
                <a:cs typeface="Times New Roman" panose="02020603050405020304" pitchFamily="18" charset="0"/>
              </a:rPr>
              <a:t>零售</a:t>
            </a:r>
            <a:endPar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400"/>
              </a:lnSpc>
            </a:pPr>
            <a:r>
              <a:rPr lang="en-US" sz="1400" dirty="0" smtClean="0">
                <a:latin typeface="Times New Roman" panose="02020603050405020304" pitchFamily="18" charset="0"/>
                <a:ea typeface="仿宋" panose="02010609060101010101" pitchFamily="49" charset="-122"/>
                <a:cs typeface="Times New Roman" panose="02020603050405020304" pitchFamily="18" charset="0"/>
              </a:rPr>
              <a:t>Retail</a:t>
            </a:r>
            <a:endParaRPr lang="en-US" sz="14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42" name="Rounded Rectangle 41"/>
          <p:cNvSpPr/>
          <p:nvPr/>
        </p:nvSpPr>
        <p:spPr>
          <a:xfrm>
            <a:off x="3923927" y="4581128"/>
            <a:ext cx="1328851"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zh-CN" altLang="en-US" sz="1400" dirty="0" smtClean="0">
                <a:latin typeface="Times New Roman" panose="02020603050405020304" pitchFamily="18" charset="0"/>
                <a:ea typeface="仿宋" panose="02010609060101010101" pitchFamily="49" charset="-122"/>
                <a:cs typeface="Times New Roman" panose="02020603050405020304" pitchFamily="18" charset="0"/>
              </a:rPr>
              <a:t>使用</a:t>
            </a:r>
            <a:endPar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400"/>
              </a:lnSpc>
            </a:pPr>
            <a:r>
              <a:rPr lang="en-US" sz="1400" dirty="0" smtClean="0">
                <a:latin typeface="Times New Roman" panose="02020603050405020304" pitchFamily="18" charset="0"/>
                <a:ea typeface="仿宋" panose="02010609060101010101" pitchFamily="49" charset="-122"/>
                <a:cs typeface="Times New Roman" panose="02020603050405020304" pitchFamily="18" charset="0"/>
              </a:rPr>
              <a:t>Use-phase</a:t>
            </a:r>
            <a:endParaRPr lang="en-US" sz="14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43" name="Rounded Rectangle 42"/>
          <p:cNvSpPr/>
          <p:nvPr/>
        </p:nvSpPr>
        <p:spPr>
          <a:xfrm>
            <a:off x="3923927" y="5301208"/>
            <a:ext cx="1327349"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zh-CN" altLang="en-US" sz="1400" dirty="0" smtClean="0">
                <a:latin typeface="Times New Roman" panose="02020603050405020304" pitchFamily="18" charset="0"/>
                <a:ea typeface="仿宋" panose="02010609060101010101" pitchFamily="49" charset="-122"/>
                <a:cs typeface="Times New Roman" panose="02020603050405020304" pitchFamily="18" charset="0"/>
              </a:rPr>
              <a:t>周期结束</a:t>
            </a:r>
            <a:endParaRPr lang="en-US" sz="1400" dirty="0" smtClean="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400"/>
              </a:lnSpc>
            </a:pPr>
            <a:r>
              <a:rPr lang="en-US" sz="1400" dirty="0" smtClean="0">
                <a:latin typeface="Times New Roman" panose="02020603050405020304" pitchFamily="18" charset="0"/>
                <a:ea typeface="仿宋" panose="02010609060101010101" pitchFamily="49" charset="-122"/>
                <a:cs typeface="Times New Roman" panose="02020603050405020304" pitchFamily="18" charset="0"/>
              </a:rPr>
              <a:t>End-of-life</a:t>
            </a:r>
            <a:endParaRPr lang="en-US" sz="14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4" name="Rectangle 13"/>
          <p:cNvSpPr/>
          <p:nvPr/>
        </p:nvSpPr>
        <p:spPr>
          <a:xfrm>
            <a:off x="7308304" y="4134946"/>
            <a:ext cx="1907704" cy="2390398"/>
          </a:xfrm>
          <a:prstGeom prst="rect">
            <a:avLst/>
          </a:prstGeom>
        </p:spPr>
        <p:txBody>
          <a:bodyPr wrap="square">
            <a:spAutoFit/>
          </a:bodyPr>
          <a:lstStyle/>
          <a:p>
            <a:pPr>
              <a:lnSpc>
                <a:spcPts val="1600"/>
              </a:lnSpc>
            </a:pP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2</a:t>
            </a: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：在</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执政体系内</a:t>
            </a: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与社会</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中推动可持续消费制度</a:t>
            </a: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创新</a:t>
            </a:r>
            <a:endPar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endParaRPr>
          </a:p>
          <a:p>
            <a:pPr>
              <a:lnSpc>
                <a:spcPts val="1600"/>
              </a:lnSpc>
            </a:pPr>
            <a:r>
              <a:rPr lang="en-US" sz="1600" b="1" dirty="0" smtClean="0">
                <a:latin typeface="Times New Roman" panose="02020603050405020304" pitchFamily="18" charset="0"/>
                <a:ea typeface="仿宋" panose="02010609060101010101" pitchFamily="49" charset="-122"/>
                <a:cs typeface="Times New Roman" panose="02020603050405020304" pitchFamily="18" charset="0"/>
              </a:rPr>
              <a:t>Rec. 2: </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Enable </a:t>
            </a:r>
            <a:r>
              <a:rPr lang="en-GB" sz="1600" b="1" dirty="0">
                <a:latin typeface="Times New Roman" panose="02020603050405020304" pitchFamily="18" charset="0"/>
                <a:ea typeface="仿宋" panose="02010609060101010101" pitchFamily="49" charset="-122"/>
                <a:cs typeface="Times New Roman" panose="02020603050405020304" pitchFamily="18" charset="0"/>
              </a:rPr>
              <a:t>i</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nstitutional </a:t>
            </a:r>
            <a:r>
              <a:rPr lang="en-GB" sz="1600" b="1" dirty="0">
                <a:latin typeface="Times New Roman" panose="02020603050405020304" pitchFamily="18" charset="0"/>
                <a:ea typeface="仿宋" panose="02010609060101010101" pitchFamily="49" charset="-122"/>
                <a:cs typeface="Times New Roman" panose="02020603050405020304" pitchFamily="18" charset="0"/>
              </a:rPr>
              <a:t>Innovations </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for </a:t>
            </a:r>
            <a:r>
              <a:rPr lang="en-GB" sz="1600" b="1" dirty="0">
                <a:latin typeface="Times New Roman" panose="02020603050405020304" pitchFamily="18" charset="0"/>
                <a:ea typeface="仿宋" panose="02010609060101010101" pitchFamily="49" charset="-122"/>
                <a:cs typeface="Times New Roman" panose="02020603050405020304" pitchFamily="18" charset="0"/>
              </a:rPr>
              <a:t>SC </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in </a:t>
            </a:r>
            <a:r>
              <a:rPr lang="en-GB" sz="1600" b="1" dirty="0">
                <a:latin typeface="Times New Roman" panose="02020603050405020304" pitchFamily="18" charset="0"/>
                <a:ea typeface="仿宋" panose="02010609060101010101" pitchFamily="49" charset="-122"/>
                <a:cs typeface="Times New Roman" panose="02020603050405020304" pitchFamily="18" charset="0"/>
              </a:rPr>
              <a:t>t</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he </a:t>
            </a:r>
            <a:r>
              <a:rPr lang="en-GB" sz="1600" b="1" dirty="0">
                <a:latin typeface="Times New Roman" panose="02020603050405020304" pitchFamily="18" charset="0"/>
                <a:ea typeface="仿宋" panose="02010609060101010101" pitchFamily="49" charset="-122"/>
                <a:cs typeface="Times New Roman" panose="02020603050405020304" pitchFamily="18" charset="0"/>
              </a:rPr>
              <a:t>a</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dministrative </a:t>
            </a:r>
            <a:r>
              <a:rPr lang="en-GB" sz="1600" b="1" dirty="0">
                <a:latin typeface="Times New Roman" panose="02020603050405020304" pitchFamily="18" charset="0"/>
                <a:ea typeface="仿宋" panose="02010609060101010101" pitchFamily="49" charset="-122"/>
                <a:cs typeface="Times New Roman" panose="02020603050405020304" pitchFamily="18" charset="0"/>
              </a:rPr>
              <a:t>System </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and Society</a:t>
            </a:r>
          </a:p>
          <a:p>
            <a:pPr algn="r"/>
            <a:endParaRPr lang="de-DE" sz="1600" dirty="0"/>
          </a:p>
        </p:txBody>
      </p:sp>
      <p:sp>
        <p:nvSpPr>
          <p:cNvPr id="44" name="Block Arc 43"/>
          <p:cNvSpPr/>
          <p:nvPr/>
        </p:nvSpPr>
        <p:spPr>
          <a:xfrm rot="10290210">
            <a:off x="1699151" y="977646"/>
            <a:ext cx="5524438" cy="5385158"/>
          </a:xfrm>
          <a:prstGeom prst="blockArc">
            <a:avLst>
              <a:gd name="adj1" fmla="val 16776145"/>
              <a:gd name="adj2" fmla="val 21424258"/>
              <a:gd name="adj3" fmla="val 46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Block Arc 44"/>
          <p:cNvSpPr/>
          <p:nvPr/>
        </p:nvSpPr>
        <p:spPr>
          <a:xfrm rot="5171279">
            <a:off x="1939553" y="948879"/>
            <a:ext cx="5472608" cy="5472608"/>
          </a:xfrm>
          <a:prstGeom prst="blockArc">
            <a:avLst>
              <a:gd name="adj1" fmla="val 16776145"/>
              <a:gd name="adj2" fmla="val 21424258"/>
              <a:gd name="adj3" fmla="val 46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7" name="Rounded Rectangle 46"/>
          <p:cNvSpPr/>
          <p:nvPr/>
        </p:nvSpPr>
        <p:spPr>
          <a:xfrm>
            <a:off x="4139952" y="6070311"/>
            <a:ext cx="936104" cy="720080"/>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建议三</a:t>
            </a:r>
            <a:endParaRPr lang="de-DE"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b="1"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Rec. </a:t>
            </a:r>
            <a:r>
              <a:rPr lang="zh-CN" altLang="zh-CN" sz="1600" b="1"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3</a:t>
            </a:r>
            <a:endParaRPr lang="en-US" sz="1600" b="1"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6" name="Rectangle 15"/>
          <p:cNvSpPr/>
          <p:nvPr/>
        </p:nvSpPr>
        <p:spPr>
          <a:xfrm>
            <a:off x="179512" y="4298320"/>
            <a:ext cx="1656184" cy="1938992"/>
          </a:xfrm>
          <a:prstGeom prst="rect">
            <a:avLst/>
          </a:prstGeom>
        </p:spPr>
        <p:txBody>
          <a:bodyPr wrap="square">
            <a:spAutoFit/>
          </a:bodyPr>
          <a:lstStyle/>
          <a:p>
            <a:pPr>
              <a:lnSpc>
                <a:spcPts val="1600"/>
              </a:lnSpc>
            </a:pP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3</a:t>
            </a: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：建立</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多利益相关方参与的可持续</a:t>
            </a: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消费</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伙伴</a:t>
            </a: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关系</a:t>
            </a:r>
            <a:r>
              <a:rPr lang="de-DE" altLang="zh-CN" sz="1600" b="1" i="1" dirty="0" smtClean="0">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1600" b="1" i="1" dirty="0">
              <a:latin typeface="Times New Roman" panose="02020603050405020304" pitchFamily="18" charset="0"/>
              <a:ea typeface="仿宋" panose="02010609060101010101" pitchFamily="49" charset="-122"/>
              <a:cs typeface="Times New Roman" panose="02020603050405020304" pitchFamily="18" charset="0"/>
            </a:endParaRPr>
          </a:p>
          <a:p>
            <a:pPr>
              <a:lnSpc>
                <a:spcPts val="1600"/>
              </a:lnSpc>
            </a:pP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Rec. 3: Initiate </a:t>
            </a:r>
            <a:r>
              <a:rPr lang="en-GB" sz="1600" b="1" dirty="0">
                <a:latin typeface="Times New Roman" panose="02020603050405020304" pitchFamily="18" charset="0"/>
                <a:ea typeface="仿宋" panose="02010609060101010101" pitchFamily="49" charset="-122"/>
                <a:cs typeface="Times New Roman" panose="02020603050405020304" pitchFamily="18" charset="0"/>
              </a:rPr>
              <a:t>Multi-Stakeholder Partnerships </a:t>
            </a:r>
            <a:r>
              <a:rPr lang="en-GB" sz="1600" b="1" dirty="0" smtClean="0">
                <a:latin typeface="Times New Roman" panose="02020603050405020304" pitchFamily="18" charset="0"/>
                <a:ea typeface="仿宋" panose="02010609060101010101" pitchFamily="49" charset="-122"/>
                <a:cs typeface="Times New Roman" panose="02020603050405020304" pitchFamily="18" charset="0"/>
              </a:rPr>
              <a:t>for SC</a:t>
            </a:r>
            <a:endParaRPr lang="en-US" sz="1600" b="1" i="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latin typeface="Times New Roman" pitchFamily="18" charset="0"/>
                <a:ea typeface="宋体" pitchFamily="2" charset="-122"/>
                <a:cs typeface="Times New Roman" pitchFamily="18" charset="0"/>
              </a:rPr>
              <a:t>Sustainable Consumption and Production</a:t>
            </a:r>
          </a:p>
          <a:p>
            <a:r>
              <a:rPr lang="zh-CN" altLang="en-US" sz="2000" dirty="0" smtClean="0">
                <a:latin typeface="SimHei" pitchFamily="49" charset="-122"/>
                <a:ea typeface="SimHei" pitchFamily="49" charset="-122"/>
              </a:rPr>
              <a:t>可持续消费与生产</a:t>
            </a:r>
            <a:endParaRPr lang="en-US" altLang="zh-CN" sz="2000" dirty="0">
              <a:latin typeface="SimHei" pitchFamily="49" charset="-122"/>
              <a:ea typeface="SimHei" pitchFamily="49" charset="-122"/>
            </a:endParaRPr>
          </a:p>
        </p:txBody>
      </p:sp>
      <p:sp>
        <p:nvSpPr>
          <p:cNvPr id="27" name="Rounded Rectangle 26"/>
          <p:cNvSpPr/>
          <p:nvPr/>
        </p:nvSpPr>
        <p:spPr>
          <a:xfrm>
            <a:off x="7119974" y="3326795"/>
            <a:ext cx="936104" cy="720080"/>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建议二</a:t>
            </a:r>
            <a:endParaRPr lang="de-DE"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b="1"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Rec</a:t>
            </a:r>
            <a:r>
              <a:rPr 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1600" b="1"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2</a:t>
            </a:r>
            <a:endParaRPr 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9" name="Rounded Rectangle 28"/>
          <p:cNvSpPr/>
          <p:nvPr/>
        </p:nvSpPr>
        <p:spPr>
          <a:xfrm>
            <a:off x="1115616" y="3465372"/>
            <a:ext cx="936104" cy="720080"/>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建议一</a:t>
            </a:r>
            <a:endParaRPr lang="en-US"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b="1"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Rec</a:t>
            </a:r>
            <a:r>
              <a:rPr 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lang="en-US" sz="1600" b="1"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1</a:t>
            </a:r>
            <a:endParaRPr 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1232092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18" name="Rounded Rectangle 17"/>
          <p:cNvSpPr/>
          <p:nvPr/>
        </p:nvSpPr>
        <p:spPr>
          <a:xfrm>
            <a:off x="179512" y="1052736"/>
            <a:ext cx="8640960" cy="539498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79512" y="1124744"/>
            <a:ext cx="8208912" cy="1323439"/>
          </a:xfrm>
          <a:prstGeom prst="rect">
            <a:avLst/>
          </a:prstGeom>
        </p:spPr>
        <p:txBody>
          <a:bodyPr wrap="square">
            <a:spAutoFit/>
          </a:bodyPr>
          <a:lstStyle/>
          <a:p>
            <a:pPr lvl="1"/>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1 </a:t>
            </a:r>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：将可持续消费纳入国家政治与经济社会发展框架</a:t>
            </a:r>
            <a:endParaRPr lang="de-DE" altLang="zh-CN" sz="2000" dirty="0">
              <a:latin typeface="Times New Roman" panose="02020603050405020304" pitchFamily="18" charset="0"/>
              <a:ea typeface="仿宋" panose="02010609060101010101" pitchFamily="49" charset="-122"/>
              <a:cs typeface="Times New Roman" panose="02020603050405020304" pitchFamily="18" charset="0"/>
            </a:endParaRPr>
          </a:p>
          <a:p>
            <a:pPr lvl="1"/>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RECOMMENDATION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1: Integrate Sustainable Consumption i</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nto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National Political a</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nd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Social-Economic Development </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Frameworks</a:t>
            </a:r>
          </a:p>
          <a:p>
            <a:pPr lvl="1" algn="ctr"/>
            <a:r>
              <a:rPr lang="en-GB" sz="2000" b="1" i="1" dirty="0" smtClean="0"/>
              <a:t> </a:t>
            </a:r>
            <a:endParaRPr lang="de-DE" sz="2000" b="1" i="1" dirty="0"/>
          </a:p>
        </p:txBody>
      </p:sp>
      <p:sp>
        <p:nvSpPr>
          <p:cNvPr id="20" name="Rectangle 19"/>
          <p:cNvSpPr/>
          <p:nvPr/>
        </p:nvSpPr>
        <p:spPr>
          <a:xfrm>
            <a:off x="611560" y="2289646"/>
            <a:ext cx="8172400" cy="923330"/>
          </a:xfrm>
          <a:prstGeom prst="rect">
            <a:avLst/>
          </a:prstGeom>
        </p:spPr>
        <p:txBody>
          <a:bodyPr wrap="square">
            <a:spAutoFit/>
          </a:bodyPr>
          <a:lstStyle/>
          <a:p>
            <a:pPr defTabSz="444500"/>
            <a:r>
              <a:rPr lang="en-GB" dirty="0" smtClean="0">
                <a:latin typeface="Times New Roman" panose="02020603050405020304" pitchFamily="18" charset="0"/>
                <a:ea typeface="仿宋" panose="02010609060101010101" pitchFamily="49" charset="-122"/>
                <a:cs typeface="Times New Roman" panose="02020603050405020304" pitchFamily="18" charset="0"/>
              </a:rPr>
              <a:t>1.1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在“十三五规划”中着重强调可持续消费</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444500"/>
            <a:r>
              <a:rPr lang="en-GB" dirty="0" smtClean="0">
                <a:latin typeface="Times New Roman" panose="02020603050405020304" pitchFamily="18" charset="0"/>
                <a:ea typeface="仿宋" panose="02010609060101010101" pitchFamily="49" charset="-122"/>
                <a:cs typeface="Times New Roman" panose="02020603050405020304" pitchFamily="18" charset="0"/>
              </a:rPr>
              <a:t>         Feature </a:t>
            </a:r>
            <a:r>
              <a:rPr lang="en-GB" dirty="0">
                <a:latin typeface="Times New Roman" panose="02020603050405020304" pitchFamily="18" charset="0"/>
                <a:ea typeface="仿宋" panose="02010609060101010101" pitchFamily="49" charset="-122"/>
                <a:cs typeface="Times New Roman" panose="02020603050405020304" pitchFamily="18" charset="0"/>
              </a:rPr>
              <a:t>Sustainable Consumption prominently in the 13</a:t>
            </a:r>
            <a:r>
              <a:rPr lang="en-GB" baseline="30000" dirty="0">
                <a:latin typeface="Times New Roman" panose="02020603050405020304" pitchFamily="18" charset="0"/>
                <a:ea typeface="仿宋" panose="02010609060101010101" pitchFamily="49" charset="-122"/>
                <a:cs typeface="Times New Roman" panose="02020603050405020304" pitchFamily="18" charset="0"/>
              </a:rPr>
              <a:t>th</a:t>
            </a:r>
            <a:r>
              <a:rPr lang="en-GB" dirty="0">
                <a:latin typeface="Times New Roman" panose="02020603050405020304" pitchFamily="18" charset="0"/>
                <a:ea typeface="仿宋" panose="02010609060101010101" pitchFamily="49" charset="-122"/>
                <a:cs typeface="Times New Roman" panose="02020603050405020304" pitchFamily="18" charset="0"/>
              </a:rPr>
              <a:t> Five-Year </a:t>
            </a:r>
            <a:r>
              <a:rPr lang="en-GB" dirty="0" smtClean="0">
                <a:latin typeface="Times New Roman" panose="02020603050405020304" pitchFamily="18" charset="0"/>
                <a:ea typeface="仿宋" panose="02010609060101010101" pitchFamily="49" charset="-122"/>
                <a:cs typeface="Times New Roman" panose="02020603050405020304" pitchFamily="18" charset="0"/>
              </a:rPr>
              <a:t>Plan</a:t>
            </a:r>
          </a:p>
          <a:p>
            <a:pPr defTabSz="444500"/>
            <a:r>
              <a:rPr lang="de-DE" altLang="zh-CN" dirty="0" smtClean="0">
                <a:latin typeface="Times New Roman" panose="02020603050405020304" pitchFamily="18" charset="0"/>
                <a:ea typeface="仿宋" panose="02010609060101010101" pitchFamily="49" charset="-122"/>
                <a:cs typeface="Times New Roman" panose="02020603050405020304" pitchFamily="18" charset="0"/>
              </a:rPr>
              <a:t>	</a:t>
            </a:r>
            <a:endParaRPr lang="de-DE"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1" name="Rectangle 20"/>
          <p:cNvSpPr/>
          <p:nvPr/>
        </p:nvSpPr>
        <p:spPr>
          <a:xfrm>
            <a:off x="611560" y="3070701"/>
            <a:ext cx="8244408" cy="923330"/>
          </a:xfrm>
          <a:prstGeom prst="rect">
            <a:avLst/>
          </a:prstGeom>
        </p:spPr>
        <p:txBody>
          <a:bodyPr wrap="square">
            <a:spAutoFit/>
          </a:bodyPr>
          <a:lstStyle/>
          <a:p>
            <a:pPr>
              <a:tabLst>
                <a:tab pos="444500" algn="l"/>
              </a:tabLst>
            </a:pPr>
            <a:r>
              <a:rPr lang="en-GB" dirty="0" smtClean="0">
                <a:latin typeface="Times New Roman" panose="02020603050405020304" pitchFamily="18" charset="0"/>
                <a:ea typeface="仿宋" panose="02010609060101010101" pitchFamily="49" charset="-122"/>
                <a:cs typeface="Times New Roman" panose="02020603050405020304" pitchFamily="18" charset="0"/>
              </a:rPr>
              <a:t>1.2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将可持续消费纳入现行法律法规</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a:tabLst>
                <a:tab pos="444500" algn="l"/>
              </a:tabLst>
            </a:pPr>
            <a:r>
              <a:rPr lang="en-GB" dirty="0" smtClean="0">
                <a:latin typeface="Times New Roman" panose="02020603050405020304" pitchFamily="18" charset="0"/>
                <a:ea typeface="仿宋" panose="02010609060101010101" pitchFamily="49" charset="-122"/>
                <a:cs typeface="Times New Roman" panose="02020603050405020304" pitchFamily="18" charset="0"/>
              </a:rPr>
              <a:t>         Integrate </a:t>
            </a:r>
            <a:r>
              <a:rPr lang="en-GB" dirty="0">
                <a:latin typeface="Times New Roman" panose="02020603050405020304" pitchFamily="18" charset="0"/>
                <a:ea typeface="仿宋" panose="02010609060101010101" pitchFamily="49" charset="-122"/>
                <a:cs typeface="Times New Roman" panose="02020603050405020304" pitchFamily="18" charset="0"/>
              </a:rPr>
              <a:t>Sustainable Consumption into existing </a:t>
            </a:r>
            <a:r>
              <a:rPr lang="en-GB" dirty="0" smtClean="0">
                <a:latin typeface="Times New Roman" panose="02020603050405020304" pitchFamily="18" charset="0"/>
                <a:ea typeface="仿宋" panose="02010609060101010101" pitchFamily="49" charset="-122"/>
                <a:cs typeface="Times New Roman" panose="02020603050405020304" pitchFamily="18" charset="0"/>
              </a:rPr>
              <a:t>legislation</a:t>
            </a:r>
          </a:p>
          <a:p>
            <a:pPr>
              <a:tabLst>
                <a:tab pos="444500" algn="l"/>
              </a:tabLst>
            </a:pPr>
            <a:r>
              <a:rPr lang="de-DE" altLang="zh-CN" dirty="0" smtClean="0"/>
              <a:t>	</a:t>
            </a:r>
            <a:endParaRPr lang="de-DE" dirty="0"/>
          </a:p>
        </p:txBody>
      </p:sp>
      <p:sp>
        <p:nvSpPr>
          <p:cNvPr id="22" name="Rectangle 21"/>
          <p:cNvSpPr/>
          <p:nvPr/>
        </p:nvSpPr>
        <p:spPr>
          <a:xfrm>
            <a:off x="611560" y="3789040"/>
            <a:ext cx="8748464" cy="1200329"/>
          </a:xfrm>
          <a:prstGeom prst="rect">
            <a:avLst/>
          </a:prstGeom>
        </p:spPr>
        <p:txBody>
          <a:bodyPr wrap="square">
            <a:spAutoFit/>
          </a:bodyPr>
          <a:lstStyle/>
          <a:p>
            <a:pPr>
              <a:tabLst>
                <a:tab pos="444500" algn="l"/>
              </a:tabLst>
            </a:pPr>
            <a:r>
              <a:rPr lang="en-GB" dirty="0" smtClean="0">
                <a:latin typeface="Times New Roman" panose="02020603050405020304" pitchFamily="18" charset="0"/>
                <a:ea typeface="仿宋" panose="02010609060101010101" pitchFamily="49" charset="-122"/>
                <a:cs typeface="Times New Roman" panose="02020603050405020304" pitchFamily="18" charset="0"/>
              </a:rPr>
              <a:t>1.3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调整现有的经济手段和具体政策，促进法律和法规的实施</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a:tabLst>
                <a:tab pos="444500" algn="l"/>
              </a:tabLst>
            </a:pPr>
            <a:r>
              <a:rPr lang="en-GB" dirty="0" smtClean="0">
                <a:latin typeface="Times New Roman" panose="02020603050405020304" pitchFamily="18" charset="0"/>
                <a:ea typeface="仿宋" panose="02010609060101010101" pitchFamily="49" charset="-122"/>
                <a:cs typeface="Times New Roman" panose="02020603050405020304" pitchFamily="18" charset="0"/>
              </a:rPr>
              <a:t>         Adjust </a:t>
            </a:r>
            <a:r>
              <a:rPr lang="en-GB" dirty="0">
                <a:latin typeface="Times New Roman" panose="02020603050405020304" pitchFamily="18" charset="0"/>
                <a:ea typeface="仿宋" panose="02010609060101010101" pitchFamily="49" charset="-122"/>
                <a:cs typeface="Times New Roman" panose="02020603050405020304" pitchFamily="18" charset="0"/>
              </a:rPr>
              <a:t>existing economic instruments and specific policies to </a:t>
            </a:r>
            <a:r>
              <a:rPr lang="en-GB" dirty="0" smtClean="0">
                <a:latin typeface="Times New Roman" panose="02020603050405020304" pitchFamily="18" charset="0"/>
                <a:ea typeface="仿宋" panose="02010609060101010101" pitchFamily="49" charset="-122"/>
                <a:cs typeface="Times New Roman" panose="02020603050405020304" pitchFamily="18" charset="0"/>
              </a:rPr>
              <a:t>support 	implementation </a:t>
            </a:r>
            <a:r>
              <a:rPr lang="en-GB" dirty="0">
                <a:latin typeface="Times New Roman" panose="02020603050405020304" pitchFamily="18" charset="0"/>
                <a:ea typeface="仿宋" panose="02010609060101010101" pitchFamily="49" charset="-122"/>
                <a:cs typeface="Times New Roman" panose="02020603050405020304" pitchFamily="18" charset="0"/>
              </a:rPr>
              <a:t>of laws and regulations</a:t>
            </a:r>
            <a:r>
              <a:rPr lang="de-DE" dirty="0" smtClean="0">
                <a:effectLst/>
                <a:latin typeface="Times New Roman" panose="02020603050405020304" pitchFamily="18" charset="0"/>
                <a:ea typeface="仿宋" panose="02010609060101010101" pitchFamily="49" charset="-122"/>
                <a:cs typeface="Times New Roman" panose="02020603050405020304" pitchFamily="18" charset="0"/>
              </a:rPr>
              <a:t> </a:t>
            </a:r>
          </a:p>
          <a:p>
            <a:pPr>
              <a:tabLst>
                <a:tab pos="444500" algn="l"/>
              </a:tabLst>
            </a:pPr>
            <a:r>
              <a:rPr lang="de-DE" altLang="zh-CN" dirty="0" smtClean="0"/>
              <a:t>	</a:t>
            </a:r>
            <a:endParaRPr lang="de-DE" dirty="0"/>
          </a:p>
        </p:txBody>
      </p:sp>
      <p:sp>
        <p:nvSpPr>
          <p:cNvPr id="23" name="Rectangle 22"/>
          <p:cNvSpPr/>
          <p:nvPr/>
        </p:nvSpPr>
        <p:spPr>
          <a:xfrm>
            <a:off x="611560" y="4798893"/>
            <a:ext cx="8280920" cy="923330"/>
          </a:xfrm>
          <a:prstGeom prst="rect">
            <a:avLst/>
          </a:prstGeom>
        </p:spPr>
        <p:txBody>
          <a:bodyPr wrap="square">
            <a:spAutoFit/>
          </a:bodyPr>
          <a:lstStyle/>
          <a:p>
            <a:pPr defTabSz="444500"/>
            <a:r>
              <a:rPr lang="en-GB" dirty="0" smtClean="0">
                <a:latin typeface="Times New Roman" panose="02020603050405020304" pitchFamily="18" charset="0"/>
                <a:ea typeface="仿宋" panose="02010609060101010101" pitchFamily="49" charset="-122"/>
                <a:cs typeface="Times New Roman" panose="02020603050405020304" pitchFamily="18" charset="0"/>
              </a:rPr>
              <a:t>1.4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将可持续消费纳入中国的低碳城市发展战略</a:t>
            </a:r>
            <a:r>
              <a:rPr lang="de-DE" altLang="zh-CN" dirty="0">
                <a:latin typeface="Times New Roman" panose="02020603050405020304" pitchFamily="18" charset="0"/>
                <a:ea typeface="仿宋" panose="02010609060101010101" pitchFamily="49" charset="-122"/>
                <a:cs typeface="Times New Roman" panose="02020603050405020304" pitchFamily="18" charset="0"/>
              </a:rPr>
              <a:t> </a:t>
            </a:r>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444500"/>
            <a:r>
              <a:rPr lang="en-GB" dirty="0" smtClean="0">
                <a:latin typeface="Times New Roman" panose="02020603050405020304" pitchFamily="18" charset="0"/>
                <a:ea typeface="仿宋" panose="02010609060101010101" pitchFamily="49" charset="-122"/>
                <a:cs typeface="Times New Roman" panose="02020603050405020304" pitchFamily="18" charset="0"/>
              </a:rPr>
              <a:t>         Integrate </a:t>
            </a:r>
            <a:r>
              <a:rPr lang="en-GB" dirty="0">
                <a:latin typeface="Times New Roman" panose="02020603050405020304" pitchFamily="18" charset="0"/>
                <a:ea typeface="仿宋" panose="02010609060101010101" pitchFamily="49" charset="-122"/>
                <a:cs typeface="Times New Roman" panose="02020603050405020304" pitchFamily="18" charset="0"/>
              </a:rPr>
              <a:t>SC into China’s low-carbon urban development </a:t>
            </a:r>
            <a:r>
              <a:rPr lang="en-GB" dirty="0" smtClean="0">
                <a:latin typeface="Times New Roman" panose="02020603050405020304" pitchFamily="18" charset="0"/>
                <a:ea typeface="仿宋" panose="02010609060101010101" pitchFamily="49" charset="-122"/>
                <a:cs typeface="Times New Roman" panose="02020603050405020304" pitchFamily="18" charset="0"/>
              </a:rPr>
              <a:t>strategy</a:t>
            </a:r>
          </a:p>
          <a:p>
            <a:pPr defTabSz="444500"/>
            <a:r>
              <a:rPr lang="de-DE" altLang="zh-CN" dirty="0" smtClean="0"/>
              <a:t>	</a:t>
            </a:r>
            <a:endParaRPr lang="en-US" dirty="0"/>
          </a:p>
        </p:txBody>
      </p:sp>
      <p:sp>
        <p:nvSpPr>
          <p:cNvPr id="24" name="Rectangle 23"/>
          <p:cNvSpPr/>
          <p:nvPr/>
        </p:nvSpPr>
        <p:spPr>
          <a:xfrm>
            <a:off x="611560" y="5530006"/>
            <a:ext cx="8352928" cy="923330"/>
          </a:xfrm>
          <a:prstGeom prst="rect">
            <a:avLst/>
          </a:prstGeom>
        </p:spPr>
        <p:txBody>
          <a:bodyPr wrap="square">
            <a:spAutoFit/>
          </a:bodyPr>
          <a:lstStyle/>
          <a:p>
            <a:pPr defTabSz="444500"/>
            <a:r>
              <a:rPr lang="en-GB" dirty="0" smtClean="0">
                <a:latin typeface="Times New Roman" panose="02020603050405020304" pitchFamily="18" charset="0"/>
                <a:ea typeface="仿宋" panose="02010609060101010101" pitchFamily="49" charset="-122"/>
                <a:cs typeface="Times New Roman" panose="02020603050405020304" pitchFamily="18" charset="0"/>
              </a:rPr>
              <a:t>1.5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制定国家可持续消费路线图与</a:t>
            </a:r>
            <a:r>
              <a:rPr lang="en-US" altLang="zh-CN"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可持续消费行动计划</a:t>
            </a:r>
            <a:r>
              <a:rPr lang="en-US" altLang="zh-CN"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dirty="0">
                <a:latin typeface="Times New Roman" panose="02020603050405020304" pitchFamily="18" charset="0"/>
                <a:ea typeface="仿宋" panose="02010609060101010101" pitchFamily="49" charset="-122"/>
                <a:cs typeface="Times New Roman" panose="02020603050405020304" pitchFamily="18" charset="0"/>
              </a:rPr>
              <a:t>以辅助实施</a:t>
            </a:r>
            <a:r>
              <a:rPr lang="de-DE" altLang="zh-CN" dirty="0">
                <a:latin typeface="Times New Roman" panose="02020603050405020304" pitchFamily="18" charset="0"/>
                <a:ea typeface="仿宋" panose="02010609060101010101" pitchFamily="49" charset="-122"/>
                <a:cs typeface="Times New Roman" panose="02020603050405020304" pitchFamily="18" charset="0"/>
              </a:rPr>
              <a:t> </a:t>
            </a:r>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444500"/>
            <a:r>
              <a:rPr lang="en-GB" dirty="0" smtClean="0">
                <a:latin typeface="Times New Roman" panose="02020603050405020304" pitchFamily="18" charset="0"/>
                <a:ea typeface="仿宋" panose="02010609060101010101" pitchFamily="49" charset="-122"/>
                <a:cs typeface="Times New Roman" panose="02020603050405020304" pitchFamily="18" charset="0"/>
              </a:rPr>
              <a:t>        Develop </a:t>
            </a:r>
            <a:r>
              <a:rPr lang="en-GB" dirty="0">
                <a:latin typeface="Times New Roman" panose="02020603050405020304" pitchFamily="18" charset="0"/>
                <a:ea typeface="仿宋" panose="02010609060101010101" pitchFamily="49" charset="-122"/>
                <a:cs typeface="Times New Roman" panose="02020603050405020304" pitchFamily="18" charset="0"/>
              </a:rPr>
              <a:t>a national SC Roadmap and SC Action Plan to support </a:t>
            </a:r>
            <a:r>
              <a:rPr lang="en-GB" dirty="0" smtClean="0">
                <a:latin typeface="Times New Roman" panose="02020603050405020304" pitchFamily="18" charset="0"/>
                <a:ea typeface="仿宋" panose="02010609060101010101" pitchFamily="49" charset="-122"/>
                <a:cs typeface="Times New Roman" panose="02020603050405020304" pitchFamily="18" charset="0"/>
              </a:rPr>
              <a:t>implementation</a:t>
            </a:r>
          </a:p>
          <a:p>
            <a:pPr defTabSz="444500"/>
            <a:r>
              <a:rPr lang="de-DE" altLang="zh-CN" dirty="0" smtClean="0"/>
              <a:t>	</a:t>
            </a:r>
            <a:endParaRPr lang="en-US" dirty="0"/>
          </a:p>
        </p:txBody>
      </p:sp>
      <p:sp>
        <p:nvSpPr>
          <p:cNvPr id="14"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endParaRPr lang="en-US" altLang="zh-CN" sz="2000" dirty="0">
              <a:latin typeface="SimHei" pitchFamily="49" charset="-122"/>
              <a:ea typeface="SimHei" pitchFamily="49" charset="-122"/>
            </a:endParaRPr>
          </a:p>
        </p:txBody>
      </p:sp>
      <p:sp>
        <p:nvSpPr>
          <p:cNvPr id="15"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zh-CN" altLang="en-US" sz="2400" dirty="0" smtClean="0">
                <a:latin typeface="SimHei" pitchFamily="49" charset="-122"/>
                <a:ea typeface="SimHei" pitchFamily="49" charset="-122"/>
              </a:rPr>
              <a:t>建议一</a:t>
            </a:r>
            <a:endParaRPr lang="de-DE" altLang="zh-CN" sz="2400" dirty="0" smtClean="0">
              <a:latin typeface="SimHei" pitchFamily="49" charset="-122"/>
              <a:ea typeface="SimHei" pitchFamily="49" charset="-122"/>
            </a:endParaRPr>
          </a:p>
          <a:p>
            <a:pPr marL="0" lvl="1"/>
            <a:r>
              <a:rPr lang="en-US" altLang="zh-CN" sz="2400" dirty="0" smtClean="0">
                <a:latin typeface="Times New Roman" pitchFamily="18" charset="0"/>
                <a:ea typeface="宋体" pitchFamily="2" charset="-122"/>
                <a:cs typeface="Times New Roman" pitchFamily="18" charset="0"/>
              </a:rPr>
              <a:t>Recommendation </a:t>
            </a:r>
            <a:r>
              <a:rPr lang="en-US" altLang="zh-CN" sz="2400" dirty="0">
                <a:latin typeface="Times New Roman" pitchFamily="18" charset="0"/>
                <a:ea typeface="宋体" pitchFamily="2" charset="-122"/>
                <a:cs typeface="Times New Roman" pitchFamily="18" charset="0"/>
              </a:rPr>
              <a:t>No 1 </a:t>
            </a:r>
          </a:p>
        </p:txBody>
      </p:sp>
    </p:spTree>
    <p:extLst>
      <p:ext uri="{BB962C8B-B14F-4D97-AF65-F5344CB8AC3E}">
        <p14:creationId xmlns:p14="http://schemas.microsoft.com/office/powerpoint/2010/main" xmlns="" val="25808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3851920" y="4293096"/>
            <a:ext cx="5112568" cy="1944216"/>
          </a:xfrm>
          <a:prstGeom prst="roundRect">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utoShape 4"/>
          <p:cNvSpPr>
            <a:spLocks noChangeArrowheads="1"/>
          </p:cNvSpPr>
          <p:nvPr/>
        </p:nvSpPr>
        <p:spPr bwMode="auto">
          <a:xfrm>
            <a:off x="395536" y="3356992"/>
            <a:ext cx="3312368" cy="2448272"/>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7" name="Rectangle 34"/>
          <p:cNvSpPr>
            <a:spLocks noChangeArrowheads="1"/>
          </p:cNvSpPr>
          <p:nvPr/>
        </p:nvSpPr>
        <p:spPr bwMode="auto">
          <a:xfrm>
            <a:off x="3816424" y="4427820"/>
            <a:ext cx="51480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建议实施</a:t>
            </a: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时间 </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Suggested Implementation Timeline:</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9" name="AutoShape 4"/>
          <p:cNvSpPr>
            <a:spLocks noChangeArrowheads="1"/>
          </p:cNvSpPr>
          <p:nvPr/>
        </p:nvSpPr>
        <p:spPr bwMode="auto">
          <a:xfrm>
            <a:off x="4283968" y="980728"/>
            <a:ext cx="4464496" cy="3096344"/>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1" name="Rectangle 34"/>
          <p:cNvSpPr>
            <a:spLocks noChangeArrowheads="1"/>
          </p:cNvSpPr>
          <p:nvPr/>
        </p:nvSpPr>
        <p:spPr bwMode="auto">
          <a:xfrm>
            <a:off x="741062" y="3574757"/>
            <a:ext cx="284629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参与</a:t>
            </a: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方  </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Whom to involve? </a:t>
            </a:r>
          </a:p>
          <a:p>
            <a:endParaRPr lang="en-US" altLang="zh-CN" b="1" dirty="0">
              <a:ea typeface="宋体" pitchFamily="2" charset="-122"/>
            </a:endParaRPr>
          </a:p>
        </p:txBody>
      </p:sp>
      <p:sp>
        <p:nvSpPr>
          <p:cNvPr id="27" name="Rectangle 34"/>
          <p:cNvSpPr>
            <a:spLocks noChangeArrowheads="1"/>
          </p:cNvSpPr>
          <p:nvPr/>
        </p:nvSpPr>
        <p:spPr bwMode="auto">
          <a:xfrm>
            <a:off x="4572000" y="1124744"/>
            <a:ext cx="3816424"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国际</a:t>
            </a: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经验  </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International experiences :</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
            </a:r>
            <a:br>
              <a:rPr lang="en-US" altLang="zh-CN" b="1" dirty="0">
                <a:latin typeface="Times New Roman" panose="02020603050405020304" pitchFamily="18" charset="0"/>
                <a:ea typeface="仿宋" panose="02010609060101010101" pitchFamily="49" charset="-122"/>
                <a:cs typeface="Times New Roman" panose="02020603050405020304" pitchFamily="18" charset="0"/>
              </a:rPr>
            </a:br>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8" name="Rounded Rectangle 17"/>
          <p:cNvSpPr/>
          <p:nvPr/>
        </p:nvSpPr>
        <p:spPr>
          <a:xfrm>
            <a:off x="107505" y="1124745"/>
            <a:ext cx="4032447" cy="1728192"/>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2536" y="1181070"/>
            <a:ext cx="4392488" cy="1815882"/>
          </a:xfrm>
          <a:prstGeom prst="rect">
            <a:avLst/>
          </a:prstGeom>
        </p:spPr>
        <p:txBody>
          <a:bodyPr wrap="square">
            <a:spAutoFit/>
          </a:bodyPr>
          <a:lstStyle/>
          <a:p>
            <a:pPr lvl="1"/>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1 </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：将可持续消费纳入国家政治与社会经济发展框架</a:t>
            </a:r>
            <a:endParaRPr lang="de-DE" altLang="zh-CN" sz="1600" dirty="0">
              <a:latin typeface="Times New Roman" panose="02020603050405020304" pitchFamily="18" charset="0"/>
              <a:ea typeface="仿宋" panose="02010609060101010101" pitchFamily="49" charset="-122"/>
              <a:cs typeface="Times New Roman" panose="02020603050405020304" pitchFamily="18" charset="0"/>
            </a:endParaRPr>
          </a:p>
          <a:p>
            <a:pPr lvl="1"/>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RECOMMENDATION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1: Integrate Sustainable Consumption i</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nto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National Political a</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nd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Social-Economic Development </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Frameworks</a:t>
            </a:r>
          </a:p>
          <a:p>
            <a:pPr lvl="1"/>
            <a:r>
              <a:rPr lang="en-GB" sz="1600" b="1" i="1" dirty="0" smtClean="0"/>
              <a:t> </a:t>
            </a:r>
            <a:endParaRPr lang="de-DE" sz="1600" b="1" i="1" dirty="0"/>
          </a:p>
        </p:txBody>
      </p:sp>
      <p:sp>
        <p:nvSpPr>
          <p:cNvPr id="2" name="TextBox 1"/>
          <p:cNvSpPr txBox="1"/>
          <p:nvPr/>
        </p:nvSpPr>
        <p:spPr>
          <a:xfrm>
            <a:off x="4427984" y="1707773"/>
            <a:ext cx="4176464" cy="2585323"/>
          </a:xfrm>
          <a:prstGeom prst="rect">
            <a:avLst/>
          </a:prstGeom>
          <a:noFill/>
        </p:spPr>
        <p:txBody>
          <a:bodyPr wrap="square" rtlCol="0">
            <a:spAutoFit/>
          </a:bodyPr>
          <a:lstStyle/>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可持续消费和生产行动计划作为可持续消费的宏观框架（欧盟、巴西</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SCP </a:t>
            </a:r>
            <a:r>
              <a:rPr lang="en-US" altLang="zh-CN" dirty="0">
                <a:latin typeface="Times New Roman" panose="02020603050405020304" pitchFamily="18" charset="0"/>
                <a:ea typeface="仿宋" panose="02010609060101010101" pitchFamily="49" charset="-122"/>
                <a:cs typeface="Times New Roman" panose="02020603050405020304" pitchFamily="18" charset="0"/>
              </a:rPr>
              <a:t>Action Plans as macro-level framework for SC (e.g. EU and Brazil</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绿色公共采购法（日本</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Green </a:t>
            </a:r>
            <a:r>
              <a:rPr lang="en-US" altLang="zh-CN" dirty="0">
                <a:latin typeface="Times New Roman" panose="02020603050405020304" pitchFamily="18" charset="0"/>
                <a:ea typeface="仿宋" panose="02010609060101010101" pitchFamily="49" charset="-122"/>
                <a:cs typeface="Times New Roman" panose="02020603050405020304" pitchFamily="18" charset="0"/>
              </a:rPr>
              <a:t>Public Procurement Law (Japan) </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欧盟成员国的相关</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政策 </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National EU Member States policies</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 </a:t>
            </a:r>
            <a:r>
              <a:rPr lang="de-DE"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de-DE" altLang="zh-CN" dirty="0" smtClean="0">
                <a:latin typeface="Times New Roman" panose="02020603050405020304" pitchFamily="18" charset="0"/>
                <a:ea typeface="仿宋" panose="02010609060101010101" pitchFamily="49" charset="-122"/>
                <a:cs typeface="Times New Roman" panose="02020603050405020304" pitchFamily="18" charset="0"/>
              </a:rPr>
            </a:br>
            <a:endParaRPr lang="en-US"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8" name="TextBox 27"/>
          <p:cNvSpPr txBox="1"/>
          <p:nvPr/>
        </p:nvSpPr>
        <p:spPr>
          <a:xfrm>
            <a:off x="611560" y="4005064"/>
            <a:ext cx="3240360" cy="2031325"/>
          </a:xfrm>
          <a:prstGeom prst="rect">
            <a:avLst/>
          </a:prstGeom>
          <a:noFill/>
        </p:spPr>
        <p:txBody>
          <a:bodyPr wrap="square" rtlCol="0">
            <a:spAutoFit/>
          </a:bodyPr>
          <a:lstStyle/>
          <a:p>
            <a:pPr marL="285750" indent="-285750">
              <a:buFont typeface="Arial"/>
              <a:buChar char="•"/>
            </a:pP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国务院  </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State </a:t>
            </a:r>
            <a:r>
              <a:rPr lang="en-US" altLang="zh-CN" dirty="0">
                <a:latin typeface="Times New Roman" panose="02020603050405020304" pitchFamily="18" charset="0"/>
                <a:ea typeface="仿宋" panose="02010609060101010101" pitchFamily="49" charset="-122"/>
                <a:cs typeface="Times New Roman" panose="02020603050405020304" pitchFamily="18" charset="0"/>
              </a:rPr>
              <a:t>Council </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各部委和</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机构  </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Various </a:t>
            </a:r>
            <a:r>
              <a:rPr lang="en-US" altLang="zh-CN" dirty="0">
                <a:latin typeface="Times New Roman" panose="02020603050405020304" pitchFamily="18" charset="0"/>
                <a:ea typeface="仿宋" panose="02010609060101010101" pitchFamily="49" charset="-122"/>
                <a:cs typeface="Times New Roman" panose="02020603050405020304" pitchFamily="18" charset="0"/>
              </a:rPr>
              <a:t>ministries and agencies </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环保</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部  </a:t>
            </a:r>
            <a:r>
              <a:rPr lang="en-US" dirty="0" smtClean="0">
                <a:latin typeface="Times New Roman" panose="02020603050405020304" pitchFamily="18" charset="0"/>
                <a:ea typeface="仿宋" panose="02010609060101010101" pitchFamily="49" charset="-122"/>
                <a:cs typeface="Times New Roman" panose="02020603050405020304" pitchFamily="18" charset="0"/>
              </a:rPr>
              <a:t>Ministry of Environmental Protection</a:t>
            </a:r>
          </a:p>
          <a:p>
            <a:r>
              <a:rPr lang="en-US" dirty="0" smtClean="0">
                <a:ea typeface="宋体" pitchFamily="2" charset="-122"/>
              </a:rPr>
              <a:t> </a:t>
            </a:r>
          </a:p>
          <a:p>
            <a:endParaRPr lang="en-US" dirty="0"/>
          </a:p>
        </p:txBody>
      </p:sp>
      <p:cxnSp>
        <p:nvCxnSpPr>
          <p:cNvPr id="5" name="Straight Connector 4"/>
          <p:cNvCxnSpPr/>
          <p:nvPr/>
        </p:nvCxnSpPr>
        <p:spPr>
          <a:xfrm flipV="1">
            <a:off x="5724128" y="5445224"/>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596336" y="5445224"/>
            <a:ext cx="0" cy="288032"/>
          </a:xfrm>
          <a:prstGeom prst="line">
            <a:avLst/>
          </a:prstGeom>
        </p:spPr>
        <p:style>
          <a:lnRef idx="2">
            <a:schemeClr val="accent1"/>
          </a:lnRef>
          <a:fillRef idx="0">
            <a:schemeClr val="accent1"/>
          </a:fillRef>
          <a:effectRef idx="1">
            <a:schemeClr val="accent1"/>
          </a:effectRef>
          <a:fontRef idx="minor">
            <a:schemeClr val="tx1"/>
          </a:fontRef>
        </p:style>
      </p:cxnSp>
      <p:sp>
        <p:nvSpPr>
          <p:cNvPr id="3" name="Striped Right Arrow 2"/>
          <p:cNvSpPr/>
          <p:nvPr/>
        </p:nvSpPr>
        <p:spPr>
          <a:xfrm>
            <a:off x="4211960" y="5661248"/>
            <a:ext cx="4536504" cy="2880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64088" y="5805264"/>
            <a:ext cx="6526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2015</a:t>
            </a:r>
            <a:endParaRPr lang="en-US"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7303733" y="5805264"/>
            <a:ext cx="6526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2020</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139952" y="4948426"/>
            <a:ext cx="1728192" cy="784830"/>
          </a:xfrm>
          <a:prstGeom prst="rect">
            <a:avLst/>
          </a:prstGeom>
          <a:noFill/>
        </p:spPr>
        <p:txBody>
          <a:bodyPr wrap="square" rtlCol="0">
            <a:spAutoFit/>
          </a:bodyPr>
          <a:lstStyle/>
          <a:p>
            <a:pPr algn="ctr">
              <a:lnSpc>
                <a:spcPts val="1800"/>
              </a:lnSpc>
            </a:pPr>
            <a:r>
              <a:rPr lang="zh-CN" altLang="en-US" dirty="0">
                <a:latin typeface="Times New Roman" panose="02020603050405020304" pitchFamily="18" charset="0"/>
                <a:ea typeface="仿宋" panose="02010609060101010101" pitchFamily="49" charset="-122"/>
                <a:cs typeface="Times New Roman" panose="02020603050405020304" pitchFamily="18" charset="0"/>
              </a:rPr>
              <a:t>立法修订</a:t>
            </a:r>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800"/>
              </a:lnSpc>
            </a:pPr>
            <a:r>
              <a:rPr lang="en-US" dirty="0" smtClean="0">
                <a:latin typeface="Times New Roman" panose="02020603050405020304" pitchFamily="18" charset="0"/>
                <a:ea typeface="仿宋" panose="02010609060101010101" pitchFamily="49" charset="-122"/>
                <a:cs typeface="Times New Roman" panose="02020603050405020304" pitchFamily="18" charset="0"/>
              </a:rPr>
              <a:t>Legislation updates</a:t>
            </a:r>
          </a:p>
        </p:txBody>
      </p:sp>
      <p:sp>
        <p:nvSpPr>
          <p:cNvPr id="8" name="TextBox 7"/>
          <p:cNvSpPr txBox="1"/>
          <p:nvPr/>
        </p:nvSpPr>
        <p:spPr>
          <a:xfrm>
            <a:off x="7639536" y="4948426"/>
            <a:ext cx="1194653" cy="784830"/>
          </a:xfrm>
          <a:prstGeom prst="rect">
            <a:avLst/>
          </a:prstGeom>
          <a:noFill/>
        </p:spPr>
        <p:txBody>
          <a:bodyPr wrap="square" rtlCol="0">
            <a:spAutoFit/>
          </a:bodyPr>
          <a:lstStyle/>
          <a:p>
            <a:pPr>
              <a:lnSpc>
                <a:spcPts val="1800"/>
              </a:lnSpc>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可持续</a:t>
            </a:r>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a:p>
            <a:pPr>
              <a:lnSpc>
                <a:spcPts val="1800"/>
              </a:lnSpc>
            </a:pPr>
            <a:r>
              <a:rPr lang="zh-CN" altLang="en-US" dirty="0">
                <a:latin typeface="Times New Roman" panose="02020603050405020304" pitchFamily="18" charset="0"/>
                <a:ea typeface="仿宋" panose="02010609060101010101" pitchFamily="49" charset="-122"/>
                <a:cs typeface="Times New Roman" panose="02020603050405020304" pitchFamily="18" charset="0"/>
              </a:rPr>
              <a:t>消费法</a:t>
            </a:r>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a:p>
            <a:pPr>
              <a:lnSpc>
                <a:spcPts val="1800"/>
              </a:lnSpc>
            </a:pPr>
            <a:r>
              <a:rPr lang="en-US" dirty="0" smtClean="0">
                <a:latin typeface="Times New Roman" panose="02020603050405020304" pitchFamily="18" charset="0"/>
                <a:ea typeface="仿宋" panose="02010609060101010101" pitchFamily="49" charset="-122"/>
                <a:cs typeface="Times New Roman" panose="02020603050405020304" pitchFamily="18" charset="0"/>
              </a:rPr>
              <a:t>SC Law</a:t>
            </a:r>
          </a:p>
        </p:txBody>
      </p:sp>
      <p:sp>
        <p:nvSpPr>
          <p:cNvPr id="31" name="TextBox 30"/>
          <p:cNvSpPr txBox="1"/>
          <p:nvPr/>
        </p:nvSpPr>
        <p:spPr>
          <a:xfrm>
            <a:off x="5724128" y="4948426"/>
            <a:ext cx="1872208" cy="784830"/>
          </a:xfrm>
          <a:prstGeom prst="rect">
            <a:avLst/>
          </a:prstGeom>
          <a:noFill/>
        </p:spPr>
        <p:txBody>
          <a:bodyPr wrap="square" rtlCol="0">
            <a:spAutoFit/>
          </a:bodyPr>
          <a:lstStyle/>
          <a:p>
            <a:pPr algn="ctr">
              <a:lnSpc>
                <a:spcPts val="1800"/>
              </a:lnSpc>
            </a:pPr>
            <a:r>
              <a:rPr lang="zh-CN" altLang="en-US" dirty="0">
                <a:latin typeface="Times New Roman" panose="02020603050405020304" pitchFamily="18" charset="0"/>
                <a:ea typeface="仿宋" panose="02010609060101010101" pitchFamily="49" charset="-122"/>
                <a:cs typeface="Times New Roman" panose="02020603050405020304" pitchFamily="18" charset="0"/>
              </a:rPr>
              <a:t>纳入十三五规划</a:t>
            </a:r>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800"/>
              </a:lnSpc>
            </a:pPr>
            <a:r>
              <a:rPr lang="en-US" dirty="0" smtClean="0">
                <a:latin typeface="Times New Roman" panose="02020603050405020304" pitchFamily="18" charset="0"/>
                <a:ea typeface="仿宋" panose="02010609060101010101" pitchFamily="49" charset="-122"/>
                <a:cs typeface="Times New Roman" panose="02020603050405020304" pitchFamily="18" charset="0"/>
              </a:rPr>
              <a:t>SC in 13th Five Year Plan</a:t>
            </a:r>
          </a:p>
        </p:txBody>
      </p:sp>
      <p:sp>
        <p:nvSpPr>
          <p:cNvPr id="25"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zh-CN" altLang="en-US" sz="2400" dirty="0" smtClean="0">
                <a:latin typeface="SimHei" pitchFamily="49" charset="-122"/>
                <a:ea typeface="SimHei" pitchFamily="49" charset="-122"/>
              </a:rPr>
              <a:t>建议</a:t>
            </a:r>
            <a:r>
              <a:rPr lang="zh-CN" altLang="en-US" sz="2400" dirty="0">
                <a:latin typeface="SimHei" pitchFamily="49" charset="-122"/>
                <a:ea typeface="SimHei" pitchFamily="49" charset="-122"/>
              </a:rPr>
              <a:t>一</a:t>
            </a:r>
            <a:endParaRPr lang="de-DE" altLang="zh-CN" sz="2400" dirty="0">
              <a:latin typeface="SimHei" pitchFamily="49" charset="-122"/>
              <a:ea typeface="SimHei" pitchFamily="49" charset="-122"/>
            </a:endParaRPr>
          </a:p>
          <a:p>
            <a:pPr marL="0" lvl="1"/>
            <a:r>
              <a:rPr lang="en-US" altLang="zh-CN" sz="2400" dirty="0" smtClean="0">
                <a:latin typeface="Times New Roman" pitchFamily="18" charset="0"/>
                <a:ea typeface="宋体" pitchFamily="2" charset="-122"/>
                <a:cs typeface="Times New Roman" pitchFamily="18" charset="0"/>
              </a:rPr>
              <a:t>Recommendation </a:t>
            </a:r>
            <a:r>
              <a:rPr lang="en-US" altLang="zh-CN" sz="2400" dirty="0">
                <a:latin typeface="Times New Roman" pitchFamily="18" charset="0"/>
                <a:ea typeface="宋体" pitchFamily="2" charset="-122"/>
                <a:cs typeface="Times New Roman" pitchFamily="18" charset="0"/>
              </a:rPr>
              <a:t>No 1 </a:t>
            </a:r>
          </a:p>
        </p:txBody>
      </p:sp>
      <p:sp>
        <p:nvSpPr>
          <p:cNvPr id="4" name="右箭头 3"/>
          <p:cNvSpPr/>
          <p:nvPr/>
        </p:nvSpPr>
        <p:spPr bwMode="auto">
          <a:xfrm rot="10988567">
            <a:off x="3858814" y="2327355"/>
            <a:ext cx="697841" cy="578894"/>
          </a:xfrm>
          <a:prstGeom prst="rightArrow">
            <a:avLst/>
          </a:prstGeom>
          <a:solidFill>
            <a:schemeClr val="tx2">
              <a:lumMod val="40000"/>
              <a:lumOff val="60000"/>
            </a:schemeClr>
          </a:solidFill>
          <a:ln w="9525">
            <a:no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26" name="右箭头 25"/>
          <p:cNvSpPr/>
          <p:nvPr/>
        </p:nvSpPr>
        <p:spPr bwMode="auto">
          <a:xfrm rot="5400000">
            <a:off x="1383604" y="2806726"/>
            <a:ext cx="881271" cy="397628"/>
          </a:xfrm>
          <a:prstGeom prst="rightArrow">
            <a:avLst/>
          </a:prstGeom>
          <a:solidFill>
            <a:schemeClr val="tx2">
              <a:lumMod val="40000"/>
              <a:lumOff val="60000"/>
            </a:schemeClr>
          </a:solidFill>
          <a:ln w="9525">
            <a:no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Tree>
    <p:extLst>
      <p:ext uri="{BB962C8B-B14F-4D97-AF65-F5344CB8AC3E}">
        <p14:creationId xmlns:p14="http://schemas.microsoft.com/office/powerpoint/2010/main" xmlns="" val="2529022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14" name="Rounded Rectangle 13"/>
          <p:cNvSpPr/>
          <p:nvPr/>
        </p:nvSpPr>
        <p:spPr>
          <a:xfrm>
            <a:off x="247414" y="1340769"/>
            <a:ext cx="8285025" cy="468052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55576" y="1484784"/>
            <a:ext cx="7344816" cy="1323439"/>
          </a:xfrm>
          <a:prstGeom prst="rect">
            <a:avLst/>
          </a:prstGeom>
        </p:spPr>
        <p:txBody>
          <a:bodyPr wrap="square">
            <a:spAutoFit/>
          </a:bodyPr>
          <a:lstStyle/>
          <a:p>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2</a:t>
            </a:r>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：在执政体系内与全社会中推动可持续消费制度创新</a:t>
            </a:r>
            <a:endParaRPr lang="de-DE" altLang="zh-CN" sz="2000" dirty="0">
              <a:latin typeface="Times New Roman" panose="02020603050405020304" pitchFamily="18" charset="0"/>
              <a:ea typeface="仿宋" panose="02010609060101010101" pitchFamily="49" charset="-122"/>
              <a:cs typeface="Times New Roman" panose="02020603050405020304" pitchFamily="18" charset="0"/>
            </a:endParaRPr>
          </a:p>
          <a:p>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RECOMMENDATION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2: Enable </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institutional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I</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nnovations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f</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or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SC i</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n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t</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he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a</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dministrative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S</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ystem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a</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nd Society</a:t>
            </a:r>
          </a:p>
          <a:p>
            <a:pPr algn="ctr"/>
            <a:endParaRPr lang="de-DE" sz="2000" b="1" i="1" dirty="0"/>
          </a:p>
        </p:txBody>
      </p:sp>
      <p:sp>
        <p:nvSpPr>
          <p:cNvPr id="16" name="Rectangle 15"/>
          <p:cNvSpPr/>
          <p:nvPr/>
        </p:nvSpPr>
        <p:spPr>
          <a:xfrm>
            <a:off x="751473" y="2564904"/>
            <a:ext cx="8069002" cy="1200329"/>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2.1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建立可持续消费与绿色发展部际间协调合作机制</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         Set </a:t>
            </a:r>
            <a:r>
              <a:rPr lang="en-GB" dirty="0">
                <a:latin typeface="Times New Roman" panose="02020603050405020304" pitchFamily="18" charset="0"/>
                <a:ea typeface="仿宋" panose="02010609060101010101" pitchFamily="49" charset="-122"/>
                <a:cs typeface="Times New Roman" panose="02020603050405020304" pitchFamily="18" charset="0"/>
              </a:rPr>
              <a:t>up an inter-ministerial cooperation mechanism on SC and </a:t>
            </a:r>
            <a:r>
              <a:rPr lang="en-GB" dirty="0" smtClean="0">
                <a:latin typeface="Times New Roman" panose="02020603050405020304" pitchFamily="18" charset="0"/>
                <a:ea typeface="仿宋" panose="02010609060101010101" pitchFamily="49" charset="-122"/>
                <a:cs typeface="Times New Roman" panose="02020603050405020304" pitchFamily="18" charset="0"/>
              </a:rPr>
              <a:t/>
            </a:r>
            <a:br>
              <a:rPr lang="en-GB" dirty="0" smtClean="0">
                <a:latin typeface="Times New Roman" panose="02020603050405020304" pitchFamily="18" charset="0"/>
                <a:ea typeface="仿宋" panose="02010609060101010101" pitchFamily="49" charset="-122"/>
                <a:cs typeface="Times New Roman" panose="02020603050405020304" pitchFamily="18" charset="0"/>
              </a:rPr>
            </a:br>
            <a:r>
              <a:rPr lang="en-GB" dirty="0" smtClean="0">
                <a:latin typeface="Times New Roman" panose="02020603050405020304" pitchFamily="18" charset="0"/>
                <a:ea typeface="仿宋" panose="02010609060101010101" pitchFamily="49" charset="-122"/>
                <a:cs typeface="Times New Roman" panose="02020603050405020304" pitchFamily="18" charset="0"/>
              </a:rPr>
              <a:t>	Green Development</a:t>
            </a:r>
          </a:p>
          <a:p>
            <a:pPr defTabSz="538163"/>
            <a:r>
              <a:rPr lang="de-DE" altLang="zh-CN" dirty="0" smtClean="0"/>
              <a:t>	</a:t>
            </a:r>
            <a:endParaRPr lang="en-US" dirty="0"/>
          </a:p>
        </p:txBody>
      </p:sp>
      <p:sp>
        <p:nvSpPr>
          <p:cNvPr id="17" name="Rectangle 16"/>
          <p:cNvSpPr/>
          <p:nvPr/>
        </p:nvSpPr>
        <p:spPr>
          <a:xfrm>
            <a:off x="763622" y="3524815"/>
            <a:ext cx="7776862" cy="1200329"/>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2.2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提高中国产品认证体系的公信力与独立性</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          Enhance </a:t>
            </a:r>
            <a:r>
              <a:rPr lang="en-GB" dirty="0">
                <a:latin typeface="Times New Roman" panose="02020603050405020304" pitchFamily="18" charset="0"/>
                <a:ea typeface="仿宋" panose="02010609060101010101" pitchFamily="49" charset="-122"/>
                <a:cs typeface="Times New Roman" panose="02020603050405020304" pitchFamily="18" charset="0"/>
              </a:rPr>
              <a:t>credibility and independence of China’s product certification </a:t>
            </a:r>
            <a:endParaRPr lang="en-GB" dirty="0" smtClean="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GB" dirty="0">
                <a:latin typeface="Times New Roman" panose="02020603050405020304" pitchFamily="18" charset="0"/>
                <a:ea typeface="仿宋" panose="02010609060101010101" pitchFamily="49" charset="-122"/>
                <a:cs typeface="Times New Roman" panose="02020603050405020304" pitchFamily="18" charset="0"/>
              </a:rPr>
              <a:t>	</a:t>
            </a:r>
            <a:r>
              <a:rPr lang="en-GB" dirty="0" smtClean="0">
                <a:latin typeface="Times New Roman" panose="02020603050405020304" pitchFamily="18" charset="0"/>
                <a:ea typeface="仿宋" panose="02010609060101010101" pitchFamily="49" charset="-122"/>
                <a:cs typeface="Times New Roman" panose="02020603050405020304" pitchFamily="18" charset="0"/>
              </a:rPr>
              <a:t>systems</a:t>
            </a:r>
          </a:p>
          <a:p>
            <a:pPr defTabSz="538163"/>
            <a:r>
              <a:rPr lang="de-DE" altLang="zh-CN" dirty="0" smtClean="0"/>
              <a:t>	</a:t>
            </a:r>
            <a:endParaRPr lang="de-DE" dirty="0"/>
          </a:p>
        </p:txBody>
      </p:sp>
      <p:sp>
        <p:nvSpPr>
          <p:cNvPr id="18" name="Rectangle 17"/>
          <p:cNvSpPr/>
          <p:nvPr/>
        </p:nvSpPr>
        <p:spPr>
          <a:xfrm>
            <a:off x="755577" y="4521894"/>
            <a:ext cx="8208913" cy="923330"/>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2.3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开展可持续消费地方试点项目 </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          Initiate </a:t>
            </a:r>
            <a:r>
              <a:rPr lang="en-GB" dirty="0">
                <a:latin typeface="Times New Roman" panose="02020603050405020304" pitchFamily="18" charset="0"/>
                <a:ea typeface="仿宋" panose="02010609060101010101" pitchFamily="49" charset="-122"/>
                <a:cs typeface="Times New Roman" panose="02020603050405020304" pitchFamily="18" charset="0"/>
              </a:rPr>
              <a:t>local pilot projects for </a:t>
            </a:r>
            <a:r>
              <a:rPr lang="en-GB" dirty="0" smtClean="0">
                <a:latin typeface="Times New Roman" panose="02020603050405020304" pitchFamily="18" charset="0"/>
                <a:ea typeface="仿宋" panose="02010609060101010101" pitchFamily="49" charset="-122"/>
                <a:cs typeface="Times New Roman" panose="02020603050405020304" pitchFamily="18" charset="0"/>
              </a:rPr>
              <a:t>Sustainable Consumption </a:t>
            </a:r>
          </a:p>
          <a:p>
            <a:pPr defTabSz="538163"/>
            <a:r>
              <a:rPr lang="de-DE" altLang="zh-CN" dirty="0" smtClean="0"/>
              <a:t>	</a:t>
            </a:r>
            <a:endParaRPr lang="en-US" dirty="0"/>
          </a:p>
        </p:txBody>
      </p:sp>
      <p:sp>
        <p:nvSpPr>
          <p:cNvPr id="19" name="Rectangle 18"/>
          <p:cNvSpPr/>
          <p:nvPr/>
        </p:nvSpPr>
        <p:spPr>
          <a:xfrm>
            <a:off x="755578" y="5302949"/>
            <a:ext cx="7704856" cy="923330"/>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2.4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建立并应用可持续消费指标体系</a:t>
            </a:r>
            <a:r>
              <a:rPr lang="de-DE" altLang="zh-CN" dirty="0">
                <a:latin typeface="Times New Roman" panose="02020603050405020304" pitchFamily="18" charset="0"/>
                <a:ea typeface="仿宋" panose="02010609060101010101" pitchFamily="49" charset="-122"/>
                <a:cs typeface="Times New Roman" panose="02020603050405020304" pitchFamily="18" charset="0"/>
              </a:rPr>
              <a:t> </a:t>
            </a:r>
            <a:endParaRPr lang="de-DE" altLang="zh-CN" dirty="0" smtClean="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de-DE" dirty="0">
                <a:latin typeface="Times New Roman" panose="02020603050405020304" pitchFamily="18" charset="0"/>
                <a:ea typeface="仿宋" panose="02010609060101010101" pitchFamily="49" charset="-122"/>
                <a:cs typeface="Times New Roman" panose="02020603050405020304" pitchFamily="18" charset="0"/>
              </a:rPr>
              <a:t> </a:t>
            </a:r>
            <a:r>
              <a:rPr lang="de-DE" dirty="0" smtClean="0">
                <a:latin typeface="Times New Roman" panose="02020603050405020304" pitchFamily="18" charset="0"/>
                <a:ea typeface="仿宋" panose="02010609060101010101" pitchFamily="49" charset="-122"/>
                <a:cs typeface="Times New Roman" panose="02020603050405020304" pitchFamily="18" charset="0"/>
              </a:rPr>
              <a:t>         </a:t>
            </a:r>
            <a:r>
              <a:rPr lang="en-GB" dirty="0" smtClean="0">
                <a:latin typeface="Times New Roman" panose="02020603050405020304" pitchFamily="18" charset="0"/>
                <a:ea typeface="仿宋" panose="02010609060101010101" pitchFamily="49" charset="-122"/>
                <a:cs typeface="Times New Roman" panose="02020603050405020304" pitchFamily="18" charset="0"/>
              </a:rPr>
              <a:t>Develop </a:t>
            </a:r>
            <a:r>
              <a:rPr lang="en-GB" dirty="0">
                <a:latin typeface="Times New Roman" panose="02020603050405020304" pitchFamily="18" charset="0"/>
                <a:ea typeface="仿宋" panose="02010609060101010101" pitchFamily="49" charset="-122"/>
                <a:cs typeface="Times New Roman" panose="02020603050405020304" pitchFamily="18" charset="0"/>
              </a:rPr>
              <a:t>and apply SC indicator </a:t>
            </a:r>
            <a:r>
              <a:rPr lang="en-GB" dirty="0" smtClean="0">
                <a:latin typeface="Times New Roman" panose="02020603050405020304" pitchFamily="18" charset="0"/>
                <a:ea typeface="仿宋" panose="02010609060101010101" pitchFamily="49" charset="-122"/>
                <a:cs typeface="Times New Roman" panose="02020603050405020304" pitchFamily="18" charset="0"/>
              </a:rPr>
              <a:t>systems</a:t>
            </a:r>
          </a:p>
          <a:p>
            <a:pPr defTabSz="538163"/>
            <a:r>
              <a:rPr lang="de-DE" altLang="zh-CN" dirty="0" smtClean="0"/>
              <a:t>	</a:t>
            </a:r>
            <a:endParaRPr lang="en-US" dirty="0"/>
          </a:p>
        </p:txBody>
      </p:sp>
      <p:sp>
        <p:nvSpPr>
          <p:cNvPr id="20"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zh-CN" altLang="en-US" sz="2400" dirty="0" smtClean="0">
                <a:latin typeface="SimHei" pitchFamily="49" charset="-122"/>
                <a:ea typeface="SimHei" pitchFamily="49" charset="-122"/>
              </a:rPr>
              <a:t>建议</a:t>
            </a:r>
            <a:r>
              <a:rPr lang="zh-CN" altLang="en-US" sz="2400" dirty="0">
                <a:latin typeface="SimHei" pitchFamily="49" charset="-122"/>
                <a:ea typeface="SimHei" pitchFamily="49" charset="-122"/>
              </a:rPr>
              <a:t>二</a:t>
            </a:r>
            <a:endParaRPr lang="de-DE" altLang="zh-CN" sz="2400" dirty="0">
              <a:latin typeface="SimHei" pitchFamily="49" charset="-122"/>
              <a:ea typeface="SimHei" pitchFamily="49" charset="-122"/>
            </a:endParaRPr>
          </a:p>
          <a:p>
            <a:pPr marL="0" lvl="1"/>
            <a:r>
              <a:rPr lang="en-US" altLang="zh-CN" sz="2400" dirty="0" smtClean="0">
                <a:latin typeface="Times New Roman" pitchFamily="18" charset="0"/>
                <a:ea typeface="宋体" pitchFamily="2" charset="-122"/>
                <a:cs typeface="Times New Roman" pitchFamily="18" charset="0"/>
              </a:rPr>
              <a:t>Recommendation </a:t>
            </a:r>
            <a:r>
              <a:rPr lang="en-US" altLang="zh-CN" sz="2400" dirty="0">
                <a:latin typeface="Times New Roman" pitchFamily="18" charset="0"/>
                <a:ea typeface="宋体" pitchFamily="2" charset="-122"/>
                <a:cs typeface="Times New Roman" pitchFamily="18" charset="0"/>
              </a:rPr>
              <a:t>No </a:t>
            </a:r>
            <a:r>
              <a:rPr lang="en-US" altLang="zh-CN" sz="2400" dirty="0" smtClean="0">
                <a:latin typeface="Times New Roman" pitchFamily="18" charset="0"/>
                <a:ea typeface="宋体" pitchFamily="2" charset="-122"/>
                <a:cs typeface="Times New Roman" pitchFamily="18" charset="0"/>
              </a:rPr>
              <a:t>2 </a:t>
            </a:r>
            <a:endParaRPr lang="en-US" altLang="zh-CN" sz="2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 val="202478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067944" y="4005064"/>
            <a:ext cx="4968552" cy="2232248"/>
          </a:xfrm>
          <a:prstGeom prst="roundRect">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9" name="AutoShape 4"/>
          <p:cNvSpPr>
            <a:spLocks noChangeArrowheads="1"/>
          </p:cNvSpPr>
          <p:nvPr/>
        </p:nvSpPr>
        <p:spPr bwMode="auto">
          <a:xfrm>
            <a:off x="4355976" y="980728"/>
            <a:ext cx="4392488" cy="2817604"/>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27" name="Rectangle 34"/>
          <p:cNvSpPr>
            <a:spLocks noChangeArrowheads="1"/>
          </p:cNvSpPr>
          <p:nvPr/>
        </p:nvSpPr>
        <p:spPr bwMode="auto">
          <a:xfrm>
            <a:off x="4499992" y="1157550"/>
            <a:ext cx="4176464" cy="2631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ts val="1800"/>
              </a:lnSpc>
            </a:pPr>
            <a:r>
              <a:rPr lang="zh-CN" altLang="en-US" b="1" dirty="0">
                <a:latin typeface="Times New Roman" panose="02020603050405020304" pitchFamily="18" charset="0"/>
                <a:ea typeface="仿宋" panose="02010609060101010101" pitchFamily="49" charset="-122"/>
                <a:cs typeface="Times New Roman" panose="02020603050405020304" pitchFamily="18" charset="0"/>
              </a:rPr>
              <a:t>国际</a:t>
            </a: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经验</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International experiences :</a:t>
            </a:r>
          </a:p>
          <a:p>
            <a:pPr marL="285750" indent="-285750">
              <a:lnSpc>
                <a:spcPts val="1800"/>
              </a:lnSpc>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欧盟生态标识，德国蓝色天使，丹麦生态食品</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标签</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EU Eco-label, Germany’s “Blue Angel”, Danish Eco-food label</a:t>
            </a:r>
          </a:p>
          <a:p>
            <a:pPr marL="285750" indent="-285750">
              <a:lnSpc>
                <a:spcPts val="1800"/>
              </a:lnSpc>
              <a:buFont typeface="Arial"/>
              <a:buChar char="•"/>
            </a:pP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英国</a:t>
            </a:r>
            <a:r>
              <a:rPr lang="zh-CN" altLang="en-US" dirty="0">
                <a:latin typeface="Times New Roman" panose="02020603050405020304" pitchFamily="18" charset="0"/>
                <a:ea typeface="仿宋" panose="02010609060101010101" pitchFamily="49" charset="-122"/>
                <a:cs typeface="Times New Roman" panose="02020603050405020304" pitchFamily="18" charset="0"/>
              </a:rPr>
              <a:t>一个地球生活</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社区</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One Planet Living Communities in UK </a:t>
            </a:r>
          </a:p>
          <a:p>
            <a:pPr marL="285750" indent="-285750">
              <a:lnSpc>
                <a:spcPts val="1800"/>
              </a:lnSpc>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欧洲环境署的可持续消费</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指标</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SC Indicators of the European Environment Agency</a:t>
            </a:r>
          </a:p>
        </p:txBody>
      </p:sp>
      <p:sp>
        <p:nvSpPr>
          <p:cNvPr id="14" name="Rounded Rectangle 13"/>
          <p:cNvSpPr/>
          <p:nvPr/>
        </p:nvSpPr>
        <p:spPr>
          <a:xfrm>
            <a:off x="467544" y="1340769"/>
            <a:ext cx="3528392" cy="172819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11560" y="1412776"/>
            <a:ext cx="3339486" cy="1569660"/>
          </a:xfrm>
          <a:prstGeom prst="rect">
            <a:avLst/>
          </a:prstGeom>
        </p:spPr>
        <p:txBody>
          <a:bodyPr wrap="square">
            <a:spAutoFit/>
          </a:bodyPr>
          <a:lstStyle/>
          <a:p>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2</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：在执政体系内与全社会中推动可持续消费制度创新</a:t>
            </a:r>
            <a:endParaRPr lang="de-DE" altLang="zh-CN" sz="1600" dirty="0">
              <a:latin typeface="Times New Roman" panose="02020603050405020304" pitchFamily="18" charset="0"/>
              <a:ea typeface="仿宋" panose="02010609060101010101" pitchFamily="49" charset="-122"/>
              <a:cs typeface="Times New Roman" panose="02020603050405020304" pitchFamily="18" charset="0"/>
            </a:endParaRPr>
          </a:p>
          <a:p>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RECOMMENDATION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2: Enable i</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nstitutional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I</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nnovations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f</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or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SC i</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n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t</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he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a</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dministrative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S</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ystem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a</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nd Society</a:t>
            </a:r>
          </a:p>
        </p:txBody>
      </p:sp>
      <p:cxnSp>
        <p:nvCxnSpPr>
          <p:cNvPr id="20" name="Straight Connector 19"/>
          <p:cNvCxnSpPr/>
          <p:nvPr/>
        </p:nvCxnSpPr>
        <p:spPr>
          <a:xfrm flipV="1">
            <a:off x="5724128" y="5301208"/>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8460432" y="5301208"/>
            <a:ext cx="0" cy="288032"/>
          </a:xfrm>
          <a:prstGeom prst="line">
            <a:avLst/>
          </a:prstGeom>
        </p:spPr>
        <p:style>
          <a:lnRef idx="2">
            <a:schemeClr val="accent1"/>
          </a:lnRef>
          <a:fillRef idx="0">
            <a:schemeClr val="accent1"/>
          </a:fillRef>
          <a:effectRef idx="1">
            <a:schemeClr val="accent1"/>
          </a:effectRef>
          <a:fontRef idx="minor">
            <a:schemeClr val="tx1"/>
          </a:fontRef>
        </p:style>
      </p:cxnSp>
      <p:sp>
        <p:nvSpPr>
          <p:cNvPr id="22" name="Striped Right Arrow 21"/>
          <p:cNvSpPr/>
          <p:nvPr/>
        </p:nvSpPr>
        <p:spPr>
          <a:xfrm>
            <a:off x="4499992" y="5517232"/>
            <a:ext cx="4392488" cy="2880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431525" y="5733256"/>
            <a:ext cx="6526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2015</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095821" y="5733256"/>
            <a:ext cx="6526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2020</a:t>
            </a:r>
            <a:endParaRPr lang="en-US" dirty="0">
              <a:latin typeface="Times New Roman" panose="02020603050405020304" pitchFamily="18" charset="0"/>
              <a:cs typeface="Times New Roman" panose="02020603050405020304" pitchFamily="18" charset="0"/>
            </a:endParaRPr>
          </a:p>
        </p:txBody>
      </p:sp>
      <p:sp>
        <p:nvSpPr>
          <p:cNvPr id="25" name="AutoShape 4"/>
          <p:cNvSpPr>
            <a:spLocks noChangeArrowheads="1"/>
          </p:cNvSpPr>
          <p:nvPr/>
        </p:nvSpPr>
        <p:spPr bwMode="auto">
          <a:xfrm>
            <a:off x="179512" y="3284984"/>
            <a:ext cx="3744416" cy="3024336"/>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Rectangle 34"/>
          <p:cNvSpPr>
            <a:spLocks noChangeArrowheads="1"/>
          </p:cNvSpPr>
          <p:nvPr/>
        </p:nvSpPr>
        <p:spPr bwMode="auto">
          <a:xfrm>
            <a:off x="542405" y="3429000"/>
            <a:ext cx="316549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参与</a:t>
            </a: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方  </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Whom to involve? </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8" name="TextBox 27"/>
          <p:cNvSpPr txBox="1"/>
          <p:nvPr/>
        </p:nvSpPr>
        <p:spPr>
          <a:xfrm>
            <a:off x="179512" y="3856980"/>
            <a:ext cx="3744416" cy="2308324"/>
          </a:xfrm>
          <a:prstGeom prst="rect">
            <a:avLst/>
          </a:prstGeom>
          <a:noFill/>
        </p:spPr>
        <p:txBody>
          <a:bodyPr wrap="square" rtlCol="0">
            <a:spAutoFit/>
          </a:bodyPr>
          <a:lstStyle/>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各部委和</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机构  </a:t>
            </a:r>
            <a:r>
              <a:rPr lang="en-US" dirty="0" smtClean="0">
                <a:latin typeface="Times New Roman" panose="02020603050405020304" pitchFamily="18" charset="0"/>
                <a:ea typeface="仿宋" panose="02010609060101010101" pitchFamily="49" charset="-122"/>
                <a:cs typeface="Times New Roman" panose="02020603050405020304" pitchFamily="18" charset="0"/>
              </a:rPr>
              <a:t>Various </a:t>
            </a:r>
            <a:r>
              <a:rPr lang="en-US" dirty="0">
                <a:latin typeface="Times New Roman" panose="02020603050405020304" pitchFamily="18" charset="0"/>
                <a:ea typeface="仿宋" panose="02010609060101010101" pitchFamily="49" charset="-122"/>
                <a:cs typeface="Times New Roman" panose="02020603050405020304" pitchFamily="18" charset="0"/>
              </a:rPr>
              <a:t>ministries and </a:t>
            </a:r>
            <a:r>
              <a:rPr lang="en-US" dirty="0" smtClean="0">
                <a:latin typeface="Times New Roman" panose="02020603050405020304" pitchFamily="18" charset="0"/>
                <a:ea typeface="仿宋" panose="02010609060101010101" pitchFamily="49" charset="-122"/>
                <a:cs typeface="Times New Roman" panose="02020603050405020304" pitchFamily="18" charset="0"/>
              </a:rPr>
              <a:t>agencies  </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国内外产品认证</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机构 </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National and int. </a:t>
            </a:r>
            <a:r>
              <a:rPr lang="en-US" altLang="zh-CN" dirty="0">
                <a:latin typeface="Times New Roman" panose="02020603050405020304" pitchFamily="18" charset="0"/>
                <a:ea typeface="仿宋"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roduct certification bodies    </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地方政府和</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社区</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Local governments &amp; communities</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国内外研究</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机构  </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National and int. </a:t>
            </a:r>
            <a:r>
              <a:rPr lang="en-US" altLang="zh-CN" dirty="0">
                <a:latin typeface="Times New Roman" panose="02020603050405020304" pitchFamily="18" charset="0"/>
                <a:ea typeface="仿宋" panose="02010609060101010101" pitchFamily="49" charset="-122"/>
                <a:cs typeface="Times New Roman" panose="02020603050405020304" pitchFamily="18" charset="0"/>
              </a:rPr>
              <a:t>r</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esearch institutions</a:t>
            </a:r>
          </a:p>
        </p:txBody>
      </p:sp>
      <p:sp>
        <p:nvSpPr>
          <p:cNvPr id="30" name="TextBox 29"/>
          <p:cNvSpPr txBox="1"/>
          <p:nvPr/>
        </p:nvSpPr>
        <p:spPr>
          <a:xfrm>
            <a:off x="4178725" y="4604162"/>
            <a:ext cx="1653415" cy="913070"/>
          </a:xfrm>
          <a:prstGeom prst="rect">
            <a:avLst/>
          </a:prstGeom>
          <a:noFill/>
        </p:spPr>
        <p:txBody>
          <a:bodyPr wrap="square" rtlCol="0">
            <a:spAutoFit/>
          </a:bodyPr>
          <a:lstStyle/>
          <a:p>
            <a:pPr algn="ctr">
              <a:lnSpc>
                <a:spcPts val="1600"/>
              </a:lnSpc>
            </a:pP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地方社区示范</a:t>
            </a:r>
            <a:endParaRPr lang="en-US" altLang="zh-CN" sz="1700" dirty="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600"/>
              </a:lnSpc>
            </a:pPr>
            <a:r>
              <a:rPr lang="en-US" altLang="zh-CN" sz="1700" dirty="0" smtClean="0">
                <a:latin typeface="Times New Roman" panose="02020603050405020304" pitchFamily="18" charset="0"/>
                <a:ea typeface="仿宋" panose="02010609060101010101" pitchFamily="49" charset="-122"/>
                <a:cs typeface="Times New Roman" panose="02020603050405020304" pitchFamily="18" charset="0"/>
              </a:rPr>
              <a:t>Local community pilots</a:t>
            </a:r>
            <a:endParaRPr lang="en-US" sz="17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31" name="TextBox 30"/>
          <p:cNvSpPr txBox="1"/>
          <p:nvPr/>
        </p:nvSpPr>
        <p:spPr>
          <a:xfrm>
            <a:off x="5580112" y="4604162"/>
            <a:ext cx="1584176" cy="913070"/>
          </a:xfrm>
          <a:prstGeom prst="rect">
            <a:avLst/>
          </a:prstGeom>
          <a:noFill/>
        </p:spPr>
        <p:txBody>
          <a:bodyPr wrap="square" rtlCol="0">
            <a:spAutoFit/>
          </a:bodyPr>
          <a:lstStyle/>
          <a:p>
            <a:pPr algn="ctr">
              <a:lnSpc>
                <a:spcPts val="1600"/>
              </a:lnSpc>
            </a:pP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提升产品认证</a:t>
            </a:r>
            <a:endParaRPr lang="en-US" altLang="zh-CN" sz="1700" dirty="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600"/>
              </a:lnSpc>
            </a:pP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Enhancing product certification</a:t>
            </a:r>
          </a:p>
        </p:txBody>
      </p:sp>
      <p:sp>
        <p:nvSpPr>
          <p:cNvPr id="32" name="TextBox 31"/>
          <p:cNvSpPr txBox="1"/>
          <p:nvPr/>
        </p:nvSpPr>
        <p:spPr>
          <a:xfrm>
            <a:off x="7020272" y="4509120"/>
            <a:ext cx="1584176" cy="1118255"/>
          </a:xfrm>
          <a:prstGeom prst="rect">
            <a:avLst/>
          </a:prstGeom>
          <a:noFill/>
        </p:spPr>
        <p:txBody>
          <a:bodyPr wrap="square" rtlCol="0">
            <a:spAutoFit/>
          </a:bodyPr>
          <a:lstStyle/>
          <a:p>
            <a:pPr algn="ctr">
              <a:lnSpc>
                <a:spcPts val="1600"/>
              </a:lnSpc>
            </a:pPr>
            <a:r>
              <a:rPr lang="zh-CN" altLang="en-US" sz="1700" dirty="0" smtClean="0">
                <a:latin typeface="Times New Roman" panose="02020603050405020304" pitchFamily="18" charset="0"/>
                <a:ea typeface="仿宋" panose="02010609060101010101" pitchFamily="49" charset="-122"/>
                <a:cs typeface="Times New Roman" panose="02020603050405020304" pitchFamily="18" charset="0"/>
              </a:rPr>
              <a:t>主要可</a:t>
            </a: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持续消费指标</a:t>
            </a:r>
            <a:endParaRPr lang="en-US" altLang="zh-CN" sz="1700" dirty="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600"/>
              </a:lnSpc>
            </a:pP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Main</a:t>
            </a:r>
          </a:p>
          <a:p>
            <a:pPr algn="ctr">
              <a:lnSpc>
                <a:spcPts val="1600"/>
              </a:lnSpc>
            </a:pP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streaming SC indicators</a:t>
            </a:r>
          </a:p>
        </p:txBody>
      </p:sp>
      <p:sp>
        <p:nvSpPr>
          <p:cNvPr id="33" name="Rectangle 34"/>
          <p:cNvSpPr>
            <a:spLocks noChangeArrowheads="1"/>
          </p:cNvSpPr>
          <p:nvPr/>
        </p:nvSpPr>
        <p:spPr bwMode="auto">
          <a:xfrm>
            <a:off x="4091354" y="4149080"/>
            <a:ext cx="4945142" cy="353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1700" b="1" dirty="0">
                <a:latin typeface="Times New Roman" panose="02020603050405020304" pitchFamily="18" charset="0"/>
                <a:ea typeface="仿宋" panose="02010609060101010101" pitchFamily="49" charset="-122"/>
                <a:cs typeface="Times New Roman" panose="02020603050405020304" pitchFamily="18" charset="0"/>
              </a:rPr>
              <a:t>建议实施</a:t>
            </a:r>
            <a:r>
              <a:rPr lang="zh-CN" altLang="en-US" sz="1700" b="1" dirty="0" smtClean="0">
                <a:latin typeface="Times New Roman" panose="02020603050405020304" pitchFamily="18" charset="0"/>
                <a:ea typeface="仿宋" panose="02010609060101010101" pitchFamily="49" charset="-122"/>
                <a:cs typeface="Times New Roman" panose="02020603050405020304" pitchFamily="18" charset="0"/>
              </a:rPr>
              <a:t>时间</a:t>
            </a:r>
            <a:r>
              <a:rPr lang="en-US" altLang="zh-CN" sz="1700" b="1" dirty="0" smtClean="0">
                <a:latin typeface="Times New Roman" panose="02020603050405020304" pitchFamily="18" charset="0"/>
                <a:ea typeface="仿宋" panose="02010609060101010101" pitchFamily="49" charset="-122"/>
                <a:cs typeface="Times New Roman" panose="02020603050405020304" pitchFamily="18" charset="0"/>
              </a:rPr>
              <a:t>Suggested Implementation Timeline</a:t>
            </a:r>
            <a:endParaRPr lang="en-US" altLang="zh-CN" sz="170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35"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zh-CN" altLang="en-US" sz="2400" dirty="0" smtClean="0">
                <a:latin typeface="SimHei" pitchFamily="49" charset="-122"/>
                <a:ea typeface="SimHei" pitchFamily="49" charset="-122"/>
              </a:rPr>
              <a:t>建议</a:t>
            </a:r>
            <a:r>
              <a:rPr lang="zh-CN" altLang="en-US" sz="2400" dirty="0">
                <a:latin typeface="SimHei" pitchFamily="49" charset="-122"/>
                <a:ea typeface="SimHei" pitchFamily="49" charset="-122"/>
              </a:rPr>
              <a:t>二</a:t>
            </a:r>
            <a:endParaRPr lang="de-DE" altLang="zh-CN" sz="2400" dirty="0">
              <a:latin typeface="SimHei" pitchFamily="49" charset="-122"/>
              <a:ea typeface="SimHei" pitchFamily="49" charset="-122"/>
            </a:endParaRPr>
          </a:p>
          <a:p>
            <a:pPr marL="0" lvl="1"/>
            <a:r>
              <a:rPr lang="en-US" altLang="zh-CN" sz="2400" dirty="0" smtClean="0">
                <a:latin typeface="Times New Roman" pitchFamily="18" charset="0"/>
                <a:ea typeface="宋体" pitchFamily="2" charset="-122"/>
                <a:cs typeface="Times New Roman" pitchFamily="18" charset="0"/>
              </a:rPr>
              <a:t>Recommendation </a:t>
            </a:r>
            <a:r>
              <a:rPr lang="en-US" altLang="zh-CN" sz="2400" dirty="0">
                <a:latin typeface="Times New Roman" pitchFamily="18" charset="0"/>
                <a:ea typeface="宋体" pitchFamily="2" charset="-122"/>
                <a:cs typeface="Times New Roman" pitchFamily="18" charset="0"/>
              </a:rPr>
              <a:t>No </a:t>
            </a:r>
            <a:r>
              <a:rPr lang="en-US" altLang="zh-CN" sz="2400" dirty="0" smtClean="0">
                <a:latin typeface="Times New Roman" pitchFamily="18" charset="0"/>
                <a:ea typeface="宋体" pitchFamily="2" charset="-122"/>
                <a:cs typeface="Times New Roman" pitchFamily="18" charset="0"/>
              </a:rPr>
              <a:t>2 </a:t>
            </a:r>
            <a:endParaRPr lang="en-US" altLang="zh-CN" sz="2400" dirty="0">
              <a:latin typeface="Times New Roman" pitchFamily="18" charset="0"/>
              <a:ea typeface="宋体" pitchFamily="2" charset="-122"/>
              <a:cs typeface="Times New Roman" pitchFamily="18" charset="0"/>
            </a:endParaRPr>
          </a:p>
        </p:txBody>
      </p:sp>
      <p:sp>
        <p:nvSpPr>
          <p:cNvPr id="29" name="右箭头 28"/>
          <p:cNvSpPr/>
          <p:nvPr/>
        </p:nvSpPr>
        <p:spPr bwMode="auto">
          <a:xfrm rot="11039372">
            <a:off x="3858532" y="2286762"/>
            <a:ext cx="640386" cy="569024"/>
          </a:xfrm>
          <a:prstGeom prst="rightArrow">
            <a:avLst/>
          </a:prstGeom>
          <a:solidFill>
            <a:schemeClr val="tx2">
              <a:lumMod val="40000"/>
              <a:lumOff val="60000"/>
            </a:schemeClr>
          </a:solidFill>
          <a:ln w="9525">
            <a:no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36" name="右箭头 35"/>
          <p:cNvSpPr/>
          <p:nvPr/>
        </p:nvSpPr>
        <p:spPr bwMode="auto">
          <a:xfrm rot="5400000">
            <a:off x="1475548" y="2881494"/>
            <a:ext cx="697383" cy="397628"/>
          </a:xfrm>
          <a:prstGeom prst="rightArrow">
            <a:avLst/>
          </a:prstGeom>
          <a:solidFill>
            <a:schemeClr val="tx2">
              <a:lumMod val="40000"/>
              <a:lumOff val="60000"/>
            </a:schemeClr>
          </a:solidFill>
          <a:ln w="9525">
            <a:no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Tree>
    <p:extLst>
      <p:ext uri="{BB962C8B-B14F-4D97-AF65-F5344CB8AC3E}">
        <p14:creationId xmlns:p14="http://schemas.microsoft.com/office/powerpoint/2010/main" xmlns="" val="1214228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14" name="Rounded Rectangle 13"/>
          <p:cNvSpPr/>
          <p:nvPr/>
        </p:nvSpPr>
        <p:spPr>
          <a:xfrm rot="5400000">
            <a:off x="1908262" y="-242848"/>
            <a:ext cx="5311647" cy="808072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99592" y="1340768"/>
            <a:ext cx="7632848" cy="1015663"/>
          </a:xfrm>
          <a:prstGeom prst="rect">
            <a:avLst/>
          </a:prstGeom>
        </p:spPr>
        <p:txBody>
          <a:bodyPr wrap="square">
            <a:spAutoFit/>
          </a:bodyPr>
          <a:lstStyle/>
          <a:p>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3</a:t>
            </a:r>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：建立多利益相关方参与的可持续消费合作关系</a:t>
            </a:r>
            <a:r>
              <a:rPr lang="de-DE" altLang="zh-CN" sz="2000" b="1" i="1" dirty="0">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2000" b="1" i="1" dirty="0">
              <a:latin typeface="Times New Roman" panose="02020603050405020304" pitchFamily="18" charset="0"/>
              <a:ea typeface="仿宋" panose="02010609060101010101" pitchFamily="49" charset="-122"/>
              <a:cs typeface="Times New Roman" panose="02020603050405020304" pitchFamily="18" charset="0"/>
            </a:endParaRPr>
          </a:p>
          <a:p>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RECOMMENDATION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3: Initiate </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Multi-Stakeholder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P</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artnerships </a:t>
            </a:r>
            <a:r>
              <a:rPr lang="en-GB" sz="2000" b="1" i="1" dirty="0">
                <a:latin typeface="Times New Roman" panose="02020603050405020304" pitchFamily="18" charset="0"/>
                <a:ea typeface="仿宋" panose="02010609060101010101" pitchFamily="49" charset="-122"/>
                <a:cs typeface="Times New Roman" panose="02020603050405020304" pitchFamily="18" charset="0"/>
              </a:rPr>
              <a:t>f</a:t>
            </a:r>
            <a:r>
              <a:rPr lang="en-GB" sz="2000" b="1" i="1" dirty="0" smtClean="0">
                <a:latin typeface="Times New Roman" panose="02020603050405020304" pitchFamily="18" charset="0"/>
                <a:ea typeface="仿宋" panose="02010609060101010101" pitchFamily="49" charset="-122"/>
                <a:cs typeface="Times New Roman" panose="02020603050405020304" pitchFamily="18" charset="0"/>
              </a:rPr>
              <a:t>or SC</a:t>
            </a:r>
          </a:p>
        </p:txBody>
      </p:sp>
      <p:sp>
        <p:nvSpPr>
          <p:cNvPr id="16" name="Rectangle 15"/>
          <p:cNvSpPr/>
          <p:nvPr/>
        </p:nvSpPr>
        <p:spPr>
          <a:xfrm>
            <a:off x="899592" y="2433662"/>
            <a:ext cx="7704856" cy="923330"/>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3.1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加强地方政府能力建设，推动可持续消费实践</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          Build </a:t>
            </a:r>
            <a:r>
              <a:rPr lang="en-GB" dirty="0">
                <a:latin typeface="Times New Roman" panose="02020603050405020304" pitchFamily="18" charset="0"/>
                <a:ea typeface="仿宋" panose="02010609060101010101" pitchFamily="49" charset="-122"/>
                <a:cs typeface="Times New Roman" panose="02020603050405020304" pitchFamily="18" charset="0"/>
              </a:rPr>
              <a:t>capacity of local government to establish SC </a:t>
            </a:r>
            <a:r>
              <a:rPr lang="en-GB" dirty="0" smtClean="0">
                <a:latin typeface="Times New Roman" panose="02020603050405020304" pitchFamily="18" charset="0"/>
                <a:ea typeface="仿宋" panose="02010609060101010101" pitchFamily="49" charset="-122"/>
                <a:cs typeface="Times New Roman" panose="02020603050405020304" pitchFamily="18" charset="0"/>
              </a:rPr>
              <a:t>practices</a:t>
            </a:r>
          </a:p>
          <a:p>
            <a:pPr defTabSz="538163"/>
            <a:r>
              <a:rPr lang="de-DE" altLang="zh-CN" dirty="0" smtClean="0"/>
              <a:t>	</a:t>
            </a:r>
            <a:endParaRPr lang="de-DE" dirty="0"/>
          </a:p>
        </p:txBody>
      </p:sp>
      <p:sp>
        <p:nvSpPr>
          <p:cNvPr id="17" name="Rectangle 16"/>
          <p:cNvSpPr/>
          <p:nvPr/>
        </p:nvSpPr>
        <p:spPr>
          <a:xfrm>
            <a:off x="899592" y="3297758"/>
            <a:ext cx="7704855" cy="923330"/>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3.2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充分利用私营部门的力量（特别是零售商和金融机构</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US" dirty="0">
                <a:latin typeface="Times New Roman" panose="02020603050405020304" pitchFamily="18" charset="0"/>
                <a:ea typeface="仿宋" panose="02010609060101010101" pitchFamily="49" charset="-122"/>
                <a:cs typeface="Times New Roman" panose="02020603050405020304" pitchFamily="18" charset="0"/>
              </a:rPr>
              <a:t> </a:t>
            </a:r>
            <a:r>
              <a:rPr lang="en-US" dirty="0" smtClean="0">
                <a:latin typeface="Times New Roman" panose="02020603050405020304" pitchFamily="18" charset="0"/>
                <a:ea typeface="仿宋" panose="02010609060101010101" pitchFamily="49" charset="-122"/>
                <a:cs typeface="Times New Roman" panose="02020603050405020304" pitchFamily="18" charset="0"/>
              </a:rPr>
              <a:t>         </a:t>
            </a:r>
            <a:r>
              <a:rPr lang="en-GB" dirty="0" smtClean="0">
                <a:latin typeface="Times New Roman" panose="02020603050405020304" pitchFamily="18" charset="0"/>
                <a:ea typeface="仿宋" panose="02010609060101010101" pitchFamily="49" charset="-122"/>
                <a:cs typeface="Times New Roman" panose="02020603050405020304" pitchFamily="18" charset="0"/>
              </a:rPr>
              <a:t>Engage </a:t>
            </a:r>
            <a:r>
              <a:rPr lang="en-GB" dirty="0">
                <a:latin typeface="Times New Roman" panose="02020603050405020304" pitchFamily="18" charset="0"/>
                <a:ea typeface="仿宋" panose="02010609060101010101" pitchFamily="49" charset="-122"/>
                <a:cs typeface="Times New Roman" panose="02020603050405020304" pitchFamily="18" charset="0"/>
              </a:rPr>
              <a:t>the private sector (particularly retailers and financial institutions</a:t>
            </a:r>
            <a:r>
              <a:rPr lang="en-GB" dirty="0" smtClean="0">
                <a:latin typeface="Times New Roman" panose="02020603050405020304" pitchFamily="18" charset="0"/>
                <a:ea typeface="仿宋" panose="02010609060101010101" pitchFamily="49" charset="-122"/>
                <a:cs typeface="Times New Roman" panose="02020603050405020304" pitchFamily="18" charset="0"/>
              </a:rPr>
              <a:t>) </a:t>
            </a:r>
          </a:p>
          <a:p>
            <a:pPr defTabSz="538163"/>
            <a:r>
              <a:rPr lang="de-DE" altLang="zh-CN" dirty="0" smtClean="0"/>
              <a:t>	</a:t>
            </a:r>
            <a:endParaRPr lang="en-GB" dirty="0" smtClean="0"/>
          </a:p>
        </p:txBody>
      </p:sp>
      <p:sp>
        <p:nvSpPr>
          <p:cNvPr id="18" name="Rectangle 17"/>
          <p:cNvSpPr/>
          <p:nvPr/>
        </p:nvSpPr>
        <p:spPr>
          <a:xfrm>
            <a:off x="899592" y="4222829"/>
            <a:ext cx="6192688" cy="923330"/>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3.3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支持民间行动，促进公众参与</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          Enable </a:t>
            </a:r>
            <a:r>
              <a:rPr lang="en-GB" dirty="0">
                <a:latin typeface="Times New Roman" panose="02020603050405020304" pitchFamily="18" charset="0"/>
                <a:ea typeface="仿宋" panose="02010609060101010101" pitchFamily="49" charset="-122"/>
                <a:cs typeface="Times New Roman" panose="02020603050405020304" pitchFamily="18" charset="0"/>
              </a:rPr>
              <a:t>civil society initiatives and public participation</a:t>
            </a:r>
            <a:r>
              <a:rPr lang="de-DE" dirty="0" smtClean="0">
                <a:effectLst/>
                <a:latin typeface="Times New Roman" panose="02020603050405020304" pitchFamily="18" charset="0"/>
                <a:ea typeface="仿宋" panose="02010609060101010101" pitchFamily="49" charset="-122"/>
                <a:cs typeface="Times New Roman" panose="02020603050405020304" pitchFamily="18" charset="0"/>
              </a:rPr>
              <a:t> </a:t>
            </a:r>
          </a:p>
          <a:p>
            <a:pPr defTabSz="538163"/>
            <a:r>
              <a:rPr lang="de-DE" altLang="zh-CN" dirty="0" smtClean="0"/>
              <a:t>	</a:t>
            </a:r>
            <a:endParaRPr lang="de-DE" dirty="0"/>
          </a:p>
        </p:txBody>
      </p:sp>
      <p:sp>
        <p:nvSpPr>
          <p:cNvPr id="19" name="Rectangle 18"/>
          <p:cNvSpPr/>
          <p:nvPr/>
        </p:nvSpPr>
        <p:spPr>
          <a:xfrm>
            <a:off x="899592" y="5158933"/>
            <a:ext cx="5472607" cy="923330"/>
          </a:xfrm>
          <a:prstGeom prst="rect">
            <a:avLst/>
          </a:prstGeom>
        </p:spPr>
        <p:txBody>
          <a:bodyPr wrap="square">
            <a:spAutoFit/>
          </a:bodyPr>
          <a:lstStyle/>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3.4	</a:t>
            </a:r>
            <a:r>
              <a:rPr lang="zh-CN" altLang="en-US" dirty="0">
                <a:latin typeface="Times New Roman" panose="02020603050405020304" pitchFamily="18" charset="0"/>
                <a:ea typeface="仿宋" panose="02010609060101010101" pitchFamily="49" charset="-122"/>
                <a:cs typeface="Times New Roman" panose="02020603050405020304" pitchFamily="18" charset="0"/>
              </a:rPr>
              <a:t>推动国际合作</a:t>
            </a:r>
            <a:endParaRPr lang="de-DE" altLang="zh-CN" dirty="0">
              <a:latin typeface="Times New Roman" panose="02020603050405020304" pitchFamily="18" charset="0"/>
              <a:ea typeface="仿宋" panose="02010609060101010101" pitchFamily="49" charset="-122"/>
              <a:cs typeface="Times New Roman" panose="02020603050405020304" pitchFamily="18" charset="0"/>
            </a:endParaRPr>
          </a:p>
          <a:p>
            <a:pPr defTabSz="538163"/>
            <a:r>
              <a:rPr lang="en-GB" dirty="0" smtClean="0">
                <a:latin typeface="Times New Roman" panose="02020603050405020304" pitchFamily="18" charset="0"/>
                <a:ea typeface="仿宋" panose="02010609060101010101" pitchFamily="49" charset="-122"/>
                <a:cs typeface="Times New Roman" panose="02020603050405020304" pitchFamily="18" charset="0"/>
              </a:rPr>
              <a:t>          Collaborate </a:t>
            </a:r>
            <a:r>
              <a:rPr lang="en-GB" dirty="0">
                <a:latin typeface="Times New Roman" panose="02020603050405020304" pitchFamily="18" charset="0"/>
                <a:ea typeface="仿宋" panose="02010609060101010101" pitchFamily="49" charset="-122"/>
                <a:cs typeface="Times New Roman" panose="02020603050405020304" pitchFamily="18" charset="0"/>
              </a:rPr>
              <a:t>with the international community</a:t>
            </a:r>
            <a:r>
              <a:rPr lang="en-GB" dirty="0"/>
              <a:t> </a:t>
            </a:r>
            <a:r>
              <a:rPr lang="de-DE" dirty="0" smtClean="0">
                <a:effectLst/>
              </a:rPr>
              <a:t> </a:t>
            </a:r>
            <a:endParaRPr lang="en-GB" dirty="0"/>
          </a:p>
          <a:p>
            <a:pPr defTabSz="538163"/>
            <a:r>
              <a:rPr lang="de-DE" altLang="zh-CN" dirty="0" smtClean="0"/>
              <a:t>	</a:t>
            </a:r>
            <a:endParaRPr lang="de-DE" dirty="0"/>
          </a:p>
        </p:txBody>
      </p:sp>
      <p:sp>
        <p:nvSpPr>
          <p:cNvPr id="20" name="Rectangle 2"/>
          <p:cNvSpPr txBox="1">
            <a:spLocks noChangeArrowheads="1"/>
          </p:cNvSpPr>
          <p:nvPr/>
        </p:nvSpPr>
        <p:spPr bwMode="gray">
          <a:xfrm>
            <a:off x="336228" y="273149"/>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zh-CN" altLang="en-US" sz="2400" dirty="0">
                <a:latin typeface="SimHei" pitchFamily="49" charset="-122"/>
                <a:ea typeface="SimHei" pitchFamily="49" charset="-122"/>
              </a:rPr>
              <a:t>建议三</a:t>
            </a:r>
            <a:endParaRPr lang="de-DE" altLang="zh-CN" sz="2400" dirty="0">
              <a:latin typeface="SimHei" pitchFamily="49" charset="-122"/>
              <a:ea typeface="SimHei" pitchFamily="49" charset="-122"/>
            </a:endParaRPr>
          </a:p>
          <a:p>
            <a:pPr marL="0" lvl="1"/>
            <a:r>
              <a:rPr lang="en-US" altLang="zh-CN" sz="2400" dirty="0" smtClean="0">
                <a:latin typeface="Times New Roman" pitchFamily="18" charset="0"/>
                <a:ea typeface="宋体" pitchFamily="2" charset="-122"/>
                <a:cs typeface="Times New Roman" pitchFamily="18" charset="0"/>
              </a:rPr>
              <a:t>Recommendation </a:t>
            </a:r>
            <a:r>
              <a:rPr lang="en-US" altLang="zh-CN" sz="2400" dirty="0">
                <a:latin typeface="Times New Roman" pitchFamily="18" charset="0"/>
                <a:ea typeface="宋体" pitchFamily="2" charset="-122"/>
                <a:cs typeface="Times New Roman" pitchFamily="18" charset="0"/>
              </a:rPr>
              <a:t>No 3</a:t>
            </a:r>
            <a:r>
              <a:rPr lang="en-US" altLang="zh-CN" sz="2400" dirty="0" smtClean="0">
                <a:latin typeface="Times New Roman" pitchFamily="18" charset="0"/>
                <a:ea typeface="宋体" pitchFamily="2" charset="-122"/>
                <a:cs typeface="Times New Roman" pitchFamily="18" charset="0"/>
              </a:rPr>
              <a:t> </a:t>
            </a:r>
            <a:endParaRPr lang="en-US" altLang="zh-CN" sz="2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 val="687619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23928" y="4077072"/>
            <a:ext cx="5040560" cy="2088232"/>
          </a:xfrm>
          <a:prstGeom prst="roundRect">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utoShape 4"/>
          <p:cNvSpPr>
            <a:spLocks noChangeArrowheads="1"/>
          </p:cNvSpPr>
          <p:nvPr/>
        </p:nvSpPr>
        <p:spPr bwMode="auto">
          <a:xfrm>
            <a:off x="251520" y="2852936"/>
            <a:ext cx="3528392" cy="3600400"/>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9" name="AutoShape 4"/>
          <p:cNvSpPr>
            <a:spLocks noChangeArrowheads="1"/>
          </p:cNvSpPr>
          <p:nvPr/>
        </p:nvSpPr>
        <p:spPr bwMode="auto">
          <a:xfrm>
            <a:off x="4355976" y="1052736"/>
            <a:ext cx="4248472" cy="2952328"/>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1" name="Rectangle 34"/>
          <p:cNvSpPr>
            <a:spLocks noChangeArrowheads="1"/>
          </p:cNvSpPr>
          <p:nvPr/>
        </p:nvSpPr>
        <p:spPr bwMode="auto">
          <a:xfrm>
            <a:off x="611560" y="2924944"/>
            <a:ext cx="278858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参与</a:t>
            </a: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方 </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Whom to involve? </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7" name="Rectangle 34"/>
          <p:cNvSpPr>
            <a:spLocks noChangeArrowheads="1"/>
          </p:cNvSpPr>
          <p:nvPr/>
        </p:nvSpPr>
        <p:spPr bwMode="auto">
          <a:xfrm>
            <a:off x="4788024" y="1052736"/>
            <a:ext cx="367240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国际经验</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a:p>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International experiences:</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4" name="Rounded Rectangle 13"/>
          <p:cNvSpPr/>
          <p:nvPr/>
        </p:nvSpPr>
        <p:spPr>
          <a:xfrm rot="5400000">
            <a:off x="1348025" y="189200"/>
            <a:ext cx="1639239" cy="354421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7544" y="1340768"/>
            <a:ext cx="3528391" cy="1323439"/>
          </a:xfrm>
          <a:prstGeom prst="rect">
            <a:avLst/>
          </a:prstGeom>
        </p:spPr>
        <p:txBody>
          <a:bodyPr wrap="square">
            <a:spAutoFit/>
          </a:bodyPr>
          <a:lstStyle/>
          <a:p>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建议</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3</a:t>
            </a:r>
            <a:r>
              <a:rPr lang="zh-CN" altLang="en-US" sz="1600" b="1" dirty="0">
                <a:latin typeface="Times New Roman" panose="02020603050405020304" pitchFamily="18" charset="0"/>
                <a:ea typeface="仿宋" panose="02010609060101010101" pitchFamily="49" charset="-122"/>
                <a:cs typeface="Times New Roman" panose="02020603050405020304" pitchFamily="18" charset="0"/>
              </a:rPr>
              <a:t>：建立多利益相关方参与的可持续消费合作关系</a:t>
            </a:r>
            <a:r>
              <a:rPr lang="de-DE" altLang="zh-CN" sz="1600" b="1" i="1" dirty="0">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1600" b="1" i="1" dirty="0">
              <a:latin typeface="Times New Roman" panose="02020603050405020304" pitchFamily="18" charset="0"/>
              <a:ea typeface="仿宋" panose="02010609060101010101" pitchFamily="49" charset="-122"/>
              <a:cs typeface="Times New Roman" panose="02020603050405020304" pitchFamily="18" charset="0"/>
            </a:endParaRPr>
          </a:p>
          <a:p>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RECOMMENDATION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3: Initiate </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Multi-Stakeholder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P</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artnerships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F</a:t>
            </a:r>
            <a:r>
              <a:rPr lang="en-GB" sz="1600" b="1" i="1" dirty="0" smtClean="0">
                <a:latin typeface="Times New Roman" panose="02020603050405020304" pitchFamily="18" charset="0"/>
                <a:ea typeface="仿宋" panose="02010609060101010101" pitchFamily="49" charset="-122"/>
                <a:cs typeface="Times New Roman" panose="02020603050405020304" pitchFamily="18" charset="0"/>
              </a:rPr>
              <a:t>or </a:t>
            </a:r>
            <a:r>
              <a:rPr lang="en-GB" sz="1600" b="1" i="1" dirty="0">
                <a:latin typeface="Times New Roman" panose="02020603050405020304" pitchFamily="18" charset="0"/>
                <a:ea typeface="仿宋" panose="02010609060101010101" pitchFamily="49" charset="-122"/>
                <a:cs typeface="Times New Roman" panose="02020603050405020304" pitchFamily="18" charset="0"/>
              </a:rPr>
              <a:t>SC</a:t>
            </a:r>
            <a:r>
              <a:rPr lang="de-DE" sz="1600" b="1" i="1" dirty="0" smtClean="0">
                <a:effectLst/>
                <a:latin typeface="Times New Roman" panose="02020603050405020304" pitchFamily="18" charset="0"/>
                <a:ea typeface="仿宋" panose="02010609060101010101" pitchFamily="49" charset="-122"/>
                <a:cs typeface="Times New Roman" panose="02020603050405020304" pitchFamily="18" charset="0"/>
              </a:rPr>
              <a:t> </a:t>
            </a:r>
          </a:p>
          <a:p>
            <a:endParaRPr lang="en-US" sz="1600" b="1" i="1" dirty="0"/>
          </a:p>
        </p:txBody>
      </p:sp>
      <p:sp>
        <p:nvSpPr>
          <p:cNvPr id="21" name="TextBox 20"/>
          <p:cNvSpPr txBox="1"/>
          <p:nvPr/>
        </p:nvSpPr>
        <p:spPr>
          <a:xfrm>
            <a:off x="4499992" y="1717065"/>
            <a:ext cx="4032448" cy="2400657"/>
          </a:xfrm>
          <a:prstGeom prst="rect">
            <a:avLst/>
          </a:prstGeom>
          <a:noFill/>
        </p:spPr>
        <p:txBody>
          <a:bodyPr wrap="square" rtlCol="0">
            <a:spAutoFit/>
          </a:bodyPr>
          <a:lstStyle/>
          <a:p>
            <a:pPr marL="285750" indent="-285750">
              <a:lnSpc>
                <a:spcPts val="1800"/>
              </a:lnSpc>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欧洲零售商和食品</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圆桌会议</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EU Retailer Forum &amp; Food Roundtable </a:t>
            </a:r>
          </a:p>
          <a:p>
            <a:pPr marL="285750" indent="-285750">
              <a:lnSpc>
                <a:spcPts val="1800"/>
              </a:lnSpc>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独立的消费者咨询中心（德国</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Independent consumer advisory centers (Germany) </a:t>
            </a:r>
          </a:p>
          <a:p>
            <a:pPr marL="285750" indent="-285750">
              <a:lnSpc>
                <a:spcPts val="1800"/>
              </a:lnSpc>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社区行动和在线合作消费</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平台</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Community initiatives &amp; online sharing platforms (US) </a:t>
            </a:r>
            <a:b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br>
            <a:endParaRPr lang="en-US"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8" name="TextBox 27"/>
          <p:cNvSpPr txBox="1"/>
          <p:nvPr/>
        </p:nvSpPr>
        <p:spPr>
          <a:xfrm>
            <a:off x="4283968" y="4581128"/>
            <a:ext cx="1440160" cy="1138773"/>
          </a:xfrm>
          <a:prstGeom prst="rect">
            <a:avLst/>
          </a:prstGeom>
          <a:noFill/>
        </p:spPr>
        <p:txBody>
          <a:bodyPr wrap="square" rtlCol="0">
            <a:spAutoFit/>
          </a:bodyPr>
          <a:lstStyle/>
          <a:p>
            <a:pPr algn="ctr"/>
            <a:r>
              <a:rPr lang="en-US" altLang="zh-CN" sz="1700" dirty="0">
                <a:latin typeface="Times New Roman" panose="02020603050405020304" pitchFamily="18" charset="0"/>
                <a:ea typeface="仿宋" panose="02010609060101010101" pitchFamily="49" charset="-122"/>
                <a:cs typeface="Times New Roman" panose="02020603050405020304" pitchFamily="18" charset="0"/>
              </a:rPr>
              <a:t>UNEP10</a:t>
            </a:r>
          </a:p>
          <a:p>
            <a:pPr algn="ct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年框架</a:t>
            </a:r>
            <a:r>
              <a:rPr lang="zh-CN" altLang="en-US" sz="1700" dirty="0" smtClean="0">
                <a:latin typeface="Times New Roman" panose="02020603050405020304" pitchFamily="18" charset="0"/>
                <a:ea typeface="仿宋" panose="02010609060101010101" pitchFamily="49" charset="-122"/>
                <a:cs typeface="Times New Roman" panose="02020603050405020304" pitchFamily="18" charset="0"/>
              </a:rPr>
              <a:t>计划</a:t>
            </a:r>
            <a:r>
              <a:rPr lang="en-US" altLang="zh-CN" sz="1700" dirty="0">
                <a:latin typeface="Times New Roman" panose="02020603050405020304" pitchFamily="18" charset="0"/>
                <a:ea typeface="仿宋" panose="02010609060101010101" pitchFamily="49" charset="-122"/>
                <a:cs typeface="Times New Roman" panose="02020603050405020304" pitchFamily="18" charset="0"/>
              </a:rPr>
              <a:t/>
            </a:r>
            <a:br>
              <a:rPr lang="en-US" altLang="zh-CN" sz="1700" dirty="0">
                <a:latin typeface="Times New Roman" panose="02020603050405020304" pitchFamily="18" charset="0"/>
                <a:ea typeface="仿宋" panose="02010609060101010101" pitchFamily="49" charset="-122"/>
                <a:cs typeface="Times New Roman" panose="02020603050405020304" pitchFamily="18" charset="0"/>
              </a:rPr>
            </a:br>
            <a:r>
              <a:rPr lang="en-US" altLang="zh-CN" sz="1700" dirty="0" smtClean="0">
                <a:latin typeface="Times New Roman" panose="02020603050405020304" pitchFamily="18" charset="0"/>
                <a:ea typeface="仿宋" panose="02010609060101010101" pitchFamily="49" charset="-122"/>
                <a:cs typeface="Times New Roman" panose="02020603050405020304" pitchFamily="18" charset="0"/>
              </a:rPr>
              <a:t>UNEP 10 YFP</a:t>
            </a:r>
          </a:p>
        </p:txBody>
      </p:sp>
      <p:sp>
        <p:nvSpPr>
          <p:cNvPr id="29" name="Rectangle 34"/>
          <p:cNvSpPr>
            <a:spLocks noChangeArrowheads="1"/>
          </p:cNvSpPr>
          <p:nvPr/>
        </p:nvSpPr>
        <p:spPr bwMode="auto">
          <a:xfrm>
            <a:off x="3995937" y="4221088"/>
            <a:ext cx="5040560" cy="353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1700" b="1" dirty="0">
                <a:latin typeface="Times New Roman" panose="02020603050405020304" pitchFamily="18" charset="0"/>
                <a:ea typeface="仿宋" panose="02010609060101010101" pitchFamily="49" charset="-122"/>
                <a:cs typeface="Times New Roman" panose="02020603050405020304" pitchFamily="18" charset="0"/>
              </a:rPr>
              <a:t>建议实施</a:t>
            </a:r>
            <a:r>
              <a:rPr lang="zh-CN" altLang="en-US" sz="1700" b="1" dirty="0" smtClean="0">
                <a:latin typeface="Times New Roman" panose="02020603050405020304" pitchFamily="18" charset="0"/>
                <a:ea typeface="仿宋" panose="02010609060101010101" pitchFamily="49" charset="-122"/>
                <a:cs typeface="Times New Roman" panose="02020603050405020304" pitchFamily="18" charset="0"/>
              </a:rPr>
              <a:t>时间 </a:t>
            </a:r>
            <a:r>
              <a:rPr lang="en-US" altLang="zh-CN" sz="1700" b="1" dirty="0" smtClean="0">
                <a:latin typeface="Times New Roman" panose="02020603050405020304" pitchFamily="18" charset="0"/>
                <a:ea typeface="仿宋" panose="02010609060101010101" pitchFamily="49" charset="-122"/>
                <a:cs typeface="Times New Roman" panose="02020603050405020304" pitchFamily="18" charset="0"/>
              </a:rPr>
              <a:t>Suggested implementation Timeline</a:t>
            </a:r>
            <a:endParaRPr lang="en-US" altLang="zh-CN" sz="170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32" name="TextBox 31"/>
          <p:cNvSpPr txBox="1"/>
          <p:nvPr/>
        </p:nvSpPr>
        <p:spPr>
          <a:xfrm>
            <a:off x="5796136" y="4581128"/>
            <a:ext cx="1440160" cy="1138773"/>
          </a:xfrm>
          <a:prstGeom prst="rect">
            <a:avLst/>
          </a:prstGeom>
          <a:noFill/>
        </p:spPr>
        <p:txBody>
          <a:bodyPr wrap="square" rtlCol="0">
            <a:spAutoFit/>
          </a:bodyPr>
          <a:lstStyle/>
          <a:p>
            <a:pPr algn="ct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利益相关方合作行动</a:t>
            </a:r>
            <a:endParaRPr lang="en-US" altLang="zh-CN" sz="1700" dirty="0">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Stakeholder partnerships</a:t>
            </a:r>
            <a:endParaRPr lang="en-US" sz="17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33" name="TextBox 32"/>
          <p:cNvSpPr txBox="1"/>
          <p:nvPr/>
        </p:nvSpPr>
        <p:spPr>
          <a:xfrm>
            <a:off x="323528" y="3284984"/>
            <a:ext cx="3528392" cy="3139321"/>
          </a:xfrm>
          <a:prstGeom prst="rect">
            <a:avLst/>
          </a:prstGeom>
          <a:noFill/>
        </p:spPr>
        <p:txBody>
          <a:bodyPr wrap="square" rtlCol="0">
            <a:spAutoFit/>
          </a:bodyPr>
          <a:lstStyle/>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联合国环境署和其他国际</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机构</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UNEP and int. organizations     </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地方政府（采购机构和消费者协会） </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Local government (procurement agencies and national consumer associations)</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私营行业（零售商和金融机构</a:t>
            </a:r>
            <a:r>
              <a:rPr lang="zh-CN" altLang="en-US"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Private sector (retailers and financial institutions) </a:t>
            </a:r>
          </a:p>
          <a:p>
            <a:pPr marL="285750" indent="-285750">
              <a:buFont typeface="Arial"/>
              <a:buChar char="•"/>
            </a:pPr>
            <a:r>
              <a:rPr lang="zh-CN" altLang="en-US" dirty="0">
                <a:latin typeface="Times New Roman" panose="02020603050405020304" pitchFamily="18" charset="0"/>
                <a:ea typeface="仿宋" panose="02010609060101010101" pitchFamily="49" charset="-122"/>
                <a:cs typeface="Times New Roman" panose="02020603050405020304" pitchFamily="18" charset="0"/>
              </a:rPr>
              <a:t>公民社会组织</a:t>
            </a:r>
            <a:r>
              <a:rPr lang="en-US" altLang="zh-CN" dirty="0" smtClean="0">
                <a:latin typeface="Times New Roman" panose="02020603050405020304" pitchFamily="18" charset="0"/>
                <a:ea typeface="仿宋" panose="02010609060101010101" pitchFamily="49" charset="-122"/>
                <a:cs typeface="Times New Roman" panose="02020603050405020304" pitchFamily="18" charset="0"/>
              </a:rPr>
              <a:t>Civil society organizations</a:t>
            </a:r>
          </a:p>
        </p:txBody>
      </p:sp>
      <p:cxnSp>
        <p:nvCxnSpPr>
          <p:cNvPr id="38" name="Straight Connector 37"/>
          <p:cNvCxnSpPr/>
          <p:nvPr/>
        </p:nvCxnSpPr>
        <p:spPr>
          <a:xfrm flipV="1">
            <a:off x="5868144" y="5517232"/>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8316416" y="5517232"/>
            <a:ext cx="0" cy="288032"/>
          </a:xfrm>
          <a:prstGeom prst="line">
            <a:avLst/>
          </a:prstGeom>
        </p:spPr>
        <p:style>
          <a:lnRef idx="2">
            <a:schemeClr val="accent1"/>
          </a:lnRef>
          <a:fillRef idx="0">
            <a:schemeClr val="accent1"/>
          </a:fillRef>
          <a:effectRef idx="1">
            <a:schemeClr val="accent1"/>
          </a:effectRef>
          <a:fontRef idx="minor">
            <a:schemeClr val="tx1"/>
          </a:fontRef>
        </p:style>
      </p:cxnSp>
      <p:sp>
        <p:nvSpPr>
          <p:cNvPr id="40" name="Striped Right Arrow 39"/>
          <p:cNvSpPr/>
          <p:nvPr/>
        </p:nvSpPr>
        <p:spPr>
          <a:xfrm>
            <a:off x="4499992" y="5733256"/>
            <a:ext cx="4176464" cy="2880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508104" y="5949280"/>
            <a:ext cx="6526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2015</a:t>
            </a:r>
            <a:endParaRPr lang="en-US"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7879797" y="5949280"/>
            <a:ext cx="6526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2020</a:t>
            </a:r>
            <a:endParaRPr lang="en-US"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7020272" y="4615001"/>
            <a:ext cx="1440160" cy="1118255"/>
          </a:xfrm>
          <a:prstGeom prst="rect">
            <a:avLst/>
          </a:prstGeom>
          <a:noFill/>
        </p:spPr>
        <p:txBody>
          <a:bodyPr wrap="square" rtlCol="0">
            <a:spAutoFit/>
          </a:bodyPr>
          <a:lstStyle/>
          <a:p>
            <a:pPr algn="ctr">
              <a:lnSpc>
                <a:spcPts val="1600"/>
              </a:lnSpc>
            </a:pP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新产品信息系统</a:t>
            </a:r>
            <a:endParaRPr lang="en-US" altLang="zh-CN" sz="1700" dirty="0">
              <a:latin typeface="Times New Roman" panose="02020603050405020304" pitchFamily="18" charset="0"/>
              <a:ea typeface="仿宋" panose="02010609060101010101" pitchFamily="49" charset="-122"/>
              <a:cs typeface="Times New Roman" panose="02020603050405020304" pitchFamily="18" charset="0"/>
            </a:endParaRPr>
          </a:p>
          <a:p>
            <a:pPr algn="ctr">
              <a:lnSpc>
                <a:spcPts val="1600"/>
              </a:lnSpc>
            </a:pP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New product information systems</a:t>
            </a:r>
            <a:endParaRPr lang="en-US" sz="17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6"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zh-CN" altLang="en-US" sz="2400" dirty="0">
                <a:latin typeface="SimHei" pitchFamily="49" charset="-122"/>
                <a:ea typeface="SimHei" pitchFamily="49" charset="-122"/>
              </a:rPr>
              <a:t>建议三</a:t>
            </a:r>
            <a:endParaRPr lang="de-DE" altLang="zh-CN" sz="2400" dirty="0">
              <a:latin typeface="SimHei" pitchFamily="49" charset="-122"/>
              <a:ea typeface="SimHei" pitchFamily="49" charset="-122"/>
            </a:endParaRPr>
          </a:p>
          <a:p>
            <a:pPr marL="0" lvl="1"/>
            <a:r>
              <a:rPr lang="en-US" altLang="zh-CN" sz="2400" dirty="0" smtClean="0">
                <a:latin typeface="Times New Roman" pitchFamily="18" charset="0"/>
                <a:ea typeface="宋体" pitchFamily="2" charset="-122"/>
                <a:cs typeface="Times New Roman" pitchFamily="18" charset="0"/>
              </a:rPr>
              <a:t>Recommendation </a:t>
            </a:r>
            <a:r>
              <a:rPr lang="en-US" altLang="zh-CN" sz="2400" dirty="0">
                <a:latin typeface="Times New Roman" pitchFamily="18" charset="0"/>
                <a:ea typeface="宋体" pitchFamily="2" charset="-122"/>
                <a:cs typeface="Times New Roman" pitchFamily="18" charset="0"/>
              </a:rPr>
              <a:t>No 3</a:t>
            </a:r>
            <a:r>
              <a:rPr lang="en-US" altLang="zh-CN" sz="2400" dirty="0" smtClean="0">
                <a:latin typeface="Times New Roman" pitchFamily="18" charset="0"/>
                <a:ea typeface="宋体" pitchFamily="2" charset="-122"/>
                <a:cs typeface="Times New Roman" pitchFamily="18" charset="0"/>
              </a:rPr>
              <a:t> </a:t>
            </a:r>
            <a:endParaRPr lang="en-US" altLang="zh-CN" sz="2400" dirty="0">
              <a:latin typeface="Times New Roman" pitchFamily="18" charset="0"/>
              <a:ea typeface="宋体" pitchFamily="2" charset="-122"/>
              <a:cs typeface="Times New Roman" pitchFamily="18" charset="0"/>
            </a:endParaRPr>
          </a:p>
        </p:txBody>
      </p:sp>
      <p:sp>
        <p:nvSpPr>
          <p:cNvPr id="25" name="右箭头 24"/>
          <p:cNvSpPr/>
          <p:nvPr/>
        </p:nvSpPr>
        <p:spPr bwMode="auto">
          <a:xfrm rot="11039372">
            <a:off x="3858532" y="2286762"/>
            <a:ext cx="640386" cy="569024"/>
          </a:xfrm>
          <a:prstGeom prst="rightArrow">
            <a:avLst/>
          </a:prstGeom>
          <a:solidFill>
            <a:schemeClr val="tx2">
              <a:lumMod val="40000"/>
              <a:lumOff val="60000"/>
            </a:schemeClr>
          </a:solidFill>
          <a:ln w="9525">
            <a:no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30" name="右箭头 29"/>
          <p:cNvSpPr/>
          <p:nvPr/>
        </p:nvSpPr>
        <p:spPr bwMode="auto">
          <a:xfrm rot="5400000">
            <a:off x="1555071" y="2491243"/>
            <a:ext cx="538337" cy="397628"/>
          </a:xfrm>
          <a:prstGeom prst="rightArrow">
            <a:avLst/>
          </a:prstGeom>
          <a:solidFill>
            <a:schemeClr val="tx2">
              <a:lumMod val="40000"/>
              <a:lumOff val="60000"/>
            </a:schemeClr>
          </a:solidFill>
          <a:ln w="9525">
            <a:no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Tree>
    <p:extLst>
      <p:ext uri="{BB962C8B-B14F-4D97-AF65-F5344CB8AC3E}">
        <p14:creationId xmlns:p14="http://schemas.microsoft.com/office/powerpoint/2010/main" xmlns="" val="1607676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
          <p:cNvSpPr>
            <a:spLocks noChangeArrowheads="1"/>
          </p:cNvSpPr>
          <p:nvPr/>
        </p:nvSpPr>
        <p:spPr bwMode="gray">
          <a:xfrm>
            <a:off x="5148064" y="1412776"/>
            <a:ext cx="3312368" cy="216024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24" name="AutoShape 3"/>
          <p:cNvSpPr>
            <a:spLocks noChangeArrowheads="1"/>
          </p:cNvSpPr>
          <p:nvPr/>
        </p:nvSpPr>
        <p:spPr bwMode="gray">
          <a:xfrm>
            <a:off x="755576" y="1412776"/>
            <a:ext cx="3384376" cy="216024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latin typeface="黑体" pitchFamily="49" charset="-122"/>
                <a:ea typeface="黑体" pitchFamily="49" charset="-122"/>
              </a:rPr>
              <a:t>背景  </a:t>
            </a:r>
            <a:r>
              <a:rPr lang="en-US" altLang="zh-CN" kern="0" dirty="0" smtClean="0">
                <a:solidFill>
                  <a:schemeClr val="tx1"/>
                </a:solidFill>
                <a:latin typeface="Times New Roman" pitchFamily="18" charset="0"/>
                <a:ea typeface="黑体" pitchFamily="49" charset="-122"/>
                <a:cs typeface="Times New Roman" pitchFamily="18" charset="0"/>
              </a:rPr>
              <a:t>Background</a:t>
            </a:r>
            <a:endParaRPr kumimoji="0" lang="en-US" altLang="zh-CN" sz="3200" b="1" i="0" u="none" strike="noStrike" kern="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endParaRPr>
          </a:p>
        </p:txBody>
      </p:sp>
      <p:sp>
        <p:nvSpPr>
          <p:cNvPr id="23" name="矩形 22"/>
          <p:cNvSpPr/>
          <p:nvPr/>
        </p:nvSpPr>
        <p:spPr>
          <a:xfrm>
            <a:off x="899592" y="1484784"/>
            <a:ext cx="3384376" cy="2031325"/>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仿宋" panose="02010609060101010101" pitchFamily="49" charset="-122"/>
                <a:ea typeface="仿宋" panose="02010609060101010101" pitchFamily="49" charset="-122"/>
                <a:cs typeface="Times New Roman" pitchFamily="18" charset="0"/>
              </a:rPr>
              <a:t>不可持续的消费模式引起日益恶化的城市空气污染和日益增加的城市垃圾</a:t>
            </a:r>
            <a:r>
              <a:rPr lang="zh-CN" altLang="en-US" b="1" dirty="0">
                <a:latin typeface="仿宋" panose="02010609060101010101" pitchFamily="49" charset="-122"/>
                <a:ea typeface="仿宋" panose="02010609060101010101" pitchFamily="49" charset="-122"/>
                <a:cs typeface="Times New Roman" pitchFamily="18" charset="0"/>
              </a:rPr>
              <a:t>。</a:t>
            </a:r>
            <a:endParaRPr lang="en-US" altLang="zh-CN" b="1" dirty="0" smtClean="0">
              <a:latin typeface="仿宋" panose="02010609060101010101" pitchFamily="49" charset="-122"/>
              <a:ea typeface="仿宋" panose="02010609060101010101" pitchFamily="49" charset="-122"/>
              <a:cs typeface="Times New Roman" pitchFamily="18" charset="0"/>
            </a:endParaRPr>
          </a:p>
          <a:p>
            <a:pPr eaLnBrk="0" hangingPunct="0"/>
            <a:r>
              <a:rPr lang="en-US" altLang="zh-CN" b="1" dirty="0" smtClean="0">
                <a:latin typeface="Times New Roman" pitchFamily="18" charset="0"/>
                <a:cs typeface="Times New Roman" pitchFamily="18" charset="0"/>
              </a:rPr>
              <a:t>Unsustainable consumption patterns have resulted in worsening urban air pollution and increasing municipal waste.</a:t>
            </a:r>
            <a:endParaRPr lang="en-US" altLang="zh-CN" b="1" dirty="0" smtClean="0">
              <a:latin typeface="Times New Roman" pitchFamily="18" charset="0"/>
              <a:ea typeface="黑体" pitchFamily="49" charset="-122"/>
              <a:cs typeface="Times New Roman" pitchFamily="18" charset="0"/>
            </a:endParaRPr>
          </a:p>
        </p:txBody>
      </p:sp>
      <p:sp>
        <p:nvSpPr>
          <p:cNvPr id="26" name="矩形 25"/>
          <p:cNvSpPr/>
          <p:nvPr/>
        </p:nvSpPr>
        <p:spPr>
          <a:xfrm>
            <a:off x="5220072" y="1530658"/>
            <a:ext cx="3240360" cy="1754326"/>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仿宋" panose="02010609060101010101" pitchFamily="49" charset="-122"/>
                <a:ea typeface="仿宋" panose="02010609060101010101" pitchFamily="49" charset="-122"/>
                <a:cs typeface="Times New Roman" pitchFamily="18" charset="0"/>
              </a:rPr>
              <a:t>中国整体生产生活方式正在转变、经济结构正逐步调整。</a:t>
            </a:r>
            <a:endParaRPr lang="en-US" altLang="zh-CN" b="1" dirty="0" smtClean="0">
              <a:latin typeface="仿宋" panose="02010609060101010101" pitchFamily="49" charset="-122"/>
              <a:ea typeface="仿宋" panose="02010609060101010101" pitchFamily="49" charset="-122"/>
              <a:cs typeface="Times New Roman" pitchFamily="18" charset="0"/>
            </a:endParaRPr>
          </a:p>
          <a:p>
            <a:pPr eaLnBrk="0" hangingPunct="0"/>
            <a:r>
              <a:rPr lang="en-US" altLang="zh-CN" b="1" dirty="0" smtClean="0">
                <a:latin typeface="Times New Roman" pitchFamily="18" charset="0"/>
                <a:ea typeface="黑体" pitchFamily="49" charset="-122"/>
                <a:cs typeface="Times New Roman" pitchFamily="18" charset="0"/>
              </a:rPr>
              <a:t>The overall production mode and living style are changing and economy is restructuring in China.</a:t>
            </a:r>
            <a:endParaRPr lang="zh-CN" altLang="en-US" b="1" dirty="0"/>
          </a:p>
        </p:txBody>
      </p:sp>
      <p:sp>
        <p:nvSpPr>
          <p:cNvPr id="7" name="AutoShape 3"/>
          <p:cNvSpPr>
            <a:spLocks noChangeArrowheads="1"/>
          </p:cNvSpPr>
          <p:nvPr/>
        </p:nvSpPr>
        <p:spPr bwMode="gray">
          <a:xfrm>
            <a:off x="755576" y="4005064"/>
            <a:ext cx="3384376" cy="2016224"/>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12" name="下箭头 11"/>
          <p:cNvSpPr/>
          <p:nvPr/>
        </p:nvSpPr>
        <p:spPr>
          <a:xfrm rot="5400000" flipH="1">
            <a:off x="4247964" y="4833156"/>
            <a:ext cx="720080" cy="21602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6444208" y="3717032"/>
            <a:ext cx="720080" cy="21602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rot="16200000" flipH="1">
            <a:off x="4247964" y="2456892"/>
            <a:ext cx="720080" cy="21602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7584" y="4149080"/>
            <a:ext cx="3240360" cy="1477328"/>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仿宋" panose="02010609060101010101" pitchFamily="49" charset="-122"/>
                <a:ea typeface="仿宋" panose="02010609060101010101" pitchFamily="49" charset="-122"/>
                <a:cs typeface="Times New Roman" pitchFamily="18" charset="0"/>
              </a:rPr>
              <a:t>提出生态文明建设，完善了制度环境。</a:t>
            </a:r>
            <a:endParaRPr lang="en-US" altLang="zh-CN" b="1" dirty="0" smtClean="0">
              <a:latin typeface="仿宋" panose="02010609060101010101" pitchFamily="49" charset="-122"/>
              <a:ea typeface="仿宋" panose="02010609060101010101" pitchFamily="49" charset="-122"/>
              <a:cs typeface="Times New Roman" pitchFamily="18" charset="0"/>
            </a:endParaRPr>
          </a:p>
          <a:p>
            <a:pPr eaLnBrk="0" hangingPunct="0"/>
            <a:r>
              <a:rPr lang="en-US" altLang="zh-CN" b="1" dirty="0" smtClean="0">
                <a:latin typeface="Times New Roman" pitchFamily="18" charset="0"/>
                <a:ea typeface="黑体" pitchFamily="49" charset="-122"/>
                <a:cs typeface="Times New Roman" pitchFamily="18" charset="0"/>
              </a:rPr>
              <a:t>Ecological civilization development improves institutional context.</a:t>
            </a:r>
            <a:endParaRPr lang="zh-CN" altLang="en-US" b="1" dirty="0"/>
          </a:p>
        </p:txBody>
      </p:sp>
      <p:sp>
        <p:nvSpPr>
          <p:cNvPr id="19" name="AutoShape 3"/>
          <p:cNvSpPr>
            <a:spLocks noChangeArrowheads="1"/>
          </p:cNvSpPr>
          <p:nvPr/>
        </p:nvSpPr>
        <p:spPr bwMode="gray">
          <a:xfrm>
            <a:off x="5148064" y="4005064"/>
            <a:ext cx="3312368" cy="2016224"/>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20" name="矩形 19"/>
          <p:cNvSpPr/>
          <p:nvPr/>
        </p:nvSpPr>
        <p:spPr>
          <a:xfrm>
            <a:off x="5148064" y="4149080"/>
            <a:ext cx="3240360" cy="1754326"/>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仿宋" panose="02010609060101010101" pitchFamily="49" charset="-122"/>
                <a:ea typeface="仿宋" panose="02010609060101010101" pitchFamily="49" charset="-122"/>
                <a:cs typeface="Times New Roman" pitchFamily="18" charset="0"/>
              </a:rPr>
              <a:t>城镇化发展为可持续消费发展带来巨大机遇。</a:t>
            </a:r>
            <a:endParaRPr lang="en-US" altLang="zh-CN" b="1" dirty="0" smtClean="0">
              <a:latin typeface="仿宋" panose="02010609060101010101" pitchFamily="49" charset="-122"/>
              <a:ea typeface="仿宋" panose="02010609060101010101" pitchFamily="49" charset="-122"/>
              <a:cs typeface="Times New Roman" pitchFamily="18" charset="0"/>
            </a:endParaRPr>
          </a:p>
          <a:p>
            <a:pPr eaLnBrk="0" hangingPunct="0"/>
            <a:r>
              <a:rPr lang="en-US" altLang="zh-CN" b="1" dirty="0" smtClean="0">
                <a:latin typeface="Times New Roman" pitchFamily="18" charset="0"/>
                <a:ea typeface="黑体" pitchFamily="49" charset="-122"/>
                <a:cs typeface="Times New Roman" pitchFamily="18" charset="0"/>
              </a:rPr>
              <a:t>Accelerated urbanization presents golden opportunities for the development of Sustainable Consumption.</a:t>
            </a:r>
            <a:endParaRPr lang="zh-CN" altLang="en-US" b="1" dirty="0"/>
          </a:p>
        </p:txBody>
      </p:sp>
    </p:spTree>
    <p:extLst>
      <p:ext uri="{BB962C8B-B14F-4D97-AF65-F5344CB8AC3E}">
        <p14:creationId xmlns:p14="http://schemas.microsoft.com/office/powerpoint/2010/main" xmlns="" val="26294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
          <p:cNvSpPr>
            <a:spLocks noChangeArrowheads="1"/>
          </p:cNvSpPr>
          <p:nvPr/>
        </p:nvSpPr>
        <p:spPr bwMode="auto">
          <a:xfrm>
            <a:off x="6588224" y="3210843"/>
            <a:ext cx="1728192" cy="3242493"/>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4"/>
          <p:cNvSpPr>
            <a:spLocks noChangeArrowheads="1"/>
          </p:cNvSpPr>
          <p:nvPr/>
        </p:nvSpPr>
        <p:spPr bwMode="auto">
          <a:xfrm>
            <a:off x="4640088" y="3212976"/>
            <a:ext cx="1804119" cy="3261142"/>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AutoShape 6"/>
          <p:cNvSpPr>
            <a:spLocks noChangeArrowheads="1"/>
          </p:cNvSpPr>
          <p:nvPr/>
        </p:nvSpPr>
        <p:spPr bwMode="auto">
          <a:xfrm>
            <a:off x="827584" y="3212976"/>
            <a:ext cx="1728192" cy="3261142"/>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4" name="Rectangle 31"/>
          <p:cNvSpPr>
            <a:spLocks noChangeArrowheads="1"/>
          </p:cNvSpPr>
          <p:nvPr/>
        </p:nvSpPr>
        <p:spPr bwMode="auto">
          <a:xfrm>
            <a:off x="827584" y="3212976"/>
            <a:ext cx="172819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b="1" dirty="0">
                <a:latin typeface="Times New Roman" panose="02020603050405020304" pitchFamily="18" charset="0"/>
                <a:ea typeface="仿宋" panose="02010609060101010101" pitchFamily="49" charset="-122"/>
                <a:cs typeface="Times New Roman" panose="02020603050405020304" pitchFamily="18" charset="0"/>
              </a:rPr>
              <a:t>工商业</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a:p>
            <a:pPr algn="ct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Business</a:t>
            </a:r>
          </a:p>
        </p:txBody>
      </p:sp>
      <p:sp>
        <p:nvSpPr>
          <p:cNvPr id="67" name="Rectangle 34"/>
          <p:cNvSpPr>
            <a:spLocks noChangeArrowheads="1"/>
          </p:cNvSpPr>
          <p:nvPr/>
        </p:nvSpPr>
        <p:spPr bwMode="auto">
          <a:xfrm>
            <a:off x="6761564" y="3194022"/>
            <a:ext cx="1422184"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公民社会</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a:p>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Civil Society</a:t>
            </a:r>
            <a:r>
              <a:rPr lang="en-US" altLang="zh-CN" b="1" dirty="0" smtClean="0">
                <a:ea typeface="宋体" pitchFamily="2" charset="-122"/>
              </a:rPr>
              <a:t/>
            </a:r>
            <a:br>
              <a:rPr lang="en-US" altLang="zh-CN" b="1" dirty="0" smtClean="0">
                <a:ea typeface="宋体" pitchFamily="2" charset="-122"/>
              </a:rPr>
            </a:br>
            <a:endParaRPr lang="en-US" altLang="zh-CN" b="1" dirty="0">
              <a:ea typeface="宋体" pitchFamily="2" charset="-122"/>
            </a:endParaRPr>
          </a:p>
        </p:txBody>
      </p:sp>
      <p:sp>
        <p:nvSpPr>
          <p:cNvPr id="2" name="Isosceles Triangle 1"/>
          <p:cNvSpPr/>
          <p:nvPr/>
        </p:nvSpPr>
        <p:spPr>
          <a:xfrm>
            <a:off x="683568" y="836712"/>
            <a:ext cx="7848872" cy="2088232"/>
          </a:xfrm>
          <a:prstGeom prst="triangle">
            <a:avLst>
              <a:gd name="adj" fmla="val 49761"/>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69" name="AutoShape 4"/>
          <p:cNvSpPr>
            <a:spLocks noChangeArrowheads="1"/>
          </p:cNvSpPr>
          <p:nvPr/>
        </p:nvSpPr>
        <p:spPr bwMode="auto">
          <a:xfrm>
            <a:off x="2699792" y="3210843"/>
            <a:ext cx="1872208" cy="3263275"/>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0" name="Rectangle 34"/>
          <p:cNvSpPr>
            <a:spLocks noChangeArrowheads="1"/>
          </p:cNvSpPr>
          <p:nvPr/>
        </p:nvSpPr>
        <p:spPr bwMode="auto">
          <a:xfrm>
            <a:off x="2627784" y="3203314"/>
            <a:ext cx="1872208"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（地方）政府</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a:p>
            <a:pPr algn="ct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(Local) </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G</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ov.</a:t>
            </a:r>
            <a:b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br>
            <a:endParaRPr lang="en-US" altLang="zh-CN" b="1" dirty="0" smtClean="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71" name="Rectangle 34"/>
          <p:cNvSpPr>
            <a:spLocks noChangeArrowheads="1"/>
          </p:cNvSpPr>
          <p:nvPr/>
        </p:nvSpPr>
        <p:spPr bwMode="auto">
          <a:xfrm>
            <a:off x="4881467" y="3203314"/>
            <a:ext cx="1300357"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zh-CN" altLang="en-US" b="1" dirty="0">
                <a:latin typeface="Times New Roman" panose="02020603050405020304" pitchFamily="18" charset="0"/>
                <a:ea typeface="仿宋" panose="02010609060101010101" pitchFamily="49" charset="-122"/>
                <a:cs typeface="Times New Roman" panose="02020603050405020304" pitchFamily="18" charset="0"/>
              </a:rPr>
              <a:t>消费者</a:t>
            </a:r>
            <a:endParaRPr lang="en-US" altLang="zh-CN" b="1" dirty="0">
              <a:latin typeface="Times New Roman" panose="02020603050405020304" pitchFamily="18" charset="0"/>
              <a:ea typeface="仿宋" panose="02010609060101010101" pitchFamily="49" charset="-122"/>
              <a:cs typeface="Times New Roman" panose="02020603050405020304" pitchFamily="18" charset="0"/>
            </a:endParaRPr>
          </a:p>
          <a:p>
            <a:pPr algn="ct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Consumers</a:t>
            </a:r>
            <a:r>
              <a:rPr lang="en-US" altLang="zh-CN" b="1" dirty="0" smtClean="0">
                <a:ea typeface="宋体" pitchFamily="2" charset="-122"/>
              </a:rPr>
              <a:t/>
            </a:r>
            <a:br>
              <a:rPr lang="en-US" altLang="zh-CN" b="1" dirty="0" smtClean="0">
                <a:ea typeface="宋体" pitchFamily="2" charset="-122"/>
              </a:rPr>
            </a:br>
            <a:endParaRPr lang="en-US" altLang="zh-CN" b="1" dirty="0">
              <a:ea typeface="宋体" pitchFamily="2" charset="-122"/>
            </a:endParaRPr>
          </a:p>
        </p:txBody>
      </p:sp>
      <p:sp>
        <p:nvSpPr>
          <p:cNvPr id="3" name="Down Arrow 2"/>
          <p:cNvSpPr/>
          <p:nvPr/>
        </p:nvSpPr>
        <p:spPr>
          <a:xfrm>
            <a:off x="7164288"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wn Arrow 71"/>
          <p:cNvSpPr/>
          <p:nvPr/>
        </p:nvSpPr>
        <p:spPr>
          <a:xfrm>
            <a:off x="5220072"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wn Arrow 72"/>
          <p:cNvSpPr/>
          <p:nvPr/>
        </p:nvSpPr>
        <p:spPr>
          <a:xfrm>
            <a:off x="3347864"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a:off x="1547664"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920373" y="3809822"/>
            <a:ext cx="7355207" cy="504056"/>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可持续消费地方示范项目和低碳城市</a:t>
            </a:r>
            <a:r>
              <a:rPr lang="en-US" altLang="zh-CN"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p>
          <a:p>
            <a:pPr algn="ct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Local pilot projects for SC and low-carbon cities</a:t>
            </a:r>
          </a:p>
        </p:txBody>
      </p:sp>
      <p:sp>
        <p:nvSpPr>
          <p:cNvPr id="75" name="Rounded Rectangle 74"/>
          <p:cNvSpPr/>
          <p:nvPr/>
        </p:nvSpPr>
        <p:spPr>
          <a:xfrm>
            <a:off x="4675182" y="4355441"/>
            <a:ext cx="3600400" cy="440643"/>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消费者咨询中心</a:t>
            </a:r>
            <a:endParaRPr lang="en-US" altLang="zh-CN"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Consumer advisory centers</a:t>
            </a:r>
          </a:p>
        </p:txBody>
      </p:sp>
      <p:sp>
        <p:nvSpPr>
          <p:cNvPr id="77" name="Rounded Rectangle 76"/>
          <p:cNvSpPr/>
          <p:nvPr/>
        </p:nvSpPr>
        <p:spPr>
          <a:xfrm>
            <a:off x="4675181" y="4849107"/>
            <a:ext cx="3600400" cy="576064"/>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独立的产品比较试验</a:t>
            </a:r>
            <a:endParaRPr lang="en-US" altLang="zh-CN"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Independent product testing</a:t>
            </a:r>
          </a:p>
        </p:txBody>
      </p:sp>
      <p:sp>
        <p:nvSpPr>
          <p:cNvPr id="76" name="Rounded Rectangle 75"/>
          <p:cNvSpPr/>
          <p:nvPr/>
        </p:nvSpPr>
        <p:spPr>
          <a:xfrm>
            <a:off x="920374" y="4345051"/>
            <a:ext cx="3600400" cy="576064"/>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绿色公共采购</a:t>
            </a:r>
            <a:endParaRPr lang="en-US" altLang="zh-CN"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Green public procurement</a:t>
            </a:r>
          </a:p>
        </p:txBody>
      </p:sp>
      <p:sp>
        <p:nvSpPr>
          <p:cNvPr id="78" name="Rounded Rectangle 77"/>
          <p:cNvSpPr/>
          <p:nvPr/>
        </p:nvSpPr>
        <p:spPr>
          <a:xfrm>
            <a:off x="920374" y="4972341"/>
            <a:ext cx="3579618" cy="452830"/>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产品标准和</a:t>
            </a:r>
            <a:r>
              <a:rPr lang="zh-CN" alt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认证</a:t>
            </a:r>
            <a:endParaRPr lang="en-US" altLang="zh-CN"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Products standards and certification</a:t>
            </a:r>
            <a:endParaRPr 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79" name="Rounded Rectangle 78"/>
          <p:cNvSpPr/>
          <p:nvPr/>
        </p:nvSpPr>
        <p:spPr>
          <a:xfrm>
            <a:off x="920374" y="5486788"/>
            <a:ext cx="5379818" cy="432048"/>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为绿色建筑提供绿色信贷</a:t>
            </a:r>
            <a:r>
              <a:rPr lang="en-US" altLang="zh-CN"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p>
          <a:p>
            <a:pPr algn="ct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Green loans and credits for green buildings</a:t>
            </a:r>
          </a:p>
        </p:txBody>
      </p:sp>
      <p:sp>
        <p:nvSpPr>
          <p:cNvPr id="26" name="Rounded Rectangle 25"/>
          <p:cNvSpPr/>
          <p:nvPr/>
        </p:nvSpPr>
        <p:spPr>
          <a:xfrm>
            <a:off x="920374" y="5970062"/>
            <a:ext cx="3579618" cy="504056"/>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可持续零售商论坛</a:t>
            </a:r>
            <a:endParaRPr lang="en-US" altLang="zh-CN"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algn="ct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Sustainable Retail Forum</a:t>
            </a:r>
          </a:p>
        </p:txBody>
      </p:sp>
      <p:sp>
        <p:nvSpPr>
          <p:cNvPr id="5" name="TextBox 4"/>
          <p:cNvSpPr txBox="1"/>
          <p:nvPr/>
        </p:nvSpPr>
        <p:spPr>
          <a:xfrm>
            <a:off x="1955920" y="1366897"/>
            <a:ext cx="5197257" cy="2000548"/>
          </a:xfrm>
          <a:prstGeom prst="rect">
            <a:avLst/>
          </a:prstGeom>
          <a:noFill/>
        </p:spPr>
        <p:txBody>
          <a:bodyPr wrap="none" rtlCol="0">
            <a:spAutoFit/>
          </a:bodyPr>
          <a:lstStyle/>
          <a:p>
            <a:pPr algn="ctr"/>
            <a:r>
              <a:rPr lang="zh-CN" altLang="en-US" sz="1700" dirty="0" smtClean="0">
                <a:latin typeface="Times New Roman" panose="02020603050405020304" pitchFamily="18" charset="0"/>
                <a:ea typeface="仿宋" panose="02010609060101010101" pitchFamily="49" charset="-122"/>
                <a:cs typeface="Times New Roman" panose="02020603050405020304" pitchFamily="18" charset="0"/>
              </a:rPr>
              <a:t>立法 </a:t>
            </a: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SC Legislation </a:t>
            </a:r>
          </a:p>
          <a:p>
            <a:pPr algn="ctr"/>
            <a:r>
              <a:rPr lang="zh-CN" altLang="en-US" sz="1700" dirty="0" smtClean="0">
                <a:latin typeface="Times New Roman" panose="02020603050405020304" pitchFamily="18" charset="0"/>
                <a:ea typeface="仿宋" panose="02010609060101010101" pitchFamily="49" charset="-122"/>
                <a:cs typeface="Times New Roman" panose="02020603050405020304" pitchFamily="18" charset="0"/>
              </a:rPr>
              <a:t>十三五规划</a:t>
            </a: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SC in 13</a:t>
            </a:r>
            <a:r>
              <a:rPr lang="en-US" sz="1700" baseline="30000" dirty="0" smtClean="0">
                <a:latin typeface="Times New Roman" panose="02020603050405020304" pitchFamily="18" charset="0"/>
                <a:ea typeface="仿宋" panose="02010609060101010101" pitchFamily="49" charset="-122"/>
                <a:cs typeface="Times New Roman" panose="02020603050405020304" pitchFamily="18" charset="0"/>
              </a:rPr>
              <a:t>th</a:t>
            </a: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 Five-Year Plan </a:t>
            </a:r>
            <a:endParaRPr lang="en-US" altLang="zh-CN" sz="1700" dirty="0" smtClean="0">
              <a:latin typeface="Times New Roman" panose="02020603050405020304" pitchFamily="18" charset="0"/>
              <a:ea typeface="仿宋" panose="02010609060101010101" pitchFamily="49" charset="-122"/>
              <a:cs typeface="Times New Roman" panose="02020603050405020304" pitchFamily="18" charset="0"/>
            </a:endParaRPr>
          </a:p>
          <a:p>
            <a:pPr algn="ct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路线图和行动计划</a:t>
            </a: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SC </a:t>
            </a:r>
            <a:r>
              <a:rPr lang="en-US" sz="1700" dirty="0">
                <a:latin typeface="Times New Roman" panose="02020603050405020304" pitchFamily="18" charset="0"/>
                <a:ea typeface="仿宋" panose="02010609060101010101" pitchFamily="49" charset="-122"/>
                <a:cs typeface="Times New Roman" panose="02020603050405020304" pitchFamily="18" charset="0"/>
              </a:rPr>
              <a:t>Roadmap and SC Action </a:t>
            </a: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Plan</a:t>
            </a:r>
            <a:endParaRPr lang="en-US" sz="1700" dirty="0">
              <a:latin typeface="Times New Roman" panose="02020603050405020304" pitchFamily="18" charset="0"/>
              <a:ea typeface="仿宋" panose="02010609060101010101" pitchFamily="49" charset="-122"/>
              <a:cs typeface="Times New Roman" panose="02020603050405020304" pitchFamily="18" charset="0"/>
            </a:endParaRPr>
          </a:p>
          <a:p>
            <a:pPr algn="ctr"/>
            <a:r>
              <a:rPr lang="zh-CN" altLang="en-US" sz="1700" dirty="0">
                <a:latin typeface="Times New Roman" panose="02020603050405020304" pitchFamily="18" charset="0"/>
                <a:ea typeface="仿宋" panose="02010609060101010101" pitchFamily="49" charset="-122"/>
                <a:cs typeface="Times New Roman" panose="02020603050405020304" pitchFamily="18" charset="0"/>
              </a:rPr>
              <a:t>经济措施和</a:t>
            </a:r>
            <a:r>
              <a:rPr lang="zh-CN" altLang="en-US" sz="1700" dirty="0" smtClean="0">
                <a:latin typeface="Times New Roman" panose="02020603050405020304" pitchFamily="18" charset="0"/>
                <a:ea typeface="仿宋" panose="02010609060101010101" pitchFamily="49" charset="-122"/>
                <a:cs typeface="Times New Roman" panose="02020603050405020304" pitchFamily="18" charset="0"/>
              </a:rPr>
              <a:t>政策</a:t>
            </a: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Economic </a:t>
            </a:r>
            <a:r>
              <a:rPr lang="en-US" sz="1700" dirty="0">
                <a:latin typeface="Times New Roman" panose="02020603050405020304" pitchFamily="18" charset="0"/>
                <a:ea typeface="仿宋" panose="02010609060101010101" pitchFamily="49" charset="-122"/>
                <a:cs typeface="Times New Roman" panose="02020603050405020304" pitchFamily="18" charset="0"/>
              </a:rPr>
              <a:t>instruments &amp; </a:t>
            </a:r>
            <a:r>
              <a:rPr lang="en-US" sz="1700" dirty="0" smtClean="0">
                <a:latin typeface="Times New Roman" panose="02020603050405020304" pitchFamily="18" charset="0"/>
                <a:ea typeface="仿宋" panose="02010609060101010101" pitchFamily="49" charset="-122"/>
                <a:cs typeface="Times New Roman" panose="02020603050405020304" pitchFamily="18" charset="0"/>
              </a:rPr>
              <a:t>policies </a:t>
            </a:r>
          </a:p>
          <a:p>
            <a:pPr algn="ct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可</a:t>
            </a:r>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持续</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消费</a:t>
            </a:r>
            <a:r>
              <a:rPr lang="zh-CN" altLang="en-US" sz="2000" b="1" dirty="0">
                <a:latin typeface="Times New Roman" panose="02020603050405020304" pitchFamily="18" charset="0"/>
                <a:ea typeface="仿宋" panose="02010609060101010101" pitchFamily="49" charset="-122"/>
                <a:cs typeface="Times New Roman" panose="02020603050405020304" pitchFamily="18" charset="0"/>
              </a:rPr>
              <a:t>政策</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框架 </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SC </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political framework </a:t>
            </a:r>
            <a:endParaRPr lang="en-US" sz="2000" b="1" dirty="0">
              <a:latin typeface="Times New Roman" panose="02020603050405020304" pitchFamily="18" charset="0"/>
              <a:ea typeface="仿宋" panose="02010609060101010101" pitchFamily="49" charset="-122"/>
              <a:cs typeface="Times New Roman" panose="02020603050405020304" pitchFamily="18" charset="0"/>
            </a:endParaRPr>
          </a:p>
          <a:p>
            <a:pPr algn="ctr"/>
            <a:endParaRPr lang="en-US" dirty="0"/>
          </a:p>
          <a:p>
            <a:endParaRPr lang="en-US" dirty="0"/>
          </a:p>
        </p:txBody>
      </p:sp>
      <p:sp>
        <p:nvSpPr>
          <p:cNvPr id="29" name="Rectangle 2"/>
          <p:cNvSpPr txBox="1">
            <a:spLocks noChangeArrowheads="1"/>
          </p:cNvSpPr>
          <p:nvPr/>
        </p:nvSpPr>
        <p:spPr bwMode="gray">
          <a:xfrm>
            <a:off x="317170" y="273149"/>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a:latin typeface="SimHei" pitchFamily="49" charset="-122"/>
                <a:ea typeface="SimHei" pitchFamily="49" charset="-122"/>
              </a:rPr>
              <a:t>政策建议和利益相关方的责任</a:t>
            </a:r>
            <a:endParaRPr lang="en-US" altLang="zh-CN" sz="2400" dirty="0">
              <a:latin typeface="SimHei" pitchFamily="49" charset="-122"/>
              <a:ea typeface="SimHei" pitchFamily="49" charset="-122"/>
            </a:endParaRPr>
          </a:p>
          <a:p>
            <a:r>
              <a:rPr lang="en-US" altLang="zh-CN" sz="2400" dirty="0" smtClean="0">
                <a:latin typeface="Times New Roman" pitchFamily="18" charset="0"/>
                <a:ea typeface="宋体" pitchFamily="2" charset="-122"/>
                <a:cs typeface="Times New Roman" pitchFamily="18" charset="0"/>
              </a:rPr>
              <a:t>Recommendations </a:t>
            </a:r>
            <a:r>
              <a:rPr lang="en-US" altLang="zh-CN" sz="2400" dirty="0">
                <a:latin typeface="Times New Roman" pitchFamily="18" charset="0"/>
                <a:ea typeface="宋体" pitchFamily="2" charset="-122"/>
                <a:cs typeface="Times New Roman" pitchFamily="18" charset="0"/>
              </a:rPr>
              <a:t>and </a:t>
            </a:r>
            <a:r>
              <a:rPr lang="en-US" altLang="zh-CN" sz="2400" dirty="0" smtClean="0">
                <a:latin typeface="Times New Roman" pitchFamily="18" charset="0"/>
                <a:ea typeface="宋体" pitchFamily="2" charset="-122"/>
                <a:cs typeface="Times New Roman" pitchFamily="18" charset="0"/>
              </a:rPr>
              <a:t>Stakeholder Responsibilities</a:t>
            </a:r>
            <a:endParaRPr lang="en-US" altLang="zh-CN" sz="2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 val="1546680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83768" y="2348880"/>
            <a:ext cx="4343400" cy="1512168"/>
          </a:xfrm>
          <a:prstGeom prst="rect">
            <a:avLst/>
          </a:prstGeom>
          <a:noFill/>
        </p:spPr>
        <p:txBody>
          <a:bodyPr wrap="none" fromWordArt="1">
            <a:prstTxWarp prst="textDeflate">
              <a:avLst>
                <a:gd name="adj" fmla="val 0"/>
              </a:avLst>
            </a:prstTxWarp>
          </a:bodyPr>
          <a:lstStyle/>
          <a:p>
            <a:pPr algn="ctr">
              <a:defRPr/>
            </a:pPr>
            <a:r>
              <a:rPr lang="zh-CN" altLang="en-US" sz="3600" b="1" kern="10" dirty="0">
                <a:ln w="19050">
                  <a:solidFill>
                    <a:srgbClr val="FFFFFF"/>
                  </a:solidFill>
                  <a:round/>
                  <a:headEnd/>
                  <a:tailEnd/>
                </a:ln>
                <a:solidFill>
                  <a:srgbClr val="10253F"/>
                </a:solidFill>
                <a:effectLst>
                  <a:outerShdw dist="53882" dir="2700000" algn="ctr" rotWithShape="0">
                    <a:srgbClr val="003366">
                      <a:alpha val="50000"/>
                    </a:srgbClr>
                  </a:outerShdw>
                </a:effectLst>
                <a:latin typeface="Arial"/>
                <a:cs typeface="Arial"/>
              </a:rPr>
              <a:t>谢谢大家</a:t>
            </a:r>
            <a:r>
              <a:rPr lang="zh-CN" altLang="en-US" sz="3600" b="1" kern="10" dirty="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latin typeface="Arial"/>
                <a:cs typeface="Arial"/>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uLnTx/>
                <a:uFillTx/>
                <a:latin typeface="Arial"/>
                <a:cs typeface="Arial"/>
              </a:rPr>
              <a:t>Thank You !</a:t>
            </a:r>
          </a:p>
        </p:txBody>
      </p:sp>
    </p:spTree>
    <p:extLst>
      <p:ext uri="{BB962C8B-B14F-4D97-AF65-F5344CB8AC3E}">
        <p14:creationId xmlns:p14="http://schemas.microsoft.com/office/powerpoint/2010/main" xmlns="" val="4818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27" name="Text Box 5"/>
          <p:cNvSpPr>
            <a:spLocks noChangeArrowheads="1"/>
          </p:cNvSpPr>
          <p:nvPr/>
        </p:nvSpPr>
        <p:spPr bwMode="auto">
          <a:xfrm>
            <a:off x="755576" y="1124744"/>
            <a:ext cx="3240360" cy="830997"/>
          </a:xfrm>
          <a:prstGeom prst="rect">
            <a:avLst/>
          </a:prstGeom>
          <a:noFill/>
          <a:ln w="9525">
            <a:noFill/>
            <a:miter lim="800000"/>
            <a:headEnd/>
            <a:tailEnd/>
          </a:ln>
        </p:spPr>
        <p:txBody>
          <a:bodyPr wrap="square">
            <a:spAutoFit/>
          </a:bodyPr>
          <a:lstStyle/>
          <a:p>
            <a:pPr>
              <a:spcBef>
                <a:spcPct val="50000"/>
              </a:spcBef>
            </a:pPr>
            <a:r>
              <a:rPr lang="zh-CN" altLang="zh-CN" sz="1600" b="1" dirty="0" smtClean="0">
                <a:latin typeface="仿宋" panose="02010609060101010101" pitchFamily="49" charset="-122"/>
                <a:ea typeface="仿宋" panose="02010609060101010101" pitchFamily="49" charset="-122"/>
                <a:cs typeface="+mj-cs"/>
              </a:rPr>
              <a:t>可持续消费包括以经济、社会和环境可持续的方式满足今世后代对商品和服务的需求。</a:t>
            </a:r>
            <a:endParaRPr lang="en-US" altLang="zh-CN" sz="1600" b="1" dirty="0" smtClean="0">
              <a:latin typeface="仿宋" panose="02010609060101010101" pitchFamily="49" charset="-122"/>
              <a:ea typeface="仿宋" panose="02010609060101010101" pitchFamily="49" charset="-122"/>
              <a:cs typeface="+mj-cs"/>
              <a:sym typeface="Arial Unicode MS" pitchFamily="34" charset="-122"/>
            </a:endParaRPr>
          </a:p>
        </p:txBody>
      </p:sp>
      <p:sp>
        <p:nvSpPr>
          <p:cNvPr id="29" name="Text Box 7"/>
          <p:cNvSpPr>
            <a:spLocks noChangeArrowheads="1"/>
          </p:cNvSpPr>
          <p:nvPr/>
        </p:nvSpPr>
        <p:spPr bwMode="auto">
          <a:xfrm>
            <a:off x="5153670" y="1124744"/>
            <a:ext cx="3594794" cy="2185214"/>
          </a:xfrm>
          <a:prstGeom prst="rect">
            <a:avLst/>
          </a:prstGeom>
          <a:noFill/>
          <a:ln w="9525">
            <a:noFill/>
            <a:miter lim="800000"/>
            <a:headEnd/>
            <a:tailEnd/>
          </a:ln>
        </p:spPr>
        <p:txBody>
          <a:bodyPr wrap="square">
            <a:spAutoFit/>
          </a:bodyPr>
          <a:lstStyle/>
          <a:p>
            <a:pPr>
              <a:spcBef>
                <a:spcPct val="50000"/>
              </a:spcBef>
            </a:pPr>
            <a:r>
              <a:rPr lang="zh-CN" altLang="zh-CN" sz="1600" b="1" dirty="0" smtClean="0">
                <a:latin typeface="仿宋" panose="02010609060101010101" pitchFamily="49" charset="-122"/>
                <a:ea typeface="仿宋" panose="02010609060101010101" pitchFamily="49" charset="-122"/>
                <a:cs typeface="Times New Roman" pitchFamily="18" charset="0"/>
              </a:rPr>
              <a:t>政府应制定和执行可持续消费政策</a:t>
            </a:r>
            <a:r>
              <a:rPr lang="en-US" altLang="zh-CN" sz="1600" b="1" dirty="0" smtClean="0">
                <a:latin typeface="仿宋" panose="02010609060101010101" pitchFamily="49" charset="-122"/>
                <a:ea typeface="仿宋" panose="02010609060101010101" pitchFamily="49" charset="-122"/>
                <a:cs typeface="Times New Roman" pitchFamily="18" charset="0"/>
              </a:rPr>
              <a:t>, </a:t>
            </a:r>
            <a:r>
              <a:rPr lang="zh-CN" altLang="zh-CN" sz="1600" b="1" dirty="0" smtClean="0">
                <a:latin typeface="仿宋" panose="02010609060101010101" pitchFamily="49" charset="-122"/>
                <a:ea typeface="仿宋" panose="02010609060101010101" pitchFamily="49" charset="-122"/>
                <a:cs typeface="Times New Roman" pitchFamily="18" charset="0"/>
              </a:rPr>
              <a:t>以及将这些政策同其他公共政策相结合。</a:t>
            </a:r>
            <a:endParaRPr lang="en-US" altLang="zh-CN" sz="1600" b="1" dirty="0" smtClean="0">
              <a:latin typeface="仿宋" panose="02010609060101010101" pitchFamily="49" charset="-122"/>
              <a:ea typeface="仿宋" panose="02010609060101010101" pitchFamily="49" charset="-122"/>
              <a:cs typeface="Times New Roman" pitchFamily="18" charset="0"/>
            </a:endParaRPr>
          </a:p>
          <a:p>
            <a:pPr>
              <a:spcBef>
                <a:spcPct val="50000"/>
              </a:spcBef>
            </a:pPr>
            <a:r>
              <a:rPr lang="en-GB" altLang="zh-CN" sz="1600" b="1" dirty="0" smtClean="0">
                <a:solidFill>
                  <a:srgbClr val="000000"/>
                </a:solidFill>
                <a:latin typeface="Times New Roman" pitchFamily="18" charset="0"/>
                <a:ea typeface="黑体" pitchFamily="49" charset="-122"/>
                <a:cs typeface="Times New Roman" pitchFamily="18" charset="0"/>
                <a:sym typeface="Georgia" pitchFamily="18" charset="0"/>
              </a:rPr>
              <a:t>Governments should promote the development and implementation of policies for Sustainable Consumption and the integration of those policies with other public policies.</a:t>
            </a:r>
            <a:endParaRPr lang="en-US" altLang="zh-CN" sz="1600" b="1" dirty="0" smtClean="0">
              <a:solidFill>
                <a:srgbClr val="000000"/>
              </a:solidFill>
              <a:latin typeface="Times New Roman" pitchFamily="18" charset="0"/>
              <a:ea typeface="黑体" pitchFamily="49" charset="-122"/>
              <a:cs typeface="Times New Roman" pitchFamily="18" charset="0"/>
              <a:sym typeface="Georgia" pitchFamily="18" charset="0"/>
            </a:endParaRPr>
          </a:p>
        </p:txBody>
      </p:sp>
      <p:sp>
        <p:nvSpPr>
          <p:cNvPr id="30" name="Text Box 10"/>
          <p:cNvSpPr>
            <a:spLocks noChangeArrowheads="1"/>
          </p:cNvSpPr>
          <p:nvPr/>
        </p:nvSpPr>
        <p:spPr bwMode="auto">
          <a:xfrm>
            <a:off x="755576" y="1916832"/>
            <a:ext cx="2952328" cy="1815882"/>
          </a:xfrm>
          <a:prstGeom prst="rect">
            <a:avLst/>
          </a:prstGeom>
          <a:noFill/>
          <a:ln w="9525">
            <a:noFill/>
            <a:miter lim="800000"/>
            <a:headEnd/>
            <a:tailEnd/>
          </a:ln>
        </p:spPr>
        <p:txBody>
          <a:bodyPr wrap="square">
            <a:spAutoFit/>
          </a:bodyPr>
          <a:lstStyle/>
          <a:p>
            <a:pPr>
              <a:spcBef>
                <a:spcPct val="50000"/>
              </a:spcBef>
            </a:pPr>
            <a:r>
              <a:rPr lang="en-GB" altLang="zh-CN" sz="1600" b="1" dirty="0" smtClean="0">
                <a:solidFill>
                  <a:srgbClr val="000000"/>
                </a:solidFill>
                <a:latin typeface="Times New Roman" pitchFamily="18" charset="0"/>
                <a:ea typeface="ＭＳ Ｐゴシック" pitchFamily="34" charset="-128"/>
                <a:cs typeface="Times New Roman" pitchFamily="18" charset="0"/>
                <a:sym typeface="Georgia" pitchFamily="18" charset="0"/>
              </a:rPr>
              <a:t>Sustainable Consumption includes meeting the needs of present and future generations for goods and services in ways that are economically, socially, and environmentally sustainable</a:t>
            </a:r>
            <a:r>
              <a:rPr lang="en-US" altLang="zh-CN" sz="1600" b="1" dirty="0" smtClean="0">
                <a:solidFill>
                  <a:srgbClr val="000000"/>
                </a:solidFill>
                <a:latin typeface="Times New Roman" pitchFamily="18" charset="0"/>
                <a:ea typeface="ＭＳ Ｐゴシック" pitchFamily="34" charset="-128"/>
                <a:cs typeface="Times New Roman" pitchFamily="18" charset="0"/>
                <a:sym typeface="Georgia" pitchFamily="18" charset="0"/>
              </a:rPr>
              <a:t>.</a:t>
            </a:r>
            <a:endParaRPr lang="en-US" altLang="zh-CN" sz="1600" b="1" dirty="0">
              <a:solidFill>
                <a:srgbClr val="000000"/>
              </a:solidFill>
              <a:latin typeface="Times New Roman" pitchFamily="18" charset="0"/>
              <a:ea typeface="ＭＳ Ｐゴシック" pitchFamily="34" charset="-128"/>
              <a:cs typeface="Times New Roman" pitchFamily="18" charset="0"/>
              <a:sym typeface="Georgia" pitchFamily="18" charset="0"/>
            </a:endParaRPr>
          </a:p>
        </p:txBody>
      </p:sp>
      <p:sp>
        <p:nvSpPr>
          <p:cNvPr id="33" name="Line 2"/>
          <p:cNvSpPr>
            <a:spLocks noChangeShapeType="1"/>
          </p:cNvSpPr>
          <p:nvPr/>
        </p:nvSpPr>
        <p:spPr bwMode="auto">
          <a:xfrm flipH="1" flipV="1">
            <a:off x="4283968" y="2060848"/>
            <a:ext cx="0" cy="1128712"/>
          </a:xfrm>
          <a:prstGeom prst="line">
            <a:avLst/>
          </a:prstGeom>
          <a:noFill/>
          <a:ln w="57150">
            <a:solidFill>
              <a:srgbClr val="C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endParaRPr lang="en-US">
              <a:solidFill>
                <a:srgbClr val="C00000"/>
              </a:solidFill>
              <a:latin typeface="Arial" charset="0"/>
              <a:ea typeface="宋体" charset="0"/>
              <a:cs typeface="宋体" charset="0"/>
              <a:sym typeface="Arial" charset="0"/>
            </a:endParaRPr>
          </a:p>
        </p:txBody>
      </p:sp>
      <p:sp>
        <p:nvSpPr>
          <p:cNvPr id="34" name="Line 3"/>
          <p:cNvSpPr>
            <a:spLocks noChangeShapeType="1"/>
          </p:cNvSpPr>
          <p:nvPr/>
        </p:nvSpPr>
        <p:spPr bwMode="auto">
          <a:xfrm flipH="1">
            <a:off x="3373884" y="3212976"/>
            <a:ext cx="1054100" cy="555625"/>
          </a:xfrm>
          <a:prstGeom prst="line">
            <a:avLst/>
          </a:prstGeom>
          <a:noFill/>
          <a:ln w="57150">
            <a:solidFill>
              <a:srgbClr val="C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endParaRPr lang="en-US">
              <a:solidFill>
                <a:srgbClr val="C00000"/>
              </a:solidFill>
              <a:latin typeface="Arial" charset="0"/>
              <a:ea typeface="宋体" charset="0"/>
              <a:cs typeface="宋体" charset="0"/>
              <a:sym typeface="Arial" charset="0"/>
            </a:endParaRPr>
          </a:p>
        </p:txBody>
      </p:sp>
      <p:sp>
        <p:nvSpPr>
          <p:cNvPr id="35" name="Line 4"/>
          <p:cNvSpPr>
            <a:spLocks noChangeShapeType="1"/>
          </p:cNvSpPr>
          <p:nvPr/>
        </p:nvSpPr>
        <p:spPr bwMode="auto">
          <a:xfrm>
            <a:off x="4211960" y="3284984"/>
            <a:ext cx="1139825" cy="512763"/>
          </a:xfrm>
          <a:prstGeom prst="line">
            <a:avLst/>
          </a:prstGeom>
          <a:noFill/>
          <a:ln w="57150">
            <a:solidFill>
              <a:srgbClr val="C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endParaRPr lang="en-US">
              <a:solidFill>
                <a:srgbClr val="C00000"/>
              </a:solidFill>
              <a:latin typeface="Arial" charset="0"/>
              <a:ea typeface="宋体" charset="0"/>
              <a:cs typeface="宋体" charset="0"/>
              <a:sym typeface="Arial" charset="0"/>
            </a:endParaRPr>
          </a:p>
        </p:txBody>
      </p:sp>
      <p:sp>
        <p:nvSpPr>
          <p:cNvPr id="36" name="椭圆 35"/>
          <p:cNvSpPr/>
          <p:nvPr/>
        </p:nvSpPr>
        <p:spPr>
          <a:xfrm>
            <a:off x="3707904" y="2577678"/>
            <a:ext cx="1296145" cy="1047390"/>
          </a:xfrm>
          <a:prstGeom prst="ellipse">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7" name="Text Box 7"/>
          <p:cNvSpPr>
            <a:spLocks noChangeArrowheads="1"/>
          </p:cNvSpPr>
          <p:nvPr/>
        </p:nvSpPr>
        <p:spPr bwMode="auto">
          <a:xfrm>
            <a:off x="3275856" y="2697787"/>
            <a:ext cx="2088232" cy="733534"/>
          </a:xfrm>
          <a:prstGeom prst="rect">
            <a:avLst/>
          </a:prstGeom>
          <a:noFill/>
          <a:ln w="9525">
            <a:noFill/>
            <a:miter lim="800000"/>
            <a:headEnd/>
            <a:tailEnd/>
          </a:ln>
        </p:spPr>
        <p:txBody>
          <a:bodyPr wrap="square">
            <a:spAutoFit/>
          </a:bodyPr>
          <a:lstStyle/>
          <a:p>
            <a:pPr algn="ctr">
              <a:spcBef>
                <a:spcPts val="200"/>
              </a:spcBef>
            </a:pPr>
            <a:r>
              <a:rPr lang="zh-CN" altLang="en-US" sz="2000" b="1" dirty="0" smtClean="0">
                <a:solidFill>
                  <a:srgbClr val="C00000"/>
                </a:solidFill>
                <a:latin typeface="Times New Roman" panose="02020603050405020304" pitchFamily="18" charset="0"/>
                <a:ea typeface="仿宋" panose="02010609060101010101" pitchFamily="49" charset="-122"/>
                <a:cs typeface="Times New Roman" panose="02020603050405020304" pitchFamily="18" charset="0"/>
                <a:sym typeface="Arial Unicode MS" pitchFamily="34" charset="-122"/>
              </a:rPr>
              <a:t>基本理念</a:t>
            </a:r>
            <a:endParaRPr lang="en-US" altLang="zh-CN" sz="2000" b="1" dirty="0" smtClean="0">
              <a:solidFill>
                <a:srgbClr val="C00000"/>
              </a:solidFill>
              <a:latin typeface="Times New Roman" panose="02020603050405020304" pitchFamily="18" charset="0"/>
              <a:ea typeface="仿宋" panose="02010609060101010101" pitchFamily="49" charset="-122"/>
              <a:cs typeface="Times New Roman" panose="02020603050405020304" pitchFamily="18" charset="0"/>
              <a:sym typeface="Arial Unicode MS" pitchFamily="34" charset="-122"/>
            </a:endParaRPr>
          </a:p>
          <a:p>
            <a:pPr algn="ctr">
              <a:spcBef>
                <a:spcPts val="200"/>
              </a:spcBef>
            </a:pPr>
            <a:r>
              <a:rPr lang="en-US" altLang="zh-CN" sz="2000" b="1" dirty="0" smtClean="0">
                <a:solidFill>
                  <a:srgbClr val="C00000"/>
                </a:solidFill>
                <a:latin typeface="Times New Roman" panose="02020603050405020304" pitchFamily="18" charset="0"/>
                <a:ea typeface="仿宋" panose="02010609060101010101" pitchFamily="49" charset="-122"/>
                <a:cs typeface="Times New Roman" panose="02020603050405020304" pitchFamily="18" charset="0"/>
                <a:sym typeface="Arial Unicode MS" pitchFamily="34" charset="-122"/>
              </a:rPr>
              <a:t>Principles</a:t>
            </a:r>
          </a:p>
        </p:txBody>
      </p:sp>
      <p:sp>
        <p:nvSpPr>
          <p:cNvPr id="38" name="矩形 37"/>
          <p:cNvSpPr/>
          <p:nvPr/>
        </p:nvSpPr>
        <p:spPr>
          <a:xfrm>
            <a:off x="755576" y="3861048"/>
            <a:ext cx="7704856" cy="2062103"/>
          </a:xfrm>
          <a:prstGeom prst="rect">
            <a:avLst/>
          </a:prstGeom>
        </p:spPr>
        <p:txBody>
          <a:bodyPr wrap="square">
            <a:spAutoFit/>
          </a:bodyPr>
          <a:lstStyle/>
          <a:p>
            <a:r>
              <a:rPr lang="zh-CN" altLang="zh-CN" sz="1600" b="1" dirty="0" smtClean="0">
                <a:latin typeface="仿宋" panose="02010609060101010101" pitchFamily="49" charset="-122"/>
                <a:ea typeface="仿宋" panose="02010609060101010101" pitchFamily="49" charset="-122"/>
                <a:cs typeface="Times New Roman" pitchFamily="18" charset="0"/>
              </a:rPr>
              <a:t>政府应与工商界和民间社会有关组织合作</a:t>
            </a:r>
            <a:r>
              <a:rPr lang="en-US" altLang="zh-CN" sz="1600" b="1" dirty="0" smtClean="0">
                <a:latin typeface="仿宋" panose="02010609060101010101" pitchFamily="49" charset="-122"/>
                <a:ea typeface="仿宋" panose="02010609060101010101" pitchFamily="49" charset="-122"/>
                <a:cs typeface="Times New Roman" pitchFamily="18" charset="0"/>
              </a:rPr>
              <a:t>, </a:t>
            </a:r>
            <a:r>
              <a:rPr lang="zh-CN" altLang="zh-CN" sz="1600" b="1" dirty="0" smtClean="0">
                <a:latin typeface="仿宋" panose="02010609060101010101" pitchFamily="49" charset="-122"/>
                <a:ea typeface="仿宋" panose="02010609060101010101" pitchFamily="49" charset="-122"/>
                <a:cs typeface="Times New Roman" pitchFamily="18" charset="0"/>
              </a:rPr>
              <a:t>拟订和执行一套综合政策和促进可持续消费战略</a:t>
            </a:r>
            <a:r>
              <a:rPr lang="en-US" altLang="zh-CN" sz="1600" b="1" dirty="0" smtClean="0">
                <a:latin typeface="仿宋" panose="02010609060101010101" pitchFamily="49" charset="-122"/>
                <a:ea typeface="仿宋" panose="02010609060101010101" pitchFamily="49" charset="-122"/>
                <a:cs typeface="Times New Roman" pitchFamily="18" charset="0"/>
              </a:rPr>
              <a:t>, </a:t>
            </a:r>
            <a:r>
              <a:rPr lang="zh-CN" altLang="zh-CN" sz="1600" b="1" dirty="0" smtClean="0">
                <a:latin typeface="仿宋" panose="02010609060101010101" pitchFamily="49" charset="-122"/>
                <a:ea typeface="仿宋" panose="02010609060101010101" pitchFamily="49" charset="-122"/>
                <a:cs typeface="Times New Roman" pitchFamily="18" charset="0"/>
              </a:rPr>
              <a:t>包括法规、经济和社会手段；取消那些助长不可持续消费和生产模式的补贴。</a:t>
            </a:r>
            <a:endParaRPr lang="en-US" altLang="zh-CN" sz="1600" b="1" dirty="0" smtClean="0">
              <a:latin typeface="仿宋" panose="02010609060101010101" pitchFamily="49" charset="-122"/>
              <a:ea typeface="仿宋" panose="02010609060101010101" pitchFamily="49" charset="-122"/>
              <a:cs typeface="Times New Roman" pitchFamily="18" charset="0"/>
            </a:endParaRPr>
          </a:p>
          <a:p>
            <a:r>
              <a:rPr lang="en-GB" altLang="zh-CN" sz="1600" b="1" dirty="0" smtClean="0">
                <a:solidFill>
                  <a:srgbClr val="000000"/>
                </a:solidFill>
                <a:latin typeface="Times New Roman" pitchFamily="18" charset="0"/>
                <a:ea typeface="黑体" pitchFamily="49" charset="-122"/>
                <a:cs typeface="Times New Roman" pitchFamily="18" charset="0"/>
                <a:sym typeface="Georgia" pitchFamily="18" charset="0"/>
              </a:rPr>
              <a:t>Governments, in partnership with business and relevant organizations of civil society, should develop and implement strategies that promote Sustainable Consumption through a mix of policies that could include regulations; economic and social instruments;…removal of subsidies that promote unsustainable patterns of consumption and production.</a:t>
            </a:r>
            <a:endParaRPr lang="zh-CN" altLang="en-US" sz="1600" b="1" dirty="0" smtClean="0">
              <a:solidFill>
                <a:srgbClr val="000000"/>
              </a:solidFill>
              <a:latin typeface="Times New Roman" pitchFamily="18" charset="0"/>
              <a:ea typeface="黑体" pitchFamily="49" charset="-122"/>
              <a:cs typeface="Times New Roman" pitchFamily="18" charset="0"/>
              <a:sym typeface="Georgia" pitchFamily="18" charset="0"/>
            </a:endParaRPr>
          </a:p>
        </p:txBody>
      </p:sp>
      <p:sp>
        <p:nvSpPr>
          <p:cNvPr id="39" name="矩形 38"/>
          <p:cNvSpPr/>
          <p:nvPr/>
        </p:nvSpPr>
        <p:spPr>
          <a:xfrm>
            <a:off x="755576" y="5877272"/>
            <a:ext cx="3057247" cy="523220"/>
          </a:xfrm>
          <a:prstGeom prst="rect">
            <a:avLst/>
          </a:prstGeom>
        </p:spPr>
        <p:txBody>
          <a:bodyPr wrap="none">
            <a:spAutoFit/>
          </a:bodyPr>
          <a:lstStyle/>
          <a:p>
            <a:r>
              <a:rPr lang="zh-CN" altLang="zh-CN" sz="1400" dirty="0" smtClean="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《联合国保护消费者准则（</a:t>
            </a:r>
            <a:r>
              <a:rPr lang="en-US" altLang="zh-CN" sz="1400" dirty="0" smtClean="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2003</a:t>
            </a:r>
            <a:r>
              <a:rPr lang="zh-CN" altLang="zh-CN" sz="1400" dirty="0" smtClean="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a:t>
            </a:r>
            <a:endParaRPr lang="en-US" altLang="zh-CN" sz="1400" dirty="0" smtClean="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endParaRPr lang="zh-CN" altLang="en-US" sz="1400" dirty="0">
              <a:solidFill>
                <a:srgbClr val="C00000"/>
              </a:solidFill>
            </a:endParaRPr>
          </a:p>
        </p:txBody>
      </p:sp>
      <p:sp>
        <p:nvSpPr>
          <p:cNvPr id="40" name="矩形 39"/>
          <p:cNvSpPr/>
          <p:nvPr/>
        </p:nvSpPr>
        <p:spPr>
          <a:xfrm>
            <a:off x="3635896" y="5857527"/>
            <a:ext cx="5832648" cy="307777"/>
          </a:xfrm>
          <a:prstGeom prst="rect">
            <a:avLst/>
          </a:prstGeom>
        </p:spPr>
        <p:txBody>
          <a:bodyPr wrap="square">
            <a:spAutoFit/>
          </a:bodyPr>
          <a:lstStyle/>
          <a:p>
            <a:r>
              <a:rPr lang="en-GB" altLang="zh-CN" sz="1400" dirty="0" smtClean="0">
                <a:solidFill>
                  <a:srgbClr val="C00000"/>
                </a:solidFill>
                <a:latin typeface="Times New Roman" pitchFamily="18" charset="0"/>
                <a:cs typeface="Times New Roman" pitchFamily="18" charset="0"/>
              </a:rPr>
              <a:t>United Nations’ </a:t>
            </a:r>
            <a:r>
              <a:rPr lang="en-GB" altLang="zh-CN" sz="1400" i="1" dirty="0" smtClean="0">
                <a:solidFill>
                  <a:srgbClr val="C00000"/>
                </a:solidFill>
                <a:latin typeface="Times New Roman" pitchFamily="18" charset="0"/>
                <a:cs typeface="Times New Roman" pitchFamily="18" charset="0"/>
              </a:rPr>
              <a:t>Guidelines for Consumer Protection</a:t>
            </a:r>
            <a:r>
              <a:rPr lang="en-GB" altLang="zh-CN" sz="1400" dirty="0" smtClean="0">
                <a:solidFill>
                  <a:srgbClr val="C00000"/>
                </a:solidFill>
                <a:latin typeface="Times New Roman" pitchFamily="18" charset="0"/>
                <a:cs typeface="Times New Roman" pitchFamily="18" charset="0"/>
              </a:rPr>
              <a:t> </a:t>
            </a:r>
            <a:r>
              <a:rPr lang="en-GB" altLang="zh-CN" sz="1400" i="1" dirty="0" smtClean="0">
                <a:solidFill>
                  <a:srgbClr val="C00000"/>
                </a:solidFill>
                <a:latin typeface="Times New Roman" pitchFamily="18" charset="0"/>
                <a:cs typeface="Times New Roman" pitchFamily="18" charset="0"/>
              </a:rPr>
              <a:t>(2003)</a:t>
            </a:r>
            <a:endParaRPr lang="zh-CN" altLang="en-US" sz="1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bldLst>
      <p:bldP spid="27" grpId="0" bldLvl="0" autoUpdateAnimBg="0"/>
      <p:bldP spid="30"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14" name="矩形 13"/>
          <p:cNvSpPr/>
          <p:nvPr/>
        </p:nvSpPr>
        <p:spPr>
          <a:xfrm>
            <a:off x="251520" y="980728"/>
            <a:ext cx="8064896" cy="2031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altLang="zh-CN" b="1" dirty="0" smtClean="0">
                <a:latin typeface="黑体" pitchFamily="49" charset="-122"/>
                <a:ea typeface="黑体" pitchFamily="49" charset="-122"/>
                <a:cs typeface="Times New Roman" pitchFamily="18" charset="0"/>
              </a:rPr>
              <a:t>   </a:t>
            </a:r>
            <a:r>
              <a:rPr lang="zh-CN" altLang="zh-CN" b="1" dirty="0" smtClean="0">
                <a:latin typeface="仿宋" panose="02010609060101010101" pitchFamily="49" charset="-122"/>
                <a:ea typeface="仿宋" panose="02010609060101010101" pitchFamily="49" charset="-122"/>
                <a:cs typeface="Times New Roman" panose="02020603050405020304" pitchFamily="18" charset="0"/>
              </a:rPr>
              <a:t>可持续消费是绿色发展战略的核心组成部分，与中国生态文明建设密切相关，对中国城镇化进程至关重要。</a:t>
            </a:r>
            <a:endParaRPr lang="en-US" altLang="zh-CN" b="1" dirty="0" smtClean="0">
              <a:latin typeface="仿宋" panose="02010609060101010101" pitchFamily="49" charset="-122"/>
              <a:ea typeface="仿宋" panose="02010609060101010101" pitchFamily="49" charset="-122"/>
              <a:cs typeface="Times New Roman" panose="02020603050405020304" pitchFamily="18" charset="0"/>
            </a:endParaRPr>
          </a:p>
          <a:p>
            <a:pPr marL="342900" indent="-342900"/>
            <a:r>
              <a:rPr lang="en-GB" altLang="zh-CN" dirty="0" smtClean="0"/>
              <a:t>       </a:t>
            </a:r>
            <a:r>
              <a:rPr lang="en-GB" altLang="zh-CN" b="1" dirty="0" smtClean="0">
                <a:latin typeface="Times New Roman" pitchFamily="18" charset="0"/>
                <a:cs typeface="Times New Roman" pitchFamily="18" charset="0"/>
              </a:rPr>
              <a:t>Sustainable Consumption is a central component of any Green Development strategy. Furthermore, Sustainable Consumption is closely aligned with China’s unique approach of creating an Ecological Civilisation and is important for China’s on-going urbanisation process.</a:t>
            </a:r>
            <a:endParaRPr lang="en-US" altLang="zh-CN" b="1" dirty="0" smtClean="0">
              <a:latin typeface="Times New Roman" pitchFamily="18" charset="0"/>
              <a:ea typeface="黑体" pitchFamily="49" charset="-122"/>
              <a:cs typeface="Times New Roman" pitchFamily="18" charset="0"/>
            </a:endParaRPr>
          </a:p>
          <a:p>
            <a:pPr marL="342900" indent="-342900"/>
            <a:endParaRPr lang="zh-CN" altLang="en-US" b="1" dirty="0">
              <a:latin typeface="黑体" pitchFamily="49" charset="-122"/>
              <a:ea typeface="黑体" pitchFamily="49" charset="-122"/>
              <a:cs typeface="Times New Roman" pitchFamily="18" charset="0"/>
            </a:endParaRPr>
          </a:p>
        </p:txBody>
      </p:sp>
      <p:pic>
        <p:nvPicPr>
          <p:cNvPr id="15" name="Picture 2"/>
          <p:cNvPicPr>
            <a:picLocks noChangeAspect="1" noChangeArrowheads="1"/>
          </p:cNvPicPr>
          <p:nvPr/>
        </p:nvPicPr>
        <p:blipFill>
          <a:blip r:embed="rId2" cstate="print"/>
          <a:srcRect r="17955" b="641"/>
          <a:stretch>
            <a:fillRect/>
          </a:stretch>
        </p:blipFill>
        <p:spPr bwMode="auto">
          <a:xfrm>
            <a:off x="683568" y="2924944"/>
            <a:ext cx="2016224" cy="1656184"/>
          </a:xfrm>
          <a:prstGeom prst="rect">
            <a:avLst/>
          </a:prstGeom>
          <a:noFill/>
          <a:ln w="9525">
            <a:noFill/>
            <a:miter lim="800000"/>
            <a:headEnd/>
            <a:tailEnd/>
          </a:ln>
        </p:spPr>
      </p:pic>
      <p:sp>
        <p:nvSpPr>
          <p:cNvPr id="16" name="矩形 15"/>
          <p:cNvSpPr/>
          <p:nvPr/>
        </p:nvSpPr>
        <p:spPr>
          <a:xfrm>
            <a:off x="2771800" y="2924944"/>
            <a:ext cx="5688632" cy="14773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b="1" dirty="0" smtClean="0">
                <a:latin typeface="仿宋" panose="02010609060101010101" pitchFamily="49" charset="-122"/>
                <a:ea typeface="仿宋" panose="02010609060101010101" pitchFamily="49" charset="-122"/>
              </a:rPr>
              <a:t>可持续消费将是解决当前中国城市环境污染的重要组成部分。</a:t>
            </a:r>
            <a:endParaRPr lang="en-US" altLang="zh-CN" b="1" dirty="0" smtClean="0">
              <a:latin typeface="仿宋" panose="02010609060101010101" pitchFamily="49" charset="-122"/>
              <a:ea typeface="仿宋" panose="02010609060101010101" pitchFamily="49" charset="-122"/>
            </a:endParaRPr>
          </a:p>
          <a:p>
            <a:r>
              <a:rPr lang="en-GB" altLang="zh-CN" b="1" dirty="0" smtClean="0">
                <a:latin typeface="Times New Roman" pitchFamily="18" charset="0"/>
                <a:cs typeface="Times New Roman" pitchFamily="18" charset="0"/>
              </a:rPr>
              <a:t>Sustainable Consumption will be an important component to finding solutions for the current environmental challenges of China’s cities.</a:t>
            </a:r>
            <a:endParaRPr lang="zh-CN" altLang="en-US" b="1" dirty="0">
              <a:latin typeface="Times New Roman" pitchFamily="18" charset="0"/>
              <a:cs typeface="Times New Roman" pitchFamily="18" charset="0"/>
            </a:endParaRPr>
          </a:p>
        </p:txBody>
      </p:sp>
      <p:sp>
        <p:nvSpPr>
          <p:cNvPr id="18" name="矩形 17"/>
          <p:cNvSpPr/>
          <p:nvPr/>
        </p:nvSpPr>
        <p:spPr>
          <a:xfrm>
            <a:off x="2785752" y="4653136"/>
            <a:ext cx="5688632" cy="14773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b="1" dirty="0" smtClean="0">
                <a:latin typeface="仿宋" panose="02010609060101010101" pitchFamily="49" charset="-122"/>
                <a:ea typeface="仿宋" panose="02010609060101010101" pitchFamily="49" charset="-122"/>
              </a:rPr>
              <a:t>可持续消费也可成为推动解决贫富差距和城乡居民生活水平差异的有效途径。</a:t>
            </a:r>
            <a:endParaRPr lang="en-US" altLang="zh-CN" b="1" dirty="0" smtClean="0">
              <a:latin typeface="仿宋" panose="02010609060101010101" pitchFamily="49" charset="-122"/>
              <a:ea typeface="仿宋" panose="02010609060101010101" pitchFamily="49" charset="-122"/>
            </a:endParaRPr>
          </a:p>
          <a:p>
            <a:r>
              <a:rPr lang="en-GB" altLang="zh-CN" b="1" dirty="0" smtClean="0">
                <a:latin typeface="Times New Roman" pitchFamily="18" charset="0"/>
                <a:cs typeface="Times New Roman" pitchFamily="18" charset="0"/>
              </a:rPr>
              <a:t>Sustainable Consumption can be an approach to bridge the gap between the rich and poor and differences in living standards between urban and rural areas.</a:t>
            </a:r>
            <a:endParaRPr lang="zh-CN" altLang="en-US" b="1" dirty="0">
              <a:latin typeface="Times New Roman" pitchFamily="18" charset="0"/>
              <a:cs typeface="Times New Roman" pitchFamily="18" charset="0"/>
            </a:endParaRPr>
          </a:p>
        </p:txBody>
      </p:sp>
      <p:pic>
        <p:nvPicPr>
          <p:cNvPr id="19" name="Picture 3"/>
          <p:cNvPicPr>
            <a:picLocks noChangeAspect="1" noChangeArrowheads="1"/>
          </p:cNvPicPr>
          <p:nvPr/>
        </p:nvPicPr>
        <p:blipFill>
          <a:blip r:embed="rId3" cstate="print"/>
          <a:srcRect/>
          <a:stretch>
            <a:fillRect/>
          </a:stretch>
        </p:blipFill>
        <p:spPr bwMode="auto">
          <a:xfrm>
            <a:off x="683568" y="4653136"/>
            <a:ext cx="2047875" cy="1714500"/>
          </a:xfrm>
          <a:prstGeom prst="rect">
            <a:avLst/>
          </a:prstGeom>
          <a:noFill/>
          <a:ln w="9525">
            <a:noFill/>
            <a:miter lim="800000"/>
            <a:headEnd/>
            <a:tailEnd/>
          </a:ln>
        </p:spPr>
      </p:pic>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14" name="矩形 13"/>
          <p:cNvSpPr/>
          <p:nvPr/>
        </p:nvSpPr>
        <p:spPr>
          <a:xfrm>
            <a:off x="251520" y="5301788"/>
            <a:ext cx="4248472" cy="461665"/>
          </a:xfrm>
          <a:prstGeom prst="rect">
            <a:avLst/>
          </a:prstGeom>
        </p:spPr>
        <p:txBody>
          <a:bodyPr wrap="square">
            <a:spAutoFit/>
          </a:bodyPr>
          <a:lstStyle/>
          <a:p>
            <a:r>
              <a:rPr lang="zh-CN" altLang="zh-CN" sz="1200" b="1" dirty="0">
                <a:latin typeface="Times New Roman" pitchFamily="18" charset="0"/>
                <a:ea typeface="仿宋" pitchFamily="49" charset="-122"/>
                <a:cs typeface="Times New Roman" pitchFamily="18" charset="0"/>
              </a:rPr>
              <a:t>资料来源：中国统计年鉴</a:t>
            </a:r>
            <a:r>
              <a:rPr lang="en-US" altLang="zh-CN" sz="1200" b="1" dirty="0" smtClean="0">
                <a:latin typeface="Times New Roman" pitchFamily="18" charset="0"/>
                <a:ea typeface="仿宋" pitchFamily="49" charset="-122"/>
                <a:cs typeface="Times New Roman" pitchFamily="18" charset="0"/>
              </a:rPr>
              <a:t>2012   </a:t>
            </a:r>
          </a:p>
          <a:p>
            <a:r>
              <a:rPr lang="en-US" altLang="zh-CN" sz="1200" b="1" dirty="0" smtClean="0">
                <a:latin typeface="Times New Roman" pitchFamily="18" charset="0"/>
                <a:ea typeface="仿宋" pitchFamily="49" charset="-122"/>
                <a:cs typeface="Times New Roman" pitchFamily="18" charset="0"/>
              </a:rPr>
              <a:t>Source: China </a:t>
            </a:r>
            <a:r>
              <a:rPr lang="en-US" altLang="zh-CN" sz="1200" b="1" dirty="0">
                <a:latin typeface="Times New Roman" pitchFamily="18" charset="0"/>
                <a:ea typeface="仿宋" pitchFamily="49" charset="-122"/>
                <a:cs typeface="Times New Roman" pitchFamily="18" charset="0"/>
              </a:rPr>
              <a:t>Statistical Yearbook 2012</a:t>
            </a:r>
            <a:endParaRPr lang="zh-CN" altLang="en-US" sz="1200" b="1" dirty="0">
              <a:latin typeface="Times New Roman" pitchFamily="18" charset="0"/>
              <a:ea typeface="仿宋" pitchFamily="49" charset="-122"/>
              <a:cs typeface="Times New Roman" pitchFamily="18" charset="0"/>
            </a:endParaRPr>
          </a:p>
        </p:txBody>
      </p:sp>
      <p:graphicFrame>
        <p:nvGraphicFramePr>
          <p:cNvPr id="15" name="图表 68"/>
          <p:cNvGraphicFramePr>
            <a:graphicFrameLocks/>
          </p:cNvGraphicFramePr>
          <p:nvPr/>
        </p:nvGraphicFramePr>
        <p:xfrm>
          <a:off x="179512" y="2708920"/>
          <a:ext cx="4392488" cy="2296294"/>
        </p:xfrm>
        <a:graphic>
          <a:graphicData uri="http://schemas.openxmlformats.org/presentationml/2006/ole">
            <p:oleObj spid="_x0000_s17491" name="图表" r:id="rId3" imgW="5230821" imgH="2798307" progId="Excel.Sheet.8">
              <p:embed/>
            </p:oleObj>
          </a:graphicData>
        </a:graphic>
      </p:graphicFrame>
      <p:sp>
        <p:nvSpPr>
          <p:cNvPr id="16" name="矩形 15"/>
          <p:cNvSpPr/>
          <p:nvPr/>
        </p:nvSpPr>
        <p:spPr>
          <a:xfrm>
            <a:off x="-468560" y="2132856"/>
            <a:ext cx="5688632" cy="523220"/>
          </a:xfrm>
          <a:prstGeom prst="rect">
            <a:avLst/>
          </a:prstGeom>
        </p:spPr>
        <p:txBody>
          <a:bodyPr wrap="square">
            <a:spAutoFit/>
          </a:bodyPr>
          <a:lstStyle/>
          <a:p>
            <a:pPr algn="ctr"/>
            <a:r>
              <a:rPr lang="en-US" altLang="zh-CN" sz="1400" b="1" dirty="0" smtClean="0">
                <a:latin typeface="Times New Roman" pitchFamily="18" charset="0"/>
                <a:ea typeface="黑体" pitchFamily="49" charset="-122"/>
                <a:cs typeface="Times New Roman" pitchFamily="18" charset="0"/>
              </a:rPr>
              <a:t>1978-2011</a:t>
            </a:r>
            <a:r>
              <a:rPr lang="zh-CN" altLang="zh-CN" sz="1400" b="1" dirty="0" smtClean="0">
                <a:latin typeface="Times New Roman" pitchFamily="18" charset="0"/>
                <a:ea typeface="黑体" pitchFamily="49" charset="-122"/>
                <a:cs typeface="Times New Roman" pitchFamily="18" charset="0"/>
              </a:rPr>
              <a:t>年</a:t>
            </a:r>
            <a:r>
              <a:rPr lang="zh-CN" altLang="en-US" sz="1400" b="1" dirty="0" smtClean="0">
                <a:latin typeface="Times New Roman" pitchFamily="18" charset="0"/>
                <a:ea typeface="黑体" pitchFamily="49" charset="-122"/>
                <a:cs typeface="Times New Roman" pitchFamily="18" charset="0"/>
              </a:rPr>
              <a:t>中国</a:t>
            </a:r>
            <a:r>
              <a:rPr lang="zh-CN" altLang="zh-CN" sz="1400" b="1" dirty="0" smtClean="0">
                <a:latin typeface="Times New Roman" pitchFamily="18" charset="0"/>
                <a:ea typeface="黑体" pitchFamily="49" charset="-122"/>
                <a:cs typeface="Times New Roman" pitchFamily="18" charset="0"/>
              </a:rPr>
              <a:t>消费贡献、投资贡献率变化趋势</a:t>
            </a:r>
            <a:endParaRPr lang="en-US" altLang="zh-CN" sz="1400" b="1" dirty="0" smtClean="0">
              <a:latin typeface="Times New Roman" pitchFamily="18" charset="0"/>
              <a:ea typeface="黑体" pitchFamily="49" charset="-122"/>
              <a:cs typeface="Times New Roman" pitchFamily="18" charset="0"/>
            </a:endParaRPr>
          </a:p>
          <a:p>
            <a:pPr algn="ctr"/>
            <a:r>
              <a:rPr lang="en-US" altLang="zh-CN" sz="1400" b="1" dirty="0" smtClean="0">
                <a:latin typeface="Times New Roman" pitchFamily="18" charset="0"/>
                <a:ea typeface="仿宋" pitchFamily="49" charset="-122"/>
                <a:cs typeface="Times New Roman" pitchFamily="18" charset="0"/>
              </a:rPr>
              <a:t>Contributions to Growth in 1978-2011</a:t>
            </a:r>
            <a:endParaRPr lang="zh-CN" altLang="en-US" sz="1400" dirty="0">
              <a:latin typeface="Times New Roman" pitchFamily="18" charset="0"/>
              <a:ea typeface="仿宋" pitchFamily="49" charset="-122"/>
              <a:cs typeface="Times New Roman" pitchFamily="18" charset="0"/>
            </a:endParaRPr>
          </a:p>
        </p:txBody>
      </p:sp>
      <p:sp>
        <p:nvSpPr>
          <p:cNvPr id="17" name="TextBox 16"/>
          <p:cNvSpPr txBox="1"/>
          <p:nvPr/>
        </p:nvSpPr>
        <p:spPr>
          <a:xfrm>
            <a:off x="827584" y="5013176"/>
            <a:ext cx="1813317" cy="246221"/>
          </a:xfrm>
          <a:prstGeom prst="rect">
            <a:avLst/>
          </a:prstGeom>
          <a:noFill/>
        </p:spPr>
        <p:txBody>
          <a:bodyPr wrap="none" rtlCol="0">
            <a:spAutoFit/>
          </a:bodyPr>
          <a:lstStyle/>
          <a:p>
            <a:r>
              <a:rPr lang="en-US" altLang="zh-CN" sz="1000" b="1" dirty="0" smtClean="0">
                <a:latin typeface="Times New Roman" pitchFamily="18" charset="0"/>
                <a:cs typeface="Times New Roman" pitchFamily="18" charset="0"/>
              </a:rPr>
              <a:t>Contribution of Consumption</a:t>
            </a:r>
            <a:endParaRPr lang="zh-CN" altLang="en-US" sz="1000" b="1" dirty="0">
              <a:latin typeface="Times New Roman" pitchFamily="18" charset="0"/>
              <a:cs typeface="Times New Roman" pitchFamily="18" charset="0"/>
            </a:endParaRPr>
          </a:p>
        </p:txBody>
      </p:sp>
      <p:sp>
        <p:nvSpPr>
          <p:cNvPr id="18" name="TextBox 17"/>
          <p:cNvSpPr txBox="1"/>
          <p:nvPr/>
        </p:nvSpPr>
        <p:spPr>
          <a:xfrm>
            <a:off x="2555776" y="5013176"/>
            <a:ext cx="1688283" cy="246221"/>
          </a:xfrm>
          <a:prstGeom prst="rect">
            <a:avLst/>
          </a:prstGeom>
          <a:noFill/>
        </p:spPr>
        <p:txBody>
          <a:bodyPr wrap="none" rtlCol="0">
            <a:spAutoFit/>
          </a:bodyPr>
          <a:lstStyle/>
          <a:p>
            <a:r>
              <a:rPr lang="en-US" altLang="zh-CN" sz="1000" b="1" dirty="0" smtClean="0">
                <a:latin typeface="Times New Roman" pitchFamily="18" charset="0"/>
                <a:cs typeface="Times New Roman" pitchFamily="18" charset="0"/>
              </a:rPr>
              <a:t>Contribution of Investment</a:t>
            </a:r>
            <a:endParaRPr lang="zh-CN" altLang="en-US" sz="1000" b="1" dirty="0">
              <a:latin typeface="Times New Roman" pitchFamily="18" charset="0"/>
              <a:cs typeface="Times New Roman" pitchFamily="18" charset="0"/>
            </a:endParaRPr>
          </a:p>
        </p:txBody>
      </p:sp>
      <p:sp>
        <p:nvSpPr>
          <p:cNvPr id="19" name="矩形 18"/>
          <p:cNvSpPr/>
          <p:nvPr/>
        </p:nvSpPr>
        <p:spPr>
          <a:xfrm>
            <a:off x="4336926" y="2132856"/>
            <a:ext cx="4925594" cy="523220"/>
          </a:xfrm>
          <a:prstGeom prst="rect">
            <a:avLst/>
          </a:prstGeom>
        </p:spPr>
        <p:txBody>
          <a:bodyPr wrap="square">
            <a:spAutoFit/>
          </a:bodyPr>
          <a:lstStyle/>
          <a:p>
            <a:pPr algn="ctr"/>
            <a:r>
              <a:rPr lang="en-US" altLang="zh-CN" sz="1400" b="1" dirty="0">
                <a:latin typeface="Times New Roman" pitchFamily="18" charset="0"/>
                <a:ea typeface="黑体" pitchFamily="49" charset="-122"/>
                <a:cs typeface="Times New Roman" pitchFamily="18" charset="0"/>
              </a:rPr>
              <a:t>1978-2011</a:t>
            </a:r>
            <a:r>
              <a:rPr lang="zh-CN" altLang="zh-CN" sz="1400" b="1" dirty="0">
                <a:latin typeface="Times New Roman" pitchFamily="18" charset="0"/>
                <a:ea typeface="黑体" pitchFamily="49" charset="-122"/>
                <a:cs typeface="Times New Roman" pitchFamily="18" charset="0"/>
              </a:rPr>
              <a:t>年中国最终消费支出、增长率</a:t>
            </a:r>
            <a:r>
              <a:rPr lang="zh-CN" altLang="zh-CN" sz="1400" b="1" dirty="0" smtClean="0">
                <a:latin typeface="Times New Roman" pitchFamily="18" charset="0"/>
                <a:ea typeface="黑体" pitchFamily="49" charset="-122"/>
                <a:cs typeface="Times New Roman" pitchFamily="18" charset="0"/>
              </a:rPr>
              <a:t>示意图</a:t>
            </a:r>
            <a:endParaRPr lang="en-US" altLang="zh-CN" sz="1400" b="1" dirty="0" smtClean="0">
              <a:latin typeface="Times New Roman" pitchFamily="18" charset="0"/>
              <a:ea typeface="黑体" pitchFamily="49" charset="-122"/>
              <a:cs typeface="Times New Roman" pitchFamily="18" charset="0"/>
            </a:endParaRPr>
          </a:p>
          <a:p>
            <a:pPr algn="ctr"/>
            <a:r>
              <a:rPr lang="en-US" altLang="zh-CN" sz="1400" b="1" dirty="0">
                <a:latin typeface="Times New Roman" pitchFamily="18" charset="0"/>
                <a:ea typeface="仿宋" pitchFamily="49" charset="-122"/>
                <a:cs typeface="Times New Roman" pitchFamily="18" charset="0"/>
              </a:rPr>
              <a:t>China’s final </a:t>
            </a:r>
            <a:r>
              <a:rPr lang="en-US" altLang="zh-CN" sz="1400" b="1" dirty="0" smtClean="0">
                <a:latin typeface="Times New Roman" pitchFamily="18" charset="0"/>
                <a:ea typeface="仿宋" pitchFamily="49" charset="-122"/>
                <a:cs typeface="Times New Roman" pitchFamily="18" charset="0"/>
              </a:rPr>
              <a:t>Consumption </a:t>
            </a:r>
            <a:r>
              <a:rPr lang="en-US" altLang="zh-CN" sz="1400" b="1" dirty="0">
                <a:latin typeface="Times New Roman" pitchFamily="18" charset="0"/>
                <a:ea typeface="仿宋" pitchFamily="49" charset="-122"/>
                <a:cs typeface="Times New Roman" pitchFamily="18" charset="0"/>
              </a:rPr>
              <a:t>and </a:t>
            </a:r>
            <a:r>
              <a:rPr lang="en-US" altLang="zh-CN" sz="1400" b="1" dirty="0" smtClean="0">
                <a:latin typeface="Times New Roman" pitchFamily="18" charset="0"/>
                <a:ea typeface="仿宋" pitchFamily="49" charset="-122"/>
                <a:cs typeface="Times New Roman" pitchFamily="18" charset="0"/>
              </a:rPr>
              <a:t>Increasing </a:t>
            </a:r>
            <a:r>
              <a:rPr lang="en-US" altLang="zh-CN" sz="1400" b="1" dirty="0">
                <a:latin typeface="Times New Roman" pitchFamily="18" charset="0"/>
                <a:ea typeface="仿宋" pitchFamily="49" charset="-122"/>
                <a:cs typeface="Times New Roman" pitchFamily="18" charset="0"/>
              </a:rPr>
              <a:t>R</a:t>
            </a:r>
            <a:r>
              <a:rPr lang="en-US" altLang="zh-CN" sz="1400" b="1" dirty="0" smtClean="0">
                <a:latin typeface="Times New Roman" pitchFamily="18" charset="0"/>
                <a:ea typeface="仿宋" pitchFamily="49" charset="-122"/>
                <a:cs typeface="Times New Roman" pitchFamily="18" charset="0"/>
              </a:rPr>
              <a:t>ate </a:t>
            </a:r>
            <a:r>
              <a:rPr lang="en-US" altLang="zh-CN" sz="1400" b="1" dirty="0">
                <a:latin typeface="Times New Roman" pitchFamily="18" charset="0"/>
                <a:ea typeface="仿宋" pitchFamily="49" charset="-122"/>
                <a:cs typeface="Times New Roman" pitchFamily="18" charset="0"/>
              </a:rPr>
              <a:t>in 1978-2011</a:t>
            </a:r>
            <a:endParaRPr lang="zh-CN" altLang="en-US" sz="1400" b="1" dirty="0">
              <a:latin typeface="Times New Roman" pitchFamily="18" charset="0"/>
              <a:ea typeface="仿宋" pitchFamily="49" charset="-122"/>
              <a:cs typeface="Times New Roman" pitchFamily="18" charset="0"/>
            </a:endParaRPr>
          </a:p>
        </p:txBody>
      </p:sp>
      <p:sp>
        <p:nvSpPr>
          <p:cNvPr id="20" name="矩形 19"/>
          <p:cNvSpPr/>
          <p:nvPr/>
        </p:nvSpPr>
        <p:spPr>
          <a:xfrm>
            <a:off x="4788024" y="5301788"/>
            <a:ext cx="4392488" cy="461665"/>
          </a:xfrm>
          <a:prstGeom prst="rect">
            <a:avLst/>
          </a:prstGeom>
        </p:spPr>
        <p:txBody>
          <a:bodyPr wrap="square">
            <a:spAutoFit/>
          </a:bodyPr>
          <a:lstStyle/>
          <a:p>
            <a:r>
              <a:rPr lang="zh-CN" altLang="zh-CN" sz="1200" b="1" dirty="0">
                <a:latin typeface="Times New Roman" pitchFamily="18" charset="0"/>
                <a:ea typeface="仿宋" pitchFamily="49" charset="-122"/>
                <a:cs typeface="Times New Roman" pitchFamily="18" charset="0"/>
              </a:rPr>
              <a:t>资料来源：中国统计年鉴</a:t>
            </a:r>
            <a:r>
              <a:rPr lang="en-US" altLang="zh-CN" sz="1200" b="1" dirty="0" smtClean="0">
                <a:latin typeface="Times New Roman" pitchFamily="18" charset="0"/>
                <a:ea typeface="仿宋" pitchFamily="49" charset="-122"/>
                <a:cs typeface="Times New Roman" pitchFamily="18" charset="0"/>
              </a:rPr>
              <a:t>2012     </a:t>
            </a:r>
          </a:p>
          <a:p>
            <a:r>
              <a:rPr lang="en-US" altLang="zh-CN" sz="1200" b="1" dirty="0" smtClean="0">
                <a:latin typeface="Times New Roman" pitchFamily="18" charset="0"/>
                <a:ea typeface="仿宋" pitchFamily="49" charset="-122"/>
                <a:cs typeface="Times New Roman" pitchFamily="18" charset="0"/>
              </a:rPr>
              <a:t>Source: China </a:t>
            </a:r>
            <a:r>
              <a:rPr lang="en-US" altLang="zh-CN" sz="1200" b="1" dirty="0">
                <a:latin typeface="Times New Roman" pitchFamily="18" charset="0"/>
                <a:ea typeface="仿宋" pitchFamily="49" charset="-122"/>
                <a:cs typeface="Times New Roman" pitchFamily="18" charset="0"/>
              </a:rPr>
              <a:t>Statistical Yearbook 2012</a:t>
            </a:r>
            <a:endParaRPr lang="zh-CN" altLang="en-US" sz="1200" b="1" dirty="0">
              <a:latin typeface="Times New Roman" pitchFamily="18" charset="0"/>
              <a:ea typeface="仿宋" pitchFamily="49" charset="-122"/>
              <a:cs typeface="Times New Roman" pitchFamily="18" charset="0"/>
            </a:endParaRPr>
          </a:p>
        </p:txBody>
      </p:sp>
      <p:sp>
        <p:nvSpPr>
          <p:cNvPr id="21" name="TextBox 20"/>
          <p:cNvSpPr txBox="1"/>
          <p:nvPr/>
        </p:nvSpPr>
        <p:spPr>
          <a:xfrm>
            <a:off x="4644008" y="5013176"/>
            <a:ext cx="2510566" cy="246221"/>
          </a:xfrm>
          <a:prstGeom prst="rect">
            <a:avLst/>
          </a:prstGeom>
          <a:noFill/>
        </p:spPr>
        <p:txBody>
          <a:bodyPr wrap="square" rtlCol="0">
            <a:spAutoFit/>
          </a:bodyPr>
          <a:lstStyle/>
          <a:p>
            <a:r>
              <a:rPr lang="en-US" altLang="zh-CN" sz="1000" b="1" dirty="0" smtClean="0">
                <a:latin typeface="Times New Roman" pitchFamily="18" charset="0"/>
                <a:cs typeface="Times New Roman" pitchFamily="18" charset="0"/>
              </a:rPr>
              <a:t>Final consumption (0.1 billion Yuan)</a:t>
            </a:r>
            <a:endParaRPr lang="zh-CN" altLang="en-US" sz="1000" b="1" dirty="0">
              <a:latin typeface="Times New Roman" pitchFamily="18" charset="0"/>
              <a:cs typeface="Times New Roman" pitchFamily="18" charset="0"/>
            </a:endParaRPr>
          </a:p>
        </p:txBody>
      </p:sp>
      <p:sp>
        <p:nvSpPr>
          <p:cNvPr id="22" name="TextBox 21"/>
          <p:cNvSpPr txBox="1"/>
          <p:nvPr/>
        </p:nvSpPr>
        <p:spPr>
          <a:xfrm>
            <a:off x="6876256" y="5013176"/>
            <a:ext cx="2016224" cy="246221"/>
          </a:xfrm>
          <a:prstGeom prst="rect">
            <a:avLst/>
          </a:prstGeom>
          <a:noFill/>
        </p:spPr>
        <p:txBody>
          <a:bodyPr wrap="square" rtlCol="0">
            <a:spAutoFit/>
          </a:bodyPr>
          <a:lstStyle/>
          <a:p>
            <a:r>
              <a:rPr lang="en-US" altLang="zh-CN" sz="1000" b="1" dirty="0" smtClean="0">
                <a:latin typeface="Times New Roman" pitchFamily="18" charset="0"/>
                <a:cs typeface="Times New Roman" pitchFamily="18" charset="0"/>
              </a:rPr>
              <a:t>Final increasing rate (%)</a:t>
            </a:r>
            <a:endParaRPr lang="zh-CN" altLang="en-US" sz="1000" b="1" dirty="0">
              <a:latin typeface="Times New Roman" pitchFamily="18" charset="0"/>
              <a:cs typeface="Times New Roman" pitchFamily="18" charset="0"/>
            </a:endParaRPr>
          </a:p>
        </p:txBody>
      </p:sp>
      <p:pic>
        <p:nvPicPr>
          <p:cNvPr id="23" name="图片 7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780928"/>
            <a:ext cx="4320480" cy="22033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3"/>
          <p:cNvSpPr txBox="1">
            <a:spLocks noChangeArrowheads="1"/>
          </p:cNvSpPr>
          <p:nvPr/>
        </p:nvSpPr>
        <p:spPr bwMode="black">
          <a:xfrm>
            <a:off x="323528" y="1124744"/>
            <a:ext cx="8568952"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促进可持续消费：挑战与机遇 </a:t>
            </a:r>
            <a:endParaRPr lang="en-US" altLang="zh-CN" sz="2400" kern="0" dirty="0">
              <a:solidFill>
                <a:schemeClr val="tx1"/>
              </a:solidFill>
              <a:latin typeface="黑体" pitchFamily="49" charset="-122"/>
              <a:ea typeface="黑体" pitchFamily="49" charset="-122"/>
            </a:endParaRPr>
          </a:p>
          <a:p>
            <a:pPr marL="0" lvl="0" indent="0">
              <a:lnSpc>
                <a:spcPct val="90000"/>
              </a:lnSpc>
              <a:buClr>
                <a:srgbClr val="6E815B"/>
              </a:buClr>
              <a:buNone/>
              <a:defRPr/>
            </a:pPr>
            <a:r>
              <a:rPr lang="en-US" altLang="zh-CN" sz="2400" kern="0" dirty="0">
                <a:solidFill>
                  <a:schemeClr val="tx1"/>
                </a:solidFill>
                <a:latin typeface="黑体" pitchFamily="49" charset="-122"/>
                <a:ea typeface="黑体" pitchFamily="49" charset="-122"/>
                <a:cs typeface="Times New Roman" pitchFamily="18" charset="0"/>
              </a:rPr>
              <a:t>  </a:t>
            </a:r>
            <a:r>
              <a:rPr lang="en-US" altLang="zh-CN" sz="2400" dirty="0">
                <a:solidFill>
                  <a:schemeClr val="tx1"/>
                </a:solidFill>
                <a:latin typeface="Times New Roman" pitchFamily="18" charset="0"/>
                <a:cs typeface="Times New Roman" pitchFamily="18" charset="0"/>
              </a:rPr>
              <a:t>Sustainable Consumption: Challenges and Opportunities</a:t>
            </a: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24" name="Rectangle 3"/>
          <p:cNvSpPr txBox="1">
            <a:spLocks noChangeArrowheads="1"/>
          </p:cNvSpPr>
          <p:nvPr/>
        </p:nvSpPr>
        <p:spPr bwMode="black">
          <a:xfrm>
            <a:off x="323528" y="1196752"/>
            <a:ext cx="8568952"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挑战与机遇 </a:t>
            </a:r>
            <a:r>
              <a:rPr lang="en-US" altLang="zh-CN" sz="2400" dirty="0">
                <a:solidFill>
                  <a:schemeClr val="tx1"/>
                </a:solidFill>
                <a:latin typeface="Times New Roman" pitchFamily="18" charset="0"/>
                <a:cs typeface="Times New Roman" pitchFamily="18" charset="0"/>
              </a:rPr>
              <a:t>Challenges and Opportunities</a:t>
            </a:r>
          </a:p>
        </p:txBody>
      </p:sp>
      <p:sp>
        <p:nvSpPr>
          <p:cNvPr id="30" name="任意多边形 29"/>
          <p:cNvSpPr/>
          <p:nvPr/>
        </p:nvSpPr>
        <p:spPr>
          <a:xfrm>
            <a:off x="3059837" y="1988840"/>
            <a:ext cx="2899455" cy="1800200"/>
          </a:xfrm>
          <a:custGeom>
            <a:avLst/>
            <a:gdLst>
              <a:gd name="connsiteX0" fmla="*/ 0 w 2866368"/>
              <a:gd name="connsiteY0" fmla="*/ 0 h 2159970"/>
              <a:gd name="connsiteX1" fmla="*/ 2866368 w 2866368"/>
              <a:gd name="connsiteY1" fmla="*/ 0 h 2159970"/>
              <a:gd name="connsiteX2" fmla="*/ 2866368 w 2866368"/>
              <a:gd name="connsiteY2" fmla="*/ 2159970 h 2159970"/>
              <a:gd name="connsiteX3" fmla="*/ 0 w 2866368"/>
              <a:gd name="connsiteY3" fmla="*/ 2159970 h 2159970"/>
              <a:gd name="connsiteX4" fmla="*/ 0 w 2866368"/>
              <a:gd name="connsiteY4" fmla="*/ 0 h 215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368" h="2159970">
                <a:moveTo>
                  <a:pt x="0" y="0"/>
                </a:moveTo>
                <a:lnTo>
                  <a:pt x="2866368" y="0"/>
                </a:lnTo>
                <a:lnTo>
                  <a:pt x="2866368" y="2159970"/>
                </a:lnTo>
                <a:lnTo>
                  <a:pt x="0" y="2159970"/>
                </a:lnTo>
                <a:lnTo>
                  <a:pt x="0" y="0"/>
                </a:lnTo>
                <a:close/>
              </a:path>
            </a:pathLst>
          </a:custGeom>
          <a:solidFill>
            <a:schemeClr val="bg1">
              <a:lumMod val="85000"/>
              <a:alpha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ts val="0"/>
              </a:spcAft>
            </a:pPr>
            <a:r>
              <a:rPr lang="zh-CN" sz="1800" b="1" kern="1200" dirty="0" smtClean="0">
                <a:solidFill>
                  <a:schemeClr val="tx1"/>
                </a:solidFill>
                <a:latin typeface="仿宋" panose="02010609060101010101" pitchFamily="49" charset="-122"/>
                <a:ea typeface="仿宋" panose="02010609060101010101" pitchFamily="49" charset="-122"/>
                <a:cs typeface="Times New Roman" pitchFamily="18" charset="0"/>
              </a:rPr>
              <a:t>文化娱乐、教育及其他服务类的比重较低</a:t>
            </a:r>
            <a:endParaRPr lang="en-US" altLang="zh-CN" sz="1800" b="1" kern="1200" dirty="0" smtClean="0">
              <a:solidFill>
                <a:schemeClr val="tx1"/>
              </a:solidFill>
              <a:latin typeface="仿宋" panose="02010609060101010101" pitchFamily="49" charset="-122"/>
              <a:ea typeface="仿宋" panose="02010609060101010101" pitchFamily="49" charset="-122"/>
              <a:cs typeface="Times New Roman" pitchFamily="18" charset="0"/>
            </a:endParaRPr>
          </a:p>
          <a:p>
            <a:pPr lvl="0" defTabSz="800100" rtl="0">
              <a:lnSpc>
                <a:spcPct val="90000"/>
              </a:lnSpc>
              <a:spcBef>
                <a:spcPct val="0"/>
              </a:spcBef>
              <a:spcAft>
                <a:spcPts val="0"/>
              </a:spcAft>
            </a:pPr>
            <a:r>
              <a:rPr lang="en-US" sz="1800" b="1" kern="1200" dirty="0" smtClean="0">
                <a:solidFill>
                  <a:schemeClr val="tx1"/>
                </a:solidFill>
                <a:latin typeface="Times New Roman" pitchFamily="18" charset="0"/>
                <a:ea typeface="仿宋" pitchFamily="49" charset="-122"/>
                <a:cs typeface="Times New Roman" pitchFamily="18" charset="0"/>
              </a:rPr>
              <a:t>Low proportion of entertainment, education, and other service consumption.</a:t>
            </a:r>
            <a:endParaRPr lang="en-US" sz="1800" b="1" kern="1200" dirty="0">
              <a:solidFill>
                <a:schemeClr val="tx1"/>
              </a:solidFill>
              <a:latin typeface="Times New Roman" pitchFamily="18" charset="0"/>
              <a:ea typeface="仿宋" pitchFamily="49" charset="-122"/>
              <a:cs typeface="Times New Roman" pitchFamily="18" charset="0"/>
            </a:endParaRPr>
          </a:p>
        </p:txBody>
      </p:sp>
      <p:sp>
        <p:nvSpPr>
          <p:cNvPr id="31" name="任意多边形 30"/>
          <p:cNvSpPr/>
          <p:nvPr/>
        </p:nvSpPr>
        <p:spPr>
          <a:xfrm>
            <a:off x="3059832" y="3861048"/>
            <a:ext cx="2899461" cy="2160189"/>
          </a:xfrm>
          <a:custGeom>
            <a:avLst/>
            <a:gdLst>
              <a:gd name="connsiteX0" fmla="*/ 0 w 2899461"/>
              <a:gd name="connsiteY0" fmla="*/ 0 h 2160189"/>
              <a:gd name="connsiteX1" fmla="*/ 2899461 w 2899461"/>
              <a:gd name="connsiteY1" fmla="*/ 0 h 2160189"/>
              <a:gd name="connsiteX2" fmla="*/ 2899461 w 2899461"/>
              <a:gd name="connsiteY2" fmla="*/ 2160189 h 2160189"/>
              <a:gd name="connsiteX3" fmla="*/ 0 w 2899461"/>
              <a:gd name="connsiteY3" fmla="*/ 2160189 h 2160189"/>
              <a:gd name="connsiteX4" fmla="*/ 0 w 2899461"/>
              <a:gd name="connsiteY4" fmla="*/ 0 h 2160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461" h="2160189">
                <a:moveTo>
                  <a:pt x="0" y="0"/>
                </a:moveTo>
                <a:lnTo>
                  <a:pt x="2899461" y="0"/>
                </a:lnTo>
                <a:lnTo>
                  <a:pt x="2899461" y="2160189"/>
                </a:lnTo>
                <a:lnTo>
                  <a:pt x="0" y="2160189"/>
                </a:lnTo>
                <a:lnTo>
                  <a:pt x="0" y="0"/>
                </a:lnTo>
                <a:close/>
              </a:path>
            </a:pathLst>
          </a:custGeom>
          <a:solidFill>
            <a:schemeClr val="bg1">
              <a:lumMod val="85000"/>
              <a:alpha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ts val="0"/>
              </a:spcAft>
            </a:pP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服务业占</a:t>
            </a: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GDP</a:t>
            </a: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比重不到</a:t>
            </a: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50%</a:t>
            </a: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、生态足迹的经济效益偏低</a:t>
            </a:r>
            <a:endParaRPr lang="en-US" alt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lvl="0" defTabSz="800100" rtl="0">
              <a:lnSpc>
                <a:spcPct val="90000"/>
              </a:lnSpc>
              <a:spcBef>
                <a:spcPct val="0"/>
              </a:spcBef>
              <a:spcAft>
                <a:spcPct val="35000"/>
              </a:spcAft>
            </a:pPr>
            <a:r>
              <a:rPr lang="en-US" sz="1800" b="1" kern="1200" dirty="0" smtClean="0">
                <a:solidFill>
                  <a:schemeClr val="tx1"/>
                </a:solidFill>
                <a:latin typeface="Times New Roman" pitchFamily="18" charset="0"/>
                <a:ea typeface="仿宋" pitchFamily="49" charset="-122"/>
                <a:cs typeface="Times New Roman" pitchFamily="18" charset="0"/>
              </a:rPr>
              <a:t>Proportion of service industry in GDP less than 50%, low benefits for the corresponding ecological footprint.</a:t>
            </a:r>
            <a:endParaRPr lang="en-US" sz="1800" b="1" kern="1200" dirty="0">
              <a:solidFill>
                <a:schemeClr val="tx1"/>
              </a:solidFill>
              <a:latin typeface="Times New Roman" pitchFamily="18" charset="0"/>
              <a:ea typeface="仿宋" pitchFamily="49" charset="-122"/>
              <a:cs typeface="Times New Roman" pitchFamily="18" charset="0"/>
            </a:endParaRPr>
          </a:p>
        </p:txBody>
      </p:sp>
      <p:sp>
        <p:nvSpPr>
          <p:cNvPr id="27" name="矩形 26"/>
          <p:cNvSpPr/>
          <p:nvPr/>
        </p:nvSpPr>
        <p:spPr>
          <a:xfrm>
            <a:off x="6516216" y="2060848"/>
            <a:ext cx="2016224" cy="3939540"/>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r>
              <a:rPr lang="zh-CN" altLang="en-US" sz="2000" b="1" dirty="0" smtClean="0">
                <a:latin typeface="仿宋" panose="02010609060101010101" pitchFamily="49" charset="-122"/>
                <a:ea typeface="仿宋" panose="02010609060101010101" pitchFamily="49" charset="-122"/>
              </a:rPr>
              <a:t>转型升级，提升资源效率带来的经济效益</a:t>
            </a:r>
            <a:endParaRPr lang="en-US" altLang="zh-CN" sz="2000" b="1" dirty="0" smtClean="0">
              <a:latin typeface="仿宋" panose="02010609060101010101" pitchFamily="49" charset="-122"/>
              <a:ea typeface="仿宋" panose="02010609060101010101" pitchFamily="49" charset="-122"/>
            </a:endParaRPr>
          </a:p>
          <a:p>
            <a:endParaRPr lang="en-US" altLang="zh-CN" sz="2000" b="1" dirty="0" smtClean="0">
              <a:latin typeface="黑体" pitchFamily="49" charset="-122"/>
              <a:ea typeface="黑体" pitchFamily="49" charset="-122"/>
            </a:endParaRPr>
          </a:p>
          <a:p>
            <a:r>
              <a:rPr lang="en-US" altLang="zh-CN" sz="2000" b="1" dirty="0" smtClean="0">
                <a:latin typeface="Times New Roman" pitchFamily="18" charset="0"/>
                <a:ea typeface="仿宋" pitchFamily="49" charset="-122"/>
                <a:cs typeface="Times New Roman" pitchFamily="18" charset="0"/>
              </a:rPr>
              <a:t>Transition and upgrading to improve </a:t>
            </a:r>
          </a:p>
          <a:p>
            <a:r>
              <a:rPr lang="en-US" altLang="zh-CN" sz="2000" b="1" dirty="0" smtClean="0">
                <a:latin typeface="Times New Roman" pitchFamily="18" charset="0"/>
                <a:ea typeface="仿宋" pitchFamily="49" charset="-122"/>
                <a:cs typeface="Times New Roman" pitchFamily="18" charset="0"/>
              </a:rPr>
              <a:t>cost-benefit brought by resource consumption.</a:t>
            </a:r>
            <a:endParaRPr lang="zh-CN" altLang="en-US" sz="2000" b="1" dirty="0">
              <a:latin typeface="Times New Roman" pitchFamily="18" charset="0"/>
              <a:cs typeface="Times New Roman" pitchFamily="18" charset="0"/>
            </a:endParaRPr>
          </a:p>
        </p:txBody>
      </p:sp>
      <p:sp>
        <p:nvSpPr>
          <p:cNvPr id="28" name="Rectangle 3"/>
          <p:cNvSpPr txBox="1">
            <a:spLocks noChangeArrowheads="1"/>
          </p:cNvSpPr>
          <p:nvPr/>
        </p:nvSpPr>
        <p:spPr bwMode="black">
          <a:xfrm>
            <a:off x="539552" y="2060848"/>
            <a:ext cx="2016224" cy="3960440"/>
          </a:xfrm>
          <a:prstGeom prst="rect">
            <a:avLst/>
          </a:prstGeom>
          <a:ln>
            <a:solidFill>
              <a:schemeClr val="bg1">
                <a:lumMod val="65000"/>
              </a:schemeClr>
            </a:solidFill>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spcBef>
                <a:spcPts val="0"/>
              </a:spcBef>
              <a:buClr>
                <a:srgbClr val="6E815B"/>
              </a:buClr>
              <a:buNone/>
              <a:defRPr/>
            </a:pPr>
            <a:r>
              <a:rPr lang="zh-CN" altLang="zh-CN" sz="2000" b="1" dirty="0" smtClean="0">
                <a:solidFill>
                  <a:schemeClr val="tx1"/>
                </a:solidFill>
                <a:latin typeface="仿宋" panose="02010609060101010101" pitchFamily="49" charset="-122"/>
                <a:ea typeface="仿宋" panose="02010609060101010101" pitchFamily="49" charset="-122"/>
                <a:cs typeface="Times New Roman" pitchFamily="18" charset="0"/>
              </a:rPr>
              <a:t>中国</a:t>
            </a:r>
            <a:r>
              <a:rPr lang="zh-CN" altLang="en-US" sz="2000" b="1" dirty="0" smtClean="0">
                <a:solidFill>
                  <a:schemeClr val="tx1"/>
                </a:solidFill>
                <a:latin typeface="仿宋" panose="02010609060101010101" pitchFamily="49" charset="-122"/>
                <a:ea typeface="仿宋" panose="02010609060101010101" pitchFamily="49" charset="-122"/>
                <a:cs typeface="Times New Roman" pitchFamily="18" charset="0"/>
              </a:rPr>
              <a:t>现阶段</a:t>
            </a:r>
            <a:r>
              <a:rPr lang="zh-CN" altLang="zh-CN" sz="2000" b="1" dirty="0" smtClean="0">
                <a:solidFill>
                  <a:schemeClr val="tx1"/>
                </a:solidFill>
                <a:latin typeface="仿宋" panose="02010609060101010101" pitchFamily="49" charset="-122"/>
                <a:ea typeface="仿宋" panose="02010609060101010101" pitchFamily="49" charset="-122"/>
                <a:cs typeface="Times New Roman" pitchFamily="18" charset="0"/>
              </a:rPr>
              <a:t>经济及消费模式</a:t>
            </a:r>
            <a:r>
              <a:rPr lang="zh-CN" altLang="en-US" sz="2000" b="1" dirty="0" smtClean="0">
                <a:solidFill>
                  <a:schemeClr val="tx1"/>
                </a:solidFill>
                <a:latin typeface="仿宋" panose="02010609060101010101" pitchFamily="49" charset="-122"/>
                <a:ea typeface="仿宋" panose="02010609060101010101" pitchFamily="49" charset="-122"/>
                <a:cs typeface="Times New Roman" pitchFamily="18" charset="0"/>
              </a:rPr>
              <a:t>：</a:t>
            </a:r>
            <a:endParaRPr lang="en-US" altLang="zh-CN" sz="2000" b="1" dirty="0" smtClean="0">
              <a:solidFill>
                <a:schemeClr val="tx1"/>
              </a:solidFill>
              <a:latin typeface="仿宋" panose="02010609060101010101" pitchFamily="49" charset="-122"/>
              <a:ea typeface="仿宋" panose="02010609060101010101" pitchFamily="49" charset="-122"/>
              <a:cs typeface="Times New Roman" pitchFamily="18" charset="0"/>
            </a:endParaRPr>
          </a:p>
          <a:p>
            <a:pPr>
              <a:lnSpc>
                <a:spcPct val="150000"/>
              </a:lnSpc>
              <a:spcBef>
                <a:spcPts val="0"/>
              </a:spcBef>
              <a:buClr>
                <a:srgbClr val="6E815B"/>
              </a:buClr>
              <a:buNone/>
              <a:defRPr/>
            </a:pPr>
            <a:r>
              <a:rPr lang="zh-CN" altLang="zh-CN" sz="2000" b="1" dirty="0" smtClean="0">
                <a:solidFill>
                  <a:schemeClr val="tx1"/>
                </a:solidFill>
                <a:latin typeface="仿宋" panose="02010609060101010101" pitchFamily="49" charset="-122"/>
                <a:ea typeface="仿宋" panose="02010609060101010101" pitchFamily="49" charset="-122"/>
                <a:cs typeface="Times New Roman" pitchFamily="18" charset="0"/>
              </a:rPr>
              <a:t>高消耗、低效益</a:t>
            </a:r>
            <a:endParaRPr lang="en-US" altLang="zh-CN" sz="2000" b="1" dirty="0" smtClean="0">
              <a:solidFill>
                <a:schemeClr val="tx1"/>
              </a:solidFill>
              <a:latin typeface="仿宋" panose="02010609060101010101" pitchFamily="49" charset="-122"/>
              <a:ea typeface="仿宋" panose="02010609060101010101" pitchFamily="49" charset="-122"/>
              <a:cs typeface="Times New Roman" pitchFamily="18" charset="0"/>
            </a:endParaRPr>
          </a:p>
          <a:p>
            <a:pPr>
              <a:lnSpc>
                <a:spcPct val="90000"/>
              </a:lnSpc>
              <a:spcBef>
                <a:spcPts val="0"/>
              </a:spcBef>
              <a:buClr>
                <a:srgbClr val="6E815B"/>
              </a:buClr>
              <a:buNone/>
              <a:defRPr/>
            </a:pPr>
            <a:endParaRPr lang="en-US" altLang="zh-CN" sz="2000" dirty="0" smtClean="0">
              <a:solidFill>
                <a:schemeClr val="tx1"/>
              </a:solidFill>
              <a:latin typeface="Times New Roman" pitchFamily="18" charset="0"/>
              <a:ea typeface="黑体" pitchFamily="49" charset="-122"/>
              <a:cs typeface="Times New Roman" pitchFamily="18" charset="0"/>
            </a:endParaRPr>
          </a:p>
          <a:p>
            <a:pPr marL="0" lvl="1" indent="0">
              <a:lnSpc>
                <a:spcPct val="90000"/>
              </a:lnSpc>
              <a:spcBef>
                <a:spcPts val="0"/>
              </a:spcBef>
              <a:buClr>
                <a:schemeClr val="hlink"/>
              </a:buClr>
              <a:buNone/>
              <a:defRPr/>
            </a:pPr>
            <a:r>
              <a:rPr lang="en-US" altLang="zh-CN" sz="2000" b="1" dirty="0" smtClean="0">
                <a:latin typeface="Times New Roman" pitchFamily="18" charset="0"/>
                <a:ea typeface="黑体" pitchFamily="49" charset="-122"/>
                <a:cs typeface="Times New Roman" pitchFamily="18" charset="0"/>
              </a:rPr>
              <a:t>China’s economy and its innate consumption patterns: </a:t>
            </a:r>
          </a:p>
          <a:p>
            <a:pPr marL="0" lvl="1" indent="0">
              <a:lnSpc>
                <a:spcPct val="90000"/>
              </a:lnSpc>
              <a:spcBef>
                <a:spcPts val="0"/>
              </a:spcBef>
              <a:buClr>
                <a:schemeClr val="hlink"/>
              </a:buClr>
              <a:buNone/>
              <a:defRPr/>
            </a:pPr>
            <a:r>
              <a:rPr lang="en-US" altLang="zh-CN" sz="2000" b="1" dirty="0" smtClean="0">
                <a:latin typeface="Times New Roman" pitchFamily="18" charset="0"/>
                <a:ea typeface="黑体" pitchFamily="49" charset="-122"/>
                <a:cs typeface="Times New Roman" pitchFamily="18" charset="0"/>
              </a:rPr>
              <a:t>high energy consumption and low benefit.</a:t>
            </a:r>
          </a:p>
        </p:txBody>
      </p:sp>
      <p:sp>
        <p:nvSpPr>
          <p:cNvPr id="32" name="右箭头 31"/>
          <p:cNvSpPr/>
          <p:nvPr/>
        </p:nvSpPr>
        <p:spPr bwMode="auto">
          <a:xfrm>
            <a:off x="2627784" y="3501008"/>
            <a:ext cx="288032" cy="720080"/>
          </a:xfrm>
          <a:prstGeom prst="rightArrow">
            <a:avLst/>
          </a:prstGeom>
          <a:solidFill>
            <a:schemeClr val="bg1">
              <a:lumMod val="85000"/>
            </a:schemeClr>
          </a:solidFill>
          <a:ln w="9525">
            <a:solidFill>
              <a:schemeClr val="accent1">
                <a:lumMod val="75000"/>
              </a:schemeClr>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33" name="右箭头 32"/>
          <p:cNvSpPr/>
          <p:nvPr/>
        </p:nvSpPr>
        <p:spPr bwMode="auto">
          <a:xfrm>
            <a:off x="6084168" y="3573016"/>
            <a:ext cx="288032" cy="720080"/>
          </a:xfrm>
          <a:prstGeom prst="rightArrow">
            <a:avLst/>
          </a:prstGeom>
          <a:solidFill>
            <a:schemeClr val="bg1">
              <a:lumMod val="85000"/>
            </a:schemeClr>
          </a:solidFill>
          <a:ln w="9525">
            <a:solidFill>
              <a:schemeClr val="accent1">
                <a:lumMod val="75000"/>
              </a:schemeClr>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22" name="Rectangle 3"/>
          <p:cNvSpPr txBox="1">
            <a:spLocks noChangeArrowheads="1"/>
          </p:cNvSpPr>
          <p:nvPr/>
        </p:nvSpPr>
        <p:spPr bwMode="black">
          <a:xfrm>
            <a:off x="323528" y="1196752"/>
            <a:ext cx="8568952"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挑战与机遇 </a:t>
            </a:r>
            <a:r>
              <a:rPr lang="en-US" altLang="zh-CN" sz="2400" dirty="0">
                <a:solidFill>
                  <a:schemeClr val="tx1"/>
                </a:solidFill>
                <a:latin typeface="Times New Roman" pitchFamily="18" charset="0"/>
                <a:cs typeface="Times New Roman" pitchFamily="18" charset="0"/>
              </a:rPr>
              <a:t>Challenges and Opportunities</a:t>
            </a:r>
          </a:p>
        </p:txBody>
      </p:sp>
      <p:sp>
        <p:nvSpPr>
          <p:cNvPr id="60" name="Text Box 38"/>
          <p:cNvSpPr txBox="1">
            <a:spLocks noChangeArrowheads="1"/>
          </p:cNvSpPr>
          <p:nvPr/>
        </p:nvSpPr>
        <p:spPr bwMode="auto">
          <a:xfrm>
            <a:off x="1814935" y="2060848"/>
            <a:ext cx="7077545"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zh-CN" sz="1600" b="1" dirty="0" smtClean="0">
                <a:latin typeface="仿宋" panose="02010609060101010101" pitchFamily="49" charset="-122"/>
                <a:ea typeface="仿宋" panose="02010609060101010101" pitchFamily="49" charset="-122"/>
                <a:cs typeface="Times New Roman" pitchFamily="18" charset="0"/>
              </a:rPr>
              <a:t>在住房这一需求领域开展可持续消费，可以减少中国城市建设领域对初级金属、钢材、木材和混凝土需求增长。</a:t>
            </a:r>
            <a:endParaRPr lang="en-US" altLang="zh-CN" sz="1600" b="1" dirty="0" smtClean="0">
              <a:latin typeface="仿宋" panose="02010609060101010101" pitchFamily="49" charset="-122"/>
              <a:ea typeface="仿宋" panose="02010609060101010101" pitchFamily="49" charset="-122"/>
              <a:cs typeface="Times New Roman" pitchFamily="18" charset="0"/>
            </a:endParaRPr>
          </a:p>
          <a:p>
            <a:pPr eaLnBrk="0" hangingPunct="0"/>
            <a:r>
              <a:rPr lang="en-GB" altLang="zh-CN" sz="1600" b="1" dirty="0" smtClean="0">
                <a:latin typeface="Times New Roman" pitchFamily="18" charset="0"/>
                <a:ea typeface="黑体" pitchFamily="49" charset="-122"/>
                <a:cs typeface="Times New Roman" pitchFamily="18" charset="0"/>
              </a:rPr>
              <a:t>Sustainable Consumption in the building of new housing can reduce China’s growing need for primary metals, steel, timber and concrete in urban construction.</a:t>
            </a:r>
            <a:endParaRPr lang="en-US" altLang="zh-CN" sz="1600" b="1" dirty="0">
              <a:latin typeface="Times New Roman" pitchFamily="18" charset="0"/>
              <a:ea typeface="黑体" pitchFamily="49" charset="-122"/>
              <a:cs typeface="Times New Roman" pitchFamily="18" charset="0"/>
            </a:endParaRPr>
          </a:p>
        </p:txBody>
      </p:sp>
      <p:sp>
        <p:nvSpPr>
          <p:cNvPr id="62" name="Text Box 40"/>
          <p:cNvSpPr txBox="1">
            <a:spLocks noChangeArrowheads="1"/>
          </p:cNvSpPr>
          <p:nvPr/>
        </p:nvSpPr>
        <p:spPr bwMode="auto">
          <a:xfrm>
            <a:off x="2339752" y="3573016"/>
            <a:ext cx="6408712"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zh-CN" sz="1600" b="1" dirty="0" smtClean="0">
                <a:latin typeface="仿宋" panose="02010609060101010101" pitchFamily="49" charset="-122"/>
                <a:ea typeface="仿宋" panose="02010609060101010101" pitchFamily="49" charset="-122"/>
                <a:cs typeface="Times New Roman" pitchFamily="18" charset="0"/>
              </a:rPr>
              <a:t>将可持续消费模式应用于交通领域，可以有效减少油耗</a:t>
            </a:r>
            <a:r>
              <a:rPr lang="zh-CN" altLang="en-US" sz="1600" b="1" dirty="0">
                <a:latin typeface="仿宋" panose="02010609060101010101" pitchFamily="49" charset="-122"/>
                <a:ea typeface="仿宋" panose="02010609060101010101" pitchFamily="49" charset="-122"/>
                <a:cs typeface="Times New Roman" pitchFamily="18" charset="0"/>
              </a:rPr>
              <a:t>，减少大气污染物排放</a:t>
            </a:r>
            <a:r>
              <a:rPr lang="zh-CN" altLang="zh-CN" sz="1600" b="1" dirty="0">
                <a:latin typeface="仿宋" panose="02010609060101010101" pitchFamily="49" charset="-122"/>
                <a:ea typeface="仿宋" panose="02010609060101010101" pitchFamily="49" charset="-122"/>
                <a:cs typeface="Times New Roman" pitchFamily="18" charset="0"/>
              </a:rPr>
              <a:t>。</a:t>
            </a:r>
            <a:endParaRPr lang="en-US" altLang="zh-CN" sz="1600" b="1" dirty="0">
              <a:latin typeface="仿宋" panose="02010609060101010101" pitchFamily="49" charset="-122"/>
              <a:ea typeface="仿宋" panose="02010609060101010101" pitchFamily="49" charset="-122"/>
              <a:cs typeface="Times New Roman" pitchFamily="18" charset="0"/>
            </a:endParaRPr>
          </a:p>
          <a:p>
            <a:pPr eaLnBrk="0" hangingPunct="0"/>
            <a:r>
              <a:rPr lang="en-US" altLang="zh-CN" sz="1600" b="1" dirty="0">
                <a:latin typeface="Times New Roman" pitchFamily="18" charset="0"/>
                <a:ea typeface="黑体" pitchFamily="49" charset="-122"/>
                <a:cs typeface="Times New Roman" pitchFamily="18" charset="0"/>
              </a:rPr>
              <a:t>P</a:t>
            </a:r>
            <a:r>
              <a:rPr lang="en-GB" altLang="zh-CN" sz="1600" b="1" dirty="0" err="1">
                <a:latin typeface="Times New Roman" pitchFamily="18" charset="0"/>
                <a:ea typeface="黑体" pitchFamily="49" charset="-122"/>
                <a:cs typeface="Times New Roman" pitchFamily="18" charset="0"/>
              </a:rPr>
              <a:t>romoting</a:t>
            </a:r>
            <a:r>
              <a:rPr lang="en-GB" altLang="zh-CN" sz="1600" b="1" dirty="0">
                <a:latin typeface="Times New Roman" pitchFamily="18" charset="0"/>
                <a:ea typeface="黑体" pitchFamily="49" charset="-122"/>
                <a:cs typeface="Times New Roman" pitchFamily="18" charset="0"/>
              </a:rPr>
              <a:t> SC in transportation patterns, could substantially reduce China’s oil consumption and air pollution.</a:t>
            </a:r>
            <a:r>
              <a:rPr lang="zh-CN" altLang="zh-CN" sz="1600" b="1" dirty="0">
                <a:latin typeface="Times New Roman" pitchFamily="18" charset="0"/>
                <a:ea typeface="黑体" pitchFamily="49" charset="-122"/>
                <a:cs typeface="Times New Roman" pitchFamily="18" charset="0"/>
              </a:rPr>
              <a:t> </a:t>
            </a:r>
          </a:p>
          <a:p>
            <a:pPr eaLnBrk="0" hangingPunct="0"/>
            <a:endParaRPr lang="en-US" altLang="zh-CN" sz="1600" b="1" dirty="0" smtClean="0">
              <a:latin typeface="Times New Roman" pitchFamily="18" charset="0"/>
              <a:ea typeface="黑体" pitchFamily="49" charset="-122"/>
              <a:cs typeface="Times New Roman" pitchFamily="18" charset="0"/>
            </a:endParaRPr>
          </a:p>
        </p:txBody>
      </p:sp>
      <p:sp>
        <p:nvSpPr>
          <p:cNvPr id="63" name="Text Box 41"/>
          <p:cNvSpPr txBox="1">
            <a:spLocks noChangeArrowheads="1"/>
          </p:cNvSpPr>
          <p:nvPr/>
        </p:nvSpPr>
        <p:spPr bwMode="auto">
          <a:xfrm>
            <a:off x="1835696" y="4944070"/>
            <a:ext cx="7005537"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zh-CN" sz="1600" b="1" dirty="0" smtClean="0">
                <a:latin typeface="仿宋" panose="02010609060101010101" pitchFamily="49" charset="-122"/>
                <a:ea typeface="仿宋" panose="02010609060101010101" pitchFamily="49" charset="-122"/>
                <a:cs typeface="Times New Roman" pitchFamily="18" charset="0"/>
              </a:rPr>
              <a:t>中国重视家庭用品和其能源与材料使用效率</a:t>
            </a:r>
            <a:r>
              <a:rPr lang="zh-CN" altLang="en-US" sz="1600" b="1" dirty="0" smtClean="0">
                <a:latin typeface="仿宋" panose="02010609060101010101" pitchFamily="49" charset="-122"/>
                <a:ea typeface="仿宋" panose="02010609060101010101" pitchFamily="49" charset="-122"/>
                <a:cs typeface="Times New Roman" pitchFamily="18" charset="0"/>
              </a:rPr>
              <a:t>，</a:t>
            </a:r>
            <a:r>
              <a:rPr lang="zh-CN" altLang="zh-CN" sz="1600" b="1" dirty="0" smtClean="0">
                <a:latin typeface="仿宋" panose="02010609060101010101" pitchFamily="49" charset="-122"/>
                <a:ea typeface="仿宋" panose="02010609060101010101" pitchFamily="49" charset="-122"/>
                <a:cs typeface="Times New Roman" pitchFamily="18" charset="0"/>
              </a:rPr>
              <a:t>有利于粮食安全与食品安全。</a:t>
            </a:r>
            <a:endParaRPr lang="en-US" altLang="zh-CN" sz="1600" b="1" dirty="0" smtClean="0">
              <a:latin typeface="仿宋" panose="02010609060101010101" pitchFamily="49" charset="-122"/>
              <a:ea typeface="仿宋" panose="02010609060101010101" pitchFamily="49" charset="-122"/>
              <a:cs typeface="Times New Roman" pitchFamily="18" charset="0"/>
            </a:endParaRPr>
          </a:p>
          <a:p>
            <a:pPr eaLnBrk="0" hangingPunct="0"/>
            <a:r>
              <a:rPr lang="en-US" altLang="zh-CN" sz="1600" b="1" dirty="0" smtClean="0">
                <a:latin typeface="Times New Roman" pitchFamily="18" charset="0"/>
                <a:ea typeface="黑体" pitchFamily="49" charset="-122"/>
                <a:cs typeface="Times New Roman" pitchFamily="18" charset="0"/>
              </a:rPr>
              <a:t>China’s </a:t>
            </a:r>
            <a:r>
              <a:rPr lang="en-GB" altLang="zh-CN" sz="1600" b="1" dirty="0" smtClean="0">
                <a:latin typeface="Times New Roman" pitchFamily="18" charset="0"/>
                <a:ea typeface="黑体" pitchFamily="49" charset="-122"/>
                <a:cs typeface="Times New Roman" pitchFamily="18" charset="0"/>
              </a:rPr>
              <a:t>emphasis on household goods and their energy and material efficiency is already one of the best efforts at providing better product choices to consumers.</a:t>
            </a:r>
            <a:endParaRPr lang="en-US" altLang="zh-CN" sz="1600" b="1" dirty="0">
              <a:latin typeface="Times New Roman" pitchFamily="18" charset="0"/>
              <a:ea typeface="黑体" pitchFamily="49" charset="-122"/>
              <a:cs typeface="Times New Roman" pitchFamily="18" charset="0"/>
            </a:endParaRPr>
          </a:p>
        </p:txBody>
      </p:sp>
      <p:grpSp>
        <p:nvGrpSpPr>
          <p:cNvPr id="14" name="组合 13"/>
          <p:cNvGrpSpPr/>
          <p:nvPr/>
        </p:nvGrpSpPr>
        <p:grpSpPr>
          <a:xfrm>
            <a:off x="-69656" y="2420888"/>
            <a:ext cx="2428851" cy="3168352"/>
            <a:chOff x="-69656" y="2420888"/>
            <a:chExt cx="2428851" cy="3168352"/>
          </a:xfrm>
        </p:grpSpPr>
        <p:sp>
          <p:nvSpPr>
            <p:cNvPr id="25" name="AutoShape 3"/>
            <p:cNvSpPr>
              <a:spLocks noChangeArrowheads="1"/>
            </p:cNvSpPr>
            <p:nvPr/>
          </p:nvSpPr>
          <p:spPr bwMode="gray">
            <a:xfrm rot="17973186">
              <a:off x="988389" y="2715691"/>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AutoShape 4"/>
            <p:cNvSpPr>
              <a:spLocks noChangeArrowheads="1"/>
            </p:cNvSpPr>
            <p:nvPr/>
          </p:nvSpPr>
          <p:spPr bwMode="gray">
            <a:xfrm rot="3465783">
              <a:off x="988388" y="4879454"/>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AutoShape 7"/>
            <p:cNvSpPr>
              <a:spLocks noChangeArrowheads="1"/>
            </p:cNvSpPr>
            <p:nvPr/>
          </p:nvSpPr>
          <p:spPr bwMode="gray">
            <a:xfrm>
              <a:off x="1567032" y="3843610"/>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6" name="椭圆 65"/>
            <p:cNvSpPr/>
            <p:nvPr/>
          </p:nvSpPr>
          <p:spPr bwMode="auto">
            <a:xfrm>
              <a:off x="-69656" y="3140968"/>
              <a:ext cx="1619672" cy="1656184"/>
            </a:xfrm>
            <a:prstGeom prst="ellipse">
              <a:avLst/>
            </a:prstGeom>
            <a:noFill/>
            <a:ln w="63500">
              <a:solidFill>
                <a:schemeClr val="accent1">
                  <a:lumMod val="60000"/>
                  <a:lumOff val="40000"/>
                </a:schemeClr>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67" name="矩形 66"/>
            <p:cNvSpPr/>
            <p:nvPr/>
          </p:nvSpPr>
          <p:spPr bwMode="auto">
            <a:xfrm>
              <a:off x="-3368" y="2420888"/>
              <a:ext cx="182880" cy="3168352"/>
            </a:xfrm>
            <a:prstGeom prst="rect">
              <a:avLst/>
            </a:prstGeom>
            <a:solidFill>
              <a:schemeClr val="bg1"/>
            </a:solidFill>
            <a:ln w="9525">
              <a:solidFill>
                <a:schemeClr val="bg1"/>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69" name="矩形 68"/>
            <p:cNvSpPr/>
            <p:nvPr/>
          </p:nvSpPr>
          <p:spPr>
            <a:xfrm>
              <a:off x="0" y="3645024"/>
              <a:ext cx="1442512" cy="584775"/>
            </a:xfrm>
            <a:prstGeom prst="rect">
              <a:avLst/>
            </a:prstGeom>
          </p:spPr>
          <p:txBody>
            <a:bodyPr wrap="square">
              <a:spAutoFit/>
            </a:bodyPr>
            <a:lstStyle/>
            <a:p>
              <a:pPr algn="ctr"/>
              <a:r>
                <a:rPr lang="zh-CN" altLang="en-US" sz="1600" b="1" dirty="0">
                  <a:solidFill>
                    <a:schemeClr val="accent1">
                      <a:lumMod val="75000"/>
                    </a:schemeClr>
                  </a:solidFill>
                  <a:latin typeface="黑体" panose="02010609060101010101" pitchFamily="49" charset="-122"/>
                  <a:ea typeface="黑体" panose="02010609060101010101" pitchFamily="49" charset="-122"/>
                </a:rPr>
                <a:t>机遇</a:t>
              </a:r>
              <a:endParaRPr lang="en-US" altLang="zh-CN" sz="1600" b="1" dirty="0">
                <a:solidFill>
                  <a:schemeClr val="accent1">
                    <a:lumMod val="75000"/>
                  </a:schemeClr>
                </a:solidFill>
                <a:latin typeface="黑体" panose="02010609060101010101" pitchFamily="49" charset="-122"/>
                <a:ea typeface="黑体" panose="02010609060101010101" pitchFamily="49" charset="-122"/>
              </a:endParaRPr>
            </a:p>
            <a:p>
              <a:pPr algn="ctr"/>
              <a:r>
                <a:rPr lang="en-US" altLang="zh-CN" sz="1600" b="1" dirty="0">
                  <a:solidFill>
                    <a:schemeClr val="accent1">
                      <a:lumMod val="75000"/>
                    </a:schemeClr>
                  </a:solidFill>
                  <a:latin typeface="Times New Roman" pitchFamily="18" charset="0"/>
                  <a:cs typeface="Times New Roman" pitchFamily="18" charset="0"/>
                </a:rPr>
                <a:t>Opportunities</a:t>
              </a:r>
              <a:endParaRPr lang="zh-CN" alt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graphicFrame>
        <p:nvGraphicFramePr>
          <p:cNvPr id="11" name="图表 10"/>
          <p:cNvGraphicFramePr/>
          <p:nvPr>
            <p:extLst>
              <p:ext uri="{D42A27DB-BD31-4B8C-83A1-F6EECF244321}">
                <p14:modId xmlns:p14="http://schemas.microsoft.com/office/powerpoint/2010/main" xmlns="" val="791104698"/>
              </p:ext>
            </p:extLst>
          </p:nvPr>
        </p:nvGraphicFramePr>
        <p:xfrm>
          <a:off x="467544" y="2132856"/>
          <a:ext cx="5791201" cy="4143376"/>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接箭头连接符 11"/>
          <p:cNvCxnSpPr/>
          <p:nvPr/>
        </p:nvCxnSpPr>
        <p:spPr>
          <a:xfrm>
            <a:off x="5004048" y="2670820"/>
            <a:ext cx="0" cy="288032"/>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084168" y="2334845"/>
            <a:ext cx="2843808" cy="3416320"/>
          </a:xfrm>
          <a:prstGeom prst="rect">
            <a:avLst/>
          </a:prstGeom>
        </p:spPr>
        <p:txBody>
          <a:bodyPr wrap="square">
            <a:spAutoFit/>
          </a:bodyPr>
          <a:lstStyle/>
          <a:p>
            <a:pPr>
              <a:buFont typeface="Wingdings" pitchFamily="2" charset="2"/>
              <a:buChar char="Ø"/>
            </a:pPr>
            <a:r>
              <a:rPr lang="zh-CN" altLang="zh-CN" b="1" dirty="0" smtClean="0">
                <a:latin typeface="仿宋" panose="02010609060101010101" pitchFamily="49" charset="-122"/>
                <a:ea typeface="仿宋" panose="02010609060101010101" pitchFamily="49" charset="-122"/>
                <a:cs typeface="Times New Roman" pitchFamily="18" charset="0"/>
              </a:rPr>
              <a:t>中国的人均消费水平在几个经济大国中是最低的</a:t>
            </a:r>
            <a:endParaRPr lang="en-US" altLang="zh-CN" b="1" dirty="0" smtClean="0">
              <a:latin typeface="仿宋" panose="02010609060101010101" pitchFamily="49" charset="-122"/>
              <a:ea typeface="仿宋" panose="02010609060101010101" pitchFamily="49" charset="-122"/>
              <a:cs typeface="Times New Roman" pitchFamily="18" charset="0"/>
            </a:endParaRPr>
          </a:p>
          <a:p>
            <a:r>
              <a:rPr lang="en-GB" altLang="zh-CN" dirty="0" smtClean="0">
                <a:latin typeface="Times New Roman" pitchFamily="18" charset="0"/>
                <a:ea typeface="黑体" pitchFamily="49" charset="-122"/>
                <a:cs typeface="Times New Roman" pitchFamily="18" charset="0"/>
              </a:rPr>
              <a:t>Consumption per capita in China is the lowest among large economic powers.</a:t>
            </a:r>
          </a:p>
          <a:p>
            <a:pPr>
              <a:buFont typeface="Wingdings" pitchFamily="2" charset="2"/>
              <a:buChar char="Ø"/>
            </a:pPr>
            <a:endParaRPr lang="en-GB" altLang="zh-CN" dirty="0" smtClean="0">
              <a:latin typeface="Times New Roman" pitchFamily="18" charset="0"/>
              <a:ea typeface="黑体" pitchFamily="49" charset="-122"/>
              <a:cs typeface="Times New Roman" pitchFamily="18" charset="0"/>
            </a:endParaRPr>
          </a:p>
          <a:p>
            <a:pPr>
              <a:buFont typeface="Wingdings" pitchFamily="2" charset="2"/>
              <a:buChar char="Ø"/>
            </a:pPr>
            <a:r>
              <a:rPr lang="zh-CN" altLang="zh-CN" b="1" dirty="0" smtClean="0">
                <a:latin typeface="仿宋" panose="02010609060101010101" pitchFamily="49" charset="-122"/>
                <a:ea typeface="仿宋" panose="02010609060101010101" pitchFamily="49" charset="-122"/>
                <a:cs typeface="Times New Roman" pitchFamily="18" charset="0"/>
              </a:rPr>
              <a:t>投资增长率过高，远远超出国内的消费水平</a:t>
            </a:r>
            <a:endParaRPr lang="en-US" altLang="zh-CN" b="1" dirty="0" smtClean="0">
              <a:latin typeface="仿宋" panose="02010609060101010101" pitchFamily="49" charset="-122"/>
              <a:ea typeface="仿宋" panose="02010609060101010101" pitchFamily="49" charset="-122"/>
              <a:cs typeface="Times New Roman" pitchFamily="18" charset="0"/>
            </a:endParaRPr>
          </a:p>
          <a:p>
            <a:r>
              <a:rPr lang="en-GB" altLang="zh-CN" dirty="0" smtClean="0">
                <a:latin typeface="Times New Roman" pitchFamily="18" charset="0"/>
                <a:ea typeface="黑体" pitchFamily="49" charset="-122"/>
                <a:cs typeface="Times New Roman" pitchFamily="18" charset="0"/>
              </a:rPr>
              <a:t>Domestic consumption could not keep up the very high growth rates in investments.</a:t>
            </a:r>
            <a:endParaRPr lang="zh-CN" altLang="en-US" dirty="0">
              <a:latin typeface="Times New Roman" pitchFamily="18" charset="0"/>
              <a:ea typeface="黑体" pitchFamily="49" charset="-122"/>
              <a:cs typeface="Times New Roman" pitchFamily="18" charset="0"/>
            </a:endParaRPr>
          </a:p>
        </p:txBody>
      </p:sp>
      <p:cxnSp>
        <p:nvCxnSpPr>
          <p:cNvPr id="14" name="直接箭头连接符 13"/>
          <p:cNvCxnSpPr/>
          <p:nvPr/>
        </p:nvCxnSpPr>
        <p:spPr>
          <a:xfrm>
            <a:off x="5004048" y="3616449"/>
            <a:ext cx="0" cy="216024"/>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004048" y="4365104"/>
            <a:ext cx="0" cy="288032"/>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bwMode="black">
          <a:xfrm>
            <a:off x="395536" y="1196753"/>
            <a:ext cx="8568952" cy="936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中国可持续消费现状：</a:t>
            </a:r>
            <a:endParaRPr lang="en-US" altLang="zh-CN" sz="2400" kern="0" dirty="0" smtClean="0">
              <a:solidFill>
                <a:schemeClr val="tx1"/>
              </a:solidFill>
              <a:latin typeface="黑体" pitchFamily="49" charset="-122"/>
              <a:ea typeface="黑体" pitchFamily="49" charset="-122"/>
            </a:endParaRPr>
          </a:p>
          <a:p>
            <a:pPr>
              <a:lnSpc>
                <a:spcPct val="90000"/>
              </a:lnSpc>
              <a:buClr>
                <a:srgbClr val="6E815B"/>
              </a:buClr>
              <a:buNone/>
              <a:defRPr/>
            </a:pPr>
            <a:r>
              <a:rPr lang="zh-CN" altLang="en-US" sz="2400" dirty="0" smtClean="0">
                <a:latin typeface="Times New Roman" pitchFamily="18" charset="0"/>
                <a:ea typeface="仿宋" pitchFamily="49" charset="-122"/>
                <a:cs typeface="Times New Roman" pitchFamily="18" charset="0"/>
              </a:rPr>
              <a:t>     </a:t>
            </a:r>
            <a:r>
              <a:rPr lang="en-US" altLang="zh-CN" sz="2000" dirty="0" smtClean="0">
                <a:solidFill>
                  <a:schemeClr val="tx1"/>
                </a:solidFill>
                <a:latin typeface="Times New Roman" pitchFamily="18" charset="0"/>
                <a:cs typeface="Times New Roman" pitchFamily="18" charset="0"/>
              </a:rPr>
              <a:t>Status Quo of Sustainable Consumption in China:    </a:t>
            </a:r>
            <a:endParaRPr lang="en-US" altLang="zh-CN" sz="2400" b="0" kern="0" dirty="0" smtClean="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395536" y="1196753"/>
            <a:ext cx="8568952"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中国可持续消费现状：</a:t>
            </a:r>
            <a:endParaRPr lang="en-US" altLang="zh-CN" sz="2400" kern="0" dirty="0" smtClean="0">
              <a:solidFill>
                <a:schemeClr val="tx1"/>
              </a:solidFill>
              <a:latin typeface="黑体" pitchFamily="49" charset="-122"/>
              <a:ea typeface="黑体" pitchFamily="49" charset="-122"/>
            </a:endParaRPr>
          </a:p>
          <a:p>
            <a:pPr>
              <a:lnSpc>
                <a:spcPct val="90000"/>
              </a:lnSpc>
              <a:buClr>
                <a:srgbClr val="6E815B"/>
              </a:buClr>
              <a:buNone/>
              <a:defRPr/>
            </a:pPr>
            <a:r>
              <a:rPr lang="zh-CN" altLang="en-US" sz="2000" dirty="0" smtClean="0">
                <a:latin typeface="Times New Roman" pitchFamily="18" charset="0"/>
                <a:ea typeface="仿宋" pitchFamily="49" charset="-122"/>
                <a:cs typeface="Times New Roman" pitchFamily="18" charset="0"/>
              </a:rPr>
              <a:t>     </a:t>
            </a:r>
            <a:r>
              <a:rPr lang="en-US" altLang="zh-CN" sz="2000" dirty="0" smtClean="0">
                <a:solidFill>
                  <a:schemeClr val="tx1"/>
                </a:solidFill>
                <a:latin typeface="Times New Roman" pitchFamily="18" charset="0"/>
                <a:cs typeface="Times New Roman" pitchFamily="18" charset="0"/>
              </a:rPr>
              <a:t>Status Quo of Sustainable Consumption in China:</a:t>
            </a:r>
            <a:endParaRPr lang="en-US" altLang="zh-CN" sz="2000" dirty="0" smtClean="0">
              <a:latin typeface="Times New Roman" pitchFamily="18" charset="0"/>
              <a:ea typeface="仿宋" pitchFamily="49" charset="-122"/>
              <a:cs typeface="Times New Roman" pitchFamily="18" charset="0"/>
            </a:endParaRPr>
          </a:p>
          <a:p>
            <a:pPr>
              <a:lnSpc>
                <a:spcPct val="90000"/>
              </a:lnSpc>
              <a:buClr>
                <a:srgbClr val="6E815B"/>
              </a:buClr>
              <a:buNone/>
              <a:defRPr/>
            </a:pPr>
            <a:r>
              <a:rPr lang="en-US" altLang="zh-CN" sz="2000" kern="0" dirty="0" smtClean="0">
                <a:solidFill>
                  <a:schemeClr val="tx1"/>
                </a:solidFill>
                <a:latin typeface="Times New Roman" pitchFamily="18" charset="0"/>
                <a:ea typeface="仿宋" pitchFamily="49" charset="-122"/>
                <a:cs typeface="Times New Roman" pitchFamily="18" charset="0"/>
              </a:rPr>
              <a:t>     </a:t>
            </a:r>
            <a:r>
              <a:rPr lang="zh-CN" altLang="en-US" sz="2400" kern="0" dirty="0" smtClean="0">
                <a:solidFill>
                  <a:schemeClr val="tx1"/>
                </a:solidFill>
                <a:latin typeface="黑体" pitchFamily="49" charset="-122"/>
                <a:ea typeface="黑体" pitchFamily="49" charset="-122"/>
              </a:rPr>
              <a:t>既有进展又受制约，消费不足与消费浪费并存</a:t>
            </a:r>
            <a:endParaRPr lang="en-US" altLang="zh-CN" sz="2400" kern="0" dirty="0" smtClean="0">
              <a:solidFill>
                <a:schemeClr val="tx1"/>
              </a:solidFill>
              <a:latin typeface="黑体" pitchFamily="49" charset="-122"/>
              <a:ea typeface="黑体" pitchFamily="49" charset="-122"/>
            </a:endParaRPr>
          </a:p>
          <a:p>
            <a:pPr lvl="0">
              <a:spcAft>
                <a:spcPts val="0"/>
              </a:spcAft>
              <a:buNone/>
            </a:pPr>
            <a:r>
              <a:rPr lang="en-US" altLang="zh-CN" sz="2000" dirty="0" smtClean="0">
                <a:solidFill>
                  <a:schemeClr val="tx1"/>
                </a:solidFill>
                <a:latin typeface="Times New Roman" pitchFamily="18" charset="0"/>
                <a:cs typeface="Times New Roman" pitchFamily="18" charset="0"/>
              </a:rPr>
              <a:t>     Progress and constraints, consumption insufficiency and extravagance  </a:t>
            </a:r>
            <a:r>
              <a:rPr lang="en-US" altLang="zh-CN" sz="2000" dirty="0">
                <a:solidFill>
                  <a:schemeClr val="tx1"/>
                </a:solidFill>
                <a:latin typeface="Times New Roman" pitchFamily="18" charset="0"/>
                <a:cs typeface="Times New Roman" pitchFamily="18" charset="0"/>
              </a:rPr>
              <a:t> </a:t>
            </a:r>
            <a:r>
              <a:rPr lang="en-US" altLang="zh-CN" sz="2000" dirty="0" smtClean="0">
                <a:solidFill>
                  <a:schemeClr val="tx1"/>
                </a:solidFill>
                <a:latin typeface="Times New Roman" pitchFamily="18" charset="0"/>
                <a:cs typeface="Times New Roman" pitchFamily="18" charset="0"/>
              </a:rPr>
              <a:t>    co-existing.</a:t>
            </a:r>
            <a:endParaRPr lang="en-US" altLang="zh-CN" sz="2000" b="0" kern="0" dirty="0" smtClean="0">
              <a:solidFill>
                <a:schemeClr val="tx1"/>
              </a:solidFill>
              <a:latin typeface="黑体" pitchFamily="49" charset="-122"/>
              <a:ea typeface="黑体" pitchFamily="49" charset="-122"/>
            </a:endParaRPr>
          </a:p>
        </p:txBody>
      </p:sp>
      <p:sp>
        <p:nvSpPr>
          <p:cNvPr id="4" name="AutoShape 3"/>
          <p:cNvSpPr>
            <a:spLocks noChangeArrowheads="1"/>
          </p:cNvSpPr>
          <p:nvPr/>
        </p:nvSpPr>
        <p:spPr bwMode="gray">
          <a:xfrm>
            <a:off x="755576" y="3212976"/>
            <a:ext cx="7848872" cy="108012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7" name="AutoShape 3"/>
          <p:cNvSpPr>
            <a:spLocks noChangeArrowheads="1"/>
          </p:cNvSpPr>
          <p:nvPr/>
        </p:nvSpPr>
        <p:spPr bwMode="gray">
          <a:xfrm>
            <a:off x="755576" y="4437112"/>
            <a:ext cx="7848872" cy="144016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8" name="矩形 7"/>
          <p:cNvSpPr/>
          <p:nvPr/>
        </p:nvSpPr>
        <p:spPr>
          <a:xfrm>
            <a:off x="827584" y="3341891"/>
            <a:ext cx="6696744" cy="923330"/>
          </a:xfrm>
          <a:prstGeom prst="rect">
            <a:avLst/>
          </a:prstGeom>
        </p:spPr>
        <p:txBody>
          <a:bodyPr wrap="square">
            <a:spAutoFit/>
          </a:bodyPr>
          <a:lstStyle/>
          <a:p>
            <a:pPr lvl="0"/>
            <a:r>
              <a:rPr lang="zh-CN" altLang="zh-CN" b="1" dirty="0" smtClean="0">
                <a:latin typeface="Times New Roman" pitchFamily="18" charset="0"/>
                <a:ea typeface="华文仿宋" pitchFamily="2" charset="-122"/>
                <a:cs typeface="Times New Roman" pitchFamily="18" charset="0"/>
              </a:rPr>
              <a:t>消费增长率低于</a:t>
            </a:r>
            <a:r>
              <a:rPr lang="en-US" altLang="zh-CN" b="1" dirty="0" smtClean="0">
                <a:latin typeface="Times New Roman" pitchFamily="18" charset="0"/>
                <a:ea typeface="华文仿宋" pitchFamily="2" charset="-122"/>
                <a:cs typeface="Times New Roman" pitchFamily="18" charset="0"/>
              </a:rPr>
              <a:t>GDP</a:t>
            </a:r>
            <a:r>
              <a:rPr lang="zh-CN" altLang="en-US" b="1" dirty="0" smtClean="0">
                <a:latin typeface="Times New Roman" pitchFamily="18" charset="0"/>
                <a:ea typeface="华文仿宋" pitchFamily="2" charset="-122"/>
                <a:cs typeface="Times New Roman" pitchFamily="18" charset="0"/>
              </a:rPr>
              <a:t>增长率、高储蓄率、分配不公等</a:t>
            </a:r>
            <a:r>
              <a:rPr lang="en-US" altLang="zh-CN" b="1" dirty="0" smtClean="0">
                <a:latin typeface="Times New Roman" pitchFamily="18" charset="0"/>
                <a:ea typeface="华文仿宋" pitchFamily="2" charset="-122"/>
                <a:cs typeface="Times New Roman" pitchFamily="18" charset="0"/>
              </a:rPr>
              <a:t>;</a:t>
            </a:r>
          </a:p>
          <a:p>
            <a:pPr lvl="0"/>
            <a:r>
              <a:rPr lang="en-US" altLang="zh-CN" b="1" dirty="0" smtClean="0">
                <a:latin typeface="Times New Roman" pitchFamily="18" charset="0"/>
                <a:ea typeface="华文仿宋" pitchFamily="2" charset="-122"/>
                <a:cs typeface="Times New Roman" pitchFamily="18" charset="0"/>
              </a:rPr>
              <a:t>Consumption increase rate &lt; GDP growth rate; high savings rate; unfair distribution of income.</a:t>
            </a:r>
            <a:endParaRPr lang="zh-CN" altLang="en-US" dirty="0"/>
          </a:p>
        </p:txBody>
      </p:sp>
      <p:sp>
        <p:nvSpPr>
          <p:cNvPr id="9" name="矩形 8"/>
          <p:cNvSpPr/>
          <p:nvPr/>
        </p:nvSpPr>
        <p:spPr>
          <a:xfrm>
            <a:off x="827584" y="4432920"/>
            <a:ext cx="7776864" cy="1477328"/>
          </a:xfrm>
          <a:prstGeom prst="rect">
            <a:avLst/>
          </a:prstGeom>
        </p:spPr>
        <p:txBody>
          <a:bodyPr wrap="square">
            <a:spAutoFit/>
          </a:bodyPr>
          <a:lstStyle/>
          <a:p>
            <a:pPr lvl="0"/>
            <a:r>
              <a:rPr lang="zh-CN" altLang="en-US" b="1" dirty="0" smtClean="0">
                <a:latin typeface="华文仿宋" pitchFamily="2" charset="-122"/>
                <a:ea typeface="华文仿宋" pitchFamily="2" charset="-122"/>
                <a:cs typeface="Times New Roman" pitchFamily="18" charset="0"/>
              </a:rPr>
              <a:t>可持续消费能力提升，消费环境改善，国民意识开始形成，消费对象丰富</a:t>
            </a:r>
            <a:r>
              <a:rPr lang="zh-CN" altLang="en-US" b="1" dirty="0">
                <a:latin typeface="华文仿宋" pitchFamily="2" charset="-122"/>
                <a:ea typeface="华文仿宋" pitchFamily="2" charset="-122"/>
                <a:cs typeface="Times New Roman" pitchFamily="18" charset="0"/>
              </a:rPr>
              <a:t>。</a:t>
            </a:r>
            <a:endParaRPr lang="en-US" altLang="zh-CN" b="1" dirty="0" smtClean="0">
              <a:latin typeface="华文仿宋" pitchFamily="2" charset="-122"/>
              <a:ea typeface="华文仿宋" pitchFamily="2" charset="-122"/>
              <a:cs typeface="Times New Roman" pitchFamily="18" charset="0"/>
            </a:endParaRPr>
          </a:p>
          <a:p>
            <a:pPr lvl="0"/>
            <a:r>
              <a:rPr lang="en-US" altLang="zh-CN" b="1" dirty="0" smtClean="0">
                <a:latin typeface="Times New Roman" pitchFamily="18" charset="0"/>
                <a:cs typeface="Times New Roman" pitchFamily="18" charset="0"/>
              </a:rPr>
              <a:t>Sustainable </a:t>
            </a:r>
            <a:r>
              <a:rPr lang="en-US" altLang="zh-CN" b="1" dirty="0">
                <a:latin typeface="Times New Roman" pitchFamily="18" charset="0"/>
                <a:cs typeface="Times New Roman" pitchFamily="18" charset="0"/>
              </a:rPr>
              <a:t>c</a:t>
            </a:r>
            <a:r>
              <a:rPr lang="en-US" altLang="zh-CN" b="1" dirty="0" smtClean="0">
                <a:latin typeface="Times New Roman" pitchFamily="18" charset="0"/>
                <a:cs typeface="Times New Roman" pitchFamily="18" charset="0"/>
              </a:rPr>
              <a:t>onsumption capability increases; sustainable consumption environment improves; national awareness of sustainable consumption is forming; goods for sustainable consumption become enriched.</a:t>
            </a:r>
            <a:endParaRPr lang="zh-CN" altLang="en-US" b="1" dirty="0">
              <a:latin typeface="Times New Roman" pitchFamily="18" charset="0"/>
              <a:cs typeface="Times New Roman" pitchFamily="18" charset="0"/>
            </a:endParaRPr>
          </a:p>
        </p:txBody>
      </p:sp>
      <p:sp>
        <p:nvSpPr>
          <p:cNvPr id="10"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C00000"/>
          </a:solidFill>
          <a:miter lim="800000"/>
          <a:headEnd/>
          <a:tailEnd/>
        </a:ln>
      </a:spPr>
      <a:bodyPr wrap="square">
        <a:spAutoFit/>
      </a:bodyPr>
      <a:lstStyle>
        <a:defPPr algn="ctr">
          <a:spcBef>
            <a:spcPts val="200"/>
          </a:spcBef>
          <a:defRPr b="1" dirty="0" smtClean="0">
            <a:solidFill>
              <a:srgbClr val="C00000"/>
            </a:solidFill>
            <a:latin typeface="Georgia" pitchFamily="18" charset="0"/>
            <a:ea typeface="Arial Unicode MS" pitchFamily="34" charset="-122"/>
            <a:cs typeface="Arial Unicode MS" pitchFamily="34" charset="-122"/>
            <a:sym typeface="Arial Unicode MS" pitchFamily="34" charset="-122"/>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2289</Words>
  <Application>Microsoft Office PowerPoint</Application>
  <PresentationFormat>全屏显示(4:3)</PresentationFormat>
  <Paragraphs>369</Paragraphs>
  <Slides>21</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3" baseType="lpstr">
      <vt:lpstr>Office 主题</vt:lpstr>
      <vt:lpstr>图表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223</cp:revision>
  <dcterms:created xsi:type="dcterms:W3CDTF">2013-05-08T06:12:06Z</dcterms:created>
  <dcterms:modified xsi:type="dcterms:W3CDTF">2014-05-09T00:29:25Z</dcterms:modified>
</cp:coreProperties>
</file>