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83" r:id="rId3"/>
    <p:sldId id="278" r:id="rId4"/>
    <p:sldId id="285" r:id="rId5"/>
    <p:sldId id="284" r:id="rId6"/>
    <p:sldId id="279" r:id="rId7"/>
    <p:sldId id="260" r:id="rId8"/>
    <p:sldId id="286" r:id="rId9"/>
    <p:sldId id="261" r:id="rId10"/>
    <p:sldId id="263" r:id="rId11"/>
    <p:sldId id="265" r:id="rId12"/>
    <p:sldId id="262" r:id="rId13"/>
    <p:sldId id="264" r:id="rId14"/>
    <p:sldId id="266" r:id="rId15"/>
    <p:sldId id="287" r:id="rId16"/>
    <p:sldId id="271" r:id="rId17"/>
    <p:sldId id="292" r:id="rId18"/>
    <p:sldId id="291" r:id="rId19"/>
    <p:sldId id="269" r:id="rId20"/>
    <p:sldId id="270" r:id="rId21"/>
    <p:sldId id="272" r:id="rId22"/>
    <p:sldId id="273" r:id="rId23"/>
    <p:sldId id="293" r:id="rId24"/>
    <p:sldId id="282" r:id="rId25"/>
    <p:sldId id="294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000" autoAdjust="0"/>
  </p:normalViewPr>
  <p:slideViewPr>
    <p:cSldViewPr>
      <p:cViewPr>
        <p:scale>
          <a:sx n="75" d="100"/>
          <a:sy n="75" d="100"/>
        </p:scale>
        <p:origin x="125" y="-1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7284"/>
    </p:cViewPr>
  </p:sorterViewPr>
  <p:notesViewPr>
    <p:cSldViewPr>
      <p:cViewPr varScale="1">
        <p:scale>
          <a:sx n="44" d="100"/>
          <a:sy n="44" d="100"/>
        </p:scale>
        <p:origin x="-2323" y="-6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C1CF71-AEE1-9046-AB4B-DD55256212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143428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85470C-4808-4E87-BE96-3A35BB3581BD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1A8246-CD65-49C3-B767-675DED2711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121098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23113" indent="-278120"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12482" indent="-222496"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57475" indent="-222496"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02467" indent="-222496"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47460" indent="-222496" defTabSz="913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92453" indent="-222496" defTabSz="913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37446" indent="-222496" defTabSz="913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82438" indent="-222496" defTabSz="913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BC3220A-9907-4AA3-B83E-C0B5D0994C76}" type="slidenum">
              <a:rPr lang="pt-BR" altLang="pt-BR" smtClean="0">
                <a:cs typeface="Arial" charset="0"/>
              </a:rPr>
              <a:pPr algn="r" eaLnBrk="1" hangingPunct="1">
                <a:spcBef>
                  <a:spcPct val="0"/>
                </a:spcBef>
              </a:pPr>
              <a:t>7</a:t>
            </a:fld>
            <a:endParaRPr lang="pt-BR" altLang="pt-BR" smtClean="0">
              <a:cs typeface="Arial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_tradnl" altLang="pt-B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855" indent="-2857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2853" indent="-22857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99993" indent="-22857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135" indent="-22857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276" indent="-2285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417" indent="-2285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8558" indent="-2285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5699" indent="-2285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29CDF5D1-897A-46AE-A1EF-0BBE01F4FEBC}" type="slidenum">
              <a:rPr lang="pt-BR" altLang="pt-BR" smtClean="0">
                <a:latin typeface="Calibri" pitchFamily="34" charset="0"/>
              </a:rPr>
              <a:pPr eaLnBrk="1" hangingPunct="1">
                <a:defRPr/>
              </a:pPr>
              <a:t>17</a:t>
            </a:fld>
            <a:endParaRPr lang="pt-BR" altLang="pt-BR" smtClean="0">
              <a:latin typeface="Calibri" pitchFamily="34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23113" indent="-278120"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12482" indent="-222496"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57475" indent="-222496"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02467" indent="-222496"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47460" indent="-222496" defTabSz="913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92453" indent="-222496" defTabSz="913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37446" indent="-222496" defTabSz="913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82438" indent="-222496" defTabSz="913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49967DA-D39F-48F0-BAB4-E27F6C9823CA}" type="slidenum">
              <a:rPr lang="pt-BR" altLang="pt-BR" smtClean="0">
                <a:latin typeface="Calibri" pitchFamily="34" charset="0"/>
                <a:cs typeface="Arial" charset="0"/>
              </a:rPr>
              <a:pPr algn="r" eaLnBrk="1" hangingPunct="1">
                <a:spcBef>
                  <a:spcPct val="0"/>
                </a:spcBef>
              </a:pPr>
              <a:t>19</a:t>
            </a:fld>
            <a:endParaRPr lang="pt-BR" altLang="pt-BR" smtClean="0">
              <a:latin typeface="Calibri" pitchFamily="34" charset="0"/>
              <a:cs typeface="Arial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85800"/>
            <a:ext cx="4567237" cy="3427413"/>
          </a:xfrm>
          <a:ln/>
        </p:spPr>
      </p:sp>
      <p:sp>
        <p:nvSpPr>
          <p:cNvPr id="65539" name="Rectangle 3"/>
          <p:cNvSpPr>
            <a:spLocks noGrp="1"/>
          </p:cNvSpPr>
          <p:nvPr>
            <p:ph type="body" idx="1"/>
          </p:nvPr>
        </p:nvSpPr>
        <p:spPr>
          <a:xfrm>
            <a:off x="913785" y="4342548"/>
            <a:ext cx="5030431" cy="411619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pt-B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23113" indent="-278120"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12482" indent="-222496"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57475" indent="-222496"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02467" indent="-222496"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47460" indent="-222496" defTabSz="913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92453" indent="-222496" defTabSz="913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37446" indent="-222496" defTabSz="913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82438" indent="-222496" defTabSz="913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7AC01C4-86BD-4A8D-B1DD-4F50573E494E}" type="slidenum">
              <a:rPr lang="pt-BR" altLang="pt-BR" smtClean="0">
                <a:latin typeface="Calibri" pitchFamily="34" charset="0"/>
                <a:cs typeface="Arial" charset="0"/>
              </a:rPr>
              <a:pPr algn="r" eaLnBrk="1" hangingPunct="1">
                <a:spcBef>
                  <a:spcPct val="0"/>
                </a:spcBef>
              </a:pPr>
              <a:t>21</a:t>
            </a:fld>
            <a:endParaRPr lang="pt-BR" altLang="pt-BR" smtClean="0">
              <a:latin typeface="Calibri" pitchFamily="34" charset="0"/>
              <a:cs typeface="Arial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1655" indent="-284301"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1840" indent="-227132"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99193" indent="-227132"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6547" indent="-227132"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01540" indent="-227132" defTabSz="913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46532" indent="-227132" defTabSz="913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91525" indent="-227132" defTabSz="913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36518" indent="-227132" defTabSz="913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8EEDF57-033E-4743-BA2D-5E6A9ADC7A5C}" type="slidenum">
              <a:rPr lang="pt-BR" altLang="pt-BR" smtClean="0">
                <a:solidFill>
                  <a:srgbClr val="000000"/>
                </a:solidFill>
                <a:cs typeface="Arial" charset="0"/>
              </a:rPr>
              <a:pPr algn="r" eaLnBrk="1" hangingPunct="1">
                <a:spcBef>
                  <a:spcPct val="0"/>
                </a:spcBef>
              </a:pPr>
              <a:t>22</a:t>
            </a:fld>
            <a:endParaRPr lang="pt-BR" altLang="pt-BR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pt-B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1655" indent="-284301"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1840" indent="-227132"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99193" indent="-227132"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6547" indent="-227132"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01540" indent="-227132" defTabSz="913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46532" indent="-227132" defTabSz="913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91525" indent="-227132" defTabSz="913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36518" indent="-227132" defTabSz="913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8EEDF57-033E-4743-BA2D-5E6A9ADC7A5C}" type="slidenum">
              <a:rPr lang="pt-BR" altLang="pt-BR" smtClean="0">
                <a:solidFill>
                  <a:srgbClr val="000000"/>
                </a:solidFill>
                <a:cs typeface="Arial" charset="0"/>
              </a:rPr>
              <a:pPr algn="r" eaLnBrk="1" hangingPunct="1">
                <a:spcBef>
                  <a:spcPct val="0"/>
                </a:spcBef>
              </a:pPr>
              <a:t>23</a:t>
            </a:fld>
            <a:endParaRPr lang="pt-BR" altLang="pt-BR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pt-B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23113" indent="-278120"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12482" indent="-222496"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57475" indent="-222496"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02467" indent="-222496"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47460" indent="-222496" defTabSz="913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92453" indent="-222496" defTabSz="913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37446" indent="-222496" defTabSz="913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82438" indent="-222496" defTabSz="913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22D6D33-D5A9-454E-990F-F3F374CB3F2C}" type="slidenum">
              <a:rPr lang="pt-BR" altLang="pt-BR" smtClean="0">
                <a:cs typeface="Arial" charset="0"/>
              </a:rPr>
              <a:pPr algn="r" eaLnBrk="1" hangingPunct="1">
                <a:spcBef>
                  <a:spcPct val="0"/>
                </a:spcBef>
              </a:pPr>
              <a:t>8</a:t>
            </a:fld>
            <a:endParaRPr lang="pt-BR" altLang="pt-BR" smtClean="0">
              <a:cs typeface="Arial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_tradnl" altLang="pt-B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23113" indent="-278120"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12482" indent="-222496"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57475" indent="-222496"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02467" indent="-222496"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47460" indent="-222496" defTabSz="913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92453" indent="-222496" defTabSz="913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37446" indent="-222496" defTabSz="913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82438" indent="-222496" defTabSz="913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FEF9A91-8462-4316-B037-B577307A87D2}" type="slidenum">
              <a:rPr lang="pt-BR" altLang="pt-BR" smtClean="0">
                <a:latin typeface="Calibri" pitchFamily="34" charset="0"/>
                <a:cs typeface="Arial" charset="0"/>
              </a:rPr>
              <a:pPr algn="r" eaLnBrk="1" hangingPunct="1">
                <a:spcBef>
                  <a:spcPct val="0"/>
                </a:spcBef>
              </a:pPr>
              <a:t>9</a:t>
            </a:fld>
            <a:endParaRPr lang="pt-BR" altLang="pt-BR" smtClean="0">
              <a:latin typeface="Calibri" pitchFamily="34" charset="0"/>
              <a:cs typeface="Arial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1655" indent="-284301"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1840" indent="-227132"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99193" indent="-227132"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6547" indent="-227132"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01540" indent="-227132" defTabSz="913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46532" indent="-227132" defTabSz="913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91525" indent="-227132" defTabSz="913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36518" indent="-227132" defTabSz="913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0279BDA-1ED6-49A2-B512-D82ACF7D5E28}" type="slidenum">
              <a:rPr lang="pt-BR" altLang="pt-BR" smtClean="0">
                <a:solidFill>
                  <a:srgbClr val="000000"/>
                </a:solidFill>
                <a:cs typeface="Arial" charset="0"/>
              </a:rPr>
              <a:pPr algn="r" eaLnBrk="1" hangingPunct="1">
                <a:spcBef>
                  <a:spcPct val="0"/>
                </a:spcBef>
              </a:pPr>
              <a:t>10</a:t>
            </a:fld>
            <a:endParaRPr lang="pt-BR" altLang="pt-BR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1655" indent="-284301"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1840" indent="-227132"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99193" indent="-227132"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6547" indent="-227132"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01540" indent="-227132" defTabSz="913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46532" indent="-227132" defTabSz="913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91525" indent="-227132" defTabSz="913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36518" indent="-227132" defTabSz="913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CA43245-FCEC-42AC-9DEE-8BE2C7A29FB9}" type="slidenum">
              <a:rPr lang="pt-BR" altLang="pt-BR" smtClean="0">
                <a:solidFill>
                  <a:srgbClr val="000000"/>
                </a:solidFill>
                <a:cs typeface="Arial" charset="0"/>
              </a:rPr>
              <a:pPr algn="r" eaLnBrk="1" hangingPunct="1">
                <a:spcBef>
                  <a:spcPct val="0"/>
                </a:spcBef>
              </a:pPr>
              <a:t>11</a:t>
            </a:fld>
            <a:endParaRPr lang="pt-BR" altLang="pt-BR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pt-B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pt-B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23113" indent="-278120"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12482" indent="-222496"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57475" indent="-222496"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02467" indent="-222496"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47460" indent="-222496" defTabSz="913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92453" indent="-222496" defTabSz="913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37446" indent="-222496" defTabSz="913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82438" indent="-222496" defTabSz="913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998548C-F001-4CAD-AB28-991C31C5A49C}" type="slidenum">
              <a:rPr lang="pt-BR" altLang="pt-BR" smtClean="0">
                <a:latin typeface="Calibri" pitchFamily="34" charset="0"/>
                <a:cs typeface="Arial" charset="0"/>
              </a:rPr>
              <a:pPr algn="r" eaLnBrk="1" hangingPunct="1">
                <a:spcBef>
                  <a:spcPct val="0"/>
                </a:spcBef>
              </a:pPr>
              <a:t>13</a:t>
            </a:fld>
            <a:endParaRPr lang="pt-BR" altLang="pt-BR" smtClean="0">
              <a:latin typeface="Calibri" pitchFamily="34" charset="0"/>
              <a:cs typeface="Arial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23113" indent="-278120"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12482" indent="-222496"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57475" indent="-222496"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02467" indent="-222496" algn="l" defTabSz="913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47460" indent="-222496" defTabSz="913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92453" indent="-222496" defTabSz="913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37446" indent="-222496" defTabSz="913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82438" indent="-222496" defTabSz="913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38F34A0-FB15-48B1-B541-BEC414BA8F96}" type="slidenum">
              <a:rPr lang="pt-BR" altLang="pt-BR" smtClean="0">
                <a:latin typeface="Calibri" pitchFamily="34" charset="0"/>
                <a:cs typeface="Arial" charset="0"/>
              </a:rPr>
              <a:pPr algn="r" eaLnBrk="1" hangingPunct="1">
                <a:spcBef>
                  <a:spcPct val="0"/>
                </a:spcBef>
              </a:pPr>
              <a:t>14</a:t>
            </a:fld>
            <a:endParaRPr lang="pt-BR" altLang="pt-BR" smtClean="0">
              <a:latin typeface="Calibri" pitchFamily="34" charset="0"/>
              <a:cs typeface="Arial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855" indent="-2857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2853" indent="-22857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99993" indent="-22857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135" indent="-22857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276" indent="-2285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417" indent="-2285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8558" indent="-2285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5699" indent="-2285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29CDF5D1-897A-46AE-A1EF-0BBE01F4FEBC}" type="slidenum">
              <a:rPr lang="pt-BR" altLang="pt-BR" smtClean="0">
                <a:latin typeface="Calibri" pitchFamily="34" charset="0"/>
              </a:rPr>
              <a:pPr eaLnBrk="1" hangingPunct="1">
                <a:defRPr/>
              </a:pPr>
              <a:t>16</a:t>
            </a:fld>
            <a:endParaRPr lang="pt-BR" altLang="pt-BR" smtClean="0">
              <a:latin typeface="Calibri" pitchFamily="34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CA811-D5A0-224C-AC26-F9FB1CAC57D7}" type="datetime1">
              <a:rPr lang="en-CA" smtClean="0"/>
              <a:pPr/>
              <a:t>09/05/2014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0B071-B301-4961-8234-18D4B3D750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36883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F0D8F-37CE-FC42-8D5D-92FA5A27B088}" type="datetime1">
              <a:rPr lang="en-CA" smtClean="0"/>
              <a:pPr/>
              <a:t>09/05/2014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0B071-B301-4961-8234-18D4B3D750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1635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26AA6-6082-184B-BBB3-A5A329C83A29}" type="datetime1">
              <a:rPr lang="en-CA" smtClean="0"/>
              <a:pPr/>
              <a:t>09/05/2014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0B071-B301-4961-8234-18D4B3D750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801106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802055373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0B3AC-5BE4-7E4B-9E81-A209E86B03EF}" type="datetime1">
              <a:rPr lang="en-CA" smtClean="0"/>
              <a:pPr/>
              <a:t>09/05/2014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0B071-B301-4961-8234-18D4B3D750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54866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A755F-7E67-8D4C-BA15-E4285A08638B}" type="datetime1">
              <a:rPr lang="en-CA" smtClean="0"/>
              <a:pPr/>
              <a:t>09/05/2014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0B071-B301-4961-8234-18D4B3D750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20144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8AC80-0E8C-9A45-BA55-EAF3F1F88C0F}" type="datetime1">
              <a:rPr lang="en-CA" smtClean="0"/>
              <a:pPr/>
              <a:t>09/05/2014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0B071-B301-4961-8234-18D4B3D750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98276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D2AC5-462E-3844-B6D3-7996DFA2A789}" type="datetime1">
              <a:rPr lang="en-CA" smtClean="0"/>
              <a:pPr/>
              <a:t>09/05/2014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0B071-B301-4961-8234-18D4B3D750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91700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88A44-202E-4245-9E81-9DF03E1D7198}" type="datetime1">
              <a:rPr lang="en-CA" smtClean="0"/>
              <a:pPr/>
              <a:t>09/05/2014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0B071-B301-4961-8234-18D4B3D750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69030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414C1-AAEC-1F45-AA0A-326131EA3B4D}" type="datetime1">
              <a:rPr lang="en-CA" smtClean="0"/>
              <a:pPr/>
              <a:t>09/05/2014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0B071-B301-4961-8234-18D4B3D750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62964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DB3D5-F824-7D49-8A6D-D6166F8B269E}" type="datetime1">
              <a:rPr lang="en-CA" smtClean="0"/>
              <a:pPr/>
              <a:t>09/05/2014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0B071-B301-4961-8234-18D4B3D750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64596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FD49-1A95-964D-84EA-726AD04C7248}" type="datetime1">
              <a:rPr lang="en-CA" smtClean="0"/>
              <a:pPr/>
              <a:t>09/05/2014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0B071-B301-4961-8234-18D4B3D750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4229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956B5-A218-4E4F-8113-F29891C43267}" type="datetime1">
              <a:rPr lang="en-CA" smtClean="0"/>
              <a:pPr/>
              <a:t>09/05/2014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0B071-B301-4961-8234-18D4B3D750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51611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904999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China and the Shift to</a:t>
            </a:r>
            <a:br>
              <a:rPr lang="en-US" sz="4000" b="1" dirty="0" smtClean="0"/>
            </a:br>
            <a:r>
              <a:rPr lang="en-US" sz="4000" b="1" dirty="0" smtClean="0"/>
              <a:t>Global </a:t>
            </a:r>
            <a:r>
              <a:rPr lang="en-US" sz="4000" b="1" dirty="0"/>
              <a:t>Sustainability</a:t>
            </a:r>
            <a:br>
              <a:rPr lang="en-US" sz="4000" b="1" dirty="0"/>
            </a:br>
            <a:r>
              <a:rPr lang="zh-CN" altLang="en-US" sz="3200" b="1" dirty="0" smtClean="0"/>
              <a:t>中国及向全球可持续性转变</a:t>
            </a:r>
            <a:endParaRPr lang="en-US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95400" y="3733800"/>
            <a:ext cx="6400800" cy="2514600"/>
          </a:xfrm>
        </p:spPr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r>
              <a:rPr lang="en-US" sz="16000" b="1" dirty="0">
                <a:solidFill>
                  <a:srgbClr val="000090"/>
                </a:solidFill>
              </a:rPr>
              <a:t>CCICED Business </a:t>
            </a:r>
            <a:r>
              <a:rPr lang="en-US" sz="16000" b="1" dirty="0" smtClean="0">
                <a:solidFill>
                  <a:srgbClr val="000090"/>
                </a:solidFill>
              </a:rPr>
              <a:t>Roundtable Tianjin, 9 May 2014</a:t>
            </a:r>
          </a:p>
          <a:p>
            <a:endParaRPr lang="en-US" sz="14400" b="1" dirty="0" smtClean="0">
              <a:solidFill>
                <a:schemeClr val="tx1"/>
              </a:solidFill>
            </a:endParaRPr>
          </a:p>
          <a:p>
            <a:r>
              <a:rPr lang="en-US" sz="14400" b="1" dirty="0" smtClean="0">
                <a:solidFill>
                  <a:schemeClr val="tx1"/>
                </a:solidFill>
              </a:rPr>
              <a:t>John M. </a:t>
            </a:r>
            <a:r>
              <a:rPr lang="en-US" sz="14400" b="1" dirty="0" err="1" smtClean="0">
                <a:solidFill>
                  <a:schemeClr val="tx1"/>
                </a:solidFill>
              </a:rPr>
              <a:t>Forgach</a:t>
            </a:r>
            <a:endParaRPr lang="en-US" sz="14400" b="1" dirty="0">
              <a:solidFill>
                <a:schemeClr val="tx1"/>
              </a:solidFill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971800"/>
            <a:ext cx="914400" cy="89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75409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94306" y="0"/>
            <a:ext cx="8915400" cy="20574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pt-BR" altLang="pt-BR" sz="4000" b="1" dirty="0" err="1" smtClean="0">
                <a:cs typeface="Times New Roman" pitchFamily="18" charset="0"/>
              </a:rPr>
              <a:t>Globally</a:t>
            </a:r>
            <a:r>
              <a:rPr lang="pt-BR" altLang="pt-BR" sz="4000" b="1" dirty="0" smtClean="0">
                <a:cs typeface="Times New Roman" pitchFamily="18" charset="0"/>
              </a:rPr>
              <a:t>, middle class may increase from 1 </a:t>
            </a:r>
            <a:r>
              <a:rPr lang="pt-BR" altLang="pt-BR" sz="4000" b="1" dirty="0">
                <a:cs typeface="Times New Roman" pitchFamily="18" charset="0"/>
              </a:rPr>
              <a:t>b</a:t>
            </a:r>
            <a:r>
              <a:rPr lang="pt-BR" altLang="pt-BR" sz="4000" b="1" dirty="0" smtClean="0">
                <a:cs typeface="Times New Roman" pitchFamily="18" charset="0"/>
              </a:rPr>
              <a:t>illion  today to 4 billion by 2030  </a:t>
            </a:r>
            <a:br>
              <a:rPr lang="pt-BR" altLang="pt-BR" sz="4000" b="1" dirty="0" smtClean="0">
                <a:cs typeface="Times New Roman" pitchFamily="18" charset="0"/>
              </a:rPr>
            </a:br>
            <a:r>
              <a:rPr lang="zh-CN" altLang="en-US" sz="2800" b="1" dirty="0" smtClean="0">
                <a:cs typeface="Times New Roman" pitchFamily="18" charset="0"/>
              </a:rPr>
              <a:t>全球看，今天的</a:t>
            </a:r>
            <a:r>
              <a:rPr lang="en-US" altLang="zh-CN" sz="2800" b="1" dirty="0" smtClean="0">
                <a:cs typeface="Times New Roman" pitchFamily="18" charset="0"/>
              </a:rPr>
              <a:t>10</a:t>
            </a:r>
            <a:r>
              <a:rPr lang="zh-CN" altLang="en-US" sz="2800" b="1" dirty="0" smtClean="0">
                <a:cs typeface="Times New Roman" pitchFamily="18" charset="0"/>
              </a:rPr>
              <a:t>亿中产阶级到</a:t>
            </a:r>
            <a:r>
              <a:rPr lang="en-US" altLang="zh-CN" sz="2800" b="1" dirty="0" smtClean="0">
                <a:cs typeface="Times New Roman" pitchFamily="18" charset="0"/>
              </a:rPr>
              <a:t>2030</a:t>
            </a:r>
            <a:r>
              <a:rPr lang="zh-CN" altLang="en-US" sz="2800" b="1" dirty="0" smtClean="0">
                <a:cs typeface="Times New Roman" pitchFamily="18" charset="0"/>
              </a:rPr>
              <a:t>年将增加到</a:t>
            </a:r>
            <a:r>
              <a:rPr lang="en-US" altLang="zh-CN" sz="2800" b="1" dirty="0" smtClean="0">
                <a:cs typeface="Times New Roman" pitchFamily="18" charset="0"/>
              </a:rPr>
              <a:t>40</a:t>
            </a:r>
            <a:r>
              <a:rPr lang="zh-CN" altLang="en-US" sz="2800" b="1" dirty="0" smtClean="0">
                <a:cs typeface="Times New Roman" pitchFamily="18" charset="0"/>
              </a:rPr>
              <a:t>亿</a:t>
            </a:r>
            <a:r>
              <a:rPr lang="pt-BR" altLang="pt-BR" sz="2800" b="1" dirty="0">
                <a:solidFill>
                  <a:srgbClr val="000090"/>
                </a:solidFill>
                <a:cs typeface="Times New Roman" pitchFamily="18" charset="0"/>
              </a:rPr>
              <a:t/>
            </a:r>
            <a:br>
              <a:rPr lang="pt-BR" altLang="pt-BR" sz="2800" b="1" dirty="0">
                <a:solidFill>
                  <a:srgbClr val="000090"/>
                </a:solidFill>
                <a:cs typeface="Times New Roman" pitchFamily="18" charset="0"/>
              </a:rPr>
            </a:br>
            <a:endParaRPr lang="pt-BR" altLang="pt-BR" sz="2800" b="1" dirty="0" smtClean="0">
              <a:solidFill>
                <a:srgbClr val="000090"/>
              </a:solidFill>
              <a:cs typeface="Times New Roman" pitchFamily="18" charset="0"/>
            </a:endParaRPr>
          </a:p>
        </p:txBody>
      </p:sp>
      <p:pic>
        <p:nvPicPr>
          <p:cNvPr id="3" name="Picture 2" descr="http://4.bp.blogspot.com/_LRnnXqPs5Nk/TPWpaSrEYlI/AAAAAAAAAT0/XUVrK30fG7U/s1600/popula%25C3%25A7%25C3%25A3o+bahia+diminu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905000"/>
            <a:ext cx="4599606" cy="33569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5" name="Conector de seta reta 4"/>
          <p:cNvCxnSpPr/>
          <p:nvPr/>
        </p:nvCxnSpPr>
        <p:spPr>
          <a:xfrm flipV="1">
            <a:off x="3282950" y="2047875"/>
            <a:ext cx="1944688" cy="2305050"/>
          </a:xfrm>
          <a:prstGeom prst="straightConnector1">
            <a:avLst/>
          </a:prstGeom>
          <a:ln w="5715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to 5"/>
          <p:cNvCxnSpPr/>
          <p:nvPr/>
        </p:nvCxnSpPr>
        <p:spPr>
          <a:xfrm flipV="1">
            <a:off x="1187450" y="4652963"/>
            <a:ext cx="647700" cy="863600"/>
          </a:xfrm>
          <a:prstGeom prst="line">
            <a:avLst/>
          </a:prstGeom>
          <a:ln w="571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to 6"/>
          <p:cNvCxnSpPr/>
          <p:nvPr/>
        </p:nvCxnSpPr>
        <p:spPr>
          <a:xfrm flipV="1">
            <a:off x="1835150" y="4365625"/>
            <a:ext cx="1512888" cy="287338"/>
          </a:xfrm>
          <a:prstGeom prst="line">
            <a:avLst/>
          </a:prstGeom>
          <a:ln w="571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 flipV="1">
            <a:off x="250825" y="5516563"/>
            <a:ext cx="936625" cy="215900"/>
          </a:xfrm>
          <a:prstGeom prst="line">
            <a:avLst/>
          </a:prstGeom>
          <a:ln w="571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ixaDeTexto 3"/>
          <p:cNvSpPr txBox="1"/>
          <p:nvPr/>
        </p:nvSpPr>
        <p:spPr>
          <a:xfrm>
            <a:off x="1828800" y="4800600"/>
            <a:ext cx="7239000" cy="1446550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pt-BR" sz="3200" b="1" dirty="0" smtClean="0">
                <a:solidFill>
                  <a:srgbClr val="000090"/>
                </a:solidFill>
                <a:latin typeface="+mj-lt"/>
              </a:rPr>
              <a:t>How to sustainably deliver increased supply of goods &amp; </a:t>
            </a:r>
            <a:r>
              <a:rPr lang="pt-BR" sz="3200" b="1" dirty="0" err="1" smtClean="0">
                <a:solidFill>
                  <a:srgbClr val="000090"/>
                </a:solidFill>
                <a:latin typeface="+mj-lt"/>
              </a:rPr>
              <a:t>services</a:t>
            </a:r>
            <a:r>
              <a:rPr lang="pt-BR" sz="3200" b="1" dirty="0" smtClean="0">
                <a:solidFill>
                  <a:srgbClr val="000090"/>
                </a:solidFill>
                <a:latin typeface="+mj-lt"/>
              </a:rPr>
              <a:t> ?</a:t>
            </a:r>
          </a:p>
          <a:p>
            <a:pPr>
              <a:spcBef>
                <a:spcPts val="0"/>
              </a:spcBef>
              <a:defRPr/>
            </a:pPr>
            <a:r>
              <a:rPr lang="zh-CN" altLang="en-US" sz="2400" b="1" dirty="0" smtClean="0">
                <a:solidFill>
                  <a:srgbClr val="000090"/>
                </a:solidFill>
                <a:latin typeface="+mj-lt"/>
              </a:rPr>
              <a:t>如何能够可持续地提供日益增长的商品与服务</a:t>
            </a:r>
            <a:endParaRPr lang="pt-BR" sz="2400" b="1" dirty="0">
              <a:solidFill>
                <a:srgbClr val="000090"/>
              </a:solidFill>
              <a:latin typeface="+mj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0B071-B301-4961-8234-18D4B3D7507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953000" y="2514600"/>
            <a:ext cx="40386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6600"/>
                </a:solidFill>
              </a:rPr>
              <a:t>150 Million People Join Middle Class Each Year</a:t>
            </a:r>
            <a:endParaRPr lang="en-US" sz="2800" b="1" dirty="0">
              <a:solidFill>
                <a:srgbClr val="FF6600"/>
              </a:solidFill>
            </a:endParaRPr>
          </a:p>
          <a:p>
            <a:r>
              <a:rPr lang="zh-CN" altLang="en-US" sz="2200" b="1" dirty="0" smtClean="0">
                <a:solidFill>
                  <a:srgbClr val="FF6600"/>
                </a:solidFill>
              </a:rPr>
              <a:t>每年有</a:t>
            </a:r>
            <a:r>
              <a:rPr lang="en-US" altLang="zh-CN" sz="2200" b="1" dirty="0" smtClean="0">
                <a:solidFill>
                  <a:srgbClr val="FF6600"/>
                </a:solidFill>
              </a:rPr>
              <a:t>1.5</a:t>
            </a:r>
            <a:r>
              <a:rPr lang="zh-CN" altLang="en-US" sz="2200" b="1" dirty="0" smtClean="0">
                <a:solidFill>
                  <a:srgbClr val="FF6600"/>
                </a:solidFill>
              </a:rPr>
              <a:t>亿人口加入中产阶级</a:t>
            </a:r>
            <a:endParaRPr lang="en-US" sz="22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4702163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44463" y="1241425"/>
            <a:ext cx="8891587" cy="6771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9pPr>
          </a:lstStyle>
          <a:p>
            <a:pPr marL="457200" indent="-457200" eaLnBrk="1" hangingPunct="1">
              <a:spcBef>
                <a:spcPts val="1800"/>
              </a:spcBef>
              <a:buFont typeface="Arial"/>
              <a:buChar char="•"/>
            </a:pPr>
            <a:r>
              <a:rPr lang="en-GB" altLang="pt-BR" sz="3200" b="1" dirty="0">
                <a:solidFill>
                  <a:srgbClr val="000090"/>
                </a:solidFill>
                <a:latin typeface="+mn-lt"/>
              </a:rPr>
              <a:t>R</a:t>
            </a:r>
            <a:r>
              <a:rPr lang="en-GB" altLang="pt-BR" sz="3200" b="1" dirty="0" smtClean="0">
                <a:solidFill>
                  <a:srgbClr val="000090"/>
                </a:solidFill>
                <a:latin typeface="+mn-lt"/>
              </a:rPr>
              <a:t>eduction of 23% per USD in materials use &amp; 21%</a:t>
            </a:r>
            <a:r>
              <a:rPr lang="en-GB" altLang="pt-BR" sz="3200" b="1" dirty="0">
                <a:solidFill>
                  <a:srgbClr val="000090"/>
                </a:solidFill>
                <a:latin typeface="+mn-lt"/>
              </a:rPr>
              <a:t> </a:t>
            </a:r>
            <a:r>
              <a:rPr lang="en-GB" altLang="pt-BR" sz="3200" b="1" dirty="0" smtClean="0">
                <a:solidFill>
                  <a:srgbClr val="000090"/>
                </a:solidFill>
                <a:latin typeface="+mn-lt"/>
              </a:rPr>
              <a:t>in GHG emissions</a:t>
            </a:r>
          </a:p>
          <a:p>
            <a:pPr eaLnBrk="1" hangingPunct="1">
              <a:spcBef>
                <a:spcPts val="1800"/>
              </a:spcBef>
            </a:pPr>
            <a:r>
              <a:rPr lang="en-GB" altLang="pt-BR" sz="3200" b="1" dirty="0" smtClean="0">
                <a:solidFill>
                  <a:srgbClr val="000090"/>
                </a:solidFill>
                <a:latin typeface="+mn-lt"/>
              </a:rPr>
              <a:t>    </a:t>
            </a:r>
            <a:r>
              <a:rPr lang="zh-CN" altLang="en-US" b="1" dirty="0" smtClean="0">
                <a:solidFill>
                  <a:srgbClr val="000090"/>
                </a:solidFill>
                <a:latin typeface="+mn-lt"/>
              </a:rPr>
              <a:t>每用一美元，材料使用减少</a:t>
            </a:r>
            <a:r>
              <a:rPr lang="en-US" altLang="zh-CN" b="1" dirty="0" smtClean="0">
                <a:solidFill>
                  <a:srgbClr val="000090"/>
                </a:solidFill>
                <a:latin typeface="+mn-lt"/>
              </a:rPr>
              <a:t>23%</a:t>
            </a:r>
            <a:r>
              <a:rPr lang="zh-CN" altLang="en-US" b="1" dirty="0" smtClean="0">
                <a:solidFill>
                  <a:srgbClr val="000090"/>
                </a:solidFill>
                <a:latin typeface="+mn-lt"/>
              </a:rPr>
              <a:t>，温室气体排放减少</a:t>
            </a:r>
            <a:r>
              <a:rPr lang="en-US" altLang="zh-CN" b="1" dirty="0" smtClean="0">
                <a:solidFill>
                  <a:srgbClr val="000090"/>
                </a:solidFill>
                <a:latin typeface="+mn-lt"/>
              </a:rPr>
              <a:t>21%</a:t>
            </a:r>
            <a:endParaRPr lang="en-GB" altLang="pt-BR" b="1" dirty="0">
              <a:solidFill>
                <a:srgbClr val="000090"/>
              </a:solidFill>
              <a:latin typeface="+mn-lt"/>
            </a:endParaRPr>
          </a:p>
          <a:p>
            <a:pPr marL="457200" indent="-457200" eaLnBrk="1" hangingPunct="1">
              <a:spcBef>
                <a:spcPts val="1800"/>
              </a:spcBef>
              <a:buFont typeface="Arial"/>
              <a:buChar char="•"/>
            </a:pPr>
            <a:r>
              <a:rPr lang="en-US" altLang="pt-BR" sz="3200" b="1" dirty="0" smtClean="0">
                <a:solidFill>
                  <a:srgbClr val="000090"/>
                </a:solidFill>
                <a:latin typeface="+mn-lt"/>
              </a:rPr>
              <a:t>REALITY is overall </a:t>
            </a:r>
            <a:r>
              <a:rPr lang="en-GB" altLang="pt-BR" sz="3200" b="1" dirty="0" smtClean="0">
                <a:solidFill>
                  <a:srgbClr val="000090"/>
                </a:solidFill>
                <a:latin typeface="+mn-lt"/>
              </a:rPr>
              <a:t>footprint increased since Total Consumption caused 41</a:t>
            </a:r>
            <a:r>
              <a:rPr lang="en-GB" altLang="pt-BR" sz="3200" b="1" dirty="0">
                <a:solidFill>
                  <a:srgbClr val="000090"/>
                </a:solidFill>
                <a:latin typeface="+mn-lt"/>
              </a:rPr>
              <a:t>% </a:t>
            </a:r>
            <a:r>
              <a:rPr lang="en-GB" altLang="pt-BR" sz="3200" b="1" dirty="0" smtClean="0">
                <a:solidFill>
                  <a:srgbClr val="000090"/>
                </a:solidFill>
                <a:latin typeface="+mn-lt"/>
              </a:rPr>
              <a:t>increase in materials use &amp; 39%</a:t>
            </a:r>
            <a:r>
              <a:rPr lang="en-GB" altLang="pt-BR" sz="3200" b="1" dirty="0">
                <a:solidFill>
                  <a:srgbClr val="000090"/>
                </a:solidFill>
                <a:latin typeface="+mn-lt"/>
              </a:rPr>
              <a:t> </a:t>
            </a:r>
            <a:r>
              <a:rPr lang="en-GB" altLang="pt-BR" sz="3200" b="1" dirty="0" smtClean="0">
                <a:solidFill>
                  <a:srgbClr val="000090"/>
                </a:solidFill>
                <a:latin typeface="+mn-lt"/>
              </a:rPr>
              <a:t>in GHG emissions</a:t>
            </a:r>
          </a:p>
          <a:p>
            <a:pPr eaLnBrk="1" hangingPunct="1">
              <a:spcBef>
                <a:spcPts val="1800"/>
              </a:spcBef>
            </a:pPr>
            <a:r>
              <a:rPr lang="zh-CN" altLang="en-US" sz="2800" b="1" dirty="0" smtClean="0">
                <a:solidFill>
                  <a:srgbClr val="000090"/>
                </a:solidFill>
              </a:rPr>
              <a:t>现实是，由于总消费造成材料使用上升</a:t>
            </a:r>
            <a:r>
              <a:rPr lang="en-US" altLang="zh-CN" sz="2800" b="1" dirty="0" smtClean="0">
                <a:solidFill>
                  <a:srgbClr val="000090"/>
                </a:solidFill>
              </a:rPr>
              <a:t>41%</a:t>
            </a:r>
            <a:r>
              <a:rPr lang="zh-CN" altLang="en-US" sz="2800" b="1" dirty="0" smtClean="0">
                <a:solidFill>
                  <a:srgbClr val="000090"/>
                </a:solidFill>
              </a:rPr>
              <a:t>，温室气体排放增加</a:t>
            </a:r>
            <a:r>
              <a:rPr lang="en-US" altLang="zh-CN" sz="2800" b="1" dirty="0" smtClean="0">
                <a:solidFill>
                  <a:srgbClr val="000090"/>
                </a:solidFill>
              </a:rPr>
              <a:t>39%</a:t>
            </a:r>
            <a:r>
              <a:rPr lang="zh-CN" altLang="en-US" sz="2800" b="1" dirty="0" smtClean="0">
                <a:solidFill>
                  <a:srgbClr val="000090"/>
                </a:solidFill>
              </a:rPr>
              <a:t>，因而总生态足迹扩大</a:t>
            </a:r>
            <a:endParaRPr lang="en-GB" altLang="pt-BR" sz="2800" b="1" dirty="0">
              <a:solidFill>
                <a:srgbClr val="000090"/>
              </a:solidFill>
            </a:endParaRPr>
          </a:p>
          <a:p>
            <a:pPr marL="457200" indent="-457200" eaLnBrk="1" hangingPunct="1">
              <a:spcBef>
                <a:spcPts val="1800"/>
              </a:spcBef>
              <a:buFont typeface="Arial"/>
              <a:buChar char="•"/>
            </a:pPr>
            <a:endParaRPr lang="en-GB" altLang="pt-BR" sz="3200" b="1" dirty="0" smtClean="0">
              <a:solidFill>
                <a:srgbClr val="000090"/>
              </a:solidFill>
            </a:endParaRPr>
          </a:p>
          <a:p>
            <a:pPr marL="457200" indent="-457200" eaLnBrk="1" hangingPunct="1">
              <a:spcBef>
                <a:spcPts val="1800"/>
              </a:spcBef>
              <a:buFont typeface="Arial"/>
              <a:buChar char="•"/>
            </a:pPr>
            <a:endParaRPr lang="en-GB" altLang="pt-BR" sz="3200" b="1" dirty="0">
              <a:solidFill>
                <a:srgbClr val="000090"/>
              </a:solidFill>
            </a:endParaRPr>
          </a:p>
          <a:p>
            <a:pPr marL="457200" indent="-457200" eaLnBrk="1" hangingPunct="1">
              <a:spcBef>
                <a:spcPts val="1800"/>
              </a:spcBef>
              <a:buFont typeface="Arial"/>
              <a:buChar char="•"/>
            </a:pPr>
            <a:endParaRPr lang="en-GB" altLang="pt-BR" sz="3200" b="1" dirty="0">
              <a:solidFill>
                <a:srgbClr val="000090"/>
              </a:solidFill>
            </a:endParaRPr>
          </a:p>
        </p:txBody>
      </p:sp>
      <p:sp>
        <p:nvSpPr>
          <p:cNvPr id="3" name="Título 1"/>
          <p:cNvSpPr txBox="1">
            <a:spLocks/>
          </p:cNvSpPr>
          <p:nvPr/>
        </p:nvSpPr>
        <p:spPr bwMode="auto">
          <a:xfrm>
            <a:off x="14288" y="115888"/>
            <a:ext cx="9129712" cy="12557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4000" b="1" kern="0" dirty="0" smtClean="0">
                <a:solidFill>
                  <a:schemeClr val="tx1"/>
                </a:solidFill>
              </a:rPr>
              <a:t>Global Productivity Growth (</a:t>
            </a:r>
            <a:r>
              <a:rPr lang="en-US" sz="3600" b="1" kern="0" dirty="0" smtClean="0">
                <a:solidFill>
                  <a:schemeClr val="tx1"/>
                </a:solidFill>
              </a:rPr>
              <a:t>1992 to 2012</a:t>
            </a:r>
            <a:r>
              <a:rPr lang="en-US" sz="4000" b="1" kern="0" dirty="0" smtClean="0">
                <a:solidFill>
                  <a:schemeClr val="tx1"/>
                </a:solidFill>
              </a:rPr>
              <a:t>)</a:t>
            </a:r>
          </a:p>
          <a:p>
            <a:pPr>
              <a:defRPr/>
            </a:pPr>
            <a:r>
              <a:rPr lang="zh-CN" altLang="en-US" sz="2800" b="1" kern="0" dirty="0" smtClean="0">
                <a:solidFill>
                  <a:schemeClr val="tx1"/>
                </a:solidFill>
              </a:rPr>
              <a:t>世界生产力成长（</a:t>
            </a:r>
            <a:r>
              <a:rPr lang="en-US" altLang="zh-CN" sz="2800" b="1" kern="0" dirty="0" smtClean="0">
                <a:solidFill>
                  <a:schemeClr val="tx1"/>
                </a:solidFill>
              </a:rPr>
              <a:t>1992-2012</a:t>
            </a:r>
            <a:r>
              <a:rPr lang="zh-CN" altLang="en-US" sz="2800" b="1" kern="0" dirty="0" smtClean="0">
                <a:solidFill>
                  <a:schemeClr val="tx1"/>
                </a:solidFill>
              </a:rPr>
              <a:t>）</a:t>
            </a:r>
            <a:endParaRPr lang="en-US" sz="2800" b="1" kern="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0B071-B301-4961-8234-18D4B3D7507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80982415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-107950" y="0"/>
            <a:ext cx="9288463" cy="685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ct val="0"/>
              </a:spcBef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31747" name="Retângulo 4"/>
          <p:cNvSpPr>
            <a:spLocks noChangeArrowheads="1"/>
          </p:cNvSpPr>
          <p:nvPr/>
        </p:nvSpPr>
        <p:spPr bwMode="auto">
          <a:xfrm>
            <a:off x="457200" y="914400"/>
            <a:ext cx="8072437" cy="6678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pt-BR" sz="4400" b="1" dirty="0" smtClean="0">
                <a:solidFill>
                  <a:srgbClr val="FFFFFF"/>
                </a:solidFill>
                <a:latin typeface="+mj-lt"/>
                <a:cs typeface="Times New Roman" pitchFamily="18" charset="0"/>
              </a:rPr>
              <a:t>How radical must the global GREEN shift </a:t>
            </a:r>
            <a:r>
              <a:rPr lang="pt-BR" altLang="pt-BR" sz="4400" b="1" dirty="0" err="1" smtClean="0">
                <a:solidFill>
                  <a:srgbClr val="FFFFFF"/>
                </a:solidFill>
                <a:latin typeface="+mj-lt"/>
                <a:cs typeface="Times New Roman" pitchFamily="18" charset="0"/>
              </a:rPr>
              <a:t>be</a:t>
            </a:r>
            <a:r>
              <a:rPr lang="pt-BR" altLang="pt-BR" sz="4400" b="1" dirty="0" smtClean="0">
                <a:solidFill>
                  <a:srgbClr val="FFFFFF"/>
                </a:solidFill>
                <a:latin typeface="+mj-lt"/>
                <a:cs typeface="Times New Roman" pitchFamily="18" charset="0"/>
              </a:rPr>
              <a:t>?</a:t>
            </a:r>
          </a:p>
          <a:p>
            <a:pPr eaLnBrk="1" hangingPunct="1">
              <a:spcBef>
                <a:spcPct val="0"/>
              </a:spcBef>
            </a:pPr>
            <a:r>
              <a:rPr lang="zh-CN" altLang="en-US" sz="4000" b="1" dirty="0" smtClean="0">
                <a:solidFill>
                  <a:srgbClr val="FFFFFF"/>
                </a:solidFill>
                <a:latin typeface="+mj-lt"/>
                <a:cs typeface="Times New Roman" pitchFamily="18" charset="0"/>
              </a:rPr>
              <a:t>全球绿色转变需要有多激进？</a:t>
            </a:r>
            <a:endParaRPr lang="pt-BR" altLang="pt-BR" sz="4000" b="1" dirty="0">
              <a:solidFill>
                <a:srgbClr val="FFFFFF"/>
              </a:solidFill>
              <a:latin typeface="+mj-lt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</a:pPr>
            <a:endParaRPr lang="pt-BR" altLang="pt-BR" sz="4400" b="1" dirty="0" smtClean="0">
              <a:solidFill>
                <a:srgbClr val="003399"/>
              </a:solidFill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pt-BR" altLang="pt-BR" sz="4400" b="1" dirty="0" smtClean="0">
                <a:solidFill>
                  <a:srgbClr val="003399"/>
                </a:solidFill>
                <a:latin typeface="+mj-lt"/>
                <a:cs typeface="Times New Roman" pitchFamily="18" charset="0"/>
              </a:rPr>
              <a:t>Most importantly: how rapidly must the shift take </a:t>
            </a:r>
            <a:r>
              <a:rPr lang="pt-BR" altLang="pt-BR" sz="4400" b="1" dirty="0" err="1" smtClean="0">
                <a:solidFill>
                  <a:srgbClr val="003399"/>
                </a:solidFill>
                <a:latin typeface="+mj-lt"/>
                <a:cs typeface="Times New Roman" pitchFamily="18" charset="0"/>
              </a:rPr>
              <a:t>place</a:t>
            </a:r>
            <a:r>
              <a:rPr lang="pt-BR" altLang="pt-BR" sz="4400" b="1" dirty="0" smtClean="0">
                <a:solidFill>
                  <a:srgbClr val="003399"/>
                </a:solidFill>
                <a:latin typeface="+mj-lt"/>
                <a:cs typeface="Times New Roman" pitchFamily="18" charset="0"/>
              </a:rPr>
              <a:t>?</a:t>
            </a:r>
          </a:p>
          <a:p>
            <a:pPr eaLnBrk="1" hangingPunct="1">
              <a:spcBef>
                <a:spcPct val="0"/>
              </a:spcBef>
            </a:pPr>
            <a:r>
              <a:rPr lang="zh-CN" altLang="en-US" sz="4000" b="1" dirty="0" smtClean="0">
                <a:solidFill>
                  <a:srgbClr val="003399"/>
                </a:solidFill>
                <a:latin typeface="+mj-lt"/>
                <a:cs typeface="Times New Roman" pitchFamily="18" charset="0"/>
              </a:rPr>
              <a:t>最重要的是：转变发生的速度要有多快？</a:t>
            </a:r>
            <a:endParaRPr lang="pt-BR" altLang="pt-BR" sz="4000" b="1" dirty="0" smtClean="0">
              <a:solidFill>
                <a:srgbClr val="003399"/>
              </a:solidFill>
              <a:latin typeface="+mj-lt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</a:pPr>
            <a:endParaRPr lang="pt-BR" altLang="pt-BR" sz="4400" b="1" dirty="0">
              <a:solidFill>
                <a:srgbClr val="003399"/>
              </a:solidFill>
              <a:latin typeface="+mj-lt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pt-BR" altLang="pt-BR" sz="4400" b="1" dirty="0" smtClean="0">
                <a:solidFill>
                  <a:srgbClr val="003399"/>
                </a:solidFill>
                <a:latin typeface="+mj-lt"/>
                <a:cs typeface="Times New Roman" pitchFamily="18" charset="0"/>
              </a:rPr>
              <a:t> </a:t>
            </a:r>
            <a:endParaRPr lang="en-US" altLang="pt-BR" sz="4400" b="1" dirty="0">
              <a:solidFill>
                <a:srgbClr val="003399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0B071-B301-4961-8234-18D4B3D7507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4986726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9361537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marL="342900" indent="-3429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GB" altLang="pt-BR" sz="2800" b="1" dirty="0">
              <a:solidFill>
                <a:srgbClr val="002060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en-GB" altLang="pt-BR" sz="4400" b="1" dirty="0" smtClean="0">
                <a:solidFill>
                  <a:schemeClr val="tx1"/>
                </a:solidFill>
              </a:rPr>
              <a:t>  </a:t>
            </a:r>
            <a:r>
              <a:rPr lang="en-GB" altLang="pt-BR" sz="4400" b="1" dirty="0" smtClean="0">
                <a:solidFill>
                  <a:srgbClr val="000090"/>
                </a:solidFill>
                <a:latin typeface="+mn-lt"/>
              </a:rPr>
              <a:t>Current production model would require, in the period of just 20 years, a 75% reduction in natural resources per unit of product or service delivered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CN" sz="3600" b="1" dirty="0" smtClean="0">
                <a:solidFill>
                  <a:srgbClr val="000090"/>
                </a:solidFill>
                <a:latin typeface="+mn-lt"/>
              </a:rPr>
              <a:t>  </a:t>
            </a:r>
            <a:r>
              <a:rPr lang="zh-CN" altLang="en-US" sz="3600" b="1" dirty="0" smtClean="0">
                <a:solidFill>
                  <a:srgbClr val="000090"/>
                </a:solidFill>
                <a:latin typeface="+mn-lt"/>
              </a:rPr>
              <a:t>以目前的生产模式，在未来</a:t>
            </a:r>
            <a:r>
              <a:rPr lang="en-US" altLang="zh-CN" sz="3600" b="1" dirty="0" smtClean="0">
                <a:solidFill>
                  <a:srgbClr val="000090"/>
                </a:solidFill>
                <a:latin typeface="+mn-lt"/>
              </a:rPr>
              <a:t>20</a:t>
            </a:r>
            <a:r>
              <a:rPr lang="zh-CN" altLang="en-US" sz="3600" b="1" dirty="0" smtClean="0">
                <a:solidFill>
                  <a:srgbClr val="000090"/>
                </a:solidFill>
                <a:latin typeface="+mn-lt"/>
              </a:rPr>
              <a:t>年内，</a:t>
            </a:r>
            <a:endParaRPr lang="en-CA" altLang="zh-CN" sz="3600" b="1" dirty="0" smtClean="0">
              <a:solidFill>
                <a:srgbClr val="000090"/>
              </a:solidFill>
              <a:latin typeface="+mn-lt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zh-CN" sz="3600" b="1" dirty="0" smtClean="0">
                <a:solidFill>
                  <a:srgbClr val="000090"/>
                </a:solidFill>
                <a:latin typeface="+mn-lt"/>
              </a:rPr>
              <a:t>   </a:t>
            </a:r>
            <a:r>
              <a:rPr lang="zh-CN" altLang="en-US" sz="3600" b="1" dirty="0" smtClean="0">
                <a:solidFill>
                  <a:srgbClr val="000090"/>
                </a:solidFill>
                <a:latin typeface="+mn-lt"/>
              </a:rPr>
              <a:t>单位产品或服务</a:t>
            </a:r>
            <a:r>
              <a:rPr lang="zh-CN" altLang="en-US" sz="3600" b="1" dirty="0">
                <a:solidFill>
                  <a:srgbClr val="000090"/>
                </a:solidFill>
              </a:rPr>
              <a:t>需要减</a:t>
            </a:r>
            <a:r>
              <a:rPr lang="zh-CN" altLang="en-US" sz="3600" b="1" dirty="0" smtClean="0">
                <a:solidFill>
                  <a:srgbClr val="000090"/>
                </a:solidFill>
              </a:rPr>
              <a:t>少</a:t>
            </a:r>
            <a:r>
              <a:rPr lang="en-US" altLang="zh-CN" sz="3600" b="1" dirty="0" smtClean="0">
                <a:solidFill>
                  <a:srgbClr val="000090"/>
                </a:solidFill>
                <a:latin typeface="+mn-lt"/>
              </a:rPr>
              <a:t>75%</a:t>
            </a:r>
            <a:r>
              <a:rPr lang="zh-CN" altLang="en-US" sz="3600" b="1" dirty="0" smtClean="0">
                <a:solidFill>
                  <a:srgbClr val="000090"/>
                </a:solidFill>
                <a:latin typeface="+mn-lt"/>
              </a:rPr>
              <a:t>的自然资源</a:t>
            </a:r>
            <a:endParaRPr lang="en-GB" altLang="pt-BR" sz="3600" b="1" dirty="0" smtClean="0">
              <a:solidFill>
                <a:srgbClr val="000090"/>
              </a:solidFill>
              <a:latin typeface="+mn-lt"/>
            </a:endParaRPr>
          </a:p>
          <a:p>
            <a:pPr eaLnBrk="1" hangingPunct="1">
              <a:spcBef>
                <a:spcPct val="0"/>
              </a:spcBef>
            </a:pPr>
            <a:endParaRPr lang="en-GB" altLang="pt-BR" sz="4400" b="1" dirty="0" smtClean="0">
              <a:solidFill>
                <a:srgbClr val="000090"/>
              </a:solidFill>
              <a:latin typeface="+mn-lt"/>
            </a:endParaRPr>
          </a:p>
          <a:p>
            <a:pPr eaLnBrk="1" hangingPunct="1">
              <a:spcBef>
                <a:spcPct val="0"/>
              </a:spcBef>
            </a:pPr>
            <a:endParaRPr lang="en-GB" altLang="pt-BR" sz="4400" b="1" dirty="0" smtClean="0">
              <a:solidFill>
                <a:srgbClr val="000090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en-GB" altLang="pt-BR" sz="4400" b="1" dirty="0">
              <a:solidFill>
                <a:srgbClr val="000090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en-GB" altLang="pt-BR" sz="4400" b="1" dirty="0" smtClean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en-GB" altLang="pt-BR" sz="4400" b="1" dirty="0">
              <a:solidFill>
                <a:schemeClr val="tx1"/>
              </a:solidFill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endParaRPr lang="en-GB" altLang="pt-BR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34215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CaixaDeTexto 2"/>
          <p:cNvSpPr txBox="1">
            <a:spLocks noChangeArrowheads="1"/>
          </p:cNvSpPr>
          <p:nvPr/>
        </p:nvSpPr>
        <p:spPr bwMode="auto">
          <a:xfrm>
            <a:off x="33338" y="6438900"/>
            <a:ext cx="391357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pt-BR" sz="1600" dirty="0" smtClean="0">
                <a:solidFill>
                  <a:schemeClr val="tx1"/>
                </a:solidFill>
                <a:latin typeface="Arial Narrow" pitchFamily="34" charset="0"/>
              </a:rPr>
              <a:t>Source: Factor </a:t>
            </a:r>
            <a:r>
              <a:rPr lang="en-US" altLang="pt-BR" sz="1600" dirty="0">
                <a:solidFill>
                  <a:schemeClr val="tx1"/>
                </a:solidFill>
                <a:latin typeface="Arial Narrow" pitchFamily="34" charset="0"/>
              </a:rPr>
              <a:t>Five, Prof. Ernst Weizsächer et al.</a:t>
            </a:r>
            <a:endParaRPr lang="pt-BR" altLang="pt-BR" sz="16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pt-BR" sz="4000" b="1" u="sng" dirty="0" smtClean="0"/>
              <a:t>Requires radical </a:t>
            </a:r>
            <a:r>
              <a:rPr lang="en-US" altLang="pt-BR" b="1" u="sng" dirty="0" smtClean="0"/>
              <a:t>technical</a:t>
            </a:r>
            <a:r>
              <a:rPr lang="en-US" altLang="pt-BR" sz="4000" b="1" u="sng" dirty="0" smtClean="0"/>
              <a:t> &amp; other changes for many sectors </a:t>
            </a:r>
            <a:br>
              <a:rPr lang="en-US" altLang="pt-BR" sz="4000" b="1" u="sng" dirty="0" smtClean="0"/>
            </a:br>
            <a:r>
              <a:rPr lang="zh-CN" altLang="en-US" sz="3100" b="1" dirty="0" smtClean="0"/>
              <a:t>需要激进的技术及其它许多部门的变革</a:t>
            </a:r>
            <a:endParaRPr lang="en-US" sz="3100" b="1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3434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spcBef>
                <a:spcPct val="0"/>
              </a:spcBef>
              <a:spcAft>
                <a:spcPts val="900"/>
              </a:spcAft>
            </a:pPr>
            <a:r>
              <a:rPr lang="en-US" altLang="pt-BR" dirty="0" smtClean="0"/>
              <a:t> </a:t>
            </a:r>
            <a:r>
              <a:rPr lang="en-US" altLang="pt-BR" b="1" dirty="0" smtClean="0">
                <a:solidFill>
                  <a:srgbClr val="000090"/>
                </a:solidFill>
              </a:rPr>
              <a:t>Construction </a:t>
            </a:r>
            <a:r>
              <a:rPr lang="zh-CN" altLang="en-US" b="1" dirty="0" smtClean="0">
                <a:solidFill>
                  <a:srgbClr val="000090"/>
                </a:solidFill>
              </a:rPr>
              <a:t>建筑</a:t>
            </a:r>
            <a:endParaRPr lang="pt-BR" altLang="pt-BR" b="1" dirty="0">
              <a:solidFill>
                <a:srgbClr val="000090"/>
              </a:solidFill>
            </a:endParaRPr>
          </a:p>
          <a:p>
            <a:pPr marL="0" indent="0">
              <a:spcBef>
                <a:spcPct val="0"/>
              </a:spcBef>
              <a:spcAft>
                <a:spcPts val="900"/>
              </a:spcAft>
            </a:pPr>
            <a:r>
              <a:rPr lang="en-US" altLang="pt-BR" b="1" dirty="0" smtClean="0">
                <a:solidFill>
                  <a:srgbClr val="000090"/>
                </a:solidFill>
              </a:rPr>
              <a:t> Industry </a:t>
            </a:r>
            <a:r>
              <a:rPr lang="zh-CN" altLang="en-US" b="1" dirty="0" smtClean="0">
                <a:solidFill>
                  <a:srgbClr val="000090"/>
                </a:solidFill>
              </a:rPr>
              <a:t>工业</a:t>
            </a:r>
            <a:endParaRPr lang="pt-BR" altLang="pt-BR" b="1" dirty="0">
              <a:solidFill>
                <a:srgbClr val="000090"/>
              </a:solidFill>
            </a:endParaRPr>
          </a:p>
          <a:p>
            <a:pPr marL="0" indent="0">
              <a:spcBef>
                <a:spcPct val="0"/>
              </a:spcBef>
              <a:spcAft>
                <a:spcPts val="900"/>
              </a:spcAft>
            </a:pPr>
            <a:r>
              <a:rPr lang="pt-BR" altLang="pt-BR" b="1" dirty="0" smtClean="0">
                <a:solidFill>
                  <a:srgbClr val="000090"/>
                </a:solidFill>
              </a:rPr>
              <a:t> </a:t>
            </a:r>
            <a:r>
              <a:rPr lang="pt-BR" altLang="pt-BR" b="1" dirty="0" err="1" smtClean="0">
                <a:solidFill>
                  <a:srgbClr val="000090"/>
                </a:solidFill>
              </a:rPr>
              <a:t>Agriculture</a:t>
            </a:r>
            <a:r>
              <a:rPr lang="pt-BR" altLang="pt-BR" b="1" dirty="0" smtClean="0">
                <a:solidFill>
                  <a:srgbClr val="000090"/>
                </a:solidFill>
              </a:rPr>
              <a:t> </a:t>
            </a:r>
            <a:r>
              <a:rPr lang="zh-CN" altLang="en-US" b="1" dirty="0" smtClean="0">
                <a:solidFill>
                  <a:srgbClr val="000090"/>
                </a:solidFill>
              </a:rPr>
              <a:t>农业</a:t>
            </a:r>
            <a:endParaRPr lang="pt-BR" altLang="pt-BR" b="1" dirty="0">
              <a:solidFill>
                <a:srgbClr val="000090"/>
              </a:solidFill>
            </a:endParaRPr>
          </a:p>
          <a:p>
            <a:pPr marL="0" indent="0">
              <a:spcBef>
                <a:spcPct val="0"/>
              </a:spcBef>
              <a:spcAft>
                <a:spcPts val="900"/>
              </a:spcAft>
            </a:pPr>
            <a:r>
              <a:rPr lang="en-US" altLang="pt-BR" b="1" dirty="0" smtClean="0">
                <a:solidFill>
                  <a:srgbClr val="000090"/>
                </a:solidFill>
              </a:rPr>
              <a:t> Food </a:t>
            </a:r>
            <a:r>
              <a:rPr lang="en-US" altLang="pt-BR" b="1" dirty="0">
                <a:solidFill>
                  <a:srgbClr val="000090"/>
                </a:solidFill>
              </a:rPr>
              <a:t>&amp; </a:t>
            </a:r>
            <a:r>
              <a:rPr lang="en-US" altLang="pt-BR" b="1" dirty="0" smtClean="0">
                <a:solidFill>
                  <a:srgbClr val="000090"/>
                </a:solidFill>
              </a:rPr>
              <a:t>beverages </a:t>
            </a:r>
            <a:r>
              <a:rPr lang="zh-CN" altLang="en-US" b="1" dirty="0" smtClean="0">
                <a:solidFill>
                  <a:srgbClr val="000090"/>
                </a:solidFill>
              </a:rPr>
              <a:t>饮食业</a:t>
            </a:r>
            <a:endParaRPr lang="pt-BR" altLang="pt-BR" b="1" dirty="0" smtClean="0">
              <a:solidFill>
                <a:srgbClr val="000090"/>
              </a:solidFill>
            </a:endParaRPr>
          </a:p>
          <a:p>
            <a:pPr marL="0" indent="0">
              <a:spcBef>
                <a:spcPct val="0"/>
              </a:spcBef>
              <a:spcAft>
                <a:spcPts val="900"/>
              </a:spcAft>
            </a:pPr>
            <a:r>
              <a:rPr lang="pt-BR" altLang="pt-BR" b="1" dirty="0" smtClean="0">
                <a:solidFill>
                  <a:srgbClr val="000090"/>
                </a:solidFill>
              </a:rPr>
              <a:t> </a:t>
            </a:r>
            <a:r>
              <a:rPr lang="pt-BR" altLang="pt-BR" b="1" dirty="0" err="1" smtClean="0">
                <a:solidFill>
                  <a:srgbClr val="000090"/>
                </a:solidFill>
              </a:rPr>
              <a:t>Hospitality</a:t>
            </a:r>
            <a:r>
              <a:rPr lang="pt-BR" altLang="pt-BR" b="1" dirty="0" smtClean="0">
                <a:solidFill>
                  <a:srgbClr val="000090"/>
                </a:solidFill>
              </a:rPr>
              <a:t> </a:t>
            </a:r>
            <a:r>
              <a:rPr lang="zh-CN" altLang="en-US" b="1" dirty="0" smtClean="0">
                <a:solidFill>
                  <a:srgbClr val="000090"/>
                </a:solidFill>
              </a:rPr>
              <a:t>招待</a:t>
            </a:r>
            <a:endParaRPr lang="pt-BR" altLang="pt-BR" b="1" dirty="0" smtClean="0">
              <a:solidFill>
                <a:srgbClr val="000090"/>
              </a:solidFill>
            </a:endParaRPr>
          </a:p>
          <a:p>
            <a:pPr marL="0" indent="0">
              <a:spcBef>
                <a:spcPct val="0"/>
              </a:spcBef>
              <a:spcAft>
                <a:spcPts val="900"/>
              </a:spcAft>
            </a:pPr>
            <a:r>
              <a:rPr lang="pt-BR" altLang="pt-BR" b="1" dirty="0" smtClean="0">
                <a:solidFill>
                  <a:srgbClr val="000090"/>
                </a:solidFill>
              </a:rPr>
              <a:t> Transport </a:t>
            </a:r>
            <a:r>
              <a:rPr lang="pt-BR" altLang="pt-BR" b="1" dirty="0" err="1">
                <a:solidFill>
                  <a:srgbClr val="000090"/>
                </a:solidFill>
              </a:rPr>
              <a:t>and</a:t>
            </a:r>
            <a:r>
              <a:rPr lang="pt-BR" altLang="pt-BR" b="1" dirty="0">
                <a:solidFill>
                  <a:srgbClr val="000090"/>
                </a:solidFill>
              </a:rPr>
              <a:t> </a:t>
            </a:r>
            <a:r>
              <a:rPr lang="pt-BR" altLang="pt-BR" b="1" dirty="0" err="1" smtClean="0">
                <a:solidFill>
                  <a:srgbClr val="000090"/>
                </a:solidFill>
              </a:rPr>
              <a:t>mobility</a:t>
            </a:r>
            <a:r>
              <a:rPr lang="pt-BR" altLang="pt-BR" b="1" dirty="0" smtClean="0">
                <a:solidFill>
                  <a:srgbClr val="000090"/>
                </a:solidFill>
              </a:rPr>
              <a:t> </a:t>
            </a:r>
          </a:p>
          <a:p>
            <a:pPr marL="0" indent="0">
              <a:spcBef>
                <a:spcPct val="0"/>
              </a:spcBef>
              <a:spcAft>
                <a:spcPts val="900"/>
              </a:spcAft>
              <a:buNone/>
            </a:pPr>
            <a:r>
              <a:rPr lang="pt-BR" altLang="zh-CN" b="1" dirty="0">
                <a:solidFill>
                  <a:srgbClr val="000090"/>
                </a:solidFill>
              </a:rPr>
              <a:t> </a:t>
            </a:r>
            <a:r>
              <a:rPr lang="pt-BR" altLang="zh-CN" b="1" dirty="0" smtClean="0">
                <a:solidFill>
                  <a:srgbClr val="000090"/>
                </a:solidFill>
              </a:rPr>
              <a:t>  </a:t>
            </a:r>
            <a:r>
              <a:rPr lang="zh-CN" altLang="en-US" sz="2600" b="1" dirty="0" smtClean="0">
                <a:solidFill>
                  <a:srgbClr val="000090"/>
                </a:solidFill>
              </a:rPr>
              <a:t>交通与出行</a:t>
            </a:r>
            <a:endParaRPr lang="pt-BR" altLang="pt-BR" sz="2600" b="1" dirty="0">
              <a:solidFill>
                <a:srgbClr val="000090"/>
              </a:solidFill>
            </a:endParaRPr>
          </a:p>
          <a:p>
            <a:pPr marL="0" indent="0">
              <a:spcBef>
                <a:spcPct val="0"/>
              </a:spcBef>
              <a:spcAft>
                <a:spcPts val="900"/>
              </a:spcAft>
            </a:pPr>
            <a:r>
              <a:rPr lang="en-US" altLang="pt-BR" b="1" dirty="0" smtClean="0">
                <a:solidFill>
                  <a:srgbClr val="000090"/>
                </a:solidFill>
              </a:rPr>
              <a:t> Energy </a:t>
            </a:r>
            <a:r>
              <a:rPr lang="zh-CN" altLang="en-US" b="1" dirty="0" smtClean="0">
                <a:solidFill>
                  <a:srgbClr val="000090"/>
                </a:solidFill>
              </a:rPr>
              <a:t>能源</a:t>
            </a:r>
            <a:endParaRPr lang="en-US" altLang="pt-BR" b="1" dirty="0">
              <a:solidFill>
                <a:srgbClr val="000090"/>
              </a:solidFill>
            </a:endParaRPr>
          </a:p>
          <a:p>
            <a:pPr marL="0" indent="0">
              <a:spcBef>
                <a:spcPct val="0"/>
              </a:spcBef>
              <a:spcAft>
                <a:spcPts val="900"/>
              </a:spcAft>
            </a:pPr>
            <a:r>
              <a:rPr lang="en-US" altLang="pt-BR" b="1" dirty="0" smtClean="0">
                <a:solidFill>
                  <a:srgbClr val="000090"/>
                </a:solidFill>
              </a:rPr>
              <a:t> Energy</a:t>
            </a:r>
            <a:r>
              <a:rPr lang="en-US" altLang="pt-BR" b="1" dirty="0">
                <a:solidFill>
                  <a:srgbClr val="000090"/>
                </a:solidFill>
              </a:rPr>
              <a:t>-</a:t>
            </a:r>
            <a:r>
              <a:rPr lang="en-US" altLang="pt-BR" b="1" dirty="0" smtClean="0">
                <a:solidFill>
                  <a:srgbClr val="000090"/>
                </a:solidFill>
              </a:rPr>
              <a:t>water </a:t>
            </a:r>
            <a:r>
              <a:rPr lang="zh-CN" altLang="en-US" b="1" dirty="0" smtClean="0">
                <a:solidFill>
                  <a:srgbClr val="000090"/>
                </a:solidFill>
              </a:rPr>
              <a:t>能源－水</a:t>
            </a:r>
            <a:endParaRPr lang="pt-BR" altLang="pt-BR" b="1" dirty="0">
              <a:solidFill>
                <a:srgbClr val="000090"/>
              </a:solidFill>
            </a:endParaRPr>
          </a:p>
          <a:p>
            <a:pPr marL="0" indent="0">
              <a:spcBef>
                <a:spcPct val="0"/>
              </a:spcBef>
              <a:spcAft>
                <a:spcPts val="900"/>
              </a:spcAft>
            </a:pPr>
            <a:r>
              <a:rPr lang="en-US" altLang="pt-BR" b="1" dirty="0" smtClean="0">
                <a:solidFill>
                  <a:srgbClr val="000090"/>
                </a:solidFill>
              </a:rPr>
              <a:t> Energy</a:t>
            </a:r>
            <a:r>
              <a:rPr lang="en-US" altLang="pt-BR" b="1" dirty="0">
                <a:solidFill>
                  <a:srgbClr val="000090"/>
                </a:solidFill>
              </a:rPr>
              <a:t>-</a:t>
            </a:r>
            <a:r>
              <a:rPr lang="en-US" altLang="pt-BR" b="1" dirty="0" smtClean="0">
                <a:solidFill>
                  <a:srgbClr val="000090"/>
                </a:solidFill>
              </a:rPr>
              <a:t>materials </a:t>
            </a:r>
            <a:r>
              <a:rPr lang="zh-CN" altLang="en-US" b="1" dirty="0" smtClean="0">
                <a:solidFill>
                  <a:srgbClr val="000090"/>
                </a:solidFill>
              </a:rPr>
              <a:t>能源－材料</a:t>
            </a:r>
            <a:endParaRPr lang="pt-BR" altLang="pt-BR" b="1" dirty="0">
              <a:solidFill>
                <a:srgbClr val="000090"/>
              </a:solidFill>
            </a:endParaRPr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876800" y="2514600"/>
            <a:ext cx="3733800" cy="3124200"/>
          </a:xfrm>
          <a:ln>
            <a:solidFill>
              <a:srgbClr val="C00000"/>
            </a:solidFill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000" b="1" dirty="0" smtClean="0"/>
              <a:t>“</a:t>
            </a:r>
            <a:r>
              <a:rPr lang="en-US" sz="3000" b="1" i="1" dirty="0" smtClean="0"/>
              <a:t>Radical change in the scale of what China has proven able to carry out over these past 35 years”…</a:t>
            </a:r>
            <a:r>
              <a:rPr lang="zh-CN" altLang="en-US" b="1" i="1" dirty="0"/>
              <a:t>“激进变革的规模，中国在过去</a:t>
            </a:r>
            <a:r>
              <a:rPr lang="en-US" altLang="zh-CN" b="1" i="1" dirty="0"/>
              <a:t>35</a:t>
            </a:r>
            <a:r>
              <a:rPr lang="zh-CN" altLang="en-US" b="1" i="1" dirty="0"/>
              <a:t>年的经验已经证明”</a:t>
            </a:r>
            <a:r>
              <a:rPr lang="en-US" altLang="zh-CN" b="1" i="1" dirty="0"/>
              <a:t>…</a:t>
            </a:r>
            <a:endParaRPr lang="en-US" b="1" i="1" dirty="0"/>
          </a:p>
          <a:p>
            <a:pPr marL="0" indent="0">
              <a:buNone/>
            </a:pPr>
            <a:r>
              <a:rPr lang="en-US" sz="3000" b="1" i="1" dirty="0" smtClean="0"/>
              <a:t> </a:t>
            </a:r>
            <a:endParaRPr lang="en-US" sz="3000" b="1" i="1" dirty="0"/>
          </a:p>
        </p:txBody>
      </p:sp>
    </p:spTree>
    <p:extLst>
      <p:ext uri="{BB962C8B-B14F-4D97-AF65-F5344CB8AC3E}">
        <p14:creationId xmlns="" xmlns:p14="http://schemas.microsoft.com/office/powerpoint/2010/main" val="7480688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220200" cy="68580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sz="4800" b="1" dirty="0" smtClean="0"/>
              <a:t>Global and timely political alliance for change are quite unlikely, so:</a:t>
            </a:r>
            <a:br>
              <a:rPr lang="en-US" sz="4800" b="1" dirty="0" smtClean="0"/>
            </a:br>
            <a:r>
              <a:rPr lang="zh-CN" altLang="en-US" sz="3100" b="1" dirty="0" smtClean="0"/>
              <a:t>为变革形成全球的政治联盟不太可能，因此</a:t>
            </a:r>
            <a:r>
              <a:rPr lang="zh-CN" altLang="en-US" sz="4800" b="1" dirty="0" smtClean="0"/>
              <a:t>：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0090"/>
                </a:solidFill>
              </a:rPr>
              <a:t>Greater action at individual country level is needed both domestically and in relation to investment and trade relationships, including bilateral and regional agreements</a:t>
            </a:r>
          </a:p>
          <a:p>
            <a:pPr marL="0" indent="0">
              <a:buNone/>
            </a:pPr>
            <a:r>
              <a:rPr lang="zh-CN" altLang="en-US" b="1" dirty="0" smtClean="0">
                <a:solidFill>
                  <a:srgbClr val="000090"/>
                </a:solidFill>
              </a:rPr>
              <a:t>需要各个国家采取内部行动，并且在涉及投资与贸易关系时包括双边和区域协议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0B071-B301-4961-8234-18D4B3D7507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6315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304800" y="1295400"/>
            <a:ext cx="8610600" cy="5451475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533400" indent="-533400">
              <a:spcBef>
                <a:spcPct val="0"/>
              </a:spcBef>
              <a:spcAft>
                <a:spcPts val="700"/>
              </a:spcAft>
              <a:buFontTx/>
              <a:buAutoNum type="arabicPeriod"/>
              <a:defRPr/>
            </a:pPr>
            <a:r>
              <a:rPr lang="pt-BR" altLang="pt-BR" b="1" dirty="0" smtClean="0">
                <a:solidFill>
                  <a:srgbClr val="000090"/>
                </a:solidFill>
              </a:rPr>
              <a:t>Durable rather than </a:t>
            </a:r>
            <a:r>
              <a:rPr lang="pt-BR" altLang="pt-BR" b="1" dirty="0" err="1" smtClean="0">
                <a:solidFill>
                  <a:srgbClr val="000090"/>
                </a:solidFill>
              </a:rPr>
              <a:t>rapidly</a:t>
            </a:r>
            <a:r>
              <a:rPr lang="pt-BR" altLang="pt-BR" b="1" dirty="0" smtClean="0">
                <a:solidFill>
                  <a:srgbClr val="000090"/>
                </a:solidFill>
              </a:rPr>
              <a:t> obsolete</a:t>
            </a:r>
          </a:p>
          <a:p>
            <a:pPr marL="0" indent="0">
              <a:spcBef>
                <a:spcPct val="0"/>
              </a:spcBef>
              <a:spcAft>
                <a:spcPts val="700"/>
              </a:spcAft>
              <a:buNone/>
              <a:defRPr/>
            </a:pPr>
            <a:r>
              <a:rPr lang="pt-BR" altLang="pt-BR" b="1" dirty="0" smtClean="0">
                <a:solidFill>
                  <a:srgbClr val="000090"/>
                </a:solidFill>
              </a:rPr>
              <a:t>     </a:t>
            </a:r>
            <a:r>
              <a:rPr lang="zh-CN" altLang="en-US" b="1" dirty="0" smtClean="0">
                <a:solidFill>
                  <a:srgbClr val="000090"/>
                </a:solidFill>
              </a:rPr>
              <a:t>耐用而非快速报废</a:t>
            </a:r>
            <a:endParaRPr lang="pt-BR" altLang="pt-BR" b="1" dirty="0" smtClean="0">
              <a:solidFill>
                <a:srgbClr val="000090"/>
              </a:solidFill>
            </a:endParaRPr>
          </a:p>
          <a:p>
            <a:pPr marL="533400" indent="-533400">
              <a:spcBef>
                <a:spcPct val="0"/>
              </a:spcBef>
              <a:spcAft>
                <a:spcPts val="700"/>
              </a:spcAft>
              <a:buFont typeface="+mj-lt"/>
              <a:buAutoNum type="arabicPeriod" startAt="2"/>
              <a:defRPr/>
            </a:pPr>
            <a:r>
              <a:rPr lang="pt-BR" altLang="pt-BR" b="1" dirty="0" smtClean="0">
                <a:solidFill>
                  <a:srgbClr val="000090"/>
                </a:solidFill>
              </a:rPr>
              <a:t>Shared rather that only individual use</a:t>
            </a:r>
          </a:p>
          <a:p>
            <a:pPr marL="0" indent="0">
              <a:spcBef>
                <a:spcPct val="0"/>
              </a:spcBef>
              <a:spcAft>
                <a:spcPts val="700"/>
              </a:spcAft>
              <a:buNone/>
              <a:defRPr/>
            </a:pPr>
            <a:r>
              <a:rPr lang="pt-BR" altLang="pt-BR" b="1" dirty="0" smtClean="0">
                <a:solidFill>
                  <a:srgbClr val="000090"/>
                </a:solidFill>
              </a:rPr>
              <a:t>     </a:t>
            </a:r>
            <a:r>
              <a:rPr lang="zh-CN" altLang="en-US" b="1" dirty="0" smtClean="0">
                <a:solidFill>
                  <a:srgbClr val="000090"/>
                </a:solidFill>
              </a:rPr>
              <a:t>共享而非专供个人使用</a:t>
            </a:r>
            <a:endParaRPr lang="pt-BR" altLang="pt-BR" b="1" dirty="0" smtClean="0">
              <a:solidFill>
                <a:srgbClr val="000090"/>
              </a:solidFill>
            </a:endParaRPr>
          </a:p>
          <a:p>
            <a:pPr marL="533400" indent="-533400">
              <a:spcBef>
                <a:spcPct val="0"/>
              </a:spcBef>
              <a:spcAft>
                <a:spcPts val="700"/>
              </a:spcAft>
              <a:buFont typeface="+mj-lt"/>
              <a:buAutoNum type="arabicPeriod" startAt="3"/>
              <a:defRPr/>
            </a:pPr>
            <a:r>
              <a:rPr lang="pt-BR" altLang="pt-BR" b="1" dirty="0" smtClean="0">
                <a:solidFill>
                  <a:srgbClr val="000090"/>
                </a:solidFill>
              </a:rPr>
              <a:t>Integrated usage rather than </a:t>
            </a:r>
            <a:r>
              <a:rPr lang="pt-BR" altLang="pt-BR" b="1" dirty="0" err="1" smtClean="0">
                <a:solidFill>
                  <a:srgbClr val="000090"/>
                </a:solidFill>
              </a:rPr>
              <a:t>generating</a:t>
            </a:r>
            <a:r>
              <a:rPr lang="pt-BR" altLang="pt-BR" b="1" dirty="0" smtClean="0">
                <a:solidFill>
                  <a:srgbClr val="000090"/>
                </a:solidFill>
              </a:rPr>
              <a:t> </a:t>
            </a:r>
            <a:r>
              <a:rPr lang="pt-BR" altLang="pt-BR" b="1" dirty="0" err="1" smtClean="0">
                <a:solidFill>
                  <a:srgbClr val="000090"/>
                </a:solidFill>
              </a:rPr>
              <a:t>waste</a:t>
            </a:r>
            <a:endParaRPr lang="pt-BR" altLang="pt-BR" b="1" dirty="0" smtClean="0">
              <a:solidFill>
                <a:srgbClr val="000090"/>
              </a:solidFill>
            </a:endParaRPr>
          </a:p>
          <a:p>
            <a:pPr marL="0" indent="0">
              <a:spcBef>
                <a:spcPct val="0"/>
              </a:spcBef>
              <a:spcAft>
                <a:spcPts val="700"/>
              </a:spcAft>
              <a:buNone/>
              <a:defRPr/>
            </a:pPr>
            <a:r>
              <a:rPr lang="pt-BR" altLang="pt-BR" b="1" dirty="0">
                <a:solidFill>
                  <a:srgbClr val="000090"/>
                </a:solidFill>
              </a:rPr>
              <a:t> </a:t>
            </a:r>
            <a:r>
              <a:rPr lang="pt-BR" altLang="pt-BR" b="1" dirty="0" smtClean="0">
                <a:solidFill>
                  <a:srgbClr val="000090"/>
                </a:solidFill>
              </a:rPr>
              <a:t>    </a:t>
            </a:r>
            <a:r>
              <a:rPr lang="zh-CN" altLang="en-US" b="1" dirty="0" smtClean="0">
                <a:solidFill>
                  <a:srgbClr val="000090"/>
                </a:solidFill>
              </a:rPr>
              <a:t>综合利用而非产出废物</a:t>
            </a:r>
            <a:endParaRPr lang="pt-BR" altLang="pt-BR" b="1" dirty="0">
              <a:solidFill>
                <a:srgbClr val="000090"/>
              </a:solidFill>
            </a:endParaRPr>
          </a:p>
          <a:p>
            <a:pPr marL="533400" indent="-533400">
              <a:spcBef>
                <a:spcPct val="0"/>
              </a:spcBef>
              <a:spcAft>
                <a:spcPts val="700"/>
              </a:spcAft>
              <a:buFont typeface="+mj-lt"/>
              <a:buAutoNum type="arabicPeriod" startAt="4"/>
              <a:defRPr/>
            </a:pPr>
            <a:r>
              <a:rPr lang="pt-BR" altLang="pt-BR" b="1" dirty="0" smtClean="0">
                <a:solidFill>
                  <a:srgbClr val="000090"/>
                </a:solidFill>
              </a:rPr>
              <a:t>Local rather </a:t>
            </a:r>
            <a:r>
              <a:rPr lang="pt-BR" altLang="pt-BR" b="1" dirty="0" err="1" smtClean="0">
                <a:solidFill>
                  <a:srgbClr val="000090"/>
                </a:solidFill>
              </a:rPr>
              <a:t>than</a:t>
            </a:r>
            <a:r>
              <a:rPr lang="pt-BR" altLang="pt-BR" b="1" dirty="0" smtClean="0">
                <a:solidFill>
                  <a:srgbClr val="000090"/>
                </a:solidFill>
              </a:rPr>
              <a:t> global</a:t>
            </a:r>
          </a:p>
          <a:p>
            <a:pPr marL="0" indent="0">
              <a:spcBef>
                <a:spcPct val="0"/>
              </a:spcBef>
              <a:spcAft>
                <a:spcPts val="700"/>
              </a:spcAft>
              <a:buNone/>
              <a:defRPr/>
            </a:pPr>
            <a:r>
              <a:rPr lang="pt-BR" altLang="pt-BR" b="1" dirty="0">
                <a:solidFill>
                  <a:srgbClr val="000090"/>
                </a:solidFill>
              </a:rPr>
              <a:t> </a:t>
            </a:r>
            <a:r>
              <a:rPr lang="pt-BR" altLang="pt-BR" b="1" dirty="0" smtClean="0">
                <a:solidFill>
                  <a:srgbClr val="000090"/>
                </a:solidFill>
              </a:rPr>
              <a:t>    </a:t>
            </a:r>
            <a:r>
              <a:rPr lang="zh-CN" altLang="en-US" b="1" dirty="0" smtClean="0">
                <a:solidFill>
                  <a:srgbClr val="000090"/>
                </a:solidFill>
              </a:rPr>
              <a:t>本地化而非全球化</a:t>
            </a:r>
            <a:endParaRPr lang="pt-BR" altLang="pt-BR" b="1" dirty="0" smtClean="0">
              <a:solidFill>
                <a:srgbClr val="000090"/>
              </a:solidFill>
            </a:endParaRPr>
          </a:p>
          <a:p>
            <a:pPr marL="533400" indent="-533400">
              <a:spcBef>
                <a:spcPct val="0"/>
              </a:spcBef>
              <a:spcAft>
                <a:spcPts val="700"/>
              </a:spcAft>
              <a:buFont typeface="+mj-lt"/>
              <a:buAutoNum type="arabicPeriod" startAt="5"/>
              <a:defRPr/>
            </a:pPr>
            <a:r>
              <a:rPr lang="pt-BR" altLang="pt-BR" b="1" dirty="0" smtClean="0">
                <a:solidFill>
                  <a:srgbClr val="000090"/>
                </a:solidFill>
              </a:rPr>
              <a:t>Virtual rather </a:t>
            </a:r>
            <a:r>
              <a:rPr lang="pt-BR" altLang="pt-BR" b="1" dirty="0" err="1" smtClean="0">
                <a:solidFill>
                  <a:srgbClr val="000090"/>
                </a:solidFill>
              </a:rPr>
              <a:t>than</a:t>
            </a:r>
            <a:r>
              <a:rPr lang="pt-BR" altLang="pt-BR" b="1" dirty="0" smtClean="0">
                <a:solidFill>
                  <a:srgbClr val="000090"/>
                </a:solidFill>
              </a:rPr>
              <a:t> material</a:t>
            </a:r>
          </a:p>
          <a:p>
            <a:pPr marL="0" indent="0">
              <a:spcBef>
                <a:spcPct val="0"/>
              </a:spcBef>
              <a:spcAft>
                <a:spcPts val="700"/>
              </a:spcAft>
              <a:buNone/>
              <a:defRPr/>
            </a:pPr>
            <a:r>
              <a:rPr lang="pt-BR" altLang="pt-BR" b="1" dirty="0">
                <a:solidFill>
                  <a:srgbClr val="000090"/>
                </a:solidFill>
              </a:rPr>
              <a:t> </a:t>
            </a:r>
            <a:r>
              <a:rPr lang="pt-BR" altLang="pt-BR" b="1" dirty="0" smtClean="0">
                <a:solidFill>
                  <a:srgbClr val="000090"/>
                </a:solidFill>
              </a:rPr>
              <a:t>    </a:t>
            </a:r>
            <a:r>
              <a:rPr lang="zh-CN" altLang="en-US" b="1" dirty="0" smtClean="0">
                <a:solidFill>
                  <a:srgbClr val="000090"/>
                </a:solidFill>
              </a:rPr>
              <a:t>虚拟而非物质的</a:t>
            </a:r>
            <a:endParaRPr lang="pt-BR" altLang="pt-BR" b="1" dirty="0" smtClean="0">
              <a:solidFill>
                <a:srgbClr val="000090"/>
              </a:solidFill>
            </a:endParaRPr>
          </a:p>
        </p:txBody>
      </p:sp>
      <p:sp>
        <p:nvSpPr>
          <p:cNvPr id="28675" name="CaixaDeTexto 1"/>
          <p:cNvSpPr txBox="1">
            <a:spLocks noChangeArrowheads="1"/>
          </p:cNvSpPr>
          <p:nvPr/>
        </p:nvSpPr>
        <p:spPr bwMode="auto">
          <a:xfrm>
            <a:off x="82550" y="149225"/>
            <a:ext cx="872065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pt-BR" sz="3200" b="1" dirty="0" smtClean="0">
                <a:solidFill>
                  <a:schemeClr val="tx1"/>
                </a:solidFill>
              </a:rPr>
              <a:t>Some Attributes for New </a:t>
            </a:r>
            <a:r>
              <a:rPr lang="en-GB" altLang="pt-BR" sz="3200" b="1" dirty="0">
                <a:solidFill>
                  <a:schemeClr val="tx1"/>
                </a:solidFill>
              </a:rPr>
              <a:t>G</a:t>
            </a:r>
            <a:r>
              <a:rPr lang="en-GB" altLang="pt-BR" sz="3200" b="1" dirty="0" smtClean="0">
                <a:solidFill>
                  <a:schemeClr val="tx1"/>
                </a:solidFill>
              </a:rPr>
              <a:t>oods &amp; Services:</a:t>
            </a:r>
          </a:p>
          <a:p>
            <a:pPr eaLnBrk="1" hangingPunct="1"/>
            <a:r>
              <a:rPr lang="zh-CN" altLang="en-US" sz="3200" b="1" dirty="0" smtClean="0">
                <a:solidFill>
                  <a:schemeClr val="tx1"/>
                </a:solidFill>
              </a:rPr>
              <a:t>新商品与服务的部分属性</a:t>
            </a:r>
            <a:endParaRPr lang="en-GB" altLang="pt-BR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069649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304800" y="1295400"/>
            <a:ext cx="8686800" cy="5451475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533400" indent="-533400">
              <a:spcBef>
                <a:spcPct val="0"/>
              </a:spcBef>
              <a:spcAft>
                <a:spcPts val="700"/>
              </a:spcAft>
              <a:buFont typeface="+mj-lt"/>
              <a:buAutoNum type="arabicPeriod" startAt="6"/>
              <a:defRPr/>
            </a:pPr>
            <a:r>
              <a:rPr lang="pt-BR" altLang="pt-BR" sz="2400" b="1" dirty="0" err="1" smtClean="0">
                <a:solidFill>
                  <a:srgbClr val="000090"/>
                </a:solidFill>
              </a:rPr>
              <a:t>Healthy</a:t>
            </a:r>
            <a:r>
              <a:rPr lang="pt-BR" altLang="pt-BR" sz="2400" b="1" dirty="0" smtClean="0">
                <a:solidFill>
                  <a:srgbClr val="000090"/>
                </a:solidFill>
              </a:rPr>
              <a:t> </a:t>
            </a:r>
            <a:r>
              <a:rPr lang="pt-BR" altLang="pt-BR" sz="2400" b="1" dirty="0" err="1" smtClean="0">
                <a:solidFill>
                  <a:srgbClr val="000090"/>
                </a:solidFill>
              </a:rPr>
              <a:t>products</a:t>
            </a:r>
            <a:r>
              <a:rPr lang="pt-BR" altLang="pt-BR" sz="2400" b="1" dirty="0" smtClean="0">
                <a:solidFill>
                  <a:srgbClr val="000090"/>
                </a:solidFill>
              </a:rPr>
              <a:t> </a:t>
            </a:r>
            <a:r>
              <a:rPr lang="pt-BR" altLang="pt-BR" sz="2400" b="1" dirty="0" err="1" smtClean="0">
                <a:solidFill>
                  <a:srgbClr val="000090"/>
                </a:solidFill>
              </a:rPr>
              <a:t>and</a:t>
            </a:r>
            <a:r>
              <a:rPr lang="pt-BR" altLang="pt-BR" sz="2400" b="1" dirty="0" smtClean="0">
                <a:solidFill>
                  <a:srgbClr val="000090"/>
                </a:solidFill>
              </a:rPr>
              <a:t> </a:t>
            </a:r>
            <a:r>
              <a:rPr lang="pt-BR" altLang="pt-BR" sz="2400" b="1" dirty="0" err="1" smtClean="0">
                <a:solidFill>
                  <a:srgbClr val="000090"/>
                </a:solidFill>
              </a:rPr>
              <a:t>life</a:t>
            </a:r>
            <a:r>
              <a:rPr lang="pt-BR" altLang="pt-BR" sz="2400" b="1" dirty="0" smtClean="0">
                <a:solidFill>
                  <a:srgbClr val="000090"/>
                </a:solidFill>
              </a:rPr>
              <a:t> </a:t>
            </a:r>
            <a:r>
              <a:rPr lang="pt-BR" altLang="pt-BR" sz="2400" b="1" dirty="0" err="1" smtClean="0">
                <a:solidFill>
                  <a:srgbClr val="000090"/>
                </a:solidFill>
              </a:rPr>
              <a:t>styles</a:t>
            </a:r>
            <a:r>
              <a:rPr lang="pt-BR" altLang="pt-BR" sz="2400" b="1" dirty="0" smtClean="0">
                <a:solidFill>
                  <a:srgbClr val="000090"/>
                </a:solidFill>
              </a:rPr>
              <a:t>  </a:t>
            </a:r>
            <a:r>
              <a:rPr lang="zh-CN" altLang="en-US" sz="2400" b="1" dirty="0" smtClean="0">
                <a:solidFill>
                  <a:srgbClr val="000090"/>
                </a:solidFill>
              </a:rPr>
              <a:t>健康的产品和生活方式</a:t>
            </a:r>
            <a:endParaRPr lang="pt-BR" altLang="pt-BR" sz="2400" b="1" dirty="0" smtClean="0">
              <a:solidFill>
                <a:srgbClr val="000090"/>
              </a:solidFill>
            </a:endParaRPr>
          </a:p>
          <a:p>
            <a:pPr marL="533400" indent="-533400">
              <a:spcBef>
                <a:spcPct val="0"/>
              </a:spcBef>
              <a:spcAft>
                <a:spcPts val="700"/>
              </a:spcAft>
              <a:buFontTx/>
              <a:buAutoNum type="arabicPeriod" startAt="6"/>
              <a:defRPr/>
            </a:pPr>
            <a:r>
              <a:rPr lang="pt-BR" altLang="pt-BR" sz="2400" b="1" dirty="0" err="1" smtClean="0">
                <a:solidFill>
                  <a:srgbClr val="000090"/>
                </a:solidFill>
              </a:rPr>
              <a:t>Sufficient</a:t>
            </a:r>
            <a:r>
              <a:rPr lang="pt-BR" altLang="pt-BR" sz="2400" b="1" dirty="0" smtClean="0">
                <a:solidFill>
                  <a:srgbClr val="000090"/>
                </a:solidFill>
              </a:rPr>
              <a:t> </a:t>
            </a:r>
            <a:r>
              <a:rPr lang="pt-BR" altLang="pt-BR" sz="2400" b="1" dirty="0" err="1" smtClean="0">
                <a:solidFill>
                  <a:srgbClr val="000090"/>
                </a:solidFill>
              </a:rPr>
              <a:t>rather</a:t>
            </a:r>
            <a:r>
              <a:rPr lang="pt-BR" altLang="pt-BR" sz="2400" b="1" dirty="0" smtClean="0">
                <a:solidFill>
                  <a:srgbClr val="000090"/>
                </a:solidFill>
              </a:rPr>
              <a:t> </a:t>
            </a:r>
            <a:r>
              <a:rPr lang="pt-BR" altLang="pt-BR" sz="2400" b="1" dirty="0" err="1" smtClean="0">
                <a:solidFill>
                  <a:srgbClr val="000090"/>
                </a:solidFill>
              </a:rPr>
              <a:t>than</a:t>
            </a:r>
            <a:r>
              <a:rPr lang="pt-BR" altLang="pt-BR" sz="2400" b="1" dirty="0" smtClean="0">
                <a:solidFill>
                  <a:srgbClr val="000090"/>
                </a:solidFill>
              </a:rPr>
              <a:t> </a:t>
            </a:r>
            <a:r>
              <a:rPr lang="pt-BR" altLang="pt-BR" sz="2400" b="1" dirty="0" err="1" smtClean="0">
                <a:solidFill>
                  <a:srgbClr val="000090"/>
                </a:solidFill>
              </a:rPr>
              <a:t>excessive</a:t>
            </a:r>
            <a:r>
              <a:rPr lang="pt-BR" altLang="pt-BR" sz="2400" b="1" dirty="0" smtClean="0">
                <a:solidFill>
                  <a:srgbClr val="000090"/>
                </a:solidFill>
              </a:rPr>
              <a:t>  </a:t>
            </a:r>
            <a:r>
              <a:rPr lang="zh-CN" altLang="en-US" sz="2400" b="1" dirty="0" smtClean="0">
                <a:solidFill>
                  <a:srgbClr val="000090"/>
                </a:solidFill>
              </a:rPr>
              <a:t>足够而非过度</a:t>
            </a:r>
            <a:endParaRPr lang="pt-BR" altLang="pt-BR" sz="2400" b="1" dirty="0" smtClean="0">
              <a:solidFill>
                <a:srgbClr val="000090"/>
              </a:solidFill>
            </a:endParaRPr>
          </a:p>
          <a:p>
            <a:pPr marL="457200" indent="-457200">
              <a:spcBef>
                <a:spcPct val="0"/>
              </a:spcBef>
              <a:spcAft>
                <a:spcPts val="700"/>
              </a:spcAft>
              <a:buFontTx/>
              <a:buAutoNum type="arabicPeriod" startAt="8"/>
              <a:defRPr/>
            </a:pPr>
            <a:r>
              <a:rPr lang="pt-BR" altLang="pt-BR" sz="2400" b="1" dirty="0" err="1" smtClean="0">
                <a:solidFill>
                  <a:srgbClr val="000090"/>
                </a:solidFill>
              </a:rPr>
              <a:t>Experiences</a:t>
            </a:r>
            <a:r>
              <a:rPr lang="pt-BR" altLang="pt-BR" sz="2400" b="1" dirty="0" smtClean="0">
                <a:solidFill>
                  <a:srgbClr val="000090"/>
                </a:solidFill>
              </a:rPr>
              <a:t> </a:t>
            </a:r>
            <a:r>
              <a:rPr lang="pt-BR" altLang="pt-BR" sz="2400" b="1" dirty="0" err="1" smtClean="0">
                <a:solidFill>
                  <a:srgbClr val="000090"/>
                </a:solidFill>
              </a:rPr>
              <a:t>and</a:t>
            </a:r>
            <a:r>
              <a:rPr lang="pt-BR" altLang="pt-BR" sz="2400" b="1" dirty="0" smtClean="0">
                <a:solidFill>
                  <a:srgbClr val="000090"/>
                </a:solidFill>
              </a:rPr>
              <a:t> </a:t>
            </a:r>
            <a:r>
              <a:rPr lang="pt-BR" altLang="pt-BR" sz="2400" b="1" dirty="0" err="1" smtClean="0">
                <a:solidFill>
                  <a:srgbClr val="000090"/>
                </a:solidFill>
              </a:rPr>
              <a:t>emotions</a:t>
            </a:r>
            <a:r>
              <a:rPr lang="pt-BR" altLang="pt-BR" sz="2400" b="1" dirty="0" smtClean="0">
                <a:solidFill>
                  <a:srgbClr val="000090"/>
                </a:solidFill>
              </a:rPr>
              <a:t> </a:t>
            </a:r>
            <a:r>
              <a:rPr lang="pt-BR" altLang="pt-BR" sz="2400" b="1" dirty="0" err="1" smtClean="0">
                <a:solidFill>
                  <a:srgbClr val="000090"/>
                </a:solidFill>
              </a:rPr>
              <a:t>rather</a:t>
            </a:r>
            <a:r>
              <a:rPr lang="pt-BR" altLang="pt-BR" sz="2400" b="1" dirty="0" smtClean="0">
                <a:solidFill>
                  <a:srgbClr val="000090"/>
                </a:solidFill>
              </a:rPr>
              <a:t> </a:t>
            </a:r>
            <a:r>
              <a:rPr lang="pt-BR" altLang="pt-BR" sz="2400" b="1" dirty="0" err="1" smtClean="0">
                <a:solidFill>
                  <a:srgbClr val="000090"/>
                </a:solidFill>
              </a:rPr>
              <a:t>than</a:t>
            </a:r>
            <a:r>
              <a:rPr lang="pt-BR" altLang="pt-BR" sz="2400" b="1" dirty="0" smtClean="0">
                <a:solidFill>
                  <a:srgbClr val="000090"/>
                </a:solidFill>
              </a:rPr>
              <a:t> </a:t>
            </a:r>
            <a:r>
              <a:rPr lang="pt-BR" altLang="pt-BR" sz="2400" b="1" dirty="0" err="1" smtClean="0">
                <a:solidFill>
                  <a:srgbClr val="000090"/>
                </a:solidFill>
              </a:rPr>
              <a:t>tangible</a:t>
            </a:r>
            <a:r>
              <a:rPr lang="pt-BR" altLang="pt-BR" sz="2400" b="1" dirty="0" smtClean="0">
                <a:solidFill>
                  <a:srgbClr val="000090"/>
                </a:solidFill>
              </a:rPr>
              <a:t> </a:t>
            </a:r>
            <a:r>
              <a:rPr lang="pt-BR" altLang="pt-BR" sz="2400" b="1" dirty="0" err="1" smtClean="0">
                <a:solidFill>
                  <a:srgbClr val="000090"/>
                </a:solidFill>
              </a:rPr>
              <a:t>products</a:t>
            </a:r>
            <a:endParaRPr lang="pt-BR" altLang="pt-BR" sz="2400" b="1" dirty="0" smtClean="0">
              <a:solidFill>
                <a:srgbClr val="000090"/>
              </a:solidFill>
            </a:endParaRPr>
          </a:p>
          <a:p>
            <a:pPr marL="0" indent="0">
              <a:spcBef>
                <a:spcPct val="0"/>
              </a:spcBef>
              <a:spcAft>
                <a:spcPts val="700"/>
              </a:spcAft>
              <a:buNone/>
              <a:defRPr/>
            </a:pPr>
            <a:r>
              <a:rPr lang="pt-BR" altLang="pt-BR" sz="2400" b="1" dirty="0">
                <a:solidFill>
                  <a:srgbClr val="000090"/>
                </a:solidFill>
              </a:rPr>
              <a:t> </a:t>
            </a:r>
            <a:r>
              <a:rPr lang="pt-BR" altLang="pt-BR" sz="2400" b="1" dirty="0" smtClean="0">
                <a:solidFill>
                  <a:srgbClr val="000090"/>
                </a:solidFill>
              </a:rPr>
              <a:t>  </a:t>
            </a:r>
            <a:r>
              <a:rPr lang="zh-CN" altLang="en-US" sz="2400" b="1" dirty="0" smtClean="0">
                <a:solidFill>
                  <a:srgbClr val="000090"/>
                </a:solidFill>
              </a:rPr>
              <a:t>经历与情感而非有形产品</a:t>
            </a:r>
            <a:endParaRPr lang="pt-BR" altLang="pt-BR" sz="2400" b="1" dirty="0" smtClean="0">
              <a:solidFill>
                <a:srgbClr val="000090"/>
              </a:solidFill>
            </a:endParaRPr>
          </a:p>
          <a:p>
            <a:pPr marL="0" indent="0">
              <a:spcBef>
                <a:spcPct val="0"/>
              </a:spcBef>
              <a:spcAft>
                <a:spcPts val="700"/>
              </a:spcAft>
              <a:buFontTx/>
              <a:buNone/>
              <a:defRPr/>
            </a:pPr>
            <a:r>
              <a:rPr lang="pt-BR" altLang="pt-BR" sz="2400" b="1" dirty="0" smtClean="0">
                <a:solidFill>
                  <a:srgbClr val="000090"/>
                </a:solidFill>
              </a:rPr>
              <a:t>9.    More </a:t>
            </a:r>
            <a:r>
              <a:rPr lang="pt-BR" altLang="pt-BR" sz="2400" b="1" dirty="0" err="1" smtClean="0">
                <a:solidFill>
                  <a:srgbClr val="000090"/>
                </a:solidFill>
              </a:rPr>
              <a:t>cooperation</a:t>
            </a:r>
            <a:r>
              <a:rPr lang="pt-BR" altLang="pt-BR" sz="2400" b="1" dirty="0" smtClean="0">
                <a:solidFill>
                  <a:srgbClr val="000090"/>
                </a:solidFill>
              </a:rPr>
              <a:t> </a:t>
            </a:r>
            <a:r>
              <a:rPr lang="pt-BR" altLang="pt-BR" sz="2400" b="1" dirty="0" err="1" smtClean="0">
                <a:solidFill>
                  <a:srgbClr val="000090"/>
                </a:solidFill>
              </a:rPr>
              <a:t>than</a:t>
            </a:r>
            <a:r>
              <a:rPr lang="pt-BR" altLang="pt-BR" sz="2400" b="1" dirty="0" smtClean="0">
                <a:solidFill>
                  <a:srgbClr val="000090"/>
                </a:solidFill>
              </a:rPr>
              <a:t> </a:t>
            </a:r>
            <a:r>
              <a:rPr lang="pt-BR" altLang="pt-BR" sz="2400" b="1" dirty="0" err="1" smtClean="0">
                <a:solidFill>
                  <a:srgbClr val="000090"/>
                </a:solidFill>
              </a:rPr>
              <a:t>competition</a:t>
            </a:r>
            <a:r>
              <a:rPr lang="pt-BR" altLang="pt-BR" sz="2400" b="1" dirty="0" smtClean="0">
                <a:solidFill>
                  <a:srgbClr val="000090"/>
                </a:solidFill>
              </a:rPr>
              <a:t> </a:t>
            </a:r>
            <a:r>
              <a:rPr lang="zh-CN" altLang="en-US" sz="2400" b="1" dirty="0" smtClean="0">
                <a:solidFill>
                  <a:srgbClr val="000090"/>
                </a:solidFill>
              </a:rPr>
              <a:t>更多合作而非竞争</a:t>
            </a:r>
            <a:endParaRPr lang="pt-BR" altLang="pt-BR" sz="2400" b="1" dirty="0" smtClean="0">
              <a:solidFill>
                <a:srgbClr val="000090"/>
              </a:solidFill>
            </a:endParaRPr>
          </a:p>
          <a:p>
            <a:pPr marL="457200" indent="-457200">
              <a:spcBef>
                <a:spcPct val="0"/>
              </a:spcBef>
              <a:spcAft>
                <a:spcPts val="700"/>
              </a:spcAft>
              <a:buFontTx/>
              <a:buAutoNum type="arabicPeriod" startAt="10"/>
              <a:defRPr/>
            </a:pPr>
            <a:r>
              <a:rPr lang="pt-BR" altLang="pt-BR" sz="2400" b="1" dirty="0" smtClean="0">
                <a:solidFill>
                  <a:srgbClr val="000090"/>
                </a:solidFill>
              </a:rPr>
              <a:t> </a:t>
            </a:r>
            <a:r>
              <a:rPr lang="pt-BR" altLang="pt-BR" sz="2400" b="1" dirty="0" err="1" smtClean="0">
                <a:solidFill>
                  <a:srgbClr val="000090"/>
                </a:solidFill>
              </a:rPr>
              <a:t>Responsible</a:t>
            </a:r>
            <a:r>
              <a:rPr lang="pt-BR" altLang="pt-BR" sz="2400" b="1" dirty="0" smtClean="0">
                <a:solidFill>
                  <a:srgbClr val="000090"/>
                </a:solidFill>
              </a:rPr>
              <a:t> </a:t>
            </a:r>
            <a:r>
              <a:rPr lang="pt-BR" altLang="pt-BR" sz="2400" b="1" dirty="0" err="1" smtClean="0">
                <a:solidFill>
                  <a:srgbClr val="000090"/>
                </a:solidFill>
              </a:rPr>
              <a:t>advertising</a:t>
            </a:r>
            <a:r>
              <a:rPr lang="pt-BR" altLang="pt-BR" sz="2400" b="1" dirty="0" smtClean="0">
                <a:solidFill>
                  <a:srgbClr val="000090"/>
                </a:solidFill>
              </a:rPr>
              <a:t> </a:t>
            </a:r>
            <a:r>
              <a:rPr lang="pt-BR" altLang="pt-BR" sz="2400" b="1" dirty="0" err="1" smtClean="0">
                <a:solidFill>
                  <a:srgbClr val="000090"/>
                </a:solidFill>
              </a:rPr>
              <a:t>rather</a:t>
            </a:r>
            <a:r>
              <a:rPr lang="pt-BR" altLang="pt-BR" sz="2400" b="1" dirty="0" smtClean="0">
                <a:solidFill>
                  <a:srgbClr val="000090"/>
                </a:solidFill>
              </a:rPr>
              <a:t> </a:t>
            </a:r>
            <a:r>
              <a:rPr lang="pt-BR" altLang="pt-BR" sz="2400" b="1" dirty="0" err="1" smtClean="0">
                <a:solidFill>
                  <a:srgbClr val="000090"/>
                </a:solidFill>
              </a:rPr>
              <a:t>than</a:t>
            </a:r>
            <a:r>
              <a:rPr lang="pt-BR" altLang="pt-BR" sz="2400" b="1" dirty="0" smtClean="0">
                <a:solidFill>
                  <a:srgbClr val="000090"/>
                </a:solidFill>
              </a:rPr>
              <a:t> </a:t>
            </a:r>
            <a:r>
              <a:rPr lang="pt-BR" altLang="pt-BR" sz="2400" b="1" dirty="0" err="1" smtClean="0">
                <a:solidFill>
                  <a:srgbClr val="000090"/>
                </a:solidFill>
              </a:rPr>
              <a:t>stimulating</a:t>
            </a:r>
            <a:r>
              <a:rPr lang="pt-BR" altLang="pt-BR" sz="2400" b="1" dirty="0" smtClean="0">
                <a:solidFill>
                  <a:srgbClr val="000090"/>
                </a:solidFill>
              </a:rPr>
              <a:t> </a:t>
            </a:r>
            <a:r>
              <a:rPr lang="pt-BR" altLang="pt-BR" sz="2400" b="1" dirty="0" err="1" smtClean="0">
                <a:solidFill>
                  <a:srgbClr val="000090"/>
                </a:solidFill>
              </a:rPr>
              <a:t>excessive</a:t>
            </a:r>
            <a:r>
              <a:rPr lang="pt-BR" altLang="pt-BR" sz="2400" b="1" dirty="0" smtClean="0">
                <a:solidFill>
                  <a:srgbClr val="000090"/>
                </a:solidFill>
              </a:rPr>
              <a:t> 	</a:t>
            </a:r>
            <a:r>
              <a:rPr lang="pt-BR" altLang="pt-BR" sz="2400" b="1" dirty="0" err="1" smtClean="0">
                <a:solidFill>
                  <a:srgbClr val="000090"/>
                </a:solidFill>
              </a:rPr>
              <a:t>consumption</a:t>
            </a:r>
            <a:r>
              <a:rPr lang="pt-BR" altLang="pt-BR" sz="2400" b="1" dirty="0" smtClean="0">
                <a:solidFill>
                  <a:srgbClr val="000090"/>
                </a:solidFill>
              </a:rPr>
              <a:t>. </a:t>
            </a:r>
            <a:r>
              <a:rPr lang="zh-CN" altLang="en-US" sz="2400" b="1" dirty="0" smtClean="0">
                <a:solidFill>
                  <a:srgbClr val="000090"/>
                </a:solidFill>
              </a:rPr>
              <a:t>负责任的广告而非刺激过度消费</a:t>
            </a:r>
            <a:endParaRPr lang="pt-BR" altLang="pt-BR" sz="2400" b="1" dirty="0" smtClean="0">
              <a:solidFill>
                <a:srgbClr val="000090"/>
              </a:solidFill>
            </a:endParaRPr>
          </a:p>
          <a:p>
            <a:pPr marL="0" indent="0">
              <a:spcBef>
                <a:spcPct val="0"/>
              </a:spcBef>
              <a:spcAft>
                <a:spcPts val="700"/>
              </a:spcAft>
              <a:buNone/>
              <a:defRPr/>
            </a:pPr>
            <a:r>
              <a:rPr lang="pt-BR" altLang="pt-BR" sz="2400" b="1" dirty="0" err="1" smtClean="0">
                <a:solidFill>
                  <a:srgbClr val="FF0000"/>
                </a:solidFill>
              </a:rPr>
              <a:t>Needs</a:t>
            </a:r>
            <a:r>
              <a:rPr lang="pt-BR" altLang="pt-BR" sz="2400" b="1" dirty="0" smtClean="0">
                <a:solidFill>
                  <a:srgbClr val="FF0000"/>
                </a:solidFill>
              </a:rPr>
              <a:t> </a:t>
            </a:r>
            <a:r>
              <a:rPr lang="pt-BR" altLang="pt-BR" sz="2400" b="1" dirty="0" err="1" smtClean="0">
                <a:solidFill>
                  <a:srgbClr val="FF0000"/>
                </a:solidFill>
              </a:rPr>
              <a:t>educated</a:t>
            </a:r>
            <a:r>
              <a:rPr lang="pt-BR" altLang="pt-BR" sz="2400" b="1" dirty="0" smtClean="0">
                <a:solidFill>
                  <a:srgbClr val="FF0000"/>
                </a:solidFill>
              </a:rPr>
              <a:t> </a:t>
            </a:r>
            <a:r>
              <a:rPr lang="pt-BR" altLang="pt-BR" sz="2400" b="1" dirty="0" err="1" smtClean="0">
                <a:solidFill>
                  <a:srgbClr val="FF0000"/>
                </a:solidFill>
              </a:rPr>
              <a:t>consumers</a:t>
            </a:r>
            <a:r>
              <a:rPr lang="pt-BR" altLang="pt-BR" sz="2400" b="1" dirty="0" smtClean="0">
                <a:solidFill>
                  <a:srgbClr val="FF0000"/>
                </a:solidFill>
              </a:rPr>
              <a:t> </a:t>
            </a:r>
            <a:r>
              <a:rPr lang="pt-BR" altLang="pt-BR" sz="2400" b="1" dirty="0" err="1" smtClean="0">
                <a:solidFill>
                  <a:srgbClr val="FF0000"/>
                </a:solidFill>
              </a:rPr>
              <a:t>and</a:t>
            </a:r>
            <a:r>
              <a:rPr lang="pt-BR" altLang="pt-BR" sz="2400" b="1" dirty="0" smtClean="0">
                <a:solidFill>
                  <a:srgbClr val="FF0000"/>
                </a:solidFill>
              </a:rPr>
              <a:t> civil </a:t>
            </a:r>
            <a:r>
              <a:rPr lang="pt-BR" altLang="pt-BR" sz="2400" b="1" dirty="0" err="1" smtClean="0">
                <a:solidFill>
                  <a:srgbClr val="FF0000"/>
                </a:solidFill>
              </a:rPr>
              <a:t>society</a:t>
            </a:r>
            <a:r>
              <a:rPr lang="pt-BR" altLang="pt-BR" sz="2400" b="1" dirty="0" smtClean="0">
                <a:solidFill>
                  <a:srgbClr val="FF0000"/>
                </a:solidFill>
              </a:rPr>
              <a:t> </a:t>
            </a:r>
            <a:r>
              <a:rPr lang="pt-BR" altLang="pt-BR" sz="2400" b="1" dirty="0" err="1" smtClean="0">
                <a:solidFill>
                  <a:srgbClr val="FF0000"/>
                </a:solidFill>
              </a:rPr>
              <a:t>bottom</a:t>
            </a:r>
            <a:r>
              <a:rPr lang="pt-BR" altLang="pt-BR" sz="2400" b="1" dirty="0" smtClean="0">
                <a:solidFill>
                  <a:srgbClr val="FF0000"/>
                </a:solidFill>
              </a:rPr>
              <a:t> </a:t>
            </a:r>
            <a:r>
              <a:rPr lang="pt-BR" altLang="pt-BR" sz="2400" b="1" dirty="0" err="1" smtClean="0">
                <a:solidFill>
                  <a:srgbClr val="FF0000"/>
                </a:solidFill>
              </a:rPr>
              <a:t>up</a:t>
            </a:r>
            <a:r>
              <a:rPr lang="pt-BR" altLang="pt-BR" sz="2400" b="1" dirty="0" smtClean="0">
                <a:solidFill>
                  <a:srgbClr val="FF0000"/>
                </a:solidFill>
              </a:rPr>
              <a:t> </a:t>
            </a:r>
            <a:r>
              <a:rPr lang="pt-BR" altLang="pt-BR" sz="2400" b="1" dirty="0" err="1" smtClean="0">
                <a:solidFill>
                  <a:srgbClr val="FF0000"/>
                </a:solidFill>
              </a:rPr>
              <a:t>involvement</a:t>
            </a:r>
            <a:r>
              <a:rPr lang="pt-BR" altLang="pt-BR" sz="2400" b="1" dirty="0" smtClean="0">
                <a:solidFill>
                  <a:srgbClr val="FF0000"/>
                </a:solidFill>
              </a:rPr>
              <a:t> in dialogue </a:t>
            </a:r>
            <a:r>
              <a:rPr lang="pt-BR" altLang="pt-BR" sz="2400" b="1" dirty="0" err="1" smtClean="0">
                <a:solidFill>
                  <a:srgbClr val="FF0000"/>
                </a:solidFill>
              </a:rPr>
              <a:t>with</a:t>
            </a:r>
            <a:r>
              <a:rPr lang="pt-BR" altLang="pt-BR" sz="2400" b="1" dirty="0" smtClean="0">
                <a:solidFill>
                  <a:srgbClr val="FF0000"/>
                </a:solidFill>
              </a:rPr>
              <a:t> </a:t>
            </a:r>
            <a:r>
              <a:rPr lang="pt-BR" altLang="pt-BR" sz="2400" b="1" dirty="0" err="1" smtClean="0">
                <a:solidFill>
                  <a:srgbClr val="FF0000"/>
                </a:solidFill>
              </a:rPr>
              <a:t>governments</a:t>
            </a:r>
            <a:r>
              <a:rPr lang="pt-BR" altLang="pt-BR" sz="2400" b="1" dirty="0" smtClean="0">
                <a:solidFill>
                  <a:srgbClr val="FF0000"/>
                </a:solidFill>
              </a:rPr>
              <a:t> </a:t>
            </a:r>
            <a:r>
              <a:rPr lang="pt-BR" altLang="pt-BR" sz="2400" b="1" dirty="0" err="1" smtClean="0">
                <a:solidFill>
                  <a:srgbClr val="FF0000"/>
                </a:solidFill>
              </a:rPr>
              <a:t>and</a:t>
            </a:r>
            <a:r>
              <a:rPr lang="pt-BR" altLang="pt-BR" sz="2400" b="1" dirty="0" smtClean="0">
                <a:solidFill>
                  <a:srgbClr val="FF0000"/>
                </a:solidFill>
              </a:rPr>
              <a:t> </a:t>
            </a:r>
            <a:r>
              <a:rPr lang="pt-BR" altLang="pt-BR" sz="2400" b="1" dirty="0" err="1" smtClean="0">
                <a:solidFill>
                  <a:srgbClr val="FF0000"/>
                </a:solidFill>
              </a:rPr>
              <a:t>corporations</a:t>
            </a:r>
            <a:r>
              <a:rPr lang="pt-BR" altLang="pt-BR" sz="2400" b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spcBef>
                <a:spcPct val="0"/>
              </a:spcBef>
              <a:spcAft>
                <a:spcPts val="700"/>
              </a:spcAft>
              <a:buNone/>
              <a:defRPr/>
            </a:pPr>
            <a:r>
              <a:rPr lang="zh-CN" altLang="en-US" sz="2400" b="1" dirty="0" smtClean="0">
                <a:solidFill>
                  <a:srgbClr val="FF0000"/>
                </a:solidFill>
              </a:rPr>
              <a:t>需要受教育的消费者和公民社会自下而上地与政府和企业对话</a:t>
            </a:r>
            <a:endParaRPr lang="pt-BR" altLang="pt-BR" sz="2400" b="1" dirty="0" smtClean="0">
              <a:solidFill>
                <a:srgbClr val="FF0000"/>
              </a:solidFill>
            </a:endParaRPr>
          </a:p>
        </p:txBody>
      </p:sp>
      <p:sp>
        <p:nvSpPr>
          <p:cNvPr id="28675" name="CaixaDeTexto 1"/>
          <p:cNvSpPr txBox="1">
            <a:spLocks noChangeArrowheads="1"/>
          </p:cNvSpPr>
          <p:nvPr/>
        </p:nvSpPr>
        <p:spPr bwMode="auto">
          <a:xfrm>
            <a:off x="82550" y="149225"/>
            <a:ext cx="872065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pt-BR" sz="3200" b="1" dirty="0" smtClean="0">
                <a:solidFill>
                  <a:schemeClr val="tx1"/>
                </a:solidFill>
              </a:rPr>
              <a:t>Some Attributes for New </a:t>
            </a:r>
            <a:r>
              <a:rPr lang="en-GB" altLang="pt-BR" sz="3200" b="1" dirty="0">
                <a:solidFill>
                  <a:schemeClr val="tx1"/>
                </a:solidFill>
              </a:rPr>
              <a:t>G</a:t>
            </a:r>
            <a:r>
              <a:rPr lang="en-GB" altLang="pt-BR" sz="3200" b="1" dirty="0" smtClean="0">
                <a:solidFill>
                  <a:schemeClr val="tx1"/>
                </a:solidFill>
              </a:rPr>
              <a:t>oods &amp; Services:</a:t>
            </a:r>
          </a:p>
          <a:p>
            <a:pPr eaLnBrk="1" hangingPunct="1"/>
            <a:r>
              <a:rPr lang="zh-CN" altLang="en-US" sz="3200" b="1" dirty="0" smtClean="0">
                <a:solidFill>
                  <a:schemeClr val="tx1"/>
                </a:solidFill>
              </a:rPr>
              <a:t>新商品与服务的部分属性</a:t>
            </a:r>
            <a:endParaRPr lang="en-GB" altLang="pt-BR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4544231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Business sector already mobilizing</a:t>
            </a:r>
            <a:br>
              <a:rPr lang="en-US" b="1" dirty="0" smtClean="0"/>
            </a:br>
            <a:r>
              <a:rPr lang="zh-CN" altLang="en-US" b="1" dirty="0" smtClean="0"/>
              <a:t>商界已经行动起来</a:t>
            </a:r>
            <a:endParaRPr lang="en-US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91976"/>
            <a:ext cx="84881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sz="2400" dirty="0" smtClean="0">
              <a:solidFill>
                <a:srgbClr val="000090"/>
              </a:solidFill>
            </a:endParaRPr>
          </a:p>
          <a:p>
            <a:r>
              <a:rPr lang="en-US" sz="2500" b="1" dirty="0" smtClean="0">
                <a:solidFill>
                  <a:srgbClr val="000090"/>
                </a:solidFill>
              </a:rPr>
              <a:t>Google + Yahoo  </a:t>
            </a:r>
            <a:r>
              <a:rPr lang="en-US" sz="2400" dirty="0" smtClean="0">
                <a:solidFill>
                  <a:srgbClr val="000090"/>
                </a:solidFill>
                <a:sym typeface="Wingdings" panose="05000000000000000000" pitchFamily="2" charset="2"/>
              </a:rPr>
              <a:t></a:t>
            </a:r>
            <a:r>
              <a:rPr lang="en-US" sz="2400" dirty="0" smtClean="0">
                <a:solidFill>
                  <a:srgbClr val="000090"/>
                </a:solidFill>
              </a:rPr>
              <a:t> Carbon neutrality </a:t>
            </a:r>
            <a:r>
              <a:rPr lang="zh-CN" altLang="en-US" sz="2400" dirty="0" smtClean="0">
                <a:solidFill>
                  <a:srgbClr val="000090"/>
                </a:solidFill>
              </a:rPr>
              <a:t>碳中和</a:t>
            </a:r>
            <a:endParaRPr lang="en-US" sz="2400" dirty="0" smtClean="0">
              <a:solidFill>
                <a:srgbClr val="000090"/>
              </a:solidFill>
            </a:endParaRPr>
          </a:p>
          <a:p>
            <a:endParaRPr lang="en-US" sz="2400" dirty="0" smtClean="0">
              <a:solidFill>
                <a:srgbClr val="000090"/>
              </a:solidFill>
            </a:endParaRPr>
          </a:p>
          <a:p>
            <a:r>
              <a:rPr lang="en-US" sz="2500" b="1" dirty="0" smtClean="0">
                <a:solidFill>
                  <a:srgbClr val="000090"/>
                </a:solidFill>
              </a:rPr>
              <a:t>Coke + Nespresso  </a:t>
            </a:r>
            <a:r>
              <a:rPr lang="en-US" sz="2400" dirty="0" smtClean="0">
                <a:solidFill>
                  <a:srgbClr val="000090"/>
                </a:solidFill>
                <a:sym typeface="Wingdings" panose="05000000000000000000" pitchFamily="2" charset="2"/>
              </a:rPr>
              <a:t></a:t>
            </a:r>
            <a:r>
              <a:rPr lang="en-US" sz="2400" dirty="0" smtClean="0">
                <a:solidFill>
                  <a:srgbClr val="000090"/>
                </a:solidFill>
              </a:rPr>
              <a:t>  Carbon  emissions reduction </a:t>
            </a:r>
            <a:r>
              <a:rPr lang="zh-CN" altLang="en-US" sz="2400" dirty="0" smtClean="0">
                <a:solidFill>
                  <a:srgbClr val="000090"/>
                </a:solidFill>
              </a:rPr>
              <a:t>减少碳排放</a:t>
            </a:r>
            <a:endParaRPr lang="en-US" sz="2400" dirty="0" smtClean="0">
              <a:solidFill>
                <a:srgbClr val="000090"/>
              </a:solidFill>
            </a:endParaRPr>
          </a:p>
          <a:p>
            <a:endParaRPr lang="en-US" sz="2400" dirty="0" smtClean="0">
              <a:solidFill>
                <a:srgbClr val="000090"/>
              </a:solidFill>
            </a:endParaRPr>
          </a:p>
          <a:p>
            <a:r>
              <a:rPr lang="en-US" sz="2400" b="1" dirty="0" smtClean="0">
                <a:solidFill>
                  <a:srgbClr val="000090"/>
                </a:solidFill>
              </a:rPr>
              <a:t>Cool Planet Energy Systems  </a:t>
            </a:r>
            <a:r>
              <a:rPr lang="en-US" sz="2400" dirty="0" smtClean="0">
                <a:solidFill>
                  <a:srgbClr val="000090"/>
                </a:solidFill>
                <a:sym typeface="Wingdings" panose="05000000000000000000" pitchFamily="2" charset="2"/>
              </a:rPr>
              <a:t></a:t>
            </a:r>
            <a:r>
              <a:rPr lang="en-US" sz="2400" dirty="0" smtClean="0">
                <a:solidFill>
                  <a:srgbClr val="000090"/>
                </a:solidFill>
              </a:rPr>
              <a:t>  Carbon negative </a:t>
            </a:r>
            <a:r>
              <a:rPr lang="zh-CN" altLang="en-US" sz="2400" dirty="0" smtClean="0">
                <a:solidFill>
                  <a:srgbClr val="000090"/>
                </a:solidFill>
              </a:rPr>
              <a:t>碳负增长</a:t>
            </a:r>
            <a:endParaRPr lang="en-US" sz="2400" dirty="0" smtClean="0">
              <a:solidFill>
                <a:srgbClr val="000090"/>
              </a:solidFill>
            </a:endParaRPr>
          </a:p>
          <a:p>
            <a:endParaRPr lang="en-US" sz="2400" dirty="0" smtClean="0">
              <a:solidFill>
                <a:srgbClr val="000090"/>
              </a:solidFill>
            </a:endParaRPr>
          </a:p>
          <a:p>
            <a:r>
              <a:rPr lang="en-US" sz="2400" b="1" dirty="0" smtClean="0">
                <a:solidFill>
                  <a:srgbClr val="000090"/>
                </a:solidFill>
              </a:rPr>
              <a:t>Avis</a:t>
            </a:r>
            <a:r>
              <a:rPr lang="en-US" sz="2400" dirty="0" smtClean="0">
                <a:solidFill>
                  <a:srgbClr val="000090"/>
                </a:solidFill>
              </a:rPr>
              <a:t> </a:t>
            </a:r>
            <a:r>
              <a:rPr lang="en-US" sz="2400" b="1" dirty="0" smtClean="0">
                <a:solidFill>
                  <a:srgbClr val="000090"/>
                </a:solidFill>
              </a:rPr>
              <a:t>rent-a-car</a:t>
            </a:r>
            <a:r>
              <a:rPr lang="en-US" sz="2400" dirty="0" smtClean="0">
                <a:solidFill>
                  <a:srgbClr val="000090"/>
                </a:solidFill>
              </a:rPr>
              <a:t>, </a:t>
            </a:r>
            <a:r>
              <a:rPr lang="en-US" sz="2400" b="1" dirty="0" smtClean="0">
                <a:solidFill>
                  <a:srgbClr val="000090"/>
                </a:solidFill>
              </a:rPr>
              <a:t>Tesco</a:t>
            </a:r>
            <a:r>
              <a:rPr lang="en-US" sz="2400" dirty="0" smtClean="0">
                <a:solidFill>
                  <a:srgbClr val="000090"/>
                </a:solidFill>
              </a:rPr>
              <a:t>, </a:t>
            </a:r>
            <a:r>
              <a:rPr lang="en-US" sz="2400" b="1" dirty="0" smtClean="0">
                <a:solidFill>
                  <a:srgbClr val="000090"/>
                </a:solidFill>
              </a:rPr>
              <a:t>British Telecom</a:t>
            </a:r>
            <a:r>
              <a:rPr lang="en-US" sz="2400" dirty="0" smtClean="0">
                <a:solidFill>
                  <a:srgbClr val="000090"/>
                </a:solidFill>
              </a:rPr>
              <a:t>, </a:t>
            </a:r>
            <a:r>
              <a:rPr lang="en-US" sz="2400" b="1" dirty="0" smtClean="0">
                <a:solidFill>
                  <a:srgbClr val="000090"/>
                </a:solidFill>
              </a:rPr>
              <a:t>Pepsico</a:t>
            </a:r>
            <a:r>
              <a:rPr lang="en-US" sz="2400" dirty="0" smtClean="0">
                <a:solidFill>
                  <a:srgbClr val="000090"/>
                </a:solidFill>
              </a:rPr>
              <a:t>, </a:t>
            </a:r>
            <a:r>
              <a:rPr lang="en-US" sz="2400" b="1" dirty="0" smtClean="0">
                <a:solidFill>
                  <a:srgbClr val="000090"/>
                </a:solidFill>
              </a:rPr>
              <a:t>Walmart</a:t>
            </a:r>
            <a:r>
              <a:rPr lang="en-US" sz="2400" dirty="0" smtClean="0">
                <a:solidFill>
                  <a:srgbClr val="000090"/>
                </a:solidFill>
              </a:rPr>
              <a:t>, </a:t>
            </a:r>
            <a:r>
              <a:rPr lang="en-US" sz="2400" b="1" dirty="0" smtClean="0">
                <a:solidFill>
                  <a:srgbClr val="000090"/>
                </a:solidFill>
              </a:rPr>
              <a:t>PUMA</a:t>
            </a:r>
            <a:r>
              <a:rPr lang="en-US" sz="2400" dirty="0" smtClean="0">
                <a:solidFill>
                  <a:srgbClr val="000090"/>
                </a:solidFill>
              </a:rPr>
              <a:t>, </a:t>
            </a:r>
            <a:r>
              <a:rPr lang="en-US" sz="2400" b="1" dirty="0" smtClean="0">
                <a:solidFill>
                  <a:srgbClr val="000090"/>
                </a:solidFill>
              </a:rPr>
              <a:t>Natura</a:t>
            </a:r>
            <a:r>
              <a:rPr lang="en-US" sz="2400" dirty="0" smtClean="0">
                <a:solidFill>
                  <a:srgbClr val="000090"/>
                </a:solidFill>
              </a:rPr>
              <a:t>                 </a:t>
            </a:r>
            <a:r>
              <a:rPr lang="en-US" sz="2400" dirty="0" smtClean="0">
                <a:solidFill>
                  <a:srgbClr val="000090"/>
                </a:solidFill>
                <a:sym typeface="Wingdings" panose="05000000000000000000" pitchFamily="2" charset="2"/>
              </a:rPr>
              <a:t> </a:t>
            </a:r>
            <a:r>
              <a:rPr lang="en-US" sz="2400" dirty="0" smtClean="0">
                <a:solidFill>
                  <a:srgbClr val="000090"/>
                </a:solidFill>
              </a:rPr>
              <a:t>new strategies to increase the client’s quality of life </a:t>
            </a:r>
            <a:r>
              <a:rPr lang="zh-CN" altLang="en-US" sz="2400" dirty="0" smtClean="0">
                <a:solidFill>
                  <a:srgbClr val="000090"/>
                </a:solidFill>
              </a:rPr>
              <a:t>新策略提升顾客生活质量</a:t>
            </a:r>
            <a:endParaRPr lang="en-US" sz="2400" dirty="0" smtClean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0090"/>
                </a:solidFill>
              </a:rPr>
              <a:t> </a:t>
            </a:r>
          </a:p>
          <a:p>
            <a:r>
              <a:rPr lang="en-US" sz="2400" b="1" dirty="0" smtClean="0">
                <a:solidFill>
                  <a:srgbClr val="000090"/>
                </a:solidFill>
              </a:rPr>
              <a:t>Danone</a:t>
            </a:r>
            <a:r>
              <a:rPr lang="en-US" sz="2400" dirty="0" smtClean="0">
                <a:solidFill>
                  <a:srgbClr val="000090"/>
                </a:solidFill>
              </a:rPr>
              <a:t>, </a:t>
            </a:r>
            <a:r>
              <a:rPr lang="en-US" sz="2400" b="1" dirty="0" smtClean="0">
                <a:solidFill>
                  <a:srgbClr val="000090"/>
                </a:solidFill>
              </a:rPr>
              <a:t>Nestle</a:t>
            </a:r>
            <a:r>
              <a:rPr lang="en-US" sz="2400" dirty="0" smtClean="0">
                <a:solidFill>
                  <a:srgbClr val="000090"/>
                </a:solidFill>
              </a:rPr>
              <a:t> and </a:t>
            </a:r>
            <a:r>
              <a:rPr lang="en-US" sz="2400" b="1" dirty="0" smtClean="0">
                <a:solidFill>
                  <a:srgbClr val="000090"/>
                </a:solidFill>
              </a:rPr>
              <a:t>Unileve</a:t>
            </a:r>
            <a:r>
              <a:rPr lang="en-US" sz="2400" dirty="0" smtClean="0">
                <a:solidFill>
                  <a:srgbClr val="000090"/>
                </a:solidFill>
              </a:rPr>
              <a:t>r </a:t>
            </a:r>
            <a:r>
              <a:rPr lang="en-US" sz="2400" dirty="0" smtClean="0">
                <a:solidFill>
                  <a:srgbClr val="000090"/>
                </a:solidFill>
                <a:sym typeface="Wingdings" panose="05000000000000000000" pitchFamily="2" charset="2"/>
              </a:rPr>
              <a:t></a:t>
            </a:r>
            <a:r>
              <a:rPr lang="en-US" sz="2400" dirty="0" smtClean="0">
                <a:solidFill>
                  <a:srgbClr val="000090"/>
                </a:solidFill>
              </a:rPr>
              <a:t> Sustainable Agriculture Initiative (SAI) </a:t>
            </a:r>
            <a:r>
              <a:rPr lang="zh-CN" altLang="en-US" sz="2400" dirty="0" smtClean="0">
                <a:solidFill>
                  <a:srgbClr val="000090"/>
                </a:solidFill>
              </a:rPr>
              <a:t>可持续农业倡导</a:t>
            </a:r>
            <a:endParaRPr lang="en-US" sz="2400" dirty="0" smtClean="0">
              <a:solidFill>
                <a:srgbClr val="000090"/>
              </a:solidFill>
            </a:endParaRPr>
          </a:p>
          <a:p>
            <a:endParaRPr lang="en-US" sz="2400" dirty="0" smtClean="0">
              <a:solidFill>
                <a:srgbClr val="000090"/>
              </a:solidFill>
            </a:endParaRPr>
          </a:p>
          <a:p>
            <a:r>
              <a:rPr lang="en-US" sz="2400" b="1" dirty="0" smtClean="0">
                <a:solidFill>
                  <a:srgbClr val="000090"/>
                </a:solidFill>
              </a:rPr>
              <a:t>Nestle</a:t>
            </a:r>
            <a:r>
              <a:rPr lang="en-US" sz="2400" dirty="0" smtClean="0">
                <a:solidFill>
                  <a:srgbClr val="000090"/>
                </a:solidFill>
              </a:rPr>
              <a:t>  </a:t>
            </a:r>
            <a:r>
              <a:rPr lang="en-US" sz="2400" dirty="0" smtClean="0">
                <a:solidFill>
                  <a:srgbClr val="000090"/>
                </a:solidFill>
                <a:sym typeface="Wingdings" panose="05000000000000000000" pitchFamily="2" charset="2"/>
              </a:rPr>
              <a:t></a:t>
            </a:r>
            <a:r>
              <a:rPr lang="en-US" sz="2400" dirty="0" smtClean="0">
                <a:solidFill>
                  <a:srgbClr val="000090"/>
                </a:solidFill>
              </a:rPr>
              <a:t>  create shared value in society </a:t>
            </a:r>
            <a:r>
              <a:rPr lang="zh-CN" altLang="en-US" sz="2400" dirty="0" smtClean="0">
                <a:solidFill>
                  <a:srgbClr val="000090"/>
                </a:solidFill>
              </a:rPr>
              <a:t>创造社会共享价值观</a:t>
            </a:r>
            <a:endParaRPr lang="en-US" sz="2400" dirty="0" smtClean="0">
              <a:solidFill>
                <a:srgbClr val="000090"/>
              </a:solidFill>
            </a:endParaRPr>
          </a:p>
          <a:p>
            <a:endParaRPr lang="en-US" sz="2400" dirty="0" smtClean="0">
              <a:solidFill>
                <a:srgbClr val="000090"/>
              </a:solidFill>
            </a:endParaRPr>
          </a:p>
          <a:p>
            <a:r>
              <a:rPr lang="en-US" sz="2400" b="1" dirty="0" smtClean="0">
                <a:solidFill>
                  <a:srgbClr val="000090"/>
                </a:solidFill>
              </a:rPr>
              <a:t>Unilever, Coke, Virgin, Walmart </a:t>
            </a:r>
            <a:r>
              <a:rPr lang="en-US" sz="2400" dirty="0" smtClean="0">
                <a:solidFill>
                  <a:srgbClr val="000090"/>
                </a:solidFill>
                <a:sym typeface="Wingdings" panose="05000000000000000000" pitchFamily="2" charset="2"/>
              </a:rPr>
              <a:t></a:t>
            </a:r>
            <a:r>
              <a:rPr lang="en-US" sz="2400" dirty="0" smtClean="0">
                <a:solidFill>
                  <a:srgbClr val="000090"/>
                </a:solidFill>
              </a:rPr>
              <a:t>  zero deforestation by 2020.  </a:t>
            </a:r>
            <a:r>
              <a:rPr lang="zh-CN" altLang="en-US" sz="2400" dirty="0" smtClean="0">
                <a:solidFill>
                  <a:srgbClr val="000090"/>
                </a:solidFill>
              </a:rPr>
              <a:t>到</a:t>
            </a:r>
            <a:r>
              <a:rPr lang="en-US" altLang="zh-CN" sz="2400" dirty="0" smtClean="0">
                <a:solidFill>
                  <a:srgbClr val="000090"/>
                </a:solidFill>
              </a:rPr>
              <a:t>2020</a:t>
            </a:r>
            <a:r>
              <a:rPr lang="zh-CN" altLang="en-US" sz="2400" dirty="0" smtClean="0">
                <a:solidFill>
                  <a:srgbClr val="000090"/>
                </a:solidFill>
              </a:rPr>
              <a:t>年森林零砍伐</a:t>
            </a:r>
            <a:endParaRPr lang="en-US" sz="2400" dirty="0">
              <a:solidFill>
                <a:srgbClr val="00009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0B071-B301-4961-8234-18D4B3D7507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723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28600" y="1524000"/>
            <a:ext cx="820896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pt-BR" sz="2000" dirty="0" smtClean="0">
                <a:solidFill>
                  <a:schemeClr val="tx1"/>
                </a:solidFill>
              </a:rPr>
              <a:t>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30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SUSTAINABILITY EQUATION</a:t>
            </a:r>
            <a:br>
              <a:rPr lang="en-US" b="1" dirty="0" smtClean="0"/>
            </a:br>
            <a:r>
              <a:rPr lang="zh-CN" altLang="en-US" sz="3600" b="1" dirty="0" smtClean="0"/>
              <a:t>可持续性公式</a:t>
            </a:r>
            <a:endParaRPr lang="en-US" sz="36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altLang="pt-BR" b="1" dirty="0">
                <a:solidFill>
                  <a:srgbClr val="000090"/>
                </a:solidFill>
              </a:rPr>
              <a:t>Radical Technological </a:t>
            </a:r>
            <a:r>
              <a:rPr lang="en-GB" altLang="pt-BR" b="1" dirty="0" smtClean="0">
                <a:solidFill>
                  <a:srgbClr val="000090"/>
                </a:solidFill>
              </a:rPr>
              <a:t>&amp; </a:t>
            </a:r>
            <a:r>
              <a:rPr lang="en-GB" altLang="pt-BR" b="1" dirty="0">
                <a:solidFill>
                  <a:srgbClr val="000090"/>
                </a:solidFill>
              </a:rPr>
              <a:t>Public Policy changes  </a:t>
            </a:r>
            <a:r>
              <a:rPr lang="en-GB" altLang="pt-BR" b="1" dirty="0" smtClean="0">
                <a:solidFill>
                  <a:srgbClr val="000090"/>
                </a:solidFill>
              </a:rPr>
              <a:t>supporting sustainable life styles </a:t>
            </a:r>
          </a:p>
          <a:p>
            <a:pPr marL="0" indent="0">
              <a:buNone/>
              <a:defRPr/>
            </a:pPr>
            <a:r>
              <a:rPr lang="en-GB" altLang="pt-BR" b="1" dirty="0" smtClean="0">
                <a:solidFill>
                  <a:srgbClr val="000090"/>
                </a:solidFill>
              </a:rPr>
              <a:t>  </a:t>
            </a:r>
            <a:r>
              <a:rPr lang="zh-CN" altLang="en-US" sz="2800" b="1" dirty="0" smtClean="0">
                <a:solidFill>
                  <a:srgbClr val="000090"/>
                </a:solidFill>
              </a:rPr>
              <a:t>激进的技术与公共政策改变支持可持续生活方式</a:t>
            </a:r>
            <a:endParaRPr lang="en-GB" altLang="pt-BR" sz="2800" b="1" dirty="0">
              <a:solidFill>
                <a:srgbClr val="000090"/>
              </a:solidFill>
            </a:endParaRPr>
          </a:p>
          <a:p>
            <a:pPr>
              <a:defRPr/>
            </a:pPr>
            <a:r>
              <a:rPr lang="en-GB" altLang="pt-BR" b="1" dirty="0" smtClean="0">
                <a:solidFill>
                  <a:srgbClr val="000090"/>
                </a:solidFill>
              </a:rPr>
              <a:t>A </a:t>
            </a:r>
            <a:r>
              <a:rPr lang="en-GB" altLang="pt-BR" b="1" dirty="0">
                <a:solidFill>
                  <a:srgbClr val="000090"/>
                </a:solidFill>
              </a:rPr>
              <a:t>new </a:t>
            </a:r>
            <a:r>
              <a:rPr lang="en-GB" altLang="pt-BR" b="1" dirty="0" smtClean="0">
                <a:solidFill>
                  <a:srgbClr val="000090"/>
                </a:solidFill>
              </a:rPr>
              <a:t>Consumer Awareness for new </a:t>
            </a:r>
            <a:r>
              <a:rPr lang="en-GB" altLang="pt-BR" b="1" dirty="0">
                <a:solidFill>
                  <a:srgbClr val="000090"/>
                </a:solidFill>
              </a:rPr>
              <a:t>sustainable consumption life styles </a:t>
            </a:r>
            <a:r>
              <a:rPr lang="en-GB" altLang="pt-BR" b="1" dirty="0" smtClean="0">
                <a:solidFill>
                  <a:srgbClr val="000090"/>
                </a:solidFill>
              </a:rPr>
              <a:t>and conscience </a:t>
            </a:r>
          </a:p>
          <a:p>
            <a:pPr marL="0" indent="0">
              <a:buNone/>
              <a:defRPr/>
            </a:pPr>
            <a:r>
              <a:rPr lang="zh-CN" altLang="en-US" sz="2800" b="1" dirty="0" smtClean="0">
                <a:solidFill>
                  <a:srgbClr val="000090"/>
                </a:solidFill>
              </a:rPr>
              <a:t>新消费者对新的可持续消费生活方式的觉悟与意识</a:t>
            </a:r>
            <a:endParaRPr lang="en-GB" altLang="pt-BR" sz="2800" b="1" dirty="0">
              <a:solidFill>
                <a:srgbClr val="000090"/>
              </a:solidFill>
            </a:endParaRPr>
          </a:p>
          <a:p>
            <a:pPr>
              <a:defRPr/>
            </a:pPr>
            <a:r>
              <a:rPr lang="en-GB" altLang="pt-BR" b="1" dirty="0" smtClean="0">
                <a:solidFill>
                  <a:srgbClr val="000090"/>
                </a:solidFill>
              </a:rPr>
              <a:t>Radically </a:t>
            </a:r>
            <a:r>
              <a:rPr lang="en-GB" altLang="pt-BR" b="1" dirty="0">
                <a:solidFill>
                  <a:srgbClr val="000090"/>
                </a:solidFill>
              </a:rPr>
              <a:t>new </a:t>
            </a:r>
            <a:r>
              <a:rPr lang="en-GB" altLang="pt-BR" b="1" dirty="0" smtClean="0">
                <a:solidFill>
                  <a:srgbClr val="000090"/>
                </a:solidFill>
              </a:rPr>
              <a:t>Goods </a:t>
            </a:r>
            <a:r>
              <a:rPr lang="en-GB" altLang="pt-BR" b="1" dirty="0">
                <a:solidFill>
                  <a:srgbClr val="000090"/>
                </a:solidFill>
              </a:rPr>
              <a:t>&amp; </a:t>
            </a:r>
            <a:r>
              <a:rPr lang="en-GB" altLang="pt-BR" b="1" dirty="0" smtClean="0">
                <a:solidFill>
                  <a:srgbClr val="000090"/>
                </a:solidFill>
              </a:rPr>
              <a:t>Services enabling new </a:t>
            </a:r>
            <a:r>
              <a:rPr lang="en-GB" altLang="pt-BR" b="1" dirty="0">
                <a:solidFill>
                  <a:srgbClr val="000090"/>
                </a:solidFill>
              </a:rPr>
              <a:t>sustainable life styles and </a:t>
            </a:r>
            <a:r>
              <a:rPr lang="en-GB" altLang="pt-BR" b="1" dirty="0" smtClean="0">
                <a:solidFill>
                  <a:srgbClr val="000090"/>
                </a:solidFill>
              </a:rPr>
              <a:t>demands</a:t>
            </a:r>
          </a:p>
          <a:p>
            <a:pPr marL="0" indent="0">
              <a:buNone/>
              <a:defRPr/>
            </a:pPr>
            <a:r>
              <a:rPr lang="en-GB" altLang="pt-BR" b="1" dirty="0">
                <a:solidFill>
                  <a:srgbClr val="000090"/>
                </a:solidFill>
              </a:rPr>
              <a:t> </a:t>
            </a:r>
            <a:r>
              <a:rPr lang="zh-CN" altLang="en-US" sz="2800" b="1" dirty="0" smtClean="0">
                <a:solidFill>
                  <a:srgbClr val="000090"/>
                </a:solidFill>
              </a:rPr>
              <a:t>新商品与服务促成新的可持续生活方式和需求</a:t>
            </a:r>
            <a:endParaRPr lang="pt-BR" altLang="pt-BR" sz="2800" b="1" dirty="0" smtClean="0">
              <a:solidFill>
                <a:srgbClr val="00009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462954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3"/>
          <p:cNvSpPr>
            <a:spLocks noChangeArrowheads="1"/>
          </p:cNvSpPr>
          <p:nvPr/>
        </p:nvSpPr>
        <p:spPr bwMode="auto">
          <a:xfrm>
            <a:off x="0" y="6611938"/>
            <a:ext cx="87852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SzPct val="120000"/>
              <a:buFont typeface="Wingdings" pitchFamily="2" charset="2"/>
              <a:buNone/>
            </a:pPr>
            <a:r>
              <a:rPr lang="pt-BR" altLang="pt-BR" sz="1000">
                <a:solidFill>
                  <a:srgbClr val="F2F2F2"/>
                </a:solidFill>
                <a:latin typeface="Calibri" pitchFamily="34" charset="0"/>
              </a:rPr>
              <a:t>FONTE: </a:t>
            </a:r>
            <a:r>
              <a:rPr lang="pt-BR" altLang="pt-BR" sz="1000" b="1">
                <a:solidFill>
                  <a:srgbClr val="F2F2F2"/>
                </a:solidFill>
                <a:latin typeface="Calibri" pitchFamily="34" charset="0"/>
              </a:rPr>
              <a:t>WWF BRASIL</a:t>
            </a:r>
            <a:endParaRPr lang="pt-BR" altLang="pt-BR" sz="1000">
              <a:solidFill>
                <a:srgbClr val="F2F2F2"/>
              </a:solidFill>
              <a:latin typeface="Calibri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28600" y="1219200"/>
            <a:ext cx="8643937" cy="587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</a:pPr>
            <a:endParaRPr lang="pt-BR" altLang="pt-BR" sz="2400" dirty="0" smtClean="0">
              <a:solidFill>
                <a:schemeClr val="tx1"/>
              </a:solidFill>
              <a:ea typeface="MS PGothic" charset="-128"/>
            </a:endParaRPr>
          </a:p>
          <a:p>
            <a:pPr eaLnBrk="1" hangingPunct="1">
              <a:buClr>
                <a:srgbClr val="000000"/>
              </a:buClr>
              <a:buSzPct val="100000"/>
            </a:pPr>
            <a:endParaRPr lang="pt-BR" altLang="pt-BR" sz="2400" dirty="0">
              <a:solidFill>
                <a:schemeClr val="tx1"/>
              </a:solidFill>
              <a:ea typeface="MS PGothic" charset="-128"/>
            </a:endParaRPr>
          </a:p>
          <a:p>
            <a:pPr eaLnBrk="1" hangingPunct="1">
              <a:buClr>
                <a:srgbClr val="000000"/>
              </a:buClr>
              <a:buSzPct val="100000"/>
            </a:pPr>
            <a:endParaRPr lang="pt-BR" altLang="pt-BR" sz="2400" dirty="0" smtClean="0">
              <a:solidFill>
                <a:schemeClr val="tx1"/>
              </a:solidFill>
              <a:ea typeface="MS PGothic" charset="-128"/>
            </a:endParaRPr>
          </a:p>
          <a:p>
            <a:pPr eaLnBrk="1" hangingPunct="1">
              <a:buClr>
                <a:srgbClr val="000000"/>
              </a:buClr>
              <a:buSzPct val="100000"/>
            </a:pPr>
            <a:r>
              <a:rPr lang="pt-BR" altLang="pt-BR" sz="3200" b="1" dirty="0" smtClean="0">
                <a:solidFill>
                  <a:srgbClr val="000090"/>
                </a:solidFill>
                <a:latin typeface="+mn-lt"/>
                <a:ea typeface="MS PGothic" charset="-128"/>
              </a:rPr>
              <a:t>...</a:t>
            </a:r>
            <a:r>
              <a:rPr lang="pt-BR" altLang="pt-BR" sz="3200" b="1" dirty="0" err="1" smtClean="0">
                <a:solidFill>
                  <a:srgbClr val="000090"/>
                </a:solidFill>
                <a:latin typeface="+mn-lt"/>
                <a:ea typeface="MS PGothic" charset="-128"/>
              </a:rPr>
              <a:t>Consuming</a:t>
            </a:r>
            <a:r>
              <a:rPr lang="pt-BR" altLang="pt-BR" sz="3200" b="1" dirty="0" smtClean="0">
                <a:solidFill>
                  <a:srgbClr val="000090"/>
                </a:solidFill>
                <a:latin typeface="+mn-lt"/>
                <a:ea typeface="MS PGothic" charset="-128"/>
              </a:rPr>
              <a:t> </a:t>
            </a:r>
            <a:r>
              <a:rPr lang="pt-BR" altLang="pt-BR" sz="3200" b="1" dirty="0" err="1" smtClean="0">
                <a:solidFill>
                  <a:srgbClr val="000090"/>
                </a:solidFill>
                <a:latin typeface="+mn-lt"/>
                <a:ea typeface="MS PGothic" charset="-128"/>
              </a:rPr>
              <a:t>at</a:t>
            </a:r>
            <a:r>
              <a:rPr lang="pt-BR" altLang="pt-BR" sz="3200" b="1" dirty="0" smtClean="0">
                <a:solidFill>
                  <a:srgbClr val="000090"/>
                </a:solidFill>
                <a:latin typeface="+mn-lt"/>
                <a:ea typeface="MS PGothic" charset="-128"/>
              </a:rPr>
              <a:t> the </a:t>
            </a:r>
            <a:r>
              <a:rPr lang="pt-BR" altLang="pt-BR" sz="3200" b="1" dirty="0" err="1" smtClean="0">
                <a:solidFill>
                  <a:srgbClr val="000090"/>
                </a:solidFill>
                <a:latin typeface="+mn-lt"/>
                <a:ea typeface="MS PGothic" charset="-128"/>
              </a:rPr>
              <a:t>same</a:t>
            </a:r>
            <a:r>
              <a:rPr lang="pt-BR" altLang="pt-BR" sz="3200" b="1" dirty="0" smtClean="0">
                <a:solidFill>
                  <a:srgbClr val="000090"/>
                </a:solidFill>
                <a:latin typeface="+mn-lt"/>
                <a:ea typeface="MS PGothic" charset="-128"/>
              </a:rPr>
              <a:t> </a:t>
            </a:r>
            <a:r>
              <a:rPr lang="pt-BR" altLang="pt-BR" sz="3200" b="1" dirty="0" err="1" smtClean="0">
                <a:solidFill>
                  <a:srgbClr val="000090"/>
                </a:solidFill>
                <a:latin typeface="+mn-lt"/>
                <a:ea typeface="MS PGothic" charset="-128"/>
              </a:rPr>
              <a:t>average</a:t>
            </a:r>
            <a:r>
              <a:rPr lang="pt-BR" altLang="pt-BR" sz="3200" b="1" dirty="0" smtClean="0">
                <a:solidFill>
                  <a:srgbClr val="000090"/>
                </a:solidFill>
                <a:latin typeface="+mn-lt"/>
                <a:ea typeface="MS PGothic" charset="-128"/>
              </a:rPr>
              <a:t> rate as </a:t>
            </a:r>
            <a:r>
              <a:rPr lang="pt-BR" altLang="pt-BR" sz="3200" b="1" dirty="0" err="1" smtClean="0">
                <a:solidFill>
                  <a:srgbClr val="000090"/>
                </a:solidFill>
                <a:latin typeface="+mn-lt"/>
                <a:ea typeface="MS PGothic" charset="-128"/>
              </a:rPr>
              <a:t>inhabitants</a:t>
            </a:r>
            <a:r>
              <a:rPr lang="pt-BR" altLang="pt-BR" sz="3200" b="1" dirty="0" smtClean="0">
                <a:solidFill>
                  <a:srgbClr val="000090"/>
                </a:solidFill>
                <a:latin typeface="+mn-lt"/>
                <a:ea typeface="MS PGothic" charset="-128"/>
              </a:rPr>
              <a:t> of the more </a:t>
            </a:r>
            <a:r>
              <a:rPr lang="pt-BR" altLang="pt-BR" sz="3200" b="1" dirty="0" err="1" smtClean="0">
                <a:solidFill>
                  <a:srgbClr val="000090"/>
                </a:solidFill>
                <a:latin typeface="+mn-lt"/>
                <a:ea typeface="MS PGothic" charset="-128"/>
              </a:rPr>
              <a:t>developed</a:t>
            </a:r>
            <a:r>
              <a:rPr lang="pt-BR" altLang="pt-BR" sz="3200" b="1" dirty="0" smtClean="0">
                <a:solidFill>
                  <a:srgbClr val="000090"/>
                </a:solidFill>
                <a:latin typeface="+mn-lt"/>
                <a:ea typeface="MS PGothic" charset="-128"/>
              </a:rPr>
              <a:t> </a:t>
            </a:r>
            <a:r>
              <a:rPr lang="pt-BR" altLang="pt-BR" sz="3200" b="1" dirty="0" err="1" smtClean="0">
                <a:solidFill>
                  <a:srgbClr val="000090"/>
                </a:solidFill>
                <a:latin typeface="+mn-lt"/>
                <a:ea typeface="MS PGothic" charset="-128"/>
              </a:rPr>
              <a:t>nations</a:t>
            </a:r>
            <a:r>
              <a:rPr lang="pt-BR" altLang="pt-BR" sz="3200" b="1" dirty="0" smtClean="0">
                <a:solidFill>
                  <a:srgbClr val="000090"/>
                </a:solidFill>
                <a:latin typeface="+mn-lt"/>
                <a:ea typeface="MS PGothic" charset="-128"/>
              </a:rPr>
              <a:t>, </a:t>
            </a:r>
            <a:r>
              <a:rPr lang="pt-BR" altLang="pt-BR" sz="3200" b="1" dirty="0" err="1" smtClean="0">
                <a:solidFill>
                  <a:srgbClr val="000090"/>
                </a:solidFill>
                <a:latin typeface="+mn-lt"/>
                <a:ea typeface="MS PGothic" charset="-128"/>
              </a:rPr>
              <a:t>would</a:t>
            </a:r>
            <a:r>
              <a:rPr lang="pt-BR" altLang="pt-BR" sz="3200" b="1" dirty="0" smtClean="0">
                <a:solidFill>
                  <a:srgbClr val="000090"/>
                </a:solidFill>
                <a:latin typeface="+mn-lt"/>
                <a:ea typeface="MS PGothic" charset="-128"/>
              </a:rPr>
              <a:t> </a:t>
            </a:r>
            <a:r>
              <a:rPr lang="pt-BR" altLang="pt-BR" sz="3200" b="1" dirty="0" err="1" smtClean="0">
                <a:solidFill>
                  <a:srgbClr val="000090"/>
                </a:solidFill>
                <a:latin typeface="+mn-lt"/>
                <a:ea typeface="MS PGothic" charset="-128"/>
              </a:rPr>
              <a:t>require</a:t>
            </a:r>
            <a:r>
              <a:rPr lang="pt-BR" altLang="pt-BR" sz="3200" b="1" dirty="0" smtClean="0">
                <a:solidFill>
                  <a:srgbClr val="000090"/>
                </a:solidFill>
                <a:latin typeface="+mn-lt"/>
                <a:ea typeface="MS PGothic" charset="-128"/>
              </a:rPr>
              <a:t> </a:t>
            </a:r>
            <a:r>
              <a:rPr lang="pt-BR" altLang="pt-BR" sz="3200" b="1" u="sng" dirty="0" smtClean="0">
                <a:solidFill>
                  <a:srgbClr val="000090"/>
                </a:solidFill>
                <a:latin typeface="+mn-lt"/>
                <a:ea typeface="MS PGothic" charset="-128"/>
              </a:rPr>
              <a:t>FIVE</a:t>
            </a:r>
            <a:r>
              <a:rPr lang="pt-BR" altLang="pt-BR" sz="3200" b="1" dirty="0" smtClean="0">
                <a:solidFill>
                  <a:srgbClr val="000090"/>
                </a:solidFill>
                <a:latin typeface="+mn-lt"/>
                <a:ea typeface="MS PGothic" charset="-128"/>
              </a:rPr>
              <a:t> Planet </a:t>
            </a:r>
            <a:r>
              <a:rPr lang="pt-BR" altLang="pt-BR" sz="3200" b="1" dirty="0" err="1" smtClean="0">
                <a:solidFill>
                  <a:srgbClr val="000090"/>
                </a:solidFill>
                <a:latin typeface="+mn-lt"/>
                <a:ea typeface="MS PGothic" charset="-128"/>
              </a:rPr>
              <a:t>Earths</a:t>
            </a:r>
            <a:r>
              <a:rPr lang="pt-BR" altLang="pt-BR" sz="3200" b="1" dirty="0" smtClean="0">
                <a:solidFill>
                  <a:srgbClr val="000090"/>
                </a:solidFill>
                <a:latin typeface="+mn-lt"/>
                <a:ea typeface="MS PGothic" charset="-128"/>
              </a:rPr>
              <a:t>...</a:t>
            </a:r>
          </a:p>
          <a:p>
            <a:pPr eaLnBrk="1" hangingPunct="1">
              <a:buClr>
                <a:srgbClr val="000000"/>
              </a:buClr>
              <a:buSzPct val="100000"/>
            </a:pPr>
            <a:r>
              <a:rPr lang="pt-BR" altLang="zh-CN" sz="3200" b="1" dirty="0" smtClean="0">
                <a:solidFill>
                  <a:srgbClr val="000090"/>
                </a:solidFill>
                <a:latin typeface="+mn-ea"/>
              </a:rPr>
              <a:t>…</a:t>
            </a:r>
            <a:r>
              <a:rPr lang="zh-CN" altLang="en-US" sz="2400" b="1" dirty="0" smtClean="0">
                <a:solidFill>
                  <a:srgbClr val="000090"/>
                </a:solidFill>
                <a:latin typeface="+mn-ea"/>
                <a:cs typeface="Kaiti SC Regular"/>
              </a:rPr>
              <a:t>若与较发达国家的平均消费水平看齐，将需要有五个地球</a:t>
            </a:r>
            <a:r>
              <a:rPr lang="en-US" altLang="zh-CN" sz="3200" b="1" dirty="0" smtClean="0">
                <a:solidFill>
                  <a:srgbClr val="000090"/>
                </a:solidFill>
                <a:latin typeface="+mn-ea"/>
              </a:rPr>
              <a:t>…</a:t>
            </a:r>
            <a:endParaRPr lang="pt-BR" altLang="pt-BR" sz="3200" b="1" dirty="0">
              <a:solidFill>
                <a:srgbClr val="000090"/>
              </a:solidFill>
              <a:latin typeface="+mn-ea"/>
            </a:endParaRPr>
          </a:p>
          <a:p>
            <a:pPr>
              <a:spcBef>
                <a:spcPct val="0"/>
              </a:spcBef>
            </a:pPr>
            <a:endParaRPr lang="pt-BR" altLang="pt-BR" sz="2400" b="1" dirty="0">
              <a:solidFill>
                <a:srgbClr val="003399"/>
              </a:solidFill>
              <a:latin typeface="+mn-lt"/>
            </a:endParaRPr>
          </a:p>
          <a:p>
            <a:pPr>
              <a:spcBef>
                <a:spcPct val="0"/>
              </a:spcBef>
            </a:pPr>
            <a:endParaRPr lang="pt-BR" altLang="pt-BR" sz="2400" b="1" dirty="0">
              <a:solidFill>
                <a:srgbClr val="003399"/>
              </a:solidFill>
            </a:endParaRPr>
          </a:p>
          <a:p>
            <a:pPr>
              <a:spcBef>
                <a:spcPct val="0"/>
              </a:spcBef>
            </a:pPr>
            <a:endParaRPr lang="pt-BR" altLang="pt-BR" sz="2400" b="1" dirty="0">
              <a:solidFill>
                <a:srgbClr val="003399"/>
              </a:solidFill>
            </a:endParaRPr>
          </a:p>
          <a:p>
            <a:pPr>
              <a:spcBef>
                <a:spcPct val="0"/>
              </a:spcBef>
            </a:pPr>
            <a:endParaRPr lang="pt-BR" altLang="pt-BR" sz="2400" b="1" dirty="0">
              <a:solidFill>
                <a:srgbClr val="003399"/>
              </a:solidFill>
            </a:endParaRPr>
          </a:p>
          <a:p>
            <a:pPr>
              <a:spcBef>
                <a:spcPct val="0"/>
              </a:spcBef>
            </a:pPr>
            <a:endParaRPr lang="pt-BR" altLang="pt-BR" sz="2400" b="1" dirty="0">
              <a:solidFill>
                <a:srgbClr val="003399"/>
              </a:solidFill>
            </a:endParaRPr>
          </a:p>
          <a:p>
            <a:pPr>
              <a:spcBef>
                <a:spcPct val="0"/>
              </a:spcBef>
            </a:pPr>
            <a:endParaRPr lang="pt-BR" altLang="pt-BR" sz="2400" b="1" dirty="0">
              <a:solidFill>
                <a:srgbClr val="003399"/>
              </a:solidFill>
            </a:endParaRPr>
          </a:p>
        </p:txBody>
      </p:sp>
      <p:pic>
        <p:nvPicPr>
          <p:cNvPr id="3906565" name="Picture 5" descr="globo5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300663"/>
            <a:ext cx="1441450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06566" name="Picture 6" descr="globo5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5300663"/>
            <a:ext cx="1441450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06567" name="Picture 7" descr="globo5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5300663"/>
            <a:ext cx="1441450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06568" name="Picture 8" descr="globo5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5300663"/>
            <a:ext cx="1441450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06569" name="Picture 9" descr="globo5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5300663"/>
            <a:ext cx="1441450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134677" y="152400"/>
            <a:ext cx="8977312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600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defRPr sz="2600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defRPr sz="2600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defRPr sz="2600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defRPr sz="2600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es-CL" sz="36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China understands the desire and need for enhanced quality of life while reducing its global Ecological Footprint 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zh-CN" altLang="en-US" sz="24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中国理解提高生活质量的愿望与需要，同时降低其全球生态足迹</a:t>
            </a:r>
            <a:endParaRPr lang="es-CL" sz="2400" b="1" dirty="0" smtClean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0B071-B301-4961-8234-18D4B3D7507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9930489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3000" fill="hold"/>
                                        <p:tgtEl>
                                          <p:spTgt spid="3906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3906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906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3906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906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906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3906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3906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3906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3906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81000" y="762000"/>
            <a:ext cx="7978775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pt-BR" altLang="pt-BR" sz="3200" b="1" dirty="0" smtClean="0">
                <a:latin typeface="+mn-lt"/>
                <a:ea typeface="ＭＳ Ｐゴシック" pitchFamily="34" charset="-128"/>
              </a:rPr>
              <a:t>It implies the adoption of new life styles that can be made very comfortable &amp; desirable in terms of </a:t>
            </a:r>
            <a:r>
              <a:rPr lang="pt-BR" altLang="pt-BR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ＭＳ Ｐゴシック" pitchFamily="34" charset="-128"/>
              </a:rPr>
              <a:t>life </a:t>
            </a:r>
            <a:r>
              <a:rPr lang="pt-BR" altLang="pt-BR" sz="3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ＭＳ Ｐゴシック" pitchFamily="34" charset="-128"/>
              </a:rPr>
              <a:t>quality</a:t>
            </a:r>
            <a:r>
              <a:rPr lang="pt-BR" altLang="pt-BR" sz="3200" b="1" dirty="0" smtClean="0">
                <a:latin typeface="+mn-lt"/>
                <a:ea typeface="ＭＳ Ｐゴシック" pitchFamily="34" charset="-128"/>
              </a:rPr>
              <a:t>.</a:t>
            </a:r>
          </a:p>
          <a:p>
            <a:pPr eaLnBrk="1" hangingPunct="1">
              <a:defRPr/>
            </a:pPr>
            <a:r>
              <a:rPr lang="zh-CN" altLang="en-US" sz="3200" b="1" dirty="0" smtClean="0">
                <a:latin typeface="Songti SC Regular"/>
                <a:ea typeface="ＭＳ Ｐゴシック" pitchFamily="34" charset="-128"/>
                <a:cs typeface="Songti SC Regular"/>
              </a:rPr>
              <a:t>这意味采用新的</a:t>
            </a:r>
            <a:r>
              <a:rPr lang="zh-CN" altLang="en-US" sz="3200" b="1" dirty="0" smtClean="0">
                <a:latin typeface="+mn-lt"/>
                <a:ea typeface="ＭＳ Ｐゴシック" pitchFamily="34" charset="-128"/>
              </a:rPr>
              <a:t>生活方式</a:t>
            </a:r>
            <a:r>
              <a:rPr lang="zh-CN" altLang="en-US" sz="3200" b="1" dirty="0" smtClean="0">
                <a:latin typeface="Songti SC Regular"/>
                <a:ea typeface="ＭＳ Ｐゴシック" pitchFamily="34" charset="-128"/>
                <a:cs typeface="Songti SC Regular"/>
              </a:rPr>
              <a:t>，</a:t>
            </a:r>
            <a:r>
              <a:rPr lang="zh-CN" alt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ＭＳ Ｐゴシック" pitchFamily="34" charset="-128"/>
              </a:rPr>
              <a:t>生活质量</a:t>
            </a:r>
            <a:r>
              <a:rPr lang="zh-CN" altLang="en-US" sz="3200" b="1" dirty="0" smtClean="0">
                <a:latin typeface="Songti SC Regular"/>
                <a:ea typeface="ＭＳ Ｐゴシック" pitchFamily="34" charset="-128"/>
                <a:cs typeface="Songti SC Regular"/>
              </a:rPr>
              <a:t>同样可以舒适、合意</a:t>
            </a:r>
            <a:endParaRPr lang="pt-BR" altLang="pt-BR" sz="3200" b="1" dirty="0" smtClean="0">
              <a:latin typeface="Songti SC Regular"/>
              <a:ea typeface="ＭＳ Ｐゴシック" pitchFamily="34" charset="-128"/>
              <a:cs typeface="Songti SC Regular"/>
            </a:endParaRPr>
          </a:p>
          <a:p>
            <a:pPr eaLnBrk="1" hangingPunct="1">
              <a:defRPr/>
            </a:pPr>
            <a:endParaRPr lang="pt-BR" altLang="pt-BR" sz="3200" b="1" dirty="0">
              <a:latin typeface="+mn-lt"/>
              <a:ea typeface="ＭＳ Ｐゴシック" pitchFamily="34" charset="-128"/>
            </a:endParaRPr>
          </a:p>
          <a:p>
            <a:pPr eaLnBrk="1" hangingPunct="1">
              <a:defRPr/>
            </a:pPr>
            <a:r>
              <a:rPr lang="pt-BR" altLang="pt-BR" sz="3200" b="1" dirty="0">
                <a:latin typeface="+mn-lt"/>
                <a:ea typeface="ＭＳ Ｐゴシック" pitchFamily="34" charset="-128"/>
              </a:rPr>
              <a:t>Consumption must </a:t>
            </a:r>
            <a:r>
              <a:rPr lang="pt-BR" altLang="pt-BR" sz="3200" b="1" dirty="0" smtClean="0">
                <a:latin typeface="+mn-lt"/>
                <a:ea typeface="ＭＳ Ｐゴシック" pitchFamily="34" charset="-128"/>
              </a:rPr>
              <a:t>not </a:t>
            </a:r>
            <a:r>
              <a:rPr lang="pt-BR" altLang="pt-BR" sz="3200" b="1" dirty="0">
                <a:latin typeface="+mn-lt"/>
                <a:ea typeface="ＭＳ Ｐゴシック" pitchFamily="34" charset="-128"/>
              </a:rPr>
              <a:t>necessarily </a:t>
            </a:r>
            <a:r>
              <a:rPr lang="pt-BR" altLang="pt-BR" sz="3200" b="1" dirty="0" smtClean="0">
                <a:latin typeface="+mn-lt"/>
                <a:ea typeface="ＭＳ Ｐゴシック" pitchFamily="34" charset="-128"/>
              </a:rPr>
              <a:t>be </a:t>
            </a:r>
            <a:r>
              <a:rPr lang="pt-BR" altLang="pt-BR" sz="3200" b="1" dirty="0" smtClean="0">
                <a:solidFill>
                  <a:srgbClr val="C00000"/>
                </a:solidFill>
                <a:latin typeface="+mn-lt"/>
                <a:ea typeface="ＭＳ Ｐゴシック" pitchFamily="34" charset="-128"/>
              </a:rPr>
              <a:t>less</a:t>
            </a:r>
            <a:r>
              <a:rPr lang="pt-BR" altLang="pt-BR" sz="3200" b="1" dirty="0" smtClean="0">
                <a:latin typeface="+mn-lt"/>
                <a:ea typeface="ＭＳ Ｐゴシック" pitchFamily="34" charset="-128"/>
              </a:rPr>
              <a:t>, </a:t>
            </a:r>
          </a:p>
          <a:p>
            <a:pPr eaLnBrk="1" hangingPunct="1">
              <a:defRPr/>
            </a:pPr>
            <a:r>
              <a:rPr lang="pt-BR" altLang="pt-BR" sz="3200" b="1" dirty="0" smtClean="0">
                <a:latin typeface="+mn-lt"/>
                <a:ea typeface="ＭＳ Ｐゴシック" pitchFamily="34" charset="-128"/>
              </a:rPr>
              <a:t>it must be </a:t>
            </a:r>
            <a:r>
              <a:rPr lang="pt-BR" altLang="pt-BR" sz="32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different</a:t>
            </a:r>
            <a:r>
              <a:rPr lang="pt-BR" altLang="pt-BR" sz="3200" b="1" dirty="0" smtClean="0">
                <a:latin typeface="+mn-lt"/>
                <a:ea typeface="ＭＳ Ｐゴシック" pitchFamily="34" charset="-128"/>
              </a:rPr>
              <a:t>. </a:t>
            </a:r>
          </a:p>
          <a:p>
            <a:pPr eaLnBrk="1" hangingPunct="1">
              <a:defRPr/>
            </a:pPr>
            <a:r>
              <a:rPr lang="zh-CN" altLang="en-US" sz="3200" b="1" dirty="0" smtClean="0">
                <a:latin typeface="+mn-lt"/>
                <a:ea typeface="ＭＳ Ｐゴシック" pitchFamily="34" charset="-128"/>
              </a:rPr>
              <a:t>消费不一定要</a:t>
            </a:r>
            <a:r>
              <a:rPr lang="zh-CN" altLang="en-US" sz="3200" b="1" dirty="0" smtClean="0">
                <a:solidFill>
                  <a:srgbClr val="C00000"/>
                </a:solidFill>
                <a:latin typeface="+mn-lt"/>
                <a:ea typeface="ＭＳ Ｐゴシック" pitchFamily="34" charset="-128"/>
              </a:rPr>
              <a:t>少</a:t>
            </a:r>
            <a:r>
              <a:rPr lang="zh-CN" altLang="en-US" sz="3200" b="1" dirty="0" smtClean="0">
                <a:latin typeface="+mn-lt"/>
                <a:ea typeface="ＭＳ Ｐゴシック" pitchFamily="34" charset="-128"/>
              </a:rPr>
              <a:t>，但一定是</a:t>
            </a:r>
            <a:r>
              <a:rPr lang="zh-CN" altLang="en-US" sz="32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不同</a:t>
            </a:r>
            <a:r>
              <a:rPr lang="zh-CN" altLang="en-US" sz="3200" b="1" dirty="0" smtClean="0">
                <a:latin typeface="+mn-lt"/>
                <a:ea typeface="ＭＳ Ｐゴシック" pitchFamily="34" charset="-128"/>
              </a:rPr>
              <a:t>的</a:t>
            </a:r>
            <a:endParaRPr lang="pt-BR" altLang="pt-BR" sz="3200" b="1" dirty="0">
              <a:latin typeface="+mn-lt"/>
              <a:ea typeface="ＭＳ Ｐゴシック" pitchFamily="34" charset="-128"/>
            </a:endParaRPr>
          </a:p>
          <a:p>
            <a:pPr eaLnBrk="1" hangingPunct="1">
              <a:defRPr/>
            </a:pPr>
            <a:endParaRPr lang="pt-BR" altLang="pt-BR" sz="3200" b="1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819761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0B071-B301-4961-8234-18D4B3D7507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0" y="1196975"/>
            <a:ext cx="9144000" cy="583247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609600" indent="-609600" algn="ctr">
              <a:spcBef>
                <a:spcPct val="0"/>
              </a:spcBef>
              <a:buFontTx/>
              <a:buNone/>
            </a:pPr>
            <a:r>
              <a:rPr lang="pt-BR" altLang="pt-BR" b="1" dirty="0" smtClean="0">
                <a:solidFill>
                  <a:srgbClr val="000090"/>
                </a:solidFill>
              </a:rPr>
              <a:t>A radically </a:t>
            </a:r>
            <a:r>
              <a:rPr lang="pt-BR" altLang="pt-BR" b="1" dirty="0" err="1" smtClean="0">
                <a:solidFill>
                  <a:srgbClr val="000090"/>
                </a:solidFill>
              </a:rPr>
              <a:t>different</a:t>
            </a:r>
            <a:r>
              <a:rPr lang="pt-BR" altLang="pt-BR" b="1" dirty="0" smtClean="0">
                <a:solidFill>
                  <a:srgbClr val="000090"/>
                </a:solidFill>
              </a:rPr>
              <a:t> </a:t>
            </a:r>
            <a:r>
              <a:rPr lang="pt-BR" altLang="pt-BR" b="1" dirty="0" err="1" smtClean="0">
                <a:solidFill>
                  <a:srgbClr val="000090"/>
                </a:solidFill>
              </a:rPr>
              <a:t>society</a:t>
            </a:r>
            <a:r>
              <a:rPr lang="pt-BR" altLang="pt-BR" b="1" dirty="0" smtClean="0">
                <a:solidFill>
                  <a:srgbClr val="000090"/>
                </a:solidFill>
              </a:rPr>
              <a:t> </a:t>
            </a:r>
          </a:p>
          <a:p>
            <a:pPr marL="609600" indent="-609600" algn="ctr">
              <a:spcBef>
                <a:spcPct val="0"/>
              </a:spcBef>
              <a:buFontTx/>
              <a:buNone/>
            </a:pPr>
            <a:r>
              <a:rPr lang="pt-BR" altLang="pt-BR" b="1" dirty="0" smtClean="0">
                <a:solidFill>
                  <a:srgbClr val="000090"/>
                </a:solidFill>
              </a:rPr>
              <a:t>   </a:t>
            </a:r>
            <a:r>
              <a:rPr lang="zh-CN" altLang="en-US" b="1" dirty="0" smtClean="0">
                <a:solidFill>
                  <a:srgbClr val="000090"/>
                </a:solidFill>
              </a:rPr>
              <a:t>一个完全不同的社会</a:t>
            </a:r>
            <a:endParaRPr lang="pt-BR" altLang="pt-BR" b="1" dirty="0" smtClean="0">
              <a:solidFill>
                <a:srgbClr val="000090"/>
              </a:solidFill>
            </a:endParaRPr>
          </a:p>
          <a:p>
            <a:pPr marL="609600" indent="-609600">
              <a:spcBef>
                <a:spcPct val="0"/>
              </a:spcBef>
              <a:buFontTx/>
              <a:buNone/>
            </a:pPr>
            <a:r>
              <a:rPr lang="pt-BR" altLang="pt-BR" b="1" dirty="0" smtClean="0">
                <a:solidFill>
                  <a:srgbClr val="000090"/>
                </a:solidFill>
              </a:rPr>
              <a:t>	Shifting from the simple “consumption of goods and services” to a society of “well being” </a:t>
            </a:r>
            <a:endParaRPr lang="pt-BR" altLang="pt-BR" b="1" i="1" dirty="0" smtClean="0">
              <a:solidFill>
                <a:srgbClr val="000090"/>
              </a:solidFill>
            </a:endParaRPr>
          </a:p>
          <a:p>
            <a:pPr marL="609600" indent="-609600">
              <a:spcBef>
                <a:spcPct val="0"/>
              </a:spcBef>
              <a:buFontTx/>
              <a:buNone/>
            </a:pPr>
            <a:r>
              <a:rPr lang="zh-CN" altLang="en-US" sz="2800" b="1" dirty="0" smtClean="0">
                <a:solidFill>
                  <a:srgbClr val="000090"/>
                </a:solidFill>
              </a:rPr>
              <a:t>从简单</a:t>
            </a:r>
            <a:r>
              <a:rPr lang="en-US" altLang="zh-CN" sz="2800" b="1" dirty="0" smtClean="0">
                <a:solidFill>
                  <a:srgbClr val="000090"/>
                </a:solidFill>
              </a:rPr>
              <a:t>“</a:t>
            </a:r>
            <a:r>
              <a:rPr lang="zh-CN" altLang="en-US" sz="2800" b="1" dirty="0" smtClean="0">
                <a:solidFill>
                  <a:srgbClr val="000090"/>
                </a:solidFill>
              </a:rPr>
              <a:t>消费商品和服务</a:t>
            </a:r>
            <a:r>
              <a:rPr lang="en-US" altLang="zh-CN" sz="2800" b="1" dirty="0" smtClean="0">
                <a:solidFill>
                  <a:srgbClr val="000090"/>
                </a:solidFill>
              </a:rPr>
              <a:t>”</a:t>
            </a:r>
            <a:r>
              <a:rPr lang="zh-CN" altLang="en-US" sz="2800" b="1" dirty="0" smtClean="0">
                <a:solidFill>
                  <a:srgbClr val="000090"/>
                </a:solidFill>
              </a:rPr>
              <a:t>变为</a:t>
            </a:r>
            <a:r>
              <a:rPr lang="en-US" altLang="zh-CN" sz="2800" b="1" dirty="0" smtClean="0">
                <a:solidFill>
                  <a:srgbClr val="000090"/>
                </a:solidFill>
              </a:rPr>
              <a:t>“</a:t>
            </a:r>
            <a:r>
              <a:rPr lang="zh-CN" altLang="en-US" sz="2800" b="1" dirty="0" smtClean="0">
                <a:solidFill>
                  <a:srgbClr val="000090"/>
                </a:solidFill>
              </a:rPr>
              <a:t>康乐</a:t>
            </a:r>
            <a:r>
              <a:rPr lang="en-US" altLang="zh-CN" sz="2800" b="1" dirty="0" smtClean="0">
                <a:solidFill>
                  <a:srgbClr val="000090"/>
                </a:solidFill>
              </a:rPr>
              <a:t>”</a:t>
            </a:r>
            <a:r>
              <a:rPr lang="zh-CN" altLang="en-US" sz="2800" b="1" dirty="0" smtClean="0">
                <a:solidFill>
                  <a:srgbClr val="000090"/>
                </a:solidFill>
              </a:rPr>
              <a:t>社会</a:t>
            </a:r>
            <a:endParaRPr lang="pt-BR" altLang="pt-BR" sz="2800" b="1" dirty="0" smtClean="0">
              <a:solidFill>
                <a:srgbClr val="000090"/>
              </a:solidFill>
            </a:endParaRPr>
          </a:p>
          <a:p>
            <a:pPr marL="609600" indent="-609600">
              <a:spcBef>
                <a:spcPct val="0"/>
              </a:spcBef>
              <a:buFontTx/>
              <a:buNone/>
            </a:pPr>
            <a:r>
              <a:rPr lang="pt-BR" altLang="pt-BR" b="1" dirty="0" smtClean="0">
                <a:solidFill>
                  <a:srgbClr val="000090"/>
                </a:solidFill>
              </a:rPr>
              <a:t>	A new perception of the value of “services supplied” rather than the “ownership of goods and services”</a:t>
            </a:r>
          </a:p>
          <a:p>
            <a:pPr marL="609600" indent="-609600">
              <a:spcBef>
                <a:spcPct val="0"/>
              </a:spcBef>
              <a:buFontTx/>
              <a:buNone/>
            </a:pPr>
            <a:r>
              <a:rPr lang="zh-CN" altLang="en-US" sz="2800" dirty="0" smtClean="0">
                <a:solidFill>
                  <a:srgbClr val="000090"/>
                </a:solidFill>
              </a:rPr>
              <a:t>用新视角看所</a:t>
            </a:r>
            <a:r>
              <a:rPr lang="en-US" altLang="zh-CN" sz="2800" dirty="0" smtClean="0">
                <a:solidFill>
                  <a:srgbClr val="000090"/>
                </a:solidFill>
              </a:rPr>
              <a:t>“</a:t>
            </a:r>
            <a:r>
              <a:rPr lang="zh-CN" altLang="en-US" sz="2800" dirty="0" smtClean="0">
                <a:solidFill>
                  <a:srgbClr val="000090"/>
                </a:solidFill>
              </a:rPr>
              <a:t>提供服务</a:t>
            </a:r>
            <a:r>
              <a:rPr lang="en-US" altLang="zh-CN" sz="2800" dirty="0" smtClean="0">
                <a:solidFill>
                  <a:srgbClr val="000090"/>
                </a:solidFill>
              </a:rPr>
              <a:t>”</a:t>
            </a:r>
            <a:r>
              <a:rPr lang="zh-CN" altLang="en-US" sz="2800" dirty="0" smtClean="0">
                <a:solidFill>
                  <a:srgbClr val="000090"/>
                </a:solidFill>
              </a:rPr>
              <a:t>的价值，而非“拥有商品和服务</a:t>
            </a:r>
            <a:r>
              <a:rPr lang="zh-CN" altLang="en-US" dirty="0" smtClean="0">
                <a:solidFill>
                  <a:srgbClr val="000090"/>
                </a:solidFill>
              </a:rPr>
              <a:t>”</a:t>
            </a:r>
            <a:endParaRPr lang="pt-BR" altLang="pt-BR" dirty="0" smtClean="0">
              <a:solidFill>
                <a:srgbClr val="000090"/>
              </a:solidFill>
            </a:endParaRPr>
          </a:p>
          <a:p>
            <a:pPr marL="609600" indent="-609600" algn="ctr">
              <a:spcBef>
                <a:spcPct val="0"/>
              </a:spcBef>
              <a:buFontTx/>
              <a:buNone/>
            </a:pPr>
            <a:r>
              <a:rPr lang="pt-BR" altLang="pt-BR" b="1" i="1" dirty="0" smtClean="0">
                <a:solidFill>
                  <a:srgbClr val="000090"/>
                </a:solidFill>
              </a:rPr>
              <a:t>Example: need for mobility vs </a:t>
            </a:r>
            <a:r>
              <a:rPr lang="pt-BR" altLang="pt-BR" b="1" i="1" dirty="0" err="1" smtClean="0">
                <a:solidFill>
                  <a:srgbClr val="000090"/>
                </a:solidFill>
              </a:rPr>
              <a:t>car</a:t>
            </a:r>
            <a:r>
              <a:rPr lang="pt-BR" altLang="pt-BR" b="1" i="1" dirty="0" smtClean="0">
                <a:solidFill>
                  <a:srgbClr val="000090"/>
                </a:solidFill>
              </a:rPr>
              <a:t> </a:t>
            </a:r>
            <a:r>
              <a:rPr lang="pt-BR" altLang="pt-BR" b="1" i="1" dirty="0" err="1" smtClean="0">
                <a:solidFill>
                  <a:srgbClr val="000090"/>
                </a:solidFill>
              </a:rPr>
              <a:t>ownership</a:t>
            </a:r>
            <a:endParaRPr lang="pt-BR" altLang="pt-BR" b="1" i="1" dirty="0" smtClean="0">
              <a:solidFill>
                <a:srgbClr val="000090"/>
              </a:solidFill>
            </a:endParaRPr>
          </a:p>
          <a:p>
            <a:pPr marL="609600" indent="-609600" algn="ctr">
              <a:spcBef>
                <a:spcPct val="0"/>
              </a:spcBef>
              <a:buFontTx/>
              <a:buNone/>
            </a:pPr>
            <a:r>
              <a:rPr lang="zh-CN" altLang="en-US" sz="2800" b="1" i="1" dirty="0" smtClean="0">
                <a:solidFill>
                  <a:srgbClr val="000090"/>
                </a:solidFill>
              </a:rPr>
              <a:t>例子：需要流动性还是拥有汽车</a:t>
            </a:r>
            <a:endParaRPr lang="pt-BR" altLang="pt-BR" sz="2800" b="1" i="1" dirty="0" smtClean="0">
              <a:solidFill>
                <a:srgbClr val="000090"/>
              </a:solidFill>
            </a:endParaRPr>
          </a:p>
        </p:txBody>
      </p:sp>
      <p:sp>
        <p:nvSpPr>
          <p:cNvPr id="33795" name="CaixaDeTexto 1"/>
          <p:cNvSpPr txBox="1">
            <a:spLocks noChangeArrowheads="1"/>
          </p:cNvSpPr>
          <p:nvPr/>
        </p:nvSpPr>
        <p:spPr bwMode="auto">
          <a:xfrm>
            <a:off x="34925" y="188913"/>
            <a:ext cx="8956675" cy="1215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pt-BR" altLang="pt-BR" sz="3600" b="1" dirty="0" smtClean="0">
                <a:solidFill>
                  <a:schemeClr val="tx1"/>
                </a:solidFill>
              </a:rPr>
              <a:t>Paradigm Shift for </a:t>
            </a:r>
            <a:r>
              <a:rPr lang="pt-BR" altLang="pt-BR" sz="3600" b="1" dirty="0" err="1">
                <a:solidFill>
                  <a:schemeClr val="tx1"/>
                </a:solidFill>
              </a:rPr>
              <a:t>S</a:t>
            </a:r>
            <a:r>
              <a:rPr lang="pt-BR" altLang="pt-BR" sz="3600" b="1" dirty="0" err="1" smtClean="0">
                <a:solidFill>
                  <a:schemeClr val="tx1"/>
                </a:solidFill>
              </a:rPr>
              <a:t>ociety’s</a:t>
            </a:r>
            <a:r>
              <a:rPr lang="pt-BR" altLang="pt-BR" sz="3600" b="1" dirty="0" smtClean="0">
                <a:solidFill>
                  <a:schemeClr val="tx1"/>
                </a:solidFill>
              </a:rPr>
              <a:t> </a:t>
            </a:r>
            <a:r>
              <a:rPr lang="pt-BR" altLang="pt-BR" sz="3600" b="1" dirty="0" err="1" smtClean="0">
                <a:solidFill>
                  <a:schemeClr val="tx1"/>
                </a:solidFill>
              </a:rPr>
              <a:t>Demands</a:t>
            </a:r>
            <a:endParaRPr lang="pt-BR" altLang="pt-BR" sz="3600" b="1" dirty="0" smtClean="0">
              <a:solidFill>
                <a:schemeClr val="tx1"/>
              </a:solidFill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CN" altLang="en-US" sz="3200" b="1" dirty="0" smtClean="0">
                <a:solidFill>
                  <a:schemeClr val="tx1"/>
                </a:solidFill>
              </a:rPr>
              <a:t>社会需求的范式转换</a:t>
            </a:r>
            <a:endParaRPr lang="pt-BR" altLang="pt-BR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0037310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1"/>
          <p:cNvSpPr txBox="1">
            <a:spLocks/>
          </p:cNvSpPr>
          <p:nvPr/>
        </p:nvSpPr>
        <p:spPr bwMode="auto">
          <a:xfrm>
            <a:off x="0" y="25452"/>
            <a:ext cx="9144000" cy="6222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Aft>
                <a:spcPts val="2400"/>
              </a:spcAft>
              <a:defRPr/>
            </a:pPr>
            <a:r>
              <a:rPr lang="en-US" altLang="pt-BR" sz="3200" b="1" dirty="0" smtClean="0">
                <a:cs typeface="Times New Roman" pitchFamily="18" charset="0"/>
              </a:rPr>
              <a:t> </a:t>
            </a:r>
            <a:r>
              <a:rPr lang="en-US" altLang="pt-BR" sz="3600" b="1" dirty="0" smtClean="0">
                <a:cs typeface="Times New Roman" pitchFamily="18" charset="0"/>
              </a:rPr>
              <a:t>A society organized and operated for “well- being” signifies</a:t>
            </a:r>
          </a:p>
          <a:p>
            <a:pPr>
              <a:spcAft>
                <a:spcPts val="2400"/>
              </a:spcAft>
              <a:defRPr/>
            </a:pPr>
            <a:r>
              <a:rPr lang="zh-CN" altLang="en-US" sz="2800" b="1" dirty="0" smtClean="0">
                <a:cs typeface="Times New Roman" pitchFamily="18" charset="0"/>
              </a:rPr>
              <a:t>为“康乐”组织和运营的社会标志</a:t>
            </a:r>
            <a:endParaRPr lang="en-US" altLang="pt-BR" sz="2400" b="1" dirty="0" smtClean="0">
              <a:solidFill>
                <a:srgbClr val="000090"/>
              </a:solidFill>
              <a:cs typeface="Times New Roman" pitchFamily="18" charset="0"/>
            </a:endParaRPr>
          </a:p>
          <a:p>
            <a:pPr marL="342900" indent="-342900">
              <a:spcAft>
                <a:spcPts val="2400"/>
              </a:spcAft>
              <a:buFont typeface="Arial" panose="020B0604020202020204" pitchFamily="34" charset="0"/>
              <a:buChar char="•"/>
              <a:defRPr/>
            </a:pPr>
            <a:r>
              <a:rPr lang="en-US" altLang="pt-BR" sz="2400" b="1" dirty="0" smtClean="0">
                <a:solidFill>
                  <a:srgbClr val="000090"/>
                </a:solidFill>
                <a:cs typeface="Times New Roman" pitchFamily="18" charset="0"/>
              </a:rPr>
              <a:t>Care/concern for Nature, care for people, care for oneself.</a:t>
            </a:r>
          </a:p>
          <a:p>
            <a:pPr>
              <a:spcAft>
                <a:spcPts val="2400"/>
              </a:spcAft>
              <a:defRPr/>
            </a:pPr>
            <a:r>
              <a:rPr lang="en-US" altLang="pt-BR" sz="2400" b="1" dirty="0">
                <a:solidFill>
                  <a:srgbClr val="000090"/>
                </a:solidFill>
                <a:cs typeface="Times New Roman" pitchFamily="18" charset="0"/>
              </a:rPr>
              <a:t> </a:t>
            </a:r>
            <a:r>
              <a:rPr lang="en-US" altLang="pt-BR" sz="2400" b="1" dirty="0" smtClean="0">
                <a:solidFill>
                  <a:srgbClr val="000090"/>
                </a:solidFill>
                <a:cs typeface="Times New Roman" pitchFamily="18" charset="0"/>
              </a:rPr>
              <a:t>  </a:t>
            </a:r>
            <a:r>
              <a:rPr lang="zh-CN" altLang="en-US" sz="2400" b="1" dirty="0" smtClean="0">
                <a:solidFill>
                  <a:srgbClr val="000090"/>
                </a:solidFill>
                <a:cs typeface="Times New Roman" pitchFamily="18" charset="0"/>
              </a:rPr>
              <a:t>关注自然、关注他人、关注自我</a:t>
            </a:r>
            <a:endParaRPr lang="en-US" altLang="pt-BR" sz="2400" b="1" dirty="0" smtClean="0">
              <a:solidFill>
                <a:srgbClr val="000090"/>
              </a:solidFill>
              <a:cs typeface="Times New Roman" pitchFamily="18" charset="0"/>
            </a:endParaRPr>
          </a:p>
          <a:p>
            <a:pPr marL="342900" indent="-342900">
              <a:spcAft>
                <a:spcPts val="2400"/>
              </a:spcAft>
              <a:buFont typeface="Arial" panose="020B0604020202020204" pitchFamily="34" charset="0"/>
              <a:buChar char="•"/>
              <a:defRPr/>
            </a:pPr>
            <a:r>
              <a:rPr lang="en-GB" altLang="pt-BR" sz="2400" b="1" dirty="0" smtClean="0">
                <a:solidFill>
                  <a:srgbClr val="000090"/>
                </a:solidFill>
              </a:rPr>
              <a:t>A means to well-being rather than an end in itself</a:t>
            </a:r>
          </a:p>
          <a:p>
            <a:pPr>
              <a:spcAft>
                <a:spcPts val="2400"/>
              </a:spcAft>
              <a:defRPr/>
            </a:pPr>
            <a:r>
              <a:rPr lang="en-GB" altLang="pt-BR" sz="2400" b="1" dirty="0">
                <a:solidFill>
                  <a:srgbClr val="000090"/>
                </a:solidFill>
              </a:rPr>
              <a:t> </a:t>
            </a:r>
            <a:r>
              <a:rPr lang="en-GB" altLang="pt-BR" sz="2400" b="1" dirty="0" smtClean="0">
                <a:solidFill>
                  <a:srgbClr val="000090"/>
                </a:solidFill>
              </a:rPr>
              <a:t> </a:t>
            </a:r>
            <a:r>
              <a:rPr lang="zh-CN" altLang="en-US" sz="2400" b="1" dirty="0" smtClean="0">
                <a:solidFill>
                  <a:srgbClr val="000090"/>
                </a:solidFill>
              </a:rPr>
              <a:t>达到康乐的手段而非目的</a:t>
            </a:r>
            <a:endParaRPr lang="en-GB" altLang="pt-BR" sz="2400" b="1" dirty="0" smtClean="0">
              <a:solidFill>
                <a:srgbClr val="000090"/>
              </a:solidFill>
            </a:endParaRPr>
          </a:p>
          <a:p>
            <a:pPr marL="342900" indent="-342900">
              <a:spcAft>
                <a:spcPts val="2400"/>
              </a:spcAft>
              <a:buFont typeface="Arial" panose="020B0604020202020204" pitchFamily="34" charset="0"/>
              <a:buChar char="•"/>
              <a:defRPr/>
            </a:pPr>
            <a:r>
              <a:rPr lang="en-GB" altLang="pt-BR" sz="2400" b="1" dirty="0" smtClean="0">
                <a:solidFill>
                  <a:srgbClr val="000090"/>
                </a:solidFill>
              </a:rPr>
              <a:t>Work to live, not live to work </a:t>
            </a:r>
          </a:p>
          <a:p>
            <a:pPr>
              <a:spcAft>
                <a:spcPts val="2400"/>
              </a:spcAft>
              <a:defRPr/>
            </a:pPr>
            <a:r>
              <a:rPr lang="en-GB" altLang="pt-BR" sz="2400" b="1" dirty="0">
                <a:solidFill>
                  <a:srgbClr val="000090"/>
                </a:solidFill>
              </a:rPr>
              <a:t> </a:t>
            </a:r>
            <a:r>
              <a:rPr lang="en-GB" altLang="pt-BR" sz="2400" b="1" dirty="0" smtClean="0">
                <a:solidFill>
                  <a:srgbClr val="000090"/>
                </a:solidFill>
              </a:rPr>
              <a:t>  </a:t>
            </a:r>
            <a:r>
              <a:rPr lang="zh-CN" altLang="en-US" sz="2400" b="1" dirty="0" smtClean="0">
                <a:solidFill>
                  <a:srgbClr val="000090"/>
                </a:solidFill>
              </a:rPr>
              <a:t>工作是为了生活，而活着不是为了工作</a:t>
            </a:r>
            <a:endParaRPr lang="en-GB" altLang="pt-BR" sz="2400" b="1" dirty="0" smtClean="0">
              <a:solidFill>
                <a:srgbClr val="000090"/>
              </a:solidFill>
            </a:endParaRPr>
          </a:p>
          <a:p>
            <a:pPr marL="342900" indent="-342900">
              <a:spcAft>
                <a:spcPts val="2400"/>
              </a:spcAft>
              <a:buFont typeface="Arial" panose="020B0604020202020204" pitchFamily="34" charset="0"/>
              <a:buChar char="•"/>
              <a:defRPr/>
            </a:pPr>
            <a:endParaRPr lang="es-CL" altLang="pt-BR" sz="2400" dirty="0">
              <a:solidFill>
                <a:srgbClr val="000090"/>
              </a:solidFill>
            </a:endParaRPr>
          </a:p>
          <a:p>
            <a:pPr>
              <a:spcAft>
                <a:spcPts val="2400"/>
              </a:spcAft>
              <a:defRPr/>
            </a:pPr>
            <a:endParaRPr lang="pt-BR" altLang="pt-BR" sz="2400" dirty="0" smtClean="0">
              <a:solidFill>
                <a:srgbClr val="000090"/>
              </a:solidFill>
            </a:endParaRPr>
          </a:p>
          <a:p>
            <a:pPr>
              <a:spcAft>
                <a:spcPts val="2400"/>
              </a:spcAft>
              <a:defRPr/>
            </a:pPr>
            <a:r>
              <a:rPr lang="en-GB" altLang="pt-BR" sz="2800" dirty="0" smtClean="0"/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0B071-B301-4961-8234-18D4B3D7507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5738761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1"/>
          <p:cNvSpPr txBox="1">
            <a:spLocks/>
          </p:cNvSpPr>
          <p:nvPr/>
        </p:nvSpPr>
        <p:spPr bwMode="auto">
          <a:xfrm>
            <a:off x="0" y="25452"/>
            <a:ext cx="9144000" cy="6222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Aft>
                <a:spcPts val="2400"/>
              </a:spcAft>
              <a:defRPr/>
            </a:pPr>
            <a:r>
              <a:rPr lang="en-US" altLang="pt-BR" sz="3200" b="1" dirty="0" smtClean="0">
                <a:cs typeface="Times New Roman" pitchFamily="18" charset="0"/>
              </a:rPr>
              <a:t> </a:t>
            </a:r>
            <a:r>
              <a:rPr lang="en-US" altLang="pt-BR" sz="3600" b="1" dirty="0" smtClean="0">
                <a:cs typeface="Times New Roman" pitchFamily="18" charset="0"/>
              </a:rPr>
              <a:t>A society organized and operated for “well- being” signifies</a:t>
            </a:r>
          </a:p>
          <a:p>
            <a:pPr>
              <a:spcAft>
                <a:spcPts val="2400"/>
              </a:spcAft>
              <a:defRPr/>
            </a:pPr>
            <a:r>
              <a:rPr lang="zh-CN" altLang="en-US" sz="2800" b="1" dirty="0" smtClean="0">
                <a:cs typeface="Times New Roman" pitchFamily="18" charset="0"/>
              </a:rPr>
              <a:t>为“康乐”组织和运营的社会标志</a:t>
            </a:r>
            <a:endParaRPr lang="en-US" altLang="pt-BR" sz="2400" b="1" dirty="0" smtClean="0">
              <a:solidFill>
                <a:srgbClr val="000090"/>
              </a:solidFill>
              <a:cs typeface="Times New Roman" pitchFamily="18" charset="0"/>
            </a:endParaRPr>
          </a:p>
          <a:p>
            <a:pPr marL="342900" indent="-342900">
              <a:spcAft>
                <a:spcPts val="2400"/>
              </a:spcAft>
              <a:buFont typeface="Arial" panose="020B0604020202020204" pitchFamily="34" charset="0"/>
              <a:buChar char="•"/>
              <a:defRPr/>
            </a:pPr>
            <a:r>
              <a:rPr lang="en-GB" altLang="pt-BR" sz="2400" b="1" dirty="0" smtClean="0">
                <a:solidFill>
                  <a:srgbClr val="000090"/>
                </a:solidFill>
              </a:rPr>
              <a:t>Consume to live, not live to consume</a:t>
            </a:r>
          </a:p>
          <a:p>
            <a:pPr>
              <a:spcAft>
                <a:spcPts val="2400"/>
              </a:spcAft>
              <a:defRPr/>
            </a:pPr>
            <a:r>
              <a:rPr lang="en-GB" altLang="pt-BR" sz="2400" b="1" dirty="0">
                <a:solidFill>
                  <a:srgbClr val="000090"/>
                </a:solidFill>
              </a:rPr>
              <a:t> </a:t>
            </a:r>
            <a:r>
              <a:rPr lang="en-GB" altLang="pt-BR" sz="2400" b="1" dirty="0" smtClean="0">
                <a:solidFill>
                  <a:srgbClr val="000090"/>
                </a:solidFill>
              </a:rPr>
              <a:t> </a:t>
            </a:r>
            <a:r>
              <a:rPr lang="zh-CN" altLang="en-US" sz="2400" b="1" dirty="0" smtClean="0">
                <a:solidFill>
                  <a:srgbClr val="000090"/>
                </a:solidFill>
              </a:rPr>
              <a:t>消费是为了生活，而活着不是为了消费</a:t>
            </a:r>
            <a:endParaRPr lang="en-GB" altLang="pt-BR" sz="2400" b="1" dirty="0" smtClean="0">
              <a:solidFill>
                <a:srgbClr val="000090"/>
              </a:solidFill>
            </a:endParaRPr>
          </a:p>
          <a:p>
            <a:pPr marL="342900" indent="-342900">
              <a:spcAft>
                <a:spcPts val="2400"/>
              </a:spcAft>
              <a:buFont typeface="Arial" panose="020B0604020202020204" pitchFamily="34" charset="0"/>
              <a:buChar char="•"/>
              <a:defRPr/>
            </a:pPr>
            <a:r>
              <a:rPr lang="es-CL" altLang="pt-BR" sz="2400" b="1" dirty="0">
                <a:solidFill>
                  <a:srgbClr val="000090"/>
                </a:solidFill>
              </a:rPr>
              <a:t>I</a:t>
            </a:r>
            <a:r>
              <a:rPr lang="es-CL" altLang="pt-BR" sz="2400" b="1" dirty="0" smtClean="0">
                <a:solidFill>
                  <a:srgbClr val="000090"/>
                </a:solidFill>
              </a:rPr>
              <a:t>mplementation requires governmental and </a:t>
            </a:r>
            <a:r>
              <a:rPr lang="es-CL" altLang="pt-BR" sz="2400" b="1" dirty="0">
                <a:solidFill>
                  <a:srgbClr val="000090"/>
                </a:solidFill>
              </a:rPr>
              <a:t>“bottom-up” input </a:t>
            </a:r>
            <a:r>
              <a:rPr lang="es-CL" altLang="pt-BR" sz="2400" b="1" dirty="0" smtClean="0">
                <a:solidFill>
                  <a:srgbClr val="000090"/>
                </a:solidFill>
              </a:rPr>
              <a:t>assisted </a:t>
            </a:r>
            <a:r>
              <a:rPr lang="es-CL" altLang="pt-BR" sz="2400" b="1" dirty="0">
                <a:solidFill>
                  <a:srgbClr val="000090"/>
                </a:solidFill>
              </a:rPr>
              <a:t>by recognized civil society </a:t>
            </a:r>
            <a:r>
              <a:rPr lang="es-CL" altLang="pt-BR" sz="2400" b="1" dirty="0" smtClean="0">
                <a:solidFill>
                  <a:srgbClr val="000090"/>
                </a:solidFill>
              </a:rPr>
              <a:t>organizations</a:t>
            </a:r>
          </a:p>
          <a:p>
            <a:pPr>
              <a:spcAft>
                <a:spcPts val="2400"/>
              </a:spcAft>
              <a:defRPr/>
            </a:pPr>
            <a:r>
              <a:rPr lang="zh-CN" altLang="en-US" sz="2200" b="1" dirty="0" smtClean="0">
                <a:solidFill>
                  <a:srgbClr val="000090"/>
                </a:solidFill>
              </a:rPr>
              <a:t>在公认</a:t>
            </a:r>
            <a:r>
              <a:rPr lang="zh-CN" altLang="en-US" sz="2200" b="1" dirty="0">
                <a:solidFill>
                  <a:srgbClr val="000090"/>
                </a:solidFill>
              </a:rPr>
              <a:t>的公</a:t>
            </a:r>
            <a:r>
              <a:rPr lang="zh-CN" altLang="en-US" sz="2200" b="1" dirty="0" smtClean="0">
                <a:solidFill>
                  <a:srgbClr val="000090"/>
                </a:solidFill>
              </a:rPr>
              <a:t>民社会组织帮助下，实施需要政府和“自下而上”的投入</a:t>
            </a:r>
            <a:endParaRPr lang="es-CL" altLang="pt-BR" sz="2200" b="1" dirty="0" smtClean="0">
              <a:solidFill>
                <a:srgbClr val="000090"/>
              </a:solidFill>
            </a:endParaRPr>
          </a:p>
          <a:p>
            <a:pPr marL="342900" indent="-342900">
              <a:spcAft>
                <a:spcPts val="2400"/>
              </a:spcAft>
              <a:buFont typeface="Arial" panose="020B0604020202020204" pitchFamily="34" charset="0"/>
              <a:buChar char="•"/>
              <a:defRPr/>
            </a:pPr>
            <a:r>
              <a:rPr lang="es-CL" altLang="pt-BR" sz="2400" b="1" dirty="0" smtClean="0">
                <a:solidFill>
                  <a:srgbClr val="000090"/>
                </a:solidFill>
              </a:rPr>
              <a:t>Business enterprises produce/supply goods &amp; services</a:t>
            </a:r>
          </a:p>
          <a:p>
            <a:pPr>
              <a:spcAft>
                <a:spcPts val="2400"/>
              </a:spcAft>
              <a:defRPr/>
            </a:pPr>
            <a:r>
              <a:rPr lang="es-CL" altLang="pt-BR" sz="2400" b="1" dirty="0">
                <a:solidFill>
                  <a:srgbClr val="000090"/>
                </a:solidFill>
              </a:rPr>
              <a:t> </a:t>
            </a:r>
            <a:r>
              <a:rPr lang="es-CL" altLang="pt-BR" sz="2400" b="1" dirty="0" smtClean="0">
                <a:solidFill>
                  <a:srgbClr val="000090"/>
                </a:solidFill>
              </a:rPr>
              <a:t> </a:t>
            </a:r>
            <a:r>
              <a:rPr lang="zh-CN" altLang="en-US" sz="2400" b="1" dirty="0" smtClean="0">
                <a:solidFill>
                  <a:srgbClr val="000090"/>
                </a:solidFill>
              </a:rPr>
              <a:t>工商企业生产／提供商品和服务</a:t>
            </a:r>
            <a:r>
              <a:rPr lang="es-CL" altLang="pt-BR" sz="2400" b="1" dirty="0" smtClean="0">
                <a:solidFill>
                  <a:srgbClr val="000090"/>
                </a:solidFill>
              </a:rPr>
              <a:t>   </a:t>
            </a:r>
          </a:p>
          <a:p>
            <a:pPr marL="342900" indent="-342900">
              <a:spcAft>
                <a:spcPts val="2400"/>
              </a:spcAft>
              <a:buFont typeface="Arial" panose="020B0604020202020204" pitchFamily="34" charset="0"/>
              <a:buChar char="•"/>
              <a:defRPr/>
            </a:pPr>
            <a:endParaRPr lang="es-CL" altLang="pt-BR" sz="2400" dirty="0">
              <a:solidFill>
                <a:srgbClr val="000090"/>
              </a:solidFill>
            </a:endParaRPr>
          </a:p>
          <a:p>
            <a:pPr>
              <a:spcAft>
                <a:spcPts val="2400"/>
              </a:spcAft>
              <a:defRPr/>
            </a:pPr>
            <a:endParaRPr lang="pt-BR" altLang="pt-BR" sz="2400" dirty="0" smtClean="0">
              <a:solidFill>
                <a:srgbClr val="000090"/>
              </a:solidFill>
            </a:endParaRPr>
          </a:p>
          <a:p>
            <a:pPr>
              <a:spcAft>
                <a:spcPts val="2400"/>
              </a:spcAft>
              <a:defRPr/>
            </a:pPr>
            <a:r>
              <a:rPr lang="en-GB" altLang="pt-BR" sz="2800" dirty="0" smtClean="0"/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0B071-B301-4961-8234-18D4B3D7507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71911457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CONCLUSION </a:t>
            </a:r>
            <a:r>
              <a:rPr lang="zh-CN" altLang="en-US" sz="4800" b="1" dirty="0" smtClean="0"/>
              <a:t>结论</a:t>
            </a:r>
            <a:endParaRPr lang="en-US" sz="4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0B071-B301-4961-8234-18D4B3D7507C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200" y="1600200"/>
            <a:ext cx="8991600" cy="4154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3200" b="1" dirty="0"/>
              <a:t>Economic </a:t>
            </a:r>
            <a:r>
              <a:rPr lang="en-US" sz="3200" b="1" dirty="0" smtClean="0"/>
              <a:t>opportunities </a:t>
            </a:r>
            <a:r>
              <a:rPr lang="zh-CN" altLang="en-US" sz="3200" b="1" dirty="0" smtClean="0"/>
              <a:t>经济机遇</a:t>
            </a:r>
            <a:endParaRPr lang="en-US" sz="3200" b="1" dirty="0"/>
          </a:p>
          <a:p>
            <a:pPr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  </a:t>
            </a:r>
            <a:r>
              <a:rPr lang="en-US" sz="2400" b="1" dirty="0" smtClean="0">
                <a:solidFill>
                  <a:srgbClr val="000090"/>
                </a:solidFill>
              </a:rPr>
              <a:t>3 </a:t>
            </a:r>
            <a:r>
              <a:rPr lang="en-US" sz="2400" b="1" dirty="0">
                <a:solidFill>
                  <a:srgbClr val="000090"/>
                </a:solidFill>
              </a:rPr>
              <a:t>billion new consumers in emerging markets is a unique opportunity to change production </a:t>
            </a:r>
            <a:r>
              <a:rPr lang="en-US" sz="2400" b="1" dirty="0" smtClean="0">
                <a:solidFill>
                  <a:srgbClr val="000090"/>
                </a:solidFill>
              </a:rPr>
              <a:t>&amp; </a:t>
            </a:r>
            <a:r>
              <a:rPr lang="en-US" sz="2400" b="1" dirty="0">
                <a:solidFill>
                  <a:srgbClr val="000090"/>
                </a:solidFill>
              </a:rPr>
              <a:t>consumption models that will help bring about a new life </a:t>
            </a:r>
            <a:r>
              <a:rPr lang="en-US" sz="2400" b="1" dirty="0" smtClean="0">
                <a:solidFill>
                  <a:srgbClr val="000090"/>
                </a:solidFill>
              </a:rPr>
              <a:t>style</a:t>
            </a: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zh-CN" sz="2400" b="1" dirty="0" smtClean="0">
                <a:solidFill>
                  <a:srgbClr val="000090"/>
                </a:solidFill>
              </a:rPr>
              <a:t>30</a:t>
            </a:r>
            <a:r>
              <a:rPr lang="zh-CN" altLang="en-US" sz="2400" b="1" dirty="0" smtClean="0">
                <a:solidFill>
                  <a:srgbClr val="000090"/>
                </a:solidFill>
              </a:rPr>
              <a:t>亿新兴市场上的消费者是独特的机遇，来改变生产和消费模式，以助形成新的生活方式</a:t>
            </a:r>
            <a:endParaRPr lang="en-US" sz="2400" b="1" dirty="0">
              <a:solidFill>
                <a:srgbClr val="000090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b="1" dirty="0" smtClean="0">
                <a:solidFill>
                  <a:srgbClr val="000090"/>
                </a:solidFill>
              </a:rPr>
              <a:t>  A </a:t>
            </a:r>
            <a:r>
              <a:rPr lang="en-US" sz="2400" b="1" dirty="0">
                <a:solidFill>
                  <a:srgbClr val="000090"/>
                </a:solidFill>
              </a:rPr>
              <a:t>service economy should </a:t>
            </a:r>
            <a:r>
              <a:rPr lang="en-US" sz="2400" b="1" dirty="0" smtClean="0">
                <a:solidFill>
                  <a:srgbClr val="000090"/>
                </a:solidFill>
              </a:rPr>
              <a:t>generate many </a:t>
            </a:r>
            <a:r>
              <a:rPr lang="en-US" sz="2400" b="1" dirty="0">
                <a:solidFill>
                  <a:srgbClr val="000090"/>
                </a:solidFill>
              </a:rPr>
              <a:t>more job opportunities per unit of GDP than the industrial </a:t>
            </a:r>
            <a:r>
              <a:rPr lang="en-US" sz="2400" b="1" dirty="0" smtClean="0">
                <a:solidFill>
                  <a:srgbClr val="000090"/>
                </a:solidFill>
              </a:rPr>
              <a:t>economy</a:t>
            </a: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400" b="1" dirty="0">
                <a:solidFill>
                  <a:srgbClr val="000090"/>
                </a:solidFill>
              </a:rPr>
              <a:t> </a:t>
            </a:r>
            <a:r>
              <a:rPr lang="zh-CN" altLang="en-US" sz="2400" b="1" dirty="0" smtClean="0">
                <a:solidFill>
                  <a:srgbClr val="000090"/>
                </a:solidFill>
              </a:rPr>
              <a:t>单位</a:t>
            </a:r>
            <a:r>
              <a:rPr lang="en-US" altLang="zh-CN" sz="2400" b="1" dirty="0" smtClean="0">
                <a:solidFill>
                  <a:srgbClr val="000090"/>
                </a:solidFill>
              </a:rPr>
              <a:t>GDP</a:t>
            </a:r>
            <a:r>
              <a:rPr lang="zh-CN" altLang="en-US" sz="2400" b="1" dirty="0" smtClean="0">
                <a:solidFill>
                  <a:srgbClr val="000090"/>
                </a:solidFill>
              </a:rPr>
              <a:t>中，服务型经济应该比工业型经济创造更多的就业机会</a:t>
            </a:r>
            <a:endParaRPr lang="en-US" sz="2400" b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279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CONCLUSION </a:t>
            </a:r>
            <a:r>
              <a:rPr lang="zh-CN" altLang="en-US" sz="4800" b="1" dirty="0" smtClean="0"/>
              <a:t>结论</a:t>
            </a:r>
            <a:endParaRPr lang="en-US" sz="4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0B071-B301-4961-8234-18D4B3D7507C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200" y="1600200"/>
            <a:ext cx="899160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defRPr/>
            </a:pPr>
            <a:r>
              <a:rPr lang="en-US" sz="3200" b="1" dirty="0" smtClean="0"/>
              <a:t>What </a:t>
            </a:r>
            <a:r>
              <a:rPr lang="en-US" sz="3200" b="1" dirty="0"/>
              <a:t>to </a:t>
            </a:r>
            <a:r>
              <a:rPr lang="en-US" sz="3200" b="1" dirty="0" smtClean="0"/>
              <a:t>measure </a:t>
            </a:r>
            <a:r>
              <a:rPr lang="zh-CN" altLang="en-US" sz="3200" b="1" dirty="0" smtClean="0"/>
              <a:t>用什么来衡量</a:t>
            </a:r>
            <a:endParaRPr lang="en-US" sz="3200" b="1" dirty="0"/>
          </a:p>
          <a:p>
            <a:pPr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  </a:t>
            </a:r>
            <a:r>
              <a:rPr lang="en-US" sz="2400" b="1" dirty="0">
                <a:solidFill>
                  <a:srgbClr val="000090"/>
                </a:solidFill>
              </a:rPr>
              <a:t>A</a:t>
            </a:r>
            <a:r>
              <a:rPr lang="en-US" sz="2400" b="1" dirty="0" smtClean="0">
                <a:solidFill>
                  <a:srgbClr val="000090"/>
                </a:solidFill>
              </a:rPr>
              <a:t>dvances </a:t>
            </a:r>
            <a:r>
              <a:rPr lang="en-US" sz="2400" b="1" dirty="0">
                <a:solidFill>
                  <a:srgbClr val="000090"/>
                </a:solidFill>
              </a:rPr>
              <a:t>towards a society of well-being and the generation of new jobs are two indicators that say </a:t>
            </a:r>
            <a:r>
              <a:rPr lang="en-US" sz="2400" b="1" dirty="0" smtClean="0">
                <a:solidFill>
                  <a:srgbClr val="000090"/>
                </a:solidFill>
              </a:rPr>
              <a:t>more </a:t>
            </a:r>
            <a:r>
              <a:rPr lang="en-US" sz="2400" b="1" dirty="0">
                <a:solidFill>
                  <a:srgbClr val="000090"/>
                </a:solidFill>
              </a:rPr>
              <a:t>than </a:t>
            </a:r>
            <a:r>
              <a:rPr lang="en-US" sz="2400" b="1" dirty="0" smtClean="0">
                <a:solidFill>
                  <a:srgbClr val="000090"/>
                </a:solidFill>
              </a:rPr>
              <a:t>measuring </a:t>
            </a:r>
            <a:r>
              <a:rPr lang="en-US" sz="2400" b="1" dirty="0">
                <a:solidFill>
                  <a:srgbClr val="000090"/>
                </a:solidFill>
              </a:rPr>
              <a:t>GDP </a:t>
            </a:r>
            <a:r>
              <a:rPr lang="en-US" sz="2400" b="1" dirty="0" smtClean="0">
                <a:solidFill>
                  <a:srgbClr val="000090"/>
                </a:solidFill>
              </a:rPr>
              <a:t>growth</a:t>
            </a: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400" b="1" dirty="0">
                <a:solidFill>
                  <a:srgbClr val="000090"/>
                </a:solidFill>
              </a:rPr>
              <a:t> </a:t>
            </a:r>
            <a:r>
              <a:rPr lang="zh-CN" altLang="en-US" sz="2400" b="1" dirty="0" smtClean="0">
                <a:solidFill>
                  <a:srgbClr val="000090"/>
                </a:solidFill>
              </a:rPr>
              <a:t>迈向康乐型社会，创造新的就业，是比衡量</a:t>
            </a:r>
            <a:r>
              <a:rPr lang="en-US" altLang="zh-CN" sz="2400" b="1" dirty="0" smtClean="0">
                <a:solidFill>
                  <a:srgbClr val="000090"/>
                </a:solidFill>
              </a:rPr>
              <a:t>GDP</a:t>
            </a:r>
            <a:r>
              <a:rPr lang="zh-CN" altLang="en-US" sz="2400" b="1" dirty="0" smtClean="0">
                <a:solidFill>
                  <a:srgbClr val="000090"/>
                </a:solidFill>
              </a:rPr>
              <a:t>增长更有实际意义的两个指标</a:t>
            </a:r>
            <a:endParaRPr lang="en-US" sz="2400" b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4745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417638"/>
          </a:xfrm>
        </p:spPr>
        <p:txBody>
          <a:bodyPr>
            <a:noAutofit/>
          </a:bodyPr>
          <a:lstStyle/>
          <a:p>
            <a:pPr algn="l"/>
            <a:r>
              <a:rPr lang="en-US" sz="4000" b="1" dirty="0" smtClean="0"/>
              <a:t>With the Second Largest GDP, China Is Now</a:t>
            </a:r>
            <a:r>
              <a:rPr lang="en-US" sz="4000" dirty="0" smtClean="0"/>
              <a:t>: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zh-CN" altLang="en-US" sz="2800" b="1" dirty="0" smtClean="0"/>
              <a:t>中国的</a:t>
            </a:r>
            <a:r>
              <a:rPr lang="en-US" altLang="zh-CN" sz="2800" b="1" dirty="0" smtClean="0"/>
              <a:t>GDP</a:t>
            </a:r>
            <a:r>
              <a:rPr lang="zh-CN" altLang="en-US" sz="2800" b="1" dirty="0" smtClean="0"/>
              <a:t>占第二位，现在是</a:t>
            </a:r>
            <a:r>
              <a:rPr lang="zh-CN" altLang="en-US" sz="3600" dirty="0" smtClean="0"/>
              <a:t>：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981200"/>
            <a:ext cx="8686800" cy="46021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0090"/>
                </a:solidFill>
              </a:rPr>
              <a:t>L</a:t>
            </a:r>
            <a:r>
              <a:rPr lang="en-US" b="1" dirty="0" smtClean="0">
                <a:solidFill>
                  <a:srgbClr val="000090"/>
                </a:solidFill>
              </a:rPr>
              <a:t>argest </a:t>
            </a:r>
            <a:r>
              <a:rPr lang="en-US" b="1" dirty="0">
                <a:solidFill>
                  <a:srgbClr val="000090"/>
                </a:solidFill>
              </a:rPr>
              <a:t>raw materials </a:t>
            </a:r>
            <a:r>
              <a:rPr lang="en-US" b="1" dirty="0" smtClean="0">
                <a:solidFill>
                  <a:srgbClr val="000090"/>
                </a:solidFill>
              </a:rPr>
              <a:t>buyer &amp; manufactured goods supplier 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0090"/>
                </a:solidFill>
              </a:rPr>
              <a:t>   </a:t>
            </a:r>
            <a:r>
              <a:rPr lang="zh-CN" altLang="en-US" sz="2800" b="1" dirty="0" smtClean="0">
                <a:solidFill>
                  <a:srgbClr val="000090"/>
                </a:solidFill>
              </a:rPr>
              <a:t>最大的原材料买方和制成品供应商</a:t>
            </a:r>
            <a:endParaRPr lang="en-US" sz="2800" b="1" dirty="0" smtClean="0">
              <a:solidFill>
                <a:srgbClr val="000090"/>
              </a:solidFill>
            </a:endParaRPr>
          </a:p>
          <a:p>
            <a:r>
              <a:rPr lang="en-US" b="1" dirty="0" smtClean="0">
                <a:solidFill>
                  <a:srgbClr val="000090"/>
                </a:solidFill>
              </a:rPr>
              <a:t>Leading </a:t>
            </a:r>
            <a:r>
              <a:rPr lang="en-US" b="1" dirty="0">
                <a:solidFill>
                  <a:srgbClr val="000090"/>
                </a:solidFill>
              </a:rPr>
              <a:t>ODI player </a:t>
            </a:r>
            <a:r>
              <a:rPr lang="en-US" b="1" dirty="0" smtClean="0">
                <a:solidFill>
                  <a:srgbClr val="000090"/>
                </a:solidFill>
              </a:rPr>
              <a:t>&amp; </a:t>
            </a:r>
            <a:r>
              <a:rPr lang="en-US" b="1" dirty="0">
                <a:solidFill>
                  <a:srgbClr val="000090"/>
                </a:solidFill>
              </a:rPr>
              <a:t>most attractive </a:t>
            </a:r>
            <a:r>
              <a:rPr lang="en-US" b="1" dirty="0" smtClean="0">
                <a:solidFill>
                  <a:srgbClr val="000090"/>
                </a:solidFill>
              </a:rPr>
              <a:t>FDI recipient among </a:t>
            </a:r>
            <a:r>
              <a:rPr lang="en-US" b="1" dirty="0">
                <a:solidFill>
                  <a:srgbClr val="000090"/>
                </a:solidFill>
              </a:rPr>
              <a:t>the emerging </a:t>
            </a:r>
            <a:r>
              <a:rPr lang="en-US" b="1" dirty="0" smtClean="0">
                <a:solidFill>
                  <a:srgbClr val="000090"/>
                </a:solidFill>
              </a:rPr>
              <a:t>markets</a:t>
            </a:r>
            <a:r>
              <a:rPr lang="en-US" b="1" dirty="0">
                <a:solidFill>
                  <a:srgbClr val="000090"/>
                </a:solidFill>
              </a:rPr>
              <a:t/>
            </a:r>
            <a:br>
              <a:rPr lang="en-US" b="1" dirty="0">
                <a:solidFill>
                  <a:srgbClr val="000090"/>
                </a:solidFill>
              </a:rPr>
            </a:br>
            <a:r>
              <a:rPr lang="zh-CN" altLang="en-US" sz="2800" b="1" dirty="0" smtClean="0">
                <a:solidFill>
                  <a:srgbClr val="000090"/>
                </a:solidFill>
              </a:rPr>
              <a:t>在新兴市场中，海外直接投资的领头国家和外国直接投资最有吸引力的接受国</a:t>
            </a:r>
            <a:endParaRPr lang="en-US" sz="2800" b="1" dirty="0">
              <a:solidFill>
                <a:srgbClr val="00009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0B071-B301-4961-8234-18D4B3D7507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2160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839200" cy="14478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Taking a larger, more complex approach internationally: </a:t>
            </a:r>
            <a:br>
              <a:rPr lang="en-US" b="1" dirty="0" smtClean="0"/>
            </a:br>
            <a:r>
              <a:rPr lang="zh-CN" altLang="en-US" sz="3100" b="1" dirty="0" smtClean="0"/>
              <a:t>在国际上使用更大规模，更复杂的方法</a:t>
            </a:r>
            <a:endParaRPr lang="en-US" sz="31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057400"/>
            <a:ext cx="8839200" cy="472440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000090"/>
                </a:solidFill>
              </a:rPr>
              <a:t>Active in </a:t>
            </a:r>
            <a:r>
              <a:rPr lang="en-US" b="1" dirty="0">
                <a:solidFill>
                  <a:srgbClr val="000090"/>
                </a:solidFill>
              </a:rPr>
              <a:t>multilateral </a:t>
            </a:r>
            <a:r>
              <a:rPr lang="en-US" b="1" dirty="0" smtClean="0">
                <a:solidFill>
                  <a:srgbClr val="000090"/>
                </a:solidFill>
              </a:rPr>
              <a:t>&amp; bilateral negotiations </a:t>
            </a:r>
            <a:r>
              <a:rPr lang="en-US" b="1" dirty="0">
                <a:solidFill>
                  <a:srgbClr val="000090"/>
                </a:solidFill>
              </a:rPr>
              <a:t>but </a:t>
            </a:r>
            <a:r>
              <a:rPr lang="en-US" b="1" dirty="0" smtClean="0">
                <a:solidFill>
                  <a:srgbClr val="000090"/>
                </a:solidFill>
              </a:rPr>
              <a:t>refraining </a:t>
            </a:r>
            <a:r>
              <a:rPr lang="en-US" b="1" dirty="0">
                <a:solidFill>
                  <a:srgbClr val="000090"/>
                </a:solidFill>
              </a:rPr>
              <a:t>from </a:t>
            </a:r>
            <a:r>
              <a:rPr lang="en-US" b="1" dirty="0" smtClean="0">
                <a:solidFill>
                  <a:srgbClr val="000090"/>
                </a:solidFill>
              </a:rPr>
              <a:t>colonial practices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0090"/>
                </a:solidFill>
              </a:rPr>
              <a:t>   </a:t>
            </a:r>
            <a:r>
              <a:rPr lang="zh-CN" altLang="en-US" sz="2800" b="1" dirty="0" smtClean="0">
                <a:solidFill>
                  <a:srgbClr val="000090"/>
                </a:solidFill>
              </a:rPr>
              <a:t>在多边及双边谈判中更积极，但克制导向殖民的做法</a:t>
            </a:r>
            <a:r>
              <a:rPr lang="en-US" b="1" dirty="0" smtClean="0">
                <a:solidFill>
                  <a:srgbClr val="000090"/>
                </a:solidFill>
              </a:rPr>
              <a:t>Generally a </a:t>
            </a:r>
            <a:r>
              <a:rPr lang="en-US" b="1" dirty="0">
                <a:solidFill>
                  <a:srgbClr val="000090"/>
                </a:solidFill>
              </a:rPr>
              <a:t>non-aligned stance in </a:t>
            </a:r>
            <a:r>
              <a:rPr lang="en-US" b="1" dirty="0" smtClean="0">
                <a:solidFill>
                  <a:srgbClr val="000090"/>
                </a:solidFill>
              </a:rPr>
              <a:t>politics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0090"/>
                </a:solidFill>
              </a:rPr>
              <a:t>   </a:t>
            </a:r>
            <a:r>
              <a:rPr lang="zh-CN" altLang="en-US" sz="2800" b="1" dirty="0" smtClean="0">
                <a:solidFill>
                  <a:srgbClr val="000090"/>
                </a:solidFill>
              </a:rPr>
              <a:t>政治上一般采取不结盟态度</a:t>
            </a:r>
            <a:endParaRPr lang="en-US" sz="2800" b="1" dirty="0">
              <a:solidFill>
                <a:srgbClr val="000090"/>
              </a:solidFill>
            </a:endParaRPr>
          </a:p>
          <a:p>
            <a:r>
              <a:rPr lang="en-US" b="1" dirty="0">
                <a:solidFill>
                  <a:srgbClr val="000090"/>
                </a:solidFill>
              </a:rPr>
              <a:t>D</a:t>
            </a:r>
            <a:r>
              <a:rPr lang="en-US" b="1" dirty="0" smtClean="0">
                <a:solidFill>
                  <a:srgbClr val="000090"/>
                </a:solidFill>
              </a:rPr>
              <a:t>ealing </a:t>
            </a:r>
            <a:r>
              <a:rPr lang="en-US" b="1" dirty="0">
                <a:solidFill>
                  <a:srgbClr val="000090"/>
                </a:solidFill>
              </a:rPr>
              <a:t>with its business partners at arms </a:t>
            </a:r>
            <a:r>
              <a:rPr lang="en-US" b="1" dirty="0" smtClean="0">
                <a:solidFill>
                  <a:srgbClr val="000090"/>
                </a:solidFill>
              </a:rPr>
              <a:t>length, &amp; </a:t>
            </a:r>
            <a:r>
              <a:rPr lang="en-US" b="1" dirty="0">
                <a:solidFill>
                  <a:srgbClr val="000090"/>
                </a:solidFill>
              </a:rPr>
              <a:t>in a </a:t>
            </a:r>
            <a:r>
              <a:rPr lang="en-US" b="1" dirty="0" smtClean="0">
                <a:solidFill>
                  <a:srgbClr val="000090"/>
                </a:solidFill>
              </a:rPr>
              <a:t>pragmatic, non</a:t>
            </a:r>
            <a:r>
              <a:rPr lang="en-US" b="1" dirty="0">
                <a:solidFill>
                  <a:srgbClr val="000090"/>
                </a:solidFill>
              </a:rPr>
              <a:t>-interfering </a:t>
            </a:r>
            <a:r>
              <a:rPr lang="en-US" b="1" dirty="0" smtClean="0">
                <a:solidFill>
                  <a:srgbClr val="000090"/>
                </a:solidFill>
              </a:rPr>
              <a:t>manner </a:t>
            </a:r>
            <a:r>
              <a:rPr lang="en-US" b="1" dirty="0">
                <a:solidFill>
                  <a:srgbClr val="000090"/>
                </a:solidFill>
              </a:rPr>
              <a:t/>
            </a:r>
            <a:br>
              <a:rPr lang="en-US" b="1" dirty="0">
                <a:solidFill>
                  <a:srgbClr val="000090"/>
                </a:solidFill>
              </a:rPr>
            </a:br>
            <a:r>
              <a:rPr lang="zh-CN" altLang="en-US" sz="2800" b="1" dirty="0" smtClean="0">
                <a:solidFill>
                  <a:srgbClr val="000090"/>
                </a:solidFill>
              </a:rPr>
              <a:t>与商业伙伴保持距离，采取务实，不干涉态度</a:t>
            </a:r>
            <a:endParaRPr lang="en-US" sz="2800" b="1" dirty="0" smtClean="0">
              <a:solidFill>
                <a:srgbClr val="00009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227483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0B071-B301-4961-8234-18D4B3D7507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8480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Transformative Change</a:t>
            </a:r>
            <a:br>
              <a:rPr lang="en-US" b="1" dirty="0" smtClean="0"/>
            </a:br>
            <a:r>
              <a:rPr lang="zh-CN" altLang="en-US" sz="3600" b="1" dirty="0" smtClean="0"/>
              <a:t>转型变革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5257799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90"/>
                </a:solidFill>
              </a:rPr>
              <a:t>From State-controlled to market mechanism for a ‘modernized &amp; updated economy’  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0090"/>
                </a:solidFill>
              </a:rPr>
              <a:t>   </a:t>
            </a:r>
            <a:r>
              <a:rPr lang="zh-CN" altLang="en-US" sz="2800" b="1" dirty="0" smtClean="0">
                <a:solidFill>
                  <a:srgbClr val="000090"/>
                </a:solidFill>
              </a:rPr>
              <a:t>由国家控制到市场机制的</a:t>
            </a:r>
            <a:r>
              <a:rPr lang="en-US" altLang="zh-CN" sz="2800" b="1" dirty="0" smtClean="0">
                <a:solidFill>
                  <a:srgbClr val="000090"/>
                </a:solidFill>
              </a:rPr>
              <a:t>‘</a:t>
            </a:r>
            <a:r>
              <a:rPr lang="zh-CN" altLang="en-US" sz="2800" b="1" dirty="0" smtClean="0">
                <a:solidFill>
                  <a:srgbClr val="000090"/>
                </a:solidFill>
              </a:rPr>
              <a:t>现代化、更新的经济</a:t>
            </a:r>
            <a:r>
              <a:rPr lang="en-US" altLang="zh-CN" sz="2800" b="1" dirty="0" smtClean="0">
                <a:solidFill>
                  <a:srgbClr val="000090"/>
                </a:solidFill>
              </a:rPr>
              <a:t>’</a:t>
            </a:r>
            <a:endParaRPr lang="en-US" sz="2800" b="1" dirty="0">
              <a:solidFill>
                <a:srgbClr val="000090"/>
              </a:solidFill>
            </a:endParaRPr>
          </a:p>
          <a:p>
            <a:r>
              <a:rPr lang="en-US" b="1" u="sng" dirty="0" smtClean="0">
                <a:solidFill>
                  <a:srgbClr val="000090"/>
                </a:solidFill>
              </a:rPr>
              <a:t>Green economic transformation</a:t>
            </a:r>
            <a:r>
              <a:rPr lang="en-US" b="1" dirty="0" smtClean="0">
                <a:solidFill>
                  <a:srgbClr val="000090"/>
                </a:solidFill>
              </a:rPr>
              <a:t> to achieve an </a:t>
            </a:r>
            <a:r>
              <a:rPr lang="en-US" b="1" u="sng" dirty="0">
                <a:solidFill>
                  <a:srgbClr val="000090"/>
                </a:solidFill>
              </a:rPr>
              <a:t>Ecological </a:t>
            </a:r>
            <a:r>
              <a:rPr lang="en-US" b="1" u="sng" dirty="0" smtClean="0">
                <a:solidFill>
                  <a:srgbClr val="000090"/>
                </a:solidFill>
              </a:rPr>
              <a:t>Civilization</a:t>
            </a:r>
            <a:endParaRPr lang="en-US" b="1" u="sng" dirty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zh-CN" altLang="en-US" b="1" dirty="0" smtClean="0">
                <a:solidFill>
                  <a:srgbClr val="000090"/>
                </a:solidFill>
              </a:rPr>
              <a:t>  </a:t>
            </a:r>
            <a:r>
              <a:rPr lang="zh-CN" altLang="en-US" sz="2800" b="1" u="sng" dirty="0" smtClean="0">
                <a:solidFill>
                  <a:srgbClr val="000090"/>
                </a:solidFill>
              </a:rPr>
              <a:t>绿色经济转型</a:t>
            </a:r>
            <a:r>
              <a:rPr lang="zh-CN" altLang="en-US" sz="2800" b="1" dirty="0" smtClean="0">
                <a:solidFill>
                  <a:srgbClr val="000090"/>
                </a:solidFill>
              </a:rPr>
              <a:t>实现</a:t>
            </a:r>
            <a:r>
              <a:rPr lang="zh-CN" altLang="en-US" sz="2800" b="1" u="sng" dirty="0" smtClean="0">
                <a:solidFill>
                  <a:srgbClr val="000090"/>
                </a:solidFill>
              </a:rPr>
              <a:t>生态文明</a:t>
            </a:r>
            <a:endParaRPr lang="en-US" sz="2800" b="1" u="sng" dirty="0" smtClean="0">
              <a:solidFill>
                <a:srgbClr val="000090"/>
              </a:solidFill>
            </a:endParaRPr>
          </a:p>
          <a:p>
            <a:r>
              <a:rPr lang="en-US" b="1" dirty="0" smtClean="0">
                <a:solidFill>
                  <a:srgbClr val="000090"/>
                </a:solidFill>
              </a:rPr>
              <a:t> Drivers: Consumption &amp; Urbanization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0090"/>
                </a:solidFill>
              </a:rPr>
              <a:t>   </a:t>
            </a:r>
            <a:r>
              <a:rPr lang="zh-CN" altLang="en-US" sz="2800" b="1" dirty="0" smtClean="0">
                <a:solidFill>
                  <a:srgbClr val="000090"/>
                </a:solidFill>
              </a:rPr>
              <a:t>驱动力：消费与城镇化</a:t>
            </a:r>
            <a:endParaRPr lang="en-US" sz="2800" b="1" dirty="0" smtClean="0">
              <a:solidFill>
                <a:srgbClr val="000090"/>
              </a:solidFill>
            </a:endParaRPr>
          </a:p>
          <a:p>
            <a:endParaRPr lang="en-US" b="1" dirty="0">
              <a:solidFill>
                <a:srgbClr val="00009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0B071-B301-4961-8234-18D4B3D7507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3626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" y="228600"/>
            <a:ext cx="8839200" cy="990600"/>
          </a:xfrm>
        </p:spPr>
        <p:txBody>
          <a:bodyPr>
            <a:noAutofit/>
          </a:bodyPr>
          <a:lstStyle/>
          <a:p>
            <a:pPr algn="l"/>
            <a:r>
              <a:rPr lang="en-US" sz="4000" b="1" dirty="0" smtClean="0"/>
              <a:t>Important changes being implemented:</a:t>
            </a:r>
            <a:br>
              <a:rPr lang="en-US" sz="4000" b="1" dirty="0" smtClean="0"/>
            </a:br>
            <a:r>
              <a:rPr lang="zh-CN" altLang="en-US" sz="3200" b="1" dirty="0" smtClean="0"/>
              <a:t>重要变革得以实施</a:t>
            </a:r>
            <a:endParaRPr lang="en-US" sz="32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28600" y="1295400"/>
            <a:ext cx="8839200" cy="54864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4100" b="1" dirty="0" smtClean="0">
                <a:solidFill>
                  <a:srgbClr val="000090"/>
                </a:solidFill>
              </a:rPr>
              <a:t>FDI</a:t>
            </a:r>
            <a:r>
              <a:rPr lang="en-US" sz="2000" dirty="0">
                <a:solidFill>
                  <a:srgbClr val="000090"/>
                </a:solidFill>
              </a:rPr>
              <a:t> </a:t>
            </a:r>
            <a:r>
              <a:rPr lang="en-US" sz="2600" b="1" dirty="0" smtClean="0">
                <a:solidFill>
                  <a:srgbClr val="000090"/>
                </a:solidFill>
              </a:rPr>
              <a:t>terms &amp; conditions being aligned with those for domestic firms       </a:t>
            </a:r>
            <a:r>
              <a:rPr lang="zh-CN" altLang="en-US" sz="2600" b="1" dirty="0" smtClean="0">
                <a:solidFill>
                  <a:srgbClr val="000090"/>
                </a:solidFill>
              </a:rPr>
              <a:t>外国直接投资条款与国内公司接轨</a:t>
            </a:r>
            <a:endParaRPr lang="en-US" sz="2600" dirty="0">
              <a:solidFill>
                <a:srgbClr val="000090"/>
              </a:solidFill>
            </a:endParaRPr>
          </a:p>
          <a:p>
            <a:pPr algn="l"/>
            <a:r>
              <a:rPr lang="en-US" sz="4100" b="1" dirty="0" smtClean="0">
                <a:solidFill>
                  <a:srgbClr val="000090"/>
                </a:solidFill>
              </a:rPr>
              <a:t>ODI</a:t>
            </a:r>
            <a:r>
              <a:rPr lang="en-US" sz="2000" dirty="0">
                <a:solidFill>
                  <a:srgbClr val="000090"/>
                </a:solidFill>
              </a:rPr>
              <a:t> </a:t>
            </a:r>
            <a:r>
              <a:rPr lang="en-US" sz="2600" b="1" dirty="0" smtClean="0">
                <a:solidFill>
                  <a:srgbClr val="000090"/>
                </a:solidFill>
              </a:rPr>
              <a:t>(from China) to meticulously respect the host laws </a:t>
            </a:r>
            <a:r>
              <a:rPr lang="en-US" sz="2600" b="1" dirty="0">
                <a:solidFill>
                  <a:srgbClr val="000090"/>
                </a:solidFill>
              </a:rPr>
              <a:t>&amp;</a:t>
            </a:r>
            <a:r>
              <a:rPr lang="en-US" sz="2600" b="1" dirty="0" smtClean="0">
                <a:solidFill>
                  <a:srgbClr val="000090"/>
                </a:solidFill>
              </a:rPr>
              <a:t> regulations; to use state of the art equipment</a:t>
            </a:r>
          </a:p>
          <a:p>
            <a:pPr algn="l"/>
            <a:r>
              <a:rPr lang="zh-CN" altLang="en-US" sz="2600" dirty="0" smtClean="0">
                <a:solidFill>
                  <a:srgbClr val="000090"/>
                </a:solidFill>
              </a:rPr>
              <a:t>中国的海外直接投资尊重东道国法规，使用最先进设备</a:t>
            </a:r>
            <a:endParaRPr lang="en-US" sz="2600" dirty="0">
              <a:solidFill>
                <a:srgbClr val="000090"/>
              </a:solidFill>
            </a:endParaRPr>
          </a:p>
          <a:p>
            <a:pPr algn="l"/>
            <a:r>
              <a:rPr lang="en-US" sz="4100" b="1" dirty="0">
                <a:solidFill>
                  <a:srgbClr val="000090"/>
                </a:solidFill>
              </a:rPr>
              <a:t>F</a:t>
            </a:r>
            <a:r>
              <a:rPr lang="en-US" sz="4100" b="1" dirty="0" smtClean="0">
                <a:solidFill>
                  <a:srgbClr val="000090"/>
                </a:solidFill>
              </a:rPr>
              <a:t>inancial institutions </a:t>
            </a:r>
            <a:r>
              <a:rPr lang="en-US" sz="2600" b="1" dirty="0" smtClean="0">
                <a:solidFill>
                  <a:srgbClr val="000090"/>
                </a:solidFill>
              </a:rPr>
              <a:t>use an improved version of the Equator principles since 2012</a:t>
            </a:r>
          </a:p>
          <a:p>
            <a:pPr algn="l"/>
            <a:r>
              <a:rPr lang="zh-CN" altLang="en-US" sz="2600" dirty="0" smtClean="0">
                <a:solidFill>
                  <a:srgbClr val="000090"/>
                </a:solidFill>
              </a:rPr>
              <a:t>金融机构自</a:t>
            </a:r>
            <a:r>
              <a:rPr lang="en-US" altLang="zh-CN" sz="2600" dirty="0" smtClean="0">
                <a:solidFill>
                  <a:srgbClr val="000090"/>
                </a:solidFill>
              </a:rPr>
              <a:t>2012</a:t>
            </a:r>
            <a:r>
              <a:rPr lang="zh-CN" altLang="en-US" sz="2600" dirty="0" smtClean="0">
                <a:solidFill>
                  <a:srgbClr val="000090"/>
                </a:solidFill>
              </a:rPr>
              <a:t>年以来使用改进后的</a:t>
            </a:r>
            <a:r>
              <a:rPr lang="zh-CN" altLang="zh-CN" sz="2600" dirty="0" smtClean="0">
                <a:solidFill>
                  <a:srgbClr val="000090"/>
                </a:solidFill>
              </a:rPr>
              <a:t>E</a:t>
            </a:r>
            <a:r>
              <a:rPr lang="en-US" altLang="zh-CN" sz="2600" dirty="0" err="1" smtClean="0">
                <a:solidFill>
                  <a:srgbClr val="000090"/>
                </a:solidFill>
              </a:rPr>
              <a:t>quator</a:t>
            </a:r>
            <a:r>
              <a:rPr lang="zh-CN" altLang="en-US" sz="2600" dirty="0" smtClean="0">
                <a:solidFill>
                  <a:srgbClr val="000090"/>
                </a:solidFill>
              </a:rPr>
              <a:t> </a:t>
            </a:r>
            <a:r>
              <a:rPr lang="zh-CN" altLang="zh-CN" sz="2600" dirty="0" smtClean="0">
                <a:solidFill>
                  <a:srgbClr val="000090"/>
                </a:solidFill>
              </a:rPr>
              <a:t>P</a:t>
            </a:r>
            <a:r>
              <a:rPr lang="en-US" altLang="zh-CN" sz="2600" dirty="0" err="1" smtClean="0">
                <a:solidFill>
                  <a:srgbClr val="000090"/>
                </a:solidFill>
              </a:rPr>
              <a:t>rinciples</a:t>
            </a:r>
            <a:r>
              <a:rPr lang="zh-CN" altLang="en-US" sz="2600" dirty="0" smtClean="0">
                <a:solidFill>
                  <a:srgbClr val="000090"/>
                </a:solidFill>
              </a:rPr>
              <a:t>版本</a:t>
            </a:r>
            <a:endParaRPr lang="en-US" sz="2600" dirty="0">
              <a:solidFill>
                <a:srgbClr val="000090"/>
              </a:solidFill>
            </a:endParaRPr>
          </a:p>
          <a:p>
            <a:pPr algn="l"/>
            <a:r>
              <a:rPr lang="en-US" sz="4100" b="1" dirty="0">
                <a:solidFill>
                  <a:srgbClr val="000090"/>
                </a:solidFill>
              </a:rPr>
              <a:t>G</a:t>
            </a:r>
            <a:r>
              <a:rPr lang="en-US" sz="4100" b="1" dirty="0" smtClean="0">
                <a:solidFill>
                  <a:srgbClr val="000090"/>
                </a:solidFill>
              </a:rPr>
              <a:t>reen technology </a:t>
            </a:r>
            <a:r>
              <a:rPr lang="en-US" sz="2600" b="1" dirty="0" smtClean="0">
                <a:solidFill>
                  <a:srgbClr val="000090"/>
                </a:solidFill>
              </a:rPr>
              <a:t>in renewable energy &amp; recycling sectors is stimulating environmental markets worldwide</a:t>
            </a:r>
            <a:endParaRPr lang="en-US" sz="2800" b="1" dirty="0" smtClean="0">
              <a:solidFill>
                <a:srgbClr val="000090"/>
              </a:solidFill>
            </a:endParaRPr>
          </a:p>
          <a:p>
            <a:pPr algn="l"/>
            <a:r>
              <a:rPr lang="zh-CN" altLang="en-US" sz="2400" dirty="0" smtClean="0">
                <a:solidFill>
                  <a:srgbClr val="000090"/>
                </a:solidFill>
              </a:rPr>
              <a:t>用于可再生能源、回收部门的绿色技术正刺激世界范围的环境市场</a:t>
            </a:r>
            <a:endParaRPr lang="en-US" sz="2400" dirty="0">
              <a:solidFill>
                <a:srgbClr val="000090"/>
              </a:solidFill>
            </a:endParaRPr>
          </a:p>
          <a:p>
            <a:pPr algn="l"/>
            <a:r>
              <a:rPr lang="en-US" sz="4100" b="1" dirty="0" smtClean="0">
                <a:solidFill>
                  <a:srgbClr val="000090"/>
                </a:solidFill>
              </a:rPr>
              <a:t>China patent apps </a:t>
            </a:r>
            <a:r>
              <a:rPr lang="en-US" sz="2600" b="1" dirty="0" smtClean="0">
                <a:solidFill>
                  <a:srgbClr val="000090"/>
                </a:solidFill>
              </a:rPr>
              <a:t>lead for 3 consecutive years</a:t>
            </a:r>
          </a:p>
          <a:p>
            <a:pPr algn="l"/>
            <a:r>
              <a:rPr lang="zh-CN" altLang="en-US" sz="2600" b="1" dirty="0" smtClean="0">
                <a:solidFill>
                  <a:srgbClr val="000090"/>
                </a:solidFill>
              </a:rPr>
              <a:t>中国专利申请连续三年领先</a:t>
            </a:r>
            <a:endParaRPr lang="en-US" sz="2600" b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4629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64"/>
          <p:cNvGrpSpPr>
            <a:grpSpLocks/>
          </p:cNvGrpSpPr>
          <p:nvPr/>
        </p:nvGrpSpPr>
        <p:grpSpPr bwMode="auto">
          <a:xfrm>
            <a:off x="5410200" y="1752600"/>
            <a:ext cx="2440434" cy="1880268"/>
            <a:chOff x="2232" y="1113"/>
            <a:chExt cx="1493" cy="1073"/>
          </a:xfrm>
        </p:grpSpPr>
        <p:pic>
          <p:nvPicPr>
            <p:cNvPr id="13339" name="Picture 10" descr="globo5">
              <a:hlinkClick r:id="rId3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52" y="1113"/>
              <a:ext cx="1073" cy="10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40" name="Picture 2" descr="globo5">
              <a:hlinkClick r:id="rId3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2" y="1113"/>
              <a:ext cx="1073" cy="10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315" name="Rectangle 8"/>
          <p:cNvSpPr>
            <a:spLocks noChangeArrowheads="1"/>
          </p:cNvSpPr>
          <p:nvPr/>
        </p:nvSpPr>
        <p:spPr bwMode="auto">
          <a:xfrm>
            <a:off x="52388" y="188912"/>
            <a:ext cx="8939212" cy="1335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pt-BR" altLang="pt-BR" sz="4000" b="1" dirty="0" err="1" smtClean="0">
                <a:solidFill>
                  <a:schemeClr val="tx1"/>
                </a:solidFill>
              </a:rPr>
              <a:t>Sustainability</a:t>
            </a:r>
            <a:r>
              <a:rPr lang="pt-BR" altLang="pt-BR" sz="4000" b="1" dirty="0" smtClean="0">
                <a:solidFill>
                  <a:schemeClr val="tx1"/>
                </a:solidFill>
              </a:rPr>
              <a:t> of life </a:t>
            </a:r>
            <a:r>
              <a:rPr lang="pt-BR" altLang="pt-BR" sz="4000" b="1" dirty="0" err="1" smtClean="0">
                <a:solidFill>
                  <a:schemeClr val="tx1"/>
                </a:solidFill>
              </a:rPr>
              <a:t>on</a:t>
            </a:r>
            <a:r>
              <a:rPr lang="pt-BR" altLang="pt-BR" sz="4000" b="1" dirty="0" smtClean="0">
                <a:solidFill>
                  <a:schemeClr val="tx1"/>
                </a:solidFill>
              </a:rPr>
              <a:t> </a:t>
            </a:r>
            <a:r>
              <a:rPr lang="pt-BR" altLang="pt-BR" sz="4000" b="1" dirty="0" err="1" smtClean="0">
                <a:solidFill>
                  <a:schemeClr val="tx1"/>
                </a:solidFill>
              </a:rPr>
              <a:t>the</a:t>
            </a:r>
            <a:r>
              <a:rPr lang="pt-BR" altLang="pt-BR" sz="4000" b="1" dirty="0" smtClean="0">
                <a:solidFill>
                  <a:schemeClr val="tx1"/>
                </a:solidFill>
              </a:rPr>
              <a:t> Planet</a:t>
            </a:r>
          </a:p>
          <a:p>
            <a:pPr algn="l" eaLnBrk="1" hangingPunct="1">
              <a:spcBef>
                <a:spcPct val="0"/>
              </a:spcBef>
            </a:pPr>
            <a:r>
              <a:rPr lang="zh-CN" altLang="en-US" sz="4000" b="1" dirty="0" smtClean="0">
                <a:solidFill>
                  <a:schemeClr val="tx1"/>
                </a:solidFill>
              </a:rPr>
              <a:t>地球上生命的可持续性</a:t>
            </a:r>
            <a:endParaRPr lang="pt-BR" altLang="pt-BR" sz="4000" b="1" dirty="0">
              <a:solidFill>
                <a:schemeClr val="tx1"/>
              </a:solidFill>
            </a:endParaRPr>
          </a:p>
        </p:txBody>
      </p:sp>
      <p:sp>
        <p:nvSpPr>
          <p:cNvPr id="13316" name="Text Box 17"/>
          <p:cNvSpPr txBox="1">
            <a:spLocks noChangeArrowheads="1"/>
          </p:cNvSpPr>
          <p:nvPr/>
        </p:nvSpPr>
        <p:spPr bwMode="auto">
          <a:xfrm>
            <a:off x="152400" y="1905000"/>
            <a:ext cx="5257800" cy="2000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s-CL" altLang="pt-BR" sz="2400" b="1" dirty="0" smtClean="0">
                <a:solidFill>
                  <a:schemeClr val="tx1"/>
                </a:solidFill>
              </a:rPr>
              <a:t>Today’s consumption is </a:t>
            </a:r>
            <a:r>
              <a:rPr lang="es-CL" altLang="pt-BR" sz="3600" b="1" dirty="0" smtClean="0">
                <a:solidFill>
                  <a:schemeClr val="tx1"/>
                </a:solidFill>
              </a:rPr>
              <a:t>50%</a:t>
            </a:r>
            <a:r>
              <a:rPr lang="es-CL" altLang="pt-BR" sz="2400" b="1" dirty="0" smtClean="0">
                <a:solidFill>
                  <a:schemeClr val="tx1"/>
                </a:solidFill>
              </a:rPr>
              <a:t> more renewable resources </a:t>
            </a:r>
          </a:p>
          <a:p>
            <a:pPr eaLnBrk="1" hangingPunct="1">
              <a:spcBef>
                <a:spcPct val="0"/>
              </a:spcBef>
            </a:pPr>
            <a:r>
              <a:rPr lang="es-CL" altLang="pt-BR" sz="2400" b="1" dirty="0" smtClean="0">
                <a:solidFill>
                  <a:schemeClr val="tx1"/>
                </a:solidFill>
              </a:rPr>
              <a:t>than the planet can regenerate</a:t>
            </a:r>
            <a:r>
              <a:rPr lang="es-CL" altLang="pt-BR" sz="2000" dirty="0" smtClean="0">
                <a:solidFill>
                  <a:schemeClr val="tx1"/>
                </a:solidFill>
              </a:rPr>
              <a:t>.</a:t>
            </a:r>
          </a:p>
          <a:p>
            <a:pPr eaLnBrk="1" hangingPunct="1">
              <a:spcBef>
                <a:spcPct val="0"/>
              </a:spcBef>
            </a:pPr>
            <a:r>
              <a:rPr lang="zh-CN" altLang="en-US" sz="2000" dirty="0" smtClean="0">
                <a:solidFill>
                  <a:schemeClr val="tx1"/>
                </a:solidFill>
              </a:rPr>
              <a:t>今天的消费水平超出地球所能产生的再生性资源的</a:t>
            </a:r>
            <a:r>
              <a:rPr lang="en-US" altLang="zh-CN" sz="2000" dirty="0" smtClean="0">
                <a:solidFill>
                  <a:schemeClr val="tx1"/>
                </a:solidFill>
              </a:rPr>
              <a:t>50%</a:t>
            </a:r>
            <a:endParaRPr lang="es-CL" altLang="pt-BR" sz="2000" dirty="0">
              <a:solidFill>
                <a:schemeClr val="tx1"/>
              </a:solidFill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5557837" y="6400800"/>
            <a:ext cx="35861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altLang="pt-BR" sz="1600" dirty="0" smtClean="0">
                <a:solidFill>
                  <a:schemeClr val="tx1"/>
                </a:solidFill>
                <a:latin typeface="Arial Narrow" pitchFamily="34" charset="0"/>
              </a:rPr>
              <a:t>Source: Living </a:t>
            </a:r>
            <a:r>
              <a:rPr lang="pt-BR" altLang="pt-BR" sz="1600" dirty="0">
                <a:solidFill>
                  <a:schemeClr val="tx1"/>
                </a:solidFill>
                <a:latin typeface="Arial Narrow" pitchFamily="34" charset="0"/>
              </a:rPr>
              <a:t>Planet Report 2010 / WWF</a:t>
            </a:r>
            <a:endParaRPr lang="en-US" altLang="pt-BR" sz="16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Elipse 1"/>
          <p:cNvSpPr/>
          <p:nvPr/>
        </p:nvSpPr>
        <p:spPr>
          <a:xfrm>
            <a:off x="304800" y="4724400"/>
            <a:ext cx="4906963" cy="172878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ct val="0"/>
              </a:spcBef>
              <a:defRPr/>
            </a:pPr>
            <a:r>
              <a:rPr lang="es-CL" altLang="pt-BR" sz="1900" b="1" dirty="0" smtClean="0">
                <a:solidFill>
                  <a:srgbClr val="000099"/>
                </a:solidFill>
              </a:rPr>
              <a:t>Only 16% (1 Billion people) consume 78% of the total</a:t>
            </a:r>
          </a:p>
          <a:p>
            <a:pPr>
              <a:spcBef>
                <a:spcPct val="0"/>
              </a:spcBef>
              <a:defRPr/>
            </a:pPr>
            <a:r>
              <a:rPr lang="zh-CN" altLang="pt-BR" sz="1900" b="1" dirty="0" smtClean="0">
                <a:solidFill>
                  <a:srgbClr val="000099"/>
                </a:solidFill>
              </a:rPr>
              <a:t>1</a:t>
            </a:r>
            <a:r>
              <a:rPr lang="en-US" altLang="zh-CN" sz="1900" b="1" dirty="0" smtClean="0">
                <a:solidFill>
                  <a:srgbClr val="000099"/>
                </a:solidFill>
              </a:rPr>
              <a:t>6%</a:t>
            </a:r>
            <a:r>
              <a:rPr lang="zh-CN" altLang="en-US" sz="1900" b="1" dirty="0" smtClean="0">
                <a:solidFill>
                  <a:srgbClr val="000099"/>
                </a:solidFill>
              </a:rPr>
              <a:t>的人口（十亿）消耗总量的</a:t>
            </a:r>
            <a:r>
              <a:rPr lang="en-US" altLang="zh-CN" sz="1900" b="1" dirty="0" smtClean="0">
                <a:solidFill>
                  <a:srgbClr val="000099"/>
                </a:solidFill>
              </a:rPr>
              <a:t>78%</a:t>
            </a:r>
            <a:endParaRPr lang="pt-BR" sz="1400" dirty="0">
              <a:solidFill>
                <a:srgbClr val="FF66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0B071-B301-4961-8234-18D4B3D7507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7708694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6"/>
          <p:cNvSpPr txBox="1">
            <a:spLocks noChangeArrowheads="1"/>
          </p:cNvSpPr>
          <p:nvPr/>
        </p:nvSpPr>
        <p:spPr bwMode="auto">
          <a:xfrm>
            <a:off x="1066800" y="1600200"/>
            <a:ext cx="112082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pt-BR" sz="3600" b="1" dirty="0">
                <a:solidFill>
                  <a:schemeClr val="tx1"/>
                </a:solidFill>
                <a:latin typeface="+mn-lt"/>
                <a:cs typeface="Times New Roman" pitchFamily="18" charset="0"/>
              </a:rPr>
              <a:t>1960</a:t>
            </a:r>
          </a:p>
        </p:txBody>
      </p:sp>
      <p:sp>
        <p:nvSpPr>
          <p:cNvPr id="12291" name="Text Box 37"/>
          <p:cNvSpPr txBox="1">
            <a:spLocks noChangeArrowheads="1"/>
          </p:cNvSpPr>
          <p:nvPr/>
        </p:nvSpPr>
        <p:spPr bwMode="auto">
          <a:xfrm>
            <a:off x="6394459" y="1623349"/>
            <a:ext cx="112082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pt-BR" sz="3600" b="1" dirty="0">
                <a:solidFill>
                  <a:schemeClr val="tx1"/>
                </a:solidFill>
                <a:latin typeface="+mn-lt"/>
                <a:cs typeface="Times New Roman" pitchFamily="18" charset="0"/>
              </a:rPr>
              <a:t>2010</a:t>
            </a:r>
          </a:p>
        </p:txBody>
      </p:sp>
      <p:sp>
        <p:nvSpPr>
          <p:cNvPr id="12292" name="Text Box 41"/>
          <p:cNvSpPr txBox="1">
            <a:spLocks noChangeArrowheads="1"/>
          </p:cNvSpPr>
          <p:nvPr/>
        </p:nvSpPr>
        <p:spPr bwMode="auto">
          <a:xfrm>
            <a:off x="381000" y="6019800"/>
            <a:ext cx="285571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altLang="pt-BR" sz="1200" dirty="0" smtClean="0">
                <a:solidFill>
                  <a:schemeClr val="tx1"/>
                </a:solidFill>
              </a:rPr>
              <a:t>Source: State of the World </a:t>
            </a:r>
            <a:r>
              <a:rPr lang="pt-BR" altLang="pt-BR" sz="1200" dirty="0">
                <a:solidFill>
                  <a:schemeClr val="tx1"/>
                </a:solidFill>
              </a:rPr>
              <a:t>R</a:t>
            </a:r>
            <a:r>
              <a:rPr lang="pt-BR" altLang="pt-BR" sz="1200" dirty="0" smtClean="0">
                <a:solidFill>
                  <a:schemeClr val="tx1"/>
                </a:solidFill>
              </a:rPr>
              <a:t>eport 2010 </a:t>
            </a:r>
            <a:endParaRPr lang="pt-BR" altLang="pt-BR" sz="1200" dirty="0">
              <a:solidFill>
                <a:schemeClr val="tx1"/>
              </a:solidFill>
            </a:endParaRPr>
          </a:p>
        </p:txBody>
      </p:sp>
      <p:sp>
        <p:nvSpPr>
          <p:cNvPr id="12293" name="Text Box 42"/>
          <p:cNvSpPr txBox="1">
            <a:spLocks noChangeArrowheads="1"/>
          </p:cNvSpPr>
          <p:nvPr/>
        </p:nvSpPr>
        <p:spPr bwMode="auto">
          <a:xfrm>
            <a:off x="917575" y="2492375"/>
            <a:ext cx="14510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pt-BR" sz="2400" b="1" dirty="0">
                <a:solidFill>
                  <a:srgbClr val="003399"/>
                </a:solidFill>
                <a:latin typeface="+mn-lt"/>
                <a:cs typeface="Times New Roman" pitchFamily="18" charset="0"/>
              </a:rPr>
              <a:t>3.0 </a:t>
            </a:r>
            <a:r>
              <a:rPr lang="pt-BR" altLang="pt-BR" sz="2400" b="1" dirty="0" smtClean="0">
                <a:solidFill>
                  <a:srgbClr val="003399"/>
                </a:solidFill>
                <a:latin typeface="+mn-lt"/>
                <a:cs typeface="Times New Roman" pitchFamily="18" charset="0"/>
              </a:rPr>
              <a:t>Billion</a:t>
            </a:r>
            <a:endParaRPr lang="pt-BR" altLang="pt-BR" sz="2400" b="1" dirty="0">
              <a:solidFill>
                <a:srgbClr val="003399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12294" name="Text Box 43"/>
          <p:cNvSpPr txBox="1">
            <a:spLocks noChangeArrowheads="1"/>
          </p:cNvSpPr>
          <p:nvPr/>
        </p:nvSpPr>
        <p:spPr bwMode="auto">
          <a:xfrm>
            <a:off x="6229350" y="2462213"/>
            <a:ext cx="15199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pt-BR" sz="2400" b="1" dirty="0" smtClean="0">
                <a:solidFill>
                  <a:srgbClr val="000099"/>
                </a:solidFill>
                <a:latin typeface="+mn-lt"/>
                <a:cs typeface="Times New Roman" pitchFamily="18" charset="0"/>
              </a:rPr>
              <a:t> 7.0 Billion</a:t>
            </a:r>
            <a:endParaRPr lang="pt-BR" altLang="pt-BR" sz="2400" b="1" dirty="0">
              <a:solidFill>
                <a:srgbClr val="000099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12295" name="Text Box 44"/>
          <p:cNvSpPr txBox="1">
            <a:spLocks noChangeArrowheads="1"/>
          </p:cNvSpPr>
          <p:nvPr/>
        </p:nvSpPr>
        <p:spPr bwMode="auto">
          <a:xfrm>
            <a:off x="784225" y="4508500"/>
            <a:ext cx="1578958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pt-BR" sz="2000" b="1" dirty="0">
                <a:solidFill>
                  <a:srgbClr val="000099"/>
                </a:solidFill>
                <a:latin typeface="+mn-lt"/>
                <a:cs typeface="Times New Roman" pitchFamily="18" charset="0"/>
              </a:rPr>
              <a:t>US$ 5 </a:t>
            </a:r>
            <a:r>
              <a:rPr lang="pt-BR" altLang="pt-BR" sz="2000" b="1" dirty="0" smtClean="0">
                <a:solidFill>
                  <a:srgbClr val="000099"/>
                </a:solidFill>
                <a:latin typeface="+mn-lt"/>
                <a:cs typeface="Times New Roman" pitchFamily="18" charset="0"/>
              </a:rPr>
              <a:t>Trillion</a:t>
            </a:r>
            <a:endParaRPr lang="pt-BR" altLang="pt-BR" sz="2000" dirty="0">
              <a:solidFill>
                <a:srgbClr val="000099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12296" name="Text Box 45"/>
          <p:cNvSpPr txBox="1">
            <a:spLocks noChangeArrowheads="1"/>
          </p:cNvSpPr>
          <p:nvPr/>
        </p:nvSpPr>
        <p:spPr bwMode="auto">
          <a:xfrm>
            <a:off x="6284723" y="4545012"/>
            <a:ext cx="1766509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pt-BR" sz="2000" b="1" dirty="0" smtClean="0">
                <a:solidFill>
                  <a:srgbClr val="003399"/>
                </a:solidFill>
                <a:latin typeface="+mn-lt"/>
                <a:cs typeface="Times New Roman" pitchFamily="18" charset="0"/>
              </a:rPr>
              <a:t> US</a:t>
            </a:r>
            <a:r>
              <a:rPr lang="pt-BR" altLang="pt-BR" sz="2000" b="1" dirty="0">
                <a:solidFill>
                  <a:srgbClr val="003399"/>
                </a:solidFill>
                <a:latin typeface="+mn-lt"/>
                <a:cs typeface="Times New Roman" pitchFamily="18" charset="0"/>
              </a:rPr>
              <a:t>$ 32 </a:t>
            </a:r>
            <a:r>
              <a:rPr lang="pt-BR" altLang="pt-BR" sz="2000" b="1" dirty="0" smtClean="0">
                <a:solidFill>
                  <a:srgbClr val="003399"/>
                </a:solidFill>
                <a:latin typeface="+mn-lt"/>
                <a:cs typeface="Times New Roman" pitchFamily="18" charset="0"/>
              </a:rPr>
              <a:t>Trillion</a:t>
            </a:r>
            <a:endParaRPr lang="pt-BR" altLang="pt-BR" sz="2000" b="1" dirty="0">
              <a:solidFill>
                <a:srgbClr val="003399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12297" name="Text Box 61"/>
          <p:cNvSpPr txBox="1">
            <a:spLocks noChangeArrowheads="1"/>
          </p:cNvSpPr>
          <p:nvPr/>
        </p:nvSpPr>
        <p:spPr bwMode="auto">
          <a:xfrm>
            <a:off x="1292128" y="4087812"/>
            <a:ext cx="10334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pt-BR" sz="2400" b="1" dirty="0">
                <a:solidFill>
                  <a:srgbClr val="003399"/>
                </a:solidFill>
                <a:cs typeface="Times New Roman" pitchFamily="18" charset="0"/>
              </a:rPr>
              <a:t>$$$$$</a:t>
            </a:r>
          </a:p>
        </p:txBody>
      </p:sp>
      <p:sp>
        <p:nvSpPr>
          <p:cNvPr id="12298" name="Text Box 62"/>
          <p:cNvSpPr txBox="1">
            <a:spLocks noChangeArrowheads="1"/>
          </p:cNvSpPr>
          <p:nvPr/>
        </p:nvSpPr>
        <p:spPr bwMode="auto">
          <a:xfrm>
            <a:off x="6310313" y="3716338"/>
            <a:ext cx="18986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pt-BR" sz="2400" b="1">
                <a:solidFill>
                  <a:srgbClr val="003399"/>
                </a:solidFill>
                <a:cs typeface="Times New Roman" pitchFamily="18" charset="0"/>
              </a:rPr>
              <a:t>$$$$$$$$$$</a:t>
            </a:r>
          </a:p>
          <a:p>
            <a:pPr eaLnBrk="1" hangingPunct="1">
              <a:spcBef>
                <a:spcPct val="0"/>
              </a:spcBef>
            </a:pPr>
            <a:r>
              <a:rPr lang="pt-BR" altLang="pt-BR" sz="2400" b="1">
                <a:solidFill>
                  <a:srgbClr val="003399"/>
                </a:solidFill>
                <a:cs typeface="Times New Roman" pitchFamily="18" charset="0"/>
              </a:rPr>
              <a:t>$$$$$$$$$$</a:t>
            </a:r>
          </a:p>
        </p:txBody>
      </p:sp>
      <p:sp>
        <p:nvSpPr>
          <p:cNvPr id="12299" name="AutoShape 64"/>
          <p:cNvSpPr>
            <a:spLocks noChangeArrowheads="1"/>
          </p:cNvSpPr>
          <p:nvPr/>
        </p:nvSpPr>
        <p:spPr bwMode="auto">
          <a:xfrm flipH="1">
            <a:off x="3124200" y="2057400"/>
            <a:ext cx="2890838" cy="1368425"/>
          </a:xfrm>
          <a:prstGeom prst="leftArrow">
            <a:avLst>
              <a:gd name="adj1" fmla="val 60259"/>
              <a:gd name="adj2" fmla="val 56109"/>
            </a:avLst>
          </a:prstGeom>
          <a:solidFill>
            <a:schemeClr val="bg1"/>
          </a:solidFill>
          <a:ln w="38100">
            <a:solidFill>
              <a:srgbClr val="F87C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pt-BR" sz="2400" b="1" dirty="0">
                <a:solidFill>
                  <a:srgbClr val="000099"/>
                </a:solidFill>
                <a:latin typeface="+mn-lt"/>
              </a:rPr>
              <a:t>Population  </a:t>
            </a:r>
            <a:r>
              <a:rPr lang="pt-BR" altLang="pt-BR" sz="2400" b="1" dirty="0" smtClean="0">
                <a:solidFill>
                  <a:srgbClr val="000099"/>
                </a:solidFill>
                <a:latin typeface="+mn-lt"/>
              </a:rPr>
              <a:t>2.3 </a:t>
            </a:r>
            <a:r>
              <a:rPr lang="pt-BR" altLang="pt-BR" sz="2400" b="1" dirty="0">
                <a:solidFill>
                  <a:srgbClr val="000099"/>
                </a:solidFill>
                <a:latin typeface="+mn-lt"/>
              </a:rPr>
              <a:t>X</a:t>
            </a:r>
          </a:p>
        </p:txBody>
      </p:sp>
      <p:sp>
        <p:nvSpPr>
          <p:cNvPr id="12300" name="AutoShape 66"/>
          <p:cNvSpPr>
            <a:spLocks noChangeArrowheads="1"/>
          </p:cNvSpPr>
          <p:nvPr/>
        </p:nvSpPr>
        <p:spPr bwMode="auto">
          <a:xfrm flipH="1">
            <a:off x="3132138" y="3860800"/>
            <a:ext cx="2890837" cy="1368425"/>
          </a:xfrm>
          <a:prstGeom prst="leftArrow">
            <a:avLst>
              <a:gd name="adj1" fmla="val 60259"/>
              <a:gd name="adj2" fmla="val 56109"/>
            </a:avLst>
          </a:prstGeom>
          <a:solidFill>
            <a:schemeClr val="bg1"/>
          </a:solidFill>
          <a:ln w="38100">
            <a:solidFill>
              <a:srgbClr val="F87C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accent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pt-BR" sz="2400" b="1" dirty="0" smtClean="0">
                <a:solidFill>
                  <a:srgbClr val="000099"/>
                </a:solidFill>
              </a:rPr>
              <a:t>Consumption* 6X</a:t>
            </a:r>
            <a:endParaRPr lang="pt-BR" altLang="pt-BR" sz="2400" b="1" dirty="0">
              <a:solidFill>
                <a:srgbClr val="000099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5571"/>
            <a:ext cx="9144000" cy="1143000"/>
          </a:xfrm>
        </p:spPr>
        <p:txBody>
          <a:bodyPr>
            <a:noAutofit/>
          </a:bodyPr>
          <a:lstStyle/>
          <a:p>
            <a:r>
              <a:rPr lang="es-CL" altLang="pt-BR" b="1" dirty="0"/>
              <a:t>World </a:t>
            </a:r>
            <a:r>
              <a:rPr lang="es-CL" altLang="pt-BR" b="1" dirty="0" smtClean="0"/>
              <a:t>Population vs. Consumption</a:t>
            </a:r>
            <a:br>
              <a:rPr lang="es-CL" altLang="pt-BR" b="1" dirty="0" smtClean="0"/>
            </a:br>
            <a:r>
              <a:rPr lang="zh-CN" altLang="en-US" sz="3200" b="1" dirty="0" smtClean="0"/>
              <a:t>世界人口相对消费</a:t>
            </a:r>
            <a:endParaRPr lang="en-US" sz="32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0B071-B301-4961-8234-18D4B3D7507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95800" y="5943600"/>
            <a:ext cx="3429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</a:t>
            </a:r>
            <a:r>
              <a:rPr lang="en-US" sz="2400" b="1" dirty="0" smtClean="0">
                <a:solidFill>
                  <a:srgbClr val="000090"/>
                </a:solidFill>
              </a:rPr>
              <a:t>* Goods and Services</a:t>
            </a:r>
          </a:p>
          <a:p>
            <a:pPr algn="ctr"/>
            <a:r>
              <a:rPr lang="zh-CN" altLang="en-US" sz="2000" b="1" dirty="0" smtClean="0">
                <a:solidFill>
                  <a:srgbClr val="000090"/>
                </a:solidFill>
              </a:rPr>
              <a:t>商品与服务</a:t>
            </a:r>
            <a:endParaRPr lang="en-US" sz="2000" b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2131512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7950" y="289223"/>
            <a:ext cx="903605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en-GB" altLang="pt-BR" sz="4400" b="1" dirty="0">
                <a:solidFill>
                  <a:prstClr val="black"/>
                </a:solidFill>
                <a:latin typeface="+mj-lt"/>
              </a:rPr>
              <a:t>Today’s </a:t>
            </a:r>
            <a:r>
              <a:rPr lang="en-GB" altLang="pt-BR" sz="4400" b="1" dirty="0" smtClean="0">
                <a:solidFill>
                  <a:prstClr val="black"/>
                </a:solidFill>
                <a:latin typeface="+mj-lt"/>
              </a:rPr>
              <a:t>Global Society </a:t>
            </a:r>
            <a:r>
              <a:rPr lang="en-GB" altLang="pt-BR" sz="4400" b="1" dirty="0">
                <a:solidFill>
                  <a:prstClr val="black"/>
                </a:solidFill>
                <a:latin typeface="+mj-lt"/>
              </a:rPr>
              <a:t>I</a:t>
            </a:r>
            <a:r>
              <a:rPr lang="en-GB" altLang="pt-BR" sz="4400" b="1" dirty="0" smtClean="0">
                <a:solidFill>
                  <a:prstClr val="black"/>
                </a:solidFill>
                <a:latin typeface="+mj-lt"/>
              </a:rPr>
              <a:t>s </a:t>
            </a:r>
            <a:r>
              <a:rPr lang="en-GB" altLang="pt-BR" sz="4400" b="1" dirty="0">
                <a:solidFill>
                  <a:prstClr val="black"/>
                </a:solidFill>
                <a:latin typeface="+mj-lt"/>
              </a:rPr>
              <a:t>C</a:t>
            </a:r>
            <a:r>
              <a:rPr lang="en-GB" altLang="pt-BR" sz="4400" b="1" dirty="0" smtClean="0">
                <a:solidFill>
                  <a:prstClr val="black"/>
                </a:solidFill>
                <a:latin typeface="+mj-lt"/>
              </a:rPr>
              <a:t>ompletely Unsustainable </a:t>
            </a:r>
            <a:r>
              <a:rPr lang="zh-CN" altLang="en-US" sz="3600" b="1" dirty="0" smtClean="0">
                <a:solidFill>
                  <a:prstClr val="black"/>
                </a:solidFill>
                <a:latin typeface="+mj-lt"/>
              </a:rPr>
              <a:t>今天的社会完全不可持续</a:t>
            </a:r>
            <a:endParaRPr lang="en-GB" altLang="pt-BR" sz="3600" b="1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81201"/>
            <a:ext cx="8229600" cy="472439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GB" altLang="pt-BR" sz="4000" b="1" dirty="0">
                <a:solidFill>
                  <a:srgbClr val="000090"/>
                </a:solidFill>
              </a:rPr>
              <a:t>S</a:t>
            </a:r>
            <a:r>
              <a:rPr lang="en-GB" altLang="pt-BR" sz="4000" b="1" dirty="0" smtClean="0">
                <a:solidFill>
                  <a:srgbClr val="000090"/>
                </a:solidFill>
              </a:rPr>
              <a:t>ocially unfair  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en-GB" altLang="zh-CN" sz="4000" b="1" dirty="0">
                <a:solidFill>
                  <a:srgbClr val="000090"/>
                </a:solidFill>
              </a:rPr>
              <a:t> </a:t>
            </a:r>
            <a:r>
              <a:rPr lang="en-GB" altLang="zh-CN" sz="4000" b="1" dirty="0" smtClean="0">
                <a:solidFill>
                  <a:srgbClr val="000090"/>
                </a:solidFill>
              </a:rPr>
              <a:t> </a:t>
            </a:r>
            <a:r>
              <a:rPr lang="zh-CN" altLang="en-US" sz="3500" b="1" dirty="0" smtClean="0">
                <a:solidFill>
                  <a:srgbClr val="000090"/>
                </a:solidFill>
              </a:rPr>
              <a:t>社会不公</a:t>
            </a:r>
            <a:endParaRPr lang="en-GB" altLang="pt-BR" sz="3500" b="1" dirty="0">
              <a:solidFill>
                <a:srgbClr val="000090"/>
              </a:solidFill>
            </a:endParaRP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GB" altLang="pt-BR" sz="4000" b="1" dirty="0">
                <a:solidFill>
                  <a:srgbClr val="000090"/>
                </a:solidFill>
              </a:rPr>
              <a:t>Environmentally </a:t>
            </a:r>
            <a:r>
              <a:rPr lang="en-GB" altLang="pt-BR" sz="4000" b="1" dirty="0" smtClean="0">
                <a:solidFill>
                  <a:srgbClr val="000090"/>
                </a:solidFill>
              </a:rPr>
              <a:t>unsustainable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en-GB" altLang="pt-BR" sz="4000" b="1" dirty="0">
                <a:solidFill>
                  <a:srgbClr val="000090"/>
                </a:solidFill>
              </a:rPr>
              <a:t> </a:t>
            </a:r>
            <a:r>
              <a:rPr lang="en-GB" altLang="pt-BR" sz="4000" b="1" dirty="0" smtClean="0">
                <a:solidFill>
                  <a:srgbClr val="000090"/>
                </a:solidFill>
              </a:rPr>
              <a:t>  </a:t>
            </a:r>
            <a:r>
              <a:rPr lang="zh-CN" altLang="en-US" sz="3500" b="1" dirty="0" smtClean="0">
                <a:solidFill>
                  <a:srgbClr val="000090"/>
                </a:solidFill>
              </a:rPr>
              <a:t>环境不可持续</a:t>
            </a:r>
            <a:endParaRPr lang="en-GB" altLang="pt-BR" sz="3500" b="1" dirty="0">
              <a:solidFill>
                <a:srgbClr val="000090"/>
              </a:solidFill>
            </a:endParaRP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GB" altLang="pt-BR" sz="4000" b="1" dirty="0">
                <a:solidFill>
                  <a:srgbClr val="000090"/>
                </a:solidFill>
              </a:rPr>
              <a:t>Economically </a:t>
            </a:r>
            <a:r>
              <a:rPr lang="en-GB" altLang="pt-BR" sz="4000" b="1" dirty="0" smtClean="0">
                <a:solidFill>
                  <a:srgbClr val="000090"/>
                </a:solidFill>
              </a:rPr>
              <a:t>vulnerable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en-GB" altLang="pt-BR" sz="4000" b="1" dirty="0">
                <a:solidFill>
                  <a:srgbClr val="000090"/>
                </a:solidFill>
              </a:rPr>
              <a:t> </a:t>
            </a:r>
            <a:r>
              <a:rPr lang="en-GB" altLang="pt-BR" sz="4000" b="1" dirty="0" smtClean="0">
                <a:solidFill>
                  <a:srgbClr val="000090"/>
                </a:solidFill>
              </a:rPr>
              <a:t> </a:t>
            </a:r>
            <a:r>
              <a:rPr lang="zh-CN" altLang="en-US" sz="3500" b="1" dirty="0" smtClean="0">
                <a:solidFill>
                  <a:srgbClr val="000090"/>
                </a:solidFill>
              </a:rPr>
              <a:t>环境脆弱</a:t>
            </a:r>
            <a:endParaRPr lang="en-GB" altLang="pt-BR" sz="3500" b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78727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1448</TotalTime>
  <Words>1660</Words>
  <Application>Microsoft Office PowerPoint</Application>
  <PresentationFormat>全屏显示(4:3)</PresentationFormat>
  <Paragraphs>240</Paragraphs>
  <Slides>25</Slides>
  <Notes>15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26" baseType="lpstr">
      <vt:lpstr>Tema do Office</vt:lpstr>
      <vt:lpstr>China and the Shift to Global Sustainability 中国及向全球可持续性转变</vt:lpstr>
      <vt:lpstr>幻灯片 2</vt:lpstr>
      <vt:lpstr>With the Second Largest GDP, China Is Now:  中国的GDP占第二位，现在是：</vt:lpstr>
      <vt:lpstr>Taking a larger, more complex approach internationally:  在国际上使用更大规模，更复杂的方法</vt:lpstr>
      <vt:lpstr>Transformative Change 转型变革</vt:lpstr>
      <vt:lpstr>Important changes being implemented: 重要变革得以实施</vt:lpstr>
      <vt:lpstr>幻灯片 7</vt:lpstr>
      <vt:lpstr>World Population vs. Consumption 世界人口相对消费</vt:lpstr>
      <vt:lpstr>幻灯片 9</vt:lpstr>
      <vt:lpstr>Globally, middle class may increase from 1 billion  today to 4 billion by 2030   全球看，今天的10亿中产阶级到2030年将增加到40亿 </vt:lpstr>
      <vt:lpstr>幻灯片 11</vt:lpstr>
      <vt:lpstr>幻灯片 12</vt:lpstr>
      <vt:lpstr>幻灯片 13</vt:lpstr>
      <vt:lpstr>Requires radical technical &amp; other changes for many sectors  需要激进的技术及其它许多部门的变革</vt:lpstr>
      <vt:lpstr>Global and timely political alliance for change are quite unlikely, so: 为变革形成全球的政治联盟不太可能，因此：</vt:lpstr>
      <vt:lpstr>幻灯片 16</vt:lpstr>
      <vt:lpstr>幻灯片 17</vt:lpstr>
      <vt:lpstr>Business sector already mobilizing 商界已经行动起来</vt:lpstr>
      <vt:lpstr>SUSTAINABILITY EQUATION 可持续性公式</vt:lpstr>
      <vt:lpstr>幻灯片 20</vt:lpstr>
      <vt:lpstr>幻灯片 21</vt:lpstr>
      <vt:lpstr>幻灯片 22</vt:lpstr>
      <vt:lpstr>幻灯片 23</vt:lpstr>
      <vt:lpstr>CONCLUSION 结论</vt:lpstr>
      <vt:lpstr>CONCLUSION 结论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John</dc:creator>
  <cp:lastModifiedBy>User</cp:lastModifiedBy>
  <cp:revision>186</cp:revision>
  <dcterms:created xsi:type="dcterms:W3CDTF">2014-04-22T21:41:08Z</dcterms:created>
  <dcterms:modified xsi:type="dcterms:W3CDTF">2014-05-09T00:34:28Z</dcterms:modified>
</cp:coreProperties>
</file>