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9" r:id="rId3"/>
    <p:sldId id="266" r:id="rId4"/>
    <p:sldId id="300" r:id="rId5"/>
    <p:sldId id="319" r:id="rId6"/>
    <p:sldId id="341" r:id="rId7"/>
    <p:sldId id="320" r:id="rId8"/>
    <p:sldId id="322" r:id="rId9"/>
    <p:sldId id="330" r:id="rId10"/>
    <p:sldId id="329" r:id="rId11"/>
    <p:sldId id="331" r:id="rId12"/>
    <p:sldId id="332" r:id="rId13"/>
    <p:sldId id="333" r:id="rId14"/>
    <p:sldId id="269" r:id="rId15"/>
    <p:sldId id="270" r:id="rId16"/>
    <p:sldId id="337" r:id="rId17"/>
    <p:sldId id="338" r:id="rId18"/>
    <p:sldId id="339" r:id="rId19"/>
    <p:sldId id="279" r:id="rId20"/>
    <p:sldId id="280" r:id="rId21"/>
    <p:sldId id="25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47" y="-62"/>
      </p:cViewPr>
      <p:guideLst>
        <p:guide orient="horz" pos="2160"/>
        <p:guide pos="2880"/>
      </p:guideLst>
    </p:cSldViewPr>
  </p:slideViewPr>
  <p:notesTextViewPr>
    <p:cViewPr>
      <p:scale>
        <a:sx n="100" d="100"/>
        <a:sy n="100" d="100"/>
      </p:scale>
      <p:origin x="0" y="0"/>
    </p:cViewPr>
  </p:notesTextViewPr>
  <p:notesViewPr>
    <p:cSldViewPr>
      <p:cViewPr varScale="1">
        <p:scale>
          <a:sx n="44" d="100"/>
          <a:sy n="44" d="100"/>
        </p:scale>
        <p:origin x="-2323"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98380C-4E95-4E06-98A1-2874597BDF1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467544" y="2307208"/>
            <a:ext cx="8064896"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eaLnBrk="0" hangingPunct="0"/>
            <a:r>
              <a:rPr lang="zh-CN" altLang="en-US" sz="2800" dirty="0" smtClean="0">
                <a:solidFill>
                  <a:schemeClr val="tx1"/>
                </a:solidFill>
                <a:latin typeface="微软雅黑" pitchFamily="34" charset="-122"/>
                <a:ea typeface="微软雅黑" pitchFamily="34" charset="-122"/>
              </a:rPr>
              <a:t>基</a:t>
            </a:r>
            <a:r>
              <a:rPr lang="zh-CN" altLang="en-US" sz="2800" dirty="0">
                <a:solidFill>
                  <a:schemeClr val="tx1"/>
                </a:solidFill>
                <a:latin typeface="微软雅黑" pitchFamily="34" charset="-122"/>
                <a:ea typeface="微软雅黑" pitchFamily="34" charset="-122"/>
              </a:rPr>
              <a:t>于生态文明理念的城镇化发展模式与制度研</a:t>
            </a:r>
            <a:r>
              <a:rPr lang="zh-CN" altLang="en-US" sz="2800" dirty="0" smtClean="0">
                <a:solidFill>
                  <a:schemeClr val="tx1"/>
                </a:solidFill>
                <a:latin typeface="微软雅黑" pitchFamily="34" charset="-122"/>
                <a:ea typeface="微软雅黑" pitchFamily="34" charset="-122"/>
              </a:rPr>
              <a:t>究</a:t>
            </a:r>
            <a:endParaRPr lang="en-US" altLang="zh-CN" sz="2800" dirty="0" smtClean="0">
              <a:solidFill>
                <a:schemeClr val="tx1"/>
              </a:solidFill>
              <a:latin typeface="微软雅黑" pitchFamily="34" charset="-122"/>
              <a:ea typeface="微软雅黑" pitchFamily="34" charset="-122"/>
            </a:endParaRPr>
          </a:p>
          <a:p>
            <a:pPr algn="ctr" eaLnBrk="0" hangingPunct="0"/>
            <a:r>
              <a:rPr lang="en-US" altLang="zh-CN" sz="2400" b="0" dirty="0">
                <a:solidFill>
                  <a:schemeClr val="accent1"/>
                </a:solidFill>
                <a:ea typeface="宋体" pitchFamily="2" charset="-122"/>
              </a:rPr>
              <a:t>Good City Models under the Concept of Ecological Civilization</a:t>
            </a:r>
          </a:p>
          <a:p>
            <a:pPr lvl="0" algn="r" eaLnBrk="0" hangingPunct="0"/>
            <a:endParaRPr lang="zh-CN" altLang="en-US" sz="2800" dirty="0">
              <a:solidFill>
                <a:schemeClr val="accent1"/>
              </a:solidFill>
              <a:latin typeface="微软雅黑" pitchFamily="34" charset="-122"/>
              <a:ea typeface="微软雅黑" pitchFamily="34" charset="-122"/>
            </a:endParaRPr>
          </a:p>
        </p:txBody>
      </p:sp>
      <p:sp>
        <p:nvSpPr>
          <p:cNvPr id="5" name="Rectangle 2"/>
          <p:cNvSpPr txBox="1">
            <a:spLocks noChangeArrowheads="1"/>
          </p:cNvSpPr>
          <p:nvPr/>
        </p:nvSpPr>
        <p:spPr bwMode="gray">
          <a:xfrm>
            <a:off x="467544" y="3140968"/>
            <a:ext cx="8064896"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eaLnBrk="0" hangingPunct="0"/>
            <a:r>
              <a:rPr lang="en-US" altLang="zh-CN" sz="2000" dirty="0">
                <a:solidFill>
                  <a:schemeClr val="tx1"/>
                </a:solidFill>
                <a:latin typeface="微软雅黑" pitchFamily="34" charset="-122"/>
                <a:ea typeface="微软雅黑" pitchFamily="34" charset="-122"/>
                <a:cs typeface="Times New Roman" pitchFamily="18" charset="0"/>
              </a:rPr>
              <a:t>2014</a:t>
            </a:r>
            <a:r>
              <a:rPr lang="zh-CN" altLang="en-US" sz="2000" dirty="0">
                <a:solidFill>
                  <a:schemeClr val="tx1"/>
                </a:solidFill>
                <a:latin typeface="微软雅黑" pitchFamily="34" charset="-122"/>
                <a:ea typeface="微软雅黑" pitchFamily="34" charset="-122"/>
                <a:cs typeface="Times New Roman" pitchFamily="18" charset="0"/>
              </a:rPr>
              <a:t>年专题政策研究项</a:t>
            </a:r>
            <a:r>
              <a:rPr lang="zh-CN" altLang="en-US" sz="2000" dirty="0" smtClean="0">
                <a:solidFill>
                  <a:schemeClr val="tx1"/>
                </a:solidFill>
                <a:latin typeface="微软雅黑" pitchFamily="34" charset="-122"/>
                <a:ea typeface="微软雅黑" pitchFamily="34" charset="-122"/>
                <a:cs typeface="Times New Roman" pitchFamily="18" charset="0"/>
              </a:rPr>
              <a:t>目</a:t>
            </a:r>
            <a:r>
              <a:rPr lang="en-US" altLang="zh-CN" sz="2000" dirty="0">
                <a:solidFill>
                  <a:schemeClr val="tx1"/>
                </a:solidFill>
                <a:latin typeface="微软雅黑" pitchFamily="34" charset="-122"/>
                <a:ea typeface="微软雅黑" pitchFamily="34" charset="-122"/>
                <a:cs typeface="Times New Roman" pitchFamily="18" charset="0"/>
              </a:rPr>
              <a:t>-</a:t>
            </a:r>
            <a:r>
              <a:rPr lang="zh-CN" altLang="en-US" sz="2000" dirty="0">
                <a:solidFill>
                  <a:schemeClr val="tx1"/>
                </a:solidFill>
                <a:latin typeface="微软雅黑" pitchFamily="34" charset="-122"/>
                <a:ea typeface="微软雅黑" pitchFamily="34" charset="-122"/>
                <a:cs typeface="Times New Roman" pitchFamily="18" charset="0"/>
              </a:rPr>
              <a:t>项目介绍草案</a:t>
            </a:r>
            <a:endParaRPr lang="en-US" altLang="zh-CN" sz="2000" dirty="0">
              <a:solidFill>
                <a:schemeClr val="tx1"/>
              </a:solidFill>
              <a:latin typeface="微软雅黑" pitchFamily="34" charset="-122"/>
              <a:ea typeface="微软雅黑" pitchFamily="34" charset="-122"/>
              <a:cs typeface="Times New Roman" pitchFamily="18" charset="0"/>
            </a:endParaRPr>
          </a:p>
          <a:p>
            <a:pPr algn="ctr"/>
            <a:r>
              <a:rPr lang="en-US" altLang="zh-CN" sz="2000" b="0" dirty="0" smtClean="0">
                <a:solidFill>
                  <a:schemeClr val="accent1"/>
                </a:solidFill>
                <a:latin typeface="+mn-lt"/>
                <a:ea typeface="华文细黑" pitchFamily="2" charset="-122"/>
              </a:rPr>
              <a:t>2014 </a:t>
            </a:r>
            <a:r>
              <a:rPr lang="en-US" altLang="zh-CN" sz="2000" b="0" dirty="0">
                <a:solidFill>
                  <a:schemeClr val="accent1"/>
                </a:solidFill>
                <a:latin typeface="+mn-lt"/>
                <a:ea typeface="华文细黑" pitchFamily="2" charset="-122"/>
              </a:rPr>
              <a:t>Special Policy </a:t>
            </a:r>
            <a:r>
              <a:rPr lang="en-US" altLang="zh-CN" sz="2000" b="0" dirty="0" smtClean="0">
                <a:solidFill>
                  <a:schemeClr val="accent1"/>
                </a:solidFill>
                <a:latin typeface="+mn-lt"/>
                <a:ea typeface="华文细黑" pitchFamily="2" charset="-122"/>
              </a:rPr>
              <a:t>Study</a:t>
            </a:r>
            <a:r>
              <a:rPr lang="en-US" altLang="zh-CN" sz="2000" b="0" dirty="0" smtClean="0">
                <a:solidFill>
                  <a:schemeClr val="accent1"/>
                </a:solidFill>
                <a:latin typeface="+mn-lt"/>
                <a:ea typeface="微软雅黑" pitchFamily="34" charset="-122"/>
              </a:rPr>
              <a:t>-</a:t>
            </a:r>
            <a:r>
              <a:rPr lang="en-US" altLang="zh-CN" sz="2000" b="0" dirty="0">
                <a:solidFill>
                  <a:schemeClr val="accent1"/>
                </a:solidFill>
                <a:latin typeface="+mn-lt"/>
                <a:ea typeface="华文细黑" pitchFamily="2" charset="-122"/>
              </a:rPr>
              <a:t>Draft Implementation Plan</a:t>
            </a:r>
            <a:endParaRPr lang="zh-CN" altLang="en-US" sz="2000" b="0" dirty="0">
              <a:solidFill>
                <a:schemeClr val="accent1"/>
              </a:solidFill>
              <a:latin typeface="+mn-lt"/>
              <a:ea typeface="华文细黑" pitchFamily="2" charset="-122"/>
            </a:endParaRPr>
          </a:p>
          <a:p>
            <a:pPr algn="ctr"/>
            <a:endParaRPr lang="zh-CN" altLang="en-US" sz="2800" dirty="0">
              <a:solidFill>
                <a:schemeClr val="accent1"/>
              </a:solidFill>
              <a:latin typeface="微软雅黑" pitchFamily="34" charset="-122"/>
              <a:ea typeface="微软雅黑" pitchFamily="34" charset="-122"/>
            </a:endParaRPr>
          </a:p>
        </p:txBody>
      </p:sp>
      <p:sp>
        <p:nvSpPr>
          <p:cNvPr id="6" name="Rectangle 2"/>
          <p:cNvSpPr txBox="1">
            <a:spLocks noChangeArrowheads="1"/>
          </p:cNvSpPr>
          <p:nvPr/>
        </p:nvSpPr>
        <p:spPr bwMode="gray">
          <a:xfrm>
            <a:off x="428596" y="3714752"/>
            <a:ext cx="8064896" cy="1315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1400" dirty="0" smtClean="0">
                <a:solidFill>
                  <a:schemeClr val="tx1"/>
                </a:solidFill>
                <a:latin typeface="微软雅黑" pitchFamily="34" charset="-122"/>
                <a:ea typeface="微软雅黑" pitchFamily="34" charset="-122"/>
              </a:rPr>
              <a:t>课题负责人：</a:t>
            </a:r>
            <a:endParaRPr lang="en-US" altLang="zh-CN" sz="1400" dirty="0" smtClean="0">
              <a:solidFill>
                <a:schemeClr val="tx1"/>
              </a:solidFill>
              <a:latin typeface="微软雅黑" pitchFamily="34" charset="-122"/>
              <a:ea typeface="微软雅黑" pitchFamily="34" charset="-122"/>
            </a:endParaRPr>
          </a:p>
          <a:p>
            <a:pPr algn="ctr"/>
            <a:r>
              <a:rPr lang="zh-CN" altLang="en-US" sz="1400" dirty="0" smtClean="0">
                <a:solidFill>
                  <a:schemeClr val="tx1"/>
                </a:solidFill>
                <a:latin typeface="微软雅黑" pitchFamily="34" charset="-122"/>
                <a:ea typeface="微软雅黑" pitchFamily="34" charset="-122"/>
              </a:rPr>
              <a:t>中国</a:t>
            </a:r>
            <a:r>
              <a:rPr lang="zh-CN" altLang="en-US" sz="1400" dirty="0">
                <a:solidFill>
                  <a:schemeClr val="tx1"/>
                </a:solidFill>
                <a:latin typeface="微软雅黑" pitchFamily="34" charset="-122"/>
                <a:ea typeface="微软雅黑" pitchFamily="34" charset="-122"/>
              </a:rPr>
              <a:t>城市规划设计研究院  </a:t>
            </a:r>
            <a:r>
              <a:rPr lang="zh-CN" altLang="en-US" sz="1400" dirty="0" smtClean="0">
                <a:solidFill>
                  <a:schemeClr val="tx1"/>
                </a:solidFill>
                <a:latin typeface="微软雅黑" pitchFamily="34" charset="-122"/>
                <a:ea typeface="微软雅黑" pitchFamily="34" charset="-122"/>
              </a:rPr>
              <a:t>李晓江 （报告人）</a:t>
            </a:r>
            <a:r>
              <a:rPr lang="en-US" altLang="zh-CN" sz="1400" dirty="0" smtClean="0">
                <a:solidFill>
                  <a:schemeClr val="tx1"/>
                </a:solidFill>
                <a:ea typeface="华文细黑" pitchFamily="2" charset="-122"/>
                <a:cs typeface="Times New Roman" pitchFamily="18" charset="0"/>
                <a:sym typeface="나눔고딕" pitchFamily="2" charset="-127"/>
              </a:rPr>
              <a:t>CAUPD</a:t>
            </a:r>
            <a:r>
              <a:rPr lang="zh-CN" altLang="en-US" sz="1400" dirty="0" smtClean="0">
                <a:solidFill>
                  <a:schemeClr val="tx1"/>
                </a:solidFill>
                <a:ea typeface="华文细黑" pitchFamily="2" charset="-122"/>
                <a:cs typeface="Times New Roman" pitchFamily="18" charset="0"/>
                <a:sym typeface="나눔고딕" pitchFamily="2" charset="-127"/>
              </a:rPr>
              <a:t>，</a:t>
            </a:r>
            <a:r>
              <a:rPr lang="en-US" altLang="zh-CN" sz="1400" dirty="0" smtClean="0">
                <a:solidFill>
                  <a:schemeClr val="tx1"/>
                </a:solidFill>
                <a:ea typeface="华文细黑" pitchFamily="2" charset="-122"/>
                <a:cs typeface="Times New Roman" pitchFamily="18" charset="0"/>
                <a:sym typeface="나눔고딕" pitchFamily="2" charset="-127"/>
              </a:rPr>
              <a:t> Li </a:t>
            </a:r>
            <a:r>
              <a:rPr lang="en-US" altLang="zh-CN" sz="1400" dirty="0" err="1" smtClean="0">
                <a:solidFill>
                  <a:schemeClr val="tx1"/>
                </a:solidFill>
                <a:ea typeface="华文细黑" pitchFamily="2" charset="-122"/>
                <a:cs typeface="Times New Roman" pitchFamily="18" charset="0"/>
                <a:sym typeface="나눔고딕" pitchFamily="2" charset="-127"/>
              </a:rPr>
              <a:t>Xiaojiang</a:t>
            </a:r>
            <a:r>
              <a:rPr lang="zh-CN" altLang="en-US" sz="1400" dirty="0" smtClean="0">
                <a:solidFill>
                  <a:schemeClr val="tx1"/>
                </a:solidFill>
                <a:ea typeface="华文细黑" pitchFamily="2" charset="-122"/>
                <a:cs typeface="Times New Roman" pitchFamily="18" charset="0"/>
                <a:sym typeface="나눔고딕" pitchFamily="2" charset="-127"/>
              </a:rPr>
              <a:t>（</a:t>
            </a:r>
            <a:r>
              <a:rPr lang="en-US" altLang="zh-CN" sz="1400" dirty="0" smtClean="0">
                <a:solidFill>
                  <a:schemeClr val="tx1"/>
                </a:solidFill>
                <a:ea typeface="华文细黑" pitchFamily="2" charset="-122"/>
                <a:cs typeface="Times New Roman" pitchFamily="18" charset="0"/>
                <a:sym typeface="나눔고딕" pitchFamily="2" charset="-127"/>
              </a:rPr>
              <a:t>Speaker</a:t>
            </a:r>
            <a:r>
              <a:rPr lang="zh-CN" altLang="en-US" sz="1400" dirty="0" smtClean="0">
                <a:solidFill>
                  <a:srgbClr val="4F81BD"/>
                </a:solidFill>
                <a:ea typeface="华文细黑" pitchFamily="2" charset="-122"/>
                <a:cs typeface="Times New Roman" pitchFamily="18" charset="0"/>
                <a:sym typeface="나눔고딕" pitchFamily="2" charset="-127"/>
              </a:rPr>
              <a:t>）</a:t>
            </a:r>
            <a:endParaRPr lang="en-US" altLang="zh-CN" sz="1400" dirty="0" smtClean="0">
              <a:solidFill>
                <a:schemeClr val="tx1"/>
              </a:solidFill>
              <a:latin typeface="微软雅黑" pitchFamily="34" charset="-122"/>
              <a:ea typeface="微软雅黑" pitchFamily="34" charset="-122"/>
            </a:endParaRPr>
          </a:p>
          <a:p>
            <a:pPr algn="ctr"/>
            <a:r>
              <a:rPr lang="en-US" altLang="zh-CN" sz="1400" dirty="0" smtClean="0">
                <a:solidFill>
                  <a:schemeClr val="tx1"/>
                </a:solidFill>
                <a:latin typeface="Arial" pitchFamily="34" charset="0"/>
                <a:cs typeface="Arial" pitchFamily="34" charset="0"/>
              </a:rPr>
              <a:t>Hans van </a:t>
            </a:r>
            <a:r>
              <a:rPr lang="en-US" altLang="zh-CN" sz="1400" dirty="0" err="1" smtClean="0">
                <a:solidFill>
                  <a:schemeClr val="tx1"/>
                </a:solidFill>
                <a:latin typeface="Arial" pitchFamily="34" charset="0"/>
                <a:cs typeface="Arial" pitchFamily="34" charset="0"/>
              </a:rPr>
              <a:t>der</a:t>
            </a:r>
            <a:r>
              <a:rPr lang="en-US" altLang="zh-CN" sz="1400" dirty="0" smtClean="0">
                <a:solidFill>
                  <a:schemeClr val="tx1"/>
                </a:solidFill>
                <a:latin typeface="Arial" pitchFamily="34" charset="0"/>
                <a:cs typeface="Arial" pitchFamily="34" charset="0"/>
              </a:rPr>
              <a:t> </a:t>
            </a:r>
            <a:r>
              <a:rPr lang="en-US" altLang="zh-CN" sz="1400" dirty="0" err="1" smtClean="0">
                <a:solidFill>
                  <a:schemeClr val="tx1"/>
                </a:solidFill>
                <a:latin typeface="Arial" pitchFamily="34" charset="0"/>
                <a:cs typeface="Arial" pitchFamily="34" charset="0"/>
              </a:rPr>
              <a:t>Vlist</a:t>
            </a:r>
            <a:endParaRPr lang="zh-CN" altLang="zh-CN" sz="1400" dirty="0" smtClean="0">
              <a:solidFill>
                <a:schemeClr val="tx1"/>
              </a:solidFill>
              <a:latin typeface="Arial" pitchFamily="34" charset="0"/>
              <a:cs typeface="Arial" pitchFamily="34" charset="0"/>
            </a:endParaRPr>
          </a:p>
          <a:p>
            <a:pPr algn="ctr"/>
            <a:endParaRPr lang="en-US" altLang="zh-CN" sz="1400" dirty="0">
              <a:solidFill>
                <a:schemeClr val="tx1"/>
              </a:solidFill>
              <a:latin typeface="微软雅黑" pitchFamily="34" charset="-122"/>
              <a:ea typeface="微软雅黑" pitchFamily="34" charset="-122"/>
            </a:endParaRPr>
          </a:p>
          <a:p>
            <a:pPr algn="ctr"/>
            <a:endParaRPr lang="zh-CN" altLang="en-US" sz="2800" dirty="0">
              <a:solidFill>
                <a:schemeClr val="accent1"/>
              </a:solidFill>
              <a:latin typeface="微软雅黑" pitchFamily="34" charset="-122"/>
              <a:ea typeface="微软雅黑" pitchFamily="34" charset="-122"/>
            </a:endParaRPr>
          </a:p>
        </p:txBody>
      </p:sp>
    </p:spTree>
    <p:extLst>
      <p:ext uri="{BB962C8B-B14F-4D97-AF65-F5344CB8AC3E}">
        <p14:creationId xmlns=""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980728"/>
            <a:ext cx="8820472"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buNone/>
            </a:pPr>
            <a:r>
              <a:rPr lang="zh-CN" altLang="en-US" sz="2200" dirty="0" smtClean="0">
                <a:solidFill>
                  <a:schemeClr val="tx1"/>
                </a:solidFill>
                <a:ea typeface="黑体" pitchFamily="49" charset="-122"/>
              </a:rPr>
              <a:t>问题</a:t>
            </a:r>
            <a:r>
              <a:rPr lang="en-US" altLang="zh-CN" sz="2200" dirty="0" smtClean="0">
                <a:solidFill>
                  <a:schemeClr val="tx1"/>
                </a:solidFill>
                <a:ea typeface="黑体" pitchFamily="49" charset="-122"/>
              </a:rPr>
              <a:t>2</a:t>
            </a:r>
            <a:r>
              <a:rPr lang="en-US" altLang="zh-CN" sz="2200" dirty="0">
                <a:solidFill>
                  <a:schemeClr val="tx1"/>
                </a:solidFill>
                <a:ea typeface="黑体" pitchFamily="49" charset="-122"/>
              </a:rPr>
              <a:t>:</a:t>
            </a:r>
            <a:r>
              <a:rPr lang="zh-CN" altLang="en-US" sz="2200" dirty="0" smtClean="0">
                <a:solidFill>
                  <a:schemeClr val="tx1"/>
                </a:solidFill>
                <a:ea typeface="黑体" pitchFamily="49" charset="-122"/>
              </a:rPr>
              <a:t>城</a:t>
            </a:r>
            <a:r>
              <a:rPr lang="zh-CN" altLang="en-US" sz="2200" dirty="0">
                <a:solidFill>
                  <a:schemeClr val="tx1"/>
                </a:solidFill>
                <a:ea typeface="黑体" pitchFamily="49" charset="-122"/>
              </a:rPr>
              <a:t>市旧区与建筑更新</a:t>
            </a:r>
            <a:br>
              <a:rPr lang="zh-CN" altLang="en-US" sz="2200" dirty="0">
                <a:solidFill>
                  <a:schemeClr val="tx1"/>
                </a:solidFill>
                <a:ea typeface="黑体" pitchFamily="49" charset="-122"/>
              </a:rPr>
            </a:br>
            <a:r>
              <a:rPr lang="en-US" altLang="zh-CN" sz="2200" dirty="0" smtClean="0">
                <a:solidFill>
                  <a:schemeClr val="tx1"/>
                </a:solidFill>
                <a:ea typeface="黑体" pitchFamily="49" charset="-122"/>
              </a:rPr>
              <a:t>Issue2</a:t>
            </a:r>
            <a:r>
              <a:rPr lang="en-US" altLang="zh-CN" sz="2200" dirty="0">
                <a:solidFill>
                  <a:schemeClr val="tx1"/>
                </a:solidFill>
                <a:ea typeface="黑体" pitchFamily="49" charset="-122"/>
              </a:rPr>
              <a:t>: Urban built-up area regeneration and existing building </a:t>
            </a:r>
            <a:r>
              <a:rPr lang="en-US" altLang="zh-CN" sz="2200" dirty="0" smtClean="0">
                <a:solidFill>
                  <a:schemeClr val="tx1"/>
                </a:solidFill>
                <a:ea typeface="黑体" pitchFamily="49" charset="-122"/>
              </a:rPr>
              <a:t>renovation</a:t>
            </a:r>
            <a:endParaRPr lang="en-US" altLang="zh-CN" sz="2200" dirty="0">
              <a:solidFill>
                <a:schemeClr val="tx1"/>
              </a:solidFill>
              <a:ea typeface="黑体" pitchFamily="49" charset="-122"/>
            </a:endParaRPr>
          </a:p>
          <a:p>
            <a:pPr marL="0" indent="0">
              <a:buNone/>
            </a:pPr>
            <a:r>
              <a:rPr lang="en-US" altLang="zh-CN" sz="1800" b="0" dirty="0">
                <a:solidFill>
                  <a:schemeClr val="tx1"/>
                </a:solidFill>
                <a:ea typeface="黑体" pitchFamily="49" charset="-122"/>
              </a:rPr>
              <a:t>1</a:t>
            </a:r>
            <a:r>
              <a:rPr lang="zh-CN" altLang="en-US" sz="1800" b="0" dirty="0">
                <a:solidFill>
                  <a:schemeClr val="tx1"/>
                </a:solidFill>
                <a:ea typeface="黑体" pitchFamily="49" charset="-122"/>
              </a:rPr>
              <a:t>）对城市旧区更新模式的资源环境视角的评估</a:t>
            </a:r>
          </a:p>
          <a:p>
            <a:pPr marL="0" indent="0">
              <a:spcBef>
                <a:spcPts val="0"/>
              </a:spcBef>
              <a:buNone/>
            </a:pPr>
            <a:r>
              <a:rPr lang="en-US" altLang="zh-CN" sz="1800" b="0" dirty="0" smtClean="0">
                <a:solidFill>
                  <a:schemeClr val="tx1"/>
                </a:solidFill>
                <a:ea typeface="黑体" pitchFamily="49" charset="-122"/>
              </a:rPr>
              <a:t>       Evaluating </a:t>
            </a:r>
            <a:r>
              <a:rPr lang="en-US" altLang="zh-CN" sz="1800" b="0" dirty="0">
                <a:solidFill>
                  <a:schemeClr val="tx1"/>
                </a:solidFill>
                <a:ea typeface="黑体" pitchFamily="49" charset="-122"/>
              </a:rPr>
              <a:t>regeneration pattern of urban built-up areas in perspective of urban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resources </a:t>
            </a:r>
            <a:r>
              <a:rPr lang="en-US" altLang="zh-CN" sz="1800" b="0" dirty="0">
                <a:solidFill>
                  <a:schemeClr val="tx1"/>
                </a:solidFill>
                <a:ea typeface="黑体" pitchFamily="49" charset="-122"/>
              </a:rPr>
              <a:t>and environment</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2</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对既有建筑的能耗与节能评估</a:t>
            </a:r>
          </a:p>
          <a:p>
            <a:pPr marL="0" indent="0">
              <a:buNone/>
            </a:pPr>
            <a:r>
              <a:rPr lang="en-US" altLang="zh-CN" sz="1800" b="0" dirty="0" smtClean="0">
                <a:solidFill>
                  <a:schemeClr val="tx1"/>
                </a:solidFill>
                <a:ea typeface="黑体" pitchFamily="49" charset="-122"/>
              </a:rPr>
              <a:t>       Evaluating </a:t>
            </a:r>
            <a:r>
              <a:rPr lang="en-US" altLang="zh-CN" sz="1800" b="0" dirty="0">
                <a:solidFill>
                  <a:schemeClr val="tx1"/>
                </a:solidFill>
                <a:ea typeface="黑体" pitchFamily="49" charset="-122"/>
              </a:rPr>
              <a:t>energy consumption and conservation of existing buildings</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3</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旧区与建筑更新的现行政策与机制问题分析</a:t>
            </a:r>
          </a:p>
          <a:p>
            <a:pPr marL="0" indent="0">
              <a:spcBef>
                <a:spcPts val="0"/>
              </a:spcBef>
              <a:buNone/>
            </a:pPr>
            <a:r>
              <a:rPr lang="en-US" altLang="zh-CN" sz="1800" b="0" dirty="0" smtClean="0">
                <a:solidFill>
                  <a:schemeClr val="tx1"/>
                </a:solidFill>
                <a:ea typeface="黑体" pitchFamily="49" charset="-122"/>
              </a:rPr>
              <a:t>       Problem </a:t>
            </a:r>
            <a:r>
              <a:rPr lang="en-US" altLang="zh-CN" sz="1800" b="0" dirty="0">
                <a:solidFill>
                  <a:schemeClr val="tx1"/>
                </a:solidFill>
                <a:ea typeface="黑体" pitchFamily="49" charset="-122"/>
              </a:rPr>
              <a:t>diagnosis of current policy and mechanism of regenerating built-up areas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and </a:t>
            </a:r>
            <a:r>
              <a:rPr lang="en-US" altLang="zh-CN" sz="1800" b="0" dirty="0">
                <a:solidFill>
                  <a:schemeClr val="tx1"/>
                </a:solidFill>
                <a:ea typeface="黑体" pitchFamily="49" charset="-122"/>
              </a:rPr>
              <a:t>buildings</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4</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资源环境导向的旧区与建筑更新模式研究</a:t>
            </a:r>
          </a:p>
          <a:p>
            <a:pPr marL="0" indent="0">
              <a:spcBef>
                <a:spcPts val="0"/>
              </a:spcBef>
              <a:buNone/>
            </a:pPr>
            <a:r>
              <a:rPr lang="en-US" altLang="zh-CN" sz="1800" b="0" dirty="0" smtClean="0">
                <a:solidFill>
                  <a:schemeClr val="tx1"/>
                </a:solidFill>
                <a:ea typeface="黑体" pitchFamily="49" charset="-122"/>
              </a:rPr>
              <a:t>       Study </a:t>
            </a:r>
            <a:r>
              <a:rPr lang="en-US" altLang="zh-CN" sz="1800" b="0" dirty="0">
                <a:solidFill>
                  <a:schemeClr val="tx1"/>
                </a:solidFill>
                <a:ea typeface="黑体" pitchFamily="49" charset="-122"/>
              </a:rPr>
              <a:t>of resources and environment oriented model of regenerating built-up areas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and </a:t>
            </a:r>
            <a:r>
              <a:rPr lang="en-US" altLang="zh-CN" sz="1800" b="0" dirty="0">
                <a:solidFill>
                  <a:schemeClr val="tx1"/>
                </a:solidFill>
                <a:ea typeface="黑体" pitchFamily="49" charset="-122"/>
              </a:rPr>
              <a:t>buildings</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5</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旧区与建筑更新的机制与政策建议</a:t>
            </a:r>
          </a:p>
          <a:p>
            <a:pPr marL="0" indent="0">
              <a:spcBef>
                <a:spcPts val="0"/>
              </a:spcBef>
              <a:buNone/>
            </a:pPr>
            <a:r>
              <a:rPr lang="en-US" altLang="zh-CN" sz="1800" b="0" dirty="0" smtClean="0">
                <a:solidFill>
                  <a:schemeClr val="tx1"/>
                </a:solidFill>
                <a:ea typeface="黑体" pitchFamily="49" charset="-122"/>
              </a:rPr>
              <a:t>       Policy </a:t>
            </a:r>
            <a:r>
              <a:rPr lang="en-US" altLang="zh-CN" sz="1800" b="0" dirty="0">
                <a:solidFill>
                  <a:schemeClr val="tx1"/>
                </a:solidFill>
                <a:ea typeface="黑体" pitchFamily="49" charset="-122"/>
              </a:rPr>
              <a:t>guidance and mechanism suggestion of urban built-up areas regeneration </a:t>
            </a:r>
            <a:r>
              <a:rPr lang="en-US" altLang="zh-CN" sz="1800" b="0" dirty="0" smtClean="0">
                <a:solidFill>
                  <a:schemeClr val="tx1"/>
                </a:solidFill>
                <a:ea typeface="黑体" pitchFamily="49" charset="-122"/>
              </a:rPr>
              <a:t>and</a:t>
            </a:r>
          </a:p>
          <a:p>
            <a:pPr marL="0" indent="0">
              <a:spcBef>
                <a:spcPts val="0"/>
              </a:spcBef>
              <a:buNone/>
            </a:pPr>
            <a:r>
              <a:rPr lang="en-US" altLang="zh-CN" sz="1800" b="0" dirty="0" smtClean="0">
                <a:solidFill>
                  <a:schemeClr val="tx1"/>
                </a:solidFill>
                <a:ea typeface="黑体" pitchFamily="49" charset="-122"/>
              </a:rPr>
              <a:t>       existing </a:t>
            </a:r>
            <a:r>
              <a:rPr lang="en-US" altLang="zh-CN" sz="1800" b="0" dirty="0">
                <a:solidFill>
                  <a:schemeClr val="tx1"/>
                </a:solidFill>
                <a:ea typeface="黑体" pitchFamily="49" charset="-122"/>
              </a:rPr>
              <a:t>building renovation.</a:t>
            </a: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251520" y="116632"/>
            <a:ext cx="972108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2.5</a:t>
            </a:r>
            <a:r>
              <a:rPr lang="zh-CN" altLang="en-US" sz="2000" dirty="0" smtClean="0">
                <a:latin typeface="微软雅黑" pitchFamily="34" charset="-122"/>
                <a:ea typeface="微软雅黑" pitchFamily="34" charset="-122"/>
              </a:rPr>
              <a:t>生态</a:t>
            </a:r>
            <a:r>
              <a:rPr lang="zh-CN" altLang="en-US" sz="2000" dirty="0">
                <a:latin typeface="微软雅黑" pitchFamily="34" charset="-122"/>
                <a:ea typeface="微软雅黑" pitchFamily="34" charset="-122"/>
              </a:rPr>
              <a:t>文明视角下</a:t>
            </a:r>
            <a:r>
              <a:rPr lang="zh-CN" altLang="en-US" sz="2000" dirty="0" smtClean="0">
                <a:latin typeface="微软雅黑" pitchFamily="34" charset="-122"/>
                <a:ea typeface="微软雅黑" pitchFamily="34" charset="-122"/>
              </a:rPr>
              <a:t>的城市发展问题</a:t>
            </a:r>
            <a:r>
              <a:rPr lang="zh-CN" altLang="en-US" sz="2000" dirty="0">
                <a:latin typeface="微软雅黑" pitchFamily="34" charset="-122"/>
                <a:ea typeface="微软雅黑" pitchFamily="34" charset="-122"/>
              </a:rPr>
              <a:t>识别</a:t>
            </a:r>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Identification of </a:t>
            </a:r>
            <a:r>
              <a:rPr lang="en-US" altLang="zh-CN" sz="1400" dirty="0" smtClean="0">
                <a:latin typeface="微软雅黑" pitchFamily="34" charset="-122"/>
                <a:ea typeface="微软雅黑" pitchFamily="34" charset="-122"/>
              </a:rPr>
              <a:t>Urban Development Issues </a:t>
            </a:r>
            <a:r>
              <a:rPr lang="en-US" altLang="zh-CN" sz="1400" dirty="0">
                <a:latin typeface="微软雅黑" pitchFamily="34" charset="-122"/>
                <a:ea typeface="微软雅黑" pitchFamily="34" charset="-122"/>
              </a:rPr>
              <a:t>from the Ecological Civilization Perspective</a:t>
            </a:r>
          </a:p>
        </p:txBody>
      </p:sp>
    </p:spTree>
    <p:extLst>
      <p:ext uri="{BB962C8B-B14F-4D97-AF65-F5344CB8AC3E}">
        <p14:creationId xmlns="" xmlns:p14="http://schemas.microsoft.com/office/powerpoint/2010/main" val="274255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1052736"/>
            <a:ext cx="8064896"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buNone/>
            </a:pPr>
            <a:r>
              <a:rPr lang="zh-CN" altLang="en-US" sz="2200" dirty="0">
                <a:solidFill>
                  <a:schemeClr val="tx1"/>
                </a:solidFill>
                <a:ea typeface="黑体" pitchFamily="49" charset="-122"/>
              </a:rPr>
              <a:t>问题</a:t>
            </a:r>
            <a:r>
              <a:rPr lang="en-US" altLang="zh-CN" sz="2200" dirty="0" smtClean="0">
                <a:solidFill>
                  <a:schemeClr val="tx1"/>
                </a:solidFill>
                <a:ea typeface="黑体" pitchFamily="49" charset="-122"/>
              </a:rPr>
              <a:t>3</a:t>
            </a:r>
            <a:r>
              <a:rPr lang="en-US" altLang="zh-CN" sz="2200" dirty="0">
                <a:solidFill>
                  <a:schemeClr val="tx1"/>
                </a:solidFill>
                <a:ea typeface="黑体" pitchFamily="49" charset="-122"/>
              </a:rPr>
              <a:t>:</a:t>
            </a:r>
            <a:r>
              <a:rPr lang="zh-CN" altLang="en-US" sz="2200" dirty="0" smtClean="0">
                <a:solidFill>
                  <a:schemeClr val="tx1"/>
                </a:solidFill>
                <a:ea typeface="黑体" pitchFamily="49" charset="-122"/>
              </a:rPr>
              <a:t>大</a:t>
            </a:r>
            <a:r>
              <a:rPr lang="zh-CN" altLang="en-US" sz="2200" dirty="0">
                <a:solidFill>
                  <a:schemeClr val="tx1"/>
                </a:solidFill>
                <a:ea typeface="黑体" pitchFamily="49" charset="-122"/>
              </a:rPr>
              <a:t>城市交通问题</a:t>
            </a:r>
            <a:br>
              <a:rPr lang="zh-CN" altLang="en-US" sz="2200" dirty="0">
                <a:solidFill>
                  <a:schemeClr val="tx1"/>
                </a:solidFill>
                <a:ea typeface="黑体" pitchFamily="49" charset="-122"/>
              </a:rPr>
            </a:br>
            <a:r>
              <a:rPr lang="en-US" altLang="zh-CN" sz="2200" dirty="0" smtClean="0">
                <a:solidFill>
                  <a:schemeClr val="tx1"/>
                </a:solidFill>
                <a:ea typeface="黑体" pitchFamily="49" charset="-122"/>
              </a:rPr>
              <a:t>Issue3</a:t>
            </a:r>
            <a:r>
              <a:rPr lang="en-US" altLang="zh-CN" sz="2200" dirty="0">
                <a:solidFill>
                  <a:schemeClr val="tx1"/>
                </a:solidFill>
                <a:ea typeface="黑体" pitchFamily="49" charset="-122"/>
              </a:rPr>
              <a:t>: Transportation issues in large cities</a:t>
            </a:r>
          </a:p>
          <a:p>
            <a:endParaRPr lang="en-US" altLang="zh-CN" sz="2200" dirty="0" smtClean="0">
              <a:solidFill>
                <a:schemeClr val="tx1"/>
              </a:solidFill>
              <a:ea typeface="黑体" pitchFamily="49" charset="-122"/>
            </a:endParaRPr>
          </a:p>
          <a:p>
            <a:pPr marL="0" indent="0">
              <a:buNone/>
            </a:pPr>
            <a:r>
              <a:rPr lang="en-US" altLang="zh-CN" sz="1800" b="0" dirty="0">
                <a:solidFill>
                  <a:schemeClr val="tx1"/>
                </a:solidFill>
                <a:ea typeface="黑体" pitchFamily="49" charset="-122"/>
              </a:rPr>
              <a:t>1</a:t>
            </a:r>
            <a:r>
              <a:rPr lang="zh-CN" altLang="en-US" sz="1800" b="0" dirty="0">
                <a:solidFill>
                  <a:schemeClr val="tx1"/>
                </a:solidFill>
                <a:ea typeface="黑体" pitchFamily="49" charset="-122"/>
              </a:rPr>
              <a:t>）国家层面的城市交通政策综述</a:t>
            </a:r>
          </a:p>
          <a:p>
            <a:pPr marL="0" indent="0">
              <a:buNone/>
            </a:pPr>
            <a:r>
              <a:rPr lang="en-US" altLang="zh-CN" sz="1800" b="0" dirty="0" smtClean="0">
                <a:solidFill>
                  <a:schemeClr val="tx1"/>
                </a:solidFill>
                <a:ea typeface="黑体" pitchFamily="49" charset="-122"/>
              </a:rPr>
              <a:t>       Summarizing </a:t>
            </a:r>
            <a:r>
              <a:rPr lang="en-US" altLang="zh-CN" sz="1800" b="0" dirty="0">
                <a:solidFill>
                  <a:schemeClr val="tx1"/>
                </a:solidFill>
                <a:ea typeface="黑体" pitchFamily="49" charset="-122"/>
              </a:rPr>
              <a:t>current national-level urban transportation </a:t>
            </a:r>
            <a:r>
              <a:rPr lang="en-US" altLang="zh-CN" sz="1800" b="0" dirty="0" smtClean="0">
                <a:solidFill>
                  <a:schemeClr val="tx1"/>
                </a:solidFill>
                <a:ea typeface="黑体" pitchFamily="49" charset="-122"/>
              </a:rPr>
              <a:t>policies</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2</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地方政府的交通政策及实施效果的分析与评估（包括交通结构）</a:t>
            </a:r>
          </a:p>
          <a:p>
            <a:pPr marL="0" indent="0">
              <a:spcBef>
                <a:spcPts val="0"/>
              </a:spcBef>
              <a:buNone/>
            </a:pPr>
            <a:r>
              <a:rPr lang="en-US" altLang="zh-CN" sz="1800" b="0" dirty="0" smtClean="0">
                <a:solidFill>
                  <a:schemeClr val="tx1"/>
                </a:solidFill>
                <a:ea typeface="黑体" pitchFamily="49" charset="-122"/>
              </a:rPr>
              <a:t>       Analyzing </a:t>
            </a:r>
            <a:r>
              <a:rPr lang="en-US" altLang="zh-CN" sz="1800" b="0" dirty="0">
                <a:solidFill>
                  <a:schemeClr val="tx1"/>
                </a:solidFill>
                <a:ea typeface="黑体" pitchFamily="49" charset="-122"/>
              </a:rPr>
              <a:t>and evaluating transportation policies and performance (including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transport </a:t>
            </a:r>
            <a:r>
              <a:rPr lang="en-US" altLang="zh-CN" sz="1800" b="0" dirty="0">
                <a:solidFill>
                  <a:schemeClr val="tx1"/>
                </a:solidFill>
                <a:ea typeface="黑体" pitchFamily="49" charset="-122"/>
              </a:rPr>
              <a:t>structure) of local government</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3</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大城市交通与相关政策协调性评价</a:t>
            </a:r>
          </a:p>
          <a:p>
            <a:pPr marL="0" indent="0">
              <a:spcBef>
                <a:spcPts val="0"/>
              </a:spcBef>
              <a:buNone/>
            </a:pPr>
            <a:r>
              <a:rPr lang="en-US" altLang="zh-CN" sz="1800" b="0" dirty="0" smtClean="0">
                <a:solidFill>
                  <a:schemeClr val="tx1"/>
                </a:solidFill>
                <a:ea typeface="黑体" pitchFamily="49" charset="-122"/>
              </a:rPr>
              <a:t>       Evaluating </a:t>
            </a:r>
            <a:r>
              <a:rPr lang="en-US" altLang="zh-CN" sz="1800" b="0" dirty="0">
                <a:solidFill>
                  <a:schemeClr val="tx1"/>
                </a:solidFill>
                <a:ea typeface="黑体" pitchFamily="49" charset="-122"/>
              </a:rPr>
              <a:t>coordination of transportation in large cities and relevant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transportation </a:t>
            </a:r>
            <a:r>
              <a:rPr lang="en-US" altLang="zh-CN" sz="1800" b="0" dirty="0">
                <a:solidFill>
                  <a:schemeClr val="tx1"/>
                </a:solidFill>
                <a:ea typeface="黑体" pitchFamily="49" charset="-122"/>
              </a:rPr>
              <a:t>policies</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4</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构建绿色交通的体系研究</a:t>
            </a:r>
          </a:p>
          <a:p>
            <a:pPr marL="0" indent="0">
              <a:buNone/>
            </a:pPr>
            <a:r>
              <a:rPr lang="en-US" altLang="zh-CN" sz="1800" b="0" dirty="0" smtClean="0">
                <a:solidFill>
                  <a:schemeClr val="tx1"/>
                </a:solidFill>
                <a:ea typeface="黑体" pitchFamily="49" charset="-122"/>
              </a:rPr>
              <a:t>       Study </a:t>
            </a:r>
            <a:r>
              <a:rPr lang="en-US" altLang="zh-CN" sz="1800" b="0" dirty="0">
                <a:solidFill>
                  <a:schemeClr val="tx1"/>
                </a:solidFill>
                <a:ea typeface="黑体" pitchFamily="49" charset="-122"/>
              </a:rPr>
              <a:t>of constructing green transportation system</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5</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交通发展的政策建议</a:t>
            </a:r>
          </a:p>
          <a:p>
            <a:pPr marL="0" indent="0">
              <a:buNone/>
            </a:pPr>
            <a:r>
              <a:rPr lang="en-US" altLang="zh-CN" sz="1800" b="0" dirty="0" smtClean="0">
                <a:solidFill>
                  <a:schemeClr val="tx1"/>
                </a:solidFill>
                <a:ea typeface="黑体" pitchFamily="49" charset="-122"/>
              </a:rPr>
              <a:t>       Policy </a:t>
            </a:r>
            <a:r>
              <a:rPr lang="en-US" altLang="zh-CN" sz="1800" b="0" dirty="0">
                <a:solidFill>
                  <a:schemeClr val="tx1"/>
                </a:solidFill>
                <a:ea typeface="黑体" pitchFamily="49" charset="-122"/>
              </a:rPr>
              <a:t>suggestion in transportation development.</a:t>
            </a: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3"/>
            <a:ext cx="972108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2.5</a:t>
            </a:r>
            <a:r>
              <a:rPr lang="zh-CN" altLang="en-US" sz="2000" dirty="0" smtClean="0">
                <a:latin typeface="微软雅黑" pitchFamily="34" charset="-122"/>
                <a:ea typeface="微软雅黑" pitchFamily="34" charset="-122"/>
              </a:rPr>
              <a:t>生态</a:t>
            </a:r>
            <a:r>
              <a:rPr lang="zh-CN" altLang="en-US" sz="2000" dirty="0">
                <a:latin typeface="微软雅黑" pitchFamily="34" charset="-122"/>
                <a:ea typeface="微软雅黑" pitchFamily="34" charset="-122"/>
              </a:rPr>
              <a:t>文明视角下</a:t>
            </a:r>
            <a:r>
              <a:rPr lang="zh-CN" altLang="en-US" sz="2000" dirty="0" smtClean="0">
                <a:latin typeface="微软雅黑" pitchFamily="34" charset="-122"/>
                <a:ea typeface="微软雅黑" pitchFamily="34" charset="-122"/>
              </a:rPr>
              <a:t>的城市发展问题</a:t>
            </a:r>
            <a:r>
              <a:rPr lang="zh-CN" altLang="en-US" sz="2000" dirty="0">
                <a:latin typeface="微软雅黑" pitchFamily="34" charset="-122"/>
                <a:ea typeface="微软雅黑" pitchFamily="34" charset="-122"/>
              </a:rPr>
              <a:t>识别</a:t>
            </a:r>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Identification of </a:t>
            </a:r>
            <a:r>
              <a:rPr lang="en-US" altLang="zh-CN" sz="1400" dirty="0" smtClean="0">
                <a:latin typeface="微软雅黑" pitchFamily="34" charset="-122"/>
                <a:ea typeface="微软雅黑" pitchFamily="34" charset="-122"/>
              </a:rPr>
              <a:t>Urban Development Issues </a:t>
            </a:r>
            <a:r>
              <a:rPr lang="en-US" altLang="zh-CN" sz="1400" dirty="0">
                <a:latin typeface="微软雅黑" pitchFamily="34" charset="-122"/>
                <a:ea typeface="微软雅黑" pitchFamily="34" charset="-122"/>
              </a:rPr>
              <a:t>from the Ecological Civilization Perspective</a:t>
            </a:r>
          </a:p>
        </p:txBody>
      </p:sp>
    </p:spTree>
    <p:extLst>
      <p:ext uri="{BB962C8B-B14F-4D97-AF65-F5344CB8AC3E}">
        <p14:creationId xmlns="" xmlns:p14="http://schemas.microsoft.com/office/powerpoint/2010/main" val="971771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980728"/>
            <a:ext cx="8784976"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spcBef>
                <a:spcPts val="0"/>
              </a:spcBef>
              <a:spcAft>
                <a:spcPts val="2000"/>
              </a:spcAft>
              <a:buNone/>
            </a:pPr>
            <a:r>
              <a:rPr lang="zh-CN" altLang="en-US" sz="2200" dirty="0">
                <a:solidFill>
                  <a:schemeClr val="tx1"/>
                </a:solidFill>
                <a:ea typeface="黑体" pitchFamily="49" charset="-122"/>
              </a:rPr>
              <a:t>问题</a:t>
            </a:r>
            <a:r>
              <a:rPr lang="en-US" altLang="zh-CN" sz="2200" dirty="0" smtClean="0">
                <a:solidFill>
                  <a:schemeClr val="tx1"/>
                </a:solidFill>
                <a:ea typeface="黑体" pitchFamily="49" charset="-122"/>
              </a:rPr>
              <a:t>4</a:t>
            </a:r>
            <a:r>
              <a:rPr lang="en-US" altLang="zh-CN" sz="2200" dirty="0">
                <a:solidFill>
                  <a:schemeClr val="tx1"/>
                </a:solidFill>
                <a:ea typeface="黑体" pitchFamily="49" charset="-122"/>
              </a:rPr>
              <a:t>:</a:t>
            </a:r>
            <a:r>
              <a:rPr lang="zh-CN" altLang="en-US" sz="2200" dirty="0" smtClean="0">
                <a:solidFill>
                  <a:schemeClr val="tx1"/>
                </a:solidFill>
                <a:ea typeface="黑体" pitchFamily="49" charset="-122"/>
              </a:rPr>
              <a:t>环</a:t>
            </a:r>
            <a:r>
              <a:rPr lang="zh-CN" altLang="en-US" sz="2200" dirty="0">
                <a:solidFill>
                  <a:schemeClr val="tx1"/>
                </a:solidFill>
                <a:ea typeface="黑体" pitchFamily="49" charset="-122"/>
              </a:rPr>
              <a:t>境基础设施建设</a:t>
            </a:r>
            <a:br>
              <a:rPr lang="zh-CN" altLang="en-US" sz="2200" dirty="0">
                <a:solidFill>
                  <a:schemeClr val="tx1"/>
                </a:solidFill>
                <a:ea typeface="黑体" pitchFamily="49" charset="-122"/>
              </a:rPr>
            </a:br>
            <a:r>
              <a:rPr lang="en-US" altLang="zh-CN" sz="2200" dirty="0" smtClean="0">
                <a:solidFill>
                  <a:schemeClr val="tx1"/>
                </a:solidFill>
                <a:ea typeface="黑体" pitchFamily="49" charset="-122"/>
              </a:rPr>
              <a:t>Issue4</a:t>
            </a:r>
            <a:r>
              <a:rPr lang="en-US" altLang="zh-CN" sz="2200" dirty="0">
                <a:solidFill>
                  <a:schemeClr val="tx1"/>
                </a:solidFill>
                <a:ea typeface="黑体" pitchFamily="49" charset="-122"/>
              </a:rPr>
              <a:t>: Urban environmental infrastructure </a:t>
            </a:r>
            <a:r>
              <a:rPr lang="en-US" altLang="zh-CN" sz="2200" dirty="0" smtClean="0">
                <a:solidFill>
                  <a:schemeClr val="tx1"/>
                </a:solidFill>
                <a:ea typeface="黑体" pitchFamily="49" charset="-122"/>
              </a:rPr>
              <a:t>construction</a:t>
            </a:r>
          </a:p>
          <a:p>
            <a:pPr marL="0" indent="0">
              <a:spcBef>
                <a:spcPts val="0"/>
              </a:spcBef>
              <a:buNone/>
            </a:pPr>
            <a:r>
              <a:rPr lang="en-US" altLang="zh-CN" sz="1800" b="0" dirty="0">
                <a:solidFill>
                  <a:schemeClr val="tx1"/>
                </a:solidFill>
                <a:ea typeface="黑体" pitchFamily="49" charset="-122"/>
              </a:rPr>
              <a:t>1</a:t>
            </a:r>
            <a:r>
              <a:rPr lang="zh-CN" altLang="en-US" sz="1800" b="0" dirty="0">
                <a:solidFill>
                  <a:schemeClr val="tx1"/>
                </a:solidFill>
                <a:ea typeface="黑体" pitchFamily="49" charset="-122"/>
              </a:rPr>
              <a:t>）城镇环境基础设施的综合评估（历史欠账多、政府重视不够、资金短缺、供需矛</a:t>
            </a:r>
            <a:r>
              <a:rPr lang="zh-CN" altLang="en-US" sz="1800" b="0" dirty="0" smtClean="0">
                <a:solidFill>
                  <a:schemeClr val="tx1"/>
                </a:solidFill>
                <a:ea typeface="黑体" pitchFamily="49" charset="-122"/>
              </a:rPr>
              <a:t>盾</a:t>
            </a:r>
            <a:endParaRPr lang="en-US" altLang="zh-CN" sz="1800" b="0" dirty="0" smtClean="0">
              <a:solidFill>
                <a:schemeClr val="tx1"/>
              </a:solidFill>
              <a:ea typeface="黑体" pitchFamily="49" charset="-122"/>
            </a:endParaRPr>
          </a:p>
          <a:p>
            <a:pPr marL="0" indent="0">
              <a:spcBef>
                <a:spcPts val="0"/>
              </a:spcBef>
              <a:buNone/>
            </a:pPr>
            <a:r>
              <a:rPr lang="zh-CN" altLang="en-US" sz="1800" b="0" dirty="0" smtClean="0">
                <a:solidFill>
                  <a:schemeClr val="tx1"/>
                </a:solidFill>
                <a:ea typeface="黑体" pitchFamily="49" charset="-122"/>
              </a:rPr>
              <a:t>       突</a:t>
            </a:r>
            <a:r>
              <a:rPr lang="zh-CN" altLang="en-US" sz="1800" b="0" dirty="0">
                <a:solidFill>
                  <a:schemeClr val="tx1"/>
                </a:solidFill>
                <a:ea typeface="黑体" pitchFamily="49" charset="-122"/>
              </a:rPr>
              <a:t>出）</a:t>
            </a:r>
          </a:p>
          <a:p>
            <a:pPr marL="0" indent="0">
              <a:spcBef>
                <a:spcPts val="0"/>
              </a:spcBef>
              <a:buNone/>
            </a:pPr>
            <a:r>
              <a:rPr lang="en-US" altLang="zh-CN" sz="1600" b="0" dirty="0" smtClean="0">
                <a:solidFill>
                  <a:schemeClr val="tx1"/>
                </a:solidFill>
                <a:ea typeface="黑体" pitchFamily="49" charset="-122"/>
              </a:rPr>
              <a:t>        Comprehensive </a:t>
            </a:r>
            <a:r>
              <a:rPr lang="en-US" altLang="zh-CN" sz="1600" b="0" dirty="0">
                <a:solidFill>
                  <a:schemeClr val="tx1"/>
                </a:solidFill>
                <a:ea typeface="黑体" pitchFamily="49" charset="-122"/>
              </a:rPr>
              <a:t>evaluation of urban environmental infrastructure construction</a:t>
            </a:r>
          </a:p>
          <a:p>
            <a:pPr marL="0" indent="0">
              <a:spcBef>
                <a:spcPts val="0"/>
              </a:spcBef>
              <a:buNone/>
            </a:pPr>
            <a:r>
              <a:rPr lang="en-US" altLang="zh-CN" sz="1600" b="0" dirty="0" smtClean="0">
                <a:solidFill>
                  <a:schemeClr val="tx1"/>
                </a:solidFill>
                <a:ea typeface="黑体" pitchFamily="49" charset="-122"/>
              </a:rPr>
              <a:t>        (</a:t>
            </a:r>
            <a:r>
              <a:rPr lang="en-US" altLang="zh-CN" sz="1600" b="0" dirty="0">
                <a:solidFill>
                  <a:schemeClr val="tx1"/>
                </a:solidFill>
                <a:ea typeface="黑体" pitchFamily="49" charset="-122"/>
              </a:rPr>
              <a:t>Including: deficiency in previous construction, not enough attention from government, </a:t>
            </a:r>
            <a:r>
              <a:rPr lang="en-US" altLang="zh-CN" sz="1600" b="0" dirty="0" smtClean="0">
                <a:solidFill>
                  <a:schemeClr val="tx1"/>
                </a:solidFill>
                <a:ea typeface="黑体" pitchFamily="49" charset="-122"/>
              </a:rPr>
              <a:t>fiscal</a:t>
            </a:r>
          </a:p>
          <a:p>
            <a:pPr marL="0" indent="0">
              <a:spcBef>
                <a:spcPts val="0"/>
              </a:spcBef>
              <a:buNone/>
            </a:pPr>
            <a:r>
              <a:rPr lang="en-US" altLang="zh-CN" sz="1600" b="0" dirty="0">
                <a:solidFill>
                  <a:schemeClr val="tx1"/>
                </a:solidFill>
                <a:ea typeface="黑体" pitchFamily="49" charset="-122"/>
              </a:rPr>
              <a:t> </a:t>
            </a:r>
            <a:r>
              <a:rPr lang="en-US" altLang="zh-CN" sz="1600" b="0" dirty="0" smtClean="0">
                <a:solidFill>
                  <a:schemeClr val="tx1"/>
                </a:solidFill>
                <a:ea typeface="黑体" pitchFamily="49" charset="-122"/>
              </a:rPr>
              <a:t>       shortage</a:t>
            </a:r>
            <a:r>
              <a:rPr lang="en-US" altLang="zh-CN" sz="1600" b="0" dirty="0">
                <a:solidFill>
                  <a:schemeClr val="tx1"/>
                </a:solidFill>
                <a:ea typeface="黑体" pitchFamily="49" charset="-122"/>
              </a:rPr>
              <a:t>, problems in supply and demand etc</a:t>
            </a:r>
            <a:r>
              <a:rPr lang="en-US" altLang="zh-CN" sz="1600" b="0" dirty="0" smtClean="0">
                <a:solidFill>
                  <a:schemeClr val="tx1"/>
                </a:solidFill>
                <a:ea typeface="黑体" pitchFamily="49" charset="-122"/>
              </a:rPr>
              <a:t>.)</a:t>
            </a:r>
            <a:endParaRPr lang="en-US" altLang="zh-CN" sz="16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2</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环境基础设施建设体制的协调性分析评估</a:t>
            </a:r>
          </a:p>
          <a:p>
            <a:pPr marL="0" indent="0">
              <a:buNone/>
            </a:pPr>
            <a:r>
              <a:rPr lang="en-US" altLang="zh-CN" sz="1600" b="0" dirty="0" smtClean="0">
                <a:solidFill>
                  <a:schemeClr val="tx1"/>
                </a:solidFill>
                <a:ea typeface="黑体" pitchFamily="49" charset="-122"/>
              </a:rPr>
              <a:t>        Analyzing </a:t>
            </a:r>
            <a:r>
              <a:rPr lang="en-US" altLang="zh-CN" sz="1600" b="0" dirty="0">
                <a:solidFill>
                  <a:schemeClr val="tx1"/>
                </a:solidFill>
                <a:ea typeface="黑体" pitchFamily="49" charset="-122"/>
              </a:rPr>
              <a:t>and evaluating the coordination of environmental infrastructure construction system</a:t>
            </a:r>
            <a:r>
              <a:rPr lang="en-US" altLang="zh-CN" sz="1600" b="0" dirty="0" smtClean="0">
                <a:solidFill>
                  <a:schemeClr val="tx1"/>
                </a:solidFill>
                <a:ea typeface="黑体" pitchFamily="49" charset="-122"/>
              </a:rPr>
              <a:t>.</a:t>
            </a:r>
            <a:endParaRPr lang="en-US" altLang="zh-CN" sz="16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3</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提高环境基础设施生态节能理念与应用技术研究</a:t>
            </a:r>
          </a:p>
          <a:p>
            <a:pPr marL="0" indent="0">
              <a:spcBef>
                <a:spcPts val="0"/>
              </a:spcBef>
              <a:buNone/>
            </a:pPr>
            <a:r>
              <a:rPr lang="en-US" altLang="zh-CN" sz="1600" b="0" dirty="0" smtClean="0">
                <a:solidFill>
                  <a:schemeClr val="tx1"/>
                </a:solidFill>
                <a:ea typeface="黑体" pitchFamily="49" charset="-122"/>
              </a:rPr>
              <a:t>        Study </a:t>
            </a:r>
            <a:r>
              <a:rPr lang="en-US" altLang="zh-CN" sz="1600" b="0" dirty="0">
                <a:solidFill>
                  <a:schemeClr val="tx1"/>
                </a:solidFill>
                <a:ea typeface="黑体" pitchFamily="49" charset="-122"/>
              </a:rPr>
              <a:t>of promoting energy saving concept and implementation technology in environmental </a:t>
            </a:r>
            <a:endParaRPr lang="en-US" altLang="zh-CN" sz="1600" b="0" dirty="0" smtClean="0">
              <a:solidFill>
                <a:schemeClr val="tx1"/>
              </a:solidFill>
              <a:ea typeface="黑体" pitchFamily="49" charset="-122"/>
            </a:endParaRPr>
          </a:p>
          <a:p>
            <a:pPr marL="0" indent="0">
              <a:spcBef>
                <a:spcPts val="0"/>
              </a:spcBef>
              <a:buNone/>
            </a:pPr>
            <a:r>
              <a:rPr lang="en-US" altLang="zh-CN" sz="1600" b="0" dirty="0" smtClean="0">
                <a:solidFill>
                  <a:schemeClr val="tx1"/>
                </a:solidFill>
                <a:ea typeface="黑体" pitchFamily="49" charset="-122"/>
              </a:rPr>
              <a:t>        infrastructure.</a:t>
            </a:r>
            <a:endParaRPr lang="en-US" altLang="zh-CN" sz="16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4</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提高环境基础设施精细化运行和管理水平研究</a:t>
            </a:r>
          </a:p>
          <a:p>
            <a:pPr marL="0" indent="0">
              <a:buNone/>
            </a:pPr>
            <a:r>
              <a:rPr lang="en-US" altLang="zh-CN" sz="1600" b="0" dirty="0" smtClean="0">
                <a:solidFill>
                  <a:schemeClr val="tx1"/>
                </a:solidFill>
                <a:ea typeface="黑体" pitchFamily="49" charset="-122"/>
              </a:rPr>
              <a:t>        Study </a:t>
            </a:r>
            <a:r>
              <a:rPr lang="en-US" altLang="zh-CN" sz="1600" b="0" dirty="0">
                <a:solidFill>
                  <a:schemeClr val="tx1"/>
                </a:solidFill>
                <a:ea typeface="黑体" pitchFamily="49" charset="-122"/>
              </a:rPr>
              <a:t>on Refining operation and detailed management of environmental infrastructure</a:t>
            </a:r>
            <a:r>
              <a:rPr lang="en-US" altLang="zh-CN" sz="1600" b="0" dirty="0" smtClean="0">
                <a:solidFill>
                  <a:schemeClr val="tx1"/>
                </a:solidFill>
                <a:ea typeface="黑体" pitchFamily="49" charset="-122"/>
              </a:rPr>
              <a:t>.</a:t>
            </a:r>
            <a:endParaRPr lang="en-US" altLang="zh-CN" sz="16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5</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环境基础设施的体制、技术政策建议</a:t>
            </a:r>
          </a:p>
          <a:p>
            <a:pPr marL="0" indent="0">
              <a:spcBef>
                <a:spcPts val="0"/>
              </a:spcBef>
              <a:buNone/>
            </a:pPr>
            <a:r>
              <a:rPr lang="en-US" altLang="zh-CN" sz="1600" b="0" dirty="0" smtClean="0">
                <a:solidFill>
                  <a:schemeClr val="tx1"/>
                </a:solidFill>
                <a:ea typeface="黑体" pitchFamily="49" charset="-122"/>
              </a:rPr>
              <a:t>        Suggestion </a:t>
            </a:r>
            <a:r>
              <a:rPr lang="en-US" altLang="zh-CN" sz="1600" b="0" dirty="0">
                <a:solidFill>
                  <a:schemeClr val="tx1"/>
                </a:solidFill>
                <a:ea typeface="黑体" pitchFamily="49" charset="-122"/>
              </a:rPr>
              <a:t>to environmental infrastructure construction in terms of institution, technology and </a:t>
            </a:r>
            <a:endParaRPr lang="en-US" altLang="zh-CN" sz="1600" b="0" dirty="0" smtClean="0">
              <a:solidFill>
                <a:schemeClr val="tx1"/>
              </a:solidFill>
              <a:ea typeface="黑体" pitchFamily="49" charset="-122"/>
            </a:endParaRPr>
          </a:p>
          <a:p>
            <a:pPr marL="0" indent="0">
              <a:spcBef>
                <a:spcPts val="0"/>
              </a:spcBef>
              <a:buNone/>
            </a:pPr>
            <a:r>
              <a:rPr lang="en-US" altLang="zh-CN" sz="1600" b="0" dirty="0" smtClean="0">
                <a:solidFill>
                  <a:schemeClr val="tx1"/>
                </a:solidFill>
                <a:ea typeface="黑体" pitchFamily="49" charset="-122"/>
              </a:rPr>
              <a:t>        relevant </a:t>
            </a:r>
            <a:r>
              <a:rPr lang="en-US" altLang="zh-CN" sz="1600" b="0" dirty="0">
                <a:solidFill>
                  <a:schemeClr val="tx1"/>
                </a:solidFill>
                <a:ea typeface="黑体" pitchFamily="49" charset="-122"/>
              </a:rPr>
              <a:t>policy.</a:t>
            </a: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pPr marL="0" indent="0">
              <a:buNone/>
            </a:pPr>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3"/>
            <a:ext cx="972108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2.5</a:t>
            </a:r>
            <a:r>
              <a:rPr lang="zh-CN" altLang="en-US" sz="2000" dirty="0" smtClean="0">
                <a:latin typeface="微软雅黑" pitchFamily="34" charset="-122"/>
                <a:ea typeface="微软雅黑" pitchFamily="34" charset="-122"/>
              </a:rPr>
              <a:t>生态</a:t>
            </a:r>
            <a:r>
              <a:rPr lang="zh-CN" altLang="en-US" sz="2000" dirty="0">
                <a:latin typeface="微软雅黑" pitchFamily="34" charset="-122"/>
                <a:ea typeface="微软雅黑" pitchFamily="34" charset="-122"/>
              </a:rPr>
              <a:t>文明视角下</a:t>
            </a:r>
            <a:r>
              <a:rPr lang="zh-CN" altLang="en-US" sz="2000" dirty="0" smtClean="0">
                <a:latin typeface="微软雅黑" pitchFamily="34" charset="-122"/>
                <a:ea typeface="微软雅黑" pitchFamily="34" charset="-122"/>
              </a:rPr>
              <a:t>的城市发展问题</a:t>
            </a:r>
            <a:r>
              <a:rPr lang="zh-CN" altLang="en-US" sz="2000" dirty="0">
                <a:latin typeface="微软雅黑" pitchFamily="34" charset="-122"/>
                <a:ea typeface="微软雅黑" pitchFamily="34" charset="-122"/>
              </a:rPr>
              <a:t>识别</a:t>
            </a:r>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Identification of </a:t>
            </a:r>
            <a:r>
              <a:rPr lang="en-US" altLang="zh-CN" sz="1400" dirty="0" smtClean="0">
                <a:latin typeface="微软雅黑" pitchFamily="34" charset="-122"/>
                <a:ea typeface="微软雅黑" pitchFamily="34" charset="-122"/>
              </a:rPr>
              <a:t>Urban Development Issues </a:t>
            </a:r>
            <a:r>
              <a:rPr lang="en-US" altLang="zh-CN" sz="1400" dirty="0">
                <a:latin typeface="微软雅黑" pitchFamily="34" charset="-122"/>
                <a:ea typeface="微软雅黑" pitchFamily="34" charset="-122"/>
              </a:rPr>
              <a:t>from the Ecological Civilization Perspective</a:t>
            </a:r>
          </a:p>
        </p:txBody>
      </p:sp>
    </p:spTree>
    <p:extLst>
      <p:ext uri="{BB962C8B-B14F-4D97-AF65-F5344CB8AC3E}">
        <p14:creationId xmlns="" xmlns:p14="http://schemas.microsoft.com/office/powerpoint/2010/main" val="2738555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1052736"/>
            <a:ext cx="8064896"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spcAft>
                <a:spcPts val="1800"/>
              </a:spcAft>
              <a:buNone/>
            </a:pPr>
            <a:r>
              <a:rPr lang="zh-CN" altLang="en-US" sz="2200" dirty="0">
                <a:solidFill>
                  <a:schemeClr val="tx1"/>
                </a:solidFill>
                <a:ea typeface="黑体" pitchFamily="49" charset="-122"/>
              </a:rPr>
              <a:t>问题</a:t>
            </a:r>
            <a:r>
              <a:rPr lang="en-US" altLang="zh-CN" sz="2200" dirty="0" smtClean="0">
                <a:solidFill>
                  <a:schemeClr val="tx1"/>
                </a:solidFill>
                <a:ea typeface="黑体" pitchFamily="49" charset="-122"/>
              </a:rPr>
              <a:t>5</a:t>
            </a:r>
            <a:r>
              <a:rPr lang="en-US" altLang="zh-CN" sz="2200" dirty="0">
                <a:solidFill>
                  <a:schemeClr val="tx1"/>
                </a:solidFill>
                <a:ea typeface="黑体" pitchFamily="49" charset="-122"/>
              </a:rPr>
              <a:t>:</a:t>
            </a:r>
            <a:r>
              <a:rPr lang="zh-CN" altLang="en-US" sz="2200" dirty="0" smtClean="0">
                <a:solidFill>
                  <a:schemeClr val="tx1"/>
                </a:solidFill>
                <a:ea typeface="黑体" pitchFamily="49" charset="-122"/>
              </a:rPr>
              <a:t>城</a:t>
            </a:r>
            <a:r>
              <a:rPr lang="zh-CN" altLang="en-US" sz="2200" dirty="0">
                <a:solidFill>
                  <a:schemeClr val="tx1"/>
                </a:solidFill>
                <a:ea typeface="黑体" pitchFamily="49" charset="-122"/>
              </a:rPr>
              <a:t>市住区</a:t>
            </a:r>
            <a:r>
              <a:rPr lang="zh-CN" altLang="en-US" sz="2200" dirty="0" smtClean="0">
                <a:solidFill>
                  <a:schemeClr val="tx1"/>
                </a:solidFill>
                <a:ea typeface="黑体" pitchFamily="49" charset="-122"/>
              </a:rPr>
              <a:t>建设</a:t>
            </a:r>
            <a:r>
              <a:rPr lang="zh-CN" altLang="en-US" sz="2200" dirty="0">
                <a:solidFill>
                  <a:schemeClr val="tx1"/>
                </a:solidFill>
                <a:ea typeface="黑体" pitchFamily="49" charset="-122"/>
              </a:rPr>
              <a:t/>
            </a:r>
            <a:br>
              <a:rPr lang="zh-CN" altLang="en-US" sz="2200" dirty="0">
                <a:solidFill>
                  <a:schemeClr val="tx1"/>
                </a:solidFill>
                <a:ea typeface="黑体" pitchFamily="49" charset="-122"/>
              </a:rPr>
            </a:br>
            <a:r>
              <a:rPr lang="en-US" altLang="zh-CN" sz="2200" dirty="0" smtClean="0">
                <a:solidFill>
                  <a:schemeClr val="tx1"/>
                </a:solidFill>
                <a:ea typeface="黑体" pitchFamily="49" charset="-122"/>
              </a:rPr>
              <a:t>Issue5</a:t>
            </a:r>
            <a:r>
              <a:rPr lang="en-US" altLang="zh-CN" sz="2200" dirty="0">
                <a:solidFill>
                  <a:schemeClr val="tx1"/>
                </a:solidFill>
                <a:ea typeface="黑体" pitchFamily="49" charset="-122"/>
              </a:rPr>
              <a:t>: Urban residential area </a:t>
            </a:r>
            <a:r>
              <a:rPr lang="en-US" altLang="zh-CN" sz="2200" dirty="0" smtClean="0">
                <a:solidFill>
                  <a:schemeClr val="tx1"/>
                </a:solidFill>
                <a:ea typeface="黑体" pitchFamily="49" charset="-122"/>
              </a:rPr>
              <a:t>construction</a:t>
            </a:r>
          </a:p>
          <a:p>
            <a:pPr marL="0" indent="0" defTabSz="360000">
              <a:buNone/>
            </a:pPr>
            <a:r>
              <a:rPr lang="en-US" altLang="zh-CN" sz="1800" b="0" dirty="0">
                <a:solidFill>
                  <a:schemeClr val="tx1"/>
                </a:solidFill>
                <a:ea typeface="黑体" pitchFamily="49" charset="-122"/>
              </a:rPr>
              <a:t>1</a:t>
            </a:r>
            <a:r>
              <a:rPr lang="zh-CN" altLang="en-US" sz="1800" b="0" dirty="0">
                <a:solidFill>
                  <a:schemeClr val="tx1"/>
                </a:solidFill>
                <a:ea typeface="黑体" pitchFamily="49" charset="-122"/>
              </a:rPr>
              <a:t>）住区建设中的土地高效利用导致建筑容积率过高，增加额外能耗，影响</a:t>
            </a:r>
            <a:r>
              <a:rPr lang="zh-CN" altLang="en-US" sz="1800" b="0" dirty="0" smtClean="0">
                <a:solidFill>
                  <a:schemeClr val="tx1"/>
                </a:solidFill>
                <a:ea typeface="黑体" pitchFamily="49" charset="-122"/>
              </a:rPr>
              <a:t>住 </a:t>
            </a:r>
            <a:r>
              <a:rPr lang="en-US" altLang="zh-CN" sz="1800" b="0" dirty="0" smtClean="0">
                <a:solidFill>
                  <a:schemeClr val="tx1"/>
                </a:solidFill>
                <a:ea typeface="黑体" pitchFamily="49" charset="-122"/>
              </a:rPr>
              <a:t>	</a:t>
            </a:r>
            <a:r>
              <a:rPr lang="zh-CN" altLang="en-US" sz="1800" b="0" dirty="0" smtClean="0">
                <a:solidFill>
                  <a:schemeClr val="tx1"/>
                </a:solidFill>
                <a:ea typeface="黑体" pitchFamily="49" charset="-122"/>
              </a:rPr>
              <a:t>区</a:t>
            </a:r>
            <a:r>
              <a:rPr lang="zh-CN" altLang="en-US" sz="1800" b="0" dirty="0">
                <a:solidFill>
                  <a:schemeClr val="tx1"/>
                </a:solidFill>
                <a:ea typeface="黑体" pitchFamily="49" charset="-122"/>
              </a:rPr>
              <a:t>品质的问题分析与评估</a:t>
            </a:r>
          </a:p>
          <a:p>
            <a:pPr marL="0" indent="-1800000" defTabSz="360000">
              <a:buNone/>
            </a:pPr>
            <a:r>
              <a:rPr lang="en-US" altLang="zh-CN" sz="1800" b="0" dirty="0" smtClean="0">
                <a:solidFill>
                  <a:schemeClr val="tx1"/>
                </a:solidFill>
                <a:ea typeface="黑体" pitchFamily="49" charset="-122"/>
              </a:rPr>
              <a:t>	Analyzing </a:t>
            </a:r>
            <a:r>
              <a:rPr lang="en-US" altLang="zh-CN" sz="1800" b="0" dirty="0">
                <a:solidFill>
                  <a:schemeClr val="tx1"/>
                </a:solidFill>
                <a:ea typeface="黑体" pitchFamily="49" charset="-122"/>
              </a:rPr>
              <a:t>and evaluating problems caused by over use of land in residential </a:t>
            </a:r>
            <a:r>
              <a:rPr lang="en-US" altLang="zh-CN" sz="1800" b="0" dirty="0" smtClean="0">
                <a:solidFill>
                  <a:schemeClr val="tx1"/>
                </a:solidFill>
                <a:ea typeface="黑体" pitchFamily="49" charset="-122"/>
              </a:rPr>
              <a:t>	construction</a:t>
            </a:r>
            <a:r>
              <a:rPr lang="en-US" altLang="zh-CN" sz="1800" b="0" dirty="0">
                <a:solidFill>
                  <a:schemeClr val="tx1"/>
                </a:solidFill>
                <a:ea typeface="黑体" pitchFamily="49" charset="-122"/>
              </a:rPr>
              <a:t>. (Including developing in high ratio, adding extra energy </a:t>
            </a:r>
            <a:r>
              <a:rPr lang="en-US" altLang="zh-CN" sz="1800" b="0" dirty="0" smtClean="0">
                <a:solidFill>
                  <a:schemeClr val="tx1"/>
                </a:solidFill>
                <a:ea typeface="黑体" pitchFamily="49" charset="-122"/>
              </a:rPr>
              <a:t>	consumption</a:t>
            </a:r>
            <a:r>
              <a:rPr lang="en-US" altLang="zh-CN" sz="1800" b="0" dirty="0">
                <a:solidFill>
                  <a:schemeClr val="tx1"/>
                </a:solidFill>
                <a:ea typeface="黑体" pitchFamily="49" charset="-122"/>
              </a:rPr>
              <a:t>, and affecting quality of residence</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defTabSz="360000">
              <a:buNone/>
            </a:pPr>
            <a:r>
              <a:rPr lang="en-US" altLang="zh-CN" sz="1800" b="0" dirty="0" smtClean="0">
                <a:solidFill>
                  <a:schemeClr val="tx1"/>
                </a:solidFill>
                <a:ea typeface="黑体" pitchFamily="49" charset="-122"/>
              </a:rPr>
              <a:t>2</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基于生态理念的住区建设中资源、环境效益评估方法</a:t>
            </a:r>
          </a:p>
          <a:p>
            <a:pPr marL="0" indent="0" defTabSz="360000">
              <a:buNone/>
            </a:pPr>
            <a:r>
              <a:rPr lang="en-US" altLang="zh-CN" sz="1800" b="0" dirty="0" smtClean="0">
                <a:solidFill>
                  <a:schemeClr val="tx1"/>
                </a:solidFill>
                <a:ea typeface="黑体" pitchFamily="49" charset="-122"/>
              </a:rPr>
              <a:t>	Methods </a:t>
            </a:r>
            <a:r>
              <a:rPr lang="en-US" altLang="zh-CN" sz="1800" b="0" dirty="0">
                <a:solidFill>
                  <a:schemeClr val="tx1"/>
                </a:solidFill>
                <a:ea typeface="黑体" pitchFamily="49" charset="-122"/>
              </a:rPr>
              <a:t>in evaluating resource and environmental benefit in residential area </a:t>
            </a:r>
            <a:r>
              <a:rPr lang="en-US" altLang="zh-CN" sz="1800" b="0" dirty="0" smtClean="0">
                <a:solidFill>
                  <a:schemeClr val="tx1"/>
                </a:solidFill>
                <a:ea typeface="黑体" pitchFamily="49" charset="-122"/>
              </a:rPr>
              <a:t>	construction </a:t>
            </a:r>
            <a:r>
              <a:rPr lang="en-US" altLang="zh-CN" sz="1800" b="0" dirty="0">
                <a:solidFill>
                  <a:schemeClr val="tx1"/>
                </a:solidFill>
                <a:ea typeface="黑体" pitchFamily="49" charset="-122"/>
              </a:rPr>
              <a:t>based on ecological concept</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defTabSz="360000">
              <a:buNone/>
            </a:pPr>
            <a:r>
              <a:rPr lang="en-US" altLang="zh-CN" sz="1800" b="0" dirty="0" smtClean="0">
                <a:solidFill>
                  <a:schemeClr val="tx1"/>
                </a:solidFill>
                <a:ea typeface="黑体" pitchFamily="49" charset="-122"/>
              </a:rPr>
              <a:t>3</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更加综合的住宅建设应用技术体系研究</a:t>
            </a:r>
          </a:p>
          <a:p>
            <a:pPr marL="0" indent="0" defTabSz="360000">
              <a:buNone/>
            </a:pPr>
            <a:r>
              <a:rPr lang="en-US" altLang="zh-CN" sz="1800" b="0" dirty="0" smtClean="0">
                <a:solidFill>
                  <a:schemeClr val="tx1"/>
                </a:solidFill>
                <a:ea typeface="黑体" pitchFamily="49" charset="-122"/>
              </a:rPr>
              <a:t> 	Study </a:t>
            </a:r>
            <a:r>
              <a:rPr lang="en-US" altLang="zh-CN" sz="1800" b="0" dirty="0">
                <a:solidFill>
                  <a:schemeClr val="tx1"/>
                </a:solidFill>
                <a:ea typeface="黑体" pitchFamily="49" charset="-122"/>
              </a:rPr>
              <a:t>of a more comprehensive applied technology system in residential area </a:t>
            </a:r>
            <a:r>
              <a:rPr lang="en-US" altLang="zh-CN" sz="1800" b="0" dirty="0" smtClean="0">
                <a:solidFill>
                  <a:schemeClr val="tx1"/>
                </a:solidFill>
                <a:ea typeface="黑体" pitchFamily="49" charset="-122"/>
              </a:rPr>
              <a:t>	construction.</a:t>
            </a:r>
            <a:endParaRPr lang="en-US" altLang="zh-CN" sz="1800" b="0" dirty="0">
              <a:solidFill>
                <a:schemeClr val="tx1"/>
              </a:solidFill>
              <a:ea typeface="黑体" pitchFamily="49" charset="-122"/>
            </a:endParaRPr>
          </a:p>
          <a:p>
            <a:pPr marL="0" indent="0" defTabSz="360000">
              <a:buNone/>
            </a:pPr>
            <a:r>
              <a:rPr lang="en-US" altLang="zh-CN" sz="1800" b="0" dirty="0" smtClean="0">
                <a:solidFill>
                  <a:schemeClr val="tx1"/>
                </a:solidFill>
                <a:ea typeface="黑体" pitchFamily="49" charset="-122"/>
              </a:rPr>
              <a:t>4</a:t>
            </a:r>
            <a:r>
              <a:rPr lang="zh-CN" altLang="en-US" sz="1800" b="0" dirty="0" smtClean="0">
                <a:solidFill>
                  <a:schemeClr val="tx1"/>
                </a:solidFill>
                <a:ea typeface="黑体" pitchFamily="49" charset="-122"/>
              </a:rPr>
              <a:t>）</a:t>
            </a:r>
            <a:r>
              <a:rPr lang="zh-CN" altLang="en-US" sz="1800" b="0" dirty="0">
                <a:solidFill>
                  <a:schemeClr val="tx1"/>
                </a:solidFill>
                <a:ea typeface="黑体" pitchFamily="49" charset="-122"/>
              </a:rPr>
              <a:t>住区建设的机制与政策建议</a:t>
            </a:r>
          </a:p>
          <a:p>
            <a:pPr marL="0" indent="0" defTabSz="360000">
              <a:buNone/>
            </a:pPr>
            <a:r>
              <a:rPr lang="en-US" altLang="zh-CN" sz="1800" b="0" dirty="0" smtClean="0">
                <a:solidFill>
                  <a:schemeClr val="tx1"/>
                </a:solidFill>
                <a:ea typeface="黑体" pitchFamily="49" charset="-122"/>
              </a:rPr>
              <a:t>	Policy </a:t>
            </a:r>
            <a:r>
              <a:rPr lang="en-US" altLang="zh-CN" sz="1800" b="0" dirty="0">
                <a:solidFill>
                  <a:schemeClr val="tx1"/>
                </a:solidFill>
                <a:ea typeface="黑体" pitchFamily="49" charset="-122"/>
              </a:rPr>
              <a:t>guidance and mechanism suggestion in residential area construction</a:t>
            </a: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pPr marL="0" indent="0">
              <a:buNone/>
            </a:pPr>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3"/>
            <a:ext cx="972108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2.5</a:t>
            </a:r>
            <a:r>
              <a:rPr lang="zh-CN" altLang="en-US" sz="2000" dirty="0" smtClean="0">
                <a:latin typeface="微软雅黑" pitchFamily="34" charset="-122"/>
                <a:ea typeface="微软雅黑" pitchFamily="34" charset="-122"/>
              </a:rPr>
              <a:t>生态</a:t>
            </a:r>
            <a:r>
              <a:rPr lang="zh-CN" altLang="en-US" sz="2000" dirty="0">
                <a:latin typeface="微软雅黑" pitchFamily="34" charset="-122"/>
                <a:ea typeface="微软雅黑" pitchFamily="34" charset="-122"/>
              </a:rPr>
              <a:t>文明视角下</a:t>
            </a:r>
            <a:r>
              <a:rPr lang="zh-CN" altLang="en-US" sz="2000" dirty="0" smtClean="0">
                <a:latin typeface="微软雅黑" pitchFamily="34" charset="-122"/>
                <a:ea typeface="微软雅黑" pitchFamily="34" charset="-122"/>
              </a:rPr>
              <a:t>的城市发展问题</a:t>
            </a:r>
            <a:r>
              <a:rPr lang="zh-CN" altLang="en-US" sz="2000" dirty="0">
                <a:latin typeface="微软雅黑" pitchFamily="34" charset="-122"/>
                <a:ea typeface="微软雅黑" pitchFamily="34" charset="-122"/>
              </a:rPr>
              <a:t>识别</a:t>
            </a:r>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Identification of </a:t>
            </a:r>
            <a:r>
              <a:rPr lang="en-US" altLang="zh-CN" sz="1400" dirty="0" smtClean="0">
                <a:latin typeface="微软雅黑" pitchFamily="34" charset="-122"/>
                <a:ea typeface="微软雅黑" pitchFamily="34" charset="-122"/>
              </a:rPr>
              <a:t>Urban Development Issues </a:t>
            </a:r>
            <a:r>
              <a:rPr lang="en-US" altLang="zh-CN" sz="1400" dirty="0">
                <a:latin typeface="微软雅黑" pitchFamily="34" charset="-122"/>
                <a:ea typeface="微软雅黑" pitchFamily="34" charset="-122"/>
              </a:rPr>
              <a:t>from the Ecological Civilization Perspective</a:t>
            </a:r>
          </a:p>
        </p:txBody>
      </p:sp>
    </p:spTree>
    <p:extLst>
      <p:ext uri="{BB962C8B-B14F-4D97-AF65-F5344CB8AC3E}">
        <p14:creationId xmlns="" xmlns:p14="http://schemas.microsoft.com/office/powerpoint/2010/main" val="419729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6512" y="1291560"/>
            <a:ext cx="8606760" cy="5017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None/>
            </a:pPr>
            <a:r>
              <a:rPr lang="en-US" altLang="zh-CN" sz="2000" b="0" dirty="0">
                <a:solidFill>
                  <a:schemeClr val="tx1"/>
                </a:solidFill>
                <a:latin typeface="黑体" pitchFamily="49" charset="-122"/>
                <a:ea typeface="黑体" pitchFamily="49" charset="-122"/>
              </a:rPr>
              <a:t>	</a:t>
            </a:r>
            <a:r>
              <a:rPr lang="zh-CN" altLang="en-US" sz="2000" b="0" dirty="0" smtClean="0">
                <a:solidFill>
                  <a:schemeClr val="tx1"/>
                </a:solidFill>
                <a:latin typeface="黑体" pitchFamily="49" charset="-122"/>
                <a:ea typeface="黑体" pitchFamily="49" charset="-122"/>
              </a:rPr>
              <a:t>本</a:t>
            </a:r>
            <a:r>
              <a:rPr lang="zh-CN" altLang="en-US" sz="2000" b="0" dirty="0">
                <a:solidFill>
                  <a:schemeClr val="tx1"/>
                </a:solidFill>
                <a:latin typeface="黑体" pitchFamily="49" charset="-122"/>
                <a:ea typeface="黑体" pitchFamily="49" charset="-122"/>
              </a:rPr>
              <a:t>研究拟紧密围绕中国城镇化的趋势与挑战，重点解决生态文明理念下城镇化所面临的关键性问题。以保护生态与环境、提升城市人居环境品质为目标</a:t>
            </a:r>
            <a:r>
              <a:rPr lang="en-US" altLang="zh-CN" sz="2000" b="0" dirty="0">
                <a:solidFill>
                  <a:schemeClr val="tx1"/>
                </a:solidFill>
                <a:latin typeface="黑体" pitchFamily="49" charset="-122"/>
                <a:ea typeface="黑体" pitchFamily="49" charset="-122"/>
              </a:rPr>
              <a:t>,</a:t>
            </a:r>
            <a:r>
              <a:rPr lang="zh-CN" altLang="en-US" sz="2000" b="0" dirty="0">
                <a:solidFill>
                  <a:schemeClr val="tx1"/>
                </a:solidFill>
                <a:latin typeface="黑体" pitchFamily="49" charset="-122"/>
                <a:ea typeface="黑体" pitchFamily="49" charset="-122"/>
              </a:rPr>
              <a:t>研究城镇化模式与制度体系创新等核心问题。在辅以国际视野的研究成果基础上，进行对比分析与经验梳理，打造“望得见山、看得见水、记得住乡愁”的美丽城镇</a:t>
            </a:r>
            <a:r>
              <a:rPr lang="zh-CN" altLang="en-US" sz="2000" b="0" dirty="0" smtClean="0">
                <a:solidFill>
                  <a:schemeClr val="tx1"/>
                </a:solidFill>
                <a:latin typeface="黑体" pitchFamily="49" charset="-122"/>
                <a:ea typeface="黑体" pitchFamily="49" charset="-122"/>
              </a:rPr>
              <a:t>。</a:t>
            </a:r>
            <a:endParaRPr lang="en-US" altLang="zh-CN" sz="2000" b="0" dirty="0" smtClean="0">
              <a:solidFill>
                <a:schemeClr val="tx1"/>
              </a:solidFill>
              <a:latin typeface="黑体" pitchFamily="49" charset="-122"/>
              <a:ea typeface="黑体" pitchFamily="49" charset="-122"/>
            </a:endParaRPr>
          </a:p>
          <a:p>
            <a:endParaRPr lang="en-US" altLang="zh-CN" sz="2000" b="0" dirty="0" smtClean="0">
              <a:solidFill>
                <a:schemeClr val="tx1"/>
              </a:solidFill>
              <a:latin typeface="黑体" pitchFamily="49" charset="-122"/>
              <a:ea typeface="黑体" pitchFamily="49" charset="-122"/>
            </a:endParaRPr>
          </a:p>
          <a:p>
            <a:pPr algn="just">
              <a:buNone/>
            </a:pPr>
            <a:r>
              <a:rPr lang="en-US" altLang="zh-CN" sz="2000" b="0" dirty="0">
                <a:solidFill>
                  <a:schemeClr val="tx1"/>
                </a:solidFill>
              </a:rPr>
              <a:t>	</a:t>
            </a:r>
            <a:r>
              <a:rPr lang="en-US" altLang="zh-CN" sz="2000" b="0" dirty="0" smtClean="0">
                <a:solidFill>
                  <a:schemeClr val="tx1"/>
                </a:solidFill>
              </a:rPr>
              <a:t>This </a:t>
            </a:r>
            <a:r>
              <a:rPr lang="en-US" altLang="zh-CN" sz="2000" b="0" dirty="0">
                <a:solidFill>
                  <a:schemeClr val="tx1"/>
                </a:solidFill>
              </a:rPr>
              <a:t>study intends to focus on trend </a:t>
            </a:r>
            <a:r>
              <a:rPr lang="en-US" altLang="zh-CN" sz="2000" b="0" dirty="0" smtClean="0">
                <a:solidFill>
                  <a:schemeClr val="tx1"/>
                </a:solidFill>
              </a:rPr>
              <a:t>and challenge of </a:t>
            </a:r>
            <a:r>
              <a:rPr lang="en-US" altLang="zh-CN" sz="2000" b="0" dirty="0">
                <a:solidFill>
                  <a:schemeClr val="tx1"/>
                </a:solidFill>
              </a:rPr>
              <a:t>urbanization in China, emphasizes solving key problems that urbanization faced under the concept of ecological civilization, which aiming to protect environment and enhance the quality of urban living environment, study core issues like new-type urbanization mode and institutional innovation. The study is based on research achievement supplemented by international vision, carry out contractive analysis and practical experience summary, to build beautiful cities and towns that can ‘gaze at mountains in distance, see water within touch, and remember the nostalgia</a:t>
            </a:r>
            <a:r>
              <a:rPr lang="en-US" altLang="zh-CN" sz="2000" b="0" dirty="0" smtClean="0">
                <a:solidFill>
                  <a:schemeClr val="tx1"/>
                </a:solidFill>
              </a:rPr>
              <a:t>’.     </a:t>
            </a:r>
          </a:p>
          <a:p>
            <a:pPr algn="dist">
              <a:buNone/>
            </a:pPr>
            <a:r>
              <a:rPr lang="en-US" altLang="zh-CN" sz="2000" b="0" dirty="0" smtClean="0">
                <a:solidFill>
                  <a:schemeClr val="tx1"/>
                </a:solidFill>
              </a:rPr>
              <a:t>  </a:t>
            </a:r>
            <a:endParaRPr lang="en-US" altLang="zh-CN" sz="2400" dirty="0">
              <a:solidFill>
                <a:schemeClr val="bg2">
                  <a:lumMod val="25000"/>
                </a:schemeClr>
              </a:solidFill>
              <a:latin typeface="华文细黑" pitchFamily="2" charset="-122"/>
              <a:ea typeface="华文细黑" pitchFamily="2" charset="-122"/>
            </a:endParaRPr>
          </a:p>
        </p:txBody>
      </p:sp>
      <p:sp>
        <p:nvSpPr>
          <p:cNvPr id="6" name="Rectangle 2"/>
          <p:cNvSpPr txBox="1">
            <a:spLocks noChangeArrowheads="1"/>
          </p:cNvSpPr>
          <p:nvPr/>
        </p:nvSpPr>
        <p:spPr bwMode="gray">
          <a:xfrm>
            <a:off x="251520" y="285728"/>
            <a:ext cx="6624736" cy="864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800" dirty="0" smtClean="0">
                <a:latin typeface="微软雅黑" pitchFamily="34" charset="-122"/>
                <a:ea typeface="微软雅黑" pitchFamily="34" charset="-122"/>
              </a:rPr>
              <a:t>3.1 </a:t>
            </a:r>
            <a:r>
              <a:rPr lang="zh-CN" altLang="en-US" sz="1800" dirty="0">
                <a:latin typeface="微软雅黑" pitchFamily="34" charset="-122"/>
                <a:ea typeface="微软雅黑" pitchFamily="34" charset="-122"/>
              </a:rPr>
              <a:t>项目任务的主要目标 </a:t>
            </a:r>
            <a:r>
              <a:rPr lang="en-US" altLang="zh-CN" sz="1800" dirty="0">
                <a:latin typeface="微软雅黑" pitchFamily="34" charset="-122"/>
                <a:ea typeface="微软雅黑" pitchFamily="34" charset="-122"/>
              </a:rPr>
              <a:t>Main </a:t>
            </a:r>
            <a:r>
              <a:rPr lang="en-US" altLang="zh-CN" sz="1800" dirty="0" smtClean="0">
                <a:latin typeface="微软雅黑" pitchFamily="34" charset="-122"/>
                <a:ea typeface="微软雅黑" pitchFamily="34" charset="-122"/>
              </a:rPr>
              <a:t>Goal</a:t>
            </a:r>
            <a:endParaRPr lang="en-US" altLang="zh-CN" sz="1800" dirty="0">
              <a:latin typeface="微软雅黑" pitchFamily="34" charset="-122"/>
              <a:ea typeface="微软雅黑" pitchFamily="34" charset="-122"/>
            </a:endParaRPr>
          </a:p>
        </p:txBody>
      </p:sp>
      <p:sp>
        <p:nvSpPr>
          <p:cNvPr id="4" name="Rectangle 2"/>
          <p:cNvSpPr txBox="1">
            <a:spLocks noChangeArrowheads="1"/>
          </p:cNvSpPr>
          <p:nvPr/>
        </p:nvSpPr>
        <p:spPr bwMode="gray">
          <a:xfrm>
            <a:off x="251552" y="0"/>
            <a:ext cx="662473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800" dirty="0" smtClean="0">
                <a:latin typeface="微软雅黑" pitchFamily="34" charset="-122"/>
                <a:ea typeface="微软雅黑" pitchFamily="34" charset="-122"/>
              </a:rPr>
              <a:t>3. </a:t>
            </a:r>
            <a:r>
              <a:rPr lang="zh-CN" altLang="en-US" sz="2800" dirty="0" smtClean="0">
                <a:latin typeface="微软雅黑" pitchFamily="34" charset="-122"/>
                <a:ea typeface="微软雅黑" pitchFamily="34" charset="-122"/>
              </a:rPr>
              <a:t>研究框架  </a:t>
            </a:r>
            <a:r>
              <a:rPr lang="en-US" altLang="zh-CN" sz="2800" dirty="0" smtClean="0">
                <a:ea typeface="宋体" pitchFamily="2" charset="-122"/>
              </a:rPr>
              <a:t>Research Framework</a:t>
            </a:r>
            <a:endParaRPr lang="en-US" altLang="zh-CN" sz="2800" dirty="0">
              <a:ea typeface="宋体" pitchFamily="2" charset="-122"/>
            </a:endParaRPr>
          </a:p>
        </p:txBody>
      </p:sp>
    </p:spTree>
    <p:extLst>
      <p:ext uri="{BB962C8B-B14F-4D97-AF65-F5344CB8AC3E}">
        <p14:creationId xmlns="" xmlns:p14="http://schemas.microsoft.com/office/powerpoint/2010/main" val="275295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147373"/>
            <a:ext cx="7920880" cy="995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3.2 </a:t>
            </a:r>
            <a:r>
              <a:rPr lang="zh-CN" altLang="en-US" sz="2000" dirty="0">
                <a:latin typeface="微软雅黑" pitchFamily="34" charset="-122"/>
                <a:ea typeface="微软雅黑" pitchFamily="34" charset="-122"/>
              </a:rPr>
              <a:t>项目任务的主要工作内容 </a:t>
            </a:r>
            <a:r>
              <a:rPr lang="en-US" altLang="zh-CN" sz="2000" dirty="0">
                <a:latin typeface="微软雅黑" pitchFamily="34" charset="-122"/>
                <a:ea typeface="微软雅黑" pitchFamily="34" charset="-122"/>
              </a:rPr>
              <a:t>Main </a:t>
            </a:r>
            <a:r>
              <a:rPr lang="en-US" altLang="zh-CN" sz="2000" dirty="0" smtClean="0">
                <a:latin typeface="微软雅黑" pitchFamily="34" charset="-122"/>
                <a:ea typeface="微软雅黑" pitchFamily="34" charset="-122"/>
              </a:rPr>
              <a:t>Content</a:t>
            </a:r>
            <a:endParaRPr lang="en-US" altLang="zh-CN" sz="2000" dirty="0">
              <a:latin typeface="微软雅黑" pitchFamily="34" charset="-122"/>
              <a:ea typeface="微软雅黑" pitchFamily="34" charset="-122"/>
            </a:endParaRPr>
          </a:p>
        </p:txBody>
      </p:sp>
      <p:sp>
        <p:nvSpPr>
          <p:cNvPr id="7" name="Rectangle 3"/>
          <p:cNvSpPr txBox="1">
            <a:spLocks noChangeArrowheads="1"/>
          </p:cNvSpPr>
          <p:nvPr/>
        </p:nvSpPr>
        <p:spPr bwMode="black">
          <a:xfrm>
            <a:off x="395536" y="1285860"/>
            <a:ext cx="8208912"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lvl="0">
              <a:buNone/>
            </a:pPr>
            <a:r>
              <a:rPr lang="zh-CN" altLang="en-US" sz="2000" dirty="0" smtClean="0">
                <a:solidFill>
                  <a:schemeClr val="tx1"/>
                </a:solidFill>
                <a:latin typeface="黑体" pitchFamily="49" charset="-122"/>
                <a:ea typeface="黑体" pitchFamily="49" charset="-122"/>
              </a:rPr>
              <a:t>内容</a:t>
            </a:r>
            <a:r>
              <a:rPr lang="en-US" altLang="zh-CN" sz="2000" dirty="0" smtClean="0">
                <a:solidFill>
                  <a:schemeClr val="tx1"/>
                </a:solidFill>
                <a:latin typeface="黑体" pitchFamily="49" charset="-122"/>
                <a:ea typeface="黑体" pitchFamily="49" charset="-122"/>
              </a:rPr>
              <a:t>1</a:t>
            </a:r>
            <a:r>
              <a:rPr lang="zh-CN" altLang="en-US" sz="2000" dirty="0" smtClean="0">
                <a:solidFill>
                  <a:schemeClr val="tx1"/>
                </a:solidFill>
                <a:latin typeface="黑体" pitchFamily="49" charset="-122"/>
                <a:ea typeface="黑体" pitchFamily="49" charset="-122"/>
              </a:rPr>
              <a:t>：城</a:t>
            </a:r>
            <a:r>
              <a:rPr lang="zh-CN" altLang="en-US" sz="2000" dirty="0">
                <a:solidFill>
                  <a:schemeClr val="tx1"/>
                </a:solidFill>
                <a:latin typeface="黑体" pitchFamily="49" charset="-122"/>
                <a:ea typeface="黑体" pitchFamily="49" charset="-122"/>
              </a:rPr>
              <a:t>镇化的趋势与挑战</a:t>
            </a:r>
          </a:p>
          <a:p>
            <a:pPr>
              <a:buNone/>
            </a:pPr>
            <a:r>
              <a:rPr lang="en-US" altLang="zh-CN" sz="2000" dirty="0" smtClean="0">
                <a:solidFill>
                  <a:schemeClr val="tx1"/>
                </a:solidFill>
              </a:rPr>
              <a:t>Content1:  Urbanization </a:t>
            </a:r>
            <a:r>
              <a:rPr lang="en-US" altLang="zh-CN" sz="2000" dirty="0">
                <a:solidFill>
                  <a:schemeClr val="tx1"/>
                </a:solidFill>
              </a:rPr>
              <a:t>Trends and Challenges</a:t>
            </a:r>
          </a:p>
          <a:p>
            <a:pPr lvl="0"/>
            <a:endParaRPr lang="en-US" altLang="zh-CN" sz="2000" dirty="0" smtClean="0">
              <a:solidFill>
                <a:schemeClr val="tx1"/>
              </a:solidFill>
              <a:latin typeface="黑体" pitchFamily="49" charset="-122"/>
              <a:ea typeface="黑体" pitchFamily="49" charset="-122"/>
            </a:endParaRPr>
          </a:p>
          <a:p>
            <a:pPr>
              <a:buNone/>
            </a:pPr>
            <a:r>
              <a:rPr lang="en-US" altLang="zh-CN" sz="1800" b="0" dirty="0" smtClean="0">
                <a:solidFill>
                  <a:schemeClr val="tx1"/>
                </a:solidFill>
                <a:latin typeface="黑体" pitchFamily="49" charset="-122"/>
                <a:ea typeface="黑体" pitchFamily="49" charset="-122"/>
              </a:rPr>
              <a:t>1</a:t>
            </a:r>
            <a:r>
              <a:rPr lang="zh-CN" altLang="en-US" sz="1800" b="0" dirty="0" smtClean="0">
                <a:solidFill>
                  <a:schemeClr val="tx1"/>
                </a:solidFill>
                <a:latin typeface="黑体" pitchFamily="49" charset="-122"/>
                <a:ea typeface="黑体" pitchFamily="49" charset="-122"/>
              </a:rPr>
              <a:t>）城镇</a:t>
            </a:r>
            <a:r>
              <a:rPr lang="zh-CN" altLang="en-US" sz="1800" b="0" dirty="0">
                <a:solidFill>
                  <a:schemeClr val="tx1"/>
                </a:solidFill>
                <a:latin typeface="黑体" pitchFamily="49" charset="-122"/>
                <a:ea typeface="黑体" pitchFamily="49" charset="-122"/>
              </a:rPr>
              <a:t>化的特征与趋</a:t>
            </a:r>
            <a:r>
              <a:rPr lang="zh-CN" altLang="en-US" sz="1800" b="0" dirty="0" smtClean="0">
                <a:solidFill>
                  <a:schemeClr val="tx1"/>
                </a:solidFill>
                <a:latin typeface="黑体" pitchFamily="49" charset="-122"/>
                <a:ea typeface="黑体" pitchFamily="49" charset="-122"/>
              </a:rPr>
              <a:t>势</a:t>
            </a:r>
            <a:endParaRPr lang="en-US" altLang="zh-CN" sz="1800" b="0" dirty="0" smtClean="0">
              <a:solidFill>
                <a:schemeClr val="tx1"/>
              </a:solidFill>
              <a:latin typeface="黑体" pitchFamily="49" charset="-122"/>
              <a:ea typeface="黑体" pitchFamily="49" charset="-122"/>
            </a:endParaRPr>
          </a:p>
          <a:p>
            <a:pPr marL="342900" lvl="1" indent="-342900">
              <a:buClr>
                <a:schemeClr val="hlink"/>
              </a:buClr>
              <a:buNone/>
            </a:pPr>
            <a:r>
              <a:rPr lang="en-US" altLang="zh-CN" sz="1800" dirty="0" smtClean="0">
                <a:latin typeface="+mn-lt"/>
              </a:rPr>
              <a:t>       Feature and trends of urbanization</a:t>
            </a:r>
          </a:p>
          <a:p>
            <a:endParaRPr lang="zh-CN" altLang="en-US" sz="1800" b="0" dirty="0">
              <a:solidFill>
                <a:srgbClr val="FF0000"/>
              </a:solidFill>
              <a:latin typeface="黑体" pitchFamily="49" charset="-122"/>
              <a:ea typeface="黑体" pitchFamily="49" charset="-122"/>
            </a:endParaRPr>
          </a:p>
          <a:p>
            <a:pPr>
              <a:buNone/>
            </a:pPr>
            <a:r>
              <a:rPr lang="en-US" altLang="zh-CN" sz="1800" b="0" dirty="0" smtClean="0">
                <a:solidFill>
                  <a:schemeClr val="tx1"/>
                </a:solidFill>
                <a:latin typeface="黑体" pitchFamily="49" charset="-122"/>
                <a:ea typeface="黑体" pitchFamily="49" charset="-122"/>
              </a:rPr>
              <a:t>2</a:t>
            </a:r>
            <a:r>
              <a:rPr lang="zh-CN" altLang="en-US" sz="1800" b="0" dirty="0" smtClean="0">
                <a:solidFill>
                  <a:schemeClr val="tx1"/>
                </a:solidFill>
                <a:latin typeface="黑体" pitchFamily="49" charset="-122"/>
                <a:ea typeface="黑体" pitchFamily="49" charset="-122"/>
              </a:rPr>
              <a:t>）城镇</a:t>
            </a:r>
            <a:r>
              <a:rPr lang="zh-CN" altLang="en-US" sz="1800" b="0" dirty="0">
                <a:solidFill>
                  <a:schemeClr val="tx1"/>
                </a:solidFill>
                <a:latin typeface="黑体" pitchFamily="49" charset="-122"/>
                <a:ea typeface="黑体" pitchFamily="49" charset="-122"/>
              </a:rPr>
              <a:t>化的挑</a:t>
            </a:r>
            <a:r>
              <a:rPr lang="zh-CN" altLang="en-US" sz="1800" b="0" dirty="0" smtClean="0">
                <a:solidFill>
                  <a:schemeClr val="tx1"/>
                </a:solidFill>
                <a:latin typeface="黑体" pitchFamily="49" charset="-122"/>
                <a:ea typeface="黑体" pitchFamily="49" charset="-122"/>
              </a:rPr>
              <a:t>战</a:t>
            </a:r>
            <a:endParaRPr lang="en-US" altLang="zh-CN" sz="1800" b="0" dirty="0" smtClean="0">
              <a:solidFill>
                <a:schemeClr val="tx1"/>
              </a:solidFill>
              <a:latin typeface="黑体" pitchFamily="49" charset="-122"/>
              <a:ea typeface="黑体" pitchFamily="49" charset="-122"/>
            </a:endParaRPr>
          </a:p>
          <a:p>
            <a:pPr marL="342900" lvl="1" indent="-342900">
              <a:buClr>
                <a:schemeClr val="hlink"/>
              </a:buClr>
              <a:buNone/>
            </a:pPr>
            <a:r>
              <a:rPr lang="en-US" altLang="zh-CN" sz="1800" dirty="0" smtClean="0">
                <a:latin typeface="+mn-lt"/>
              </a:rPr>
              <a:t>       Challenges of urbanization</a:t>
            </a:r>
          </a:p>
          <a:p>
            <a:pPr marL="342900" lvl="1" indent="-342900">
              <a:buClr>
                <a:schemeClr val="hlink"/>
              </a:buClr>
              <a:buFont typeface="Wingdings" pitchFamily="2" charset="2"/>
              <a:buChar char="v"/>
            </a:pPr>
            <a:endParaRPr lang="en-US" altLang="zh-CN" sz="1800" dirty="0">
              <a:solidFill>
                <a:srgbClr val="FF0000"/>
              </a:solidFill>
              <a:latin typeface="+mn-lt"/>
            </a:endParaRPr>
          </a:p>
          <a:p>
            <a:pPr marL="342900" lvl="1" indent="-342900">
              <a:buClr>
                <a:schemeClr val="hlink"/>
              </a:buClr>
              <a:buNone/>
            </a:pPr>
            <a:r>
              <a:rPr lang="en-US" altLang="zh-CN" sz="1800" dirty="0" smtClean="0">
                <a:latin typeface="黑体" pitchFamily="49" charset="-122"/>
                <a:ea typeface="黑体" pitchFamily="49" charset="-122"/>
              </a:rPr>
              <a:t>3</a:t>
            </a:r>
            <a:r>
              <a:rPr lang="zh-CN" altLang="en-US" sz="1800" dirty="0" smtClean="0">
                <a:latin typeface="黑体" pitchFamily="49" charset="-122"/>
                <a:ea typeface="黑体" pitchFamily="49" charset="-122"/>
              </a:rPr>
              <a:t>）生态环境</a:t>
            </a:r>
            <a:r>
              <a:rPr lang="zh-CN" altLang="en-US" sz="1800" dirty="0">
                <a:latin typeface="黑体" pitchFamily="49" charset="-122"/>
                <a:ea typeface="黑体" pitchFamily="49" charset="-122"/>
              </a:rPr>
              <a:t>视角的城市发展问</a:t>
            </a:r>
            <a:r>
              <a:rPr lang="zh-CN" altLang="en-US" sz="1800" dirty="0" smtClean="0">
                <a:latin typeface="黑体" pitchFamily="49" charset="-122"/>
                <a:ea typeface="黑体" pitchFamily="49" charset="-122"/>
              </a:rPr>
              <a:t>题</a:t>
            </a:r>
            <a:endParaRPr lang="en-US" altLang="zh-CN" sz="1800" dirty="0" smtClean="0">
              <a:latin typeface="黑体" pitchFamily="49" charset="-122"/>
              <a:ea typeface="黑体" pitchFamily="49" charset="-122"/>
            </a:endParaRPr>
          </a:p>
          <a:p>
            <a:pPr marL="342900" lvl="1" indent="-342900">
              <a:buClr>
                <a:schemeClr val="hlink"/>
              </a:buClr>
              <a:buNone/>
            </a:pPr>
            <a:r>
              <a:rPr lang="en-US" altLang="zh-CN" sz="1800" dirty="0" smtClean="0">
                <a:latin typeface="+mn-lt"/>
                <a:ea typeface="黑体" pitchFamily="49" charset="-122"/>
              </a:rPr>
              <a:t>	Major topics </a:t>
            </a:r>
            <a:r>
              <a:rPr lang="en-US" altLang="zh-CN" sz="1800" dirty="0">
                <a:latin typeface="+mn-lt"/>
                <a:ea typeface="黑体" pitchFamily="49" charset="-122"/>
              </a:rPr>
              <a:t>in urban development in ecological environment perspective</a:t>
            </a:r>
          </a:p>
          <a:p>
            <a:endParaRPr lang="zh-CN" altLang="en-US" sz="1800" b="0" dirty="0">
              <a:solidFill>
                <a:schemeClr val="tx1"/>
              </a:solidFill>
              <a:latin typeface="黑体" pitchFamily="49" charset="-122"/>
              <a:ea typeface="黑体" pitchFamily="49" charset="-122"/>
            </a:endParaRPr>
          </a:p>
          <a:p>
            <a:pPr lvl="0"/>
            <a:endParaRPr lang="zh-CN" altLang="en-US" sz="2000" dirty="0">
              <a:solidFill>
                <a:schemeClr val="tx1"/>
              </a:solidFill>
              <a:latin typeface="黑体" pitchFamily="49" charset="-122"/>
              <a:ea typeface="黑体" pitchFamily="49" charset="-122"/>
            </a:endParaRPr>
          </a:p>
          <a:p>
            <a:pPr marL="0" indent="0">
              <a:buNone/>
            </a:pPr>
            <a:endParaRPr lang="en-US" altLang="zh-CN" sz="2400" b="0" dirty="0" smtClean="0">
              <a:solidFill>
                <a:schemeClr val="tx1"/>
              </a:solidFill>
              <a:ea typeface="黑体" pitchFamily="49" charset="-122"/>
            </a:endParaRPr>
          </a:p>
          <a:p>
            <a:endParaRPr lang="en-US" altLang="zh-CN" sz="2400" b="0" dirty="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Tree>
    <p:extLst>
      <p:ext uri="{BB962C8B-B14F-4D97-AF65-F5344CB8AC3E}">
        <p14:creationId xmlns="" xmlns:p14="http://schemas.microsoft.com/office/powerpoint/2010/main" val="258388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95536" y="1124744"/>
            <a:ext cx="8208912"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lvl="0" indent="0">
              <a:buNone/>
            </a:pPr>
            <a:r>
              <a:rPr lang="zh-CN" altLang="en-US" sz="2000" dirty="0" smtClean="0">
                <a:solidFill>
                  <a:schemeClr val="tx1"/>
                </a:solidFill>
                <a:latin typeface="黑体" pitchFamily="49" charset="-122"/>
                <a:ea typeface="黑体" pitchFamily="49" charset="-122"/>
              </a:rPr>
              <a:t>内容</a:t>
            </a:r>
            <a:r>
              <a:rPr lang="en-US" altLang="zh-CN" sz="2000" dirty="0" smtClean="0">
                <a:solidFill>
                  <a:schemeClr val="tx1"/>
                </a:solidFill>
                <a:latin typeface="黑体" pitchFamily="49" charset="-122"/>
                <a:ea typeface="黑体" pitchFamily="49" charset="-122"/>
              </a:rPr>
              <a:t>2</a:t>
            </a:r>
            <a:r>
              <a:rPr lang="zh-CN" altLang="en-US" sz="2000" dirty="0" smtClean="0">
                <a:solidFill>
                  <a:schemeClr val="tx1"/>
                </a:solidFill>
                <a:latin typeface="黑体" pitchFamily="49" charset="-122"/>
                <a:ea typeface="黑体" pitchFamily="49" charset="-122"/>
              </a:rPr>
              <a:t>：基</a:t>
            </a:r>
            <a:r>
              <a:rPr lang="zh-CN" altLang="en-US" sz="2000" dirty="0">
                <a:solidFill>
                  <a:schemeClr val="tx1"/>
                </a:solidFill>
                <a:latin typeface="黑体" pitchFamily="49" charset="-122"/>
                <a:ea typeface="黑体" pitchFamily="49" charset="-122"/>
              </a:rPr>
              <a:t>于生态文明理念的新型城镇化模式 </a:t>
            </a:r>
            <a:endParaRPr lang="en-US" altLang="zh-CN" sz="2000" dirty="0" smtClean="0">
              <a:solidFill>
                <a:schemeClr val="tx1"/>
              </a:solidFill>
              <a:latin typeface="黑体" pitchFamily="49" charset="-122"/>
              <a:ea typeface="黑体" pitchFamily="49" charset="-122"/>
            </a:endParaRPr>
          </a:p>
          <a:p>
            <a:pPr marL="0" indent="0">
              <a:buNone/>
            </a:pPr>
            <a:r>
              <a:rPr lang="en-US" altLang="zh-CN" sz="2000" dirty="0" smtClean="0">
                <a:solidFill>
                  <a:schemeClr val="tx1"/>
                </a:solidFill>
              </a:rPr>
              <a:t>Content2:  New-type </a:t>
            </a:r>
            <a:r>
              <a:rPr lang="en-US" altLang="zh-CN" sz="2000" dirty="0">
                <a:solidFill>
                  <a:schemeClr val="tx1"/>
                </a:solidFill>
              </a:rPr>
              <a:t>Urbanization under the Concept of Ecological </a:t>
            </a:r>
            <a:r>
              <a:rPr lang="en-US" altLang="zh-CN" sz="2000" dirty="0" smtClean="0">
                <a:solidFill>
                  <a:schemeClr val="tx1"/>
                </a:solidFill>
              </a:rPr>
              <a:t>Civilization</a:t>
            </a:r>
          </a:p>
          <a:p>
            <a:pPr marL="0" indent="0">
              <a:buNone/>
            </a:pPr>
            <a:endParaRPr lang="en-US" altLang="zh-CN" sz="1800" dirty="0" smtClean="0">
              <a:solidFill>
                <a:schemeClr val="tx1"/>
              </a:solidFill>
              <a:latin typeface="黑体" pitchFamily="49" charset="-122"/>
              <a:ea typeface="黑体" pitchFamily="49" charset="-122"/>
            </a:endParaRPr>
          </a:p>
          <a:p>
            <a:pPr marL="0" indent="0">
              <a:buNone/>
            </a:pPr>
            <a:r>
              <a:rPr lang="en-US" altLang="zh-CN" sz="1800" b="0" dirty="0">
                <a:solidFill>
                  <a:schemeClr val="tx1"/>
                </a:solidFill>
                <a:ea typeface="黑体" pitchFamily="49" charset="-122"/>
              </a:rPr>
              <a:t>1</a:t>
            </a:r>
            <a:r>
              <a:rPr lang="zh-CN" altLang="en-US" sz="1800" b="0" dirty="0">
                <a:solidFill>
                  <a:schemeClr val="tx1"/>
                </a:solidFill>
                <a:ea typeface="黑体" pitchFamily="49" charset="-122"/>
              </a:rPr>
              <a:t>）</a:t>
            </a:r>
            <a:r>
              <a:rPr lang="zh-CN" altLang="en-US" sz="1800" b="0" dirty="0" smtClean="0">
                <a:solidFill>
                  <a:schemeClr val="tx1"/>
                </a:solidFill>
                <a:latin typeface="黑体" pitchFamily="49" charset="-122"/>
                <a:ea typeface="黑体" pitchFamily="49" charset="-122"/>
              </a:rPr>
              <a:t>生</a:t>
            </a:r>
            <a:r>
              <a:rPr lang="zh-CN" altLang="en-US" sz="1800" b="0" dirty="0">
                <a:solidFill>
                  <a:schemeClr val="tx1"/>
                </a:solidFill>
                <a:latin typeface="黑体" pitchFamily="49" charset="-122"/>
                <a:ea typeface="黑体" pitchFamily="49" charset="-122"/>
              </a:rPr>
              <a:t>态文明的理念、</a:t>
            </a:r>
            <a:r>
              <a:rPr lang="zh-CN" altLang="en-US" sz="1800" b="0" dirty="0" smtClean="0">
                <a:solidFill>
                  <a:schemeClr val="tx1"/>
                </a:solidFill>
                <a:latin typeface="黑体" pitchFamily="49" charset="-122"/>
                <a:ea typeface="黑体" pitchFamily="49" charset="-122"/>
              </a:rPr>
              <a:t>目标与准则</a:t>
            </a:r>
            <a:endParaRPr lang="en-US" altLang="zh-CN" sz="1800" b="0" dirty="0" smtClean="0">
              <a:solidFill>
                <a:schemeClr val="tx1"/>
              </a:solidFill>
              <a:latin typeface="黑体" pitchFamily="49" charset="-122"/>
              <a:ea typeface="黑体" pitchFamily="49" charset="-122"/>
            </a:endParaRPr>
          </a:p>
          <a:p>
            <a:pPr marL="0" lvl="1" indent="0" defTabSz="360000">
              <a:buClr>
                <a:schemeClr val="hlink"/>
              </a:buClr>
              <a:buNone/>
            </a:pPr>
            <a:r>
              <a:rPr lang="en-US" altLang="zh-CN" sz="1800" dirty="0" smtClean="0">
                <a:latin typeface="+mn-lt"/>
              </a:rPr>
              <a:t>	Ecological Civilization: Concept &amp; Objectives and criterion </a:t>
            </a:r>
          </a:p>
          <a:p>
            <a:pPr marL="0" lvl="1" indent="0" defTabSz="360000">
              <a:buClr>
                <a:schemeClr val="hlink"/>
              </a:buClr>
              <a:buNone/>
            </a:pPr>
            <a:endParaRPr lang="en-US" altLang="zh-CN" sz="1800" b="0" dirty="0" smtClean="0">
              <a:solidFill>
                <a:schemeClr val="tx1"/>
              </a:solidFill>
              <a:latin typeface="黑体" pitchFamily="49" charset="-122"/>
              <a:ea typeface="黑体" pitchFamily="49" charset="-122"/>
            </a:endParaRPr>
          </a:p>
          <a:p>
            <a:pPr marL="0" lvl="1" indent="0">
              <a:buClr>
                <a:schemeClr val="hlink"/>
              </a:buClr>
              <a:buNone/>
            </a:pPr>
            <a:r>
              <a:rPr lang="en-US" altLang="zh-CN" sz="1800" dirty="0">
                <a:latin typeface="黑体" pitchFamily="49" charset="-122"/>
                <a:ea typeface="黑体" pitchFamily="49" charset="-122"/>
              </a:rPr>
              <a:t>2</a:t>
            </a:r>
            <a:r>
              <a:rPr lang="zh-CN" altLang="en-US" sz="1800" dirty="0" smtClean="0">
                <a:latin typeface="黑体" pitchFamily="49" charset="-122"/>
                <a:ea typeface="黑体" pitchFamily="49" charset="-122"/>
              </a:rPr>
              <a:t>）促</a:t>
            </a:r>
            <a:r>
              <a:rPr lang="zh-CN" altLang="en-US" sz="1800" dirty="0">
                <a:latin typeface="黑体" pitchFamily="49" charset="-122"/>
                <a:ea typeface="黑体" pitchFamily="49" charset="-122"/>
              </a:rPr>
              <a:t>进生态文明的规划协</a:t>
            </a:r>
            <a:r>
              <a:rPr lang="zh-CN" altLang="en-US" sz="1800" dirty="0" smtClean="0">
                <a:latin typeface="黑体" pitchFamily="49" charset="-122"/>
                <a:ea typeface="黑体" pitchFamily="49" charset="-122"/>
              </a:rPr>
              <a:t>同机制</a:t>
            </a:r>
            <a:endParaRPr lang="en-US" altLang="zh-CN" sz="1800" dirty="0" smtClean="0">
              <a:latin typeface="黑体" pitchFamily="49" charset="-122"/>
              <a:ea typeface="黑体" pitchFamily="49" charset="-122"/>
            </a:endParaRPr>
          </a:p>
          <a:p>
            <a:pPr marL="0" lvl="1" indent="0" defTabSz="360000">
              <a:buClr>
                <a:schemeClr val="hlink"/>
              </a:buClr>
              <a:buNone/>
            </a:pPr>
            <a:r>
              <a:rPr lang="en-US" altLang="zh-CN" sz="1800" dirty="0" smtClean="0">
                <a:latin typeface="+mn-lt"/>
              </a:rPr>
              <a:t>	Planning </a:t>
            </a:r>
            <a:r>
              <a:rPr lang="en-US" altLang="zh-CN" sz="1800" dirty="0">
                <a:latin typeface="+mn-lt"/>
              </a:rPr>
              <a:t>Coordination mechanism facilitating ecological civilization </a:t>
            </a:r>
            <a:endParaRPr lang="en-US" altLang="zh-CN" sz="1800" dirty="0" smtClean="0">
              <a:latin typeface="+mn-lt"/>
            </a:endParaRPr>
          </a:p>
          <a:p>
            <a:pPr marL="0" lvl="1" indent="0" defTabSz="360000">
              <a:buClr>
                <a:schemeClr val="hlink"/>
              </a:buClr>
              <a:buNone/>
            </a:pPr>
            <a:endParaRPr lang="en-US" altLang="zh-CN" sz="1800" dirty="0" smtClean="0">
              <a:latin typeface="黑体" pitchFamily="49" charset="-122"/>
              <a:ea typeface="黑体" pitchFamily="49" charset="-122"/>
            </a:endParaRPr>
          </a:p>
          <a:p>
            <a:pPr marL="0" lvl="1" indent="0">
              <a:buClr>
                <a:schemeClr val="hlink"/>
              </a:buClr>
              <a:buNone/>
            </a:pPr>
            <a:r>
              <a:rPr lang="en-US" altLang="zh-CN" sz="1800" dirty="0">
                <a:latin typeface="黑体" pitchFamily="49" charset="-122"/>
                <a:ea typeface="黑体" pitchFamily="49" charset="-122"/>
              </a:rPr>
              <a:t>3</a:t>
            </a:r>
            <a:r>
              <a:rPr lang="zh-CN" altLang="en-US" sz="1800" dirty="0" smtClean="0">
                <a:latin typeface="黑体" pitchFamily="49" charset="-122"/>
                <a:ea typeface="黑体" pitchFamily="49" charset="-122"/>
              </a:rPr>
              <a:t>）生态文</a:t>
            </a:r>
            <a:r>
              <a:rPr lang="zh-CN" altLang="en-US" sz="1800" dirty="0">
                <a:latin typeface="黑体" pitchFamily="49" charset="-122"/>
                <a:ea typeface="黑体" pitchFamily="49" charset="-122"/>
              </a:rPr>
              <a:t>明理念下的城镇化发展</a:t>
            </a:r>
            <a:r>
              <a:rPr lang="zh-CN" altLang="en-US" sz="1800" dirty="0" smtClean="0">
                <a:latin typeface="黑体" pitchFamily="49" charset="-122"/>
                <a:ea typeface="黑体" pitchFamily="49" charset="-122"/>
              </a:rPr>
              <a:t>策略</a:t>
            </a:r>
            <a:endParaRPr lang="en-US" altLang="zh-CN" sz="1800" dirty="0" smtClean="0">
              <a:latin typeface="黑体" pitchFamily="49" charset="-122"/>
              <a:ea typeface="黑体" pitchFamily="49" charset="-122"/>
            </a:endParaRPr>
          </a:p>
          <a:p>
            <a:pPr marL="0" lvl="1" indent="0" defTabSz="360000">
              <a:buClr>
                <a:schemeClr val="hlink"/>
              </a:buClr>
              <a:buNone/>
            </a:pPr>
            <a:r>
              <a:rPr lang="en-US" altLang="zh-CN" sz="1800" dirty="0" smtClean="0">
                <a:latin typeface="+mn-lt"/>
              </a:rPr>
              <a:t>	Urbanization </a:t>
            </a:r>
            <a:r>
              <a:rPr lang="en-US" altLang="zh-CN" sz="1800" dirty="0">
                <a:latin typeface="+mn-lt"/>
              </a:rPr>
              <a:t>development strategy under the concept of ecological civilization </a:t>
            </a:r>
          </a:p>
          <a:p>
            <a:pPr marL="342900" lvl="1" indent="-342900">
              <a:buClr>
                <a:schemeClr val="hlink"/>
              </a:buClr>
              <a:buFont typeface="Wingdings" pitchFamily="2" charset="2"/>
              <a:buChar char="v"/>
            </a:pPr>
            <a:endParaRPr lang="en-US" altLang="zh-CN" sz="1800" dirty="0" smtClean="0">
              <a:latin typeface="黑体" pitchFamily="49" charset="-122"/>
              <a:ea typeface="黑体" pitchFamily="49" charset="-122"/>
            </a:endParaRPr>
          </a:p>
          <a:p>
            <a:pPr marL="342900" lvl="1" indent="-342900">
              <a:buClr>
                <a:schemeClr val="hlink"/>
              </a:buClr>
              <a:buFont typeface="Wingdings" pitchFamily="2" charset="2"/>
              <a:buChar char="v"/>
            </a:pPr>
            <a:endParaRPr lang="zh-CN" altLang="en-US" sz="1800" dirty="0">
              <a:latin typeface="黑体" pitchFamily="49" charset="-122"/>
              <a:ea typeface="黑体" pitchFamily="49" charset="-122"/>
            </a:endParaRPr>
          </a:p>
          <a:p>
            <a:pPr marL="342900" lvl="1" indent="-342900">
              <a:buClr>
                <a:schemeClr val="hlink"/>
              </a:buClr>
              <a:buFont typeface="Wingdings" pitchFamily="2" charset="2"/>
              <a:buChar char="v"/>
            </a:pPr>
            <a:endParaRPr lang="zh-CN" altLang="en-US" sz="2000" dirty="0">
              <a:latin typeface="黑体" pitchFamily="49" charset="-122"/>
              <a:ea typeface="黑体" pitchFamily="49" charset="-122"/>
            </a:endParaRPr>
          </a:p>
          <a:p>
            <a:endParaRPr lang="zh-CN" altLang="en-US" sz="2000" dirty="0">
              <a:solidFill>
                <a:schemeClr val="tx1"/>
              </a:solidFill>
              <a:latin typeface="黑体" pitchFamily="49" charset="-122"/>
              <a:ea typeface="黑体" pitchFamily="49" charset="-122"/>
            </a:endParaRPr>
          </a:p>
          <a:p>
            <a:pPr lvl="0"/>
            <a:endParaRPr lang="zh-CN" altLang="en-US" sz="2000" dirty="0">
              <a:solidFill>
                <a:schemeClr val="tx1"/>
              </a:solidFill>
              <a:latin typeface="黑体" pitchFamily="49" charset="-122"/>
              <a:ea typeface="黑体" pitchFamily="49" charset="-122"/>
            </a:endParaRPr>
          </a:p>
          <a:p>
            <a:pPr marL="0" indent="0">
              <a:buNone/>
            </a:pPr>
            <a:endParaRPr lang="en-US" altLang="zh-CN" sz="2400" b="0" dirty="0" smtClean="0">
              <a:solidFill>
                <a:schemeClr val="tx1"/>
              </a:solidFill>
              <a:ea typeface="黑体" pitchFamily="49" charset="-122"/>
            </a:endParaRPr>
          </a:p>
          <a:p>
            <a:endParaRPr lang="en-US" altLang="zh-CN" sz="2400" b="0" dirty="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47373"/>
            <a:ext cx="7920880" cy="995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3.2 </a:t>
            </a:r>
            <a:r>
              <a:rPr lang="zh-CN" altLang="en-US" sz="2000" dirty="0">
                <a:latin typeface="微软雅黑" pitchFamily="34" charset="-122"/>
                <a:ea typeface="微软雅黑" pitchFamily="34" charset="-122"/>
              </a:rPr>
              <a:t>项目任务的主要工作内容 </a:t>
            </a:r>
            <a:r>
              <a:rPr lang="en-US" altLang="zh-CN" sz="2000" dirty="0">
                <a:latin typeface="微软雅黑" pitchFamily="34" charset="-122"/>
                <a:ea typeface="微软雅黑" pitchFamily="34" charset="-122"/>
              </a:rPr>
              <a:t>Main </a:t>
            </a:r>
            <a:r>
              <a:rPr lang="en-US" altLang="zh-CN" sz="2000" dirty="0" smtClean="0">
                <a:latin typeface="微软雅黑" pitchFamily="34" charset="-122"/>
                <a:ea typeface="微软雅黑" pitchFamily="34" charset="-122"/>
              </a:rPr>
              <a:t>Content</a:t>
            </a:r>
            <a:endParaRPr lang="en-US" altLang="zh-CN" sz="2000" dirty="0">
              <a:latin typeface="微软雅黑" pitchFamily="34" charset="-122"/>
              <a:ea typeface="微软雅黑" pitchFamily="34" charset="-122"/>
            </a:endParaRPr>
          </a:p>
        </p:txBody>
      </p:sp>
    </p:spTree>
    <p:extLst>
      <p:ext uri="{BB962C8B-B14F-4D97-AF65-F5344CB8AC3E}">
        <p14:creationId xmlns="" xmlns:p14="http://schemas.microsoft.com/office/powerpoint/2010/main" val="973813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23528" y="980728"/>
            <a:ext cx="8208912"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lvl="0" indent="0">
              <a:buNone/>
            </a:pPr>
            <a:r>
              <a:rPr lang="zh-CN" altLang="en-US" sz="2000" dirty="0">
                <a:solidFill>
                  <a:schemeClr val="tx1"/>
                </a:solidFill>
                <a:latin typeface="黑体" pitchFamily="49" charset="-122"/>
                <a:ea typeface="黑体" pitchFamily="49" charset="-122"/>
              </a:rPr>
              <a:t>内</a:t>
            </a:r>
            <a:r>
              <a:rPr lang="zh-CN" altLang="en-US" sz="2000" dirty="0" smtClean="0">
                <a:solidFill>
                  <a:schemeClr val="tx1"/>
                </a:solidFill>
                <a:latin typeface="黑体" pitchFamily="49" charset="-122"/>
                <a:ea typeface="黑体" pitchFamily="49" charset="-122"/>
              </a:rPr>
              <a:t>容</a:t>
            </a:r>
            <a:r>
              <a:rPr lang="en-US" altLang="zh-CN" sz="2000" dirty="0" smtClean="0">
                <a:solidFill>
                  <a:schemeClr val="tx1"/>
                </a:solidFill>
                <a:latin typeface="黑体" pitchFamily="49" charset="-122"/>
                <a:ea typeface="黑体" pitchFamily="49" charset="-122"/>
              </a:rPr>
              <a:t>3</a:t>
            </a:r>
            <a:r>
              <a:rPr lang="zh-CN" altLang="en-US" sz="2000" dirty="0" smtClean="0">
                <a:solidFill>
                  <a:schemeClr val="tx1"/>
                </a:solidFill>
                <a:latin typeface="黑体" pitchFamily="49" charset="-122"/>
                <a:ea typeface="黑体" pitchFamily="49" charset="-122"/>
              </a:rPr>
              <a:t>：好</a:t>
            </a:r>
            <a:r>
              <a:rPr lang="zh-CN" altLang="en-US" sz="2000" dirty="0">
                <a:solidFill>
                  <a:schemeClr val="tx1"/>
                </a:solidFill>
                <a:latin typeface="黑体" pitchFamily="49" charset="-122"/>
                <a:ea typeface="黑体" pitchFamily="49" charset="-122"/>
              </a:rPr>
              <a:t>的城市</a:t>
            </a:r>
            <a:r>
              <a:rPr lang="zh-CN" altLang="en-US" sz="2000" dirty="0" smtClean="0">
                <a:solidFill>
                  <a:schemeClr val="tx1"/>
                </a:solidFill>
                <a:latin typeface="黑体" pitchFamily="49" charset="-122"/>
                <a:ea typeface="黑体" pitchFamily="49" charset="-122"/>
              </a:rPr>
              <a:t>案例</a:t>
            </a:r>
            <a:endParaRPr lang="en-US" altLang="zh-CN" sz="2000" dirty="0" smtClean="0">
              <a:solidFill>
                <a:schemeClr val="tx1"/>
              </a:solidFill>
              <a:latin typeface="黑体" pitchFamily="49" charset="-122"/>
              <a:ea typeface="黑体" pitchFamily="49" charset="-122"/>
            </a:endParaRPr>
          </a:p>
          <a:p>
            <a:pPr marL="0" lvl="0" indent="0">
              <a:spcAft>
                <a:spcPts val="1400"/>
              </a:spcAft>
              <a:buNone/>
            </a:pPr>
            <a:r>
              <a:rPr lang="en-US" altLang="zh-CN" sz="2000" dirty="0" smtClean="0">
                <a:solidFill>
                  <a:schemeClr val="tx1"/>
                </a:solidFill>
              </a:rPr>
              <a:t>Content3:  Good </a:t>
            </a:r>
            <a:r>
              <a:rPr lang="en-US" altLang="zh-CN" sz="2000" dirty="0">
                <a:solidFill>
                  <a:schemeClr val="tx1"/>
                </a:solidFill>
              </a:rPr>
              <a:t>City </a:t>
            </a:r>
            <a:r>
              <a:rPr lang="en-US" altLang="zh-CN" sz="2000" dirty="0" smtClean="0">
                <a:solidFill>
                  <a:schemeClr val="tx1"/>
                </a:solidFill>
              </a:rPr>
              <a:t>Model</a:t>
            </a:r>
            <a:endParaRPr lang="en-US" altLang="zh-CN" sz="1800" b="0" dirty="0" smtClean="0">
              <a:solidFill>
                <a:schemeClr val="tx1"/>
              </a:solidFill>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1</a:t>
            </a:r>
            <a:r>
              <a:rPr lang="zh-CN" altLang="en-US" sz="1600" dirty="0">
                <a:ea typeface="黑体" pitchFamily="49" charset="-122"/>
              </a:rPr>
              <a:t>）</a:t>
            </a:r>
            <a:r>
              <a:rPr lang="zh-CN" altLang="en-US" sz="1600" dirty="0" smtClean="0">
                <a:latin typeface="黑体" pitchFamily="49" charset="-122"/>
                <a:ea typeface="黑体" pitchFamily="49" charset="-122"/>
              </a:rPr>
              <a:t>城</a:t>
            </a:r>
            <a:r>
              <a:rPr lang="zh-CN" altLang="en-US" sz="1600" dirty="0">
                <a:latin typeface="黑体" pitchFamily="49" charset="-122"/>
                <a:ea typeface="黑体" pitchFamily="49" charset="-122"/>
              </a:rPr>
              <a:t>镇群区域生态环境保护与转移支付机</a:t>
            </a:r>
            <a:r>
              <a:rPr lang="zh-CN" altLang="en-US" sz="1600" dirty="0" smtClean="0">
                <a:latin typeface="黑体" pitchFamily="49" charset="-122"/>
                <a:ea typeface="黑体" pitchFamily="49" charset="-122"/>
              </a:rPr>
              <a:t>制</a:t>
            </a:r>
            <a:endParaRPr lang="en-US" altLang="zh-CN" sz="1600" dirty="0" smtClean="0">
              <a:latin typeface="黑体" pitchFamily="49" charset="-122"/>
              <a:ea typeface="黑体" pitchFamily="49" charset="-122"/>
            </a:endParaRPr>
          </a:p>
          <a:p>
            <a:pPr marL="0" lvl="1" indent="0" defTabSz="360000">
              <a:buClr>
                <a:schemeClr val="hlink"/>
              </a:buClr>
              <a:buNone/>
            </a:pPr>
            <a:r>
              <a:rPr lang="en-US" altLang="zh-CN" sz="1600" dirty="0" smtClean="0"/>
              <a:t>	Regional </a:t>
            </a:r>
            <a:r>
              <a:rPr lang="en-US" altLang="zh-CN" sz="1600" dirty="0"/>
              <a:t>(urban agglomeration) ecological environmental protection and </a:t>
            </a:r>
            <a:r>
              <a:rPr lang="en-US" altLang="zh-CN" sz="1600" dirty="0" smtClean="0"/>
              <a:t>	transfer 	payment mechanism</a:t>
            </a:r>
            <a:endParaRPr lang="en-US" altLang="zh-CN" sz="1600" dirty="0" smtClean="0">
              <a:solidFill>
                <a:schemeClr val="tx1"/>
              </a:solidFill>
              <a:latin typeface="黑体" pitchFamily="49" charset="-122"/>
              <a:ea typeface="黑体" pitchFamily="49" charset="-122"/>
            </a:endParaRPr>
          </a:p>
          <a:p>
            <a:pPr marL="0" lvl="1" indent="0" defTabSz="360000">
              <a:buClr>
                <a:schemeClr val="hlink"/>
              </a:buClr>
              <a:buNone/>
            </a:pPr>
            <a:r>
              <a:rPr lang="en-US" altLang="zh-CN" sz="1600" dirty="0" smtClean="0">
                <a:ea typeface="黑体" pitchFamily="49" charset="-122"/>
              </a:rPr>
              <a:t>2</a:t>
            </a:r>
            <a:r>
              <a:rPr lang="zh-CN" altLang="en-US" sz="1600" dirty="0" smtClean="0">
                <a:ea typeface="黑体" pitchFamily="49" charset="-122"/>
              </a:rPr>
              <a:t>）</a:t>
            </a:r>
            <a:r>
              <a:rPr lang="zh-CN" altLang="en-US" sz="1600" dirty="0" smtClean="0">
                <a:latin typeface="黑体" pitchFamily="49" charset="-122"/>
                <a:ea typeface="黑体" pitchFamily="49" charset="-122"/>
              </a:rPr>
              <a:t>城</a:t>
            </a:r>
            <a:r>
              <a:rPr lang="zh-CN" altLang="en-US" sz="1600" dirty="0">
                <a:latin typeface="黑体" pitchFamily="49" charset="-122"/>
                <a:ea typeface="黑体" pitchFamily="49" charset="-122"/>
              </a:rPr>
              <a:t>市产业向绿色产业体系转型升</a:t>
            </a:r>
            <a:r>
              <a:rPr lang="zh-CN" altLang="en-US" sz="1600" dirty="0" smtClean="0">
                <a:latin typeface="黑体" pitchFamily="49" charset="-122"/>
                <a:ea typeface="黑体" pitchFamily="49" charset="-122"/>
              </a:rPr>
              <a:t>级</a:t>
            </a:r>
            <a:endParaRPr lang="en-US" altLang="zh-CN" sz="1600" dirty="0" smtClean="0">
              <a:latin typeface="黑体" pitchFamily="49" charset="-122"/>
              <a:ea typeface="黑体" pitchFamily="49" charset="-122"/>
            </a:endParaRPr>
          </a:p>
          <a:p>
            <a:pPr marL="0" lvl="1" indent="0" defTabSz="360000">
              <a:buClr>
                <a:schemeClr val="hlink"/>
              </a:buClr>
              <a:buNone/>
            </a:pPr>
            <a:r>
              <a:rPr lang="en-US" altLang="zh-CN" sz="1600" dirty="0" smtClean="0"/>
              <a:t>	Urban </a:t>
            </a:r>
            <a:r>
              <a:rPr lang="en-US" altLang="zh-CN" sz="1600" dirty="0"/>
              <a:t>industries upgrading toward green industrial </a:t>
            </a:r>
            <a:r>
              <a:rPr lang="en-US" altLang="zh-CN" sz="1600" dirty="0" smtClean="0"/>
              <a:t>system</a:t>
            </a:r>
            <a:endParaRPr lang="zh-CN" altLang="en-US" sz="1600" dirty="0">
              <a:latin typeface="黑体" pitchFamily="49" charset="-122"/>
              <a:ea typeface="黑体" pitchFamily="49" charset="-122"/>
            </a:endParaRPr>
          </a:p>
          <a:p>
            <a:pPr marL="0" lvl="1" indent="0" defTabSz="360000">
              <a:buClr>
                <a:schemeClr val="hlink"/>
              </a:buClr>
              <a:buNone/>
            </a:pPr>
            <a:r>
              <a:rPr lang="en-US" altLang="zh-CN" sz="1600" dirty="0" smtClean="0">
                <a:ea typeface="黑体" pitchFamily="49" charset="-122"/>
              </a:rPr>
              <a:t>3</a:t>
            </a:r>
            <a:r>
              <a:rPr lang="zh-CN" altLang="en-US" sz="1600" dirty="0" smtClean="0">
                <a:ea typeface="黑体" pitchFamily="49" charset="-122"/>
              </a:rPr>
              <a:t>）</a:t>
            </a:r>
            <a:r>
              <a:rPr lang="zh-CN" altLang="en-US" sz="1600" dirty="0" smtClean="0">
                <a:latin typeface="黑体" pitchFamily="49" charset="-122"/>
                <a:ea typeface="黑体" pitchFamily="49" charset="-122"/>
              </a:rPr>
              <a:t>城</a:t>
            </a:r>
            <a:r>
              <a:rPr lang="zh-CN" altLang="en-US" sz="1600" dirty="0">
                <a:latin typeface="黑体" pitchFamily="49" charset="-122"/>
                <a:ea typeface="黑体" pitchFamily="49" charset="-122"/>
              </a:rPr>
              <a:t>市空间拓展与自然山水保</a:t>
            </a:r>
            <a:r>
              <a:rPr lang="zh-CN" altLang="en-US" sz="1600" dirty="0" smtClean="0">
                <a:latin typeface="黑体" pitchFamily="49" charset="-122"/>
                <a:ea typeface="黑体" pitchFamily="49" charset="-122"/>
              </a:rPr>
              <a:t>护</a:t>
            </a:r>
            <a:endParaRPr lang="en-US" altLang="zh-CN" sz="1600" dirty="0" smtClean="0">
              <a:latin typeface="黑体" pitchFamily="49" charset="-122"/>
              <a:ea typeface="黑体" pitchFamily="49" charset="-122"/>
            </a:endParaRPr>
          </a:p>
          <a:p>
            <a:pPr marL="0" lvl="1" indent="0" defTabSz="360000">
              <a:buClr>
                <a:schemeClr val="hlink"/>
              </a:buClr>
              <a:buNone/>
            </a:pPr>
            <a:r>
              <a:rPr lang="en-US" altLang="zh-CN" sz="1600" dirty="0" smtClean="0"/>
              <a:t>	Urban </a:t>
            </a:r>
            <a:r>
              <a:rPr lang="en-US" altLang="zh-CN" sz="1600" dirty="0"/>
              <a:t>spatial expansion and protection of natural landscape </a:t>
            </a:r>
            <a:endParaRPr lang="en-US" altLang="zh-CN" sz="1600" dirty="0" smtClean="0"/>
          </a:p>
          <a:p>
            <a:pPr marL="0" lvl="1" indent="0" defTabSz="360000">
              <a:buClr>
                <a:schemeClr val="hlink"/>
              </a:buClr>
              <a:buNone/>
            </a:pPr>
            <a:r>
              <a:rPr lang="en-US" altLang="zh-CN" sz="1600" dirty="0">
                <a:ea typeface="黑体" pitchFamily="49" charset="-122"/>
              </a:rPr>
              <a:t>4</a:t>
            </a:r>
            <a:r>
              <a:rPr lang="zh-CN" altLang="en-US" sz="1600" dirty="0">
                <a:ea typeface="黑体" pitchFamily="49" charset="-122"/>
              </a:rPr>
              <a:t>）</a:t>
            </a:r>
            <a:r>
              <a:rPr lang="zh-CN" altLang="en-US" sz="1600" dirty="0">
                <a:latin typeface="黑体" pitchFamily="49" charset="-122"/>
                <a:ea typeface="黑体" pitchFamily="49" charset="-122"/>
              </a:rPr>
              <a:t>城市功能转型与生态环境整治</a:t>
            </a:r>
            <a:endParaRPr lang="en-US" altLang="zh-CN" sz="1600" dirty="0">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	Urban functional transformation and eco-environment management </a:t>
            </a:r>
          </a:p>
          <a:p>
            <a:pPr marL="0" lvl="1" indent="0" defTabSz="360000">
              <a:buClr>
                <a:schemeClr val="hlink"/>
              </a:buClr>
              <a:buNone/>
            </a:pPr>
            <a:r>
              <a:rPr lang="en-US" altLang="zh-CN" sz="1600" dirty="0">
                <a:ea typeface="黑体" pitchFamily="49" charset="-122"/>
              </a:rPr>
              <a:t>5</a:t>
            </a:r>
            <a:r>
              <a:rPr lang="zh-CN" altLang="en-US" sz="1600" dirty="0">
                <a:ea typeface="黑体" pitchFamily="49" charset="-122"/>
              </a:rPr>
              <a:t>）</a:t>
            </a:r>
            <a:r>
              <a:rPr lang="zh-CN" altLang="en-US" sz="1600" dirty="0">
                <a:latin typeface="黑体" pitchFamily="49" charset="-122"/>
                <a:ea typeface="黑体" pitchFamily="49" charset="-122"/>
              </a:rPr>
              <a:t>城乡一体的环境基础设施建设</a:t>
            </a:r>
            <a:endParaRPr lang="en-US" altLang="zh-CN" sz="1600" dirty="0">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	Urban-rural integrated environmental infrastructure construction</a:t>
            </a:r>
            <a:endParaRPr lang="zh-CN" altLang="en-US" sz="1600" dirty="0">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6</a:t>
            </a:r>
            <a:r>
              <a:rPr lang="zh-CN" altLang="en-US" sz="1600" dirty="0">
                <a:ea typeface="黑体" pitchFamily="49" charset="-122"/>
              </a:rPr>
              <a:t>）</a:t>
            </a:r>
            <a:r>
              <a:rPr lang="zh-CN" altLang="en-US" sz="1600" dirty="0">
                <a:latin typeface="黑体" pitchFamily="49" charset="-122"/>
                <a:ea typeface="黑体" pitchFamily="49" charset="-122"/>
              </a:rPr>
              <a:t>城市更新理念与模式</a:t>
            </a:r>
            <a:endParaRPr lang="en-US" altLang="zh-CN" sz="1600" dirty="0">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	Urban regeneration principle and mode</a:t>
            </a:r>
            <a:endParaRPr lang="zh-CN" altLang="en-US" sz="1600" dirty="0">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7</a:t>
            </a:r>
            <a:r>
              <a:rPr lang="zh-CN" altLang="en-US" sz="1600" dirty="0">
                <a:ea typeface="黑体" pitchFamily="49" charset="-122"/>
              </a:rPr>
              <a:t>）</a:t>
            </a:r>
            <a:r>
              <a:rPr lang="zh-CN" altLang="en-US" sz="1600" dirty="0">
                <a:latin typeface="黑体" pitchFamily="49" charset="-122"/>
                <a:ea typeface="黑体" pitchFamily="49" charset="-122"/>
              </a:rPr>
              <a:t>环境保护与社会治理</a:t>
            </a:r>
            <a:endParaRPr lang="en-US" altLang="zh-CN" sz="1600" dirty="0">
              <a:latin typeface="黑体" pitchFamily="49" charset="-122"/>
              <a:ea typeface="黑体" pitchFamily="49" charset="-122"/>
            </a:endParaRPr>
          </a:p>
          <a:p>
            <a:pPr marL="0" lvl="1" indent="0" defTabSz="360000">
              <a:buClr>
                <a:schemeClr val="hlink"/>
              </a:buClr>
              <a:buNone/>
            </a:pPr>
            <a:r>
              <a:rPr lang="en-US" altLang="zh-CN" sz="1600" dirty="0">
                <a:ea typeface="黑体" pitchFamily="49" charset="-122"/>
              </a:rPr>
              <a:t>	Environmental protection and social </a:t>
            </a:r>
            <a:r>
              <a:rPr lang="en-US" altLang="zh-CN" sz="1600" dirty="0" smtClean="0">
                <a:ea typeface="黑体" pitchFamily="49" charset="-122"/>
              </a:rPr>
              <a:t>governance</a:t>
            </a:r>
            <a:endParaRPr lang="zh-CN" altLang="en-US" sz="1600" dirty="0">
              <a:solidFill>
                <a:schemeClr val="tx1"/>
              </a:solidFill>
              <a:latin typeface="黑体" pitchFamily="49" charset="-122"/>
              <a:ea typeface="黑体" pitchFamily="49" charset="-122"/>
            </a:endParaRPr>
          </a:p>
          <a:p>
            <a:pPr lvl="0"/>
            <a:endParaRPr lang="zh-CN" altLang="en-US" sz="2000" dirty="0">
              <a:solidFill>
                <a:schemeClr val="tx1"/>
              </a:solidFill>
              <a:latin typeface="黑体" pitchFamily="49" charset="-122"/>
              <a:ea typeface="黑体" pitchFamily="49" charset="-122"/>
            </a:endParaRPr>
          </a:p>
          <a:p>
            <a:pPr marL="0" indent="0">
              <a:buNone/>
            </a:pPr>
            <a:endParaRPr lang="en-US" altLang="zh-CN" sz="2400" b="0" dirty="0" smtClean="0">
              <a:solidFill>
                <a:schemeClr val="tx1"/>
              </a:solidFill>
              <a:ea typeface="黑体" pitchFamily="49" charset="-122"/>
            </a:endParaRPr>
          </a:p>
          <a:p>
            <a:endParaRPr lang="en-US" altLang="zh-CN" sz="2400" b="0" dirty="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4" name="Rectangle 2"/>
          <p:cNvSpPr txBox="1">
            <a:spLocks noChangeArrowheads="1"/>
          </p:cNvSpPr>
          <p:nvPr/>
        </p:nvSpPr>
        <p:spPr bwMode="gray">
          <a:xfrm>
            <a:off x="323528" y="116632"/>
            <a:ext cx="7920880" cy="995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3.2 </a:t>
            </a:r>
            <a:r>
              <a:rPr lang="zh-CN" altLang="en-US" sz="2000" dirty="0">
                <a:latin typeface="微软雅黑" pitchFamily="34" charset="-122"/>
                <a:ea typeface="微软雅黑" pitchFamily="34" charset="-122"/>
              </a:rPr>
              <a:t>项目任务的主要工作内容 </a:t>
            </a:r>
            <a:r>
              <a:rPr lang="en-US" altLang="zh-CN" sz="2000" dirty="0">
                <a:latin typeface="微软雅黑" pitchFamily="34" charset="-122"/>
                <a:ea typeface="微软雅黑" pitchFamily="34" charset="-122"/>
              </a:rPr>
              <a:t>Main </a:t>
            </a:r>
            <a:r>
              <a:rPr lang="en-US" altLang="zh-CN" sz="2000" dirty="0" smtClean="0">
                <a:latin typeface="微软雅黑" pitchFamily="34" charset="-122"/>
                <a:ea typeface="微软雅黑" pitchFamily="34" charset="-122"/>
              </a:rPr>
              <a:t>Content</a:t>
            </a:r>
            <a:endParaRPr lang="en-US" altLang="zh-CN" sz="2000" dirty="0">
              <a:latin typeface="微软雅黑" pitchFamily="34" charset="-122"/>
              <a:ea typeface="微软雅黑" pitchFamily="34" charset="-122"/>
            </a:endParaRPr>
          </a:p>
        </p:txBody>
      </p:sp>
    </p:spTree>
    <p:extLst>
      <p:ext uri="{BB962C8B-B14F-4D97-AF65-F5344CB8AC3E}">
        <p14:creationId xmlns="" xmlns:p14="http://schemas.microsoft.com/office/powerpoint/2010/main" val="848155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1052736"/>
            <a:ext cx="8208912"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buNone/>
            </a:pPr>
            <a:r>
              <a:rPr lang="zh-CN" altLang="en-US" sz="2000" dirty="0" smtClean="0">
                <a:solidFill>
                  <a:schemeClr val="tx1"/>
                </a:solidFill>
                <a:latin typeface="黑体" pitchFamily="49" charset="-122"/>
                <a:ea typeface="黑体" pitchFamily="49" charset="-122"/>
              </a:rPr>
              <a:t>内容</a:t>
            </a:r>
            <a:r>
              <a:rPr lang="en-US" altLang="zh-CN" sz="2000" dirty="0" smtClean="0">
                <a:solidFill>
                  <a:schemeClr val="tx1"/>
                </a:solidFill>
                <a:latin typeface="黑体" pitchFamily="49" charset="-122"/>
                <a:ea typeface="黑体" pitchFamily="49" charset="-122"/>
              </a:rPr>
              <a:t>4</a:t>
            </a:r>
            <a:r>
              <a:rPr lang="zh-CN" altLang="en-US" sz="2000" dirty="0" smtClean="0">
                <a:solidFill>
                  <a:schemeClr val="tx1"/>
                </a:solidFill>
                <a:latin typeface="黑体" pitchFamily="49" charset="-122"/>
                <a:ea typeface="黑体" pitchFamily="49" charset="-122"/>
              </a:rPr>
              <a:t>：</a:t>
            </a:r>
            <a:r>
              <a:rPr lang="zh-CN" altLang="en-US" sz="2000" dirty="0">
                <a:solidFill>
                  <a:schemeClr val="tx1"/>
                </a:solidFill>
                <a:latin typeface="黑体" pitchFamily="49" charset="-122"/>
                <a:ea typeface="黑体" pitchFamily="49" charset="-122"/>
              </a:rPr>
              <a:t>体制机制创</a:t>
            </a:r>
            <a:r>
              <a:rPr lang="zh-CN" altLang="en-US" sz="2000" dirty="0" smtClean="0">
                <a:solidFill>
                  <a:schemeClr val="tx1"/>
                </a:solidFill>
                <a:latin typeface="黑体" pitchFamily="49" charset="-122"/>
                <a:ea typeface="黑体" pitchFamily="49" charset="-122"/>
              </a:rPr>
              <a:t>新</a:t>
            </a:r>
            <a:endParaRPr lang="en-US" altLang="zh-CN" sz="2000" dirty="0" smtClean="0">
              <a:solidFill>
                <a:schemeClr val="tx1"/>
              </a:solidFill>
              <a:latin typeface="黑体" pitchFamily="49" charset="-122"/>
              <a:ea typeface="黑体" pitchFamily="49" charset="-122"/>
            </a:endParaRPr>
          </a:p>
          <a:p>
            <a:pPr marL="0" indent="0">
              <a:buNone/>
            </a:pPr>
            <a:r>
              <a:rPr lang="en-US" altLang="zh-CN" sz="2000" dirty="0" smtClean="0">
                <a:solidFill>
                  <a:schemeClr val="tx1"/>
                </a:solidFill>
              </a:rPr>
              <a:t>Content4: Institutional Innovation</a:t>
            </a:r>
          </a:p>
          <a:p>
            <a:pPr lvl="0"/>
            <a:endParaRPr lang="en-US" altLang="zh-CN" sz="1800" b="0" dirty="0" smtClean="0">
              <a:solidFill>
                <a:schemeClr val="tx1"/>
              </a:solidFill>
              <a:latin typeface="黑体" pitchFamily="49" charset="-122"/>
              <a:ea typeface="黑体" pitchFamily="49" charset="-122"/>
            </a:endParaRPr>
          </a:p>
          <a:p>
            <a:pPr marL="0" lvl="1" indent="0" defTabSz="360000">
              <a:spcBef>
                <a:spcPts val="0"/>
              </a:spcBef>
              <a:buClr>
                <a:schemeClr val="hlink"/>
              </a:buClr>
              <a:buNone/>
            </a:pPr>
            <a:r>
              <a:rPr lang="en-US" altLang="zh-CN" sz="1600" dirty="0">
                <a:ea typeface="黑体" pitchFamily="49" charset="-122"/>
              </a:rPr>
              <a:t>1</a:t>
            </a:r>
            <a:r>
              <a:rPr lang="zh-CN" altLang="en-US" sz="1600" dirty="0">
                <a:ea typeface="黑体" pitchFamily="49" charset="-122"/>
              </a:rPr>
              <a:t>）</a:t>
            </a:r>
            <a:r>
              <a:rPr lang="zh-CN" altLang="en-US" sz="1600" b="1" dirty="0" smtClean="0"/>
              <a:t>规</a:t>
            </a:r>
            <a:r>
              <a:rPr lang="zh-CN" altLang="en-US" sz="1600" b="1" dirty="0"/>
              <a:t>划体制（城市规划、土地利用规划、环境规划</a:t>
            </a:r>
            <a:r>
              <a:rPr lang="zh-CN" altLang="en-US" sz="1600" b="1" dirty="0" smtClean="0"/>
              <a:t>）</a:t>
            </a:r>
            <a:endParaRPr lang="en-US" altLang="zh-CN" sz="1600" b="1" dirty="0" smtClean="0"/>
          </a:p>
          <a:p>
            <a:pPr marL="0" lvl="1" indent="0" defTabSz="360000">
              <a:spcBef>
                <a:spcPts val="0"/>
              </a:spcBef>
              <a:buClr>
                <a:schemeClr val="hlink"/>
              </a:buClr>
              <a:buNone/>
            </a:pPr>
            <a:r>
              <a:rPr lang="en-US" altLang="zh-CN" sz="1600" dirty="0"/>
              <a:t>	</a:t>
            </a:r>
            <a:r>
              <a:rPr lang="en-US" altLang="zh-CN" sz="1600" dirty="0" smtClean="0"/>
              <a:t>Planning </a:t>
            </a:r>
            <a:r>
              <a:rPr lang="en-US" altLang="zh-CN" sz="1600" dirty="0"/>
              <a:t>Mechanism (Urban Planning, Land Use Planning, Environment </a:t>
            </a:r>
            <a:r>
              <a:rPr lang="en-US" altLang="zh-CN" sz="1600" dirty="0" smtClean="0"/>
              <a:t>	Planning</a:t>
            </a:r>
            <a:r>
              <a:rPr lang="en-US" altLang="zh-CN" sz="1600" dirty="0"/>
              <a:t>)</a:t>
            </a:r>
          </a:p>
          <a:p>
            <a:pPr marL="342900" lvl="1" indent="-342900" defTabSz="360000">
              <a:spcBef>
                <a:spcPts val="0"/>
              </a:spcBef>
              <a:buClr>
                <a:schemeClr val="hlink"/>
              </a:buClr>
              <a:buFont typeface="Wingdings" pitchFamily="2" charset="2"/>
              <a:buChar char="v"/>
            </a:pPr>
            <a:endParaRPr lang="zh-CN" altLang="en-US" sz="1600" b="1" dirty="0"/>
          </a:p>
          <a:p>
            <a:pPr marL="0" lvl="1" indent="0" defTabSz="360000">
              <a:spcBef>
                <a:spcPts val="0"/>
              </a:spcBef>
              <a:buClr>
                <a:schemeClr val="hlink"/>
              </a:buClr>
              <a:buNone/>
            </a:pPr>
            <a:r>
              <a:rPr lang="en-US" altLang="zh-CN" sz="1600" dirty="0" smtClean="0">
                <a:ea typeface="黑体" pitchFamily="49" charset="-122"/>
              </a:rPr>
              <a:t>2</a:t>
            </a:r>
            <a:r>
              <a:rPr lang="zh-CN" altLang="en-US" sz="1600" dirty="0" smtClean="0">
                <a:ea typeface="黑体" pitchFamily="49" charset="-122"/>
              </a:rPr>
              <a:t>）</a:t>
            </a:r>
            <a:r>
              <a:rPr lang="zh-CN" altLang="en-US" sz="1600" b="1" dirty="0" smtClean="0"/>
              <a:t>中</a:t>
            </a:r>
            <a:r>
              <a:rPr lang="zh-CN" altLang="en-US" sz="1600" b="1" dirty="0"/>
              <a:t>央政府</a:t>
            </a:r>
            <a:r>
              <a:rPr lang="en-US" altLang="zh-CN" sz="1600" b="1" dirty="0"/>
              <a:t>/</a:t>
            </a:r>
            <a:r>
              <a:rPr lang="zh-CN" altLang="en-US" sz="1600" b="1" dirty="0"/>
              <a:t>地方政府责任与权</a:t>
            </a:r>
            <a:r>
              <a:rPr lang="zh-CN" altLang="en-US" sz="1600" b="1" dirty="0" smtClean="0"/>
              <a:t>利</a:t>
            </a:r>
            <a:endParaRPr lang="en-US" altLang="zh-CN" sz="1600" b="1" dirty="0"/>
          </a:p>
          <a:p>
            <a:pPr marL="0" lvl="1" indent="0" defTabSz="360000">
              <a:spcBef>
                <a:spcPts val="0"/>
              </a:spcBef>
              <a:buClr>
                <a:schemeClr val="hlink"/>
              </a:buClr>
              <a:buNone/>
            </a:pPr>
            <a:r>
              <a:rPr lang="en-US" altLang="zh-CN" sz="1600" b="1" dirty="0" smtClean="0"/>
              <a:t>	</a:t>
            </a:r>
            <a:r>
              <a:rPr lang="en-US" altLang="zh-CN" sz="1600" dirty="0" smtClean="0"/>
              <a:t>Responsibilities </a:t>
            </a:r>
            <a:r>
              <a:rPr lang="en-US" altLang="zh-CN" sz="1600" dirty="0"/>
              <a:t>and Rights of Central Government and Local Government</a:t>
            </a:r>
          </a:p>
          <a:p>
            <a:pPr marL="342900" lvl="1" indent="-342900" defTabSz="360000">
              <a:spcBef>
                <a:spcPts val="0"/>
              </a:spcBef>
              <a:buClr>
                <a:schemeClr val="hlink"/>
              </a:buClr>
              <a:buFont typeface="Wingdings" pitchFamily="2" charset="2"/>
              <a:buChar char="v"/>
            </a:pPr>
            <a:endParaRPr lang="zh-CN" altLang="en-US" sz="1600" b="1" dirty="0"/>
          </a:p>
          <a:p>
            <a:pPr marL="0" lvl="1" indent="0" defTabSz="360000">
              <a:spcBef>
                <a:spcPts val="0"/>
              </a:spcBef>
              <a:buClr>
                <a:schemeClr val="hlink"/>
              </a:buClr>
              <a:buNone/>
            </a:pPr>
            <a:r>
              <a:rPr lang="en-US" altLang="zh-CN" sz="1600" dirty="0" smtClean="0">
                <a:ea typeface="黑体" pitchFamily="49" charset="-122"/>
              </a:rPr>
              <a:t>3</a:t>
            </a:r>
            <a:r>
              <a:rPr lang="zh-CN" altLang="en-US" sz="1600" dirty="0" smtClean="0">
                <a:ea typeface="黑体" pitchFamily="49" charset="-122"/>
              </a:rPr>
              <a:t>）</a:t>
            </a:r>
            <a:r>
              <a:rPr lang="zh-CN" altLang="en-US" sz="1600" b="1" dirty="0" smtClean="0"/>
              <a:t>政</a:t>
            </a:r>
            <a:r>
              <a:rPr lang="zh-CN" altLang="en-US" sz="1600" b="1" dirty="0"/>
              <a:t>府管理改善与精细化管</a:t>
            </a:r>
            <a:r>
              <a:rPr lang="zh-CN" altLang="en-US" sz="1600" b="1" dirty="0" smtClean="0"/>
              <a:t>理</a:t>
            </a:r>
            <a:endParaRPr lang="en-US" altLang="zh-CN" sz="1600" b="1" dirty="0" smtClean="0"/>
          </a:p>
          <a:p>
            <a:pPr marL="0" lvl="1" indent="0" defTabSz="360000">
              <a:spcBef>
                <a:spcPts val="0"/>
              </a:spcBef>
              <a:buClr>
                <a:schemeClr val="hlink"/>
              </a:buClr>
              <a:buNone/>
            </a:pPr>
            <a:r>
              <a:rPr lang="en-US" altLang="zh-CN" sz="1600" dirty="0" smtClean="0"/>
              <a:t>	Improve </a:t>
            </a:r>
            <a:r>
              <a:rPr lang="en-US" altLang="zh-CN" sz="1600" dirty="0"/>
              <a:t>Government Management System towards Fine Management</a:t>
            </a:r>
          </a:p>
          <a:p>
            <a:pPr marL="342900" lvl="1" indent="-342900" defTabSz="360000">
              <a:spcBef>
                <a:spcPts val="0"/>
              </a:spcBef>
              <a:buClr>
                <a:schemeClr val="hlink"/>
              </a:buClr>
              <a:buFont typeface="Wingdings" pitchFamily="2" charset="2"/>
              <a:buChar char="v"/>
            </a:pPr>
            <a:endParaRPr lang="zh-CN" altLang="en-US" sz="1600" b="1" dirty="0"/>
          </a:p>
          <a:p>
            <a:pPr marL="0" lvl="1" indent="0" defTabSz="360000">
              <a:spcBef>
                <a:spcPts val="0"/>
              </a:spcBef>
              <a:buClr>
                <a:schemeClr val="hlink"/>
              </a:buClr>
              <a:buNone/>
            </a:pPr>
            <a:r>
              <a:rPr lang="en-US" altLang="zh-CN" sz="1600" dirty="0" smtClean="0">
                <a:ea typeface="黑体" pitchFamily="49" charset="-122"/>
              </a:rPr>
              <a:t>4</a:t>
            </a:r>
            <a:r>
              <a:rPr lang="zh-CN" altLang="en-US" sz="1600" dirty="0" smtClean="0">
                <a:ea typeface="黑体" pitchFamily="49" charset="-122"/>
              </a:rPr>
              <a:t>）</a:t>
            </a:r>
            <a:r>
              <a:rPr lang="zh-CN" altLang="en-US" sz="1600" b="1" dirty="0" smtClean="0"/>
              <a:t>治</a:t>
            </a:r>
            <a:r>
              <a:rPr lang="zh-CN" altLang="en-US" sz="1600" b="1" dirty="0"/>
              <a:t>理模</a:t>
            </a:r>
            <a:r>
              <a:rPr lang="zh-CN" altLang="en-US" sz="1600" b="1" dirty="0" smtClean="0"/>
              <a:t>式    </a:t>
            </a:r>
            <a:endParaRPr lang="en-US" altLang="zh-CN" sz="1600" b="1" dirty="0" smtClean="0"/>
          </a:p>
          <a:p>
            <a:pPr marL="0" lvl="1" indent="0" defTabSz="360000">
              <a:spcBef>
                <a:spcPts val="0"/>
              </a:spcBef>
              <a:buClr>
                <a:schemeClr val="hlink"/>
              </a:buClr>
              <a:buNone/>
            </a:pPr>
            <a:r>
              <a:rPr lang="en-US" altLang="zh-CN" sz="1600" b="1" dirty="0"/>
              <a:t>	</a:t>
            </a:r>
            <a:r>
              <a:rPr lang="en-US" altLang="zh-CN" sz="1600" dirty="0" smtClean="0"/>
              <a:t>Governance </a:t>
            </a:r>
            <a:r>
              <a:rPr lang="en-US" altLang="zh-CN" sz="1600" dirty="0"/>
              <a:t>Mode</a:t>
            </a:r>
          </a:p>
          <a:p>
            <a:pPr marL="0" lvl="1" indent="0" defTabSz="360000">
              <a:spcBef>
                <a:spcPts val="0"/>
              </a:spcBef>
              <a:buClr>
                <a:schemeClr val="hlink"/>
              </a:buClr>
              <a:buNone/>
            </a:pPr>
            <a:endParaRPr lang="zh-CN" altLang="en-US" sz="1600" b="1" dirty="0"/>
          </a:p>
          <a:p>
            <a:pPr marL="0" lvl="1" indent="0" defTabSz="360000">
              <a:spcBef>
                <a:spcPts val="0"/>
              </a:spcBef>
              <a:buClr>
                <a:schemeClr val="hlink"/>
              </a:buClr>
              <a:buNone/>
            </a:pPr>
            <a:r>
              <a:rPr lang="en-US" altLang="zh-CN" sz="1600" dirty="0" smtClean="0">
                <a:ea typeface="黑体" pitchFamily="49" charset="-122"/>
              </a:rPr>
              <a:t>5</a:t>
            </a:r>
            <a:r>
              <a:rPr lang="zh-CN" altLang="en-US" sz="1600" dirty="0" smtClean="0">
                <a:ea typeface="黑体" pitchFamily="49" charset="-122"/>
              </a:rPr>
              <a:t>）</a:t>
            </a:r>
            <a:r>
              <a:rPr lang="zh-CN" altLang="en-US" sz="1600" b="1" dirty="0" smtClean="0"/>
              <a:t>资</a:t>
            </a:r>
            <a:r>
              <a:rPr lang="zh-CN" altLang="en-US" sz="1600" b="1" dirty="0"/>
              <a:t>金保</a:t>
            </a:r>
            <a:r>
              <a:rPr lang="zh-CN" altLang="en-US" sz="1600" b="1" dirty="0" smtClean="0"/>
              <a:t>障    </a:t>
            </a:r>
            <a:endParaRPr lang="en-US" altLang="zh-CN" sz="1600" b="1" dirty="0" smtClean="0"/>
          </a:p>
          <a:p>
            <a:pPr marL="0" lvl="1" indent="0" defTabSz="360000">
              <a:spcBef>
                <a:spcPts val="0"/>
              </a:spcBef>
              <a:buClr>
                <a:schemeClr val="hlink"/>
              </a:buClr>
              <a:buNone/>
            </a:pPr>
            <a:r>
              <a:rPr lang="en-US" altLang="zh-CN" sz="1600" b="1" dirty="0"/>
              <a:t>	</a:t>
            </a:r>
            <a:r>
              <a:rPr lang="en-US" altLang="zh-CN" sz="1600" dirty="0" smtClean="0"/>
              <a:t>Financial </a:t>
            </a:r>
            <a:r>
              <a:rPr lang="en-US" altLang="zh-CN" sz="1600" dirty="0"/>
              <a:t>Support</a:t>
            </a:r>
          </a:p>
          <a:p>
            <a:pPr marL="342900" lvl="1" indent="-342900" defTabSz="360000">
              <a:spcBef>
                <a:spcPts val="0"/>
              </a:spcBef>
              <a:buClr>
                <a:schemeClr val="hlink"/>
              </a:buClr>
              <a:buFont typeface="Wingdings" pitchFamily="2" charset="2"/>
              <a:buChar char="v"/>
            </a:pPr>
            <a:endParaRPr lang="zh-CN" altLang="en-US" sz="1600" b="1" dirty="0"/>
          </a:p>
          <a:p>
            <a:pPr marL="0" lvl="1" indent="0" defTabSz="360000">
              <a:spcBef>
                <a:spcPts val="0"/>
              </a:spcBef>
              <a:buClr>
                <a:schemeClr val="hlink"/>
              </a:buClr>
              <a:buNone/>
            </a:pPr>
            <a:r>
              <a:rPr lang="en-US" altLang="zh-CN" sz="1600" dirty="0" smtClean="0">
                <a:ea typeface="黑体" pitchFamily="49" charset="-122"/>
              </a:rPr>
              <a:t>6</a:t>
            </a:r>
            <a:r>
              <a:rPr lang="zh-CN" altLang="en-US" sz="1600" dirty="0" smtClean="0">
                <a:ea typeface="黑体" pitchFamily="49" charset="-122"/>
              </a:rPr>
              <a:t>）</a:t>
            </a:r>
            <a:r>
              <a:rPr lang="zh-CN" altLang="en-US" sz="1600" b="1" dirty="0" smtClean="0"/>
              <a:t>立法            </a:t>
            </a:r>
            <a:endParaRPr lang="en-US" altLang="zh-CN" sz="1600" b="1" dirty="0" smtClean="0"/>
          </a:p>
          <a:p>
            <a:pPr marL="0" lvl="1" indent="0" defTabSz="360000">
              <a:spcBef>
                <a:spcPts val="0"/>
              </a:spcBef>
              <a:buClr>
                <a:schemeClr val="hlink"/>
              </a:buClr>
              <a:buNone/>
            </a:pPr>
            <a:r>
              <a:rPr lang="en-US" altLang="zh-CN" sz="1600" b="1" dirty="0"/>
              <a:t>	</a:t>
            </a:r>
            <a:r>
              <a:rPr lang="en-US" altLang="zh-CN" sz="1600" dirty="0" smtClean="0"/>
              <a:t>Legislation </a:t>
            </a:r>
            <a:endParaRPr lang="en-US" altLang="zh-CN" sz="1600" dirty="0"/>
          </a:p>
          <a:p>
            <a:pPr marL="342900" lvl="1" indent="-342900">
              <a:buClr>
                <a:schemeClr val="hlink"/>
              </a:buClr>
              <a:buFont typeface="Wingdings" pitchFamily="2" charset="2"/>
              <a:buChar char="v"/>
            </a:pPr>
            <a:endParaRPr lang="zh-CN" altLang="en-US" sz="1600" b="1" dirty="0"/>
          </a:p>
          <a:p>
            <a:endParaRPr lang="en-US" altLang="zh-CN" sz="2000" dirty="0" smtClean="0">
              <a:solidFill>
                <a:schemeClr val="tx1"/>
              </a:solidFill>
              <a:latin typeface="黑体" pitchFamily="49" charset="-122"/>
              <a:ea typeface="黑体" pitchFamily="49" charset="-122"/>
            </a:endParaRPr>
          </a:p>
          <a:p>
            <a:pPr marL="342900" lvl="1" indent="-342900">
              <a:buClr>
                <a:schemeClr val="hlink"/>
              </a:buClr>
              <a:buFont typeface="Wingdings" pitchFamily="2" charset="2"/>
              <a:buChar char="v"/>
            </a:pPr>
            <a:endParaRPr lang="zh-CN" altLang="en-US" sz="2000" dirty="0">
              <a:latin typeface="黑体" pitchFamily="49" charset="-122"/>
              <a:ea typeface="黑体" pitchFamily="49" charset="-122"/>
            </a:endParaRPr>
          </a:p>
          <a:p>
            <a:endParaRPr lang="zh-CN" altLang="en-US" sz="2000" dirty="0">
              <a:solidFill>
                <a:schemeClr val="tx1"/>
              </a:solidFill>
              <a:latin typeface="黑体" pitchFamily="49" charset="-122"/>
              <a:ea typeface="黑体" pitchFamily="49" charset="-122"/>
            </a:endParaRPr>
          </a:p>
          <a:p>
            <a:pPr lvl="0"/>
            <a:endParaRPr lang="zh-CN" altLang="en-US" sz="2000" dirty="0">
              <a:solidFill>
                <a:schemeClr val="tx1"/>
              </a:solidFill>
              <a:latin typeface="黑体" pitchFamily="49" charset="-122"/>
              <a:ea typeface="黑体" pitchFamily="49" charset="-122"/>
            </a:endParaRPr>
          </a:p>
          <a:p>
            <a:pPr marL="0" indent="0">
              <a:buNone/>
            </a:pPr>
            <a:endParaRPr lang="en-US" altLang="zh-CN" sz="2400" b="0" dirty="0" smtClean="0">
              <a:solidFill>
                <a:schemeClr val="tx1"/>
              </a:solidFill>
              <a:ea typeface="黑体" pitchFamily="49" charset="-122"/>
            </a:endParaRPr>
          </a:p>
          <a:p>
            <a:endParaRPr lang="en-US" altLang="zh-CN" sz="2400" b="0" dirty="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2"/>
            <a:ext cx="7920880" cy="995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3.2 </a:t>
            </a:r>
            <a:r>
              <a:rPr lang="zh-CN" altLang="en-US" sz="2000" dirty="0">
                <a:latin typeface="微软雅黑" pitchFamily="34" charset="-122"/>
                <a:ea typeface="微软雅黑" pitchFamily="34" charset="-122"/>
              </a:rPr>
              <a:t>项目任务的主要工作内容 </a:t>
            </a:r>
            <a:r>
              <a:rPr lang="en-US" altLang="zh-CN" sz="2000" dirty="0">
                <a:latin typeface="微软雅黑" pitchFamily="34" charset="-122"/>
                <a:ea typeface="微软雅黑" pitchFamily="34" charset="-122"/>
              </a:rPr>
              <a:t>Main </a:t>
            </a:r>
            <a:r>
              <a:rPr lang="en-US" altLang="zh-CN" sz="2000" dirty="0" smtClean="0">
                <a:latin typeface="微软雅黑" pitchFamily="34" charset="-122"/>
                <a:ea typeface="微软雅黑" pitchFamily="34" charset="-122"/>
              </a:rPr>
              <a:t>Content</a:t>
            </a:r>
            <a:endParaRPr lang="en-US" altLang="zh-CN" sz="2000" dirty="0">
              <a:latin typeface="微软雅黑" pitchFamily="34" charset="-122"/>
              <a:ea typeface="微软雅黑" pitchFamily="34" charset="-122"/>
            </a:endParaRPr>
          </a:p>
        </p:txBody>
      </p:sp>
    </p:spTree>
    <p:extLst>
      <p:ext uri="{BB962C8B-B14F-4D97-AF65-F5344CB8AC3E}">
        <p14:creationId xmlns="" xmlns:p14="http://schemas.microsoft.com/office/powerpoint/2010/main" val="3208098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142844" y="214290"/>
            <a:ext cx="864096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a:latin typeface="微软雅黑" pitchFamily="34" charset="-122"/>
                <a:ea typeface="微软雅黑" pitchFamily="34" charset="-122"/>
              </a:rPr>
              <a:t>4</a:t>
            </a:r>
            <a:r>
              <a:rPr lang="en-US" altLang="zh-CN" sz="2400" dirty="0" smtClean="0">
                <a:latin typeface="微软雅黑" pitchFamily="34" charset="-122"/>
                <a:ea typeface="微软雅黑" pitchFamily="34" charset="-122"/>
              </a:rPr>
              <a:t>. </a:t>
            </a:r>
            <a:r>
              <a:rPr lang="zh-CN" altLang="en-US" sz="2400" dirty="0">
                <a:latin typeface="微软雅黑" pitchFamily="34" charset="-122"/>
                <a:ea typeface="微软雅黑" pitchFamily="34" charset="-122"/>
              </a:rPr>
              <a:t>项</a:t>
            </a:r>
            <a:r>
              <a:rPr lang="zh-CN" altLang="en-US" sz="2400" dirty="0" smtClean="0">
                <a:latin typeface="微软雅黑" pitchFamily="34" charset="-122"/>
                <a:ea typeface="微软雅黑" pitchFamily="34" charset="-122"/>
              </a:rPr>
              <a:t>目实施方式与分工 </a:t>
            </a:r>
            <a:endParaRPr lang="en-US" altLang="zh-CN" sz="2400" dirty="0" smtClean="0">
              <a:latin typeface="微软雅黑" pitchFamily="34" charset="-122"/>
              <a:ea typeface="微软雅黑" pitchFamily="34" charset="-122"/>
            </a:endParaRPr>
          </a:p>
          <a:p>
            <a:r>
              <a:rPr lang="en-US" altLang="zh-CN" sz="2400" dirty="0" smtClean="0">
                <a:latin typeface="+mn-lt"/>
                <a:ea typeface="华文细黑" pitchFamily="2" charset="-122"/>
                <a:cs typeface="Arial" pitchFamily="34" charset="0"/>
              </a:rPr>
              <a:t>      Project </a:t>
            </a:r>
            <a:r>
              <a:rPr lang="en-US" altLang="zh-CN" sz="2400" dirty="0">
                <a:latin typeface="+mn-lt"/>
                <a:ea typeface="华文细黑" pitchFamily="2" charset="-122"/>
                <a:cs typeface="Arial" pitchFamily="34" charset="0"/>
              </a:rPr>
              <a:t>Implementation and Division of Work</a:t>
            </a:r>
            <a:endParaRPr lang="en-US" altLang="zh-CN" sz="2400" dirty="0">
              <a:latin typeface="+mn-lt"/>
              <a:ea typeface="宋体" pitchFamily="2" charset="-122"/>
            </a:endParaRPr>
          </a:p>
        </p:txBody>
      </p:sp>
      <p:graphicFrame>
        <p:nvGraphicFramePr>
          <p:cNvPr id="4" name="表格 3"/>
          <p:cNvGraphicFramePr>
            <a:graphicFrameLocks noGrp="1"/>
          </p:cNvGraphicFramePr>
          <p:nvPr>
            <p:extLst>
              <p:ext uri="{D42A27DB-BD31-4B8C-83A1-F6EECF244321}">
                <p14:modId xmlns="" xmlns:p14="http://schemas.microsoft.com/office/powerpoint/2010/main" val="2244747615"/>
              </p:ext>
            </p:extLst>
          </p:nvPr>
        </p:nvGraphicFramePr>
        <p:xfrm>
          <a:off x="1" y="980728"/>
          <a:ext cx="9144000" cy="5316918"/>
        </p:xfrm>
        <a:graphic>
          <a:graphicData uri="http://schemas.openxmlformats.org/drawingml/2006/table">
            <a:tbl>
              <a:tblPr/>
              <a:tblGrid>
                <a:gridCol w="3400662"/>
                <a:gridCol w="1738115"/>
                <a:gridCol w="1916363"/>
                <a:gridCol w="2088860"/>
              </a:tblGrid>
              <a:tr h="749456">
                <a:tc>
                  <a:txBody>
                    <a:bodyPr/>
                    <a:lstStyle/>
                    <a:p>
                      <a:pPr algn="ctr">
                        <a:spcAft>
                          <a:spcPts val="0"/>
                        </a:spcAft>
                      </a:pPr>
                      <a:r>
                        <a:rPr lang="zh-CN" sz="1600" b="1" kern="100" dirty="0">
                          <a:latin typeface="Arial" pitchFamily="34" charset="0"/>
                          <a:ea typeface="宋体"/>
                          <a:cs typeface="Arial" pitchFamily="34" charset="0"/>
                        </a:rPr>
                        <a:t>专题</a:t>
                      </a:r>
                      <a:r>
                        <a:rPr lang="zh-CN" sz="1600" b="1" kern="100" dirty="0" smtClean="0">
                          <a:latin typeface="Arial" pitchFamily="34" charset="0"/>
                          <a:ea typeface="宋体"/>
                          <a:cs typeface="Arial" pitchFamily="34" charset="0"/>
                        </a:rPr>
                        <a:t>名称</a:t>
                      </a:r>
                      <a:endParaRPr lang="en-US" altLang="zh-CN" sz="1600" b="1" kern="100" dirty="0" smtClean="0">
                        <a:latin typeface="Arial" pitchFamily="34" charset="0"/>
                        <a:ea typeface="宋体"/>
                        <a:cs typeface="Arial" pitchFamily="34" charset="0"/>
                      </a:endParaRPr>
                    </a:p>
                    <a:p>
                      <a:pPr marL="0" algn="ctr" defTabSz="914400" rtl="0" eaLnBrk="1" latinLnBrk="0" hangingPunct="1">
                        <a:spcAft>
                          <a:spcPts val="0"/>
                        </a:spcAft>
                      </a:pPr>
                      <a:r>
                        <a:rPr lang="en-US" sz="1100" b="1" kern="1200" dirty="0" smtClean="0">
                          <a:solidFill>
                            <a:schemeClr val="tx1"/>
                          </a:solidFill>
                          <a:latin typeface="Arial" pitchFamily="34" charset="0"/>
                          <a:ea typeface="华文细黑" pitchFamily="2" charset="-122"/>
                          <a:cs typeface="Arial" pitchFamily="34" charset="0"/>
                        </a:rPr>
                        <a:t>Topic</a:t>
                      </a:r>
                      <a:endParaRPr lang="zh-CN" sz="1100" b="1" kern="1200" dirty="0">
                        <a:solidFill>
                          <a:schemeClr val="tx1"/>
                        </a:solidFill>
                        <a:latin typeface="Arial" pitchFamily="34" charset="0"/>
                        <a:ea typeface="华文细黑" pitchFamily="2" charset="-122"/>
                        <a:cs typeface="Arial" pitchFamily="34" charset="0"/>
                      </a:endParaRPr>
                    </a:p>
                  </a:txBody>
                  <a:tcPr marL="54456" marR="5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zh-CN" sz="1600" b="1" kern="100" dirty="0" smtClean="0">
                          <a:latin typeface="Arial" pitchFamily="34" charset="0"/>
                          <a:ea typeface="宋体"/>
                          <a:cs typeface="Arial" pitchFamily="34" charset="0"/>
                        </a:rPr>
                        <a:t>负责人</a:t>
                      </a:r>
                      <a:endParaRPr lang="en-US" altLang="zh-CN" sz="1600" b="1" kern="100" dirty="0" smtClean="0">
                        <a:latin typeface="Arial" pitchFamily="34" charset="0"/>
                        <a:ea typeface="宋体"/>
                        <a:cs typeface="Arial" pitchFamily="34" charset="0"/>
                      </a:endParaRPr>
                    </a:p>
                    <a:p>
                      <a:pPr marL="0" algn="ctr" defTabSz="914400" rtl="0" eaLnBrk="1" latinLnBrk="0" hangingPunct="1">
                        <a:spcAft>
                          <a:spcPts val="0"/>
                        </a:spcAft>
                      </a:pPr>
                      <a:r>
                        <a:rPr lang="en-US" sz="1100" b="1" kern="1200" dirty="0" smtClean="0">
                          <a:solidFill>
                            <a:schemeClr val="tx1"/>
                          </a:solidFill>
                          <a:latin typeface="Arial" pitchFamily="34" charset="0"/>
                          <a:ea typeface="华文细黑" pitchFamily="2" charset="-122"/>
                          <a:cs typeface="Arial" pitchFamily="34" charset="0"/>
                        </a:rPr>
                        <a:t>Person in Charge</a:t>
                      </a:r>
                      <a:endParaRPr lang="zh-CN" sz="1100" b="1" kern="1200" dirty="0">
                        <a:solidFill>
                          <a:schemeClr val="tx1"/>
                        </a:solidFill>
                        <a:latin typeface="Arial" pitchFamily="34" charset="0"/>
                        <a:ea typeface="华文细黑" pitchFamily="2" charset="-122"/>
                        <a:cs typeface="Arial" pitchFamily="34" charset="0"/>
                      </a:endParaRPr>
                    </a:p>
                  </a:txBody>
                  <a:tcPr marL="54456" marR="5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latinLnBrk="0" hangingPunct="1">
                        <a:spcAft>
                          <a:spcPts val="0"/>
                        </a:spcAft>
                      </a:pPr>
                      <a:r>
                        <a:rPr lang="zh-CN" altLang="en-US" sz="1600" b="1" kern="1200" dirty="0" smtClean="0">
                          <a:solidFill>
                            <a:schemeClr val="tx1"/>
                          </a:solidFill>
                          <a:latin typeface="华文细黑" pitchFamily="2" charset="-122"/>
                          <a:ea typeface="华文细黑" pitchFamily="2" charset="-122"/>
                          <a:cs typeface="Arial" pitchFamily="34" charset="0"/>
                        </a:rPr>
                        <a:t>核心专家</a:t>
                      </a:r>
                      <a:endParaRPr lang="en-US" altLang="zh-CN" sz="1600" b="1" kern="1200" dirty="0" smtClean="0">
                        <a:solidFill>
                          <a:schemeClr val="tx1"/>
                        </a:solidFill>
                        <a:latin typeface="华文细黑" pitchFamily="2" charset="-122"/>
                        <a:ea typeface="华文细黑" pitchFamily="2" charset="-122"/>
                        <a:cs typeface="Arial" pitchFamily="34" charset="0"/>
                      </a:endParaRPr>
                    </a:p>
                    <a:p>
                      <a:pPr marL="0" algn="ctr" defTabSz="914400" rtl="0" eaLnBrk="1" latinLnBrk="0" hangingPunct="1">
                        <a:spcAft>
                          <a:spcPts val="0"/>
                        </a:spcAft>
                      </a:pPr>
                      <a:r>
                        <a:rPr lang="en-US" sz="1100" b="1" kern="1200" dirty="0" smtClean="0">
                          <a:solidFill>
                            <a:schemeClr val="tx1"/>
                          </a:solidFill>
                          <a:latin typeface="Arial" pitchFamily="34" charset="0"/>
                          <a:ea typeface="华文细黑" pitchFamily="2" charset="-122"/>
                          <a:cs typeface="Arial" pitchFamily="34" charset="0"/>
                        </a:rPr>
                        <a:t>Core Expert</a:t>
                      </a:r>
                      <a:endParaRPr lang="zh-CN" sz="1100" b="1" kern="1200" dirty="0">
                        <a:solidFill>
                          <a:schemeClr val="tx1"/>
                        </a:solidFill>
                        <a:latin typeface="Arial" pitchFamily="34" charset="0"/>
                        <a:ea typeface="华文细黑" pitchFamily="2" charset="-122"/>
                        <a:cs typeface="Arial" pitchFamily="34" charset="0"/>
                      </a:endParaRPr>
                    </a:p>
                  </a:txBody>
                  <a:tcPr marL="54456" marR="5445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latinLnBrk="0" hangingPunct="1">
                        <a:spcAft>
                          <a:spcPts val="0"/>
                        </a:spcAft>
                      </a:pPr>
                      <a:r>
                        <a:rPr lang="zh-CN" altLang="en-US" sz="1600" b="1" kern="1200" dirty="0" smtClean="0">
                          <a:solidFill>
                            <a:schemeClr val="tx1"/>
                          </a:solidFill>
                          <a:latin typeface="华文细黑" pitchFamily="2" charset="-122"/>
                          <a:ea typeface="华文细黑" pitchFamily="2" charset="-122"/>
                          <a:cs typeface="Arial" pitchFamily="34" charset="0"/>
                        </a:rPr>
                        <a:t>支持专家</a:t>
                      </a:r>
                      <a:endParaRPr lang="en-US" altLang="zh-CN" sz="1600" b="1" kern="1200" dirty="0" smtClean="0">
                        <a:solidFill>
                          <a:schemeClr val="tx1"/>
                        </a:solidFill>
                        <a:latin typeface="华文细黑" pitchFamily="2" charset="-122"/>
                        <a:ea typeface="华文细黑" pitchFamily="2" charset="-122"/>
                        <a:cs typeface="Arial" pitchFamily="34" charset="0"/>
                      </a:endParaRPr>
                    </a:p>
                    <a:p>
                      <a:pPr marL="0" algn="ctr" defTabSz="914400" rtl="0" eaLnBrk="1" latinLnBrk="0" hangingPunct="1">
                        <a:spcAft>
                          <a:spcPts val="0"/>
                        </a:spcAft>
                      </a:pPr>
                      <a:r>
                        <a:rPr lang="en-US" altLang="zh-CN" sz="1100" b="1" kern="1200" dirty="0" smtClean="0">
                          <a:solidFill>
                            <a:schemeClr val="tx1"/>
                          </a:solidFill>
                          <a:latin typeface="Arial" pitchFamily="34" charset="0"/>
                          <a:ea typeface="华文细黑" pitchFamily="2" charset="-122"/>
                          <a:cs typeface="Arial" pitchFamily="34" charset="0"/>
                        </a:rPr>
                        <a:t>Supporting Specialist</a:t>
                      </a:r>
                      <a:endParaRPr lang="zh-CN" sz="1100" b="1" kern="1200" dirty="0">
                        <a:solidFill>
                          <a:schemeClr val="tx1"/>
                        </a:solidFill>
                        <a:latin typeface="Arial" pitchFamily="34" charset="0"/>
                        <a:ea typeface="华文细黑" pitchFamily="2" charset="-122"/>
                        <a:cs typeface="Arial" pitchFamily="34" charset="0"/>
                      </a:endParaRPr>
                    </a:p>
                  </a:txBody>
                  <a:tcPr marL="54456" marR="54456"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834720">
                <a:tc>
                  <a:txBody>
                    <a:bodyPr/>
                    <a:lstStyle/>
                    <a:p>
                      <a:r>
                        <a:rPr lang="zh-CN" altLang="en-US" sz="1600" b="1" kern="100" dirty="0" smtClean="0">
                          <a:latin typeface="Times New Roman"/>
                          <a:ea typeface="宋体"/>
                        </a:rPr>
                        <a:t>内容</a:t>
                      </a:r>
                      <a:r>
                        <a:rPr lang="zh-CN" sz="1600" b="1" kern="100" dirty="0" smtClean="0">
                          <a:latin typeface="Times New Roman"/>
                          <a:ea typeface="宋体"/>
                        </a:rPr>
                        <a:t>一</a:t>
                      </a:r>
                      <a:r>
                        <a:rPr lang="zh-CN" sz="1600" b="1" kern="100" dirty="0" smtClean="0">
                          <a:solidFill>
                            <a:schemeClr val="tx1"/>
                          </a:solidFill>
                          <a:latin typeface="Times New Roman"/>
                          <a:ea typeface="宋体"/>
                          <a:cs typeface="+mn-cs"/>
                        </a:rPr>
                        <a:t>：</a:t>
                      </a:r>
                      <a:r>
                        <a:rPr lang="zh-CN" altLang="en-US" sz="1600" b="1" kern="100" dirty="0" smtClean="0">
                          <a:solidFill>
                            <a:schemeClr val="tx1"/>
                          </a:solidFill>
                          <a:latin typeface="Times New Roman"/>
                          <a:ea typeface="宋体"/>
                          <a:cs typeface="+mn-cs"/>
                        </a:rPr>
                        <a:t>城镇化的趋势与挑战</a:t>
                      </a:r>
                      <a:endParaRPr lang="en-US" altLang="zh-CN" sz="1600" b="1" kern="100" dirty="0" smtClean="0">
                        <a:solidFill>
                          <a:schemeClr val="tx1"/>
                        </a:solidFill>
                        <a:latin typeface="Times New Roman"/>
                        <a:ea typeface="宋体"/>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kern="1200" dirty="0" smtClean="0">
                          <a:solidFill>
                            <a:schemeClr val="tx1"/>
                          </a:solidFill>
                          <a:latin typeface="Arial" pitchFamily="34" charset="0"/>
                          <a:ea typeface="华文细黑" pitchFamily="2" charset="-122"/>
                          <a:cs typeface="Arial" pitchFamily="34" charset="0"/>
                        </a:rPr>
                        <a:t>Content1: Urbanization Trends and Challenges</a:t>
                      </a:r>
                      <a:endParaRPr lang="zh-CN" altLang="zh-CN" sz="1400" b="0" kern="1200" dirty="0" smtClean="0">
                        <a:solidFill>
                          <a:schemeClr val="tx1"/>
                        </a:solidFill>
                        <a:latin typeface="Arial" pitchFamily="34" charset="0"/>
                        <a:ea typeface="华文细黑" pitchFamily="2" charset="-122"/>
                        <a:cs typeface="Arial" pitchFamily="34" charset="0"/>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CN" altLang="zh-CN" sz="1400" kern="1200" dirty="0" smtClean="0">
                          <a:solidFill>
                            <a:schemeClr val="tx1"/>
                          </a:solidFill>
                          <a:effectLst/>
                          <a:latin typeface="+mn-ea"/>
                          <a:ea typeface="+mn-ea"/>
                          <a:cs typeface="+mn-cs"/>
                        </a:rPr>
                        <a:t>李晓江</a:t>
                      </a:r>
                      <a:endParaRPr lang="en-US" altLang="zh-CN" sz="1400" kern="1200" dirty="0" smtClean="0">
                        <a:solidFill>
                          <a:schemeClr val="tx1"/>
                        </a:solidFill>
                        <a:effectLst/>
                        <a:latin typeface="+mn-ea"/>
                        <a:ea typeface="+mn-ea"/>
                        <a:cs typeface="+mn-cs"/>
                      </a:endParaRPr>
                    </a:p>
                    <a:p>
                      <a:pPr algn="ctr">
                        <a:spcAft>
                          <a:spcPts val="0"/>
                        </a:spcAft>
                      </a:pPr>
                      <a:r>
                        <a:rPr lang="zh-CN" altLang="en-US" sz="1600" kern="1200" dirty="0" smtClean="0">
                          <a:solidFill>
                            <a:schemeClr val="tx1"/>
                          </a:solidFill>
                          <a:effectLst/>
                          <a:latin typeface="+mn-lt"/>
                          <a:ea typeface="+mn-ea"/>
                          <a:cs typeface="+mn-cs"/>
                        </a:rPr>
                        <a:t>（</a:t>
                      </a:r>
                      <a:r>
                        <a:rPr lang="en-US" altLang="zh-CN" sz="1200" kern="1200" dirty="0" smtClean="0">
                          <a:solidFill>
                            <a:schemeClr val="tx1"/>
                          </a:solidFill>
                          <a:effectLst/>
                          <a:latin typeface="Arial" pitchFamily="34" charset="0"/>
                          <a:ea typeface="+mn-ea"/>
                          <a:cs typeface="Arial" pitchFamily="34" charset="0"/>
                        </a:rPr>
                        <a:t>Li </a:t>
                      </a:r>
                      <a:r>
                        <a:rPr lang="en-US" altLang="zh-CN" sz="1200" kern="1200" dirty="0" err="1" smtClean="0">
                          <a:solidFill>
                            <a:schemeClr val="tx1"/>
                          </a:solidFill>
                          <a:effectLst/>
                          <a:latin typeface="Arial" pitchFamily="34" charset="0"/>
                          <a:ea typeface="+mn-ea"/>
                          <a:cs typeface="Arial" pitchFamily="34" charset="0"/>
                        </a:rPr>
                        <a:t>Xiaojiang</a:t>
                      </a:r>
                      <a:r>
                        <a:rPr lang="zh-CN" altLang="en-US" sz="1600" kern="1200" dirty="0" smtClean="0">
                          <a:solidFill>
                            <a:schemeClr val="tx1"/>
                          </a:solidFill>
                          <a:effectLst/>
                          <a:latin typeface="+mn-lt"/>
                          <a:ea typeface="+mn-ea"/>
                          <a:cs typeface="+mn-cs"/>
                        </a:rPr>
                        <a:t>）</a:t>
                      </a:r>
                      <a:endParaRPr lang="zh-CN" sz="1600" kern="100" dirty="0">
                        <a:latin typeface="Times New Roman"/>
                        <a:ea typeface="宋体"/>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kern="1200" dirty="0" smtClean="0">
                          <a:solidFill>
                            <a:schemeClr val="tx1"/>
                          </a:solidFill>
                          <a:effectLst/>
                          <a:latin typeface="+mn-lt"/>
                          <a:ea typeface="+mn-ea"/>
                          <a:cs typeface="+mn-cs"/>
                        </a:rPr>
                        <a:t>方创琳</a:t>
                      </a:r>
                      <a:endParaRPr lang="en-US" altLang="zh-CN" sz="1400" kern="1200" dirty="0" smtClean="0">
                        <a:solidFill>
                          <a:schemeClr val="tx1"/>
                        </a:solidFill>
                        <a:effectLst/>
                        <a:latin typeface="+mn-lt"/>
                        <a:ea typeface="+mn-ea"/>
                        <a:cs typeface="+mn-cs"/>
                      </a:endParaRPr>
                    </a:p>
                    <a:p>
                      <a:pPr marL="0" algn="ctr" defTabSz="914400" rtl="0" eaLnBrk="1" latinLnBrk="0" hangingPunct="1">
                        <a:spcAft>
                          <a:spcPts val="0"/>
                        </a:spcAft>
                      </a:pPr>
                      <a:r>
                        <a:rPr lang="zh-CN" altLang="en-US" sz="1200" kern="1200" dirty="0" smtClean="0">
                          <a:solidFill>
                            <a:schemeClr val="tx1"/>
                          </a:solidFill>
                          <a:effectLst/>
                          <a:latin typeface="Arial" pitchFamily="34" charset="0"/>
                          <a:ea typeface="+mn-ea"/>
                          <a:cs typeface="Arial" pitchFamily="34" charset="0"/>
                        </a:rPr>
                        <a:t>（</a:t>
                      </a:r>
                      <a:r>
                        <a:rPr lang="en-US" altLang="zh-CN" sz="1200" kern="1200" dirty="0" smtClean="0">
                          <a:solidFill>
                            <a:schemeClr val="tx1"/>
                          </a:solidFill>
                          <a:effectLst/>
                          <a:latin typeface="Arial" pitchFamily="34" charset="0"/>
                          <a:ea typeface="+mn-ea"/>
                          <a:cs typeface="Arial" pitchFamily="34" charset="0"/>
                        </a:rPr>
                        <a:t>Fang </a:t>
                      </a:r>
                      <a:r>
                        <a:rPr lang="en-US" altLang="zh-CN" sz="1200" kern="1200" dirty="0" err="1" smtClean="0">
                          <a:solidFill>
                            <a:schemeClr val="tx1"/>
                          </a:solidFill>
                          <a:effectLst/>
                          <a:latin typeface="Arial" pitchFamily="34" charset="0"/>
                          <a:ea typeface="+mn-ea"/>
                          <a:cs typeface="Arial" pitchFamily="34" charset="0"/>
                        </a:rPr>
                        <a:t>Chuanglin</a:t>
                      </a:r>
                      <a:r>
                        <a:rPr lang="zh-CN" altLang="en-US" sz="1200" kern="1200" dirty="0" smtClean="0">
                          <a:solidFill>
                            <a:schemeClr val="tx1"/>
                          </a:solidFill>
                          <a:effectLst/>
                          <a:latin typeface="Arial" pitchFamily="34" charset="0"/>
                          <a:ea typeface="+mn-ea"/>
                          <a:cs typeface="Arial" pitchFamily="34" charset="0"/>
                        </a:rPr>
                        <a:t>）</a:t>
                      </a:r>
                    </a:p>
                  </a:txBody>
                  <a:tcPr marL="54456" marR="5445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altLang="zh-CN" sz="1400" kern="1200" dirty="0" smtClean="0">
                          <a:solidFill>
                            <a:schemeClr val="tx1"/>
                          </a:solidFill>
                          <a:effectLst/>
                          <a:latin typeface="+mn-lt"/>
                          <a:ea typeface="+mn-ea"/>
                          <a:cs typeface="+mn-cs"/>
                        </a:rPr>
                        <a:t>徐</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辉</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张</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娟</a:t>
                      </a:r>
                      <a:r>
                        <a:rPr lang="zh-CN" altLang="en-US"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pPr algn="ctr"/>
                      <a:r>
                        <a:rPr lang="zh-CN" altLang="zh-CN" sz="1400" kern="1200" dirty="0" smtClean="0">
                          <a:solidFill>
                            <a:schemeClr val="tx1"/>
                          </a:solidFill>
                          <a:effectLst/>
                          <a:latin typeface="+mn-lt"/>
                          <a:ea typeface="+mn-ea"/>
                          <a:cs typeface="+mn-cs"/>
                        </a:rPr>
                        <a:t>鹿</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勤</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任希岩</a:t>
                      </a:r>
                      <a:r>
                        <a:rPr lang="zh-CN" altLang="en-US" sz="1400" kern="1200" dirty="0" smtClean="0">
                          <a:solidFill>
                            <a:schemeClr val="tx1"/>
                          </a:solidFill>
                          <a:effectLst/>
                          <a:latin typeface="+mn-lt"/>
                          <a:ea typeface="+mn-ea"/>
                          <a:cs typeface="+mn-cs"/>
                        </a:rPr>
                        <a:t>、</a:t>
                      </a:r>
                      <a:endParaRPr lang="zh-CN" altLang="zh-CN" sz="1400" kern="1200" dirty="0" smtClean="0">
                        <a:solidFill>
                          <a:schemeClr val="tx1"/>
                        </a:solidFill>
                        <a:effectLst/>
                        <a:latin typeface="+mn-lt"/>
                        <a:ea typeface="+mn-ea"/>
                        <a:cs typeface="+mn-cs"/>
                      </a:endParaRPr>
                    </a:p>
                    <a:p>
                      <a:pPr algn="ctr"/>
                      <a:r>
                        <a:rPr lang="zh-CN" altLang="zh-CN" sz="1400" kern="1200" dirty="0" smtClean="0">
                          <a:solidFill>
                            <a:schemeClr val="tx1"/>
                          </a:solidFill>
                          <a:effectLst/>
                          <a:latin typeface="+mn-lt"/>
                          <a:ea typeface="+mn-ea"/>
                          <a:cs typeface="+mn-cs"/>
                        </a:rPr>
                        <a:t>王继峰</a:t>
                      </a:r>
                      <a:endParaRPr lang="zh-CN" sz="1400" kern="1200" dirty="0" smtClean="0">
                        <a:solidFill>
                          <a:schemeClr val="tx1"/>
                        </a:solidFill>
                        <a:latin typeface="华文细黑" pitchFamily="2" charset="-122"/>
                        <a:ea typeface="华文细黑" pitchFamily="2" charset="-122"/>
                        <a:cs typeface="+mn-cs"/>
                      </a:endParaRPr>
                    </a:p>
                  </a:txBody>
                  <a:tcPr marL="54456" marR="5445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283">
                <a:tc>
                  <a:txBody>
                    <a:bodyPr/>
                    <a:lstStyle/>
                    <a:p>
                      <a:pPr lvl="0"/>
                      <a:r>
                        <a:rPr lang="zh-CN" altLang="en-US" sz="1600" b="1" kern="100" dirty="0" smtClean="0">
                          <a:latin typeface="+mn-ea"/>
                          <a:ea typeface="+mn-ea"/>
                        </a:rPr>
                        <a:t>内容</a:t>
                      </a:r>
                      <a:r>
                        <a:rPr lang="zh-CN" sz="1600" b="1" kern="100" dirty="0" smtClean="0">
                          <a:latin typeface="+mn-ea"/>
                          <a:ea typeface="+mn-ea"/>
                        </a:rPr>
                        <a:t>二</a:t>
                      </a:r>
                      <a:r>
                        <a:rPr lang="en-US" altLang="zh-CN" sz="1600" b="1" kern="100" dirty="0" smtClean="0">
                          <a:latin typeface="+mn-ea"/>
                          <a:ea typeface="+mn-ea"/>
                        </a:rPr>
                        <a:t>: </a:t>
                      </a:r>
                      <a:r>
                        <a:rPr lang="zh-CN" altLang="en-US" sz="1600" b="1" kern="1200" dirty="0" smtClean="0">
                          <a:solidFill>
                            <a:schemeClr val="tx1"/>
                          </a:solidFill>
                          <a:effectLst/>
                          <a:latin typeface="+mn-ea"/>
                          <a:ea typeface="+mn-ea"/>
                          <a:cs typeface="+mn-cs"/>
                        </a:rPr>
                        <a:t>基于生态文明理念的新型城镇化模式 </a:t>
                      </a:r>
                      <a:endParaRPr lang="en-US" altLang="zh-CN" sz="1600" b="1" kern="1200" dirty="0" smtClean="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kern="1200" dirty="0" smtClean="0">
                          <a:solidFill>
                            <a:schemeClr val="tx1"/>
                          </a:solidFill>
                          <a:latin typeface="Arial" pitchFamily="34" charset="0"/>
                          <a:ea typeface="华文细黑" pitchFamily="2" charset="-122"/>
                          <a:cs typeface="Arial" pitchFamily="34" charset="0"/>
                        </a:rPr>
                        <a:t>Content2: New-type Urbanization under the Concept of Ecological Civilization</a:t>
                      </a: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spcAft>
                          <a:spcPts val="0"/>
                        </a:spcAft>
                      </a:pPr>
                      <a:r>
                        <a:rPr lang="zh-CN" altLang="zh-CN" sz="1400" kern="1200" dirty="0" smtClean="0">
                          <a:solidFill>
                            <a:schemeClr val="tx1"/>
                          </a:solidFill>
                          <a:effectLst/>
                          <a:latin typeface="+mn-ea"/>
                          <a:ea typeface="+mn-ea"/>
                          <a:cs typeface="+mn-cs"/>
                        </a:rPr>
                        <a:t>李晓江</a:t>
                      </a:r>
                      <a:endParaRPr lang="en-US" altLang="zh-CN" sz="1400" kern="1200" dirty="0" smtClean="0">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tx1"/>
                          </a:solidFill>
                          <a:effectLst/>
                          <a:latin typeface="+mn-lt"/>
                          <a:ea typeface="+mn-ea"/>
                          <a:cs typeface="+mn-cs"/>
                        </a:rPr>
                        <a:t>（</a:t>
                      </a:r>
                      <a:r>
                        <a:rPr lang="en-US" altLang="zh-CN" sz="1200" kern="1200" dirty="0" smtClean="0">
                          <a:solidFill>
                            <a:schemeClr val="tx1"/>
                          </a:solidFill>
                          <a:effectLst/>
                          <a:latin typeface="Arial" pitchFamily="34" charset="0"/>
                          <a:ea typeface="+mn-ea"/>
                          <a:cs typeface="Arial" pitchFamily="34" charset="0"/>
                        </a:rPr>
                        <a:t>Li </a:t>
                      </a:r>
                      <a:r>
                        <a:rPr lang="en-US" altLang="zh-CN" sz="1200" kern="1200" dirty="0" err="1" smtClean="0">
                          <a:solidFill>
                            <a:schemeClr val="tx1"/>
                          </a:solidFill>
                          <a:effectLst/>
                          <a:latin typeface="Arial" pitchFamily="34" charset="0"/>
                          <a:ea typeface="+mn-ea"/>
                          <a:cs typeface="Arial" pitchFamily="34" charset="0"/>
                        </a:rPr>
                        <a:t>Xiaojiang</a:t>
                      </a:r>
                      <a:r>
                        <a:rPr lang="zh-CN" altLang="en-US" sz="1600" kern="1200" dirty="0" smtClean="0">
                          <a:solidFill>
                            <a:schemeClr val="tx1"/>
                          </a:solidFill>
                          <a:effectLst/>
                          <a:latin typeface="+mn-lt"/>
                          <a:ea typeface="+mn-ea"/>
                          <a:cs typeface="+mn-cs"/>
                        </a:rPr>
                        <a:t>）</a:t>
                      </a:r>
                      <a:endParaRPr lang="zh-CN" altLang="zh-CN" sz="160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itchFamily="34" charset="0"/>
                          <a:ea typeface="+mn-ea"/>
                          <a:cs typeface="Arial" pitchFamily="34" charset="0"/>
                        </a:rPr>
                        <a:t>Hans van </a:t>
                      </a:r>
                      <a:r>
                        <a:rPr lang="en-US" altLang="zh-CN" sz="1200" kern="1200" dirty="0" err="1" smtClean="0">
                          <a:solidFill>
                            <a:schemeClr val="tx1"/>
                          </a:solidFill>
                          <a:effectLst/>
                          <a:latin typeface="Arial" pitchFamily="34" charset="0"/>
                          <a:ea typeface="+mn-ea"/>
                          <a:cs typeface="Arial" pitchFamily="34" charset="0"/>
                        </a:rPr>
                        <a:t>der</a:t>
                      </a:r>
                      <a:r>
                        <a:rPr lang="en-US" altLang="zh-CN" sz="1200" kern="1200" dirty="0" smtClean="0">
                          <a:solidFill>
                            <a:schemeClr val="tx1"/>
                          </a:solidFill>
                          <a:effectLst/>
                          <a:latin typeface="Arial" pitchFamily="34" charset="0"/>
                          <a:ea typeface="+mn-ea"/>
                          <a:cs typeface="Arial" pitchFamily="34" charset="0"/>
                        </a:rPr>
                        <a:t> </a:t>
                      </a:r>
                      <a:r>
                        <a:rPr lang="en-US" altLang="zh-CN" sz="1200" kern="1200" dirty="0" err="1" smtClean="0">
                          <a:solidFill>
                            <a:schemeClr val="tx1"/>
                          </a:solidFill>
                          <a:effectLst/>
                          <a:latin typeface="Arial" pitchFamily="34" charset="0"/>
                          <a:ea typeface="+mn-ea"/>
                          <a:cs typeface="Arial" pitchFamily="34" charset="0"/>
                        </a:rPr>
                        <a:t>Vlist</a:t>
                      </a:r>
                      <a:endParaRPr lang="zh-CN" altLang="zh-CN" sz="1200" kern="1200" dirty="0" smtClean="0">
                        <a:solidFill>
                          <a:schemeClr val="tx1"/>
                        </a:solidFill>
                        <a:effectLst/>
                        <a:latin typeface="Arial" pitchFamily="34" charset="0"/>
                        <a:ea typeface="+mn-ea"/>
                        <a:cs typeface="Arial" pitchFamily="34" charset="0"/>
                      </a:endParaRPr>
                    </a:p>
                    <a:p>
                      <a:pPr algn="ctr">
                        <a:spcAft>
                          <a:spcPts val="0"/>
                        </a:spcAft>
                      </a:pPr>
                      <a:endParaRPr lang="zh-CN" sz="1400" kern="1200" dirty="0">
                        <a:solidFill>
                          <a:schemeClr val="tx1"/>
                        </a:solidFill>
                        <a:latin typeface="华文细黑" pitchFamily="2" charset="-122"/>
                        <a:ea typeface="华文细黑" pitchFamily="2" charset="-122"/>
                        <a:cs typeface="+mn-cs"/>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zh-CN" altLang="zh-CN" sz="1400" kern="1200" dirty="0" smtClean="0">
                          <a:solidFill>
                            <a:schemeClr val="tx1"/>
                          </a:solidFill>
                          <a:effectLst/>
                          <a:latin typeface="+mn-lt"/>
                          <a:ea typeface="+mn-ea"/>
                          <a:cs typeface="+mn-cs"/>
                        </a:rPr>
                        <a:t>吴舜泽</a:t>
                      </a:r>
                      <a:r>
                        <a:rPr lang="zh-CN" altLang="en-US" sz="1400" kern="1200" dirty="0" smtClean="0">
                          <a:solidFill>
                            <a:schemeClr val="tx1"/>
                          </a:solidFill>
                          <a:effectLst/>
                          <a:latin typeface="+mn-lt"/>
                          <a:ea typeface="+mn-ea"/>
                          <a:cs typeface="+mn-cs"/>
                        </a:rPr>
                        <a:t>（</a:t>
                      </a:r>
                      <a:r>
                        <a:rPr lang="en-US" altLang="zh-CN" sz="1200" kern="1200" dirty="0" smtClean="0">
                          <a:solidFill>
                            <a:schemeClr val="tx1"/>
                          </a:solidFill>
                          <a:effectLst/>
                          <a:latin typeface="Arial" pitchFamily="34" charset="0"/>
                          <a:ea typeface="+mn-ea"/>
                          <a:cs typeface="Arial" pitchFamily="34" charset="0"/>
                        </a:rPr>
                        <a:t>Wu </a:t>
                      </a:r>
                      <a:r>
                        <a:rPr lang="en-US" altLang="zh-CN" sz="1200" kern="1200" dirty="0" err="1" smtClean="0">
                          <a:solidFill>
                            <a:schemeClr val="tx1"/>
                          </a:solidFill>
                          <a:effectLst/>
                          <a:latin typeface="Arial" pitchFamily="34" charset="0"/>
                          <a:ea typeface="+mn-ea"/>
                          <a:cs typeface="Arial" pitchFamily="34" charset="0"/>
                        </a:rPr>
                        <a:t>Shunze</a:t>
                      </a:r>
                      <a:r>
                        <a:rPr lang="zh-CN" altLang="en-US" sz="1200" kern="1200" dirty="0" smtClean="0">
                          <a:solidFill>
                            <a:schemeClr val="tx1"/>
                          </a:solidFill>
                          <a:effectLst/>
                          <a:latin typeface="Arial" pitchFamily="34" charset="0"/>
                          <a:ea typeface="+mn-ea"/>
                          <a:cs typeface="Arial" pitchFamily="34" charset="0"/>
                        </a:rPr>
                        <a:t>）</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r>
                        <a:rPr lang="zh-CN" altLang="zh-CN" sz="1400" kern="1200" dirty="0" smtClean="0">
                          <a:solidFill>
                            <a:schemeClr val="tx1"/>
                          </a:solidFill>
                          <a:effectLst/>
                          <a:latin typeface="Arial" pitchFamily="34" charset="0"/>
                          <a:ea typeface="+mn-ea"/>
                          <a:cs typeface="Arial" pitchFamily="34" charset="0"/>
                        </a:rPr>
                        <a:t>叶</a:t>
                      </a:r>
                      <a:r>
                        <a:rPr lang="en-US" altLang="zh-CN" sz="1400" kern="1200" dirty="0" smtClean="0">
                          <a:solidFill>
                            <a:schemeClr val="tx1"/>
                          </a:solidFill>
                          <a:effectLst/>
                          <a:latin typeface="Arial" pitchFamily="34" charset="0"/>
                          <a:ea typeface="+mn-ea"/>
                          <a:cs typeface="Arial" pitchFamily="34" charset="0"/>
                        </a:rPr>
                        <a:t>  </a:t>
                      </a:r>
                      <a:r>
                        <a:rPr lang="zh-CN" altLang="zh-CN" sz="1400" kern="1200" dirty="0" smtClean="0">
                          <a:solidFill>
                            <a:schemeClr val="tx1"/>
                          </a:solidFill>
                          <a:effectLst/>
                          <a:latin typeface="Arial" pitchFamily="34" charset="0"/>
                          <a:ea typeface="+mn-ea"/>
                          <a:cs typeface="Arial" pitchFamily="34" charset="0"/>
                        </a:rPr>
                        <a:t>青</a:t>
                      </a:r>
                      <a:r>
                        <a:rPr lang="zh-CN" altLang="en-US" sz="1200" kern="1200" dirty="0" smtClean="0">
                          <a:solidFill>
                            <a:schemeClr val="tx1"/>
                          </a:solidFill>
                          <a:effectLst/>
                          <a:latin typeface="Arial" pitchFamily="34" charset="0"/>
                          <a:ea typeface="+mn-ea"/>
                          <a:cs typeface="Arial" pitchFamily="34" charset="0"/>
                        </a:rPr>
                        <a:t>（</a:t>
                      </a:r>
                      <a:r>
                        <a:rPr lang="en-US" altLang="zh-CN" sz="1200" kern="1200" dirty="0" smtClean="0">
                          <a:solidFill>
                            <a:schemeClr val="tx1"/>
                          </a:solidFill>
                          <a:effectLst/>
                          <a:latin typeface="Arial" pitchFamily="34" charset="0"/>
                          <a:ea typeface="+mn-ea"/>
                          <a:cs typeface="Arial" pitchFamily="34" charset="0"/>
                        </a:rPr>
                        <a:t>Ye Qing</a:t>
                      </a:r>
                      <a:r>
                        <a:rPr lang="zh-CN" altLang="en-US" sz="1200" kern="1200" dirty="0" smtClean="0">
                          <a:solidFill>
                            <a:schemeClr val="tx1"/>
                          </a:solidFill>
                          <a:effectLst/>
                          <a:latin typeface="Arial" pitchFamily="34" charset="0"/>
                          <a:ea typeface="+mn-ea"/>
                          <a:cs typeface="Arial" pitchFamily="34" charset="0"/>
                        </a:rPr>
                        <a:t>）</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r>
                        <a:rPr lang="en-US" altLang="zh-CN" sz="1200" kern="1200" dirty="0" err="1" smtClean="0">
                          <a:solidFill>
                            <a:schemeClr val="tx1"/>
                          </a:solidFill>
                          <a:effectLst/>
                          <a:latin typeface="Arial" pitchFamily="34" charset="0"/>
                          <a:ea typeface="+mn-ea"/>
                          <a:cs typeface="Arial" pitchFamily="34" charset="0"/>
                        </a:rPr>
                        <a:t>Beate</a:t>
                      </a:r>
                      <a:r>
                        <a:rPr lang="en-US" altLang="zh-CN" sz="1200" kern="1200" dirty="0" smtClean="0">
                          <a:solidFill>
                            <a:schemeClr val="tx1"/>
                          </a:solidFill>
                          <a:effectLst/>
                          <a:latin typeface="Arial" pitchFamily="34" charset="0"/>
                          <a:ea typeface="+mn-ea"/>
                          <a:cs typeface="Arial" pitchFamily="34" charset="0"/>
                        </a:rPr>
                        <a:t> Weber-</a:t>
                      </a:r>
                      <a:r>
                        <a:rPr lang="en-US" altLang="zh-CN" sz="1200" kern="1200" dirty="0" err="1" smtClean="0">
                          <a:solidFill>
                            <a:schemeClr val="tx1"/>
                          </a:solidFill>
                          <a:effectLst/>
                          <a:latin typeface="Arial" pitchFamily="34" charset="0"/>
                          <a:ea typeface="+mn-ea"/>
                          <a:cs typeface="Arial" pitchFamily="34" charset="0"/>
                        </a:rPr>
                        <a:t>Schuerholz</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r>
                        <a:rPr lang="en-US" altLang="zh-CN" sz="1200" kern="1200" dirty="0" err="1" smtClean="0">
                          <a:solidFill>
                            <a:schemeClr val="tx1"/>
                          </a:solidFill>
                          <a:effectLst/>
                          <a:latin typeface="Arial" pitchFamily="34" charset="0"/>
                          <a:ea typeface="+mn-ea"/>
                          <a:cs typeface="Arial" pitchFamily="34" charset="0"/>
                        </a:rPr>
                        <a:t>Goerild</a:t>
                      </a:r>
                      <a:r>
                        <a:rPr lang="en-US" altLang="zh-CN" sz="1200" kern="1200" dirty="0" smtClean="0">
                          <a:solidFill>
                            <a:schemeClr val="tx1"/>
                          </a:solidFill>
                          <a:effectLst/>
                          <a:latin typeface="Arial" pitchFamily="34" charset="0"/>
                          <a:ea typeface="+mn-ea"/>
                          <a:cs typeface="Arial" pitchFamily="34" charset="0"/>
                        </a:rPr>
                        <a:t> </a:t>
                      </a:r>
                      <a:r>
                        <a:rPr lang="en-US" altLang="zh-CN" sz="1200" kern="1200" dirty="0" err="1" smtClean="0">
                          <a:solidFill>
                            <a:schemeClr val="tx1"/>
                          </a:solidFill>
                          <a:effectLst/>
                          <a:latin typeface="Arial" pitchFamily="34" charset="0"/>
                          <a:ea typeface="+mn-ea"/>
                          <a:cs typeface="Arial" pitchFamily="34" charset="0"/>
                        </a:rPr>
                        <a:t>Heggelund</a:t>
                      </a:r>
                      <a:endParaRPr lang="zh-CN" altLang="en-US" sz="1200" kern="1200" dirty="0">
                        <a:solidFill>
                          <a:schemeClr val="tx1"/>
                        </a:solidFill>
                        <a:effectLst/>
                        <a:latin typeface="Arial" pitchFamily="34" charset="0"/>
                        <a:ea typeface="+mn-ea"/>
                        <a:cs typeface="Arial" pitchFamily="34" charset="0"/>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tx1"/>
                          </a:solidFill>
                          <a:effectLst/>
                          <a:latin typeface="+mn-lt"/>
                          <a:ea typeface="+mn-ea"/>
                          <a:cs typeface="+mn-cs"/>
                        </a:rPr>
                        <a:t>张</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娟</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任希岩</a:t>
                      </a:r>
                      <a:r>
                        <a:rPr lang="zh-CN" altLang="en-US"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tx1"/>
                          </a:solidFill>
                          <a:effectLst/>
                          <a:latin typeface="+mn-lt"/>
                          <a:ea typeface="+mn-ea"/>
                          <a:cs typeface="+mn-cs"/>
                        </a:rPr>
                        <a:t>鹿</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勤</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王继峰</a:t>
                      </a:r>
                      <a:r>
                        <a:rPr lang="zh-CN" altLang="en-US"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pPr algn="ctr"/>
                      <a:r>
                        <a:rPr lang="zh-CN" altLang="zh-CN" sz="1400" kern="1200" dirty="0" smtClean="0">
                          <a:solidFill>
                            <a:schemeClr val="tx1"/>
                          </a:solidFill>
                          <a:effectLst/>
                          <a:latin typeface="+mn-lt"/>
                          <a:ea typeface="+mn-ea"/>
                          <a:cs typeface="+mn-cs"/>
                        </a:rPr>
                        <a:t>徐</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辉</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荆</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锋</a:t>
                      </a:r>
                    </a:p>
                  </a:txBody>
                  <a:tcPr marL="54456" marR="5445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067">
                <a:tc>
                  <a:txBody>
                    <a:bodyPr/>
                    <a:lstStyle/>
                    <a:p>
                      <a:pPr lvl="0"/>
                      <a:r>
                        <a:rPr lang="zh-CN" altLang="en-US" sz="1600" b="1" kern="100" dirty="0" smtClean="0">
                          <a:latin typeface="Times New Roman"/>
                          <a:ea typeface="宋体"/>
                        </a:rPr>
                        <a:t>内容</a:t>
                      </a:r>
                      <a:r>
                        <a:rPr lang="zh-CN" sz="1600" b="1" kern="100" dirty="0" smtClean="0">
                          <a:latin typeface="Times New Roman"/>
                          <a:ea typeface="宋体"/>
                        </a:rPr>
                        <a:t>三：</a:t>
                      </a:r>
                      <a:r>
                        <a:rPr lang="zh-CN" altLang="en-US" sz="1600" b="1" kern="1200" dirty="0" smtClean="0">
                          <a:solidFill>
                            <a:schemeClr val="tx1"/>
                          </a:solidFill>
                          <a:effectLst/>
                          <a:latin typeface="+mn-lt"/>
                          <a:ea typeface="+mn-ea"/>
                          <a:cs typeface="+mn-cs"/>
                        </a:rPr>
                        <a:t>好的城市案例</a:t>
                      </a:r>
                      <a:endParaRPr lang="en-US" altLang="zh-CN" sz="16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kern="1200" dirty="0" smtClean="0">
                          <a:solidFill>
                            <a:schemeClr val="tx1"/>
                          </a:solidFill>
                          <a:latin typeface="Arial" pitchFamily="34" charset="0"/>
                          <a:ea typeface="华文细黑" pitchFamily="2" charset="-122"/>
                          <a:cs typeface="Arial" pitchFamily="34" charset="0"/>
                        </a:rPr>
                        <a:t>Content3: Good City Model </a:t>
                      </a: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spcAft>
                          <a:spcPts val="0"/>
                        </a:spcAft>
                      </a:pPr>
                      <a:r>
                        <a:rPr lang="en-US" altLang="zh-CN" sz="1200" kern="1200" dirty="0" smtClean="0">
                          <a:solidFill>
                            <a:schemeClr val="tx1"/>
                          </a:solidFill>
                          <a:effectLst/>
                          <a:latin typeface="Arial" pitchFamily="34" charset="0"/>
                          <a:ea typeface="+mn-ea"/>
                          <a:cs typeface="Arial" pitchFamily="34" charset="0"/>
                        </a:rPr>
                        <a:t>Hans van der </a:t>
                      </a:r>
                      <a:r>
                        <a:rPr lang="en-US" altLang="zh-CN" sz="1200" kern="1200" dirty="0" err="1" smtClean="0">
                          <a:solidFill>
                            <a:schemeClr val="tx1"/>
                          </a:solidFill>
                          <a:effectLst/>
                          <a:latin typeface="Arial" pitchFamily="34" charset="0"/>
                          <a:ea typeface="+mn-ea"/>
                          <a:cs typeface="Arial" pitchFamily="34" charset="0"/>
                        </a:rPr>
                        <a:t>Vlist</a:t>
                      </a:r>
                      <a:endParaRPr lang="zh-CN" altLang="en-US" sz="1200" kern="1200" dirty="0">
                        <a:solidFill>
                          <a:schemeClr val="tx1"/>
                        </a:solidFill>
                        <a:effectLst/>
                        <a:latin typeface="Arial" pitchFamily="34" charset="0"/>
                        <a:ea typeface="+mn-ea"/>
                        <a:cs typeface="Arial" pitchFamily="34" charset="0"/>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US" altLang="zh-CN" sz="1200" kern="1200" dirty="0" err="1" smtClean="0">
                          <a:solidFill>
                            <a:schemeClr val="tx1"/>
                          </a:solidFill>
                          <a:effectLst/>
                          <a:latin typeface="Arial" pitchFamily="34" charset="0"/>
                          <a:ea typeface="+mn-ea"/>
                          <a:cs typeface="Arial" pitchFamily="34" charset="0"/>
                        </a:rPr>
                        <a:t>Beate</a:t>
                      </a:r>
                      <a:r>
                        <a:rPr lang="en-US" altLang="zh-CN" sz="1200" kern="1200" dirty="0" smtClean="0">
                          <a:solidFill>
                            <a:schemeClr val="tx1"/>
                          </a:solidFill>
                          <a:effectLst/>
                          <a:latin typeface="Arial" pitchFamily="34" charset="0"/>
                          <a:ea typeface="+mn-ea"/>
                          <a:cs typeface="Arial" pitchFamily="34" charset="0"/>
                        </a:rPr>
                        <a:t> Weber-</a:t>
                      </a:r>
                      <a:r>
                        <a:rPr lang="en-US" altLang="zh-CN" sz="1200" kern="1200" dirty="0" err="1" smtClean="0">
                          <a:solidFill>
                            <a:schemeClr val="tx1"/>
                          </a:solidFill>
                          <a:effectLst/>
                          <a:latin typeface="Arial" pitchFamily="34" charset="0"/>
                          <a:ea typeface="+mn-ea"/>
                          <a:cs typeface="Arial" pitchFamily="34" charset="0"/>
                        </a:rPr>
                        <a:t>Schuerholz</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r>
                        <a:rPr lang="en-US" altLang="zh-CN" sz="1200" kern="1200" dirty="0" err="1" smtClean="0">
                          <a:solidFill>
                            <a:schemeClr val="tx1"/>
                          </a:solidFill>
                          <a:effectLst/>
                          <a:latin typeface="Arial" pitchFamily="34" charset="0"/>
                          <a:ea typeface="+mn-ea"/>
                          <a:cs typeface="Arial" pitchFamily="34" charset="0"/>
                        </a:rPr>
                        <a:t>HidefumiImura</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r>
                        <a:rPr lang="en-US" altLang="zh-CN" sz="1200" kern="1200" dirty="0" smtClean="0">
                          <a:solidFill>
                            <a:schemeClr val="tx1"/>
                          </a:solidFill>
                          <a:effectLst/>
                          <a:latin typeface="Arial" pitchFamily="34" charset="0"/>
                          <a:ea typeface="+mn-ea"/>
                          <a:cs typeface="Arial" pitchFamily="34" charset="0"/>
                        </a:rPr>
                        <a:t>Vijay </a:t>
                      </a:r>
                      <a:r>
                        <a:rPr lang="en-US" altLang="zh-CN" sz="1200" kern="1200" dirty="0" err="1" smtClean="0">
                          <a:solidFill>
                            <a:schemeClr val="tx1"/>
                          </a:solidFill>
                          <a:effectLst/>
                          <a:latin typeface="Arial" pitchFamily="34" charset="0"/>
                          <a:ea typeface="+mn-ea"/>
                          <a:cs typeface="Arial" pitchFamily="34" charset="0"/>
                        </a:rPr>
                        <a:t>Jagannathan</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r>
                        <a:rPr lang="en-US" altLang="zh-CN" sz="1200" kern="1200" dirty="0" err="1" smtClean="0">
                          <a:solidFill>
                            <a:schemeClr val="tx1"/>
                          </a:solidFill>
                          <a:effectLst/>
                          <a:latin typeface="Arial" pitchFamily="34" charset="0"/>
                          <a:ea typeface="+mn-ea"/>
                          <a:cs typeface="Arial" pitchFamily="34" charset="0"/>
                        </a:rPr>
                        <a:t>Goerild</a:t>
                      </a:r>
                      <a:r>
                        <a:rPr lang="en-US" altLang="zh-CN" sz="1200" kern="1200" dirty="0" smtClean="0">
                          <a:solidFill>
                            <a:schemeClr val="tx1"/>
                          </a:solidFill>
                          <a:effectLst/>
                          <a:latin typeface="Arial" pitchFamily="34" charset="0"/>
                          <a:ea typeface="+mn-ea"/>
                          <a:cs typeface="Arial" pitchFamily="34" charset="0"/>
                        </a:rPr>
                        <a:t> </a:t>
                      </a:r>
                      <a:r>
                        <a:rPr lang="en-US" altLang="zh-CN" sz="1200" kern="1200" dirty="0" err="1" smtClean="0">
                          <a:solidFill>
                            <a:schemeClr val="tx1"/>
                          </a:solidFill>
                          <a:effectLst/>
                          <a:latin typeface="Arial" pitchFamily="34" charset="0"/>
                          <a:ea typeface="+mn-ea"/>
                          <a:cs typeface="Arial" pitchFamily="34" charset="0"/>
                        </a:rPr>
                        <a:t>Heggelund</a:t>
                      </a:r>
                      <a:endParaRPr lang="zh-CN" altLang="zh-CN" sz="1200" kern="1200" dirty="0" smtClean="0">
                        <a:solidFill>
                          <a:schemeClr val="tx1"/>
                        </a:solidFill>
                        <a:effectLst/>
                        <a:latin typeface="Arial" pitchFamily="34" charset="0"/>
                        <a:ea typeface="+mn-ea"/>
                        <a:cs typeface="Arial" pitchFamily="34" charset="0"/>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altLang="zh-CN" sz="1400" kern="1200" dirty="0" smtClean="0">
                          <a:solidFill>
                            <a:schemeClr val="tx1"/>
                          </a:solidFill>
                          <a:effectLst/>
                          <a:latin typeface="+mn-lt"/>
                          <a:ea typeface="+mn-ea"/>
                          <a:cs typeface="+mn-cs"/>
                        </a:rPr>
                        <a:t>鹿</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勤</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张</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娟</a:t>
                      </a:r>
                      <a:r>
                        <a:rPr lang="zh-CN" altLang="en-US" sz="1400" kern="1200" dirty="0" smtClean="0">
                          <a:solidFill>
                            <a:schemeClr val="tx1"/>
                          </a:solidFill>
                          <a:effectLst/>
                          <a:latin typeface="+mn-lt"/>
                          <a:ea typeface="+mn-ea"/>
                          <a:cs typeface="+mn-cs"/>
                        </a:rPr>
                        <a:t>、</a:t>
                      </a:r>
                      <a:endParaRPr lang="en-US" altLang="zh-CN" sz="1400" kern="1200" dirty="0" smtClean="0">
                        <a:solidFill>
                          <a:schemeClr val="tx1"/>
                        </a:solidFill>
                        <a:effectLst/>
                        <a:latin typeface="+mn-lt"/>
                        <a:ea typeface="+mn-ea"/>
                        <a:cs typeface="+mn-cs"/>
                      </a:endParaRPr>
                    </a:p>
                    <a:p>
                      <a:pPr algn="ctr"/>
                      <a:r>
                        <a:rPr lang="zh-CN" altLang="zh-CN" sz="1400" kern="1200" dirty="0" smtClean="0">
                          <a:solidFill>
                            <a:schemeClr val="tx1"/>
                          </a:solidFill>
                          <a:effectLst/>
                          <a:latin typeface="+mn-lt"/>
                          <a:ea typeface="+mn-ea"/>
                          <a:cs typeface="+mn-cs"/>
                        </a:rPr>
                        <a:t>徐</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辉</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任希岩</a:t>
                      </a:r>
                      <a:r>
                        <a:rPr lang="zh-CN" altLang="en-US" sz="1400" kern="1200" dirty="0" smtClean="0">
                          <a:solidFill>
                            <a:schemeClr val="tx1"/>
                          </a:solidFill>
                          <a:effectLst/>
                          <a:latin typeface="+mn-lt"/>
                          <a:ea typeface="+mn-ea"/>
                          <a:cs typeface="+mn-cs"/>
                        </a:rPr>
                        <a:t>、</a:t>
                      </a:r>
                      <a:endParaRPr lang="zh-CN" altLang="zh-CN" sz="1400" kern="1200" dirty="0" smtClean="0">
                        <a:solidFill>
                          <a:schemeClr val="tx1"/>
                        </a:solidFill>
                        <a:effectLst/>
                        <a:latin typeface="+mn-lt"/>
                        <a:ea typeface="+mn-ea"/>
                        <a:cs typeface="+mn-cs"/>
                      </a:endParaRPr>
                    </a:p>
                    <a:p>
                      <a:pPr algn="ctr"/>
                      <a:r>
                        <a:rPr lang="zh-CN" altLang="zh-CN" sz="1400" kern="1200" dirty="0" smtClean="0">
                          <a:solidFill>
                            <a:schemeClr val="tx1"/>
                          </a:solidFill>
                          <a:effectLst/>
                          <a:latin typeface="+mn-lt"/>
                          <a:ea typeface="+mn-ea"/>
                          <a:cs typeface="+mn-cs"/>
                        </a:rPr>
                        <a:t>王继峰</a:t>
                      </a:r>
                      <a:r>
                        <a:rPr lang="zh-CN" altLang="en-US" sz="1400" kern="1200" dirty="0" smtClean="0">
                          <a:solidFill>
                            <a:schemeClr val="tx1"/>
                          </a:solidFill>
                          <a:effectLst/>
                          <a:latin typeface="+mn-lt"/>
                          <a:ea typeface="+mn-ea"/>
                          <a:cs typeface="+mn-cs"/>
                        </a:rPr>
                        <a:t>、</a:t>
                      </a:r>
                      <a:r>
                        <a:rPr lang="zh-CN" altLang="zh-CN" sz="1400" kern="1200" dirty="0" smtClean="0">
                          <a:solidFill>
                            <a:schemeClr val="tx1"/>
                          </a:solidFill>
                          <a:effectLst/>
                          <a:latin typeface="+mn-lt"/>
                          <a:ea typeface="+mn-ea"/>
                          <a:cs typeface="+mn-cs"/>
                        </a:rPr>
                        <a:t>荆</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锋</a:t>
                      </a:r>
                    </a:p>
                  </a:txBody>
                  <a:tcPr marL="54456" marR="5445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002">
                <a:tc>
                  <a:txBody>
                    <a:bodyPr/>
                    <a:lstStyle/>
                    <a:p>
                      <a:pPr lvl="0"/>
                      <a:r>
                        <a:rPr lang="zh-CN" altLang="en-US" sz="1600" b="1" kern="100" dirty="0" smtClean="0">
                          <a:latin typeface="Times New Roman"/>
                          <a:ea typeface="宋体"/>
                        </a:rPr>
                        <a:t>内容</a:t>
                      </a:r>
                      <a:r>
                        <a:rPr lang="zh-CN" sz="1600" b="1" kern="100" dirty="0" smtClean="0">
                          <a:latin typeface="Times New Roman"/>
                          <a:ea typeface="宋体"/>
                        </a:rPr>
                        <a:t>四：</a:t>
                      </a:r>
                      <a:r>
                        <a:rPr lang="zh-CN" altLang="en-US" sz="1600" b="1" kern="1200" dirty="0" smtClean="0">
                          <a:solidFill>
                            <a:schemeClr val="tx1"/>
                          </a:solidFill>
                          <a:effectLst/>
                          <a:latin typeface="+mn-lt"/>
                          <a:ea typeface="+mn-ea"/>
                          <a:cs typeface="+mn-cs"/>
                        </a:rPr>
                        <a:t>体制机制创新</a:t>
                      </a:r>
                      <a:endParaRPr lang="en-US" altLang="zh-CN" sz="16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kern="1200" dirty="0" smtClean="0">
                          <a:solidFill>
                            <a:schemeClr val="tx1"/>
                          </a:solidFill>
                          <a:latin typeface="Arial" pitchFamily="34" charset="0"/>
                          <a:ea typeface="华文细黑" pitchFamily="2" charset="-122"/>
                          <a:cs typeface="Arial" pitchFamily="34" charset="0"/>
                        </a:rPr>
                        <a:t>Content4: Institutional Innovation</a:t>
                      </a: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lang="en-US" altLang="zh-CN" sz="1200" kern="1200" dirty="0" smtClean="0">
                          <a:solidFill>
                            <a:schemeClr val="tx1"/>
                          </a:solidFill>
                          <a:effectLst/>
                          <a:latin typeface="Arial" pitchFamily="34" charset="0"/>
                          <a:ea typeface="+mn-ea"/>
                          <a:cs typeface="Arial" pitchFamily="34" charset="0"/>
                        </a:rPr>
                        <a:t>Hans van </a:t>
                      </a:r>
                      <a:r>
                        <a:rPr lang="en-US" altLang="zh-CN" sz="1200" kern="1200" dirty="0" err="1" smtClean="0">
                          <a:solidFill>
                            <a:schemeClr val="tx1"/>
                          </a:solidFill>
                          <a:effectLst/>
                          <a:latin typeface="Arial" pitchFamily="34" charset="0"/>
                          <a:ea typeface="+mn-ea"/>
                          <a:cs typeface="Arial" pitchFamily="34" charset="0"/>
                        </a:rPr>
                        <a:t>der</a:t>
                      </a:r>
                      <a:r>
                        <a:rPr lang="en-US" altLang="zh-CN" sz="1200" kern="1200" dirty="0" smtClean="0">
                          <a:solidFill>
                            <a:schemeClr val="tx1"/>
                          </a:solidFill>
                          <a:effectLst/>
                          <a:latin typeface="Arial" pitchFamily="34" charset="0"/>
                          <a:ea typeface="+mn-ea"/>
                          <a:cs typeface="Arial" pitchFamily="34" charset="0"/>
                        </a:rPr>
                        <a:t> </a:t>
                      </a:r>
                      <a:r>
                        <a:rPr lang="en-US" altLang="zh-CN" sz="1200" kern="1200" dirty="0" err="1" smtClean="0">
                          <a:solidFill>
                            <a:schemeClr val="tx1"/>
                          </a:solidFill>
                          <a:effectLst/>
                          <a:latin typeface="Arial" pitchFamily="34" charset="0"/>
                          <a:ea typeface="+mn-ea"/>
                          <a:cs typeface="Arial" pitchFamily="34" charset="0"/>
                        </a:rPr>
                        <a:t>Vlist</a:t>
                      </a:r>
                      <a:endParaRPr lang="zh-CN" altLang="zh-CN" sz="1200" kern="1200" dirty="0" smtClean="0">
                        <a:solidFill>
                          <a:schemeClr val="tx1"/>
                        </a:solidFill>
                        <a:effectLst/>
                        <a:latin typeface="Arial" pitchFamily="34" charset="0"/>
                        <a:ea typeface="+mn-ea"/>
                        <a:cs typeface="Arial" pitchFamily="34" charset="0"/>
                      </a:endParaRPr>
                    </a:p>
                    <a:p>
                      <a:pPr marL="0" algn="ctr" defTabSz="914400" rtl="0" eaLnBrk="1" latinLnBrk="0" hangingPunct="1">
                        <a:spcAft>
                          <a:spcPts val="0"/>
                        </a:spcAft>
                      </a:pPr>
                      <a:r>
                        <a:rPr lang="zh-CN" altLang="zh-CN" sz="1400" kern="1200" dirty="0" smtClean="0">
                          <a:solidFill>
                            <a:schemeClr val="tx1"/>
                          </a:solidFill>
                          <a:effectLst/>
                          <a:latin typeface="+mn-ea"/>
                          <a:ea typeface="+mn-ea"/>
                          <a:cs typeface="+mn-cs"/>
                        </a:rPr>
                        <a:t>李晓江</a:t>
                      </a:r>
                      <a:endParaRPr lang="en-US" altLang="zh-CN" sz="1400" kern="1200" dirty="0" smtClean="0">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tx1"/>
                          </a:solidFill>
                          <a:effectLst/>
                          <a:latin typeface="+mn-lt"/>
                          <a:ea typeface="+mn-ea"/>
                          <a:cs typeface="+mn-cs"/>
                        </a:rPr>
                        <a:t>（</a:t>
                      </a:r>
                      <a:r>
                        <a:rPr lang="en-US" altLang="zh-CN" sz="1200" kern="1200" dirty="0" smtClean="0">
                          <a:solidFill>
                            <a:schemeClr val="tx1"/>
                          </a:solidFill>
                          <a:effectLst/>
                          <a:latin typeface="Arial" pitchFamily="34" charset="0"/>
                          <a:ea typeface="+mn-ea"/>
                          <a:cs typeface="Arial" pitchFamily="34" charset="0"/>
                        </a:rPr>
                        <a:t>Li </a:t>
                      </a:r>
                      <a:r>
                        <a:rPr lang="en-US" altLang="zh-CN" sz="1200" kern="1200" dirty="0" err="1" smtClean="0">
                          <a:solidFill>
                            <a:schemeClr val="tx1"/>
                          </a:solidFill>
                          <a:effectLst/>
                          <a:latin typeface="Arial" pitchFamily="34" charset="0"/>
                          <a:ea typeface="+mn-ea"/>
                          <a:cs typeface="Arial" pitchFamily="34" charset="0"/>
                        </a:rPr>
                        <a:t>Xiaojiang</a:t>
                      </a:r>
                      <a:r>
                        <a:rPr lang="zh-CN" altLang="en-US" sz="1600" kern="1200" dirty="0" smtClean="0">
                          <a:solidFill>
                            <a:schemeClr val="tx1"/>
                          </a:solidFill>
                          <a:effectLst/>
                          <a:latin typeface="+mn-lt"/>
                          <a:ea typeface="+mn-ea"/>
                          <a:cs typeface="+mn-cs"/>
                        </a:rPr>
                        <a:t>）</a:t>
                      </a:r>
                      <a:endParaRPr lang="zh-CN" altLang="zh-CN" sz="1600" kern="100" dirty="0" smtClean="0">
                        <a:latin typeface="Times New Roman"/>
                        <a:ea typeface="+mn-ea"/>
                      </a:endParaRPr>
                    </a:p>
                    <a:p>
                      <a:pPr algn="ctr"/>
                      <a:endParaRPr lang="zh-CN" altLang="zh-CN" sz="1800" kern="1200" dirty="0" smtClean="0">
                        <a:solidFill>
                          <a:schemeClr val="tx1"/>
                        </a:solidFill>
                        <a:effectLst/>
                        <a:latin typeface="+mn-lt"/>
                        <a:ea typeface="+mn-ea"/>
                        <a:cs typeface="+mn-cs"/>
                      </a:endParaRPr>
                    </a:p>
                    <a:p>
                      <a:pPr algn="ctr">
                        <a:spcAft>
                          <a:spcPts val="0"/>
                        </a:spcAft>
                      </a:pPr>
                      <a:endParaRPr lang="zh-CN" sz="1400" kern="1200" dirty="0">
                        <a:solidFill>
                          <a:schemeClr val="tx1"/>
                        </a:solidFill>
                        <a:latin typeface="华文细黑" pitchFamily="2" charset="-122"/>
                        <a:ea typeface="华文细黑" pitchFamily="2" charset="-122"/>
                        <a:cs typeface="+mn-cs"/>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altLang="zh-CN" sz="1400" kern="1200" dirty="0" smtClean="0">
                          <a:solidFill>
                            <a:schemeClr val="tx1"/>
                          </a:solidFill>
                          <a:effectLst/>
                          <a:latin typeface="+mn-lt"/>
                          <a:ea typeface="+mn-ea"/>
                          <a:cs typeface="+mn-cs"/>
                        </a:rPr>
                        <a:t>吴舜泽</a:t>
                      </a:r>
                      <a:r>
                        <a:rPr lang="zh-CN" altLang="en-US" sz="1400" kern="1200" dirty="0" smtClean="0">
                          <a:solidFill>
                            <a:schemeClr val="tx1"/>
                          </a:solidFill>
                          <a:effectLst/>
                          <a:latin typeface="+mn-lt"/>
                          <a:ea typeface="+mn-ea"/>
                          <a:cs typeface="+mn-cs"/>
                        </a:rPr>
                        <a:t>（</a:t>
                      </a:r>
                      <a:r>
                        <a:rPr lang="en-US" altLang="zh-CN" sz="1200" kern="1200" dirty="0" smtClean="0">
                          <a:solidFill>
                            <a:schemeClr val="tx1"/>
                          </a:solidFill>
                          <a:effectLst/>
                          <a:latin typeface="Arial" pitchFamily="34" charset="0"/>
                          <a:ea typeface="+mn-ea"/>
                          <a:cs typeface="Arial" pitchFamily="34" charset="0"/>
                        </a:rPr>
                        <a:t>Wu </a:t>
                      </a:r>
                      <a:r>
                        <a:rPr lang="en-US" altLang="zh-CN" sz="1200" kern="1200" dirty="0" err="1" smtClean="0">
                          <a:solidFill>
                            <a:schemeClr val="tx1"/>
                          </a:solidFill>
                          <a:effectLst/>
                          <a:latin typeface="Arial" pitchFamily="34" charset="0"/>
                          <a:ea typeface="+mn-ea"/>
                          <a:cs typeface="Arial" pitchFamily="34" charset="0"/>
                        </a:rPr>
                        <a:t>Shunze</a:t>
                      </a:r>
                      <a:r>
                        <a:rPr lang="zh-CN" altLang="en-US" sz="1400" kern="1200" dirty="0" smtClean="0">
                          <a:solidFill>
                            <a:schemeClr val="tx1"/>
                          </a:solidFill>
                          <a:effectLst/>
                          <a:latin typeface="+mn-lt"/>
                          <a:ea typeface="+mn-ea"/>
                          <a:cs typeface="+mn-cs"/>
                        </a:rPr>
                        <a:t>）</a:t>
                      </a:r>
                      <a:endParaRPr lang="zh-CN" altLang="zh-CN" sz="1400" kern="1200" dirty="0" smtClean="0">
                        <a:solidFill>
                          <a:schemeClr val="tx1"/>
                        </a:solidFill>
                        <a:effectLst/>
                        <a:latin typeface="+mn-lt"/>
                        <a:ea typeface="+mn-ea"/>
                        <a:cs typeface="+mn-cs"/>
                      </a:endParaRPr>
                    </a:p>
                    <a:p>
                      <a:pPr algn="ctr"/>
                      <a:r>
                        <a:rPr lang="zh-CN" altLang="zh-CN" sz="1380" kern="1200" dirty="0" smtClean="0">
                          <a:solidFill>
                            <a:schemeClr val="tx1"/>
                          </a:solidFill>
                          <a:effectLst/>
                          <a:latin typeface="+mn-lt"/>
                          <a:ea typeface="+mn-ea"/>
                          <a:cs typeface="+mn-cs"/>
                        </a:rPr>
                        <a:t>方创琳</a:t>
                      </a:r>
                      <a:r>
                        <a:rPr lang="zh-CN" altLang="en-US" sz="1380" kern="1200" dirty="0" smtClean="0">
                          <a:solidFill>
                            <a:schemeClr val="tx1"/>
                          </a:solidFill>
                          <a:effectLst/>
                          <a:latin typeface="+mn-lt"/>
                          <a:ea typeface="+mn-ea"/>
                          <a:cs typeface="+mn-cs"/>
                        </a:rPr>
                        <a:t>（</a:t>
                      </a:r>
                      <a:r>
                        <a:rPr lang="en-US" altLang="zh-CN" sz="1200" kern="1200" dirty="0" smtClean="0">
                          <a:solidFill>
                            <a:schemeClr val="tx1"/>
                          </a:solidFill>
                          <a:effectLst/>
                          <a:latin typeface="Arial" pitchFamily="34" charset="0"/>
                          <a:ea typeface="+mn-ea"/>
                          <a:cs typeface="Arial" pitchFamily="34" charset="0"/>
                        </a:rPr>
                        <a:t>Fang </a:t>
                      </a:r>
                      <a:r>
                        <a:rPr lang="en-US" altLang="zh-CN" sz="1200" kern="1200" dirty="0" err="1" smtClean="0">
                          <a:solidFill>
                            <a:schemeClr val="tx1"/>
                          </a:solidFill>
                          <a:effectLst/>
                          <a:latin typeface="Arial" pitchFamily="34" charset="0"/>
                          <a:ea typeface="+mn-ea"/>
                          <a:cs typeface="Arial" pitchFamily="34" charset="0"/>
                        </a:rPr>
                        <a:t>Chuanglin</a:t>
                      </a:r>
                      <a:r>
                        <a:rPr lang="zh-CN" altLang="en-US" sz="1380" kern="1200" dirty="0" smtClean="0">
                          <a:solidFill>
                            <a:schemeClr val="tx1"/>
                          </a:solidFill>
                          <a:effectLst/>
                          <a:latin typeface="+mn-lt"/>
                          <a:ea typeface="+mn-ea"/>
                          <a:cs typeface="+mn-cs"/>
                        </a:rPr>
                        <a:t>）</a:t>
                      </a:r>
                      <a:endParaRPr lang="zh-CN" altLang="zh-CN" sz="1380" kern="1200" dirty="0" smtClean="0">
                        <a:solidFill>
                          <a:schemeClr val="tx1"/>
                        </a:solidFill>
                        <a:effectLst/>
                        <a:latin typeface="+mn-lt"/>
                        <a:ea typeface="+mn-ea"/>
                        <a:cs typeface="+mn-cs"/>
                      </a:endParaRPr>
                    </a:p>
                    <a:p>
                      <a:pPr algn="ctr"/>
                      <a:r>
                        <a:rPr lang="zh-CN" altLang="zh-CN" sz="1400" kern="1200" dirty="0" smtClean="0">
                          <a:solidFill>
                            <a:schemeClr val="tx1"/>
                          </a:solidFill>
                          <a:effectLst/>
                          <a:latin typeface="+mn-lt"/>
                          <a:ea typeface="+mn-ea"/>
                          <a:cs typeface="+mn-cs"/>
                        </a:rPr>
                        <a:t>叶</a:t>
                      </a:r>
                      <a:r>
                        <a:rPr lang="en-US" altLang="zh-CN" sz="1400" kern="1200" dirty="0" smtClean="0">
                          <a:solidFill>
                            <a:schemeClr val="tx1"/>
                          </a:solidFill>
                          <a:effectLst/>
                          <a:latin typeface="+mn-lt"/>
                          <a:ea typeface="+mn-ea"/>
                          <a:cs typeface="+mn-cs"/>
                        </a:rPr>
                        <a:t>  </a:t>
                      </a:r>
                      <a:r>
                        <a:rPr lang="zh-CN" altLang="zh-CN" sz="1400" kern="1200" dirty="0" smtClean="0">
                          <a:solidFill>
                            <a:schemeClr val="tx1"/>
                          </a:solidFill>
                          <a:effectLst/>
                          <a:latin typeface="+mn-lt"/>
                          <a:ea typeface="+mn-ea"/>
                          <a:cs typeface="+mn-cs"/>
                        </a:rPr>
                        <a:t>青</a:t>
                      </a:r>
                      <a:r>
                        <a:rPr lang="zh-CN" altLang="en-US" sz="1200" kern="1200" dirty="0" smtClean="0">
                          <a:solidFill>
                            <a:schemeClr val="tx1"/>
                          </a:solidFill>
                          <a:effectLst/>
                          <a:latin typeface="Arial" pitchFamily="34" charset="0"/>
                          <a:ea typeface="+mn-ea"/>
                          <a:cs typeface="Arial" pitchFamily="34" charset="0"/>
                        </a:rPr>
                        <a:t>（</a:t>
                      </a:r>
                      <a:r>
                        <a:rPr lang="en-US" altLang="zh-CN" sz="1200" kern="1200" dirty="0" smtClean="0">
                          <a:solidFill>
                            <a:schemeClr val="tx1"/>
                          </a:solidFill>
                          <a:effectLst/>
                          <a:latin typeface="Arial" pitchFamily="34" charset="0"/>
                          <a:ea typeface="+mn-ea"/>
                          <a:cs typeface="Arial" pitchFamily="34" charset="0"/>
                        </a:rPr>
                        <a:t>Ye Qing</a:t>
                      </a:r>
                      <a:r>
                        <a:rPr lang="zh-CN" altLang="en-US" sz="1200" kern="1200" dirty="0" smtClean="0">
                          <a:solidFill>
                            <a:schemeClr val="tx1"/>
                          </a:solidFill>
                          <a:effectLst/>
                          <a:latin typeface="Arial" pitchFamily="34" charset="0"/>
                          <a:ea typeface="+mn-ea"/>
                          <a:cs typeface="Arial" pitchFamily="34" charset="0"/>
                        </a:rPr>
                        <a:t>）</a:t>
                      </a:r>
                      <a:endParaRPr lang="en-US" altLang="zh-CN" sz="1200" kern="1200" dirty="0" smtClean="0">
                        <a:solidFill>
                          <a:schemeClr val="tx1"/>
                        </a:solidFill>
                        <a:effectLst/>
                        <a:latin typeface="Arial" pitchFamily="34" charset="0"/>
                        <a:ea typeface="+mn-ea"/>
                        <a:cs typeface="Arial" pitchFamily="34" charset="0"/>
                      </a:endParaRPr>
                    </a:p>
                    <a:p>
                      <a:pPr algn="ctr"/>
                      <a:r>
                        <a:rPr lang="en-US" altLang="zh-CN" sz="1200" kern="1200" dirty="0" err="1" smtClean="0">
                          <a:solidFill>
                            <a:schemeClr val="tx1"/>
                          </a:solidFill>
                          <a:effectLst/>
                          <a:latin typeface="Arial" pitchFamily="34" charset="0"/>
                          <a:ea typeface="+mn-ea"/>
                          <a:cs typeface="Arial" pitchFamily="34" charset="0"/>
                        </a:rPr>
                        <a:t>Beate</a:t>
                      </a:r>
                      <a:r>
                        <a:rPr lang="en-US" altLang="zh-CN" sz="1200" kern="1200" dirty="0" smtClean="0">
                          <a:solidFill>
                            <a:schemeClr val="tx1"/>
                          </a:solidFill>
                          <a:effectLst/>
                          <a:latin typeface="Arial" pitchFamily="34" charset="0"/>
                          <a:ea typeface="+mn-ea"/>
                          <a:cs typeface="Arial" pitchFamily="34" charset="0"/>
                        </a:rPr>
                        <a:t> Weber-</a:t>
                      </a:r>
                      <a:r>
                        <a:rPr lang="en-US" altLang="zh-CN" sz="1200" kern="1200" dirty="0" err="1" smtClean="0">
                          <a:solidFill>
                            <a:schemeClr val="tx1"/>
                          </a:solidFill>
                          <a:effectLst/>
                          <a:latin typeface="Arial" pitchFamily="34" charset="0"/>
                          <a:ea typeface="+mn-ea"/>
                          <a:cs typeface="Arial" pitchFamily="34" charset="0"/>
                        </a:rPr>
                        <a:t>Schuerholz</a:t>
                      </a:r>
                      <a:endParaRPr lang="zh-CN" altLang="zh-CN" sz="1200" kern="1200" dirty="0" smtClean="0">
                        <a:solidFill>
                          <a:schemeClr val="tx1"/>
                        </a:solidFill>
                        <a:effectLst/>
                        <a:latin typeface="Arial" pitchFamily="34" charset="0"/>
                        <a:ea typeface="+mn-ea"/>
                        <a:cs typeface="Arial" pitchFamily="34" charset="0"/>
                      </a:endParaRPr>
                    </a:p>
                    <a:p>
                      <a:pPr algn="ctr"/>
                      <a:r>
                        <a:rPr lang="en-US" altLang="zh-CN" sz="1200" kern="1200" dirty="0" err="1" smtClean="0">
                          <a:solidFill>
                            <a:schemeClr val="tx1"/>
                          </a:solidFill>
                          <a:effectLst/>
                          <a:latin typeface="Arial" pitchFamily="34" charset="0"/>
                          <a:ea typeface="+mn-ea"/>
                          <a:cs typeface="Arial" pitchFamily="34" charset="0"/>
                        </a:rPr>
                        <a:t>HidefumiImura</a:t>
                      </a:r>
                      <a:endParaRPr lang="zh-CN" altLang="zh-CN" sz="1200" kern="1200" dirty="0" smtClean="0">
                        <a:solidFill>
                          <a:schemeClr val="tx1"/>
                        </a:solidFill>
                        <a:effectLst/>
                        <a:latin typeface="Arial" pitchFamily="34" charset="0"/>
                        <a:ea typeface="+mn-ea"/>
                        <a:cs typeface="Arial" pitchFamily="34" charset="0"/>
                      </a:endParaRPr>
                    </a:p>
                    <a:p>
                      <a:pPr algn="ctr"/>
                      <a:r>
                        <a:rPr lang="en-US" altLang="zh-CN" sz="1200" kern="1200" dirty="0" smtClean="0">
                          <a:solidFill>
                            <a:schemeClr val="tx1"/>
                          </a:solidFill>
                          <a:effectLst/>
                          <a:latin typeface="Arial" pitchFamily="34" charset="0"/>
                          <a:ea typeface="+mn-ea"/>
                          <a:cs typeface="Arial" pitchFamily="34" charset="0"/>
                        </a:rPr>
                        <a:t>Vijay </a:t>
                      </a:r>
                      <a:r>
                        <a:rPr lang="en-US" altLang="zh-CN" sz="1200" kern="1200" dirty="0" err="1" smtClean="0">
                          <a:solidFill>
                            <a:schemeClr val="tx1"/>
                          </a:solidFill>
                          <a:effectLst/>
                          <a:latin typeface="Arial" pitchFamily="34" charset="0"/>
                          <a:ea typeface="+mn-ea"/>
                          <a:cs typeface="Arial" pitchFamily="34" charset="0"/>
                        </a:rPr>
                        <a:t>Jagannathan</a:t>
                      </a:r>
                      <a:endParaRPr lang="zh-CN" altLang="zh-CN" sz="1200" kern="1200" dirty="0" smtClean="0">
                        <a:solidFill>
                          <a:schemeClr val="tx1"/>
                        </a:solidFill>
                        <a:effectLst/>
                        <a:latin typeface="Arial" pitchFamily="34" charset="0"/>
                        <a:ea typeface="+mn-ea"/>
                        <a:cs typeface="Arial" pitchFamily="34" charset="0"/>
                      </a:endParaRPr>
                    </a:p>
                    <a:p>
                      <a:pPr algn="ctr"/>
                      <a:r>
                        <a:rPr lang="en-US" altLang="zh-CN" sz="1200" kern="1200" dirty="0" err="1" smtClean="0">
                          <a:solidFill>
                            <a:schemeClr val="tx1"/>
                          </a:solidFill>
                          <a:effectLst/>
                          <a:latin typeface="Arial" pitchFamily="34" charset="0"/>
                          <a:ea typeface="+mn-ea"/>
                          <a:cs typeface="Arial" pitchFamily="34" charset="0"/>
                        </a:rPr>
                        <a:t>Goerild</a:t>
                      </a:r>
                      <a:r>
                        <a:rPr lang="en-US" altLang="zh-CN" sz="1200" kern="1200" dirty="0" smtClean="0">
                          <a:solidFill>
                            <a:schemeClr val="tx1"/>
                          </a:solidFill>
                          <a:effectLst/>
                          <a:latin typeface="Arial" pitchFamily="34" charset="0"/>
                          <a:ea typeface="+mn-ea"/>
                          <a:cs typeface="Arial" pitchFamily="34" charset="0"/>
                        </a:rPr>
                        <a:t> </a:t>
                      </a:r>
                      <a:r>
                        <a:rPr lang="en-US" altLang="zh-CN" sz="1200" kern="1200" dirty="0" err="1" smtClean="0">
                          <a:solidFill>
                            <a:schemeClr val="tx1"/>
                          </a:solidFill>
                          <a:effectLst/>
                          <a:latin typeface="Arial" pitchFamily="34" charset="0"/>
                          <a:ea typeface="+mn-ea"/>
                          <a:cs typeface="Arial" pitchFamily="34" charset="0"/>
                        </a:rPr>
                        <a:t>Heggelund</a:t>
                      </a:r>
                      <a:endParaRPr lang="zh-CN" altLang="zh-CN" sz="1200" kern="1200" dirty="0" smtClean="0">
                        <a:solidFill>
                          <a:schemeClr val="tx1"/>
                        </a:solidFill>
                        <a:effectLst/>
                        <a:latin typeface="Arial" pitchFamily="34" charset="0"/>
                        <a:ea typeface="+mn-ea"/>
                        <a:cs typeface="Arial" pitchFamily="34" charset="0"/>
                      </a:endParaRPr>
                    </a:p>
                    <a:p>
                      <a:pPr algn="ctr">
                        <a:spcAft>
                          <a:spcPts val="0"/>
                        </a:spcAft>
                      </a:pPr>
                      <a:endParaRPr lang="zh-CN" sz="1600" kern="100" dirty="0">
                        <a:latin typeface="Times New Roman"/>
                        <a:ea typeface="宋体"/>
                      </a:endParaRPr>
                    </a:p>
                  </a:txBody>
                  <a:tcPr marL="54456" marR="5445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600" kern="100" dirty="0">
                        <a:latin typeface="Times New Roman"/>
                        <a:ea typeface="宋体"/>
                      </a:endParaRPr>
                    </a:p>
                  </a:txBody>
                  <a:tcPr marL="54456" marR="5445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4599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539552" y="1409328"/>
            <a:ext cx="7777163" cy="685800"/>
            <a:chOff x="1296" y="1824"/>
            <a:chExt cx="4899" cy="432"/>
          </a:xfrm>
        </p:grpSpPr>
        <p:sp>
          <p:nvSpPr>
            <p:cNvPr id="44" name="AutoShape 47"/>
            <p:cNvSpPr>
              <a:spLocks noChangeArrowheads="1"/>
            </p:cNvSpPr>
            <p:nvPr/>
          </p:nvSpPr>
          <p:spPr bwMode="gray">
            <a:xfrm>
              <a:off x="1536" y="1899"/>
              <a:ext cx="4659"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795" y="1934"/>
              <a:ext cx="2160"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sz="1400" b="1" kern="0" noProof="0" dirty="0">
                  <a:solidFill>
                    <a:srgbClr val="000000"/>
                  </a:solidFill>
                  <a:latin typeface="黑体" pitchFamily="49" charset="-122"/>
                  <a:ea typeface="黑体" pitchFamily="49" charset="-122"/>
                </a:rPr>
                <a:t>项</a:t>
              </a:r>
              <a:r>
                <a:rPr lang="zh-CN" altLang="en-US" sz="1400" b="1" kern="0" noProof="0" dirty="0" smtClean="0">
                  <a:solidFill>
                    <a:srgbClr val="000000"/>
                  </a:solidFill>
                  <a:latin typeface="黑体" pitchFamily="49" charset="-122"/>
                  <a:ea typeface="黑体" pitchFamily="49" charset="-122"/>
                </a:rPr>
                <a:t>目背景 </a:t>
              </a:r>
              <a:r>
                <a:rPr lang="en-US" altLang="zh-CN" sz="1400" b="1" kern="0" noProof="0" dirty="0" smtClean="0">
                  <a:solidFill>
                    <a:srgbClr val="000000"/>
                  </a:solidFill>
                  <a:ea typeface="宋体" pitchFamily="2" charset="-122"/>
                </a:rPr>
                <a:t>Project Background</a:t>
              </a:r>
              <a:endParaRPr kumimoji="0" lang="en-US" altLang="zh-CN" sz="1400" b="1" i="0" u="none" strike="noStrike" kern="0" cap="none" spc="0" normalizeH="0" baseline="0" noProof="0" dirty="0" smtClean="0">
                <a:ln>
                  <a:noFill/>
                </a:ln>
                <a:solidFill>
                  <a:srgbClr val="000000"/>
                </a:solidFill>
                <a:effectLst/>
                <a:uLnTx/>
                <a:uFillTx/>
                <a:ea typeface="宋体" pitchFamily="2" charset="-122"/>
              </a:endParaRPr>
            </a:p>
          </p:txBody>
        </p:sp>
        <p:sp>
          <p:nvSpPr>
            <p:cNvPr id="47" name="Text Box 50"/>
            <p:cNvSpPr txBox="1">
              <a:spLocks noChangeArrowheads="1"/>
            </p:cNvSpPr>
            <p:nvPr/>
          </p:nvSpPr>
          <p:spPr bwMode="gray">
            <a:xfrm>
              <a:off x="1393" y="1886"/>
              <a:ext cx="22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1</a:t>
              </a:r>
            </a:p>
          </p:txBody>
        </p:sp>
      </p:grpSp>
      <p:grpSp>
        <p:nvGrpSpPr>
          <p:cNvPr id="48" name="Group 51"/>
          <p:cNvGrpSpPr>
            <a:grpSpLocks/>
          </p:cNvGrpSpPr>
          <p:nvPr/>
        </p:nvGrpSpPr>
        <p:grpSpPr bwMode="auto">
          <a:xfrm>
            <a:off x="543272" y="3103240"/>
            <a:ext cx="7773988" cy="685800"/>
            <a:chOff x="1296" y="1824"/>
            <a:chExt cx="4897" cy="432"/>
          </a:xfrm>
        </p:grpSpPr>
        <p:sp>
          <p:nvSpPr>
            <p:cNvPr id="49" name="AutoShape 52"/>
            <p:cNvSpPr>
              <a:spLocks noChangeArrowheads="1"/>
            </p:cNvSpPr>
            <p:nvPr/>
          </p:nvSpPr>
          <p:spPr bwMode="gray">
            <a:xfrm>
              <a:off x="1536" y="1899"/>
              <a:ext cx="4657"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810" y="1934"/>
              <a:ext cx="2160"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0000"/>
                  </a:solidFill>
                  <a:effectLst/>
                  <a:uLnTx/>
                  <a:uFillTx/>
                  <a:latin typeface="黑体" pitchFamily="49" charset="-122"/>
                  <a:ea typeface="黑体" pitchFamily="49" charset="-122"/>
                </a:rPr>
                <a:t>研究框架 </a:t>
              </a:r>
              <a:r>
                <a:rPr kumimoji="0" lang="en-US" altLang="zh-CN" sz="1400" b="1" i="0" u="none" strike="noStrike" kern="0" cap="none" spc="0" normalizeH="0" baseline="0" noProof="0" dirty="0" smtClean="0">
                  <a:ln>
                    <a:noFill/>
                  </a:ln>
                  <a:solidFill>
                    <a:srgbClr val="000000"/>
                  </a:solidFill>
                  <a:effectLst/>
                  <a:uLnTx/>
                  <a:uFillTx/>
                  <a:ea typeface="宋体" pitchFamily="2" charset="-122"/>
                </a:rPr>
                <a:t>Research Framework</a:t>
              </a:r>
            </a:p>
          </p:txBody>
        </p:sp>
        <p:sp>
          <p:nvSpPr>
            <p:cNvPr id="52" name="Text Box 55"/>
            <p:cNvSpPr txBox="1">
              <a:spLocks noChangeArrowheads="1"/>
            </p:cNvSpPr>
            <p:nvPr/>
          </p:nvSpPr>
          <p:spPr bwMode="gray">
            <a:xfrm>
              <a:off x="1397" y="1886"/>
              <a:ext cx="214"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3</a:t>
              </a:r>
            </a:p>
          </p:txBody>
        </p:sp>
      </p:grpSp>
      <p:grpSp>
        <p:nvGrpSpPr>
          <p:cNvPr id="58" name="Group 61"/>
          <p:cNvGrpSpPr>
            <a:grpSpLocks/>
          </p:cNvGrpSpPr>
          <p:nvPr/>
        </p:nvGrpSpPr>
        <p:grpSpPr bwMode="auto">
          <a:xfrm>
            <a:off x="539552" y="4005064"/>
            <a:ext cx="7993064" cy="685800"/>
            <a:chOff x="1296" y="1824"/>
            <a:chExt cx="5035" cy="432"/>
          </a:xfrm>
        </p:grpSpPr>
        <p:sp>
          <p:nvSpPr>
            <p:cNvPr id="59" name="AutoShape 62"/>
            <p:cNvSpPr>
              <a:spLocks noChangeArrowheads="1"/>
            </p:cNvSpPr>
            <p:nvPr/>
          </p:nvSpPr>
          <p:spPr bwMode="gray">
            <a:xfrm>
              <a:off x="1536" y="1899"/>
              <a:ext cx="4634" cy="288"/>
            </a:xfrm>
            <a:prstGeom prst="roundRect">
              <a:avLst>
                <a:gd name="adj" fmla="val 16667"/>
              </a:avLst>
            </a:prstGeom>
            <a:gradFill flip="none" rotWithShape="1">
              <a:gsLst>
                <a:gs pos="0">
                  <a:srgbClr val="90A8B0"/>
                </a:gs>
                <a:gs pos="50000">
                  <a:srgbClr val="90A8B0">
                    <a:gamma/>
                    <a:tint val="21176"/>
                    <a:invGamma/>
                  </a:srgbClr>
                </a:gs>
                <a:gs pos="100000">
                  <a:srgbClr val="90A8B0"/>
                </a:gs>
              </a:gsLst>
              <a:lin ang="16200000" scaled="1"/>
              <a:tileRect/>
            </a:gradFill>
            <a:ln w="12700" algn="ctr">
              <a:solidFill>
                <a:srgbClr val="FFFFFF"/>
              </a:solidFill>
              <a:round/>
              <a:headEnd/>
              <a:tailEnd/>
            </a:ln>
            <a:effectLst/>
            <a:extLst>
              <a:ext uri="{AF507438-7753-43E0-B8FC-AC1667EBCBE1}">
                <a14:hiddenEffects xmln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Text Box 64"/>
            <p:cNvSpPr txBox="1">
              <a:spLocks noChangeArrowheads="1"/>
            </p:cNvSpPr>
            <p:nvPr/>
          </p:nvSpPr>
          <p:spPr bwMode="gray">
            <a:xfrm>
              <a:off x="1751" y="1934"/>
              <a:ext cx="4580"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defRPr/>
              </a:pPr>
              <a:r>
                <a:rPr kumimoji="0" lang="zh-CN" altLang="en-US" sz="1400" b="1" i="0" u="none" strike="noStrike" kern="0" cap="none" spc="0" normalizeH="0" baseline="0" noProof="0" dirty="0" smtClean="0">
                  <a:ln>
                    <a:noFill/>
                  </a:ln>
                  <a:solidFill>
                    <a:srgbClr val="000000"/>
                  </a:solidFill>
                  <a:effectLst/>
                  <a:uLnTx/>
                  <a:uFillTx/>
                  <a:ea typeface="宋体" pitchFamily="2" charset="-122"/>
                </a:rPr>
                <a:t>   </a:t>
              </a:r>
              <a:r>
                <a:rPr kumimoji="0" lang="zh-CN" altLang="en-US" sz="1400" b="1" i="0" u="none" strike="noStrike" kern="0" cap="none" spc="0" normalizeH="0" baseline="0" noProof="0" dirty="0" smtClean="0">
                  <a:ln>
                    <a:noFill/>
                  </a:ln>
                  <a:solidFill>
                    <a:srgbClr val="000000"/>
                  </a:solidFill>
                  <a:effectLst/>
                  <a:uLnTx/>
                  <a:uFillTx/>
                  <a:latin typeface="黑体" pitchFamily="49" charset="-122"/>
                  <a:ea typeface="黑体" pitchFamily="49" charset="-122"/>
                </a:rPr>
                <a:t>项目实施方式与分工</a:t>
              </a:r>
              <a:r>
                <a:rPr lang="en-US" altLang="zh-CN" sz="1400" b="1" kern="0" dirty="0" smtClean="0">
                  <a:solidFill>
                    <a:srgbClr val="000000"/>
                  </a:solidFill>
                  <a:latin typeface="黑体" pitchFamily="49" charset="-122"/>
                  <a:ea typeface="黑体" pitchFamily="49" charset="-122"/>
                </a:rPr>
                <a:t> </a:t>
              </a:r>
              <a:r>
                <a:rPr lang="en-US" altLang="zh-CN" sz="1400" b="1" dirty="0" smtClean="0">
                  <a:ea typeface="华文细黑" pitchFamily="2" charset="-122"/>
                  <a:cs typeface="Arial" pitchFamily="34" charset="0"/>
                </a:rPr>
                <a:t>Project Implementation and Division of Work</a:t>
              </a:r>
              <a:endParaRPr kumimoji="0" lang="en-US" altLang="zh-CN" sz="1400" b="1" i="0" u="none" strike="noStrike" kern="0" cap="none" spc="0" normalizeH="0" baseline="0" noProof="0" dirty="0" smtClean="0">
                <a:ln>
                  <a:noFill/>
                </a:ln>
                <a:solidFill>
                  <a:srgbClr val="000000"/>
                </a:solidFill>
                <a:effectLst/>
                <a:uLnTx/>
                <a:uFillTx/>
                <a:ea typeface="宋体" pitchFamily="2" charset="-122"/>
              </a:endParaRPr>
            </a:p>
          </p:txBody>
        </p:sp>
        <p:sp>
          <p:nvSpPr>
            <p:cNvPr id="62" name="Text Box 65"/>
            <p:cNvSpPr txBox="1">
              <a:spLocks noChangeArrowheads="1"/>
            </p:cNvSpPr>
            <p:nvPr/>
          </p:nvSpPr>
          <p:spPr bwMode="gray">
            <a:xfrm>
              <a:off x="1397" y="1886"/>
              <a:ext cx="215"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kern="0" noProof="0" dirty="0">
                  <a:solidFill>
                    <a:srgbClr val="FFFFFF"/>
                  </a:solidFill>
                  <a:ea typeface="宋体" pitchFamily="2" charset="-122"/>
                </a:rPr>
                <a:t>4</a:t>
              </a:r>
              <a:endParaRPr kumimoji="0" lang="en-US" altLang="zh-CN" sz="2400" b="0" i="0" u="none" strike="noStrike" kern="0" cap="none" spc="0" normalizeH="0" baseline="0" noProof="0" dirty="0" smtClean="0">
                <a:ln>
                  <a:noFill/>
                </a:ln>
                <a:solidFill>
                  <a:srgbClr val="FFFFFF"/>
                </a:solidFill>
                <a:effectLst/>
                <a:uLnTx/>
                <a:uFillTx/>
                <a:ea typeface="宋体" pitchFamily="2" charset="-122"/>
              </a:endParaRP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grpSp>
        <p:nvGrpSpPr>
          <p:cNvPr id="28" name="Group 61"/>
          <p:cNvGrpSpPr>
            <a:grpSpLocks/>
          </p:cNvGrpSpPr>
          <p:nvPr/>
        </p:nvGrpSpPr>
        <p:grpSpPr bwMode="auto">
          <a:xfrm>
            <a:off x="570597" y="4906888"/>
            <a:ext cx="7705725" cy="685800"/>
            <a:chOff x="1296" y="1824"/>
            <a:chExt cx="4854" cy="432"/>
          </a:xfrm>
        </p:grpSpPr>
        <p:sp>
          <p:nvSpPr>
            <p:cNvPr id="29" name="AutoShape 62"/>
            <p:cNvSpPr>
              <a:spLocks noChangeArrowheads="1"/>
            </p:cNvSpPr>
            <p:nvPr/>
          </p:nvSpPr>
          <p:spPr bwMode="gray">
            <a:xfrm>
              <a:off x="1536" y="1899"/>
              <a:ext cx="4614" cy="288"/>
            </a:xfrm>
            <a:prstGeom prst="roundRect">
              <a:avLst>
                <a:gd name="adj" fmla="val 16667"/>
              </a:avLst>
            </a:prstGeom>
            <a:gradFill flip="none" rotWithShape="1">
              <a:gsLst>
                <a:gs pos="0">
                  <a:schemeClr val="accent6">
                    <a:lumMod val="60000"/>
                    <a:lumOff val="40000"/>
                  </a:schemeClr>
                </a:gs>
                <a:gs pos="49000">
                  <a:schemeClr val="accent6">
                    <a:lumMod val="20000"/>
                    <a:lumOff val="80000"/>
                  </a:schemeClr>
                </a:gs>
                <a:gs pos="100000">
                  <a:schemeClr val="accent6">
                    <a:lumMod val="60000"/>
                    <a:lumOff val="40000"/>
                  </a:schemeClr>
                </a:gs>
              </a:gsLst>
              <a:lin ang="5400000" scaled="0"/>
              <a:tileRect/>
            </a:gradFill>
            <a:ln w="12700" algn="ctr">
              <a:solidFill>
                <a:srgbClr val="FFFFFF"/>
              </a:solidFill>
              <a:round/>
              <a:headEnd/>
              <a:tailEnd/>
            </a:ln>
            <a:effectLst/>
            <a:extLst>
              <a:ext uri="{AF507438-7753-43E0-B8FC-AC1667EBCBE1}">
                <a14:hiddenEffects xmln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0" name="AutoShape 63"/>
            <p:cNvSpPr>
              <a:spLocks noChangeArrowheads="1"/>
            </p:cNvSpPr>
            <p:nvPr/>
          </p:nvSpPr>
          <p:spPr bwMode="gray">
            <a:xfrm>
              <a:off x="1296" y="1824"/>
              <a:ext cx="432" cy="432"/>
            </a:xfrm>
            <a:prstGeom prst="diamond">
              <a:avLst/>
            </a:prstGeom>
            <a:solidFill>
              <a:schemeClr val="accent6">
                <a:lumMod val="60000"/>
                <a:lumOff val="40000"/>
              </a:schemeClr>
            </a:solidFill>
            <a:ln w="25400" algn="ctr">
              <a:solidFill>
                <a:srgbClr val="FFFFFF"/>
              </a:solidFill>
              <a:miter lim="800000"/>
              <a:headEnd/>
              <a:tailEnd/>
            </a:ln>
            <a:effectLst/>
            <a:extLst>
              <a:ext uri="{AF507438-7753-43E0-B8FC-AC1667EBCBE1}">
                <a14:hiddenEffects xmln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1" name="Text Box 64"/>
            <p:cNvSpPr txBox="1">
              <a:spLocks noChangeArrowheads="1"/>
            </p:cNvSpPr>
            <p:nvPr/>
          </p:nvSpPr>
          <p:spPr bwMode="gray">
            <a:xfrm>
              <a:off x="1657" y="1934"/>
              <a:ext cx="2160"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000000"/>
                  </a:solidFill>
                  <a:effectLst/>
                  <a:uLnTx/>
                  <a:uFillTx/>
                  <a:ea typeface="宋体" pitchFamily="2" charset="-122"/>
                </a:rPr>
                <a:t>   </a:t>
              </a:r>
              <a:r>
                <a:rPr kumimoji="0" lang="zh-CN" altLang="en-US" sz="1400" b="1" i="0" u="none" strike="noStrike" kern="0" cap="none" spc="0" normalizeH="0" baseline="0" noProof="0" dirty="0" smtClean="0">
                  <a:ln>
                    <a:noFill/>
                  </a:ln>
                  <a:solidFill>
                    <a:srgbClr val="000000"/>
                  </a:solidFill>
                  <a:effectLst/>
                  <a:uLnTx/>
                  <a:uFillTx/>
                  <a:latin typeface="黑体" pitchFamily="49" charset="-122"/>
                  <a:ea typeface="黑体" pitchFamily="49" charset="-122"/>
                </a:rPr>
                <a:t> 进度安排 </a:t>
              </a:r>
              <a:r>
                <a:rPr kumimoji="0" lang="en-US" altLang="zh-CN" sz="1400" b="1" i="0" u="none" strike="noStrike" kern="0" cap="none" spc="0" normalizeH="0" baseline="0" noProof="0" dirty="0" smtClean="0">
                  <a:ln>
                    <a:noFill/>
                  </a:ln>
                  <a:solidFill>
                    <a:srgbClr val="000000"/>
                  </a:solidFill>
                  <a:effectLst/>
                  <a:uLnTx/>
                  <a:uFillTx/>
                  <a:ea typeface="宋体" pitchFamily="2" charset="-122"/>
                </a:rPr>
                <a:t>Time Table</a:t>
              </a:r>
            </a:p>
          </p:txBody>
        </p:sp>
        <p:sp>
          <p:nvSpPr>
            <p:cNvPr id="32" name="Text Box 65"/>
            <p:cNvSpPr txBox="1">
              <a:spLocks noChangeArrowheads="1"/>
            </p:cNvSpPr>
            <p:nvPr/>
          </p:nvSpPr>
          <p:spPr bwMode="gray">
            <a:xfrm>
              <a:off x="1397" y="1886"/>
              <a:ext cx="215"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kern="0" dirty="0">
                  <a:solidFill>
                    <a:srgbClr val="FFFFFF"/>
                  </a:solidFill>
                  <a:ea typeface="宋体" pitchFamily="2" charset="-122"/>
                </a:rPr>
                <a:t>5</a:t>
              </a:r>
              <a:endParaRPr kumimoji="0" lang="en-US" altLang="zh-CN" sz="2400" b="0" i="0" u="none" strike="noStrike" kern="0" cap="none" spc="0" normalizeH="0" baseline="0" noProof="0" dirty="0" smtClean="0">
                <a:ln>
                  <a:noFill/>
                </a:ln>
                <a:solidFill>
                  <a:srgbClr val="FFFFFF"/>
                </a:solidFill>
                <a:effectLst/>
                <a:uLnTx/>
                <a:uFillTx/>
                <a:ea typeface="宋体" pitchFamily="2" charset="-122"/>
              </a:endParaRPr>
            </a:p>
          </p:txBody>
        </p:sp>
      </p:grpSp>
      <p:grpSp>
        <p:nvGrpSpPr>
          <p:cNvPr id="33" name="Group 46"/>
          <p:cNvGrpSpPr>
            <a:grpSpLocks/>
          </p:cNvGrpSpPr>
          <p:nvPr/>
        </p:nvGrpSpPr>
        <p:grpSpPr bwMode="auto">
          <a:xfrm>
            <a:off x="543272" y="2247528"/>
            <a:ext cx="10580689" cy="685800"/>
            <a:chOff x="1296" y="1824"/>
            <a:chExt cx="6665" cy="432"/>
          </a:xfrm>
        </p:grpSpPr>
        <p:sp>
          <p:nvSpPr>
            <p:cNvPr id="34" name="AutoShape 47"/>
            <p:cNvSpPr>
              <a:spLocks noChangeArrowheads="1"/>
            </p:cNvSpPr>
            <p:nvPr/>
          </p:nvSpPr>
          <p:spPr bwMode="gray">
            <a:xfrm>
              <a:off x="1536" y="1899"/>
              <a:ext cx="4659" cy="288"/>
            </a:xfrm>
            <a:prstGeom prst="roundRect">
              <a:avLst>
                <a:gd name="adj" fmla="val 1666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w="12700" algn="ctr">
              <a:solidFill>
                <a:srgbClr val="FFFFFF"/>
              </a:solidFill>
              <a:round/>
              <a:headEnd/>
              <a:tailEnd/>
            </a:ln>
            <a:effectLst/>
            <a:scene3d>
              <a:camera prst="orthographicFront"/>
              <a:lightRig rig="threePt" dir="t"/>
            </a:scene3d>
            <a:sp3d extrusionH="76200">
              <a:extrusionClr>
                <a:schemeClr val="accent4">
                  <a:lumMod val="40000"/>
                  <a:lumOff val="60000"/>
                </a:schemeClr>
              </a:extrusionClr>
            </a:sp3d>
            <a:extLst>
              <a:ext uri="{AF507438-7753-43E0-B8FC-AC1667EBCBE1}">
                <a14:hiddenEffects xmln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5" name="AutoShape 48"/>
            <p:cNvSpPr>
              <a:spLocks noChangeArrowheads="1"/>
            </p:cNvSpPr>
            <p:nvPr/>
          </p:nvSpPr>
          <p:spPr bwMode="gray">
            <a:xfrm>
              <a:off x="1296" y="1824"/>
              <a:ext cx="432" cy="432"/>
            </a:xfrm>
            <a:prstGeom prst="diamond">
              <a:avLst/>
            </a:prstGeom>
            <a:solidFill>
              <a:schemeClr val="accent4">
                <a:lumMod val="60000"/>
                <a:lumOff val="40000"/>
              </a:schemeClr>
            </a:solidFill>
            <a:ln w="25400" algn="ctr">
              <a:solidFill>
                <a:srgbClr val="FFFFFF"/>
              </a:solidFill>
              <a:miter lim="800000"/>
              <a:headEnd/>
              <a:tailEnd/>
            </a:ln>
            <a:effectLst/>
            <a:scene3d>
              <a:camera prst="orthographicFront"/>
              <a:lightRig rig="threePt" dir="t"/>
            </a:scene3d>
            <a:sp3d extrusionH="76200">
              <a:extrusionClr>
                <a:schemeClr val="accent4">
                  <a:lumMod val="40000"/>
                  <a:lumOff val="60000"/>
                </a:schemeClr>
              </a:extrusionClr>
            </a:sp3d>
            <a:extLst>
              <a:ext uri="{AF507438-7753-43E0-B8FC-AC1667EBCBE1}">
                <a14:hiddenEffects xmln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6" name="Text Box 49"/>
            <p:cNvSpPr txBox="1">
              <a:spLocks noChangeArrowheads="1"/>
            </p:cNvSpPr>
            <p:nvPr/>
          </p:nvSpPr>
          <p:spPr bwMode="gray">
            <a:xfrm>
              <a:off x="1793" y="1934"/>
              <a:ext cx="6168" cy="194"/>
            </a:xfrm>
            <a:prstGeom prst="rect">
              <a:avLst/>
            </a:prstGeom>
            <a:noFill/>
            <a:ln>
              <a:noFill/>
            </a:ln>
            <a:effectLst/>
            <a:scene3d>
              <a:camera prst="orthographicFront"/>
              <a:lightRig rig="threePt" dir="t"/>
            </a:scene3d>
            <a:sp3d extrusionH="76200">
              <a:extrusionClr>
                <a:schemeClr val="accent4">
                  <a:lumMod val="40000"/>
                  <a:lumOff val="60000"/>
                </a:schemeClr>
              </a:extrusion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defRPr/>
              </a:pPr>
              <a:r>
                <a:rPr lang="zh-CN" altLang="en-US" sz="1400" b="1" kern="0" dirty="0">
                  <a:solidFill>
                    <a:srgbClr val="000000"/>
                  </a:solidFill>
                  <a:latin typeface="黑体" pitchFamily="49" charset="-122"/>
                  <a:ea typeface="黑体" pitchFamily="49" charset="-122"/>
                </a:rPr>
                <a:t>中</a:t>
              </a:r>
              <a:r>
                <a:rPr lang="zh-CN" altLang="en-US" sz="1400" b="1" kern="0" dirty="0" smtClean="0">
                  <a:solidFill>
                    <a:srgbClr val="000000"/>
                  </a:solidFill>
                  <a:latin typeface="黑体" pitchFamily="49" charset="-122"/>
                  <a:ea typeface="黑体" pitchFamily="49" charset="-122"/>
                </a:rPr>
                <a:t>国城镇化研究与问题识别 </a:t>
              </a:r>
              <a:r>
                <a:rPr lang="en-US" altLang="zh-CN" sz="1400" b="1" kern="0" dirty="0">
                  <a:solidFill>
                    <a:srgbClr val="000000"/>
                  </a:solidFill>
                  <a:ea typeface="宋体" pitchFamily="2" charset="-122"/>
                </a:rPr>
                <a:t>Chinese urbanization research and problem identification</a:t>
              </a:r>
              <a:endParaRPr kumimoji="0" lang="en-US" altLang="zh-CN" sz="1400" b="1" i="0" u="none" strike="noStrike" kern="0" cap="none" spc="0" normalizeH="0" baseline="0" noProof="0" dirty="0" smtClean="0">
                <a:ln>
                  <a:noFill/>
                </a:ln>
                <a:solidFill>
                  <a:srgbClr val="000000"/>
                </a:solidFill>
                <a:effectLst/>
                <a:uLnTx/>
                <a:uFillTx/>
                <a:ea typeface="宋体" pitchFamily="2" charset="-122"/>
              </a:endParaRPr>
            </a:p>
          </p:txBody>
        </p:sp>
        <p:sp>
          <p:nvSpPr>
            <p:cNvPr id="37" name="Text Box 50"/>
            <p:cNvSpPr txBox="1">
              <a:spLocks noChangeArrowheads="1"/>
            </p:cNvSpPr>
            <p:nvPr/>
          </p:nvSpPr>
          <p:spPr bwMode="gray">
            <a:xfrm>
              <a:off x="1397" y="1886"/>
              <a:ext cx="214" cy="291"/>
            </a:xfrm>
            <a:prstGeom prst="rect">
              <a:avLst/>
            </a:prstGeom>
            <a:noFill/>
            <a:ln>
              <a:noFill/>
            </a:ln>
            <a:effectLst/>
            <a:scene3d>
              <a:camera prst="orthographicFront"/>
              <a:lightRig rig="threePt" dir="t"/>
            </a:scene3d>
            <a:sp3d extrusionH="76200">
              <a:extrusionClr>
                <a:schemeClr val="accent4">
                  <a:lumMod val="40000"/>
                  <a:lumOff val="60000"/>
                </a:schemeClr>
              </a:extrusion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2</a:t>
              </a:r>
            </a:p>
          </p:txBody>
        </p:sp>
      </p:grpSp>
    </p:spTree>
    <p:extLst>
      <p:ext uri="{BB962C8B-B14F-4D97-AF65-F5344CB8AC3E}">
        <p14:creationId xmlns="" xmlns:p14="http://schemas.microsoft.com/office/powerpoint/2010/main" val="26294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273149"/>
            <a:ext cx="864096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800" dirty="0">
                <a:latin typeface="微软雅黑" pitchFamily="34" charset="-122"/>
                <a:ea typeface="微软雅黑" pitchFamily="34" charset="-122"/>
              </a:rPr>
              <a:t>5</a:t>
            </a: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进度安排 </a:t>
            </a:r>
            <a:r>
              <a:rPr lang="en-US" altLang="zh-CN" sz="2800" dirty="0" smtClean="0">
                <a:latin typeface="微软雅黑" pitchFamily="34" charset="-122"/>
                <a:ea typeface="微软雅黑" pitchFamily="34" charset="-122"/>
              </a:rPr>
              <a:t>Time Table</a:t>
            </a:r>
            <a:endParaRPr lang="en-US" altLang="zh-CN" sz="2800" dirty="0">
              <a:solidFill>
                <a:srgbClr val="FF0000"/>
              </a:solidFill>
              <a:ea typeface="宋体" pitchFamily="2" charset="-122"/>
            </a:endParaRPr>
          </a:p>
        </p:txBody>
      </p:sp>
      <p:sp>
        <p:nvSpPr>
          <p:cNvPr id="5" name="Rectangle 3"/>
          <p:cNvSpPr txBox="1">
            <a:spLocks noChangeArrowheads="1"/>
          </p:cNvSpPr>
          <p:nvPr/>
        </p:nvSpPr>
        <p:spPr bwMode="black">
          <a:xfrm>
            <a:off x="251520" y="1124744"/>
            <a:ext cx="8208912"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defTabSz="360000"/>
            <a:r>
              <a:rPr lang="en-US" altLang="zh-CN" sz="1600" b="0" dirty="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3</a:t>
            </a:r>
            <a:r>
              <a:rPr lang="zh-CN" altLang="en-US" sz="1600" b="0" dirty="0">
                <a:solidFill>
                  <a:schemeClr val="tx1"/>
                </a:solidFill>
                <a:latin typeface="黑体" pitchFamily="49" charset="-122"/>
                <a:ea typeface="黑体" pitchFamily="49" charset="-122"/>
              </a:rPr>
              <a:t>月，召开课题组启动会议，确定研究大纲、主要工作内容，并分配工作任</a:t>
            </a:r>
            <a:r>
              <a:rPr lang="zh-CN" altLang="en-US" sz="1600" b="0" dirty="0" smtClean="0">
                <a:solidFill>
                  <a:schemeClr val="tx1"/>
                </a:solidFill>
                <a:latin typeface="黑体" pitchFamily="49" charset="-122"/>
                <a:ea typeface="黑体" pitchFamily="49" charset="-122"/>
              </a:rPr>
              <a:t>务</a:t>
            </a:r>
            <a:endParaRPr lang="en-US" altLang="zh-CN" sz="1600" b="0" dirty="0" smtClean="0">
              <a:solidFill>
                <a:schemeClr val="tx1"/>
              </a:solidFill>
              <a:latin typeface="黑体" pitchFamily="49" charset="-122"/>
              <a:ea typeface="黑体" pitchFamily="49" charset="-122"/>
            </a:endParaRPr>
          </a:p>
          <a:p>
            <a:pPr marL="0" indent="0" defTabSz="360000">
              <a:spcAft>
                <a:spcPts val="600"/>
              </a:spcAft>
              <a:buNone/>
            </a:pPr>
            <a:r>
              <a:rPr lang="en-US" altLang="zh-CN" sz="1600" b="0" dirty="0" smtClean="0">
                <a:solidFill>
                  <a:schemeClr val="tx1"/>
                </a:solidFill>
                <a:latin typeface="Arial" pitchFamily="34" charset="0"/>
                <a:cs typeface="Arial" pitchFamily="34" charset="0"/>
              </a:rPr>
              <a:t>	</a:t>
            </a:r>
            <a:r>
              <a:rPr lang="en-US" altLang="zh-CN" sz="1200" b="0" dirty="0" smtClean="0">
                <a:solidFill>
                  <a:schemeClr val="tx1"/>
                </a:solidFill>
                <a:latin typeface="Arial" pitchFamily="34" charset="0"/>
                <a:cs typeface="Arial" pitchFamily="34" charset="0"/>
              </a:rPr>
              <a:t>March </a:t>
            </a:r>
            <a:r>
              <a:rPr lang="en-US" altLang="zh-CN" sz="1200" b="0" dirty="0">
                <a:solidFill>
                  <a:schemeClr val="tx1"/>
                </a:solidFill>
                <a:latin typeface="Arial" pitchFamily="34" charset="0"/>
                <a:cs typeface="Arial" pitchFamily="34" charset="0"/>
              </a:rPr>
              <a:t>2014</a:t>
            </a:r>
            <a:r>
              <a:rPr lang="zh-CN" altLang="en-US" sz="1200" b="0" dirty="0">
                <a:solidFill>
                  <a:schemeClr val="tx1"/>
                </a:solidFill>
                <a:latin typeface="Arial" pitchFamily="34" charset="0"/>
                <a:cs typeface="Arial" pitchFamily="34" charset="0"/>
              </a:rPr>
              <a:t>， </a:t>
            </a:r>
            <a:r>
              <a:rPr lang="en-US" altLang="zh-CN" sz="1200" b="0" dirty="0">
                <a:solidFill>
                  <a:schemeClr val="tx1"/>
                </a:solidFill>
                <a:latin typeface="Arial" pitchFamily="34" charset="0"/>
                <a:cs typeface="Arial" pitchFamily="34" charset="0"/>
              </a:rPr>
              <a:t>Kick-off Meeting, Form the research framework, main tasks and </a:t>
            </a:r>
            <a:r>
              <a:rPr lang="en-US" altLang="zh-CN" sz="1200" b="0" dirty="0" smtClean="0">
                <a:solidFill>
                  <a:schemeClr val="tx1"/>
                </a:solidFill>
                <a:latin typeface="Arial" pitchFamily="34" charset="0"/>
                <a:cs typeface="Arial" pitchFamily="34" charset="0"/>
              </a:rPr>
              <a:t>	responsibilities</a:t>
            </a:r>
            <a:r>
              <a:rPr lang="en-US" altLang="zh-CN" sz="1200" b="0" dirty="0">
                <a:solidFill>
                  <a:schemeClr val="tx1"/>
                </a:solidFill>
                <a:latin typeface="Arial" pitchFamily="34" charset="0"/>
                <a:cs typeface="Arial" pitchFamily="34" charset="0"/>
              </a:rPr>
              <a:t>, division of tasks</a:t>
            </a:r>
            <a:r>
              <a:rPr lang="en-US" altLang="zh-CN" sz="1200" b="0" dirty="0" smtClean="0">
                <a:solidFill>
                  <a:schemeClr val="tx1"/>
                </a:solidFill>
                <a:latin typeface="Arial" pitchFamily="34" charset="0"/>
                <a:cs typeface="Arial" pitchFamily="34" charset="0"/>
              </a:rPr>
              <a:t>.</a:t>
            </a:r>
            <a:endParaRPr lang="zh-CN" altLang="en-US" sz="1200" b="0" dirty="0">
              <a:solidFill>
                <a:schemeClr val="tx1"/>
              </a:solidFill>
              <a:latin typeface="Arial" pitchFamily="34" charset="0"/>
              <a:ea typeface="黑体" pitchFamily="49" charset="-122"/>
              <a:cs typeface="Arial" pitchFamily="34" charset="0"/>
            </a:endParaRPr>
          </a:p>
          <a:p>
            <a:r>
              <a:rPr lang="en-US" altLang="zh-CN" sz="1600" b="0" dirty="0" smtClean="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5</a:t>
            </a:r>
            <a:r>
              <a:rPr lang="zh-CN" altLang="en-US" sz="1600" b="0" dirty="0" smtClean="0">
                <a:solidFill>
                  <a:schemeClr val="tx1"/>
                </a:solidFill>
                <a:latin typeface="黑体" pitchFamily="49" charset="-122"/>
                <a:ea typeface="黑体" pitchFamily="49" charset="-122"/>
              </a:rPr>
              <a:t>月</a:t>
            </a:r>
            <a:r>
              <a:rPr lang="en-US" altLang="zh-CN" sz="1600" b="0" dirty="0" smtClean="0">
                <a:solidFill>
                  <a:schemeClr val="tx1"/>
                </a:solidFill>
                <a:latin typeface="黑体" pitchFamily="49" charset="-122"/>
                <a:ea typeface="黑体" pitchFamily="49" charset="-122"/>
              </a:rPr>
              <a:t>14-16</a:t>
            </a:r>
            <a:r>
              <a:rPr lang="zh-CN" altLang="en-US" sz="1600" b="0" dirty="0" smtClean="0">
                <a:solidFill>
                  <a:schemeClr val="tx1"/>
                </a:solidFill>
                <a:latin typeface="黑体" pitchFamily="49" charset="-122"/>
                <a:ea typeface="黑体" pitchFamily="49" charset="-122"/>
              </a:rPr>
              <a:t>日，</a:t>
            </a:r>
            <a:r>
              <a:rPr lang="zh-CN" altLang="en-US" sz="1600" b="0" dirty="0">
                <a:solidFill>
                  <a:schemeClr val="tx1"/>
                </a:solidFill>
                <a:latin typeface="黑体" pitchFamily="49" charset="-122"/>
                <a:ea typeface="黑体" pitchFamily="49" charset="-122"/>
              </a:rPr>
              <a:t>召开第二次课题组工作会议，中国城市（天津、</a:t>
            </a:r>
            <a:r>
              <a:rPr lang="zh-CN" altLang="en-US" sz="1600" b="0" dirty="0" smtClean="0">
                <a:solidFill>
                  <a:schemeClr val="tx1"/>
                </a:solidFill>
                <a:latin typeface="黑体" pitchFamily="49" charset="-122"/>
                <a:ea typeface="黑体" pitchFamily="49" charset="-122"/>
              </a:rPr>
              <a:t>深圳、东莞）</a:t>
            </a:r>
            <a:r>
              <a:rPr lang="zh-CN" altLang="en-US" sz="1600" b="0" dirty="0">
                <a:solidFill>
                  <a:schemeClr val="tx1"/>
                </a:solidFill>
                <a:latin typeface="黑体" pitchFamily="49" charset="-122"/>
                <a:ea typeface="黑体" pitchFamily="49" charset="-122"/>
              </a:rPr>
              <a:t>实地考</a:t>
            </a:r>
            <a:r>
              <a:rPr lang="zh-CN" altLang="en-US" sz="1600" b="0" dirty="0" smtClean="0">
                <a:solidFill>
                  <a:schemeClr val="tx1"/>
                </a:solidFill>
                <a:latin typeface="黑体" pitchFamily="49" charset="-122"/>
                <a:ea typeface="黑体" pitchFamily="49" charset="-122"/>
              </a:rPr>
              <a:t>察</a:t>
            </a:r>
            <a:endParaRPr lang="en-US" altLang="zh-CN" sz="1600" b="0" dirty="0" smtClean="0">
              <a:solidFill>
                <a:schemeClr val="tx1"/>
              </a:solidFill>
              <a:latin typeface="黑体" pitchFamily="49" charset="-122"/>
              <a:ea typeface="黑体" pitchFamily="49" charset="-122"/>
            </a:endParaRPr>
          </a:p>
          <a:p>
            <a:pPr marL="0" indent="0" defTabSz="360000">
              <a:spcAft>
                <a:spcPts val="600"/>
              </a:spcAft>
              <a:buNone/>
            </a:pPr>
            <a:r>
              <a:rPr lang="en-US" altLang="zh-CN" sz="1200" b="0" dirty="0">
                <a:solidFill>
                  <a:schemeClr val="tx1"/>
                </a:solidFill>
                <a:latin typeface="Arial" pitchFamily="34" charset="0"/>
                <a:cs typeface="Arial" pitchFamily="34" charset="0"/>
              </a:rPr>
              <a:t>	May 14th to 16th, 2014. The second time meeting, field survey in a Chinese city (</a:t>
            </a:r>
            <a:r>
              <a:rPr lang="en-US" altLang="zh-CN" sz="1200" b="0" dirty="0" smtClean="0">
                <a:solidFill>
                  <a:schemeClr val="tx1"/>
                </a:solidFill>
                <a:latin typeface="Arial" pitchFamily="34" charset="0"/>
                <a:cs typeface="Arial" pitchFamily="34" charset="0"/>
              </a:rPr>
              <a:t>Tianjin</a:t>
            </a:r>
            <a:r>
              <a:rPr lang="zh-CN" altLang="en-US" sz="1200" b="0" dirty="0" smtClean="0">
                <a:solidFill>
                  <a:schemeClr val="tx1"/>
                </a:solidFill>
                <a:latin typeface="Arial" pitchFamily="34" charset="0"/>
                <a:cs typeface="Arial" pitchFamily="34" charset="0"/>
              </a:rPr>
              <a:t>、</a:t>
            </a:r>
            <a:r>
              <a:rPr lang="en-US" altLang="zh-CN" sz="1200" b="0" dirty="0" smtClean="0">
                <a:solidFill>
                  <a:schemeClr val="tx1"/>
                </a:solidFill>
                <a:latin typeface="Arial" pitchFamily="34" charset="0"/>
                <a:cs typeface="Arial" pitchFamily="34" charset="0"/>
              </a:rPr>
              <a:t>Shenzhen</a:t>
            </a:r>
            <a:r>
              <a:rPr lang="zh-CN" altLang="en-US" sz="1200" b="0" dirty="0" smtClean="0">
                <a:solidFill>
                  <a:schemeClr val="tx1"/>
                </a:solidFill>
                <a:latin typeface="Arial" pitchFamily="34" charset="0"/>
                <a:cs typeface="Arial" pitchFamily="34" charset="0"/>
              </a:rPr>
              <a:t>、</a:t>
            </a:r>
            <a:r>
              <a:rPr lang="en-US" altLang="zh-CN" sz="1200" b="0" dirty="0" smtClean="0">
                <a:solidFill>
                  <a:schemeClr val="tx1"/>
                </a:solidFill>
                <a:latin typeface="Arial" pitchFamily="34" charset="0"/>
                <a:cs typeface="Arial" pitchFamily="34" charset="0"/>
              </a:rPr>
              <a:t>Dongguan).</a:t>
            </a:r>
            <a:endParaRPr lang="zh-CN" altLang="en-US" sz="1200" b="0" dirty="0">
              <a:solidFill>
                <a:schemeClr val="tx1"/>
              </a:solidFill>
              <a:latin typeface="Arial" pitchFamily="34" charset="0"/>
              <a:cs typeface="Arial" pitchFamily="34" charset="0"/>
            </a:endParaRPr>
          </a:p>
          <a:p>
            <a:r>
              <a:rPr lang="en-US" altLang="zh-CN" sz="1600" b="0" dirty="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6</a:t>
            </a:r>
            <a:r>
              <a:rPr lang="zh-CN" altLang="en-US" sz="1600" b="0" dirty="0" smtClean="0">
                <a:solidFill>
                  <a:schemeClr val="tx1"/>
                </a:solidFill>
                <a:latin typeface="黑体" pitchFamily="49" charset="-122"/>
                <a:ea typeface="黑体" pitchFamily="49" charset="-122"/>
              </a:rPr>
              <a:t>月</a:t>
            </a:r>
            <a:r>
              <a:rPr lang="en-US" altLang="zh-CN" sz="1600" b="0" dirty="0" smtClean="0">
                <a:solidFill>
                  <a:schemeClr val="tx1"/>
                </a:solidFill>
                <a:latin typeface="黑体" pitchFamily="49" charset="-122"/>
                <a:ea typeface="黑体" pitchFamily="49" charset="-122"/>
              </a:rPr>
              <a:t>26</a:t>
            </a:r>
            <a:r>
              <a:rPr lang="zh-CN" altLang="en-US" sz="1600" b="0" dirty="0" smtClean="0">
                <a:solidFill>
                  <a:schemeClr val="tx1"/>
                </a:solidFill>
                <a:latin typeface="黑体" pitchFamily="49" charset="-122"/>
                <a:ea typeface="黑体" pitchFamily="49" charset="-122"/>
              </a:rPr>
              <a:t>日</a:t>
            </a:r>
            <a:r>
              <a:rPr lang="en-US" altLang="zh-CN" sz="1600" b="0" dirty="0">
                <a:solidFill>
                  <a:schemeClr val="tx1"/>
                </a:solidFill>
                <a:latin typeface="黑体" pitchFamily="49" charset="-122"/>
                <a:ea typeface="黑体" pitchFamily="49" charset="-122"/>
              </a:rPr>
              <a:t>-</a:t>
            </a:r>
            <a:r>
              <a:rPr lang="en-US" altLang="zh-CN" sz="1600" b="0" dirty="0" smtClean="0">
                <a:solidFill>
                  <a:schemeClr val="tx1"/>
                </a:solidFill>
                <a:latin typeface="黑体" pitchFamily="49" charset="-122"/>
                <a:ea typeface="黑体" pitchFamily="49" charset="-122"/>
              </a:rPr>
              <a:t>7</a:t>
            </a:r>
            <a:r>
              <a:rPr lang="zh-CN" altLang="en-US" sz="1600" b="0" dirty="0" smtClean="0">
                <a:solidFill>
                  <a:schemeClr val="tx1"/>
                </a:solidFill>
                <a:latin typeface="黑体" pitchFamily="49" charset="-122"/>
                <a:ea typeface="黑体" pitchFamily="49" charset="-122"/>
              </a:rPr>
              <a:t>月</a:t>
            </a:r>
            <a:r>
              <a:rPr lang="en-US" altLang="zh-CN" sz="1600" b="0" dirty="0" smtClean="0">
                <a:solidFill>
                  <a:schemeClr val="tx1"/>
                </a:solidFill>
                <a:latin typeface="黑体" pitchFamily="49" charset="-122"/>
                <a:ea typeface="黑体" pitchFamily="49" charset="-122"/>
              </a:rPr>
              <a:t>3</a:t>
            </a:r>
            <a:r>
              <a:rPr lang="zh-CN" altLang="en-US" sz="1600" b="0" dirty="0" smtClean="0">
                <a:solidFill>
                  <a:schemeClr val="tx1"/>
                </a:solidFill>
                <a:latin typeface="黑体" pitchFamily="49" charset="-122"/>
                <a:ea typeface="黑体" pitchFamily="49" charset="-122"/>
              </a:rPr>
              <a:t>日，</a:t>
            </a:r>
            <a:r>
              <a:rPr lang="zh-CN" altLang="en-US" sz="1600" b="0" dirty="0">
                <a:solidFill>
                  <a:schemeClr val="tx1"/>
                </a:solidFill>
                <a:latin typeface="黑体" pitchFamily="49" charset="-122"/>
                <a:ea typeface="黑体" pitchFamily="49" charset="-122"/>
              </a:rPr>
              <a:t>召开第三次课题组工作会议，荷兰德国城市实地考察，讨论报告初稿与政策建议框</a:t>
            </a:r>
            <a:r>
              <a:rPr lang="zh-CN" altLang="en-US" sz="1600" b="0" dirty="0" smtClean="0">
                <a:solidFill>
                  <a:schemeClr val="tx1"/>
                </a:solidFill>
                <a:latin typeface="黑体" pitchFamily="49" charset="-122"/>
                <a:ea typeface="黑体" pitchFamily="49" charset="-122"/>
              </a:rPr>
              <a:t>架</a:t>
            </a:r>
            <a:endParaRPr lang="en-US" altLang="zh-CN" sz="1600" b="0" dirty="0" smtClean="0">
              <a:solidFill>
                <a:schemeClr val="tx1"/>
              </a:solidFill>
              <a:latin typeface="黑体" pitchFamily="49" charset="-122"/>
              <a:ea typeface="黑体" pitchFamily="49" charset="-122"/>
            </a:endParaRPr>
          </a:p>
          <a:p>
            <a:pPr marL="0" indent="0" defTabSz="360000">
              <a:spcAft>
                <a:spcPts val="600"/>
              </a:spcAft>
              <a:buNone/>
            </a:pPr>
            <a:r>
              <a:rPr lang="en-US" altLang="zh-CN" sz="1600" b="0" dirty="0" smtClean="0">
                <a:solidFill>
                  <a:srgbClr val="FF0000"/>
                </a:solidFill>
              </a:rPr>
              <a:t>	</a:t>
            </a:r>
            <a:r>
              <a:rPr lang="en-US" altLang="zh-CN" sz="1200" b="0" dirty="0">
                <a:solidFill>
                  <a:schemeClr val="tx1"/>
                </a:solidFill>
                <a:latin typeface="Arial" pitchFamily="34" charset="0"/>
                <a:cs typeface="Arial" pitchFamily="34" charset="0"/>
              </a:rPr>
              <a:t>26th </a:t>
            </a:r>
            <a:r>
              <a:rPr lang="en-US" altLang="zh-CN" sz="1200" b="0" dirty="0" smtClean="0">
                <a:solidFill>
                  <a:schemeClr val="tx1"/>
                </a:solidFill>
                <a:latin typeface="Arial" pitchFamily="34" charset="0"/>
                <a:cs typeface="Arial" pitchFamily="34" charset="0"/>
              </a:rPr>
              <a:t>June - </a:t>
            </a:r>
            <a:r>
              <a:rPr lang="en-US" altLang="zh-CN" sz="1200" b="0" dirty="0">
                <a:solidFill>
                  <a:schemeClr val="tx1"/>
                </a:solidFill>
                <a:latin typeface="Arial" pitchFamily="34" charset="0"/>
                <a:cs typeface="Arial" pitchFamily="34" charset="0"/>
              </a:rPr>
              <a:t>3nd July, 2014. The third time meeting, field survey in Netherlands and Germany, discussion on the </a:t>
            </a:r>
            <a:r>
              <a:rPr lang="en-US" altLang="zh-CN" sz="1200" b="0" dirty="0" smtClean="0">
                <a:solidFill>
                  <a:schemeClr val="tx1"/>
                </a:solidFill>
                <a:latin typeface="Arial" pitchFamily="34" charset="0"/>
                <a:cs typeface="Arial" pitchFamily="34" charset="0"/>
              </a:rPr>
              <a:t>	first </a:t>
            </a:r>
            <a:r>
              <a:rPr lang="en-US" altLang="zh-CN" sz="1200" b="0" dirty="0">
                <a:solidFill>
                  <a:schemeClr val="tx1"/>
                </a:solidFill>
                <a:latin typeface="Arial" pitchFamily="34" charset="0"/>
                <a:cs typeface="Arial" pitchFamily="34" charset="0"/>
              </a:rPr>
              <a:t>draft of report and the policy suggestion framework. </a:t>
            </a:r>
            <a:endParaRPr lang="zh-CN" altLang="en-US" sz="1200" b="0" dirty="0">
              <a:solidFill>
                <a:schemeClr val="tx1"/>
              </a:solidFill>
              <a:latin typeface="Arial" pitchFamily="34" charset="0"/>
              <a:cs typeface="Arial" pitchFamily="34" charset="0"/>
            </a:endParaRPr>
          </a:p>
          <a:p>
            <a:r>
              <a:rPr lang="en-US" altLang="zh-CN" sz="1600" b="0" dirty="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7</a:t>
            </a:r>
            <a:r>
              <a:rPr lang="zh-CN" altLang="en-US" sz="1600" b="0" dirty="0">
                <a:solidFill>
                  <a:schemeClr val="tx1"/>
                </a:solidFill>
                <a:latin typeface="黑体" pitchFamily="49" charset="-122"/>
                <a:ea typeface="黑体" pitchFamily="49" charset="-122"/>
              </a:rPr>
              <a:t>月中，形成政策建议框架，邮件方式交外方专家修</a:t>
            </a:r>
            <a:r>
              <a:rPr lang="zh-CN" altLang="en-US" sz="1600" b="0" dirty="0" smtClean="0">
                <a:solidFill>
                  <a:schemeClr val="tx1"/>
                </a:solidFill>
                <a:latin typeface="黑体" pitchFamily="49" charset="-122"/>
                <a:ea typeface="黑体" pitchFamily="49" charset="-122"/>
              </a:rPr>
              <a:t>改</a:t>
            </a:r>
            <a:endParaRPr lang="en-US" altLang="zh-CN" sz="1600" b="0" dirty="0" smtClean="0">
              <a:solidFill>
                <a:schemeClr val="tx1"/>
              </a:solidFill>
              <a:latin typeface="黑体" pitchFamily="49" charset="-122"/>
              <a:ea typeface="黑体" pitchFamily="49" charset="-122"/>
            </a:endParaRPr>
          </a:p>
          <a:p>
            <a:pPr marL="0" indent="0" defTabSz="360000">
              <a:spcAft>
                <a:spcPts val="600"/>
              </a:spcAft>
              <a:buNone/>
            </a:pPr>
            <a:r>
              <a:rPr lang="en-US" altLang="zh-CN" sz="1200" b="0" dirty="0" smtClean="0">
                <a:solidFill>
                  <a:schemeClr val="tx1"/>
                </a:solidFill>
              </a:rPr>
              <a:t>	Middle </a:t>
            </a:r>
            <a:r>
              <a:rPr lang="en-US" altLang="zh-CN" sz="1200" b="0" dirty="0">
                <a:solidFill>
                  <a:schemeClr val="tx1"/>
                </a:solidFill>
              </a:rPr>
              <a:t>of July, 2014. Form the policy suggestion framework and send to international </a:t>
            </a:r>
            <a:r>
              <a:rPr lang="en-US" altLang="zh-CN" sz="1200" b="0" dirty="0" smtClean="0">
                <a:solidFill>
                  <a:schemeClr val="tx1"/>
                </a:solidFill>
              </a:rPr>
              <a:t>	experts </a:t>
            </a:r>
            <a:r>
              <a:rPr lang="en-US" altLang="zh-CN" sz="1200" b="0" dirty="0">
                <a:solidFill>
                  <a:schemeClr val="tx1"/>
                </a:solidFill>
              </a:rPr>
              <a:t>for reviewing through E-mail</a:t>
            </a:r>
            <a:r>
              <a:rPr lang="en-US" altLang="zh-CN" sz="1200" b="0" dirty="0" smtClean="0">
                <a:solidFill>
                  <a:schemeClr val="tx1"/>
                </a:solidFill>
              </a:rPr>
              <a:t>.</a:t>
            </a:r>
            <a:endParaRPr lang="zh-CN" altLang="en-US" sz="1200" b="0" dirty="0">
              <a:solidFill>
                <a:schemeClr val="tx1"/>
              </a:solidFill>
              <a:latin typeface="黑体" pitchFamily="49" charset="-122"/>
              <a:ea typeface="黑体" pitchFamily="49" charset="-122"/>
            </a:endParaRPr>
          </a:p>
          <a:p>
            <a:r>
              <a:rPr lang="en-US" altLang="zh-CN" sz="1600" b="0" dirty="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8</a:t>
            </a:r>
            <a:r>
              <a:rPr lang="zh-CN" altLang="en-US" sz="1600" b="0" dirty="0">
                <a:solidFill>
                  <a:schemeClr val="tx1"/>
                </a:solidFill>
                <a:latin typeface="黑体" pitchFamily="49" charset="-122"/>
                <a:ea typeface="黑体" pitchFamily="49" charset="-122"/>
              </a:rPr>
              <a:t>月中，完成课题组研究报告第一稿，邮件方式交外方专家修</a:t>
            </a:r>
            <a:r>
              <a:rPr lang="zh-CN" altLang="en-US" sz="1600" b="0" dirty="0" smtClean="0">
                <a:solidFill>
                  <a:schemeClr val="tx1"/>
                </a:solidFill>
                <a:latin typeface="黑体" pitchFamily="49" charset="-122"/>
                <a:ea typeface="黑体" pitchFamily="49" charset="-122"/>
              </a:rPr>
              <a:t>改</a:t>
            </a:r>
            <a:endParaRPr lang="en-US" altLang="zh-CN" sz="1600" b="0" dirty="0" smtClean="0">
              <a:solidFill>
                <a:schemeClr val="tx1"/>
              </a:solidFill>
              <a:latin typeface="黑体" pitchFamily="49" charset="-122"/>
              <a:ea typeface="黑体" pitchFamily="49" charset="-122"/>
            </a:endParaRPr>
          </a:p>
          <a:p>
            <a:pPr marL="0" indent="0" defTabSz="360000">
              <a:spcAft>
                <a:spcPts val="600"/>
              </a:spcAft>
              <a:buNone/>
            </a:pPr>
            <a:r>
              <a:rPr lang="en-US" altLang="zh-CN" sz="1200" b="0" dirty="0" smtClean="0">
                <a:solidFill>
                  <a:schemeClr val="tx1"/>
                </a:solidFill>
              </a:rPr>
              <a:t>	Middle </a:t>
            </a:r>
            <a:r>
              <a:rPr lang="en-US" altLang="zh-CN" sz="1200" b="0" dirty="0">
                <a:solidFill>
                  <a:schemeClr val="tx1"/>
                </a:solidFill>
              </a:rPr>
              <a:t>of August, 2014. Finish the first draft of the research report, and send to </a:t>
            </a:r>
            <a:r>
              <a:rPr lang="en-US" altLang="zh-CN" sz="1200" b="0" dirty="0" smtClean="0">
                <a:solidFill>
                  <a:schemeClr val="tx1"/>
                </a:solidFill>
              </a:rPr>
              <a:t>	international </a:t>
            </a:r>
            <a:r>
              <a:rPr lang="en-US" altLang="zh-CN" sz="1200" b="0" dirty="0">
                <a:solidFill>
                  <a:schemeClr val="tx1"/>
                </a:solidFill>
              </a:rPr>
              <a:t>experts for reviewing </a:t>
            </a:r>
            <a:r>
              <a:rPr lang="en-US" altLang="zh-CN" sz="1200" b="0" dirty="0" smtClean="0">
                <a:solidFill>
                  <a:schemeClr val="tx1"/>
                </a:solidFill>
              </a:rPr>
              <a:t>	through </a:t>
            </a:r>
            <a:r>
              <a:rPr lang="en-US" altLang="zh-CN" sz="1200" b="0" dirty="0">
                <a:solidFill>
                  <a:schemeClr val="tx1"/>
                </a:solidFill>
              </a:rPr>
              <a:t>E-mail</a:t>
            </a:r>
            <a:r>
              <a:rPr lang="en-US" altLang="zh-CN" sz="1200" b="0" dirty="0" smtClean="0">
                <a:solidFill>
                  <a:schemeClr val="tx1"/>
                </a:solidFill>
              </a:rPr>
              <a:t>.</a:t>
            </a:r>
            <a:endParaRPr lang="zh-CN" altLang="en-US" sz="1200" b="0" dirty="0">
              <a:solidFill>
                <a:schemeClr val="tx1"/>
              </a:solidFill>
              <a:latin typeface="黑体" pitchFamily="49" charset="-122"/>
              <a:ea typeface="黑体" pitchFamily="49" charset="-122"/>
            </a:endParaRPr>
          </a:p>
          <a:p>
            <a:r>
              <a:rPr lang="en-US" altLang="zh-CN" sz="1600" b="0" dirty="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9</a:t>
            </a:r>
            <a:r>
              <a:rPr lang="zh-CN" altLang="en-US" sz="1600" b="0" dirty="0">
                <a:solidFill>
                  <a:schemeClr val="tx1"/>
                </a:solidFill>
                <a:latin typeface="黑体" pitchFamily="49" charset="-122"/>
                <a:ea typeface="黑体" pitchFamily="49" charset="-122"/>
              </a:rPr>
              <a:t>月</a:t>
            </a:r>
            <a:r>
              <a:rPr lang="en-US" altLang="zh-CN" sz="1600" b="0" dirty="0">
                <a:solidFill>
                  <a:schemeClr val="tx1"/>
                </a:solidFill>
                <a:latin typeface="黑体" pitchFamily="49" charset="-122"/>
                <a:ea typeface="黑体" pitchFamily="49" charset="-122"/>
              </a:rPr>
              <a:t>4-5</a:t>
            </a:r>
            <a:r>
              <a:rPr lang="zh-CN" altLang="en-US" sz="1600" b="0" dirty="0">
                <a:solidFill>
                  <a:schemeClr val="tx1"/>
                </a:solidFill>
                <a:latin typeface="黑体" pitchFamily="49" charset="-122"/>
                <a:ea typeface="黑体" pitchFamily="49" charset="-122"/>
              </a:rPr>
              <a:t>日，第四次课题组工作会议，提交研究报告修订</a:t>
            </a:r>
            <a:r>
              <a:rPr lang="zh-CN" altLang="en-US" sz="1600" b="0" dirty="0" smtClean="0">
                <a:solidFill>
                  <a:schemeClr val="tx1"/>
                </a:solidFill>
                <a:latin typeface="黑体" pitchFamily="49" charset="-122"/>
                <a:ea typeface="黑体" pitchFamily="49" charset="-122"/>
              </a:rPr>
              <a:t>稿</a:t>
            </a:r>
            <a:endParaRPr lang="en-US" altLang="zh-CN" sz="1600" b="0" dirty="0" smtClean="0">
              <a:solidFill>
                <a:schemeClr val="tx1"/>
              </a:solidFill>
              <a:latin typeface="黑体" pitchFamily="49" charset="-122"/>
              <a:ea typeface="黑体" pitchFamily="49" charset="-122"/>
            </a:endParaRPr>
          </a:p>
          <a:p>
            <a:pPr marL="0" indent="0" defTabSz="360000">
              <a:spcAft>
                <a:spcPts val="600"/>
              </a:spcAft>
              <a:buNone/>
            </a:pPr>
            <a:r>
              <a:rPr lang="en-US" altLang="zh-CN" sz="1600" b="0" dirty="0" smtClean="0">
                <a:solidFill>
                  <a:schemeClr val="tx1"/>
                </a:solidFill>
              </a:rPr>
              <a:t>	</a:t>
            </a:r>
            <a:r>
              <a:rPr lang="en-US" altLang="zh-CN" sz="1200" b="0" dirty="0" smtClean="0">
                <a:solidFill>
                  <a:schemeClr val="tx1"/>
                </a:solidFill>
              </a:rPr>
              <a:t>September </a:t>
            </a:r>
            <a:r>
              <a:rPr lang="en-US" altLang="zh-CN" sz="1200" b="0" dirty="0">
                <a:solidFill>
                  <a:schemeClr val="tx1"/>
                </a:solidFill>
              </a:rPr>
              <a:t>4</a:t>
            </a:r>
            <a:r>
              <a:rPr lang="en-US" altLang="zh-CN" sz="1200" b="0" baseline="30000" dirty="0">
                <a:solidFill>
                  <a:schemeClr val="tx1"/>
                </a:solidFill>
              </a:rPr>
              <a:t>th</a:t>
            </a:r>
            <a:r>
              <a:rPr lang="en-US" altLang="zh-CN" sz="1200" b="0" dirty="0">
                <a:solidFill>
                  <a:schemeClr val="tx1"/>
                </a:solidFill>
              </a:rPr>
              <a:t> to 5</a:t>
            </a:r>
            <a:r>
              <a:rPr lang="en-US" altLang="zh-CN" sz="1200" b="0" baseline="30000" dirty="0">
                <a:solidFill>
                  <a:schemeClr val="tx1"/>
                </a:solidFill>
              </a:rPr>
              <a:t>th</a:t>
            </a:r>
            <a:r>
              <a:rPr lang="en-US" altLang="zh-CN" sz="1200" b="0" dirty="0">
                <a:solidFill>
                  <a:schemeClr val="tx1"/>
                </a:solidFill>
              </a:rPr>
              <a:t>, 2014. The fourth time meeting, submit the amended research report</a:t>
            </a:r>
            <a:r>
              <a:rPr lang="en-US" altLang="zh-CN" sz="1200" b="0" dirty="0" smtClean="0">
                <a:solidFill>
                  <a:schemeClr val="tx1"/>
                </a:solidFill>
              </a:rPr>
              <a:t>.</a:t>
            </a:r>
            <a:endParaRPr lang="zh-CN" altLang="en-US" sz="1200" b="0" dirty="0">
              <a:solidFill>
                <a:schemeClr val="tx1"/>
              </a:solidFill>
              <a:latin typeface="黑体" pitchFamily="49" charset="-122"/>
              <a:ea typeface="黑体" pitchFamily="49" charset="-122"/>
            </a:endParaRPr>
          </a:p>
          <a:p>
            <a:r>
              <a:rPr lang="en-US" altLang="zh-CN" sz="1600" b="0" dirty="0">
                <a:solidFill>
                  <a:schemeClr val="tx1"/>
                </a:solidFill>
                <a:latin typeface="黑体" pitchFamily="49" charset="-122"/>
                <a:ea typeface="黑体" pitchFamily="49" charset="-122"/>
              </a:rPr>
              <a:t>2014</a:t>
            </a:r>
            <a:r>
              <a:rPr lang="zh-CN" altLang="en-US" sz="1600" b="0" dirty="0">
                <a:solidFill>
                  <a:schemeClr val="tx1"/>
                </a:solidFill>
                <a:latin typeface="黑体" pitchFamily="49" charset="-122"/>
                <a:ea typeface="黑体" pitchFamily="49" charset="-122"/>
              </a:rPr>
              <a:t>年</a:t>
            </a:r>
            <a:r>
              <a:rPr lang="en-US" altLang="zh-CN" sz="1600" b="0" dirty="0">
                <a:solidFill>
                  <a:schemeClr val="tx1"/>
                </a:solidFill>
                <a:latin typeface="黑体" pitchFamily="49" charset="-122"/>
                <a:ea typeface="黑体" pitchFamily="49" charset="-122"/>
              </a:rPr>
              <a:t>10</a:t>
            </a:r>
            <a:r>
              <a:rPr lang="zh-CN" altLang="en-US" sz="1600" b="0" dirty="0">
                <a:solidFill>
                  <a:schemeClr val="tx1"/>
                </a:solidFill>
                <a:latin typeface="黑体" pitchFamily="49" charset="-122"/>
                <a:ea typeface="黑体" pitchFamily="49" charset="-122"/>
              </a:rPr>
              <a:t>月中，提交研究报告终</a:t>
            </a:r>
            <a:r>
              <a:rPr lang="zh-CN" altLang="en-US" sz="1600" b="0" dirty="0" smtClean="0">
                <a:solidFill>
                  <a:schemeClr val="tx1"/>
                </a:solidFill>
                <a:latin typeface="黑体" pitchFamily="49" charset="-122"/>
                <a:ea typeface="黑体" pitchFamily="49" charset="-122"/>
              </a:rPr>
              <a:t>稿</a:t>
            </a:r>
            <a:endParaRPr lang="en-US" altLang="zh-CN" sz="1600" b="0" dirty="0" smtClean="0">
              <a:solidFill>
                <a:schemeClr val="tx1"/>
              </a:solidFill>
              <a:latin typeface="黑体" pitchFamily="49" charset="-122"/>
              <a:ea typeface="黑体" pitchFamily="49" charset="-122"/>
            </a:endParaRPr>
          </a:p>
          <a:p>
            <a:pPr marL="0" indent="0" defTabSz="360000">
              <a:buNone/>
            </a:pPr>
            <a:r>
              <a:rPr lang="en-US" altLang="zh-CN" sz="1200" b="0" dirty="0" smtClean="0">
                <a:solidFill>
                  <a:schemeClr val="tx1"/>
                </a:solidFill>
              </a:rPr>
              <a:t>	Middle </a:t>
            </a:r>
            <a:r>
              <a:rPr lang="en-US" altLang="zh-CN" sz="1200" b="0" dirty="0">
                <a:solidFill>
                  <a:schemeClr val="tx1"/>
                </a:solidFill>
              </a:rPr>
              <a:t>of October, 2014. Submit the final research report.</a:t>
            </a:r>
          </a:p>
          <a:p>
            <a:endParaRPr lang="zh-CN" altLang="en-US" sz="1600" b="0" dirty="0">
              <a:solidFill>
                <a:schemeClr val="tx1"/>
              </a:solidFill>
              <a:latin typeface="黑体" pitchFamily="49" charset="-122"/>
              <a:ea typeface="黑体" pitchFamily="49" charset="-122"/>
            </a:endParaRPr>
          </a:p>
          <a:p>
            <a:endParaRPr lang="en-US" altLang="zh-CN" sz="1600" dirty="0" smtClean="0">
              <a:solidFill>
                <a:schemeClr val="tx1"/>
              </a:solidFill>
              <a:latin typeface="黑体" pitchFamily="49" charset="-122"/>
              <a:ea typeface="黑体" pitchFamily="49" charset="-122"/>
            </a:endParaRPr>
          </a:p>
          <a:p>
            <a:pPr marL="342900" lvl="1" indent="-342900">
              <a:buClr>
                <a:schemeClr val="hlink"/>
              </a:buClr>
              <a:buFont typeface="Wingdings" pitchFamily="2" charset="2"/>
              <a:buChar char="v"/>
            </a:pPr>
            <a:endParaRPr lang="zh-CN" altLang="en-US" sz="1600" dirty="0">
              <a:latin typeface="黑体" pitchFamily="49" charset="-122"/>
              <a:ea typeface="黑体" pitchFamily="49" charset="-122"/>
            </a:endParaRPr>
          </a:p>
          <a:p>
            <a:endParaRPr lang="zh-CN" altLang="en-US" sz="1600" dirty="0">
              <a:solidFill>
                <a:schemeClr val="tx1"/>
              </a:solidFill>
              <a:latin typeface="黑体" pitchFamily="49" charset="-122"/>
              <a:ea typeface="黑体" pitchFamily="49" charset="-122"/>
            </a:endParaRPr>
          </a:p>
          <a:p>
            <a:pPr lvl="0"/>
            <a:endParaRPr lang="zh-CN" altLang="en-US" sz="1600" dirty="0">
              <a:solidFill>
                <a:schemeClr val="tx1"/>
              </a:solidFill>
              <a:latin typeface="黑体" pitchFamily="49" charset="-122"/>
              <a:ea typeface="黑体" pitchFamily="49" charset="-122"/>
            </a:endParaRPr>
          </a:p>
          <a:p>
            <a:pPr marL="0" indent="0">
              <a:buNone/>
            </a:pPr>
            <a:endParaRPr lang="en-US" altLang="zh-CN" sz="1600" b="0" dirty="0" smtClean="0">
              <a:solidFill>
                <a:schemeClr val="tx1"/>
              </a:solidFill>
              <a:latin typeface="黑体" pitchFamily="49" charset="-122"/>
              <a:ea typeface="黑体" pitchFamily="49" charset="-122"/>
            </a:endParaRPr>
          </a:p>
          <a:p>
            <a:endParaRPr lang="en-US" altLang="zh-CN" sz="1600" b="0" dirty="0">
              <a:solidFill>
                <a:schemeClr val="tx1"/>
              </a:solidFill>
              <a:latin typeface="黑体" pitchFamily="49" charset="-122"/>
              <a:ea typeface="黑体" pitchFamily="49" charset="-122"/>
            </a:endParaRPr>
          </a:p>
          <a:p>
            <a:endParaRPr lang="en-US" altLang="zh-CN" sz="1600" dirty="0">
              <a:solidFill>
                <a:schemeClr val="tx1"/>
              </a:solidFill>
              <a:latin typeface="黑体" pitchFamily="49" charset="-122"/>
              <a:ea typeface="黑体" pitchFamily="49" charset="-122"/>
            </a:endParaRPr>
          </a:p>
        </p:txBody>
      </p:sp>
    </p:spTree>
    <p:extLst>
      <p:ext uri="{BB962C8B-B14F-4D97-AF65-F5344CB8AC3E}">
        <p14:creationId xmlns="" xmlns:p14="http://schemas.microsoft.com/office/powerpoint/2010/main" val="337999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323528" y="1196752"/>
            <a:ext cx="8411071" cy="435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None/>
            </a:pPr>
            <a:r>
              <a:rPr lang="en-US" altLang="zh-CN" sz="2000" dirty="0" smtClean="0">
                <a:solidFill>
                  <a:schemeClr val="tx1"/>
                </a:solidFill>
                <a:latin typeface="黑体" pitchFamily="49" charset="-122"/>
                <a:ea typeface="黑体" pitchFamily="49" charset="-122"/>
              </a:rPr>
              <a:t>1</a:t>
            </a:r>
            <a:r>
              <a:rPr lang="en-US" altLang="zh-CN" sz="2000" dirty="0">
                <a:solidFill>
                  <a:schemeClr val="tx1"/>
                </a:solidFill>
                <a:latin typeface="黑体" pitchFamily="49" charset="-122"/>
                <a:ea typeface="黑体" pitchFamily="49" charset="-122"/>
              </a:rPr>
              <a:t>) </a:t>
            </a:r>
            <a:r>
              <a:rPr lang="zh-CN" altLang="en-US" sz="2000" dirty="0">
                <a:solidFill>
                  <a:schemeClr val="tx1"/>
                </a:solidFill>
                <a:latin typeface="黑体" pitchFamily="49" charset="-122"/>
                <a:ea typeface="黑体" pitchFamily="49" charset="-122"/>
              </a:rPr>
              <a:t>城镇化是现代化的必由之路</a:t>
            </a:r>
            <a:endParaRPr lang="en-US" altLang="zh-CN" sz="2000" dirty="0">
              <a:solidFill>
                <a:schemeClr val="tx1"/>
              </a:solidFill>
              <a:latin typeface="黑体" pitchFamily="49" charset="-122"/>
              <a:ea typeface="黑体" pitchFamily="49" charset="-122"/>
            </a:endParaRPr>
          </a:p>
          <a:p>
            <a:pPr>
              <a:buNone/>
            </a:pPr>
            <a:r>
              <a:rPr lang="en-US" altLang="zh-CN" sz="2000" b="0" dirty="0" smtClean="0">
                <a:solidFill>
                  <a:schemeClr val="tx1"/>
                </a:solidFill>
                <a:ea typeface="华文细黑" pitchFamily="2" charset="-122"/>
              </a:rPr>
              <a:t>	 Urbanization </a:t>
            </a:r>
            <a:r>
              <a:rPr lang="en-US" altLang="zh-CN" sz="2000" b="0" dirty="0">
                <a:solidFill>
                  <a:schemeClr val="tx1"/>
                </a:solidFill>
                <a:ea typeface="华文细黑" pitchFamily="2" charset="-122"/>
              </a:rPr>
              <a:t>is the only way to achieve </a:t>
            </a:r>
            <a:r>
              <a:rPr lang="en-US" altLang="zh-CN" sz="2000" b="0" dirty="0" smtClean="0">
                <a:solidFill>
                  <a:schemeClr val="tx1"/>
                </a:solidFill>
                <a:ea typeface="华文细黑" pitchFamily="2" charset="-122"/>
              </a:rPr>
              <a:t>modernization</a:t>
            </a:r>
          </a:p>
          <a:p>
            <a:endParaRPr lang="en-US" altLang="zh-CN" sz="2000" dirty="0">
              <a:solidFill>
                <a:schemeClr val="tx1"/>
              </a:solidFill>
              <a:latin typeface="华文细黑" pitchFamily="2" charset="-122"/>
              <a:ea typeface="华文细黑" pitchFamily="2" charset="-122"/>
            </a:endParaRPr>
          </a:p>
          <a:p>
            <a:pPr>
              <a:buNone/>
            </a:pPr>
            <a:r>
              <a:rPr lang="en-US" altLang="zh-CN" sz="2000" dirty="0" smtClean="0">
                <a:solidFill>
                  <a:schemeClr val="tx1"/>
                </a:solidFill>
                <a:latin typeface="黑体" pitchFamily="49" charset="-122"/>
                <a:ea typeface="黑体" pitchFamily="49" charset="-122"/>
              </a:rPr>
              <a:t>2</a:t>
            </a:r>
            <a:r>
              <a:rPr lang="en-US" altLang="zh-CN" sz="2000" dirty="0">
                <a:solidFill>
                  <a:schemeClr val="tx1"/>
                </a:solidFill>
                <a:latin typeface="黑体" pitchFamily="49" charset="-122"/>
                <a:ea typeface="黑体" pitchFamily="49" charset="-122"/>
              </a:rPr>
              <a:t>) </a:t>
            </a:r>
            <a:r>
              <a:rPr lang="zh-CN" altLang="en-US" sz="2000" dirty="0">
                <a:solidFill>
                  <a:schemeClr val="tx1"/>
                </a:solidFill>
                <a:latin typeface="黑体" pitchFamily="49" charset="-122"/>
                <a:ea typeface="黑体" pitchFamily="49" charset="-122"/>
              </a:rPr>
              <a:t>中国中央政府提出：</a:t>
            </a:r>
            <a:endParaRPr lang="en-US" altLang="zh-CN" sz="2000" dirty="0">
              <a:solidFill>
                <a:schemeClr val="tx1"/>
              </a:solidFill>
              <a:latin typeface="黑体" pitchFamily="49" charset="-122"/>
              <a:ea typeface="黑体" pitchFamily="49" charset="-122"/>
            </a:endParaRPr>
          </a:p>
          <a:p>
            <a:pPr>
              <a:buNone/>
            </a:pPr>
            <a:r>
              <a:rPr lang="en-US" altLang="zh-CN" sz="2000" b="0" dirty="0">
                <a:solidFill>
                  <a:schemeClr val="tx1"/>
                </a:solidFill>
              </a:rPr>
              <a:t> 	</a:t>
            </a:r>
            <a:r>
              <a:rPr lang="en-US" altLang="zh-CN" sz="2000" b="0" dirty="0" smtClean="0">
                <a:solidFill>
                  <a:schemeClr val="tx1"/>
                </a:solidFill>
              </a:rPr>
              <a:t> </a:t>
            </a:r>
            <a:r>
              <a:rPr lang="en-US" altLang="zh-CN" sz="2000" b="0" dirty="0" smtClean="0">
                <a:solidFill>
                  <a:schemeClr val="tx1"/>
                </a:solidFill>
                <a:ea typeface="华文细黑" pitchFamily="2" charset="-122"/>
              </a:rPr>
              <a:t>Chinese </a:t>
            </a:r>
            <a:r>
              <a:rPr lang="en-US" altLang="zh-CN" sz="2000" b="0" dirty="0">
                <a:solidFill>
                  <a:schemeClr val="tx1"/>
                </a:solidFill>
                <a:ea typeface="华文细黑" pitchFamily="2" charset="-122"/>
              </a:rPr>
              <a:t>central government promote</a:t>
            </a:r>
            <a:r>
              <a:rPr lang="zh-CN" altLang="en-US" sz="2000" b="0" dirty="0">
                <a:solidFill>
                  <a:schemeClr val="tx1"/>
                </a:solidFill>
                <a:ea typeface="华文细黑" pitchFamily="2" charset="-122"/>
              </a:rPr>
              <a:t>：</a:t>
            </a:r>
            <a:endParaRPr lang="en-US" altLang="zh-CN" sz="2000" b="0" dirty="0">
              <a:solidFill>
                <a:schemeClr val="tx1"/>
              </a:solidFill>
              <a:ea typeface="华文细黑" pitchFamily="2" charset="-122"/>
            </a:endParaRPr>
          </a:p>
          <a:p>
            <a:pPr lvl="1"/>
            <a:r>
              <a:rPr lang="zh-CN" altLang="en-US" sz="1800" dirty="0">
                <a:latin typeface="黑体" pitchFamily="49" charset="-122"/>
                <a:ea typeface="黑体" pitchFamily="49" charset="-122"/>
              </a:rPr>
              <a:t>生态文明建设总体方针，转变发展模式；</a:t>
            </a:r>
            <a:endParaRPr lang="en-US" altLang="zh-CN" sz="1800" dirty="0">
              <a:latin typeface="黑体" pitchFamily="49" charset="-122"/>
              <a:ea typeface="黑体" pitchFamily="49" charset="-122"/>
            </a:endParaRPr>
          </a:p>
          <a:p>
            <a:pPr lvl="1"/>
            <a:r>
              <a:rPr lang="en-US" altLang="zh-CN" sz="1600" dirty="0">
                <a:latin typeface="+mn-lt"/>
              </a:rPr>
              <a:t>O</a:t>
            </a:r>
            <a:r>
              <a:rPr lang="en-US" altLang="zh-CN" sz="1600" dirty="0">
                <a:latin typeface="+mn-lt"/>
                <a:ea typeface="华文细黑" pitchFamily="2" charset="-122"/>
              </a:rPr>
              <a:t>verall policy of ecological civilization construction, change the development </a:t>
            </a:r>
            <a:r>
              <a:rPr lang="en-US" altLang="zh-CN" sz="1600" dirty="0" smtClean="0">
                <a:latin typeface="+mn-lt"/>
                <a:ea typeface="华文细黑" pitchFamily="2" charset="-122"/>
              </a:rPr>
              <a:t>model</a:t>
            </a:r>
            <a:endParaRPr lang="en-US" altLang="zh-CN" sz="1600" dirty="0">
              <a:latin typeface="+mn-lt"/>
              <a:ea typeface="华文细黑" pitchFamily="2" charset="-122"/>
            </a:endParaRPr>
          </a:p>
          <a:p>
            <a:pPr lvl="1"/>
            <a:r>
              <a:rPr lang="zh-CN" altLang="en-US" sz="1800" dirty="0">
                <a:latin typeface="黑体" pitchFamily="49" charset="-122"/>
                <a:ea typeface="黑体" pitchFamily="49" charset="-122"/>
              </a:rPr>
              <a:t>以人为本，四化同步</a:t>
            </a:r>
            <a:endParaRPr lang="en-US" altLang="zh-CN" sz="1800" dirty="0">
              <a:latin typeface="黑体" pitchFamily="49" charset="-122"/>
              <a:ea typeface="黑体" pitchFamily="49" charset="-122"/>
            </a:endParaRPr>
          </a:p>
          <a:p>
            <a:pPr lvl="1"/>
            <a:r>
              <a:rPr lang="en-US" altLang="zh-CN" sz="1600" dirty="0">
                <a:latin typeface="+mn-lt"/>
                <a:ea typeface="华文细黑" pitchFamily="2" charset="-122"/>
              </a:rPr>
              <a:t>People-oriented</a:t>
            </a:r>
            <a:r>
              <a:rPr lang="zh-CN" altLang="en-US" sz="1600" dirty="0">
                <a:latin typeface="+mn-lt"/>
                <a:ea typeface="华文细黑" pitchFamily="2" charset="-122"/>
              </a:rPr>
              <a:t>，</a:t>
            </a:r>
            <a:r>
              <a:rPr lang="en-US" altLang="zh-CN" sz="1600" dirty="0">
                <a:latin typeface="+mn-lt"/>
                <a:ea typeface="华文细黑" pitchFamily="2" charset="-122"/>
              </a:rPr>
              <a:t> Synchronization of Four </a:t>
            </a:r>
            <a:r>
              <a:rPr lang="en-US" altLang="zh-CN" sz="1600" dirty="0" smtClean="0">
                <a:latin typeface="+mn-lt"/>
                <a:ea typeface="华文细黑" pitchFamily="2" charset="-122"/>
              </a:rPr>
              <a:t>Modernizations</a:t>
            </a:r>
          </a:p>
          <a:p>
            <a:pPr lvl="1"/>
            <a:endParaRPr lang="en-US" altLang="zh-CN" sz="1400" dirty="0" smtClean="0">
              <a:solidFill>
                <a:schemeClr val="accent1">
                  <a:lumMod val="75000"/>
                </a:schemeClr>
              </a:solidFill>
              <a:latin typeface="华文细黑" pitchFamily="2" charset="-122"/>
              <a:ea typeface="华文细黑" pitchFamily="2" charset="-122"/>
            </a:endParaRPr>
          </a:p>
          <a:p>
            <a:pPr marL="342900" lvl="1" indent="-342900" defTabSz="396000">
              <a:buClr>
                <a:schemeClr val="hlink"/>
              </a:buClr>
              <a:buNone/>
            </a:pPr>
            <a:r>
              <a:rPr lang="en-US" altLang="zh-CN" sz="2000" b="1" dirty="0" smtClean="0">
                <a:latin typeface="黑体" pitchFamily="49" charset="-122"/>
                <a:ea typeface="黑体" pitchFamily="49" charset="-122"/>
              </a:rPr>
              <a:t>3) </a:t>
            </a:r>
            <a:r>
              <a:rPr lang="zh-CN" altLang="en-US" sz="2000" b="1" dirty="0" smtClean="0">
                <a:latin typeface="黑体" pitchFamily="49" charset="-122"/>
                <a:ea typeface="黑体" pitchFamily="49" charset="-122"/>
              </a:rPr>
              <a:t>中</a:t>
            </a:r>
            <a:r>
              <a:rPr lang="zh-CN" altLang="en-US" sz="2000" b="1" dirty="0">
                <a:latin typeface="黑体" pitchFamily="49" charset="-122"/>
                <a:ea typeface="黑体" pitchFamily="49" charset="-122"/>
              </a:rPr>
              <a:t>国环境与发展国际合作委员会设立“基于生态文明理念的城镇</a:t>
            </a:r>
            <a:r>
              <a:rPr lang="zh-CN" altLang="en-US" sz="2000" b="1" dirty="0" smtClean="0">
                <a:latin typeface="黑体" pitchFamily="49" charset="-122"/>
                <a:ea typeface="黑体" pitchFamily="49" charset="-122"/>
              </a:rPr>
              <a:t>化发</a:t>
            </a:r>
            <a:r>
              <a:rPr lang="en-US" altLang="zh-CN" sz="2000" b="1" dirty="0" smtClean="0">
                <a:latin typeface="黑体" pitchFamily="49" charset="-122"/>
                <a:ea typeface="黑体" pitchFamily="49" charset="-122"/>
              </a:rPr>
              <a:t>	</a:t>
            </a:r>
            <a:r>
              <a:rPr lang="zh-CN" altLang="en-US" sz="2000" b="1" dirty="0" smtClean="0">
                <a:latin typeface="黑体" pitchFamily="49" charset="-122"/>
                <a:ea typeface="黑体" pitchFamily="49" charset="-122"/>
              </a:rPr>
              <a:t>展</a:t>
            </a:r>
            <a:r>
              <a:rPr lang="zh-CN" altLang="en-US" sz="2000" b="1" dirty="0">
                <a:latin typeface="黑体" pitchFamily="49" charset="-122"/>
                <a:ea typeface="黑体" pitchFamily="49" charset="-122"/>
              </a:rPr>
              <a:t>模式与制度研究”课题</a:t>
            </a:r>
            <a:endParaRPr lang="en-US" altLang="zh-CN" sz="2000" b="1" dirty="0">
              <a:latin typeface="黑体" pitchFamily="49" charset="-122"/>
              <a:ea typeface="黑体" pitchFamily="49" charset="-122"/>
            </a:endParaRPr>
          </a:p>
          <a:p>
            <a:pPr marL="342900" lvl="1" indent="-342900" defTabSz="396000">
              <a:buClr>
                <a:schemeClr val="hlink"/>
              </a:buClr>
              <a:buNone/>
            </a:pPr>
            <a:r>
              <a:rPr lang="en-US" altLang="zh-CN" sz="2000" dirty="0" smtClean="0">
                <a:latin typeface="+mn-lt"/>
                <a:ea typeface="黑体" pitchFamily="49" charset="-122"/>
              </a:rPr>
              <a:t> 	 CCICED </a:t>
            </a:r>
            <a:r>
              <a:rPr lang="en-US" altLang="zh-CN" sz="2000" dirty="0">
                <a:latin typeface="+mn-lt"/>
                <a:ea typeface="黑体" pitchFamily="49" charset="-122"/>
              </a:rPr>
              <a:t>set up a special research and policy supported research of “Good </a:t>
            </a:r>
            <a:r>
              <a:rPr lang="en-US" altLang="zh-CN" sz="2000" dirty="0" smtClean="0">
                <a:latin typeface="+mn-lt"/>
                <a:ea typeface="黑体" pitchFamily="49" charset="-122"/>
              </a:rPr>
              <a:t> 	City </a:t>
            </a:r>
            <a:r>
              <a:rPr lang="en-US" altLang="zh-CN" sz="2000" dirty="0">
                <a:latin typeface="+mn-lt"/>
                <a:ea typeface="黑体" pitchFamily="49" charset="-122"/>
              </a:rPr>
              <a:t>Models under the Concept of Ecological Civilization”</a:t>
            </a:r>
          </a:p>
          <a:p>
            <a:pPr marL="457200" lvl="1" indent="0">
              <a:buNone/>
            </a:pPr>
            <a:endParaRPr lang="en-US" altLang="zh-CN" sz="1400" dirty="0">
              <a:solidFill>
                <a:schemeClr val="accent1">
                  <a:lumMod val="75000"/>
                </a:schemeClr>
              </a:solidFill>
              <a:latin typeface="华文细黑" pitchFamily="2" charset="-122"/>
              <a:ea typeface="华文细黑" pitchFamily="2" charset="-122"/>
            </a:endParaRPr>
          </a:p>
          <a:p>
            <a:endParaRPr lang="en-US" altLang="zh-CN" sz="1800" dirty="0">
              <a:solidFill>
                <a:schemeClr val="bg2">
                  <a:lumMod val="25000"/>
                </a:schemeClr>
              </a:solidFill>
              <a:latin typeface="华文细黑" pitchFamily="2" charset="-122"/>
              <a:ea typeface="华文细黑" pitchFamily="2" charset="-122"/>
            </a:endParaRPr>
          </a:p>
        </p:txBody>
      </p:sp>
      <p:sp>
        <p:nvSpPr>
          <p:cNvPr id="6" name="Rectangle 2"/>
          <p:cNvSpPr txBox="1">
            <a:spLocks noChangeArrowheads="1"/>
          </p:cNvSpPr>
          <p:nvPr/>
        </p:nvSpPr>
        <p:spPr bwMode="gray">
          <a:xfrm>
            <a:off x="323528" y="273149"/>
            <a:ext cx="662473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800" dirty="0" smtClean="0">
                <a:latin typeface="微软雅黑" pitchFamily="34" charset="-122"/>
                <a:ea typeface="微软雅黑" pitchFamily="34" charset="-122"/>
              </a:rPr>
              <a:t>1. </a:t>
            </a:r>
            <a:r>
              <a:rPr lang="zh-CN" altLang="en-US" sz="2800" dirty="0" smtClean="0">
                <a:latin typeface="微软雅黑" pitchFamily="34" charset="-122"/>
                <a:ea typeface="微软雅黑" pitchFamily="34" charset="-122"/>
              </a:rPr>
              <a:t>项目背景  </a:t>
            </a:r>
            <a:r>
              <a:rPr lang="en-US" altLang="zh-CN" sz="2800" dirty="0" smtClean="0">
                <a:ea typeface="宋体" pitchFamily="2" charset="-122"/>
              </a:rPr>
              <a:t>Project Background</a:t>
            </a:r>
            <a:endParaRPr lang="en-US" altLang="zh-CN" sz="2800" dirty="0">
              <a:ea typeface="宋体" pitchFamily="2" charset="-122"/>
            </a:endParaRPr>
          </a:p>
        </p:txBody>
      </p:sp>
    </p:spTree>
    <p:extLst>
      <p:ext uri="{BB962C8B-B14F-4D97-AF65-F5344CB8AC3E}">
        <p14:creationId xmlns="" xmlns:p14="http://schemas.microsoft.com/office/powerpoint/2010/main" val="356243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1520" y="484043"/>
            <a:ext cx="7920880" cy="5875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600" dirty="0" smtClean="0">
                <a:latin typeface="微软雅黑" pitchFamily="34" charset="-122"/>
                <a:ea typeface="微软雅黑" pitchFamily="34" charset="-122"/>
              </a:rPr>
              <a:t>2.1</a:t>
            </a:r>
            <a:r>
              <a:rPr lang="zh-CN" altLang="en-US" sz="1600" dirty="0" smtClean="0">
                <a:latin typeface="微软雅黑" pitchFamily="34" charset="-122"/>
                <a:ea typeface="微软雅黑" pitchFamily="34" charset="-122"/>
              </a:rPr>
              <a:t>中规院近</a:t>
            </a:r>
            <a:r>
              <a:rPr lang="zh-CN" altLang="en-US" sz="1600" dirty="0">
                <a:latin typeface="微软雅黑" pitchFamily="34" charset="-122"/>
                <a:ea typeface="微软雅黑" pitchFamily="34" charset="-122"/>
              </a:rPr>
              <a:t>年来的城镇化研究工作 </a:t>
            </a:r>
            <a:r>
              <a:rPr lang="en-US" altLang="zh-CN" sz="1400" dirty="0" smtClean="0">
                <a:latin typeface="微软雅黑" pitchFamily="34" charset="-122"/>
                <a:ea typeface="微软雅黑" pitchFamily="34" charset="-122"/>
              </a:rPr>
              <a:t>CAUPD</a:t>
            </a: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s Recent </a:t>
            </a:r>
            <a:r>
              <a:rPr lang="zh-CN" altLang="en-US" sz="1400" dirty="0">
                <a:latin typeface="微软雅黑" pitchFamily="34" charset="-122"/>
                <a:ea typeface="微软雅黑" pitchFamily="34" charset="-122"/>
              </a:rPr>
              <a:t>Research </a:t>
            </a:r>
            <a:r>
              <a:rPr lang="en-US" altLang="zh-CN" sz="1400" dirty="0">
                <a:latin typeface="微软雅黑" pitchFamily="34" charset="-122"/>
                <a:ea typeface="微软雅黑" pitchFamily="34" charset="-122"/>
              </a:rPr>
              <a:t>on</a:t>
            </a:r>
            <a:r>
              <a:rPr lang="zh-CN" altLang="en-US" sz="1400" dirty="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Urbanization</a:t>
            </a:r>
            <a:endParaRPr lang="en-US" altLang="zh-CN" sz="1400" dirty="0">
              <a:latin typeface="微软雅黑" pitchFamily="34" charset="-122"/>
              <a:ea typeface="微软雅黑" pitchFamily="34" charset="-122"/>
            </a:endParaRPr>
          </a:p>
        </p:txBody>
      </p:sp>
      <p:sp>
        <p:nvSpPr>
          <p:cNvPr id="4" name="Rectangle 3"/>
          <p:cNvSpPr txBox="1">
            <a:spLocks noChangeArrowheads="1"/>
          </p:cNvSpPr>
          <p:nvPr/>
        </p:nvSpPr>
        <p:spPr bwMode="black">
          <a:xfrm>
            <a:off x="285720" y="1357298"/>
            <a:ext cx="8678198" cy="5000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None/>
            </a:pPr>
            <a:r>
              <a:rPr lang="en-US" altLang="zh-CN" sz="1600" b="0" dirty="0" smtClean="0">
                <a:solidFill>
                  <a:schemeClr val="tx1"/>
                </a:solidFill>
                <a:latin typeface="黑体" pitchFamily="49" charset="-122"/>
                <a:ea typeface="黑体" pitchFamily="49" charset="-122"/>
              </a:rPr>
              <a:t>1</a:t>
            </a:r>
            <a:r>
              <a:rPr lang="zh-CN" altLang="en-US" sz="1600" b="0" dirty="0" smtClean="0">
                <a:solidFill>
                  <a:schemeClr val="tx1"/>
                </a:solidFill>
                <a:latin typeface="黑体" pitchFamily="49" charset="-122"/>
                <a:ea typeface="黑体" pitchFamily="49" charset="-122"/>
              </a:rPr>
              <a:t>）本国家 </a:t>
            </a:r>
            <a:r>
              <a:rPr lang="zh-CN" altLang="en-US" sz="1600" b="0" dirty="0">
                <a:solidFill>
                  <a:schemeClr val="tx1"/>
                </a:solidFill>
                <a:latin typeface="黑体" pitchFamily="49" charset="-122"/>
                <a:ea typeface="黑体" pitchFamily="49" charset="-122"/>
              </a:rPr>
              <a:t>“十一五” 重大支撑课题“城镇化发展速度与质量测评” </a:t>
            </a:r>
          </a:p>
          <a:p>
            <a:pPr>
              <a:buNone/>
            </a:pPr>
            <a:r>
              <a:rPr lang="en-US" altLang="zh-CN" sz="1600" b="0" dirty="0" smtClean="0">
                <a:solidFill>
                  <a:schemeClr val="tx1"/>
                </a:solidFill>
                <a:ea typeface="黑体" pitchFamily="49" charset="-122"/>
              </a:rPr>
              <a:t>	The key supporting research project of </a:t>
            </a:r>
            <a:r>
              <a:rPr lang="en-US" altLang="zh-CN" sz="1600" b="0" dirty="0">
                <a:solidFill>
                  <a:schemeClr val="tx1"/>
                </a:solidFill>
                <a:ea typeface="黑体" pitchFamily="49" charset="-122"/>
              </a:rPr>
              <a:t>the Eleventh Five-year Plan --“Evaluation of the Speed and </a:t>
            </a:r>
            <a:r>
              <a:rPr lang="en-US" altLang="zh-CN" sz="1600" b="0" dirty="0" smtClean="0">
                <a:solidFill>
                  <a:schemeClr val="tx1"/>
                </a:solidFill>
                <a:ea typeface="黑体" pitchFamily="49" charset="-122"/>
              </a:rPr>
              <a:t>Quality </a:t>
            </a:r>
            <a:r>
              <a:rPr lang="en-US" altLang="zh-CN" sz="1600" b="0" dirty="0">
                <a:solidFill>
                  <a:schemeClr val="tx1"/>
                </a:solidFill>
                <a:ea typeface="黑体" pitchFamily="49" charset="-122"/>
              </a:rPr>
              <a:t>of Urbanization Development</a:t>
            </a:r>
            <a:r>
              <a:rPr lang="en-US" altLang="zh-CN" sz="1600" b="0" dirty="0" smtClean="0">
                <a:solidFill>
                  <a:schemeClr val="tx1"/>
                </a:solidFill>
                <a:ea typeface="黑体" pitchFamily="49" charset="-122"/>
              </a:rPr>
              <a:t>”</a:t>
            </a:r>
            <a:endParaRPr lang="en-US" altLang="zh-CN" sz="1600" b="0" dirty="0">
              <a:solidFill>
                <a:schemeClr val="tx1"/>
              </a:solidFill>
              <a:ea typeface="黑体" pitchFamily="49" charset="-122"/>
            </a:endParaRPr>
          </a:p>
          <a:p>
            <a:pPr>
              <a:buNone/>
            </a:pPr>
            <a:r>
              <a:rPr lang="en-US" altLang="zh-CN" sz="1600" b="0" dirty="0" smtClean="0">
                <a:solidFill>
                  <a:schemeClr val="tx1"/>
                </a:solidFill>
                <a:latin typeface="黑体" pitchFamily="49" charset="-122"/>
                <a:ea typeface="黑体" pitchFamily="49" charset="-122"/>
              </a:rPr>
              <a:t>2</a:t>
            </a:r>
            <a:r>
              <a:rPr lang="zh-CN" altLang="en-US" sz="1600" b="0" dirty="0" smtClean="0">
                <a:solidFill>
                  <a:schemeClr val="tx1"/>
                </a:solidFill>
                <a:latin typeface="黑体" pitchFamily="49" charset="-122"/>
                <a:ea typeface="黑体" pitchFamily="49" charset="-122"/>
              </a:rPr>
              <a:t>）住房</a:t>
            </a:r>
            <a:r>
              <a:rPr lang="zh-CN" altLang="en-US" sz="1600" b="0" dirty="0">
                <a:solidFill>
                  <a:schemeClr val="tx1"/>
                </a:solidFill>
                <a:latin typeface="黑体" pitchFamily="49" charset="-122"/>
                <a:ea typeface="黑体" pitchFamily="49" charset="-122"/>
              </a:rPr>
              <a:t>和城乡建设部</a:t>
            </a:r>
            <a:r>
              <a:rPr lang="en-US" altLang="zh-CN" sz="1600" b="0" dirty="0">
                <a:solidFill>
                  <a:schemeClr val="tx1"/>
                </a:solidFill>
                <a:latin typeface="黑体" pitchFamily="49" charset="-122"/>
                <a:ea typeface="黑体" pitchFamily="49" charset="-122"/>
              </a:rPr>
              <a:t>《“</a:t>
            </a:r>
            <a:r>
              <a:rPr lang="zh-CN" altLang="en-US" sz="1600" b="0" dirty="0">
                <a:solidFill>
                  <a:schemeClr val="tx1"/>
                </a:solidFill>
                <a:latin typeface="黑体" pitchFamily="49" charset="-122"/>
                <a:ea typeface="黑体" pitchFamily="49" charset="-122"/>
              </a:rPr>
              <a:t>十二五”中国城镇化发展战略研究报告</a:t>
            </a:r>
            <a:r>
              <a:rPr lang="en-US" altLang="zh-CN" sz="1600" b="0" dirty="0">
                <a:solidFill>
                  <a:schemeClr val="tx1"/>
                </a:solidFill>
                <a:latin typeface="黑体" pitchFamily="49" charset="-122"/>
                <a:ea typeface="黑体" pitchFamily="49" charset="-122"/>
              </a:rPr>
              <a:t>》</a:t>
            </a:r>
          </a:p>
          <a:p>
            <a:pPr>
              <a:buNone/>
            </a:pPr>
            <a:r>
              <a:rPr lang="en-US" altLang="zh-CN" sz="1600" b="0" dirty="0" smtClean="0">
                <a:solidFill>
                  <a:schemeClr val="tx1"/>
                </a:solidFill>
                <a:ea typeface="黑体" pitchFamily="49" charset="-122"/>
              </a:rPr>
              <a:t>	Ministry </a:t>
            </a:r>
            <a:r>
              <a:rPr lang="en-US" altLang="zh-CN" sz="1600" b="0" dirty="0">
                <a:solidFill>
                  <a:schemeClr val="tx1"/>
                </a:solidFill>
                <a:ea typeface="黑体" pitchFamily="49" charset="-122"/>
              </a:rPr>
              <a:t>of Housing and Urban-Rural Development (MOHURD) - Research Report on urbanization </a:t>
            </a:r>
            <a:r>
              <a:rPr lang="en-US" altLang="zh-CN" sz="1600" b="0" dirty="0" smtClean="0">
                <a:solidFill>
                  <a:schemeClr val="tx1"/>
                </a:solidFill>
                <a:ea typeface="黑体" pitchFamily="49" charset="-122"/>
              </a:rPr>
              <a:t>development </a:t>
            </a:r>
            <a:r>
              <a:rPr lang="en-US" altLang="zh-CN" sz="1600" b="0" dirty="0">
                <a:solidFill>
                  <a:schemeClr val="tx1"/>
                </a:solidFill>
                <a:ea typeface="黑体" pitchFamily="49" charset="-122"/>
              </a:rPr>
              <a:t>strategy during the Twelfth Five-year plan </a:t>
            </a:r>
            <a:r>
              <a:rPr lang="en-US" altLang="zh-CN" sz="1600" b="0" dirty="0" smtClean="0">
                <a:solidFill>
                  <a:schemeClr val="tx1"/>
                </a:solidFill>
                <a:ea typeface="黑体" pitchFamily="49" charset="-122"/>
              </a:rPr>
              <a:t>period</a:t>
            </a:r>
            <a:endParaRPr lang="en-US" altLang="zh-CN" sz="1600" b="0" dirty="0">
              <a:solidFill>
                <a:schemeClr val="tx1"/>
              </a:solidFill>
              <a:ea typeface="黑体" pitchFamily="49" charset="-122"/>
            </a:endParaRPr>
          </a:p>
          <a:p>
            <a:pPr>
              <a:buNone/>
            </a:pPr>
            <a:r>
              <a:rPr lang="en-US" altLang="zh-CN" sz="1600" b="0" dirty="0" smtClean="0">
                <a:solidFill>
                  <a:schemeClr val="tx1"/>
                </a:solidFill>
                <a:latin typeface="黑体" pitchFamily="49" charset="-122"/>
                <a:ea typeface="黑体" pitchFamily="49" charset="-122"/>
              </a:rPr>
              <a:t>3</a:t>
            </a:r>
            <a:r>
              <a:rPr lang="zh-CN" altLang="en-US" sz="1600" b="0" dirty="0" smtClean="0">
                <a:solidFill>
                  <a:schemeClr val="tx1"/>
                </a:solidFill>
                <a:latin typeface="黑体" pitchFamily="49" charset="-122"/>
                <a:ea typeface="黑体" pitchFamily="49" charset="-122"/>
              </a:rPr>
              <a:t>）工程</a:t>
            </a:r>
            <a:r>
              <a:rPr lang="zh-CN" altLang="en-US" sz="1600" b="0" dirty="0">
                <a:solidFill>
                  <a:schemeClr val="tx1"/>
                </a:solidFill>
                <a:latin typeface="黑体" pitchFamily="49" charset="-122"/>
                <a:ea typeface="黑体" pitchFamily="49" charset="-122"/>
              </a:rPr>
              <a:t>院重大咨询项目“中国特色新型城镇化发展战略研究”</a:t>
            </a:r>
          </a:p>
          <a:p>
            <a:pPr>
              <a:buNone/>
            </a:pPr>
            <a:r>
              <a:rPr lang="en-US" altLang="zh-CN" sz="1600" b="0" dirty="0" smtClean="0">
                <a:solidFill>
                  <a:schemeClr val="tx1"/>
                </a:solidFill>
                <a:ea typeface="黑体" pitchFamily="49" charset="-122"/>
              </a:rPr>
              <a:t>	The </a:t>
            </a:r>
            <a:r>
              <a:rPr lang="en-US" altLang="zh-CN" sz="1600" b="0" dirty="0">
                <a:solidFill>
                  <a:schemeClr val="tx1"/>
                </a:solidFill>
                <a:ea typeface="黑体" pitchFamily="49" charset="-122"/>
              </a:rPr>
              <a:t>key consulting project of Academy of Engineering – “Research on the development strategy of  </a:t>
            </a:r>
            <a:r>
              <a:rPr lang="en-US" altLang="zh-CN" sz="1600" b="0" dirty="0" smtClean="0">
                <a:solidFill>
                  <a:schemeClr val="tx1"/>
                </a:solidFill>
                <a:ea typeface="黑体" pitchFamily="49" charset="-122"/>
              </a:rPr>
              <a:t>New-type </a:t>
            </a:r>
            <a:r>
              <a:rPr lang="en-US" altLang="zh-CN" sz="1600" b="0" dirty="0">
                <a:solidFill>
                  <a:schemeClr val="tx1"/>
                </a:solidFill>
                <a:ea typeface="黑体" pitchFamily="49" charset="-122"/>
              </a:rPr>
              <a:t>Urbanization in China</a:t>
            </a:r>
            <a:r>
              <a:rPr lang="en-US" altLang="zh-CN" sz="1600" b="0" dirty="0" smtClean="0">
                <a:solidFill>
                  <a:schemeClr val="tx1"/>
                </a:solidFill>
                <a:ea typeface="黑体" pitchFamily="49" charset="-122"/>
              </a:rPr>
              <a:t>”</a:t>
            </a:r>
            <a:endParaRPr lang="en-US" altLang="zh-CN" sz="1600" b="0" dirty="0">
              <a:solidFill>
                <a:schemeClr val="tx1"/>
              </a:solidFill>
              <a:ea typeface="黑体" pitchFamily="49" charset="-122"/>
            </a:endParaRPr>
          </a:p>
          <a:p>
            <a:pPr>
              <a:buNone/>
            </a:pPr>
            <a:r>
              <a:rPr lang="en-US" altLang="zh-CN" sz="1600" b="0" dirty="0" smtClean="0">
                <a:solidFill>
                  <a:schemeClr val="tx1"/>
                </a:solidFill>
                <a:latin typeface="黑体" pitchFamily="49" charset="-122"/>
                <a:ea typeface="黑体" pitchFamily="49" charset="-122"/>
              </a:rPr>
              <a:t>4</a:t>
            </a:r>
            <a:r>
              <a:rPr lang="zh-CN" altLang="en-US" sz="1600" b="0" dirty="0" smtClean="0">
                <a:solidFill>
                  <a:schemeClr val="tx1"/>
                </a:solidFill>
                <a:latin typeface="黑体" pitchFamily="49" charset="-122"/>
                <a:ea typeface="黑体" pitchFamily="49" charset="-122"/>
              </a:rPr>
              <a:t>）中</a:t>
            </a:r>
            <a:r>
              <a:rPr lang="zh-CN" altLang="en-US" sz="1600" b="0" dirty="0">
                <a:solidFill>
                  <a:schemeClr val="tx1"/>
                </a:solidFill>
                <a:latin typeface="黑体" pitchFamily="49" charset="-122"/>
                <a:ea typeface="黑体" pitchFamily="49" charset="-122"/>
              </a:rPr>
              <a:t>财办“中国城镇化道路、模式和政策”和“优化开发区域城镇群布局与形态”</a:t>
            </a:r>
          </a:p>
          <a:p>
            <a:pPr>
              <a:buNone/>
            </a:pPr>
            <a:r>
              <a:rPr lang="en-US" altLang="zh-CN" sz="1600" b="0" dirty="0" smtClean="0">
                <a:solidFill>
                  <a:schemeClr val="tx1"/>
                </a:solidFill>
                <a:ea typeface="黑体" pitchFamily="49" charset="-122"/>
              </a:rPr>
              <a:t>	Central </a:t>
            </a:r>
            <a:r>
              <a:rPr lang="en-US" altLang="zh-CN" sz="1600" b="0" dirty="0">
                <a:solidFill>
                  <a:schemeClr val="tx1"/>
                </a:solidFill>
                <a:ea typeface="黑体" pitchFamily="49" charset="-122"/>
              </a:rPr>
              <a:t>Financial and Economic Leading Group Office “The Path, Mode and Policy of Urbanization </a:t>
            </a:r>
            <a:r>
              <a:rPr lang="en-US" altLang="zh-CN" sz="1600" b="0" dirty="0" smtClean="0">
                <a:solidFill>
                  <a:schemeClr val="tx1"/>
                </a:solidFill>
                <a:ea typeface="黑体" pitchFamily="49" charset="-122"/>
              </a:rPr>
              <a:t>in China” &amp; “</a:t>
            </a:r>
            <a:r>
              <a:rPr lang="en-US" altLang="zh-CN" sz="1600" b="0" dirty="0">
                <a:solidFill>
                  <a:schemeClr val="tx1"/>
                </a:solidFill>
                <a:ea typeface="黑体" pitchFamily="49" charset="-122"/>
              </a:rPr>
              <a:t>Optimizing  the Distribution and Morphology of </a:t>
            </a:r>
            <a:r>
              <a:rPr lang="en-US" altLang="zh-CN" sz="1600" b="0" dirty="0" smtClean="0">
                <a:solidFill>
                  <a:schemeClr val="tx1"/>
                </a:solidFill>
                <a:ea typeface="黑体" pitchFamily="49" charset="-122"/>
              </a:rPr>
              <a:t>Urban Agglomerations </a:t>
            </a:r>
            <a:r>
              <a:rPr lang="en-US" altLang="zh-CN" sz="1600" b="0" dirty="0">
                <a:solidFill>
                  <a:schemeClr val="tx1"/>
                </a:solidFill>
                <a:ea typeface="黑体" pitchFamily="49" charset="-122"/>
              </a:rPr>
              <a:t>in Developed Regions</a:t>
            </a:r>
            <a:r>
              <a:rPr lang="en-US" altLang="zh-CN" sz="1600" b="0" dirty="0" smtClean="0">
                <a:solidFill>
                  <a:schemeClr val="tx1"/>
                </a:solidFill>
                <a:ea typeface="黑体" pitchFamily="49" charset="-122"/>
              </a:rPr>
              <a:t>”</a:t>
            </a:r>
            <a:endParaRPr lang="en-US" altLang="zh-CN" sz="1600" b="0" dirty="0">
              <a:solidFill>
                <a:schemeClr val="tx1"/>
              </a:solidFill>
              <a:latin typeface="黑体" pitchFamily="49" charset="-122"/>
              <a:ea typeface="黑体" pitchFamily="49" charset="-122"/>
            </a:endParaRPr>
          </a:p>
          <a:p>
            <a:pPr>
              <a:buNone/>
            </a:pPr>
            <a:r>
              <a:rPr lang="en-US" altLang="zh-CN" sz="1600" b="0" dirty="0" smtClean="0">
                <a:solidFill>
                  <a:schemeClr val="tx1"/>
                </a:solidFill>
                <a:latin typeface="黑体" pitchFamily="49" charset="-122"/>
                <a:ea typeface="黑体" pitchFamily="49" charset="-122"/>
              </a:rPr>
              <a:t>5</a:t>
            </a:r>
            <a:r>
              <a:rPr lang="zh-CN" altLang="en-US" sz="1600" b="0" dirty="0" smtClean="0">
                <a:solidFill>
                  <a:schemeClr val="tx1"/>
                </a:solidFill>
                <a:latin typeface="黑体" pitchFamily="49" charset="-122"/>
                <a:ea typeface="黑体" pitchFamily="49" charset="-122"/>
              </a:rPr>
              <a:t>）全国</a:t>
            </a:r>
            <a:r>
              <a:rPr lang="en-US" altLang="zh-CN" sz="1600" b="0" dirty="0">
                <a:solidFill>
                  <a:schemeClr val="tx1"/>
                </a:solidFill>
                <a:latin typeface="黑体" pitchFamily="49" charset="-122"/>
                <a:ea typeface="黑体" pitchFamily="49" charset="-122"/>
              </a:rPr>
              <a:t>20</a:t>
            </a:r>
            <a:r>
              <a:rPr lang="zh-CN" altLang="en-US" sz="1600" b="0" dirty="0">
                <a:solidFill>
                  <a:schemeClr val="tx1"/>
                </a:solidFill>
                <a:latin typeface="黑体" pitchFamily="49" charset="-122"/>
                <a:ea typeface="黑体" pitchFamily="49" charset="-122"/>
              </a:rPr>
              <a:t>个县（市）的城镇化调研</a:t>
            </a:r>
          </a:p>
          <a:p>
            <a:pPr>
              <a:buNone/>
            </a:pPr>
            <a:r>
              <a:rPr lang="en-US" altLang="zh-CN" sz="1600" b="0" dirty="0" smtClean="0">
                <a:solidFill>
                  <a:schemeClr val="tx1"/>
                </a:solidFill>
                <a:ea typeface="黑体" pitchFamily="49" charset="-122"/>
              </a:rPr>
              <a:t>	A </a:t>
            </a:r>
            <a:r>
              <a:rPr lang="en-US" altLang="zh-CN" sz="1600" b="0" dirty="0">
                <a:solidFill>
                  <a:schemeClr val="tx1"/>
                </a:solidFill>
                <a:ea typeface="黑体" pitchFamily="49" charset="-122"/>
              </a:rPr>
              <a:t>nationwide survey of urbanization in 20 Cities</a:t>
            </a:r>
            <a:r>
              <a:rPr lang="en-US" altLang="zh-CN" sz="1600" b="0" dirty="0" smtClean="0">
                <a:solidFill>
                  <a:schemeClr val="tx1"/>
                </a:solidFill>
                <a:ea typeface="黑体" pitchFamily="49" charset="-122"/>
              </a:rPr>
              <a:t>.</a:t>
            </a:r>
            <a:endParaRPr lang="en-US" altLang="zh-CN" sz="1600" b="0" dirty="0">
              <a:solidFill>
                <a:schemeClr val="tx1"/>
              </a:solidFill>
              <a:ea typeface="黑体" pitchFamily="49" charset="-122"/>
            </a:endParaRPr>
          </a:p>
          <a:p>
            <a:pPr>
              <a:buNone/>
            </a:pPr>
            <a:r>
              <a:rPr lang="en-US" altLang="zh-CN" sz="1600" b="0" dirty="0" smtClean="0">
                <a:solidFill>
                  <a:schemeClr val="tx1"/>
                </a:solidFill>
                <a:latin typeface="黑体" pitchFamily="49" charset="-122"/>
                <a:ea typeface="黑体" pitchFamily="49" charset="-122"/>
              </a:rPr>
              <a:t>6</a:t>
            </a:r>
            <a:r>
              <a:rPr lang="zh-CN" altLang="en-US" sz="1600" b="0" dirty="0" smtClean="0">
                <a:solidFill>
                  <a:schemeClr val="tx1"/>
                </a:solidFill>
                <a:latin typeface="黑体" pitchFamily="49" charset="-122"/>
                <a:ea typeface="黑体" pitchFamily="49" charset="-122"/>
              </a:rPr>
              <a:t>）广东省</a:t>
            </a:r>
            <a:r>
              <a:rPr lang="zh-CN" altLang="en-US" sz="1600" b="0" dirty="0">
                <a:solidFill>
                  <a:schemeClr val="tx1"/>
                </a:solidFill>
                <a:latin typeface="黑体" pitchFamily="49" charset="-122"/>
                <a:ea typeface="黑体" pitchFamily="49" charset="-122"/>
              </a:rPr>
              <a:t>、山东省的新型城镇化发展规划研究</a:t>
            </a:r>
          </a:p>
          <a:p>
            <a:pPr>
              <a:buNone/>
            </a:pPr>
            <a:r>
              <a:rPr lang="en-US" altLang="zh-CN" sz="1600" b="0" dirty="0" smtClean="0">
                <a:solidFill>
                  <a:schemeClr val="tx1"/>
                </a:solidFill>
                <a:ea typeface="黑体" pitchFamily="49" charset="-122"/>
              </a:rPr>
              <a:t>	Research </a:t>
            </a:r>
            <a:r>
              <a:rPr lang="en-US" altLang="zh-CN" sz="1600" b="0" dirty="0">
                <a:solidFill>
                  <a:schemeClr val="tx1"/>
                </a:solidFill>
                <a:ea typeface="黑体" pitchFamily="49" charset="-122"/>
              </a:rPr>
              <a:t>on the New-type Urbanization Development Plan of Guangdong and Shandong Province</a:t>
            </a: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矩形 4"/>
          <p:cNvSpPr/>
          <p:nvPr/>
        </p:nvSpPr>
        <p:spPr>
          <a:xfrm>
            <a:off x="251520" y="0"/>
            <a:ext cx="9144000" cy="707886"/>
          </a:xfrm>
          <a:prstGeom prst="rect">
            <a:avLst/>
          </a:prstGeom>
        </p:spPr>
        <p:txBody>
          <a:bodyPr wrap="square">
            <a:spAutoFit/>
          </a:bodyPr>
          <a:lstStyle/>
          <a:p>
            <a:pPr fontAlgn="base">
              <a:spcBef>
                <a:spcPct val="0"/>
              </a:spcBef>
              <a:spcAft>
                <a:spcPct val="0"/>
              </a:spcAft>
            </a:pPr>
            <a:r>
              <a:rPr lang="en-US" altLang="zh-CN" sz="2000" b="1" dirty="0" smtClean="0">
                <a:solidFill>
                  <a:schemeClr val="tx2"/>
                </a:solidFill>
                <a:latin typeface="微软雅黑" pitchFamily="34" charset="-122"/>
                <a:ea typeface="微软雅黑" pitchFamily="34" charset="-122"/>
                <a:cs typeface="+mj-cs"/>
              </a:rPr>
              <a:t>2.</a:t>
            </a:r>
            <a:r>
              <a:rPr lang="zh-CN" altLang="en-US" sz="2000" b="1" dirty="0" smtClean="0">
                <a:solidFill>
                  <a:schemeClr val="tx2"/>
                </a:solidFill>
                <a:latin typeface="微软雅黑" pitchFamily="34" charset="-122"/>
                <a:ea typeface="微软雅黑" pitchFamily="34" charset="-122"/>
                <a:cs typeface="+mj-cs"/>
              </a:rPr>
              <a:t>中国城镇化趋势与问题识别 </a:t>
            </a:r>
            <a:r>
              <a:rPr lang="en-US" altLang="zh-CN" sz="2000" b="1" dirty="0" smtClean="0">
                <a:solidFill>
                  <a:schemeClr val="tx2"/>
                </a:solidFill>
                <a:latin typeface="微软雅黑" pitchFamily="34" charset="-122"/>
                <a:ea typeface="微软雅黑" pitchFamily="34" charset="-122"/>
                <a:cs typeface="+mj-cs"/>
              </a:rPr>
              <a:t> </a:t>
            </a:r>
          </a:p>
          <a:p>
            <a:pPr fontAlgn="base">
              <a:spcBef>
                <a:spcPct val="0"/>
              </a:spcBef>
              <a:spcAft>
                <a:spcPct val="0"/>
              </a:spcAft>
            </a:pPr>
            <a:r>
              <a:rPr lang="en-US" altLang="zh-CN" sz="2000" b="1" dirty="0" smtClean="0">
                <a:solidFill>
                  <a:schemeClr val="tx2"/>
                </a:solidFill>
                <a:latin typeface="微软雅黑" pitchFamily="34" charset="-122"/>
                <a:ea typeface="微软雅黑" pitchFamily="34" charset="-122"/>
                <a:cs typeface="+mj-cs"/>
              </a:rPr>
              <a:t>Chinese urbanization trend and problem identification</a:t>
            </a:r>
          </a:p>
        </p:txBody>
      </p:sp>
    </p:spTree>
    <p:extLst>
      <p:ext uri="{BB962C8B-B14F-4D97-AF65-F5344CB8AC3E}">
        <p14:creationId xmlns="" xmlns:p14="http://schemas.microsoft.com/office/powerpoint/2010/main" val="94481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95536" y="908720"/>
            <a:ext cx="8064896" cy="51125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None/>
            </a:pPr>
            <a:endParaRPr lang="en-US" altLang="zh-CN" sz="2200" dirty="0" smtClean="0">
              <a:solidFill>
                <a:schemeClr val="tx1"/>
              </a:solidFill>
              <a:ea typeface="黑体" pitchFamily="49" charset="-122"/>
            </a:endParaRPr>
          </a:p>
          <a:p>
            <a:pPr>
              <a:buNone/>
            </a:pPr>
            <a:r>
              <a:rPr lang="en-US" altLang="zh-CN" sz="1800" b="0" dirty="0" smtClean="0">
                <a:solidFill>
                  <a:schemeClr val="tx1"/>
                </a:solidFill>
                <a:ea typeface="黑体" pitchFamily="49" charset="-122"/>
              </a:rPr>
              <a:t>1</a:t>
            </a:r>
            <a:r>
              <a:rPr lang="zh-CN" altLang="en-US" sz="1800" b="0" dirty="0" smtClean="0">
                <a:solidFill>
                  <a:schemeClr val="tx1"/>
                </a:solidFill>
                <a:ea typeface="黑体" pitchFamily="49" charset="-122"/>
              </a:rPr>
              <a:t>）关于</a:t>
            </a:r>
            <a:r>
              <a:rPr lang="zh-CN" altLang="en-US" sz="1800" b="0" dirty="0">
                <a:solidFill>
                  <a:schemeClr val="tx1"/>
                </a:solidFill>
                <a:ea typeface="黑体" pitchFamily="49" charset="-122"/>
              </a:rPr>
              <a:t>城镇化发展速度与水平的</a:t>
            </a:r>
            <a:r>
              <a:rPr lang="zh-CN" altLang="en-US" sz="1800" b="0" dirty="0" smtClean="0">
                <a:solidFill>
                  <a:schemeClr val="tx1"/>
                </a:solidFill>
                <a:ea typeface="黑体" pitchFamily="49" charset="-122"/>
              </a:rPr>
              <a:t>判断：速度放缓，到</a:t>
            </a:r>
            <a:r>
              <a:rPr lang="en-US" altLang="zh-CN" sz="1800" b="0" dirty="0" smtClean="0">
                <a:solidFill>
                  <a:schemeClr val="tx1"/>
                </a:solidFill>
                <a:ea typeface="黑体" pitchFamily="49" charset="-122"/>
              </a:rPr>
              <a:t>2030</a:t>
            </a:r>
            <a:r>
              <a:rPr lang="zh-CN" altLang="en-US" sz="1800" b="0" dirty="0" smtClean="0">
                <a:solidFill>
                  <a:schemeClr val="tx1"/>
                </a:solidFill>
                <a:ea typeface="黑体" pitchFamily="49" charset="-122"/>
              </a:rPr>
              <a:t>年，城镇化水平在</a:t>
            </a:r>
            <a:r>
              <a:rPr lang="en-US" altLang="zh-CN" sz="1800" b="0" dirty="0" smtClean="0">
                <a:solidFill>
                  <a:schemeClr val="tx1"/>
                </a:solidFill>
                <a:ea typeface="黑体" pitchFamily="49" charset="-122"/>
              </a:rPr>
              <a:t>65%</a:t>
            </a:r>
            <a:r>
              <a:rPr lang="zh-CN" altLang="en-US" sz="1800" b="0" dirty="0" smtClean="0">
                <a:solidFill>
                  <a:schemeClr val="tx1"/>
                </a:solidFill>
                <a:ea typeface="黑体" pitchFamily="49" charset="-122"/>
              </a:rPr>
              <a:t>左右</a:t>
            </a:r>
            <a:r>
              <a:rPr lang="en-US" altLang="zh-CN" sz="1800" b="0" dirty="0" smtClean="0">
                <a:solidFill>
                  <a:schemeClr val="tx1"/>
                </a:solidFill>
                <a:ea typeface="黑体" pitchFamily="49" charset="-122"/>
              </a:rPr>
              <a:t>;</a:t>
            </a:r>
            <a:endParaRPr lang="zh-CN" altLang="en-US" sz="1800" b="0" dirty="0">
              <a:solidFill>
                <a:schemeClr val="tx1"/>
              </a:solidFill>
              <a:ea typeface="黑体" pitchFamily="49" charset="-122"/>
            </a:endParaRPr>
          </a:p>
          <a:p>
            <a:pPr>
              <a:buNone/>
            </a:pPr>
            <a:r>
              <a:rPr lang="en-US" altLang="zh-CN" sz="1800" b="0" dirty="0" smtClean="0">
                <a:solidFill>
                  <a:schemeClr val="tx1"/>
                </a:solidFill>
                <a:ea typeface="黑体" pitchFamily="49" charset="-122"/>
              </a:rPr>
              <a:t>      Estimate </a:t>
            </a:r>
            <a:r>
              <a:rPr lang="en-US" altLang="zh-CN" sz="1800" b="0" dirty="0">
                <a:solidFill>
                  <a:schemeClr val="tx1"/>
                </a:solidFill>
                <a:ea typeface="黑体" pitchFamily="49" charset="-122"/>
              </a:rPr>
              <a:t>on the speed and level of urbanization </a:t>
            </a:r>
            <a:r>
              <a:rPr lang="en-US" altLang="zh-CN" sz="1800" b="0" dirty="0" smtClean="0">
                <a:solidFill>
                  <a:schemeClr val="tx1"/>
                </a:solidFill>
                <a:ea typeface="黑体" pitchFamily="49" charset="-122"/>
              </a:rPr>
              <a:t>development: The speed is slowing down, urbanization level is about 65% by 2030;</a:t>
            </a:r>
          </a:p>
          <a:p>
            <a:endParaRPr lang="en-US" altLang="zh-CN" sz="1800" b="0" dirty="0" smtClean="0">
              <a:solidFill>
                <a:schemeClr val="tx1"/>
              </a:solidFill>
              <a:ea typeface="黑体" pitchFamily="49" charset="-122"/>
            </a:endParaRPr>
          </a:p>
          <a:p>
            <a:pPr>
              <a:buNone/>
            </a:pPr>
            <a:r>
              <a:rPr lang="en-US" altLang="zh-CN" sz="1800" b="0" dirty="0" smtClean="0">
                <a:solidFill>
                  <a:schemeClr val="tx1"/>
                </a:solidFill>
                <a:ea typeface="黑体" pitchFamily="49" charset="-122"/>
              </a:rPr>
              <a:t>2</a:t>
            </a:r>
            <a:r>
              <a:rPr lang="zh-CN" altLang="en-US" sz="1800" b="0" dirty="0" smtClean="0">
                <a:solidFill>
                  <a:schemeClr val="tx1"/>
                </a:solidFill>
                <a:ea typeface="黑体" pitchFamily="49" charset="-122"/>
              </a:rPr>
              <a:t>）关于</a:t>
            </a:r>
            <a:r>
              <a:rPr lang="zh-CN" altLang="en-US" sz="1800" b="0" dirty="0">
                <a:solidFill>
                  <a:schemeClr val="tx1"/>
                </a:solidFill>
                <a:ea typeface="黑体" pitchFamily="49" charset="-122"/>
              </a:rPr>
              <a:t>城镇化发展的</a:t>
            </a:r>
            <a:r>
              <a:rPr lang="zh-CN" altLang="en-US" sz="1800" b="0" dirty="0" smtClean="0">
                <a:solidFill>
                  <a:schemeClr val="tx1"/>
                </a:solidFill>
                <a:ea typeface="黑体" pitchFamily="49" charset="-122"/>
              </a:rPr>
              <a:t>区域转移判断：经济增长的中心向中西部转移，中西部城镇化速度加快</a:t>
            </a:r>
            <a:r>
              <a:rPr lang="en-US" altLang="zh-CN" sz="1800" b="0" dirty="0" smtClean="0">
                <a:solidFill>
                  <a:schemeClr val="tx1"/>
                </a:solidFill>
                <a:ea typeface="黑体" pitchFamily="49" charset="-122"/>
              </a:rPr>
              <a:t>;</a:t>
            </a:r>
            <a:endParaRPr lang="zh-CN" altLang="en-US" sz="1800" b="0" dirty="0">
              <a:solidFill>
                <a:schemeClr val="tx1"/>
              </a:solidFill>
              <a:ea typeface="黑体" pitchFamily="49" charset="-122"/>
            </a:endParaRPr>
          </a:p>
          <a:p>
            <a:pPr>
              <a:buNone/>
            </a:pPr>
            <a:r>
              <a:rPr lang="en-US" altLang="zh-CN" sz="1800" b="0" dirty="0" smtClean="0">
                <a:solidFill>
                  <a:schemeClr val="tx1"/>
                </a:solidFill>
                <a:ea typeface="黑体" pitchFamily="49" charset="-122"/>
              </a:rPr>
              <a:t>      Estimation </a:t>
            </a:r>
            <a:r>
              <a:rPr lang="en-US" altLang="zh-CN" sz="1800" b="0" dirty="0">
                <a:solidFill>
                  <a:schemeClr val="tx1"/>
                </a:solidFill>
                <a:ea typeface="黑体" pitchFamily="49" charset="-122"/>
              </a:rPr>
              <a:t>on </a:t>
            </a:r>
            <a:r>
              <a:rPr lang="en-US" altLang="zh-CN" sz="1800" b="0" dirty="0" smtClean="0">
                <a:solidFill>
                  <a:schemeClr val="tx1"/>
                </a:solidFill>
                <a:ea typeface="黑体" pitchFamily="49" charset="-122"/>
              </a:rPr>
              <a:t>region transfer </a:t>
            </a:r>
            <a:r>
              <a:rPr lang="en-US" altLang="zh-CN" sz="1800" b="0" dirty="0">
                <a:solidFill>
                  <a:schemeClr val="tx1"/>
                </a:solidFill>
                <a:ea typeface="黑体" pitchFamily="49" charset="-122"/>
              </a:rPr>
              <a:t>in urbanization </a:t>
            </a:r>
            <a:r>
              <a:rPr lang="en-US" altLang="zh-CN" sz="1800" b="0" dirty="0" smtClean="0">
                <a:solidFill>
                  <a:schemeClr val="tx1"/>
                </a:solidFill>
                <a:ea typeface="黑体" pitchFamily="49" charset="-122"/>
              </a:rPr>
              <a:t>development: The focus of economic growth transfer to the Midwest, urbanization rate accelerate in the Midwest;</a:t>
            </a:r>
          </a:p>
          <a:p>
            <a:endParaRPr lang="en-US" altLang="zh-CN" sz="1800" b="0" dirty="0" smtClean="0">
              <a:solidFill>
                <a:schemeClr val="tx1"/>
              </a:solidFill>
              <a:ea typeface="黑体" pitchFamily="49" charset="-122"/>
            </a:endParaRPr>
          </a:p>
          <a:p>
            <a:pPr>
              <a:buNone/>
            </a:pPr>
            <a:r>
              <a:rPr lang="en-US" altLang="zh-CN" sz="1800" b="0" dirty="0" smtClean="0">
                <a:solidFill>
                  <a:schemeClr val="tx1"/>
                </a:solidFill>
                <a:ea typeface="黑体" pitchFamily="49" charset="-122"/>
              </a:rPr>
              <a:t>3</a:t>
            </a:r>
            <a:r>
              <a:rPr lang="zh-CN" altLang="en-US" sz="1800" b="0" dirty="0" smtClean="0">
                <a:solidFill>
                  <a:schemeClr val="tx1"/>
                </a:solidFill>
                <a:ea typeface="黑体" pitchFamily="49" charset="-122"/>
              </a:rPr>
              <a:t>）关于城镇化发展的层级判断：</a:t>
            </a:r>
            <a:r>
              <a:rPr lang="en-US" altLang="zh-CN" sz="1800" b="0" dirty="0" smtClean="0">
                <a:solidFill>
                  <a:schemeClr val="tx1"/>
                </a:solidFill>
                <a:ea typeface="黑体" pitchFamily="49" charset="-122"/>
              </a:rPr>
              <a:t>50%</a:t>
            </a:r>
            <a:r>
              <a:rPr lang="zh-CN" altLang="en-US" sz="1800" b="0" dirty="0" smtClean="0">
                <a:solidFill>
                  <a:schemeClr val="tx1"/>
                </a:solidFill>
                <a:ea typeface="黑体" pitchFamily="49" charset="-122"/>
              </a:rPr>
              <a:t>以上的城镇人口聚集在县级单元，县城与小城镇吸引力增强</a:t>
            </a:r>
            <a:r>
              <a:rPr lang="zh-CN" altLang="en-US" sz="1800" b="0" dirty="0">
                <a:solidFill>
                  <a:schemeClr val="tx1"/>
                </a:solidFill>
                <a:ea typeface="黑体" pitchFamily="49" charset="-122"/>
              </a:rPr>
              <a:t>。</a:t>
            </a:r>
            <a:endParaRPr lang="en-US" altLang="zh-CN" sz="1800" b="0" dirty="0" smtClean="0">
              <a:solidFill>
                <a:schemeClr val="tx1"/>
              </a:solidFill>
              <a:ea typeface="黑体" pitchFamily="49" charset="-122"/>
            </a:endParaRPr>
          </a:p>
          <a:p>
            <a:pPr>
              <a:buNone/>
            </a:pPr>
            <a:r>
              <a:rPr lang="en-US" altLang="zh-CN" sz="1800" b="0" dirty="0" smtClean="0">
                <a:solidFill>
                  <a:schemeClr val="tx1"/>
                </a:solidFill>
                <a:ea typeface="黑体" pitchFamily="49" charset="-122"/>
              </a:rPr>
              <a:t>       Estimation on </a:t>
            </a:r>
            <a:r>
              <a:rPr lang="en-US" altLang="zh-CN" sz="1800" b="0" dirty="0">
                <a:solidFill>
                  <a:schemeClr val="tx1"/>
                </a:solidFill>
                <a:ea typeface="黑体" pitchFamily="49" charset="-122"/>
              </a:rPr>
              <a:t>the development of urbanization level </a:t>
            </a:r>
            <a:r>
              <a:rPr lang="en-US" altLang="zh-CN" sz="1800" b="0" dirty="0" smtClean="0">
                <a:solidFill>
                  <a:schemeClr val="tx1"/>
                </a:solidFill>
                <a:ea typeface="黑体" pitchFamily="49" charset="-122"/>
              </a:rPr>
              <a:t>: More </a:t>
            </a:r>
            <a:r>
              <a:rPr lang="en-US" altLang="zh-CN" sz="1800" b="0" dirty="0">
                <a:solidFill>
                  <a:schemeClr val="tx1"/>
                </a:solidFill>
                <a:ea typeface="黑体" pitchFamily="49" charset="-122"/>
              </a:rPr>
              <a:t>than 50% of the urban population </a:t>
            </a:r>
            <a:r>
              <a:rPr lang="en-US" altLang="zh-CN" sz="1800" b="0" dirty="0" smtClean="0">
                <a:solidFill>
                  <a:schemeClr val="tx1"/>
                </a:solidFill>
                <a:ea typeface="黑体" pitchFamily="49" charset="-122"/>
              </a:rPr>
              <a:t>gathered </a:t>
            </a:r>
            <a:r>
              <a:rPr lang="en-US" altLang="zh-CN" sz="1800" b="0" dirty="0">
                <a:solidFill>
                  <a:schemeClr val="tx1"/>
                </a:solidFill>
                <a:ea typeface="黑体" pitchFamily="49" charset="-122"/>
              </a:rPr>
              <a:t>in the county </a:t>
            </a:r>
            <a:r>
              <a:rPr lang="en-US" altLang="zh-CN" sz="1800" b="0" dirty="0" smtClean="0">
                <a:solidFill>
                  <a:schemeClr val="tx1"/>
                </a:solidFill>
                <a:ea typeface="黑体" pitchFamily="49" charset="-122"/>
              </a:rPr>
              <a:t>unit</a:t>
            </a:r>
            <a:r>
              <a:rPr lang="en-US" altLang="zh-CN" sz="1800" b="0" dirty="0">
                <a:solidFill>
                  <a:schemeClr val="tx1"/>
                </a:solidFill>
                <a:ea typeface="黑体" pitchFamily="49" charset="-122"/>
              </a:rPr>
              <a:t>, the attractiveness of the county and small </a:t>
            </a:r>
            <a:r>
              <a:rPr lang="en-US" altLang="zh-CN" sz="1800" b="0" dirty="0" smtClean="0">
                <a:solidFill>
                  <a:schemeClr val="tx1"/>
                </a:solidFill>
                <a:ea typeface="黑体" pitchFamily="49" charset="-122"/>
              </a:rPr>
              <a:t>towns enhance.</a:t>
            </a:r>
            <a:endParaRPr lang="en-US" altLang="zh-CN" sz="1800" b="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2"/>
            <a:ext cx="7920880" cy="779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2.2</a:t>
            </a:r>
            <a:r>
              <a:rPr lang="zh-CN" altLang="en-US" sz="2000" dirty="0" smtClean="0">
                <a:latin typeface="微软雅黑" pitchFamily="34" charset="-122"/>
                <a:ea typeface="微软雅黑" pitchFamily="34" charset="-122"/>
              </a:rPr>
              <a:t>城镇化</a:t>
            </a:r>
            <a:r>
              <a:rPr lang="zh-CN" altLang="en-US" sz="2000" dirty="0">
                <a:latin typeface="微软雅黑" pitchFamily="34" charset="-122"/>
                <a:ea typeface="微软雅黑" pitchFamily="34" charset="-122"/>
              </a:rPr>
              <a:t>发展</a:t>
            </a:r>
            <a:r>
              <a:rPr lang="zh-CN" altLang="en-US" sz="2000" dirty="0" smtClean="0">
                <a:latin typeface="微软雅黑" pitchFamily="34" charset="-122"/>
                <a:ea typeface="微软雅黑" pitchFamily="34" charset="-122"/>
              </a:rPr>
              <a:t>的趋势</a:t>
            </a:r>
            <a:r>
              <a:rPr lang="zh-CN" altLang="en-US" sz="2000" dirty="0">
                <a:latin typeface="微软雅黑" pitchFamily="34" charset="-122"/>
                <a:ea typeface="微软雅黑" pitchFamily="34" charset="-122"/>
              </a:rPr>
              <a:t>判断</a:t>
            </a:r>
          </a:p>
          <a:p>
            <a:r>
              <a:rPr lang="en-US" altLang="zh-CN" sz="2000" dirty="0" smtClean="0">
                <a:latin typeface="微软雅黑" pitchFamily="34" charset="-122"/>
                <a:ea typeface="微软雅黑" pitchFamily="34" charset="-122"/>
              </a:rPr>
              <a:t>     </a:t>
            </a:r>
            <a:r>
              <a:rPr lang="en-US" altLang="zh-CN" sz="2000" dirty="0" smtClean="0">
                <a:ea typeface="黑体" pitchFamily="49" charset="-122"/>
              </a:rPr>
              <a:t>Estimate on some major trends in urbanization development</a:t>
            </a:r>
            <a:r>
              <a:rPr lang="zh-CN" altLang="en-US" sz="2000" dirty="0" smtClean="0">
                <a:ea typeface="黑体" pitchFamily="49" charset="-122"/>
              </a:rPr>
              <a:t>：</a:t>
            </a:r>
            <a:endParaRPr lang="en-US" altLang="zh-CN" sz="2000" dirty="0" smtClean="0">
              <a:ea typeface="黑体" pitchFamily="49" charset="-122"/>
            </a:endParaRPr>
          </a:p>
        </p:txBody>
      </p:sp>
    </p:spTree>
    <p:extLst>
      <p:ext uri="{BB962C8B-B14F-4D97-AF65-F5344CB8AC3E}">
        <p14:creationId xmlns="" xmlns:p14="http://schemas.microsoft.com/office/powerpoint/2010/main" val="101102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539552" y="1052736"/>
            <a:ext cx="8064896" cy="475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endParaRPr lang="en-US" altLang="zh-CN" sz="2200" dirty="0" smtClean="0">
              <a:solidFill>
                <a:schemeClr val="tx1"/>
              </a:solidFill>
              <a:ea typeface="黑体" pitchFamily="49" charset="-122"/>
            </a:endParaRPr>
          </a:p>
          <a:p>
            <a:pPr>
              <a:buNone/>
            </a:pPr>
            <a:r>
              <a:rPr lang="en-US" altLang="zh-CN" sz="2000" b="0" dirty="0" smtClean="0">
                <a:solidFill>
                  <a:schemeClr val="tx1"/>
                </a:solidFill>
                <a:ea typeface="黑体" pitchFamily="49" charset="-122"/>
              </a:rPr>
              <a:t>1</a:t>
            </a:r>
            <a:r>
              <a:rPr lang="zh-CN" altLang="en-US" sz="2000" b="0" dirty="0" smtClean="0">
                <a:solidFill>
                  <a:schemeClr val="tx1"/>
                </a:solidFill>
                <a:ea typeface="黑体" pitchFamily="49" charset="-122"/>
              </a:rPr>
              <a:t>）国土</a:t>
            </a:r>
            <a:r>
              <a:rPr lang="zh-CN" altLang="en-US" sz="2000" b="0" dirty="0">
                <a:solidFill>
                  <a:schemeClr val="tx1"/>
                </a:solidFill>
                <a:ea typeface="黑体" pitchFamily="49" charset="-122"/>
              </a:rPr>
              <a:t>层面</a:t>
            </a:r>
            <a:r>
              <a:rPr lang="zh-CN" altLang="en-US" sz="2000" b="0" dirty="0" smtClean="0">
                <a:solidFill>
                  <a:schemeClr val="tx1"/>
                </a:solidFill>
                <a:ea typeface="黑体" pitchFamily="49" charset="-122"/>
              </a:rPr>
              <a:t>的议题 ：地理因素与经济人口聚集</a:t>
            </a:r>
            <a:endParaRPr lang="en-US" altLang="zh-CN" sz="2000" b="0" dirty="0" smtClean="0">
              <a:solidFill>
                <a:schemeClr val="tx1"/>
              </a:solidFill>
              <a:ea typeface="黑体" pitchFamily="49" charset="-122"/>
            </a:endParaRPr>
          </a:p>
          <a:p>
            <a:pPr>
              <a:buNone/>
            </a:pPr>
            <a:r>
              <a:rPr lang="en-US" altLang="zh-CN" sz="2000" b="0" dirty="0" smtClean="0">
                <a:solidFill>
                  <a:schemeClr val="tx1"/>
                </a:solidFill>
                <a:ea typeface="黑体" pitchFamily="49" charset="-122"/>
              </a:rPr>
              <a:t>      Significant themes </a:t>
            </a:r>
            <a:r>
              <a:rPr lang="en-US" altLang="zh-CN" sz="2000" b="0" dirty="0">
                <a:solidFill>
                  <a:schemeClr val="tx1"/>
                </a:solidFill>
                <a:ea typeface="黑体" pitchFamily="49" charset="-122"/>
              </a:rPr>
              <a:t>in the  national </a:t>
            </a:r>
            <a:r>
              <a:rPr lang="en-US" altLang="zh-CN" sz="2000" b="0" dirty="0" smtClean="0">
                <a:solidFill>
                  <a:schemeClr val="tx1"/>
                </a:solidFill>
                <a:ea typeface="黑体" pitchFamily="49" charset="-122"/>
              </a:rPr>
              <a:t>level</a:t>
            </a:r>
            <a:r>
              <a:rPr lang="en-US" altLang="zh-CN" sz="2000" b="0" dirty="0">
                <a:solidFill>
                  <a:schemeClr val="tx1"/>
                </a:solidFill>
                <a:ea typeface="黑体" pitchFamily="49" charset="-122"/>
              </a:rPr>
              <a:t>: Geographical </a:t>
            </a:r>
            <a:r>
              <a:rPr lang="en-US" altLang="zh-CN" sz="2000" b="0" dirty="0" smtClean="0">
                <a:solidFill>
                  <a:schemeClr val="tx1"/>
                </a:solidFill>
                <a:ea typeface="黑体" pitchFamily="49" charset="-122"/>
              </a:rPr>
              <a:t>factors </a:t>
            </a:r>
            <a:r>
              <a:rPr lang="en-US" altLang="zh-CN" sz="2000" b="0" dirty="0">
                <a:solidFill>
                  <a:schemeClr val="tx1"/>
                </a:solidFill>
                <a:ea typeface="黑体" pitchFamily="49" charset="-122"/>
              </a:rPr>
              <a:t>and  </a:t>
            </a:r>
            <a:r>
              <a:rPr lang="en-US" altLang="zh-CN" sz="2000" b="0" dirty="0" smtClean="0">
                <a:solidFill>
                  <a:schemeClr val="tx1"/>
                </a:solidFill>
                <a:ea typeface="黑体" pitchFamily="49" charset="-122"/>
              </a:rPr>
              <a:t>economy and population gather</a:t>
            </a:r>
          </a:p>
          <a:p>
            <a:endParaRPr lang="en-US" altLang="zh-CN" sz="2000" b="0" dirty="0" smtClean="0">
              <a:solidFill>
                <a:srgbClr val="FF0000"/>
              </a:solidFill>
              <a:ea typeface="黑体" pitchFamily="49" charset="-122"/>
            </a:endParaRPr>
          </a:p>
          <a:p>
            <a:pPr>
              <a:buNone/>
            </a:pPr>
            <a:r>
              <a:rPr lang="en-US" altLang="zh-CN" sz="2000" b="0" dirty="0" smtClean="0">
                <a:solidFill>
                  <a:schemeClr val="tx1"/>
                </a:solidFill>
                <a:ea typeface="黑体" pitchFamily="49" charset="-122"/>
              </a:rPr>
              <a:t>2</a:t>
            </a:r>
            <a:r>
              <a:rPr lang="zh-CN" altLang="en-US" sz="2000" b="0" dirty="0" smtClean="0">
                <a:solidFill>
                  <a:schemeClr val="tx1"/>
                </a:solidFill>
                <a:ea typeface="黑体" pitchFamily="49" charset="-122"/>
              </a:rPr>
              <a:t>）县</a:t>
            </a:r>
            <a:r>
              <a:rPr lang="zh-CN" altLang="en-US" sz="2000" b="0" dirty="0">
                <a:solidFill>
                  <a:schemeClr val="tx1"/>
                </a:solidFill>
                <a:ea typeface="黑体" pitchFamily="49" charset="-122"/>
              </a:rPr>
              <a:t>域与本地城镇化的议</a:t>
            </a:r>
            <a:r>
              <a:rPr lang="zh-CN" altLang="en-US" sz="2000" b="0" dirty="0" smtClean="0">
                <a:solidFill>
                  <a:schemeClr val="tx1"/>
                </a:solidFill>
                <a:ea typeface="黑体" pitchFamily="49" charset="-122"/>
              </a:rPr>
              <a:t>题 ：小城镇与农业地区问题</a:t>
            </a:r>
            <a:endParaRPr lang="en-US" altLang="zh-CN" sz="2000" b="0" dirty="0" smtClean="0">
              <a:solidFill>
                <a:schemeClr val="tx1"/>
              </a:solidFill>
              <a:ea typeface="黑体" pitchFamily="49" charset="-122"/>
            </a:endParaRPr>
          </a:p>
          <a:p>
            <a:pPr>
              <a:buNone/>
            </a:pPr>
            <a:r>
              <a:rPr lang="en-US" altLang="zh-CN" sz="2000" b="0" dirty="0" smtClean="0">
                <a:solidFill>
                  <a:schemeClr val="tx1"/>
                </a:solidFill>
                <a:ea typeface="黑体" pitchFamily="49" charset="-122"/>
              </a:rPr>
              <a:t>      Themes </a:t>
            </a:r>
            <a:r>
              <a:rPr lang="en-US" altLang="zh-CN" sz="2000" b="0" dirty="0">
                <a:solidFill>
                  <a:schemeClr val="tx1"/>
                </a:solidFill>
                <a:ea typeface="黑体" pitchFamily="49" charset="-122"/>
              </a:rPr>
              <a:t>in counties and in-situ </a:t>
            </a:r>
            <a:r>
              <a:rPr lang="en-US" altLang="zh-CN" sz="2000" b="0" dirty="0" smtClean="0">
                <a:solidFill>
                  <a:schemeClr val="tx1"/>
                </a:solidFill>
                <a:ea typeface="黑体" pitchFamily="49" charset="-122"/>
              </a:rPr>
              <a:t>urbanization</a:t>
            </a:r>
            <a:r>
              <a:rPr lang="en-US" altLang="zh-CN" sz="2000" b="0" dirty="0">
                <a:solidFill>
                  <a:schemeClr val="tx1"/>
                </a:solidFill>
                <a:ea typeface="黑体" pitchFamily="49" charset="-122"/>
              </a:rPr>
              <a:t>: </a:t>
            </a:r>
            <a:r>
              <a:rPr lang="en-US" altLang="zh-CN" sz="2000" b="0" dirty="0" smtClean="0">
                <a:solidFill>
                  <a:schemeClr val="tx1"/>
                </a:solidFill>
                <a:ea typeface="黑体" pitchFamily="49" charset="-122"/>
              </a:rPr>
              <a:t>Small </a:t>
            </a:r>
            <a:r>
              <a:rPr lang="en-US" altLang="zh-CN" sz="2000" b="0" dirty="0">
                <a:solidFill>
                  <a:schemeClr val="tx1"/>
                </a:solidFill>
                <a:ea typeface="黑体" pitchFamily="49" charset="-122"/>
              </a:rPr>
              <a:t>towns and </a:t>
            </a:r>
            <a:r>
              <a:rPr lang="en-US" altLang="zh-CN" sz="2000" b="0" dirty="0" smtClean="0">
                <a:solidFill>
                  <a:schemeClr val="tx1"/>
                </a:solidFill>
                <a:ea typeface="黑体" pitchFamily="49" charset="-122"/>
              </a:rPr>
              <a:t>issues </a:t>
            </a:r>
            <a:r>
              <a:rPr lang="en-US" altLang="zh-CN" sz="2000" b="0" dirty="0">
                <a:solidFill>
                  <a:schemeClr val="tx1"/>
                </a:solidFill>
                <a:ea typeface="黑体" pitchFamily="49" charset="-122"/>
              </a:rPr>
              <a:t>of </a:t>
            </a:r>
            <a:r>
              <a:rPr lang="en-US" altLang="zh-CN" sz="2000" b="0" dirty="0" smtClean="0">
                <a:solidFill>
                  <a:schemeClr val="tx1"/>
                </a:solidFill>
                <a:ea typeface="黑体" pitchFamily="49" charset="-122"/>
              </a:rPr>
              <a:t>agriculture area</a:t>
            </a:r>
          </a:p>
          <a:p>
            <a:endParaRPr lang="en-US" altLang="zh-CN" sz="2000" b="0" dirty="0" smtClean="0">
              <a:solidFill>
                <a:srgbClr val="FF0000"/>
              </a:solidFill>
              <a:ea typeface="黑体" pitchFamily="49" charset="-122"/>
            </a:endParaRPr>
          </a:p>
          <a:p>
            <a:pPr>
              <a:buNone/>
            </a:pPr>
            <a:r>
              <a:rPr lang="en-US" altLang="zh-CN" sz="2000" b="0" dirty="0" smtClean="0">
                <a:solidFill>
                  <a:schemeClr val="tx1"/>
                </a:solidFill>
                <a:ea typeface="黑体" pitchFamily="49" charset="-122"/>
              </a:rPr>
              <a:t>3</a:t>
            </a:r>
            <a:r>
              <a:rPr lang="zh-CN" altLang="en-US" sz="2000" b="0" dirty="0" smtClean="0">
                <a:solidFill>
                  <a:schemeClr val="tx1"/>
                </a:solidFill>
                <a:ea typeface="黑体" pitchFamily="49" charset="-122"/>
              </a:rPr>
              <a:t>）城市发展与生态环境</a:t>
            </a:r>
            <a:r>
              <a:rPr lang="zh-CN" altLang="en-US" sz="2000" b="0" dirty="0">
                <a:solidFill>
                  <a:schemeClr val="tx1"/>
                </a:solidFill>
                <a:ea typeface="黑体" pitchFamily="49" charset="-122"/>
              </a:rPr>
              <a:t>保护的议</a:t>
            </a:r>
            <a:r>
              <a:rPr lang="zh-CN" altLang="en-US" sz="2000" b="0" dirty="0" smtClean="0">
                <a:solidFill>
                  <a:schemeClr val="tx1"/>
                </a:solidFill>
                <a:ea typeface="黑体" pitchFamily="49" charset="-122"/>
              </a:rPr>
              <a:t>题 ：城市开发建设应注重与本地自然和文化的融合</a:t>
            </a:r>
            <a:endParaRPr lang="en-US" altLang="zh-CN" sz="2000" b="0" dirty="0" smtClean="0">
              <a:solidFill>
                <a:schemeClr val="tx1"/>
              </a:solidFill>
              <a:ea typeface="黑体" pitchFamily="49" charset="-122"/>
            </a:endParaRPr>
          </a:p>
          <a:p>
            <a:pPr>
              <a:buNone/>
            </a:pPr>
            <a:r>
              <a:rPr lang="en-US" altLang="zh-CN" sz="2000" b="0" dirty="0" smtClean="0">
                <a:solidFill>
                  <a:schemeClr val="tx1"/>
                </a:solidFill>
                <a:ea typeface="黑体" pitchFamily="49" charset="-122"/>
              </a:rPr>
              <a:t>      Themes </a:t>
            </a:r>
            <a:r>
              <a:rPr lang="en-US" altLang="zh-CN" sz="2000" b="0" dirty="0">
                <a:solidFill>
                  <a:schemeClr val="tx1"/>
                </a:solidFill>
                <a:ea typeface="黑体" pitchFamily="49" charset="-122"/>
              </a:rPr>
              <a:t>concerning the </a:t>
            </a:r>
            <a:r>
              <a:rPr lang="en-US" altLang="zh-CN" sz="2000" b="0" dirty="0" smtClean="0">
                <a:solidFill>
                  <a:schemeClr val="tx1"/>
                </a:solidFill>
                <a:ea typeface="黑体" pitchFamily="49" charset="-122"/>
              </a:rPr>
              <a:t>urban development and environmental protection</a:t>
            </a:r>
            <a:r>
              <a:rPr lang="en-US" altLang="zh-CN" sz="2000" b="0" dirty="0">
                <a:solidFill>
                  <a:schemeClr val="tx1"/>
                </a:solidFill>
                <a:ea typeface="黑体" pitchFamily="49" charset="-122"/>
              </a:rPr>
              <a:t>: Urban development should focus on integration with the local natural and cultural</a:t>
            </a:r>
          </a:p>
          <a:p>
            <a:endParaRPr lang="en-US" altLang="zh-CN" sz="2000" dirty="0" smtClean="0">
              <a:solidFill>
                <a:schemeClr val="tx1"/>
              </a:solidFill>
              <a:ea typeface="黑体" pitchFamily="49" charset="-122"/>
            </a:endParaRP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179512" y="116632"/>
            <a:ext cx="9865096" cy="851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2.3</a:t>
            </a:r>
            <a:r>
              <a:rPr lang="zh-CN" altLang="en-US" sz="2000" dirty="0" smtClean="0">
                <a:latin typeface="微软雅黑" pitchFamily="34" charset="-122"/>
                <a:ea typeface="微软雅黑" pitchFamily="34" charset="-122"/>
              </a:rPr>
              <a:t>引导</a:t>
            </a:r>
            <a:r>
              <a:rPr lang="zh-CN" altLang="en-US" sz="2000" dirty="0">
                <a:latin typeface="微软雅黑" pitchFamily="34" charset="-122"/>
                <a:ea typeface="微软雅黑" pitchFamily="34" charset="-122"/>
              </a:rPr>
              <a:t>我国城镇化健康发展的重要议题</a:t>
            </a:r>
            <a:br>
              <a:rPr lang="zh-CN" altLang="en-US" sz="2000" dirty="0">
                <a:latin typeface="微软雅黑" pitchFamily="34" charset="-122"/>
                <a:ea typeface="微软雅黑" pitchFamily="34" charset="-122"/>
              </a:rPr>
            </a:br>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Significant themes</a:t>
            </a:r>
            <a:r>
              <a:rPr lang="en-US" altLang="zh-CN" sz="1600" dirty="0" smtClean="0">
                <a:solidFill>
                  <a:srgbClr val="FF0000"/>
                </a:solidFill>
                <a:latin typeface="微软雅黑" pitchFamily="34" charset="-122"/>
                <a:ea typeface="微软雅黑" pitchFamily="34" charset="-122"/>
              </a:rPr>
              <a:t> </a:t>
            </a:r>
            <a:r>
              <a:rPr lang="en-US" altLang="zh-CN" sz="1600" dirty="0">
                <a:latin typeface="微软雅黑" pitchFamily="34" charset="-122"/>
                <a:ea typeface="微软雅黑" pitchFamily="34" charset="-122"/>
              </a:rPr>
              <a:t>to guide the healthy development of China's </a:t>
            </a:r>
            <a:r>
              <a:rPr lang="en-US" altLang="zh-CN" sz="1600" dirty="0" smtClean="0">
                <a:latin typeface="微软雅黑" pitchFamily="34" charset="-122"/>
                <a:ea typeface="微软雅黑" pitchFamily="34" charset="-122"/>
              </a:rPr>
              <a:t>urbanization</a:t>
            </a:r>
            <a:endParaRPr lang="en-US" altLang="zh-CN" sz="1600" dirty="0">
              <a:latin typeface="微软雅黑" pitchFamily="34" charset="-122"/>
              <a:ea typeface="微软雅黑" pitchFamily="34" charset="-122"/>
            </a:endParaRPr>
          </a:p>
        </p:txBody>
      </p:sp>
    </p:spTree>
    <p:extLst>
      <p:ext uri="{BB962C8B-B14F-4D97-AF65-F5344CB8AC3E}">
        <p14:creationId xmlns="" xmlns:p14="http://schemas.microsoft.com/office/powerpoint/2010/main" val="4022695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251520" y="1268760"/>
            <a:ext cx="8064896" cy="1152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buNone/>
            </a:pPr>
            <a:r>
              <a:rPr lang="zh-CN" altLang="en-US" sz="2000" dirty="0" smtClean="0">
                <a:solidFill>
                  <a:schemeClr val="tx1"/>
                </a:solidFill>
                <a:ea typeface="黑体" pitchFamily="49" charset="-122"/>
              </a:rPr>
              <a:t>坚持的宗旨 </a:t>
            </a:r>
            <a:r>
              <a:rPr lang="en-US" altLang="zh-CN" sz="2000" dirty="0" smtClean="0">
                <a:solidFill>
                  <a:schemeClr val="tx1"/>
                </a:solidFill>
                <a:ea typeface="黑体" pitchFamily="49" charset="-122"/>
              </a:rPr>
              <a:t>Principles</a:t>
            </a:r>
            <a:r>
              <a:rPr lang="zh-CN" altLang="en-US" sz="2000" dirty="0" smtClean="0">
                <a:solidFill>
                  <a:schemeClr val="tx1"/>
                </a:solidFill>
                <a:ea typeface="黑体" pitchFamily="49" charset="-122"/>
              </a:rPr>
              <a:t>：</a:t>
            </a:r>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7" name="Rectangle 2"/>
          <p:cNvSpPr txBox="1">
            <a:spLocks noChangeArrowheads="1"/>
          </p:cNvSpPr>
          <p:nvPr/>
        </p:nvSpPr>
        <p:spPr bwMode="gray">
          <a:xfrm>
            <a:off x="251520" y="-14883"/>
            <a:ext cx="9865096" cy="1139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2.4</a:t>
            </a:r>
            <a:r>
              <a:rPr lang="zh-CN" altLang="en-US" sz="2000" dirty="0" smtClean="0">
                <a:latin typeface="微软雅黑" pitchFamily="34" charset="-122"/>
                <a:ea typeface="微软雅黑" pitchFamily="34" charset="-122"/>
              </a:rPr>
              <a:t>中央政府对城镇化发展的总体要求</a:t>
            </a:r>
            <a:endParaRPr lang="en-US" altLang="zh-CN" sz="2000" dirty="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Overall requirements </a:t>
            </a:r>
            <a:r>
              <a:rPr lang="en-US" altLang="zh-CN" sz="1600" dirty="0">
                <a:latin typeface="微软雅黑" pitchFamily="34" charset="-122"/>
                <a:ea typeface="微软雅黑" pitchFamily="34" charset="-122"/>
              </a:rPr>
              <a:t>on urbanization development by the central </a:t>
            </a:r>
            <a:r>
              <a:rPr lang="en-US" altLang="zh-CN" sz="1600" dirty="0" smtClean="0">
                <a:latin typeface="微软雅黑" pitchFamily="34" charset="-122"/>
                <a:ea typeface="微软雅黑" pitchFamily="34" charset="-122"/>
              </a:rPr>
              <a:t>government</a:t>
            </a:r>
            <a:endParaRPr lang="en-US" altLang="zh-CN" sz="1600" dirty="0">
              <a:latin typeface="微软雅黑" pitchFamily="34" charset="-122"/>
              <a:ea typeface="微软雅黑" pitchFamily="34" charset="-122"/>
            </a:endParaRPr>
          </a:p>
        </p:txBody>
      </p:sp>
      <p:sp>
        <p:nvSpPr>
          <p:cNvPr id="8" name="矩形 1"/>
          <p:cNvSpPr>
            <a:spLocks noChangeArrowheads="1"/>
          </p:cNvSpPr>
          <p:nvPr/>
        </p:nvSpPr>
        <p:spPr bwMode="auto">
          <a:xfrm>
            <a:off x="251520" y="1790591"/>
            <a:ext cx="7343775" cy="4033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以人为本，公平共享</a:t>
            </a:r>
            <a:endParaRPr lang="en-US" sz="2000" b="1" dirty="0">
              <a:latin typeface="黑体" pitchFamily="49" charset="-122"/>
              <a:ea typeface="黑体" pitchFamily="49" charset="-122"/>
            </a:endParaRPr>
          </a:p>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四化同步，统筹城乡</a:t>
            </a:r>
            <a:endParaRPr lang="en-US" altLang="zh-CN" sz="2000" b="1" dirty="0">
              <a:latin typeface="黑体" pitchFamily="49" charset="-122"/>
              <a:ea typeface="黑体" pitchFamily="49" charset="-122"/>
            </a:endParaRPr>
          </a:p>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优化布局，集约高效</a:t>
            </a:r>
            <a:endParaRPr lang="en-US" altLang="zh-CN" sz="2000" b="1" dirty="0">
              <a:latin typeface="黑体" pitchFamily="49" charset="-122"/>
              <a:ea typeface="黑体" pitchFamily="49" charset="-122"/>
            </a:endParaRPr>
          </a:p>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生态文明，绿色低碳</a:t>
            </a:r>
            <a:endParaRPr lang="en-US" altLang="zh-CN" sz="2000" b="1" dirty="0">
              <a:latin typeface="黑体" pitchFamily="49" charset="-122"/>
              <a:ea typeface="黑体" pitchFamily="49" charset="-122"/>
            </a:endParaRPr>
          </a:p>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文化传承，彰显特色</a:t>
            </a:r>
            <a:endParaRPr lang="en-US" altLang="zh-CN" sz="2000" b="1" dirty="0">
              <a:latin typeface="黑体" pitchFamily="49" charset="-122"/>
              <a:ea typeface="黑体" pitchFamily="49" charset="-122"/>
            </a:endParaRPr>
          </a:p>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市场主导，政府引导</a:t>
            </a:r>
            <a:endParaRPr lang="en-US" altLang="zh-CN" sz="2000" b="1" dirty="0">
              <a:latin typeface="黑体" pitchFamily="49" charset="-122"/>
              <a:ea typeface="黑体" pitchFamily="49" charset="-122"/>
            </a:endParaRPr>
          </a:p>
          <a:p>
            <a:pPr marL="342900" indent="-342900" eaLnBrk="1" hangingPunct="1">
              <a:lnSpc>
                <a:spcPct val="150000"/>
              </a:lnSpc>
              <a:spcAft>
                <a:spcPts val="900"/>
              </a:spcAft>
              <a:buFont typeface="Arial" pitchFamily="34" charset="0"/>
              <a:buChar char="•"/>
            </a:pPr>
            <a:r>
              <a:rPr lang="zh-CN" altLang="en-US" sz="2000" b="1" dirty="0">
                <a:latin typeface="黑体" pitchFamily="49" charset="-122"/>
                <a:ea typeface="黑体" pitchFamily="49" charset="-122"/>
              </a:rPr>
              <a:t>统筹规划，分类指导</a:t>
            </a:r>
            <a:endParaRPr lang="en-US" altLang="zh-CN" sz="2000" b="1" dirty="0">
              <a:latin typeface="黑体" pitchFamily="49" charset="-122"/>
              <a:ea typeface="黑体" pitchFamily="49" charset="-122"/>
            </a:endParaRPr>
          </a:p>
        </p:txBody>
      </p:sp>
      <p:sp>
        <p:nvSpPr>
          <p:cNvPr id="9" name="矩形 1"/>
          <p:cNvSpPr>
            <a:spLocks noChangeArrowheads="1"/>
          </p:cNvSpPr>
          <p:nvPr/>
        </p:nvSpPr>
        <p:spPr bwMode="auto">
          <a:xfrm>
            <a:off x="4260850" y="1825660"/>
            <a:ext cx="4876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People oriented development, equitable sharing of the development outcome by the people</a:t>
            </a:r>
            <a:endParaRPr lang="zh-CN" altLang="en-US" sz="1400" dirty="0">
              <a:solidFill>
                <a:srgbClr val="000000"/>
              </a:solidFill>
            </a:endParaRPr>
          </a:p>
        </p:txBody>
      </p:sp>
      <p:sp>
        <p:nvSpPr>
          <p:cNvPr id="10" name="矩形 4"/>
          <p:cNvSpPr>
            <a:spLocks noChangeArrowheads="1"/>
          </p:cNvSpPr>
          <p:nvPr/>
        </p:nvSpPr>
        <p:spPr bwMode="auto">
          <a:xfrm>
            <a:off x="4231952" y="2330773"/>
            <a:ext cx="53086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Synchronous development of </a:t>
            </a:r>
            <a:r>
              <a:rPr lang="en-US" altLang="zh-CN" sz="1400" dirty="0" smtClean="0">
                <a:solidFill>
                  <a:srgbClr val="000000"/>
                </a:solidFill>
              </a:rPr>
              <a:t>industrialization</a:t>
            </a:r>
            <a:r>
              <a:rPr lang="en-US" altLang="zh-CN" sz="1400" dirty="0">
                <a:solidFill>
                  <a:srgbClr val="000000"/>
                </a:solidFill>
              </a:rPr>
              <a:t>, urbanization, </a:t>
            </a:r>
            <a:r>
              <a:rPr lang="en-US" altLang="zh-CN" sz="1400" dirty="0" err="1">
                <a:solidFill>
                  <a:srgbClr val="000000"/>
                </a:solidFill>
              </a:rPr>
              <a:t>informatization</a:t>
            </a:r>
            <a:r>
              <a:rPr lang="en-US" altLang="zh-CN" sz="1400" dirty="0">
                <a:solidFill>
                  <a:srgbClr val="000000"/>
                </a:solidFill>
              </a:rPr>
              <a:t> and agricultural modernization </a:t>
            </a:r>
            <a:r>
              <a:rPr lang="en-US" altLang="zh-CN" sz="1400" dirty="0" smtClean="0">
                <a:solidFill>
                  <a:srgbClr val="000000"/>
                </a:solidFill>
              </a:rPr>
              <a:t>integrated </a:t>
            </a:r>
            <a:r>
              <a:rPr lang="en-US" altLang="zh-CN" sz="1400" dirty="0">
                <a:solidFill>
                  <a:srgbClr val="000000"/>
                </a:solidFill>
              </a:rPr>
              <a:t>in </a:t>
            </a:r>
            <a:endParaRPr lang="en-US" altLang="zh-CN" sz="1400" dirty="0" smtClean="0">
              <a:solidFill>
                <a:srgbClr val="000000"/>
              </a:solidFill>
            </a:endParaRPr>
          </a:p>
          <a:p>
            <a:r>
              <a:rPr lang="en-US" altLang="zh-CN" sz="1400" dirty="0" smtClean="0">
                <a:solidFill>
                  <a:srgbClr val="000000"/>
                </a:solidFill>
              </a:rPr>
              <a:t>urban </a:t>
            </a:r>
            <a:r>
              <a:rPr lang="en-US" altLang="zh-CN" sz="1400" dirty="0">
                <a:solidFill>
                  <a:srgbClr val="000000"/>
                </a:solidFill>
              </a:rPr>
              <a:t>and rural area</a:t>
            </a:r>
            <a:endParaRPr lang="zh-CN" altLang="en-US" sz="1400" dirty="0">
              <a:solidFill>
                <a:srgbClr val="000000"/>
              </a:solidFill>
            </a:endParaRPr>
          </a:p>
        </p:txBody>
      </p:sp>
      <p:sp>
        <p:nvSpPr>
          <p:cNvPr id="11" name="矩形 5"/>
          <p:cNvSpPr>
            <a:spLocks noChangeArrowheads="1"/>
          </p:cNvSpPr>
          <p:nvPr/>
        </p:nvSpPr>
        <p:spPr bwMode="auto">
          <a:xfrm>
            <a:off x="4248472" y="3049796"/>
            <a:ext cx="457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Optimized development patterns, compact and efficient utilization of resources</a:t>
            </a:r>
            <a:endParaRPr lang="zh-CN" altLang="en-US" sz="1400" dirty="0">
              <a:solidFill>
                <a:srgbClr val="000000"/>
              </a:solidFill>
            </a:endParaRPr>
          </a:p>
        </p:txBody>
      </p:sp>
      <p:sp>
        <p:nvSpPr>
          <p:cNvPr id="12" name="矩形 6"/>
          <p:cNvSpPr>
            <a:spLocks noChangeArrowheads="1"/>
          </p:cNvSpPr>
          <p:nvPr/>
        </p:nvSpPr>
        <p:spPr bwMode="auto">
          <a:xfrm>
            <a:off x="4260850" y="3645024"/>
            <a:ext cx="457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Developing under the concept of ecological civilization, green and low-carbon.</a:t>
            </a:r>
            <a:endParaRPr lang="zh-CN" altLang="en-US" sz="1400" dirty="0">
              <a:solidFill>
                <a:srgbClr val="000000"/>
              </a:solidFill>
            </a:endParaRPr>
          </a:p>
        </p:txBody>
      </p:sp>
      <p:sp>
        <p:nvSpPr>
          <p:cNvPr id="13" name="矩形 7"/>
          <p:cNvSpPr>
            <a:spLocks noChangeArrowheads="1"/>
          </p:cNvSpPr>
          <p:nvPr/>
        </p:nvSpPr>
        <p:spPr bwMode="auto">
          <a:xfrm>
            <a:off x="4248472" y="4273351"/>
            <a:ext cx="4572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Inherit and highlight the characteristics of culture</a:t>
            </a:r>
            <a:endParaRPr lang="zh-CN" altLang="en-US" sz="1400" dirty="0">
              <a:solidFill>
                <a:srgbClr val="000000"/>
              </a:solidFill>
            </a:endParaRPr>
          </a:p>
        </p:txBody>
      </p:sp>
      <p:sp>
        <p:nvSpPr>
          <p:cNvPr id="14" name="矩形 14"/>
          <p:cNvSpPr>
            <a:spLocks noChangeArrowheads="1"/>
          </p:cNvSpPr>
          <p:nvPr/>
        </p:nvSpPr>
        <p:spPr bwMode="auto">
          <a:xfrm>
            <a:off x="4231952" y="4849415"/>
            <a:ext cx="38338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Market-oriented and government guided</a:t>
            </a:r>
            <a:endParaRPr lang="zh-CN" altLang="en-US" sz="1400" dirty="0">
              <a:solidFill>
                <a:srgbClr val="000000"/>
              </a:solidFill>
            </a:endParaRPr>
          </a:p>
        </p:txBody>
      </p:sp>
      <p:sp>
        <p:nvSpPr>
          <p:cNvPr id="15" name="矩形 15"/>
          <p:cNvSpPr>
            <a:spLocks noChangeArrowheads="1"/>
          </p:cNvSpPr>
          <p:nvPr/>
        </p:nvSpPr>
        <p:spPr bwMode="auto">
          <a:xfrm>
            <a:off x="4231952" y="5354052"/>
            <a:ext cx="457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zh-CN" sz="1400" dirty="0">
                <a:solidFill>
                  <a:srgbClr val="000000"/>
                </a:solidFill>
              </a:rPr>
              <a:t>Overall planning and different guidance are given to different categories</a:t>
            </a:r>
            <a:endParaRPr lang="zh-CN" altLang="en-US" sz="1400" dirty="0">
              <a:solidFill>
                <a:srgbClr val="000000"/>
              </a:solidFill>
            </a:endParaRPr>
          </a:p>
        </p:txBody>
      </p:sp>
      <p:sp>
        <p:nvSpPr>
          <p:cNvPr id="16" name="矩形 3"/>
          <p:cNvSpPr/>
          <p:nvPr/>
        </p:nvSpPr>
        <p:spPr bwMode="auto">
          <a:xfrm>
            <a:off x="3419872" y="1998405"/>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
        <p:nvSpPr>
          <p:cNvPr id="17" name="矩形 8"/>
          <p:cNvSpPr/>
          <p:nvPr/>
        </p:nvSpPr>
        <p:spPr bwMode="auto">
          <a:xfrm>
            <a:off x="3419872" y="2584595"/>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
        <p:nvSpPr>
          <p:cNvPr id="18" name="矩形 9"/>
          <p:cNvSpPr/>
          <p:nvPr/>
        </p:nvSpPr>
        <p:spPr bwMode="auto">
          <a:xfrm>
            <a:off x="3419872" y="3172261"/>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
        <p:nvSpPr>
          <p:cNvPr id="19" name="矩形 10"/>
          <p:cNvSpPr/>
          <p:nvPr/>
        </p:nvSpPr>
        <p:spPr bwMode="auto">
          <a:xfrm>
            <a:off x="3419872" y="3734725"/>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
        <p:nvSpPr>
          <p:cNvPr id="20" name="矩形 11"/>
          <p:cNvSpPr/>
          <p:nvPr/>
        </p:nvSpPr>
        <p:spPr bwMode="auto">
          <a:xfrm>
            <a:off x="3418616" y="4300613"/>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
        <p:nvSpPr>
          <p:cNvPr id="21" name="矩形 12"/>
          <p:cNvSpPr/>
          <p:nvPr/>
        </p:nvSpPr>
        <p:spPr bwMode="auto">
          <a:xfrm>
            <a:off x="3418616" y="4888349"/>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
        <p:nvSpPr>
          <p:cNvPr id="22" name="矩形 13"/>
          <p:cNvSpPr/>
          <p:nvPr/>
        </p:nvSpPr>
        <p:spPr bwMode="auto">
          <a:xfrm>
            <a:off x="3418616" y="5476964"/>
            <a:ext cx="151706" cy="151706"/>
          </a:xfrm>
          <a:prstGeom prst="rect">
            <a:avLst/>
          </a:prstGeom>
          <a:solidFill>
            <a:srgbClr val="4F81B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a:buFont typeface="Arial" panose="020B0604020202020204" pitchFamily="34" charset="0"/>
              <a:buNone/>
              <a:defRPr/>
            </a:pPr>
            <a:endParaRPr lang="zh-CN" altLang="en-US"/>
          </a:p>
        </p:txBody>
      </p:sp>
    </p:spTree>
    <p:extLst>
      <p:ext uri="{BB962C8B-B14F-4D97-AF65-F5344CB8AC3E}">
        <p14:creationId xmlns="" xmlns:p14="http://schemas.microsoft.com/office/powerpoint/2010/main" val="314882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692696"/>
            <a:ext cx="8712968"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endParaRPr lang="en-US" altLang="zh-CN" sz="2200" dirty="0" smtClean="0">
              <a:solidFill>
                <a:schemeClr val="tx1"/>
              </a:solidFill>
              <a:ea typeface="黑体" pitchFamily="49" charset="-122"/>
            </a:endParaRPr>
          </a:p>
          <a:p>
            <a:pPr>
              <a:buNone/>
            </a:pPr>
            <a:r>
              <a:rPr lang="zh-CN" altLang="en-US" sz="2000" b="0" dirty="0">
                <a:solidFill>
                  <a:schemeClr val="tx1"/>
                </a:solidFill>
                <a:ea typeface="黑体" pitchFamily="49" charset="-122"/>
              </a:rPr>
              <a:t>问题</a:t>
            </a:r>
            <a:r>
              <a:rPr lang="en-US" altLang="zh-CN" sz="2000" b="0" dirty="0" smtClean="0">
                <a:solidFill>
                  <a:schemeClr val="tx1"/>
                </a:solidFill>
                <a:ea typeface="黑体" pitchFamily="49" charset="-122"/>
              </a:rPr>
              <a:t>1</a:t>
            </a:r>
            <a:r>
              <a:rPr lang="zh-CN" altLang="en-US" sz="2000" b="0" dirty="0">
                <a:solidFill>
                  <a:schemeClr val="tx1"/>
                </a:solidFill>
                <a:ea typeface="黑体" pitchFamily="49" charset="-122"/>
              </a:rPr>
              <a:t>：规划与土地利用</a:t>
            </a:r>
          </a:p>
          <a:p>
            <a:pPr>
              <a:buNone/>
            </a:pPr>
            <a:r>
              <a:rPr lang="en-US" altLang="zh-CN" sz="2000" b="0" dirty="0" smtClean="0">
                <a:solidFill>
                  <a:schemeClr val="tx1"/>
                </a:solidFill>
                <a:ea typeface="黑体" pitchFamily="49" charset="-122"/>
              </a:rPr>
              <a:t>Issue1:   Planning </a:t>
            </a:r>
            <a:r>
              <a:rPr lang="en-US" altLang="zh-CN" sz="2000" b="0" dirty="0">
                <a:solidFill>
                  <a:schemeClr val="tx1"/>
                </a:solidFill>
                <a:ea typeface="黑体" pitchFamily="49" charset="-122"/>
              </a:rPr>
              <a:t>and urban land </a:t>
            </a:r>
            <a:r>
              <a:rPr lang="en-US" altLang="zh-CN" sz="2000" b="0" dirty="0" smtClean="0">
                <a:solidFill>
                  <a:schemeClr val="tx1"/>
                </a:solidFill>
                <a:ea typeface="黑体" pitchFamily="49" charset="-122"/>
              </a:rPr>
              <a:t>use</a:t>
            </a:r>
          </a:p>
          <a:p>
            <a:endParaRPr lang="en-US" altLang="zh-CN" sz="2000" b="0" dirty="0">
              <a:solidFill>
                <a:schemeClr val="tx1"/>
              </a:solidFill>
              <a:ea typeface="黑体" pitchFamily="49" charset="-122"/>
            </a:endParaRPr>
          </a:p>
          <a:p>
            <a:pPr>
              <a:buNone/>
            </a:pPr>
            <a:r>
              <a:rPr lang="zh-CN" altLang="en-US" sz="2000" b="0" dirty="0">
                <a:solidFill>
                  <a:schemeClr val="tx1"/>
                </a:solidFill>
                <a:ea typeface="黑体" pitchFamily="49" charset="-122"/>
              </a:rPr>
              <a:t>问题</a:t>
            </a:r>
            <a:r>
              <a:rPr lang="en-US" altLang="zh-CN" sz="2000" b="0" dirty="0" smtClean="0">
                <a:solidFill>
                  <a:schemeClr val="tx1"/>
                </a:solidFill>
                <a:ea typeface="黑体" pitchFamily="49" charset="-122"/>
              </a:rPr>
              <a:t>2</a:t>
            </a:r>
            <a:r>
              <a:rPr lang="zh-CN" altLang="en-US" sz="2000" b="0" dirty="0">
                <a:solidFill>
                  <a:schemeClr val="tx1"/>
                </a:solidFill>
                <a:ea typeface="黑体" pitchFamily="49" charset="-122"/>
              </a:rPr>
              <a:t>：城市旧区与建筑更新</a:t>
            </a:r>
          </a:p>
          <a:p>
            <a:pPr>
              <a:buNone/>
            </a:pPr>
            <a:r>
              <a:rPr lang="en-US" altLang="zh-CN" sz="2000" b="0" dirty="0" smtClean="0">
                <a:solidFill>
                  <a:schemeClr val="tx1"/>
                </a:solidFill>
                <a:ea typeface="黑体" pitchFamily="49" charset="-122"/>
              </a:rPr>
              <a:t>Issue2</a:t>
            </a:r>
            <a:r>
              <a:rPr lang="en-US" altLang="zh-CN" sz="2000" b="0" dirty="0">
                <a:solidFill>
                  <a:schemeClr val="tx1"/>
                </a:solidFill>
                <a:ea typeface="黑体" pitchFamily="49" charset="-122"/>
              </a:rPr>
              <a:t>: </a:t>
            </a:r>
            <a:r>
              <a:rPr lang="en-US" altLang="zh-CN" sz="2000" b="0" dirty="0" smtClean="0">
                <a:solidFill>
                  <a:schemeClr val="tx1"/>
                </a:solidFill>
                <a:ea typeface="黑体" pitchFamily="49" charset="-122"/>
              </a:rPr>
              <a:t>  Urban </a:t>
            </a:r>
            <a:r>
              <a:rPr lang="en-US" altLang="zh-CN" sz="2000" b="0" dirty="0">
                <a:solidFill>
                  <a:schemeClr val="tx1"/>
                </a:solidFill>
                <a:ea typeface="黑体" pitchFamily="49" charset="-122"/>
              </a:rPr>
              <a:t>built-up area regeneration and existing building </a:t>
            </a:r>
            <a:r>
              <a:rPr lang="en-US" altLang="zh-CN" sz="2000" b="0" dirty="0" smtClean="0">
                <a:solidFill>
                  <a:schemeClr val="tx1"/>
                </a:solidFill>
                <a:ea typeface="黑体" pitchFamily="49" charset="-122"/>
              </a:rPr>
              <a:t>renovation</a:t>
            </a:r>
          </a:p>
          <a:p>
            <a:endParaRPr lang="en-US" altLang="zh-CN" sz="2000" b="0" dirty="0">
              <a:solidFill>
                <a:schemeClr val="tx1"/>
              </a:solidFill>
              <a:ea typeface="黑体" pitchFamily="49" charset="-122"/>
            </a:endParaRPr>
          </a:p>
          <a:p>
            <a:pPr>
              <a:buNone/>
            </a:pPr>
            <a:r>
              <a:rPr lang="zh-CN" altLang="en-US" sz="2000" b="0" dirty="0">
                <a:solidFill>
                  <a:schemeClr val="tx1"/>
                </a:solidFill>
                <a:ea typeface="黑体" pitchFamily="49" charset="-122"/>
              </a:rPr>
              <a:t>问题</a:t>
            </a:r>
            <a:r>
              <a:rPr lang="en-US" altLang="zh-CN" sz="2000" b="0" dirty="0" smtClean="0">
                <a:solidFill>
                  <a:schemeClr val="tx1"/>
                </a:solidFill>
                <a:ea typeface="黑体" pitchFamily="49" charset="-122"/>
              </a:rPr>
              <a:t>3</a:t>
            </a:r>
            <a:r>
              <a:rPr lang="zh-CN" altLang="en-US" sz="2000" b="0" dirty="0">
                <a:solidFill>
                  <a:schemeClr val="tx1"/>
                </a:solidFill>
                <a:ea typeface="黑体" pitchFamily="49" charset="-122"/>
              </a:rPr>
              <a:t>：大城市交通问题</a:t>
            </a:r>
          </a:p>
          <a:p>
            <a:pPr>
              <a:buNone/>
            </a:pPr>
            <a:r>
              <a:rPr lang="en-US" altLang="zh-CN" sz="2000" b="0" dirty="0" smtClean="0">
                <a:solidFill>
                  <a:schemeClr val="tx1"/>
                </a:solidFill>
                <a:ea typeface="黑体" pitchFamily="49" charset="-122"/>
              </a:rPr>
              <a:t>Issue3</a:t>
            </a:r>
            <a:r>
              <a:rPr lang="en-US" altLang="zh-CN" sz="2000" b="0" dirty="0">
                <a:solidFill>
                  <a:schemeClr val="tx1"/>
                </a:solidFill>
                <a:ea typeface="黑体" pitchFamily="49" charset="-122"/>
              </a:rPr>
              <a:t>: </a:t>
            </a:r>
            <a:r>
              <a:rPr lang="en-US" altLang="zh-CN" sz="2000" b="0" dirty="0" smtClean="0">
                <a:solidFill>
                  <a:schemeClr val="tx1"/>
                </a:solidFill>
                <a:ea typeface="黑体" pitchFamily="49" charset="-122"/>
              </a:rPr>
              <a:t>  Transportation </a:t>
            </a:r>
            <a:r>
              <a:rPr lang="en-US" altLang="zh-CN" sz="2000" b="0" dirty="0">
                <a:solidFill>
                  <a:schemeClr val="tx1"/>
                </a:solidFill>
                <a:ea typeface="黑体" pitchFamily="49" charset="-122"/>
              </a:rPr>
              <a:t>issues in large </a:t>
            </a:r>
            <a:r>
              <a:rPr lang="en-US" altLang="zh-CN" sz="2000" b="0" dirty="0" smtClean="0">
                <a:solidFill>
                  <a:schemeClr val="tx1"/>
                </a:solidFill>
                <a:ea typeface="黑体" pitchFamily="49" charset="-122"/>
              </a:rPr>
              <a:t>cities</a:t>
            </a:r>
          </a:p>
          <a:p>
            <a:endParaRPr lang="en-US" altLang="zh-CN" sz="2000" b="0" dirty="0">
              <a:solidFill>
                <a:schemeClr val="tx1"/>
              </a:solidFill>
              <a:ea typeface="黑体" pitchFamily="49" charset="-122"/>
            </a:endParaRPr>
          </a:p>
          <a:p>
            <a:pPr>
              <a:buNone/>
            </a:pPr>
            <a:r>
              <a:rPr lang="zh-CN" altLang="en-US" sz="2000" b="0" dirty="0">
                <a:solidFill>
                  <a:schemeClr val="tx1"/>
                </a:solidFill>
                <a:ea typeface="黑体" pitchFamily="49" charset="-122"/>
              </a:rPr>
              <a:t>问题</a:t>
            </a:r>
            <a:r>
              <a:rPr lang="en-US" altLang="zh-CN" sz="2000" b="0" dirty="0" smtClean="0">
                <a:solidFill>
                  <a:schemeClr val="tx1"/>
                </a:solidFill>
                <a:ea typeface="黑体" pitchFamily="49" charset="-122"/>
              </a:rPr>
              <a:t>4</a:t>
            </a:r>
            <a:r>
              <a:rPr lang="zh-CN" altLang="en-US" sz="2000" b="0" dirty="0">
                <a:solidFill>
                  <a:schemeClr val="tx1"/>
                </a:solidFill>
                <a:ea typeface="黑体" pitchFamily="49" charset="-122"/>
              </a:rPr>
              <a:t>：环境基础设施建设</a:t>
            </a:r>
          </a:p>
          <a:p>
            <a:pPr>
              <a:buNone/>
            </a:pPr>
            <a:r>
              <a:rPr lang="en-US" altLang="zh-CN" sz="2000" b="0" dirty="0" smtClean="0">
                <a:solidFill>
                  <a:schemeClr val="tx1"/>
                </a:solidFill>
                <a:ea typeface="黑体" pitchFamily="49" charset="-122"/>
              </a:rPr>
              <a:t>Issue4</a:t>
            </a:r>
            <a:r>
              <a:rPr lang="en-US" altLang="zh-CN" sz="2000" b="0" dirty="0">
                <a:solidFill>
                  <a:schemeClr val="tx1"/>
                </a:solidFill>
                <a:ea typeface="黑体" pitchFamily="49" charset="-122"/>
              </a:rPr>
              <a:t>: </a:t>
            </a:r>
            <a:r>
              <a:rPr lang="en-US" altLang="zh-CN" sz="2000" b="0" dirty="0" smtClean="0">
                <a:solidFill>
                  <a:schemeClr val="tx1"/>
                </a:solidFill>
                <a:ea typeface="黑体" pitchFamily="49" charset="-122"/>
              </a:rPr>
              <a:t>  Urban </a:t>
            </a:r>
            <a:r>
              <a:rPr lang="en-US" altLang="zh-CN" sz="2000" b="0" dirty="0">
                <a:solidFill>
                  <a:schemeClr val="tx1"/>
                </a:solidFill>
                <a:ea typeface="黑体" pitchFamily="49" charset="-122"/>
              </a:rPr>
              <a:t>environmental infrastructure </a:t>
            </a:r>
            <a:r>
              <a:rPr lang="en-US" altLang="zh-CN" sz="2000" b="0" dirty="0" smtClean="0">
                <a:solidFill>
                  <a:schemeClr val="tx1"/>
                </a:solidFill>
                <a:ea typeface="黑体" pitchFamily="49" charset="-122"/>
              </a:rPr>
              <a:t>construction</a:t>
            </a:r>
          </a:p>
          <a:p>
            <a:endParaRPr lang="en-US" altLang="zh-CN" sz="2000" b="0" dirty="0">
              <a:solidFill>
                <a:schemeClr val="tx1"/>
              </a:solidFill>
              <a:ea typeface="黑体" pitchFamily="49" charset="-122"/>
            </a:endParaRPr>
          </a:p>
          <a:p>
            <a:pPr>
              <a:buNone/>
            </a:pPr>
            <a:r>
              <a:rPr lang="zh-CN" altLang="en-US" sz="2000" b="0" dirty="0">
                <a:solidFill>
                  <a:schemeClr val="tx1"/>
                </a:solidFill>
                <a:ea typeface="黑体" pitchFamily="49" charset="-122"/>
              </a:rPr>
              <a:t>问题</a:t>
            </a:r>
            <a:r>
              <a:rPr lang="en-US" altLang="zh-CN" sz="2000" b="0" dirty="0" smtClean="0">
                <a:solidFill>
                  <a:schemeClr val="tx1"/>
                </a:solidFill>
                <a:ea typeface="黑体" pitchFamily="49" charset="-122"/>
              </a:rPr>
              <a:t>5</a:t>
            </a:r>
            <a:r>
              <a:rPr lang="zh-CN" altLang="en-US" sz="2000" b="0" dirty="0">
                <a:solidFill>
                  <a:schemeClr val="tx1"/>
                </a:solidFill>
                <a:ea typeface="黑体" pitchFamily="49" charset="-122"/>
              </a:rPr>
              <a:t>：城市住区建</a:t>
            </a:r>
            <a:r>
              <a:rPr lang="zh-CN" altLang="en-US" sz="2000" b="0" dirty="0" smtClean="0">
                <a:solidFill>
                  <a:schemeClr val="tx1"/>
                </a:solidFill>
                <a:ea typeface="黑体" pitchFamily="49" charset="-122"/>
              </a:rPr>
              <a:t>设</a:t>
            </a:r>
            <a:endParaRPr lang="en-US" altLang="zh-CN" sz="2000" b="0" dirty="0" smtClean="0">
              <a:solidFill>
                <a:schemeClr val="tx1"/>
              </a:solidFill>
              <a:ea typeface="黑体" pitchFamily="49" charset="-122"/>
            </a:endParaRPr>
          </a:p>
          <a:p>
            <a:pPr>
              <a:buNone/>
            </a:pPr>
            <a:r>
              <a:rPr lang="en-US" altLang="zh-CN" sz="2000" b="0" dirty="0" smtClean="0">
                <a:solidFill>
                  <a:schemeClr val="tx1"/>
                </a:solidFill>
                <a:ea typeface="黑体" pitchFamily="49" charset="-122"/>
              </a:rPr>
              <a:t>Issue5</a:t>
            </a:r>
            <a:r>
              <a:rPr lang="en-US" altLang="zh-CN" sz="2000" b="0" dirty="0">
                <a:solidFill>
                  <a:schemeClr val="tx1"/>
                </a:solidFill>
                <a:ea typeface="黑体" pitchFamily="49" charset="-122"/>
              </a:rPr>
              <a:t>: </a:t>
            </a:r>
            <a:r>
              <a:rPr lang="en-US" altLang="zh-CN" sz="2000" b="0" dirty="0" smtClean="0">
                <a:solidFill>
                  <a:schemeClr val="tx1"/>
                </a:solidFill>
                <a:ea typeface="黑体" pitchFamily="49" charset="-122"/>
              </a:rPr>
              <a:t>  Urban </a:t>
            </a:r>
            <a:r>
              <a:rPr lang="en-US" altLang="zh-CN" sz="2000" b="0" dirty="0">
                <a:solidFill>
                  <a:schemeClr val="tx1"/>
                </a:solidFill>
                <a:ea typeface="黑体" pitchFamily="49" charset="-122"/>
              </a:rPr>
              <a:t>residential area </a:t>
            </a:r>
            <a:r>
              <a:rPr lang="en-US" altLang="zh-CN" sz="2000" b="0" dirty="0" smtClean="0">
                <a:solidFill>
                  <a:schemeClr val="tx1"/>
                </a:solidFill>
                <a:ea typeface="黑体" pitchFamily="49" charset="-122"/>
              </a:rPr>
              <a:t>construction</a:t>
            </a:r>
            <a:endParaRPr lang="en-US" altLang="zh-CN" sz="2000" dirty="0" smtClean="0">
              <a:solidFill>
                <a:schemeClr val="tx1"/>
              </a:solidFill>
              <a:ea typeface="黑体" pitchFamily="49" charset="-122"/>
            </a:endParaRP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3"/>
            <a:ext cx="972108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2.5</a:t>
            </a:r>
            <a:r>
              <a:rPr lang="zh-CN" altLang="en-US" sz="2000" dirty="0" smtClean="0">
                <a:latin typeface="微软雅黑" pitchFamily="34" charset="-122"/>
                <a:ea typeface="微软雅黑" pitchFamily="34" charset="-122"/>
              </a:rPr>
              <a:t>生态</a:t>
            </a:r>
            <a:r>
              <a:rPr lang="zh-CN" altLang="en-US" sz="2000" dirty="0">
                <a:latin typeface="微软雅黑" pitchFamily="34" charset="-122"/>
                <a:ea typeface="微软雅黑" pitchFamily="34" charset="-122"/>
              </a:rPr>
              <a:t>文明视角下</a:t>
            </a:r>
            <a:r>
              <a:rPr lang="zh-CN" altLang="en-US" sz="2000" dirty="0" smtClean="0">
                <a:latin typeface="微软雅黑" pitchFamily="34" charset="-122"/>
                <a:ea typeface="微软雅黑" pitchFamily="34" charset="-122"/>
              </a:rPr>
              <a:t>的城市发展问题</a:t>
            </a:r>
            <a:r>
              <a:rPr lang="zh-CN" altLang="en-US" sz="2000" dirty="0">
                <a:latin typeface="微软雅黑" pitchFamily="34" charset="-122"/>
                <a:ea typeface="微软雅黑" pitchFamily="34" charset="-122"/>
              </a:rPr>
              <a:t>识别</a:t>
            </a:r>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Identification of </a:t>
            </a:r>
            <a:r>
              <a:rPr lang="en-US" altLang="zh-CN" sz="1400" dirty="0" smtClean="0">
                <a:latin typeface="微软雅黑" pitchFamily="34" charset="-122"/>
                <a:ea typeface="微软雅黑" pitchFamily="34" charset="-122"/>
              </a:rPr>
              <a:t>Urban Development Issues </a:t>
            </a:r>
            <a:r>
              <a:rPr lang="en-US" altLang="zh-CN" sz="1400" dirty="0">
                <a:latin typeface="微软雅黑" pitchFamily="34" charset="-122"/>
                <a:ea typeface="微软雅黑" pitchFamily="34" charset="-122"/>
              </a:rPr>
              <a:t>from the Ecological Civilization Perspective</a:t>
            </a:r>
          </a:p>
        </p:txBody>
      </p:sp>
    </p:spTree>
    <p:extLst>
      <p:ext uri="{BB962C8B-B14F-4D97-AF65-F5344CB8AC3E}">
        <p14:creationId xmlns="" xmlns:p14="http://schemas.microsoft.com/office/powerpoint/2010/main" val="293811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black">
          <a:xfrm>
            <a:off x="323528" y="620688"/>
            <a:ext cx="8064896" cy="5544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buNone/>
            </a:pPr>
            <a:endParaRPr lang="en-US" altLang="zh-CN" sz="2200" dirty="0" smtClean="0">
              <a:solidFill>
                <a:schemeClr val="tx1"/>
              </a:solidFill>
              <a:ea typeface="黑体" pitchFamily="49" charset="-122"/>
            </a:endParaRPr>
          </a:p>
          <a:p>
            <a:pPr>
              <a:buNone/>
            </a:pPr>
            <a:r>
              <a:rPr lang="zh-CN" altLang="en-US" sz="2200" dirty="0">
                <a:solidFill>
                  <a:schemeClr val="tx1"/>
                </a:solidFill>
                <a:ea typeface="黑体" pitchFamily="49" charset="-122"/>
              </a:rPr>
              <a:t>问题</a:t>
            </a:r>
            <a:r>
              <a:rPr lang="en-US" altLang="zh-CN" sz="2200" dirty="0" smtClean="0">
                <a:solidFill>
                  <a:schemeClr val="tx1"/>
                </a:solidFill>
                <a:ea typeface="黑体" pitchFamily="49" charset="-122"/>
              </a:rPr>
              <a:t>1</a:t>
            </a:r>
            <a:r>
              <a:rPr lang="en-US" altLang="zh-CN" sz="2200" dirty="0">
                <a:solidFill>
                  <a:schemeClr val="tx1"/>
                </a:solidFill>
                <a:ea typeface="黑体" pitchFamily="49" charset="-122"/>
              </a:rPr>
              <a:t>:</a:t>
            </a:r>
            <a:r>
              <a:rPr lang="zh-CN" altLang="en-US" sz="2200" dirty="0" smtClean="0">
                <a:solidFill>
                  <a:schemeClr val="tx1"/>
                </a:solidFill>
                <a:ea typeface="黑体" pitchFamily="49" charset="-122"/>
              </a:rPr>
              <a:t>规</a:t>
            </a:r>
            <a:r>
              <a:rPr lang="zh-CN" altLang="en-US" sz="2200" dirty="0">
                <a:solidFill>
                  <a:schemeClr val="tx1"/>
                </a:solidFill>
                <a:ea typeface="黑体" pitchFamily="49" charset="-122"/>
              </a:rPr>
              <a:t>划与土地利</a:t>
            </a:r>
            <a:r>
              <a:rPr lang="zh-CN" altLang="en-US" sz="2200" dirty="0" smtClean="0">
                <a:solidFill>
                  <a:schemeClr val="tx1"/>
                </a:solidFill>
                <a:ea typeface="黑体" pitchFamily="49" charset="-122"/>
              </a:rPr>
              <a:t>用   </a:t>
            </a:r>
            <a:endParaRPr lang="en-US" altLang="zh-CN" sz="2200" dirty="0" smtClean="0">
              <a:solidFill>
                <a:schemeClr val="tx1"/>
              </a:solidFill>
              <a:ea typeface="黑体" pitchFamily="49" charset="-122"/>
            </a:endParaRPr>
          </a:p>
          <a:p>
            <a:pPr>
              <a:buNone/>
            </a:pPr>
            <a:r>
              <a:rPr lang="en-US" altLang="zh-CN" sz="2200" dirty="0" smtClean="0">
                <a:solidFill>
                  <a:schemeClr val="tx1"/>
                </a:solidFill>
                <a:ea typeface="黑体" pitchFamily="49" charset="-122"/>
              </a:rPr>
              <a:t>Issue1</a:t>
            </a:r>
            <a:r>
              <a:rPr lang="en-US" altLang="zh-CN" sz="2200" dirty="0">
                <a:solidFill>
                  <a:schemeClr val="tx1"/>
                </a:solidFill>
                <a:ea typeface="黑体" pitchFamily="49" charset="-122"/>
              </a:rPr>
              <a:t>: Planning and urban land </a:t>
            </a:r>
            <a:r>
              <a:rPr lang="en-US" altLang="zh-CN" sz="2200" dirty="0" smtClean="0">
                <a:solidFill>
                  <a:schemeClr val="tx1"/>
                </a:solidFill>
                <a:ea typeface="黑体" pitchFamily="49" charset="-122"/>
              </a:rPr>
              <a:t>use</a:t>
            </a:r>
          </a:p>
          <a:p>
            <a:endParaRPr lang="en-US" altLang="zh-CN" sz="2200" dirty="0" smtClean="0">
              <a:solidFill>
                <a:schemeClr val="tx1"/>
              </a:solidFill>
              <a:ea typeface="黑体" pitchFamily="49" charset="-122"/>
            </a:endParaRPr>
          </a:p>
          <a:p>
            <a:pPr>
              <a:buNone/>
            </a:pPr>
            <a:r>
              <a:rPr lang="en-US" altLang="zh-CN" sz="1800" b="0" dirty="0" smtClean="0">
                <a:solidFill>
                  <a:schemeClr val="tx1"/>
                </a:solidFill>
                <a:ea typeface="黑体" pitchFamily="49" charset="-122"/>
              </a:rPr>
              <a:t>1</a:t>
            </a:r>
            <a:r>
              <a:rPr lang="zh-CN" altLang="en-US" sz="1800" b="0" dirty="0" smtClean="0">
                <a:solidFill>
                  <a:schemeClr val="tx1"/>
                </a:solidFill>
                <a:ea typeface="黑体" pitchFamily="49" charset="-122"/>
              </a:rPr>
              <a:t>）城市总体规划</a:t>
            </a:r>
            <a:r>
              <a:rPr lang="zh-CN" altLang="en-US" sz="1800" b="0" dirty="0">
                <a:solidFill>
                  <a:schemeClr val="tx1"/>
                </a:solidFill>
                <a:ea typeface="黑体" pitchFamily="49" charset="-122"/>
              </a:rPr>
              <a:t>，土地利用规划与环境规划的特征、作用评估</a:t>
            </a:r>
          </a:p>
          <a:p>
            <a:pPr marL="0" indent="0">
              <a:spcBef>
                <a:spcPts val="0"/>
              </a:spcBef>
              <a:buNone/>
            </a:pPr>
            <a:r>
              <a:rPr lang="en-US" altLang="zh-CN" sz="1800" b="0" dirty="0" smtClean="0">
                <a:solidFill>
                  <a:schemeClr val="tx1"/>
                </a:solidFill>
                <a:ea typeface="黑体" pitchFamily="49" charset="-122"/>
              </a:rPr>
              <a:t>       Feature </a:t>
            </a:r>
            <a:r>
              <a:rPr lang="en-US" altLang="zh-CN" sz="1800" b="0" dirty="0">
                <a:solidFill>
                  <a:schemeClr val="tx1"/>
                </a:solidFill>
                <a:ea typeface="黑体" pitchFamily="49" charset="-122"/>
              </a:rPr>
              <a:t>and performance evaluation of urban master plan, land use planning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and </a:t>
            </a:r>
            <a:r>
              <a:rPr lang="en-US" altLang="zh-CN" sz="1800" b="0" dirty="0">
                <a:solidFill>
                  <a:schemeClr val="tx1"/>
                </a:solidFill>
                <a:ea typeface="黑体" pitchFamily="49" charset="-122"/>
              </a:rPr>
              <a:t>environmental planning</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2</a:t>
            </a:r>
            <a:r>
              <a:rPr lang="zh-CN" altLang="en-US" sz="1800" b="0" dirty="0" smtClean="0">
                <a:solidFill>
                  <a:schemeClr val="tx1"/>
                </a:solidFill>
                <a:ea typeface="黑体" pitchFamily="49" charset="-122"/>
              </a:rPr>
              <a:t>）土</a:t>
            </a:r>
            <a:r>
              <a:rPr lang="zh-CN" altLang="en-US" sz="1800" b="0" dirty="0">
                <a:solidFill>
                  <a:schemeClr val="tx1"/>
                </a:solidFill>
                <a:ea typeface="黑体" pitchFamily="49" charset="-122"/>
              </a:rPr>
              <a:t>地、环境、生态保护与城市发展的协同政策与机制研究</a:t>
            </a:r>
          </a:p>
          <a:p>
            <a:pPr marL="0" indent="0">
              <a:spcBef>
                <a:spcPts val="0"/>
              </a:spcBef>
              <a:buNone/>
            </a:pPr>
            <a:r>
              <a:rPr lang="en-US" altLang="zh-CN" sz="1800" b="0" dirty="0" smtClean="0">
                <a:solidFill>
                  <a:schemeClr val="tx1"/>
                </a:solidFill>
                <a:ea typeface="黑体" pitchFamily="49" charset="-122"/>
              </a:rPr>
              <a:t>       Policy </a:t>
            </a:r>
            <a:r>
              <a:rPr lang="en-US" altLang="zh-CN" sz="1800" b="0" dirty="0">
                <a:solidFill>
                  <a:schemeClr val="tx1"/>
                </a:solidFill>
                <a:ea typeface="黑体" pitchFamily="49" charset="-122"/>
              </a:rPr>
              <a:t>and mechanism study of urban development coordinating with land, </a:t>
            </a:r>
            <a:endParaRPr lang="en-US" altLang="zh-CN" sz="1800" b="0" dirty="0" smtClean="0">
              <a:solidFill>
                <a:schemeClr val="tx1"/>
              </a:solidFill>
              <a:ea typeface="黑体" pitchFamily="49" charset="-122"/>
            </a:endParaRPr>
          </a:p>
          <a:p>
            <a:pPr marL="0" indent="0">
              <a:spcBef>
                <a:spcPts val="0"/>
              </a:spcBef>
              <a:buNone/>
            </a:pPr>
            <a:r>
              <a:rPr lang="en-US" altLang="zh-CN" sz="1800" b="0" dirty="0" smtClean="0">
                <a:solidFill>
                  <a:schemeClr val="tx1"/>
                </a:solidFill>
                <a:ea typeface="黑体" pitchFamily="49" charset="-122"/>
              </a:rPr>
              <a:t>       environment</a:t>
            </a:r>
            <a:r>
              <a:rPr lang="en-US" altLang="zh-CN" sz="1800" b="0" dirty="0">
                <a:solidFill>
                  <a:schemeClr val="tx1"/>
                </a:solidFill>
                <a:ea typeface="黑体" pitchFamily="49" charset="-122"/>
              </a:rPr>
              <a:t>, and ecological protection</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3</a:t>
            </a:r>
            <a:r>
              <a:rPr lang="zh-CN" altLang="en-US" sz="1800" b="0" dirty="0" smtClean="0">
                <a:solidFill>
                  <a:schemeClr val="tx1"/>
                </a:solidFill>
                <a:ea typeface="黑体" pitchFamily="49" charset="-122"/>
              </a:rPr>
              <a:t>）城</a:t>
            </a:r>
            <a:r>
              <a:rPr lang="zh-CN" altLang="en-US" sz="1800" b="0" dirty="0">
                <a:solidFill>
                  <a:schemeClr val="tx1"/>
                </a:solidFill>
                <a:ea typeface="黑体" pitchFamily="49" charset="-122"/>
              </a:rPr>
              <a:t>市空间布局优化与增长边界研究</a:t>
            </a:r>
          </a:p>
          <a:p>
            <a:pPr marL="0" indent="0">
              <a:buNone/>
            </a:pPr>
            <a:r>
              <a:rPr lang="en-US" altLang="zh-CN" sz="1800" b="0" dirty="0" smtClean="0">
                <a:solidFill>
                  <a:schemeClr val="tx1"/>
                </a:solidFill>
                <a:ea typeface="黑体" pitchFamily="49" charset="-122"/>
              </a:rPr>
              <a:t>       Study </a:t>
            </a:r>
            <a:r>
              <a:rPr lang="en-US" altLang="zh-CN" sz="1800" b="0" dirty="0">
                <a:solidFill>
                  <a:schemeClr val="tx1"/>
                </a:solidFill>
                <a:ea typeface="黑体" pitchFamily="49" charset="-122"/>
              </a:rPr>
              <a:t>of urban spatial distribution optimization and growth boundaries</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4</a:t>
            </a:r>
            <a:r>
              <a:rPr lang="zh-CN" altLang="en-US" sz="1800" b="0" dirty="0" smtClean="0">
                <a:solidFill>
                  <a:schemeClr val="tx1"/>
                </a:solidFill>
                <a:ea typeface="黑体" pitchFamily="49" charset="-122"/>
              </a:rPr>
              <a:t>）土</a:t>
            </a:r>
            <a:r>
              <a:rPr lang="zh-CN" altLang="en-US" sz="1800" b="0" dirty="0">
                <a:solidFill>
                  <a:schemeClr val="tx1"/>
                </a:solidFill>
                <a:ea typeface="黑体" pitchFamily="49" charset="-122"/>
              </a:rPr>
              <a:t>地混合利用方面的分析与评估</a:t>
            </a:r>
          </a:p>
          <a:p>
            <a:pPr marL="0" indent="0">
              <a:buNone/>
            </a:pPr>
            <a:r>
              <a:rPr lang="en-US" altLang="zh-CN" sz="1800" b="0" dirty="0" smtClean="0">
                <a:solidFill>
                  <a:schemeClr val="tx1"/>
                </a:solidFill>
                <a:ea typeface="黑体" pitchFamily="49" charset="-122"/>
              </a:rPr>
              <a:t>       Analysis </a:t>
            </a:r>
            <a:r>
              <a:rPr lang="en-US" altLang="zh-CN" sz="1800" b="0" dirty="0">
                <a:solidFill>
                  <a:schemeClr val="tx1"/>
                </a:solidFill>
                <a:ea typeface="黑体" pitchFamily="49" charset="-122"/>
              </a:rPr>
              <a:t>and evaluation of urban mixed land use</a:t>
            </a:r>
            <a:r>
              <a:rPr lang="en-US" altLang="zh-CN" sz="1800" b="0" dirty="0" smtClean="0">
                <a:solidFill>
                  <a:schemeClr val="tx1"/>
                </a:solidFill>
                <a:ea typeface="黑体" pitchFamily="49" charset="-122"/>
              </a:rPr>
              <a:t>.</a:t>
            </a:r>
            <a:endParaRPr lang="en-US" altLang="zh-CN" sz="1800" b="0" dirty="0">
              <a:solidFill>
                <a:schemeClr val="tx1"/>
              </a:solidFill>
              <a:ea typeface="黑体" pitchFamily="49" charset="-122"/>
            </a:endParaRPr>
          </a:p>
          <a:p>
            <a:pPr marL="0" indent="0">
              <a:buNone/>
            </a:pPr>
            <a:r>
              <a:rPr lang="en-US" altLang="zh-CN" sz="1800" b="0" dirty="0" smtClean="0">
                <a:solidFill>
                  <a:schemeClr val="tx1"/>
                </a:solidFill>
                <a:ea typeface="黑体" pitchFamily="49" charset="-122"/>
              </a:rPr>
              <a:t>5</a:t>
            </a:r>
            <a:r>
              <a:rPr lang="zh-CN" altLang="en-US" sz="1800" b="0" dirty="0" smtClean="0">
                <a:solidFill>
                  <a:schemeClr val="tx1"/>
                </a:solidFill>
                <a:ea typeface="黑体" pitchFamily="49" charset="-122"/>
              </a:rPr>
              <a:t>）规</a:t>
            </a:r>
            <a:r>
              <a:rPr lang="zh-CN" altLang="en-US" sz="1800" b="0" dirty="0">
                <a:solidFill>
                  <a:schemeClr val="tx1"/>
                </a:solidFill>
                <a:ea typeface="黑体" pitchFamily="49" charset="-122"/>
              </a:rPr>
              <a:t>划与土地开发的政策体制与机制建议</a:t>
            </a:r>
          </a:p>
          <a:p>
            <a:pPr marL="0" indent="0">
              <a:buNone/>
            </a:pPr>
            <a:r>
              <a:rPr lang="en-US" altLang="zh-CN" sz="1800" b="0" dirty="0" smtClean="0">
                <a:solidFill>
                  <a:schemeClr val="tx1"/>
                </a:solidFill>
                <a:ea typeface="黑体" pitchFamily="49" charset="-122"/>
              </a:rPr>
              <a:t>       Policy </a:t>
            </a:r>
            <a:r>
              <a:rPr lang="en-US" altLang="zh-CN" sz="1800" b="0" dirty="0">
                <a:solidFill>
                  <a:schemeClr val="tx1"/>
                </a:solidFill>
                <a:ea typeface="黑体" pitchFamily="49" charset="-122"/>
              </a:rPr>
              <a:t>guidance and mechanism suggestion of planning and land development</a:t>
            </a:r>
          </a:p>
          <a:p>
            <a:endParaRPr lang="en-US" altLang="zh-CN" sz="2000" dirty="0">
              <a:solidFill>
                <a:schemeClr val="tx1"/>
              </a:solidFill>
              <a:ea typeface="黑体" pitchFamily="49" charset="-122"/>
            </a:endParaRPr>
          </a:p>
          <a:p>
            <a:endParaRPr lang="en-US" altLang="zh-CN" sz="2200" dirty="0" smtClean="0">
              <a:solidFill>
                <a:schemeClr val="tx1"/>
              </a:solidFill>
              <a:ea typeface="黑体" pitchFamily="49" charset="-122"/>
            </a:endParaRPr>
          </a:p>
          <a:p>
            <a:endParaRPr lang="en-US" altLang="zh-CN" sz="2200" dirty="0">
              <a:solidFill>
                <a:schemeClr val="tx1"/>
              </a:solidFill>
              <a:ea typeface="黑体" pitchFamily="49" charset="-122"/>
            </a:endParaRPr>
          </a:p>
          <a:p>
            <a:endParaRPr lang="zh-CN" altLang="en-US"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en-US" altLang="zh-CN" sz="1800" b="0" dirty="0">
              <a:solidFill>
                <a:schemeClr val="tx1"/>
              </a:solidFill>
              <a:ea typeface="黑体" pitchFamily="49" charset="-122"/>
            </a:endParaRPr>
          </a:p>
          <a:p>
            <a:endParaRPr lang="zh-CN" altLang="en-US" sz="1800" b="0" dirty="0" smtClean="0">
              <a:solidFill>
                <a:schemeClr val="tx1"/>
              </a:solidFill>
              <a:latin typeface="黑体" pitchFamily="49" charset="-122"/>
              <a:ea typeface="黑体" pitchFamily="49" charset="-122"/>
            </a:endParaRPr>
          </a:p>
          <a:p>
            <a:endParaRPr lang="zh-CN" altLang="en-US" sz="1600" b="0" dirty="0">
              <a:solidFill>
                <a:schemeClr val="tx1"/>
              </a:solidFill>
              <a:ea typeface="黑体" pitchFamily="49" charset="-122"/>
            </a:endParaRPr>
          </a:p>
          <a:p>
            <a:endParaRPr lang="en-US" altLang="zh-CN" sz="1800" b="0" dirty="0" smtClean="0">
              <a:solidFill>
                <a:schemeClr val="tx1"/>
              </a:solidFill>
              <a:ea typeface="华文细黑" pitchFamily="2" charset="-122"/>
            </a:endParaRPr>
          </a:p>
          <a:p>
            <a:endParaRPr lang="en-US" altLang="zh-CN" sz="2400" dirty="0">
              <a:solidFill>
                <a:schemeClr val="bg2">
                  <a:lumMod val="25000"/>
                </a:schemeClr>
              </a:solidFill>
              <a:latin typeface="华文细黑" pitchFamily="2" charset="-122"/>
              <a:ea typeface="华文细黑" pitchFamily="2" charset="-122"/>
            </a:endParaRPr>
          </a:p>
        </p:txBody>
      </p:sp>
      <p:sp>
        <p:nvSpPr>
          <p:cNvPr id="5" name="Rectangle 2"/>
          <p:cNvSpPr txBox="1">
            <a:spLocks noChangeArrowheads="1"/>
          </p:cNvSpPr>
          <p:nvPr/>
        </p:nvSpPr>
        <p:spPr bwMode="gray">
          <a:xfrm>
            <a:off x="323528" y="116633"/>
            <a:ext cx="972108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微软雅黑" pitchFamily="34" charset="-122"/>
                <a:ea typeface="微软雅黑" pitchFamily="34" charset="-122"/>
              </a:rPr>
              <a:t>2.5</a:t>
            </a:r>
            <a:r>
              <a:rPr lang="zh-CN" altLang="en-US" sz="2000" dirty="0" smtClean="0">
                <a:latin typeface="微软雅黑" pitchFamily="34" charset="-122"/>
                <a:ea typeface="微软雅黑" pitchFamily="34" charset="-122"/>
              </a:rPr>
              <a:t>生态</a:t>
            </a:r>
            <a:r>
              <a:rPr lang="zh-CN" altLang="en-US" sz="2000" dirty="0">
                <a:latin typeface="微软雅黑" pitchFamily="34" charset="-122"/>
                <a:ea typeface="微软雅黑" pitchFamily="34" charset="-122"/>
              </a:rPr>
              <a:t>文明视角下</a:t>
            </a:r>
            <a:r>
              <a:rPr lang="zh-CN" altLang="en-US" sz="2000" dirty="0" smtClean="0">
                <a:latin typeface="微软雅黑" pitchFamily="34" charset="-122"/>
                <a:ea typeface="微软雅黑" pitchFamily="34" charset="-122"/>
              </a:rPr>
              <a:t>的城市发展问题</a:t>
            </a:r>
            <a:r>
              <a:rPr lang="zh-CN" altLang="en-US" sz="2000" dirty="0">
                <a:latin typeface="微软雅黑" pitchFamily="34" charset="-122"/>
                <a:ea typeface="微软雅黑" pitchFamily="34" charset="-122"/>
              </a:rPr>
              <a:t>识别</a:t>
            </a:r>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Identification of </a:t>
            </a:r>
            <a:r>
              <a:rPr lang="en-US" altLang="zh-CN" sz="1400" dirty="0" smtClean="0">
                <a:latin typeface="微软雅黑" pitchFamily="34" charset="-122"/>
                <a:ea typeface="微软雅黑" pitchFamily="34" charset="-122"/>
              </a:rPr>
              <a:t>Urban Development Issues </a:t>
            </a:r>
            <a:r>
              <a:rPr lang="en-US" altLang="zh-CN" sz="1400" dirty="0">
                <a:latin typeface="微软雅黑" pitchFamily="34" charset="-122"/>
                <a:ea typeface="微软雅黑" pitchFamily="34" charset="-122"/>
              </a:rPr>
              <a:t>from the Ecological Civilization Perspective</a:t>
            </a:r>
          </a:p>
        </p:txBody>
      </p:sp>
    </p:spTree>
    <p:extLst>
      <p:ext uri="{BB962C8B-B14F-4D97-AF65-F5344CB8AC3E}">
        <p14:creationId xmlns="" xmlns:p14="http://schemas.microsoft.com/office/powerpoint/2010/main" val="746371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1383</Words>
  <Application>Microsoft Office PowerPoint</Application>
  <PresentationFormat>全屏显示(4:3)</PresentationFormat>
  <Paragraphs>445</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181</cp:revision>
  <dcterms:created xsi:type="dcterms:W3CDTF">2013-05-08T06:12:06Z</dcterms:created>
  <dcterms:modified xsi:type="dcterms:W3CDTF">2014-04-29T06:56:52Z</dcterms:modified>
</cp:coreProperties>
</file>