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7" r:id="rId1"/>
  </p:sldMasterIdLst>
  <p:notesMasterIdLst>
    <p:notesMasterId r:id="rId34"/>
  </p:notesMasterIdLst>
  <p:sldIdLst>
    <p:sldId id="271" r:id="rId2"/>
    <p:sldId id="268" r:id="rId3"/>
    <p:sldId id="256" r:id="rId4"/>
    <p:sldId id="292" r:id="rId5"/>
    <p:sldId id="270" r:id="rId6"/>
    <p:sldId id="261" r:id="rId7"/>
    <p:sldId id="288" r:id="rId8"/>
    <p:sldId id="290" r:id="rId9"/>
    <p:sldId id="291" r:id="rId10"/>
    <p:sldId id="289" r:id="rId11"/>
    <p:sldId id="262" r:id="rId12"/>
    <p:sldId id="293" r:id="rId13"/>
    <p:sldId id="273" r:id="rId14"/>
    <p:sldId id="298" r:id="rId15"/>
    <p:sldId id="299" r:id="rId16"/>
    <p:sldId id="263" r:id="rId17"/>
    <p:sldId id="294" r:id="rId18"/>
    <p:sldId id="280" r:id="rId19"/>
    <p:sldId id="287" r:id="rId20"/>
    <p:sldId id="275" r:id="rId21"/>
    <p:sldId id="264" r:id="rId22"/>
    <p:sldId id="265" r:id="rId23"/>
    <p:sldId id="297" r:id="rId24"/>
    <p:sldId id="282" r:id="rId25"/>
    <p:sldId id="284" r:id="rId26"/>
    <p:sldId id="267" r:id="rId27"/>
    <p:sldId id="281" r:id="rId28"/>
    <p:sldId id="272" r:id="rId29"/>
    <p:sldId id="296" r:id="rId30"/>
    <p:sldId id="286" r:id="rId31"/>
    <p:sldId id="295" r:id="rId32"/>
    <p:sldId id="30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0" d="100"/>
          <a:sy n="60" d="100"/>
        </p:scale>
        <p:origin x="-965"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D9691F-1A41-45F6-96C5-7D5B13803EC4}" type="datetimeFigureOut">
              <a:rPr lang="zh-CN" altLang="en-US" smtClean="0"/>
              <a:pPr/>
              <a:t>2014/5/9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0A3B9-0C4A-4576-ADE0-DAAC869399F9}" type="slidenum">
              <a:rPr lang="zh-CN" altLang="en-US" smtClean="0"/>
              <a:pPr/>
              <a:t>‹#›</a:t>
            </a:fld>
            <a:endParaRPr lang="zh-CN" altLang="en-US"/>
          </a:p>
        </p:txBody>
      </p:sp>
    </p:spTree>
    <p:extLst>
      <p:ext uri="{BB962C8B-B14F-4D97-AF65-F5344CB8AC3E}">
        <p14:creationId xmlns:p14="http://schemas.microsoft.com/office/powerpoint/2010/main" xmlns="" val="241732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8D4D772-48D9-408B-AF02-8C22F0DE1295}" type="slidenum">
              <a:rPr lang="en-US" altLang="zh-CN" smtClean="0">
                <a:ea typeface="宋体" charset="-122"/>
              </a:rPr>
              <a:pPr/>
              <a:t>1</a:t>
            </a:fld>
            <a:endParaRPr lang="en-US" altLang="zh-CN" smtClean="0">
              <a:ea typeface="宋体" charset="-122"/>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8B0A3B9-0C4A-4576-ADE0-DAAC869399F9}" type="slidenum">
              <a:rPr lang="zh-CN" altLang="en-US" smtClean="0"/>
              <a:pPr/>
              <a:t>16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832A17-EFD9-4A28-9631-81A848CC337E}" type="slidenum">
              <a:rPr lang="zh-CN" altLang="en-US" smtClean="0"/>
              <a:pPr/>
              <a:t>20</a:t>
            </a:fld>
            <a:endParaRPr lang="zh-CN" altLang="en-US"/>
          </a:p>
        </p:txBody>
      </p:sp>
    </p:spTree>
    <p:extLst>
      <p:ext uri="{BB962C8B-B14F-4D97-AF65-F5344CB8AC3E}">
        <p14:creationId xmlns:p14="http://schemas.microsoft.com/office/powerpoint/2010/main" xmlns="" val="19801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837BD03-F1D3-4D9A-8ECA-FEAA4C554D1E}" type="slidenum">
              <a:rPr lang="en-US" altLang="zh-CN" smtClean="0">
                <a:ea typeface="宋体" charset="-122"/>
              </a:rPr>
              <a:pPr/>
              <a:t>28</a:t>
            </a:fld>
            <a:endParaRPr lang="en-US" altLang="zh-CN" smtClean="0">
              <a:ea typeface="宋体" charset="-122"/>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E3609-CCC8-C34A-AD8C-5B3F63E098A1}" type="slidenum">
              <a:rPr lang="en-US" smtClean="0"/>
              <a:pPr/>
              <a:t>30</a:t>
            </a:fld>
            <a:endParaRPr lang="en-US"/>
          </a:p>
        </p:txBody>
      </p:sp>
    </p:spTree>
    <p:extLst>
      <p:ext uri="{BB962C8B-B14F-4D97-AF65-F5344CB8AC3E}">
        <p14:creationId xmlns:p14="http://schemas.microsoft.com/office/powerpoint/2010/main" xmlns="" val="388313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927D2483-43CF-1D45-BF72-26A339427474}" type="datetimeFigureOut">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spTree>
    <p:extLst>
      <p:ext uri="{BB962C8B-B14F-4D97-AF65-F5344CB8AC3E}">
        <p14:creationId xmlns:p14="http://schemas.microsoft.com/office/powerpoint/2010/main" xmlns="" val="404586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27D2483-43CF-1D45-BF72-26A339427474}" type="datetimeFigureOut">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06BD2-66A8-6C47-AE4C-1240BC4C2CA3}" type="slidenum">
              <a:rPr lang="en-US" smtClean="0"/>
              <a:pPr/>
              <a:t>‹#›</a:t>
            </a:fld>
            <a:endParaRPr lang="en-US"/>
          </a:p>
        </p:txBody>
      </p:sp>
    </p:spTree>
    <p:extLst>
      <p:ext uri="{BB962C8B-B14F-4D97-AF65-F5344CB8AC3E}">
        <p14:creationId xmlns:p14="http://schemas.microsoft.com/office/powerpoint/2010/main" xmlns="" val="291732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27D2483-43CF-1D45-BF72-26A339427474}" type="datetimeFigureOut">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06BD2-66A8-6C47-AE4C-1240BC4C2CA3}" type="slidenum">
              <a:rPr lang="en-US" smtClean="0"/>
              <a:pPr/>
              <a:t>‹#›</a:t>
            </a:fld>
            <a:endParaRPr lang="en-US"/>
          </a:p>
        </p:txBody>
      </p:sp>
    </p:spTree>
    <p:extLst>
      <p:ext uri="{BB962C8B-B14F-4D97-AF65-F5344CB8AC3E}">
        <p14:creationId xmlns:p14="http://schemas.microsoft.com/office/powerpoint/2010/main" xmlns="" val="1064088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928688"/>
            <a:ext cx="9144000" cy="71437"/>
          </a:xfrm>
          <a:prstGeom prst="rect">
            <a:avLst/>
          </a:prstGeom>
          <a:gradFill rotWithShape="1">
            <a:gsLst>
              <a:gs pos="0">
                <a:srgbClr val="5E4700"/>
              </a:gs>
              <a:gs pos="100000">
                <a:srgbClr val="CC9900"/>
              </a:gs>
            </a:gsLst>
            <a:lin ang="5400000" scaled="1"/>
          </a:gradFill>
          <a:ln w="9525">
            <a:noFill/>
            <a:miter lim="800000"/>
            <a:headEnd/>
            <a:tailEnd/>
          </a:ln>
        </p:spPr>
        <p:txBody>
          <a:bodyPr wrap="none" anchor="ctr"/>
          <a:lstStyle/>
          <a:p>
            <a:pPr>
              <a:defRPr/>
            </a:pPr>
            <a:endParaRPr lang="zh-CN" altLang="en-US">
              <a:ea typeface="宋体" pitchFamily="2" charset="-122"/>
            </a:endParaRP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标题 5"/>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27D2483-43CF-1D45-BF72-26A339427474}" type="datetimeFigureOut">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06BD2-66A8-6C47-AE4C-1240BC4C2CA3}" type="slidenum">
              <a:rPr lang="en-US" smtClean="0"/>
              <a:pPr/>
              <a:t>‹#›</a:t>
            </a:fld>
            <a:endParaRPr lang="en-US"/>
          </a:p>
        </p:txBody>
      </p:sp>
    </p:spTree>
    <p:extLst>
      <p:ext uri="{BB962C8B-B14F-4D97-AF65-F5344CB8AC3E}">
        <p14:creationId xmlns:p14="http://schemas.microsoft.com/office/powerpoint/2010/main" xmlns="" val="244129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27D2483-43CF-1D45-BF72-26A339427474}" type="datetimeFigureOut">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06BD2-66A8-6C47-AE4C-1240BC4C2CA3}" type="slidenum">
              <a:rPr lang="en-US" smtClean="0"/>
              <a:pPr/>
              <a:t>‹#›</a:t>
            </a:fld>
            <a:endParaRPr lang="en-US"/>
          </a:p>
        </p:txBody>
      </p:sp>
    </p:spTree>
    <p:extLst>
      <p:ext uri="{BB962C8B-B14F-4D97-AF65-F5344CB8AC3E}">
        <p14:creationId xmlns:p14="http://schemas.microsoft.com/office/powerpoint/2010/main" xmlns="" val="56702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927D2483-43CF-1D45-BF72-26A339427474}" type="datetimeFigureOut">
              <a:rPr lang="en-US" smtClean="0"/>
              <a:pPr/>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06BD2-66A8-6C47-AE4C-1240BC4C2CA3}" type="slidenum">
              <a:rPr lang="en-US" smtClean="0"/>
              <a:pPr/>
              <a:t>‹#›</a:t>
            </a:fld>
            <a:endParaRPr lang="en-US"/>
          </a:p>
        </p:txBody>
      </p:sp>
    </p:spTree>
    <p:extLst>
      <p:ext uri="{BB962C8B-B14F-4D97-AF65-F5344CB8AC3E}">
        <p14:creationId xmlns:p14="http://schemas.microsoft.com/office/powerpoint/2010/main" xmlns="" val="168930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927D2483-43CF-1D45-BF72-26A339427474}" type="datetimeFigureOut">
              <a:rPr lang="en-US" smtClean="0"/>
              <a:pPr/>
              <a:t>5/9/2014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06BD2-66A8-6C47-AE4C-1240BC4C2CA3}" type="slidenum">
              <a:rPr lang="en-US" smtClean="0"/>
              <a:pPr/>
              <a:t>‹#›</a:t>
            </a:fld>
            <a:endParaRPr lang="en-US"/>
          </a:p>
        </p:txBody>
      </p:sp>
    </p:spTree>
    <p:extLst>
      <p:ext uri="{BB962C8B-B14F-4D97-AF65-F5344CB8AC3E}">
        <p14:creationId xmlns:p14="http://schemas.microsoft.com/office/powerpoint/2010/main" xmlns="" val="164605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927D2483-43CF-1D45-BF72-26A339427474}" type="datetimeFigureOut">
              <a:rPr lang="en-US" smtClean="0"/>
              <a:pPr/>
              <a:t>5/9/2014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06BD2-66A8-6C47-AE4C-1240BC4C2CA3}" type="slidenum">
              <a:rPr lang="en-US" smtClean="0"/>
              <a:pPr/>
              <a:t>‹#›</a:t>
            </a:fld>
            <a:endParaRPr lang="en-US"/>
          </a:p>
        </p:txBody>
      </p:sp>
    </p:spTree>
    <p:extLst>
      <p:ext uri="{BB962C8B-B14F-4D97-AF65-F5344CB8AC3E}">
        <p14:creationId xmlns:p14="http://schemas.microsoft.com/office/powerpoint/2010/main" xmlns="" val="357942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2483-43CF-1D45-BF72-26A339427474}" type="datetimeFigureOut">
              <a:rPr lang="en-US" smtClean="0"/>
              <a:pPr/>
              <a:t>5/9/2014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D06BD2-66A8-6C47-AE4C-1240BC4C2CA3}" type="slidenum">
              <a:rPr lang="en-US" smtClean="0"/>
              <a:pPr/>
              <a:t>‹#›</a:t>
            </a:fld>
            <a:endParaRPr lang="en-US"/>
          </a:p>
        </p:txBody>
      </p:sp>
    </p:spTree>
    <p:extLst>
      <p:ext uri="{BB962C8B-B14F-4D97-AF65-F5344CB8AC3E}">
        <p14:creationId xmlns:p14="http://schemas.microsoft.com/office/powerpoint/2010/main" xmlns="" val="215066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27D2483-43CF-1D45-BF72-26A339427474}" type="datetimeFigureOut">
              <a:rPr lang="en-US" smtClean="0"/>
              <a:pPr/>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06BD2-66A8-6C47-AE4C-1240BC4C2CA3}" type="slidenum">
              <a:rPr lang="en-US" smtClean="0"/>
              <a:pPr/>
              <a:t>‹#›</a:t>
            </a:fld>
            <a:endParaRPr lang="en-US"/>
          </a:p>
        </p:txBody>
      </p:sp>
    </p:spTree>
    <p:extLst>
      <p:ext uri="{BB962C8B-B14F-4D97-AF65-F5344CB8AC3E}">
        <p14:creationId xmlns:p14="http://schemas.microsoft.com/office/powerpoint/2010/main" xmlns="" val="392562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27D2483-43CF-1D45-BF72-26A339427474}" type="datetimeFigureOut">
              <a:rPr lang="en-US" smtClean="0"/>
              <a:pPr/>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06BD2-66A8-6C47-AE4C-1240BC4C2CA3}" type="slidenum">
              <a:rPr lang="en-US" smtClean="0"/>
              <a:pPr/>
              <a:t>‹#›</a:t>
            </a:fld>
            <a:endParaRPr lang="en-US"/>
          </a:p>
        </p:txBody>
      </p:sp>
    </p:spTree>
    <p:extLst>
      <p:ext uri="{BB962C8B-B14F-4D97-AF65-F5344CB8AC3E}">
        <p14:creationId xmlns:p14="http://schemas.microsoft.com/office/powerpoint/2010/main" xmlns="" val="116628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D2483-43CF-1D45-BF72-26A339427474}" type="datetimeFigureOut">
              <a:rPr lang="en-US" smtClean="0"/>
              <a:pPr/>
              <a:t>5/9/2014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06BD2-66A8-6C47-AE4C-1240BC4C2CA3}" type="slidenum">
              <a:rPr lang="en-US" smtClean="0"/>
              <a:pPr/>
              <a:t>‹#›</a:t>
            </a:fld>
            <a:endParaRPr lang="en-US"/>
          </a:p>
        </p:txBody>
      </p:sp>
    </p:spTree>
    <p:extLst>
      <p:ext uri="{BB962C8B-B14F-4D97-AF65-F5344CB8AC3E}">
        <p14:creationId xmlns:p14="http://schemas.microsoft.com/office/powerpoint/2010/main" xmlns="" val="3632633891"/>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Rectangle 3"/>
          <p:cNvSpPr>
            <a:spLocks noChangeArrowheads="1"/>
          </p:cNvSpPr>
          <p:nvPr/>
        </p:nvSpPr>
        <p:spPr bwMode="auto">
          <a:xfrm>
            <a:off x="107950" y="2636838"/>
            <a:ext cx="8858250" cy="4136517"/>
          </a:xfrm>
          <a:prstGeom prst="rect">
            <a:avLst/>
          </a:prstGeom>
          <a:noFill/>
          <a:ln w="9525">
            <a:noFill/>
            <a:miter lim="800000"/>
            <a:headEnd/>
            <a:tailEnd/>
          </a:ln>
          <a:effectLst/>
        </p:spPr>
        <p:txBody>
          <a:bodyPr>
            <a:spAutoFit/>
          </a:bodyPr>
          <a:lstStyle/>
          <a:p>
            <a:pPr algn="ctr">
              <a:lnSpc>
                <a:spcPct val="120000"/>
              </a:lnSpc>
              <a:spcBef>
                <a:spcPts val="2400"/>
              </a:spcBef>
              <a:spcAft>
                <a:spcPts val="600"/>
              </a:spcAft>
              <a:defRPr/>
            </a:pPr>
            <a:r>
              <a:rPr lang="zh-CN" altLang="en-US" sz="4400" b="1" dirty="0" smtClean="0">
                <a:solidFill>
                  <a:srgbClr val="FF0000"/>
                </a:solidFill>
                <a:effectLst>
                  <a:outerShdw blurRad="38100" dist="38100" dir="2700000" algn="tl">
                    <a:srgbClr val="C0C0C0"/>
                  </a:outerShdw>
                </a:effectLst>
                <a:latin typeface="黑体" pitchFamily="49" charset="-122"/>
                <a:ea typeface="黑体" pitchFamily="49" charset="-122"/>
                <a:cs typeface="Arial" pitchFamily="34" charset="0"/>
              </a:rPr>
              <a:t>生态环境红</a:t>
            </a:r>
            <a:r>
              <a:rPr lang="zh-CN" altLang="en-US" sz="4400" b="1" dirty="0">
                <a:solidFill>
                  <a:srgbClr val="FF0000"/>
                </a:solidFill>
                <a:effectLst>
                  <a:outerShdw blurRad="38100" dist="38100" dir="2700000" algn="tl">
                    <a:srgbClr val="C0C0C0"/>
                  </a:outerShdw>
                </a:effectLst>
                <a:latin typeface="黑体" pitchFamily="49" charset="-122"/>
                <a:ea typeface="黑体" pitchFamily="49" charset="-122"/>
                <a:cs typeface="Arial" pitchFamily="34" charset="0"/>
              </a:rPr>
              <a:t>线制度创新研究</a:t>
            </a:r>
            <a:endParaRPr lang="en-US" altLang="zh-CN" sz="4400" b="1" dirty="0">
              <a:solidFill>
                <a:srgbClr val="FF0000"/>
              </a:solidFill>
              <a:effectLst>
                <a:outerShdw blurRad="38100" dist="38100" dir="2700000" algn="tl">
                  <a:srgbClr val="C0C0C0"/>
                </a:outerShdw>
              </a:effectLst>
              <a:latin typeface="黑体" pitchFamily="49" charset="-122"/>
              <a:ea typeface="黑体" pitchFamily="49" charset="-122"/>
              <a:cs typeface="Arial" pitchFamily="34" charset="0"/>
            </a:endParaRPr>
          </a:p>
          <a:p>
            <a:pPr algn="ctr">
              <a:spcBef>
                <a:spcPts val="0"/>
              </a:spcBef>
              <a:spcAft>
                <a:spcPts val="600"/>
              </a:spcAft>
              <a:defRPr/>
            </a:pPr>
            <a:r>
              <a:rPr lang="en-US" altLang="zh-CN" sz="4400" b="1" dirty="0">
                <a:solidFill>
                  <a:srgbClr val="FF0000"/>
                </a:solidFill>
                <a:effectLst>
                  <a:outerShdw blurRad="38100" dist="38100" dir="2700000" algn="tl">
                    <a:srgbClr val="C0C0C0"/>
                  </a:outerShdw>
                </a:effectLst>
                <a:latin typeface="Arial Narrow" panose="020B0606020202030204" pitchFamily="34" charset="0"/>
                <a:ea typeface="黑体" pitchFamily="49" charset="-122"/>
                <a:cs typeface="Arial" pitchFamily="34" charset="0"/>
              </a:rPr>
              <a:t>Institutional Innovation of </a:t>
            </a:r>
            <a:r>
              <a:rPr lang="en-US" altLang="zh-CN" sz="4400" b="1" dirty="0" smtClean="0">
                <a:solidFill>
                  <a:srgbClr val="FF0000"/>
                </a:solidFill>
                <a:effectLst>
                  <a:outerShdw blurRad="38100" dist="38100" dir="2700000" algn="tl">
                    <a:srgbClr val="C0C0C0"/>
                  </a:outerShdw>
                </a:effectLst>
                <a:latin typeface="Arial Narrow" panose="020B0606020202030204" pitchFamily="34" charset="0"/>
                <a:ea typeface="黑体" pitchFamily="49" charset="-122"/>
                <a:cs typeface="Arial" pitchFamily="34" charset="0"/>
              </a:rPr>
              <a:t>Eco-Environmental Redlining </a:t>
            </a:r>
            <a:endParaRPr lang="en-US" altLang="zh-CN" sz="2400" dirty="0">
              <a:effectLst>
                <a:outerShdw blurRad="38100" dist="38100" dir="2700000" algn="tl">
                  <a:srgbClr val="C0C0C0"/>
                </a:outerShdw>
              </a:effectLst>
              <a:latin typeface="Arial" pitchFamily="34" charset="0"/>
              <a:ea typeface="黑体" pitchFamily="2" charset="-122"/>
              <a:cs typeface="Arial" pitchFamily="34" charset="0"/>
            </a:endParaRPr>
          </a:p>
          <a:p>
            <a:pPr algn="ctr">
              <a:spcBef>
                <a:spcPts val="0"/>
              </a:spcBef>
              <a:defRPr/>
            </a:pPr>
            <a:endParaRPr lang="en-US" altLang="zh-CN" sz="2000" dirty="0">
              <a:effectLst>
                <a:outerShdw blurRad="38100" dist="38100" dir="2700000" algn="tl">
                  <a:srgbClr val="C0C0C0"/>
                </a:outerShdw>
              </a:effectLst>
              <a:latin typeface="Arial" pitchFamily="34" charset="0"/>
              <a:ea typeface="黑体" pitchFamily="2" charset="-122"/>
              <a:cs typeface="Arial" pitchFamily="34" charset="0"/>
            </a:endParaRPr>
          </a:p>
          <a:p>
            <a:pPr algn="ctr">
              <a:spcBef>
                <a:spcPts val="0"/>
              </a:spcBef>
              <a:defRPr/>
            </a:pPr>
            <a:r>
              <a:rPr lang="en-US" altLang="zh-CN" sz="2800" dirty="0">
                <a:latin typeface="Arial" pitchFamily="34" charset="0"/>
                <a:ea typeface="黑体" pitchFamily="2" charset="-122"/>
                <a:cs typeface="Arial" pitchFamily="34" charset="0"/>
              </a:rPr>
              <a:t>Derek Thompson, </a:t>
            </a:r>
            <a:r>
              <a:rPr lang="zh-CN" altLang="en-US" sz="2800" dirty="0">
                <a:latin typeface="Arial" pitchFamily="34" charset="0"/>
                <a:ea typeface="黑体" pitchFamily="2" charset="-122"/>
                <a:cs typeface="Arial" pitchFamily="34" charset="0"/>
              </a:rPr>
              <a:t>欧阳志云</a:t>
            </a:r>
            <a:endParaRPr lang="en-US" altLang="zh-CN" sz="2800" dirty="0">
              <a:latin typeface="Arial" pitchFamily="34" charset="0"/>
              <a:ea typeface="黑体" pitchFamily="2" charset="-122"/>
              <a:cs typeface="Arial" pitchFamily="34" charset="0"/>
            </a:endParaRPr>
          </a:p>
          <a:p>
            <a:pPr algn="ctr">
              <a:spcBef>
                <a:spcPts val="0"/>
              </a:spcBef>
              <a:defRPr/>
            </a:pPr>
            <a:endParaRPr lang="en-US" altLang="zh-CN" sz="2000" dirty="0">
              <a:effectLst>
                <a:outerShdw blurRad="38100" dist="38100" dir="2700000" algn="tl">
                  <a:srgbClr val="C0C0C0"/>
                </a:outerShdw>
              </a:effectLst>
              <a:latin typeface="Arial" pitchFamily="34" charset="0"/>
              <a:ea typeface="黑体" pitchFamily="2" charset="-122"/>
              <a:cs typeface="Arial" pitchFamily="34" charset="0"/>
            </a:endParaRPr>
          </a:p>
          <a:p>
            <a:pPr algn="ctr">
              <a:spcBef>
                <a:spcPts val="0"/>
              </a:spcBef>
              <a:defRPr/>
            </a:pPr>
            <a:r>
              <a:rPr lang="zh-CN" altLang="en-US" sz="2400" dirty="0" smtClean="0">
                <a:latin typeface="Arial" pitchFamily="34" charset="0"/>
                <a:ea typeface="黑体" pitchFamily="2" charset="-122"/>
                <a:cs typeface="Arial" pitchFamily="34" charset="0"/>
              </a:rPr>
              <a:t>生态环境红</a:t>
            </a:r>
            <a:r>
              <a:rPr lang="zh-CN" altLang="en-US" sz="2400" dirty="0">
                <a:latin typeface="Arial" pitchFamily="34" charset="0"/>
                <a:ea typeface="黑体" pitchFamily="2" charset="-122"/>
                <a:cs typeface="Arial" pitchFamily="34" charset="0"/>
              </a:rPr>
              <a:t>线制度创新研究课题组</a:t>
            </a:r>
            <a:endParaRPr lang="en-US" altLang="zh-CN" sz="2000" dirty="0">
              <a:latin typeface="Arial" pitchFamily="34" charset="0"/>
              <a:ea typeface="黑体" pitchFamily="2" charset="-122"/>
              <a:cs typeface="Arial" pitchFamily="34" charset="0"/>
            </a:endParaRPr>
          </a:p>
          <a:p>
            <a:pPr algn="ctr">
              <a:spcBef>
                <a:spcPts val="0"/>
              </a:spcBef>
              <a:defRPr/>
            </a:pPr>
            <a:r>
              <a:rPr lang="en-US" altLang="zh-CN" sz="2000" dirty="0">
                <a:latin typeface="Arial" pitchFamily="34" charset="0"/>
                <a:ea typeface="黑体" pitchFamily="2" charset="-122"/>
                <a:cs typeface="Arial" pitchFamily="34" charset="0"/>
              </a:rPr>
              <a:t>Research Group on Institutional Innovation of </a:t>
            </a:r>
            <a:r>
              <a:rPr lang="en-US" altLang="zh-CN" sz="2000" dirty="0" smtClean="0">
                <a:latin typeface="Arial" pitchFamily="34" charset="0"/>
                <a:ea typeface="黑体" pitchFamily="2" charset="-122"/>
                <a:cs typeface="Arial" pitchFamily="34" charset="0"/>
              </a:rPr>
              <a:t>Eco-Environmental </a:t>
            </a:r>
            <a:r>
              <a:rPr lang="en-US" altLang="zh-CN" sz="2000" dirty="0">
                <a:latin typeface="Arial" pitchFamily="34" charset="0"/>
                <a:ea typeface="黑体" pitchFamily="2" charset="-122"/>
                <a:cs typeface="Arial" pitchFamily="34" charset="0"/>
              </a:rPr>
              <a:t>Redlining</a:t>
            </a:r>
            <a:endParaRPr lang="zh-CN" altLang="en-US" sz="2000" dirty="0">
              <a:latin typeface="Arial" pitchFamily="34" charset="0"/>
              <a:ea typeface="黑体" pitchFamily="2" charset="-122"/>
              <a:cs typeface="Arial" pitchFamily="34" charset="0"/>
            </a:endParaRPr>
          </a:p>
        </p:txBody>
      </p:sp>
      <p:sp>
        <p:nvSpPr>
          <p:cNvPr id="9219" name="Rectangle 18"/>
          <p:cNvSpPr>
            <a:spLocks noChangeArrowheads="1"/>
          </p:cNvSpPr>
          <p:nvPr/>
        </p:nvSpPr>
        <p:spPr bwMode="auto">
          <a:xfrm>
            <a:off x="0" y="2503488"/>
            <a:ext cx="9144000" cy="71437"/>
          </a:xfrm>
          <a:prstGeom prst="rect">
            <a:avLst/>
          </a:prstGeom>
          <a:gradFill rotWithShape="1">
            <a:gsLst>
              <a:gs pos="0">
                <a:srgbClr val="5E4700"/>
              </a:gs>
              <a:gs pos="100000">
                <a:srgbClr val="CC9900"/>
              </a:gs>
            </a:gsLst>
            <a:lin ang="5400000" scaled="1"/>
          </a:gradFill>
          <a:ln w="9525">
            <a:noFill/>
            <a:miter lim="800000"/>
            <a:headEnd/>
            <a:tailEnd/>
          </a:ln>
        </p:spPr>
        <p:txBody>
          <a:bodyPr wrap="none" anchor="ctr"/>
          <a:lstStyle/>
          <a:p>
            <a:endParaRPr lang="zh-CN" altLang="en-US"/>
          </a:p>
        </p:txBody>
      </p:sp>
      <p:pic>
        <p:nvPicPr>
          <p:cNvPr id="9220" name="图片 4" descr="IMG_3261.jpg"/>
          <p:cNvPicPr>
            <a:picLocks noChangeAspect="1"/>
          </p:cNvPicPr>
          <p:nvPr/>
        </p:nvPicPr>
        <p:blipFill>
          <a:blip r:embed="rId3"/>
          <a:srcRect t="31444" b="33569"/>
          <a:stretch>
            <a:fillRect/>
          </a:stretch>
        </p:blipFill>
        <p:spPr bwMode="auto">
          <a:xfrm>
            <a:off x="0" y="0"/>
            <a:ext cx="9144000" cy="2490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3" descr="大气污染.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50" y="928688"/>
            <a:ext cx="43195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图片 4" descr="水污染.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 y="3857625"/>
            <a:ext cx="41529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图片 5" descr="土壤污染.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00563" y="3705225"/>
            <a:ext cx="4319587" cy="308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图片 7" descr="大气污染2.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95825" y="928688"/>
            <a:ext cx="401955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0" name="内容占位符 2"/>
          <p:cNvSpPr txBox="1">
            <a:spLocks noChangeArrowheads="1"/>
          </p:cNvSpPr>
          <p:nvPr/>
        </p:nvSpPr>
        <p:spPr bwMode="auto">
          <a:xfrm>
            <a:off x="928688" y="1214438"/>
            <a:ext cx="221456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marL="0" indent="0" eaLnBrk="1" hangingPunct="1">
              <a:lnSpc>
                <a:spcPct val="125000"/>
              </a:lnSpc>
              <a:spcBef>
                <a:spcPts val="700"/>
              </a:spcBef>
              <a:buClr>
                <a:schemeClr val="accent2"/>
              </a:buClr>
              <a:buSzPct val="60000"/>
            </a:pPr>
            <a:r>
              <a:rPr lang="en-US" altLang="zh-CN" sz="2000" b="1">
                <a:solidFill>
                  <a:srgbClr val="FF0000"/>
                </a:solidFill>
                <a:latin typeface="Calibri" charset="0"/>
              </a:rPr>
              <a:t>air pollution</a:t>
            </a:r>
            <a:endParaRPr lang="zh-CN" altLang="en-US" sz="2000" b="1">
              <a:solidFill>
                <a:srgbClr val="FF0000"/>
              </a:solidFill>
              <a:latin typeface="Calibri" charset="0"/>
            </a:endParaRPr>
          </a:p>
        </p:txBody>
      </p:sp>
      <p:sp>
        <p:nvSpPr>
          <p:cNvPr id="6151" name="内容占位符 2"/>
          <p:cNvSpPr txBox="1">
            <a:spLocks noChangeArrowheads="1"/>
          </p:cNvSpPr>
          <p:nvPr/>
        </p:nvSpPr>
        <p:spPr bwMode="auto">
          <a:xfrm>
            <a:off x="5357813" y="1071563"/>
            <a:ext cx="221456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marL="0" indent="0" eaLnBrk="1" hangingPunct="1">
              <a:lnSpc>
                <a:spcPct val="125000"/>
              </a:lnSpc>
              <a:spcBef>
                <a:spcPts val="700"/>
              </a:spcBef>
              <a:buClr>
                <a:schemeClr val="accent2"/>
              </a:buClr>
              <a:buSzPct val="60000"/>
            </a:pPr>
            <a:r>
              <a:rPr lang="en-US" altLang="zh-CN" sz="2000" b="1">
                <a:solidFill>
                  <a:srgbClr val="FF0000"/>
                </a:solidFill>
                <a:latin typeface="Calibri" charset="0"/>
              </a:rPr>
              <a:t> air pollution</a:t>
            </a:r>
            <a:endParaRPr lang="zh-CN" altLang="en-US" sz="2000" b="1">
              <a:solidFill>
                <a:srgbClr val="FF0000"/>
              </a:solidFill>
              <a:latin typeface="Calibri" charset="0"/>
            </a:endParaRPr>
          </a:p>
        </p:txBody>
      </p:sp>
      <p:sp>
        <p:nvSpPr>
          <p:cNvPr id="6152" name="内容占位符 2"/>
          <p:cNvSpPr txBox="1">
            <a:spLocks noChangeArrowheads="1"/>
          </p:cNvSpPr>
          <p:nvPr/>
        </p:nvSpPr>
        <p:spPr bwMode="auto">
          <a:xfrm>
            <a:off x="1071563" y="3857625"/>
            <a:ext cx="221456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marL="0" indent="0" eaLnBrk="1" hangingPunct="1">
              <a:lnSpc>
                <a:spcPct val="125000"/>
              </a:lnSpc>
              <a:spcBef>
                <a:spcPts val="700"/>
              </a:spcBef>
              <a:buClr>
                <a:schemeClr val="accent2"/>
              </a:buClr>
              <a:buSzPct val="60000"/>
            </a:pPr>
            <a:r>
              <a:rPr lang="en-US" altLang="zh-CN" sz="2000" b="1">
                <a:solidFill>
                  <a:srgbClr val="FF0000"/>
                </a:solidFill>
                <a:latin typeface="Calibri" charset="0"/>
              </a:rPr>
              <a:t> water pollution</a:t>
            </a:r>
            <a:endParaRPr lang="zh-CN" altLang="en-US" sz="2000" b="1">
              <a:solidFill>
                <a:srgbClr val="FF0000"/>
              </a:solidFill>
              <a:latin typeface="Calibri" charset="0"/>
            </a:endParaRPr>
          </a:p>
        </p:txBody>
      </p:sp>
      <p:sp>
        <p:nvSpPr>
          <p:cNvPr id="6153" name="内容占位符 2"/>
          <p:cNvSpPr txBox="1">
            <a:spLocks noChangeArrowheads="1"/>
          </p:cNvSpPr>
          <p:nvPr/>
        </p:nvSpPr>
        <p:spPr bwMode="auto">
          <a:xfrm>
            <a:off x="4429125" y="3714750"/>
            <a:ext cx="2214563"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marL="0" indent="0" eaLnBrk="1" hangingPunct="1">
              <a:lnSpc>
                <a:spcPct val="125000"/>
              </a:lnSpc>
              <a:spcBef>
                <a:spcPts val="700"/>
              </a:spcBef>
              <a:buClr>
                <a:schemeClr val="accent2"/>
              </a:buClr>
              <a:buSzPct val="60000"/>
            </a:pPr>
            <a:r>
              <a:rPr lang="en-US" altLang="zh-CN" sz="2000" b="1">
                <a:solidFill>
                  <a:srgbClr val="FF0000"/>
                </a:solidFill>
                <a:latin typeface="Calibri" charset="0"/>
              </a:rPr>
              <a:t> soil pollution</a:t>
            </a:r>
            <a:endParaRPr lang="zh-CN" altLang="en-US" sz="2000" b="1">
              <a:solidFill>
                <a:srgbClr val="FF0000"/>
              </a:solidFill>
              <a:latin typeface="Calibri" charset="0"/>
            </a:endParaRPr>
          </a:p>
        </p:txBody>
      </p:sp>
      <p:sp>
        <p:nvSpPr>
          <p:cNvPr id="6154" name="内容占位符 2"/>
          <p:cNvSpPr txBox="1">
            <a:spLocks noChangeArrowheads="1"/>
          </p:cNvSpPr>
          <p:nvPr/>
        </p:nvSpPr>
        <p:spPr bwMode="auto">
          <a:xfrm>
            <a:off x="468313" y="117475"/>
            <a:ext cx="76327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7200" indent="-457200"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marL="0" indent="0" eaLnBrk="1" hangingPunct="1">
              <a:lnSpc>
                <a:spcPct val="150000"/>
              </a:lnSpc>
              <a:spcBef>
                <a:spcPts val="700"/>
              </a:spcBef>
              <a:buClr>
                <a:schemeClr val="accent2"/>
              </a:buClr>
              <a:buSzPct val="60000"/>
            </a:pPr>
            <a:r>
              <a:rPr lang="en-US" altLang="zh-CN" sz="2800" b="1" dirty="0">
                <a:solidFill>
                  <a:srgbClr val="7F7F7F"/>
                </a:solidFill>
                <a:latin typeface="+mn-lt"/>
                <a:ea typeface="黑体" charset="0"/>
                <a:cs typeface="黑体" charset="0"/>
              </a:rPr>
              <a:t>Environment Pollution  </a:t>
            </a:r>
            <a:r>
              <a:rPr lang="zh-CN" altLang="en-US" sz="2800" b="1" dirty="0">
                <a:solidFill>
                  <a:srgbClr val="7F7F7F"/>
                </a:solidFill>
                <a:latin typeface="+mn-lt"/>
                <a:ea typeface="黑体" charset="0"/>
                <a:cs typeface="黑体" charset="0"/>
              </a:rPr>
              <a:t>环境污染</a:t>
            </a:r>
          </a:p>
        </p:txBody>
      </p:sp>
    </p:spTree>
    <p:extLst>
      <p:ext uri="{BB962C8B-B14F-4D97-AF65-F5344CB8AC3E}">
        <p14:creationId xmlns:p14="http://schemas.microsoft.com/office/powerpoint/2010/main" xmlns="" val="3225522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4500"/>
            <a:ext cx="8458200" cy="4525963"/>
          </a:xfrm>
        </p:spPr>
        <p:txBody>
          <a:bodyPr>
            <a:noAutofit/>
          </a:bodyPr>
          <a:lstStyle/>
          <a:p>
            <a:pPr>
              <a:lnSpc>
                <a:spcPct val="125000"/>
              </a:lnSpc>
              <a:buFont typeface="Wingdings" pitchFamily="2" charset="2"/>
              <a:buChar char="l"/>
            </a:pPr>
            <a:r>
              <a:rPr lang="zh-CN" altLang="en-US" dirty="0" smtClean="0">
                <a:ea typeface="黑体" pitchFamily="49" charset="-122"/>
              </a:rPr>
              <a:t>许多部门开展生态红线划定工作</a:t>
            </a:r>
            <a:r>
              <a:rPr lang="en-US" altLang="zh-CN" dirty="0" smtClean="0">
                <a:latin typeface="黑体" pitchFamily="49" charset="-122"/>
                <a:ea typeface="黑体" pitchFamily="49" charset="-122"/>
              </a:rPr>
              <a:t>/</a:t>
            </a:r>
            <a:r>
              <a:rPr lang="en-US" altLang="zh-CN" dirty="0" smtClean="0">
                <a:ea typeface="黑体" pitchFamily="49" charset="-122"/>
              </a:rPr>
              <a:t>Many government agencies are working on E ER</a:t>
            </a:r>
          </a:p>
          <a:p>
            <a:pPr lvl="1" indent="-387350">
              <a:lnSpc>
                <a:spcPct val="125000"/>
              </a:lnSpc>
              <a:buFont typeface="Wingdings" pitchFamily="2" charset="2"/>
              <a:buChar char="Ø"/>
            </a:pPr>
            <a:r>
              <a:rPr lang="zh-CN" altLang="en-US" dirty="0" smtClean="0">
                <a:ea typeface="黑体" pitchFamily="49" charset="-122"/>
              </a:rPr>
              <a:t>环境保护部</a:t>
            </a:r>
            <a:r>
              <a:rPr lang="en-US" altLang="zh-CN" sz="2800" dirty="0" smtClean="0">
                <a:latin typeface="黑体" pitchFamily="49" charset="-122"/>
                <a:ea typeface="黑体" pitchFamily="49" charset="-122"/>
              </a:rPr>
              <a:t>/</a:t>
            </a:r>
            <a:r>
              <a:rPr lang="en-US" altLang="zh-CN" dirty="0" smtClean="0">
                <a:ea typeface="黑体" pitchFamily="49" charset="-122"/>
              </a:rPr>
              <a:t>Ministry of Environmental Protection</a:t>
            </a:r>
          </a:p>
          <a:p>
            <a:pPr lvl="1" indent="-387350">
              <a:lnSpc>
                <a:spcPct val="125000"/>
              </a:lnSpc>
              <a:buFont typeface="Wingdings" pitchFamily="2" charset="2"/>
              <a:buChar char="Ø"/>
            </a:pPr>
            <a:r>
              <a:rPr lang="zh-CN" altLang="en-US" dirty="0" smtClean="0">
                <a:ea typeface="黑体" pitchFamily="49" charset="-122"/>
              </a:rPr>
              <a:t>国土资源部</a:t>
            </a:r>
            <a:r>
              <a:rPr lang="en-US" altLang="zh-CN" sz="2800" dirty="0" smtClean="0">
                <a:latin typeface="黑体" pitchFamily="49" charset="-122"/>
                <a:ea typeface="黑体" pitchFamily="49" charset="-122"/>
              </a:rPr>
              <a:t>/</a:t>
            </a:r>
            <a:r>
              <a:rPr lang="en-US" altLang="zh-CN" dirty="0" smtClean="0">
                <a:ea typeface="黑体" pitchFamily="49" charset="-122"/>
              </a:rPr>
              <a:t>Ministry of Land and Resources</a:t>
            </a:r>
          </a:p>
          <a:p>
            <a:pPr lvl="1" indent="-387350">
              <a:lnSpc>
                <a:spcPct val="125000"/>
              </a:lnSpc>
              <a:buFont typeface="Wingdings" pitchFamily="2" charset="2"/>
              <a:buChar char="Ø"/>
            </a:pPr>
            <a:r>
              <a:rPr lang="zh-CN" altLang="en-US" dirty="0" smtClean="0">
                <a:ea typeface="黑体" pitchFamily="49" charset="-122"/>
              </a:rPr>
              <a:t>水利部</a:t>
            </a:r>
            <a:r>
              <a:rPr lang="en-US" altLang="zh-CN" sz="2800" dirty="0" smtClean="0">
                <a:latin typeface="黑体" pitchFamily="49" charset="-122"/>
                <a:ea typeface="黑体" pitchFamily="49" charset="-122"/>
              </a:rPr>
              <a:t>/</a:t>
            </a:r>
            <a:r>
              <a:rPr lang="en-US" altLang="zh-CN" dirty="0" smtClean="0">
                <a:ea typeface="黑体" pitchFamily="49" charset="-122"/>
              </a:rPr>
              <a:t>Ministry of Water Resources</a:t>
            </a:r>
          </a:p>
          <a:p>
            <a:pPr lvl="1" indent="-387350">
              <a:lnSpc>
                <a:spcPct val="125000"/>
              </a:lnSpc>
              <a:buFont typeface="Wingdings" pitchFamily="2" charset="2"/>
              <a:buChar char="Ø"/>
            </a:pPr>
            <a:r>
              <a:rPr lang="zh-CN" altLang="en-US" dirty="0" smtClean="0">
                <a:ea typeface="黑体" pitchFamily="49" charset="-122"/>
              </a:rPr>
              <a:t>国家海洋局</a:t>
            </a:r>
            <a:r>
              <a:rPr lang="en-US" altLang="zh-CN" dirty="0" smtClean="0">
                <a:latin typeface="黑体" pitchFamily="49" charset="-122"/>
                <a:ea typeface="黑体" pitchFamily="49" charset="-122"/>
              </a:rPr>
              <a:t>/</a:t>
            </a:r>
            <a:r>
              <a:rPr lang="en-US" altLang="zh-CN" dirty="0" smtClean="0">
                <a:ea typeface="黑体" pitchFamily="49" charset="-122"/>
              </a:rPr>
              <a:t>State Oceanic Administration</a:t>
            </a:r>
          </a:p>
          <a:p>
            <a:pPr lvl="1" indent="-387350">
              <a:lnSpc>
                <a:spcPct val="125000"/>
              </a:lnSpc>
              <a:buFont typeface="Wingdings" pitchFamily="2" charset="2"/>
              <a:buChar char="Ø"/>
            </a:pPr>
            <a:r>
              <a:rPr lang="zh-CN" altLang="en-US" dirty="0" smtClean="0">
                <a:ea typeface="黑体" pitchFamily="49" charset="-122"/>
              </a:rPr>
              <a:t>国家林业局</a:t>
            </a:r>
            <a:r>
              <a:rPr lang="en-US" altLang="zh-CN" dirty="0" smtClean="0">
                <a:latin typeface="黑体" pitchFamily="49" charset="-122"/>
                <a:ea typeface="黑体" pitchFamily="49" charset="-122"/>
              </a:rPr>
              <a:t>/</a:t>
            </a:r>
            <a:r>
              <a:rPr lang="en-US" altLang="zh-CN" dirty="0" smtClean="0">
                <a:ea typeface="黑体" pitchFamily="49" charset="-122"/>
              </a:rPr>
              <a:t>State Forestry Administration</a:t>
            </a:r>
          </a:p>
          <a:p>
            <a:pPr lvl="1" indent="-387350">
              <a:lnSpc>
                <a:spcPct val="125000"/>
              </a:lnSpc>
              <a:buFont typeface="Wingdings" pitchFamily="2" charset="2"/>
              <a:buChar char="Ø"/>
            </a:pPr>
            <a:r>
              <a:rPr lang="zh-CN" altLang="en-US" dirty="0" smtClean="0">
                <a:ea typeface="黑体" pitchFamily="49" charset="-122"/>
              </a:rPr>
              <a:t>江苏 </a:t>
            </a:r>
            <a:r>
              <a:rPr lang="en-US" altLang="zh-CN" dirty="0" smtClean="0">
                <a:ea typeface="黑体" pitchFamily="49" charset="-122"/>
              </a:rPr>
              <a:t>/Jiangsu, </a:t>
            </a:r>
            <a:r>
              <a:rPr lang="zh-CN" altLang="en-US" dirty="0" smtClean="0">
                <a:ea typeface="黑体" pitchFamily="49" charset="-122"/>
              </a:rPr>
              <a:t>珠海</a:t>
            </a:r>
            <a:r>
              <a:rPr lang="en-US" altLang="zh-CN" dirty="0" smtClean="0">
                <a:ea typeface="黑体" pitchFamily="49" charset="-122"/>
              </a:rPr>
              <a:t>/Zhuhai, </a:t>
            </a:r>
            <a:r>
              <a:rPr lang="zh-CN" altLang="en-US" dirty="0" smtClean="0">
                <a:ea typeface="黑体" pitchFamily="49" charset="-122"/>
              </a:rPr>
              <a:t>深圳</a:t>
            </a:r>
            <a:r>
              <a:rPr lang="en-US" altLang="zh-CN" dirty="0" smtClean="0">
                <a:ea typeface="黑体" pitchFamily="49" charset="-122"/>
              </a:rPr>
              <a:t>/Shenzhen……</a:t>
            </a:r>
          </a:p>
        </p:txBody>
      </p:sp>
      <p:sp>
        <p:nvSpPr>
          <p:cNvPr id="5" name="Title 1"/>
          <p:cNvSpPr txBox="1">
            <a:spLocks/>
          </p:cNvSpPr>
          <p:nvPr/>
        </p:nvSpPr>
        <p:spPr>
          <a:xfrm>
            <a:off x="0" y="274638"/>
            <a:ext cx="9144000" cy="797719"/>
          </a:xfrm>
          <a:prstGeom prst="rect">
            <a:avLst/>
          </a:prstGeom>
        </p:spPr>
        <p:txBody>
          <a:bodyP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00FF"/>
                </a:solidFill>
                <a:latin typeface="黑体" pitchFamily="49" charset="-122"/>
                <a:ea typeface="黑体" pitchFamily="49" charset="-122"/>
              </a:rPr>
              <a:t>2 </a:t>
            </a:r>
            <a:r>
              <a:rPr lang="zh-CN" altLang="en-US" sz="4000" b="1" dirty="0" smtClean="0">
                <a:solidFill>
                  <a:srgbClr val="0000FF"/>
                </a:solidFill>
                <a:latin typeface="黑体" pitchFamily="49" charset="-122"/>
                <a:ea typeface="黑体" pitchFamily="49" charset="-122"/>
              </a:rPr>
              <a:t>进展与挑战</a:t>
            </a:r>
            <a:r>
              <a:rPr lang="zh-CN" altLang="en-US" b="1" dirty="0" smtClean="0">
                <a:solidFill>
                  <a:srgbClr val="0000FF"/>
                </a:solidFill>
                <a:latin typeface="黑体" pitchFamily="49" charset="-122"/>
                <a:ea typeface="黑体" pitchFamily="49" charset="-122"/>
              </a:rPr>
              <a:t> </a:t>
            </a:r>
            <a:r>
              <a:rPr lang="en-US" sz="3600" b="1" dirty="0" smtClean="0">
                <a:solidFill>
                  <a:srgbClr val="0000FF"/>
                </a:solidFill>
              </a:rPr>
              <a:t>Significant Progress but Challenges</a:t>
            </a:r>
            <a:endParaRPr lang="en-US" sz="3600" b="1" dirty="0">
              <a:solidFill>
                <a:srgbClr val="0000FF"/>
              </a:solidFill>
            </a:endParaRPr>
          </a:p>
        </p:txBody>
      </p:sp>
    </p:spTree>
    <p:extLst>
      <p:ext uri="{BB962C8B-B14F-4D97-AF65-F5344CB8AC3E}">
        <p14:creationId xmlns:p14="http://schemas.microsoft.com/office/powerpoint/2010/main" xmlns="" val="1940498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Group 2"/>
          <p:cNvGraphicFramePr>
            <a:graphicFrameLocks noGrp="1"/>
          </p:cNvGraphicFramePr>
          <p:nvPr>
            <p:extLst>
              <p:ext uri="{D42A27DB-BD31-4B8C-83A1-F6EECF244321}">
                <p14:modId xmlns:p14="http://schemas.microsoft.com/office/powerpoint/2010/main" xmlns="" val="1379125154"/>
              </p:ext>
            </p:extLst>
          </p:nvPr>
        </p:nvGraphicFramePr>
        <p:xfrm>
          <a:off x="285750" y="1955563"/>
          <a:ext cx="8858250" cy="3997133"/>
        </p:xfrm>
        <a:graphic>
          <a:graphicData uri="http://schemas.openxmlformats.org/drawingml/2006/table">
            <a:tbl>
              <a:tblPr/>
              <a:tblGrid>
                <a:gridCol w="744538"/>
                <a:gridCol w="2662237"/>
                <a:gridCol w="2159000"/>
                <a:gridCol w="3292475"/>
              </a:tblGrid>
              <a:tr h="4445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charset="0"/>
                        <a:buNone/>
                        <a:tabLst/>
                      </a:pPr>
                      <a:endParaRPr kumimoji="0" lang="zh-CN" altLang="en-US" sz="2000" b="0" i="0" u="none" strike="noStrike" cap="none" normalizeH="0" baseline="0" dirty="0">
                        <a:ln>
                          <a:noFill/>
                        </a:ln>
                        <a:solidFill>
                          <a:srgbClr val="000000"/>
                        </a:solidFill>
                        <a:effectLst/>
                        <a:latin typeface="楷体_GB2312" charset="0"/>
                        <a:ea typeface="楷体_GB2312" charset="0"/>
                        <a:cs typeface="楷体_GB2312" charset="0"/>
                      </a:endParaRPr>
                    </a:p>
                  </a:txBody>
                  <a:tcPr marL="91455" marR="91455" marT="45703" marB="45703"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BBDCAB"/>
                    </a:solidFill>
                  </a:tcPr>
                </a:tc>
                <a:tc>
                  <a:txBody>
                    <a:bodyPr/>
                    <a:lstStyle/>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FF0000"/>
                          </a:solidFill>
                          <a:effectLst/>
                          <a:latin typeface="Arial" charset="0"/>
                          <a:ea typeface="华文细黑" charset="0"/>
                          <a:cs typeface="华文细黑" charset="0"/>
                        </a:rPr>
                        <a:t>Name</a:t>
                      </a:r>
                      <a:endParaRPr kumimoji="0" lang="zh-CN" sz="1800" b="1" i="0" u="none" strike="noStrike" cap="none" normalizeH="0" baseline="0">
                        <a:ln>
                          <a:noFill/>
                        </a:ln>
                        <a:solidFill>
                          <a:srgbClr val="FF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BBDCAB"/>
                    </a:solidFill>
                  </a:tcPr>
                </a:tc>
                <a:tc>
                  <a:txBody>
                    <a:bodyPr/>
                    <a:lstStyle/>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FF0000"/>
                          </a:solidFill>
                          <a:effectLst/>
                          <a:latin typeface="Arial" charset="0"/>
                          <a:ea typeface="华文细黑" charset="0"/>
                          <a:cs typeface="华文细黑" charset="0"/>
                        </a:rPr>
                        <a:t>Ministry</a:t>
                      </a:r>
                      <a:endParaRPr kumimoji="0" lang="zh-CN" altLang="en-US" sz="1800" b="1" i="0" u="none" strike="noStrike" cap="none" normalizeH="0" baseline="0">
                        <a:ln>
                          <a:noFill/>
                        </a:ln>
                        <a:solidFill>
                          <a:srgbClr val="FF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BBDCAB"/>
                    </a:solidFill>
                  </a:tcPr>
                </a:tc>
                <a:tc>
                  <a:txBody>
                    <a:bodyPr/>
                    <a:lstStyle/>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FF0000"/>
                          </a:solidFill>
                          <a:effectLst/>
                          <a:latin typeface="Arial" charset="0"/>
                          <a:ea typeface="华文细黑" charset="0"/>
                          <a:cs typeface="华文细黑" charset="0"/>
                        </a:rPr>
                        <a:t>Feature</a:t>
                      </a:r>
                      <a:endParaRPr kumimoji="0" lang="zh-CN" sz="1800" b="1" i="0" u="none" strike="noStrike" cap="none" normalizeH="0" baseline="0">
                        <a:ln>
                          <a:noFill/>
                        </a:ln>
                        <a:solidFill>
                          <a:srgbClr val="FF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BBDCAB"/>
                    </a:solidFill>
                  </a:tcPr>
                </a:tc>
              </a:tr>
              <a:tr h="647700">
                <a:tc>
                  <a:txBody>
                    <a:bodyPr/>
                    <a:lstStyle/>
                    <a:p>
                      <a:pPr marL="28257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1</a:t>
                      </a:r>
                      <a:endParaRPr kumimoji="0" lang="en-US" altLang="zh-CN" sz="1800" b="0" i="0" u="none" strike="noStrike" cap="none" normalizeH="0" baseline="0">
                        <a:ln>
                          <a:noFill/>
                        </a:ln>
                        <a:solidFill>
                          <a:srgbClr val="000000"/>
                        </a:solidFill>
                        <a:effectLst/>
                        <a:latin typeface="黑体" charset="0"/>
                        <a:ea typeface="华文细黑" charset="0"/>
                        <a:cs typeface="华文细黑" charset="0"/>
                      </a:endParaRPr>
                    </a:p>
                  </a:txBody>
                  <a:tcPr marL="91455" marR="91455" marT="45703" marB="4570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red line of land</a:t>
                      </a:r>
                      <a:r>
                        <a:rPr kumimoji="0" lang="zh-CN" altLang="en-US" sz="1800" b="0" i="0" u="none" strike="noStrike" cap="none" normalizeH="0" baseline="0">
                          <a:ln>
                            <a:noFill/>
                          </a:ln>
                          <a:solidFill>
                            <a:srgbClr val="000000"/>
                          </a:solidFill>
                          <a:effectLst/>
                          <a:latin typeface="Arial" charset="0"/>
                          <a:ea typeface="华文细黑" charset="0"/>
                          <a:cs typeface="华文细黑" charset="0"/>
                        </a:rPr>
                        <a:t>，</a:t>
                      </a:r>
                      <a:endParaRPr kumimoji="0" lang="en-US" altLang="zh-CN" sz="1800" b="0" i="0" u="none" strike="noStrike" cap="none" normalizeH="0" baseline="0">
                        <a:ln>
                          <a:noFill/>
                        </a:ln>
                        <a:solidFill>
                          <a:srgbClr val="000000"/>
                        </a:solidFill>
                        <a:effectLst/>
                        <a:latin typeface="Arial" charset="0"/>
                        <a:ea typeface="华文细黑" charset="0"/>
                        <a:cs typeface="华文细黑" charset="0"/>
                      </a:endParaRPr>
                    </a:p>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zh-CN" altLang="en-US" sz="1800" b="0" i="0" u="none" strike="noStrike" cap="none" normalizeH="0" baseline="0">
                          <a:ln>
                            <a:noFill/>
                          </a:ln>
                          <a:solidFill>
                            <a:srgbClr val="000000"/>
                          </a:solidFill>
                          <a:effectLst/>
                          <a:latin typeface="Arial" charset="0"/>
                          <a:ea typeface="华文细黑" charset="0"/>
                          <a:cs typeface="华文细黑" charset="0"/>
                        </a:rPr>
                        <a:t>用地红线</a:t>
                      </a:r>
                      <a:endParaRPr kumimoji="0" lang="en-US" altLang="zh-CN" sz="1800" b="0" i="0" u="none" strike="noStrike" cap="none" normalizeH="0" baseline="0">
                        <a:ln>
                          <a:noFill/>
                        </a:ln>
                        <a:solidFill>
                          <a:srgbClr val="00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Building Department</a:t>
                      </a:r>
                      <a:endParaRPr kumimoji="0" lang="zh-CN" sz="1800" b="0" i="0" u="none" strike="noStrike" cap="none" normalizeH="0" baseline="0">
                        <a:ln>
                          <a:noFill/>
                        </a:ln>
                        <a:solidFill>
                          <a:srgbClr val="00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l"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space bound</a:t>
                      </a:r>
                    </a:p>
                    <a:p>
                      <a:pPr marL="365125" marR="0" lvl="0" indent="-282575" algn="l"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area proportion</a:t>
                      </a: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r>
              <a:tr h="642938">
                <a:tc>
                  <a:txBody>
                    <a:bodyPr/>
                    <a:lstStyle/>
                    <a:p>
                      <a:pPr marL="28257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2</a:t>
                      </a:r>
                      <a:endParaRPr kumimoji="0" lang="en-US" altLang="zh-CN" sz="1800" b="0" i="0" u="none" strike="noStrike" cap="none" normalizeH="0" baseline="0">
                        <a:ln>
                          <a:noFill/>
                        </a:ln>
                        <a:solidFill>
                          <a:srgbClr val="000000"/>
                        </a:solidFill>
                        <a:effectLst/>
                        <a:latin typeface="黑体" charset="0"/>
                        <a:ea typeface="华文细黑" charset="0"/>
                        <a:cs typeface="华文细黑" charset="0"/>
                      </a:endParaRPr>
                    </a:p>
                  </a:txBody>
                  <a:tcPr marL="91455" marR="91455" marT="45703" marB="4570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dirty="0">
                          <a:ln>
                            <a:noFill/>
                          </a:ln>
                          <a:solidFill>
                            <a:srgbClr val="000000"/>
                          </a:solidFill>
                          <a:effectLst/>
                          <a:latin typeface="Arial" charset="0"/>
                          <a:ea typeface="华文细黑" charset="0"/>
                          <a:cs typeface="华文细黑" charset="0"/>
                        </a:rPr>
                        <a:t>red line of farm land</a:t>
                      </a:r>
                      <a:r>
                        <a:rPr kumimoji="0" lang="zh-CN" altLang="en-US" sz="1800" b="0" i="0" u="none" strike="noStrike" cap="none" normalizeH="0" baseline="0" dirty="0">
                          <a:ln>
                            <a:noFill/>
                          </a:ln>
                          <a:solidFill>
                            <a:srgbClr val="000000"/>
                          </a:solidFill>
                          <a:effectLst/>
                          <a:latin typeface="Arial" charset="0"/>
                          <a:ea typeface="华文细黑" charset="0"/>
                          <a:cs typeface="华文细黑" charset="0"/>
                        </a:rPr>
                        <a:t>，耕地红线</a:t>
                      </a:r>
                      <a:endParaRPr kumimoji="0" lang="en-US" altLang="zh-CN" sz="1800" b="0" i="0" u="none" strike="noStrike" cap="none" normalizeH="0" baseline="0" dirty="0">
                        <a:ln>
                          <a:noFill/>
                        </a:ln>
                        <a:solidFill>
                          <a:srgbClr val="00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Ministry of Land and Resources</a:t>
                      </a: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l"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quantity / total</a:t>
                      </a:r>
                      <a:endParaRPr kumimoji="0" lang="zh-CN" altLang="en-US" sz="1800" b="0" i="0" u="none" strike="noStrike" cap="none" normalizeH="0" baseline="0">
                        <a:ln>
                          <a:noFill/>
                        </a:ln>
                        <a:solidFill>
                          <a:srgbClr val="00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r>
              <a:tr h="641350">
                <a:tc>
                  <a:txBody>
                    <a:bodyPr/>
                    <a:lstStyle/>
                    <a:p>
                      <a:pPr marL="28257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3</a:t>
                      </a:r>
                      <a:endParaRPr kumimoji="0" lang="en-US" altLang="zh-CN" sz="1800" b="0" i="0" u="none" strike="noStrike" cap="none" normalizeH="0" baseline="0">
                        <a:ln>
                          <a:noFill/>
                        </a:ln>
                        <a:solidFill>
                          <a:srgbClr val="000000"/>
                        </a:solidFill>
                        <a:effectLst/>
                        <a:latin typeface="黑体" charset="0"/>
                        <a:ea typeface="华文细黑" charset="0"/>
                        <a:cs typeface="华文细黑" charset="0"/>
                      </a:endParaRPr>
                    </a:p>
                  </a:txBody>
                  <a:tcPr marL="91455" marR="91455" marT="45703" marB="4570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 red line of water control</a:t>
                      </a:r>
                      <a:r>
                        <a:rPr kumimoji="0" lang="zh-CN" altLang="en-US" sz="1800" b="0" i="0" u="none" strike="noStrike" cap="none" normalizeH="0" baseline="0">
                          <a:ln>
                            <a:noFill/>
                          </a:ln>
                          <a:solidFill>
                            <a:srgbClr val="000000"/>
                          </a:solidFill>
                          <a:effectLst/>
                          <a:latin typeface="Arial" charset="0"/>
                          <a:ea typeface="华文细黑" charset="0"/>
                          <a:cs typeface="华文细黑" charset="0"/>
                        </a:rPr>
                        <a:t>，水资源红线</a:t>
                      </a:r>
                      <a:endParaRPr kumimoji="0" lang="en-US" altLang="zh-CN" sz="1800" b="0" i="0" u="none" strike="noStrike" cap="none" normalizeH="0" baseline="0">
                        <a:ln>
                          <a:noFill/>
                        </a:ln>
                        <a:solidFill>
                          <a:srgbClr val="00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Ministry of Water Resources</a:t>
                      </a:r>
                      <a:endParaRPr kumimoji="0" lang="zh-CN" sz="1800" b="0" i="0" u="none" strike="noStrike" cap="none" normalizeH="0" baseline="0">
                        <a:ln>
                          <a:noFill/>
                        </a:ln>
                        <a:solidFill>
                          <a:srgbClr val="00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l"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total \</a:t>
                      </a:r>
                      <a:r>
                        <a:rPr kumimoji="0" lang="zh-CN" altLang="en-US" sz="1800" b="0" i="0" u="none" strike="noStrike" cap="none" normalizeH="0" baseline="0">
                          <a:ln>
                            <a:noFill/>
                          </a:ln>
                          <a:solidFill>
                            <a:srgbClr val="000000"/>
                          </a:solidFill>
                          <a:effectLst/>
                          <a:latin typeface="Arial" charset="0"/>
                          <a:ea typeface="华文细黑" charset="0"/>
                          <a:cs typeface="华文细黑" charset="0"/>
                        </a:rPr>
                        <a:t> </a:t>
                      </a:r>
                      <a:r>
                        <a:rPr kumimoji="0" lang="en-US" altLang="zh-CN" sz="1800" b="0" i="0" u="none" strike="noStrike" cap="none" normalizeH="0" baseline="0">
                          <a:ln>
                            <a:noFill/>
                          </a:ln>
                          <a:solidFill>
                            <a:srgbClr val="000000"/>
                          </a:solidFill>
                          <a:effectLst/>
                          <a:latin typeface="Arial" charset="0"/>
                          <a:ea typeface="华文细黑" charset="0"/>
                          <a:cs typeface="华文细黑" charset="0"/>
                        </a:rPr>
                        <a:t>limiting value</a:t>
                      </a:r>
                      <a:endParaRPr kumimoji="0" lang="zh-CN" altLang="en-US" sz="1800" b="0" i="0" u="none" strike="noStrike" cap="none" normalizeH="0" baseline="0">
                        <a:ln>
                          <a:noFill/>
                        </a:ln>
                        <a:solidFill>
                          <a:srgbClr val="00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r>
              <a:tr h="915988">
                <a:tc>
                  <a:txBody>
                    <a:bodyPr/>
                    <a:lstStyle/>
                    <a:p>
                      <a:pPr marL="28257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4</a:t>
                      </a:r>
                      <a:endParaRPr kumimoji="0" lang="en-US" altLang="zh-CN" sz="1800" b="0" i="0" u="none" strike="noStrike" cap="none" normalizeH="0" baseline="0">
                        <a:ln>
                          <a:noFill/>
                        </a:ln>
                        <a:solidFill>
                          <a:srgbClr val="000000"/>
                        </a:solidFill>
                        <a:effectLst/>
                        <a:latin typeface="黑体" charset="0"/>
                        <a:ea typeface="华文细黑" charset="0"/>
                        <a:cs typeface="华文细黑" charset="0"/>
                      </a:endParaRPr>
                    </a:p>
                  </a:txBody>
                  <a:tcPr marL="91455" marR="91455" marT="45703" marB="4570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 law of water and soil conservation</a:t>
                      </a:r>
                    </a:p>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zh-CN" altLang="en-US" sz="1800" b="0" i="0" u="none" strike="noStrike" cap="none" normalizeH="0" baseline="0">
                          <a:ln>
                            <a:noFill/>
                          </a:ln>
                          <a:solidFill>
                            <a:srgbClr val="000000"/>
                          </a:solidFill>
                          <a:effectLst/>
                          <a:latin typeface="Arial" charset="0"/>
                          <a:ea typeface="华文细黑" charset="0"/>
                          <a:cs typeface="华文细黑" charset="0"/>
                        </a:rPr>
                        <a:t>水土保持法</a:t>
                      </a:r>
                      <a:r>
                        <a:rPr kumimoji="0" lang="en-US" altLang="zh-CN" sz="1800" b="0" i="0" u="none" strike="noStrike" cap="none" normalizeH="0" baseline="0">
                          <a:ln>
                            <a:noFill/>
                          </a:ln>
                          <a:solidFill>
                            <a:srgbClr val="000000"/>
                          </a:solidFill>
                          <a:effectLst/>
                          <a:latin typeface="Arial" charset="0"/>
                          <a:ea typeface="华文细黑" charset="0"/>
                          <a:cs typeface="华文细黑" charset="0"/>
                        </a:rPr>
                        <a:t> </a:t>
                      </a:r>
                      <a:endParaRPr kumimoji="0" lang="en-US" altLang="zh-CN" sz="1800" b="0" i="0" u="none" strike="noStrike" cap="none" normalizeH="0" baseline="0">
                        <a:ln>
                          <a:noFill/>
                        </a:ln>
                        <a:solidFill>
                          <a:srgbClr val="00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Ministry of Water Resources</a:t>
                      </a:r>
                      <a:endParaRPr kumimoji="0" lang="zh-CN" altLang="en-US" sz="1800" b="0" i="0" u="none" strike="noStrike" cap="none" normalizeH="0" baseline="0">
                        <a:ln>
                          <a:noFill/>
                        </a:ln>
                        <a:solidFill>
                          <a:srgbClr val="000000"/>
                        </a:solidFill>
                        <a:effectLst/>
                        <a:latin typeface="黑体" charset="0"/>
                        <a:ea typeface="华文细黑" charset="0"/>
                        <a:cs typeface="华文细黑" charset="0"/>
                      </a:endParaRPr>
                    </a:p>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endParaRPr kumimoji="0" lang="zh-CN" sz="1800" b="0" i="0" u="none" strike="noStrike" cap="none" normalizeH="0" baseline="0">
                        <a:ln>
                          <a:noFill/>
                        </a:ln>
                        <a:solidFill>
                          <a:srgbClr val="00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l"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spatial constraint</a:t>
                      </a:r>
                      <a:endParaRPr kumimoji="0" lang="zh-CN" sz="1800" b="0" i="0" u="none" strike="noStrike" cap="none" normalizeH="0" baseline="0">
                        <a:ln>
                          <a:noFill/>
                        </a:ln>
                        <a:solidFill>
                          <a:srgbClr val="00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r>
              <a:tr h="703263">
                <a:tc>
                  <a:txBody>
                    <a:bodyPr/>
                    <a:lstStyle/>
                    <a:p>
                      <a:pPr marL="28257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5</a:t>
                      </a:r>
                      <a:endParaRPr kumimoji="0" lang="en-US" altLang="zh-CN" sz="1800" b="0" i="0" u="none" strike="noStrike" cap="none" normalizeH="0" baseline="0">
                        <a:ln>
                          <a:noFill/>
                        </a:ln>
                        <a:solidFill>
                          <a:srgbClr val="000000"/>
                        </a:solidFill>
                        <a:effectLst/>
                        <a:latin typeface="黑体" charset="0"/>
                        <a:ea typeface="华文细黑" charset="0"/>
                        <a:cs typeface="华文细黑" charset="0"/>
                      </a:endParaRPr>
                    </a:p>
                  </a:txBody>
                  <a:tcPr marL="91455" marR="91455" marT="45703" marB="4570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dirty="0">
                          <a:ln>
                            <a:noFill/>
                          </a:ln>
                          <a:solidFill>
                            <a:srgbClr val="000000"/>
                          </a:solidFill>
                          <a:effectLst/>
                          <a:latin typeface="Arial" charset="0"/>
                          <a:ea typeface="华文细黑" charset="0"/>
                          <a:cs typeface="华文细黑" charset="0"/>
                        </a:rPr>
                        <a:t> red line of forest land</a:t>
                      </a:r>
                    </a:p>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zh-CN" altLang="en-US" sz="1800" b="0" i="0" u="none" strike="noStrike" cap="none" normalizeH="0" baseline="0" dirty="0">
                          <a:ln>
                            <a:noFill/>
                          </a:ln>
                          <a:solidFill>
                            <a:srgbClr val="000000"/>
                          </a:solidFill>
                          <a:effectLst/>
                          <a:latin typeface="Arial" charset="0"/>
                          <a:ea typeface="华文细黑" charset="0"/>
                          <a:cs typeface="华文细黑" charset="0"/>
                        </a:rPr>
                        <a:t>林地红线</a:t>
                      </a:r>
                      <a:endParaRPr kumimoji="0" lang="en-US" altLang="zh-CN" sz="1800" b="0" i="0" u="none" strike="noStrike" cap="none" normalizeH="0" baseline="0" dirty="0">
                        <a:ln>
                          <a:noFill/>
                        </a:ln>
                        <a:solidFill>
                          <a:srgbClr val="00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ctr"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1800" b="0" i="0" u="none" strike="noStrike" cap="none" normalizeH="0" baseline="0">
                          <a:ln>
                            <a:noFill/>
                          </a:ln>
                          <a:solidFill>
                            <a:srgbClr val="000000"/>
                          </a:solidFill>
                          <a:effectLst/>
                          <a:latin typeface="Arial" charset="0"/>
                          <a:ea typeface="华文细黑" charset="0"/>
                          <a:cs typeface="华文细黑" charset="0"/>
                        </a:rPr>
                        <a:t>State Forestry Administration</a:t>
                      </a:r>
                      <a:endParaRPr kumimoji="0" lang="zh-CN" sz="1800" b="0" i="0" u="none" strike="noStrike" cap="none" normalizeH="0" baseline="0">
                        <a:ln>
                          <a:noFill/>
                        </a:ln>
                        <a:solidFill>
                          <a:srgbClr val="00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c>
                  <a:txBody>
                    <a:bodyPr/>
                    <a:lstStyle/>
                    <a:p>
                      <a:pPr marL="365125" marR="0" lvl="0" indent="-282575" algn="l" defTabSz="914400" rtl="0" eaLnBrk="1" fontAlgn="base" latinLnBrk="0" hangingPunct="1">
                        <a:lnSpc>
                          <a:spcPct val="100000"/>
                        </a:lnSpc>
                        <a:spcBef>
                          <a:spcPct val="0"/>
                        </a:spcBef>
                        <a:spcAft>
                          <a:spcPct val="0"/>
                        </a:spcAft>
                        <a:buClr>
                          <a:schemeClr val="accent1"/>
                        </a:buClr>
                        <a:buSzTx/>
                        <a:buFont typeface="Arial" charset="0"/>
                        <a:buNone/>
                        <a:tabLst/>
                      </a:pPr>
                      <a:endParaRPr kumimoji="0" lang="zh-CN" altLang="en-US" sz="2000" b="0" i="0" u="none" strike="noStrike" cap="none" normalizeH="0" baseline="0" dirty="0">
                        <a:ln>
                          <a:noFill/>
                        </a:ln>
                        <a:solidFill>
                          <a:srgbClr val="000000"/>
                        </a:solidFill>
                        <a:effectLst/>
                        <a:latin typeface="Arial" charset="0"/>
                        <a:ea typeface="华文细黑" charset="0"/>
                        <a:cs typeface="华文细黑" charset="0"/>
                      </a:endParaRPr>
                    </a:p>
                    <a:p>
                      <a:pPr marL="365125" marR="0" lvl="0" indent="-282575" algn="l" defTabSz="914400" rtl="0" eaLnBrk="1" fontAlgn="base" latinLnBrk="0" hangingPunct="1">
                        <a:lnSpc>
                          <a:spcPct val="100000"/>
                        </a:lnSpc>
                        <a:spcBef>
                          <a:spcPct val="0"/>
                        </a:spcBef>
                        <a:spcAft>
                          <a:spcPct val="0"/>
                        </a:spcAft>
                        <a:buClr>
                          <a:schemeClr val="accent1"/>
                        </a:buClr>
                        <a:buSzTx/>
                        <a:buFont typeface="Arial" charset="0"/>
                        <a:buNone/>
                        <a:tabLst/>
                      </a:pPr>
                      <a:r>
                        <a:rPr kumimoji="0" lang="en-US" altLang="zh-CN" sz="2000" b="0" i="0" u="none" strike="noStrike" cap="none" normalizeH="0" baseline="0" dirty="0">
                          <a:ln>
                            <a:noFill/>
                          </a:ln>
                          <a:solidFill>
                            <a:srgbClr val="000000"/>
                          </a:solidFill>
                          <a:effectLst/>
                          <a:latin typeface="Arial" charset="0"/>
                          <a:ea typeface="华文细黑" charset="0"/>
                          <a:cs typeface="华文细黑" charset="0"/>
                        </a:rPr>
                        <a:t>quantity/quality</a:t>
                      </a:r>
                      <a:endParaRPr kumimoji="0" lang="zh-CN" altLang="en-US" sz="2000" b="0" i="0" u="none" strike="noStrike" cap="none" normalizeH="0" baseline="0" dirty="0">
                        <a:ln>
                          <a:noFill/>
                        </a:ln>
                        <a:solidFill>
                          <a:srgbClr val="000000"/>
                        </a:solidFill>
                        <a:effectLst/>
                        <a:latin typeface="黑体" charset="0"/>
                        <a:ea typeface="华文细黑" charset="0"/>
                        <a:cs typeface="华文细黑" charset="0"/>
                      </a:endParaRPr>
                    </a:p>
                  </a:txBody>
                  <a:tcPr marL="90014" marR="90014" marT="46783" marB="46783" anchor="ctr" anchorCtr="1" horzOverflow="overflow">
                    <a:lnL w="12700" cap="flat" cmpd="sng" algn="ctr">
                      <a:solidFill>
                        <a:srgbClr val="BBDCAB"/>
                      </a:solidFill>
                      <a:prstDash val="solid"/>
                      <a:round/>
                      <a:headEnd type="none" w="med" len="med"/>
                      <a:tailEnd type="none" w="med" len="med"/>
                    </a:lnL>
                    <a:lnR w="12700" cap="flat" cmpd="sng" algn="ctr">
                      <a:solidFill>
                        <a:srgbClr val="BBDCAB"/>
                      </a:solidFill>
                      <a:prstDash val="solid"/>
                      <a:round/>
                      <a:headEnd type="none" w="med" len="med"/>
                      <a:tailEnd type="none" w="med" len="med"/>
                    </a:lnR>
                    <a:lnT w="12700" cap="flat" cmpd="sng" algn="ctr">
                      <a:solidFill>
                        <a:srgbClr val="BBDCAB"/>
                      </a:solidFill>
                      <a:prstDash val="solid"/>
                      <a:round/>
                      <a:headEnd type="none" w="med" len="med"/>
                      <a:tailEnd type="none" w="med" len="med"/>
                    </a:lnT>
                    <a:lnB w="12700" cap="flat" cmpd="sng" algn="ctr">
                      <a:solidFill>
                        <a:srgbClr val="BBDCAB"/>
                      </a:solidFill>
                      <a:prstDash val="solid"/>
                      <a:round/>
                      <a:headEnd type="none" w="med" len="med"/>
                      <a:tailEnd type="none" w="med" len="med"/>
                    </a:lnB>
                    <a:lnTlToBr>
                      <a:noFill/>
                    </a:lnTlToBr>
                    <a:lnBlToTr>
                      <a:noFill/>
                    </a:lnBlToTr>
                    <a:solidFill>
                      <a:srgbClr val="F3F9F1"/>
                    </a:solidFill>
                  </a:tcPr>
                </a:tc>
              </a:tr>
            </a:tbl>
          </a:graphicData>
        </a:graphic>
      </p:graphicFrame>
      <p:sp>
        <p:nvSpPr>
          <p:cNvPr id="13351" name="TextBox 5"/>
          <p:cNvSpPr txBox="1">
            <a:spLocks noChangeArrowheads="1"/>
          </p:cNvSpPr>
          <p:nvPr/>
        </p:nvSpPr>
        <p:spPr bwMode="auto">
          <a:xfrm>
            <a:off x="179388" y="260350"/>
            <a:ext cx="87503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eaLnBrk="1" hangingPunct="1"/>
            <a:r>
              <a:rPr lang="en-US" altLang="zh-CN" sz="2400" b="1">
                <a:solidFill>
                  <a:schemeClr val="bg1"/>
                </a:solidFill>
                <a:latin typeface="黑体" charset="0"/>
                <a:ea typeface="黑体" charset="0"/>
                <a:cs typeface="黑体" charset="0"/>
              </a:rPr>
              <a:t>1</a:t>
            </a:r>
            <a:r>
              <a:rPr lang="zh-CN" altLang="en-US" sz="2400" b="1">
                <a:solidFill>
                  <a:schemeClr val="bg1"/>
                </a:solidFill>
                <a:latin typeface="黑体" charset="0"/>
                <a:ea typeface="黑体" charset="0"/>
                <a:cs typeface="黑体" charset="0"/>
              </a:rPr>
              <a:t>、</a:t>
            </a:r>
            <a:r>
              <a:rPr lang="en-US" altLang="zh-CN" sz="2400" b="1">
                <a:solidFill>
                  <a:schemeClr val="bg1"/>
                </a:solidFill>
                <a:latin typeface="黑体" charset="0"/>
                <a:ea typeface="黑体" charset="0"/>
                <a:cs typeface="黑体" charset="0"/>
              </a:rPr>
              <a:t>Definition of “Red Line” given by each department </a:t>
            </a:r>
            <a:endParaRPr lang="zh-CN" altLang="en-US" sz="2400" b="1">
              <a:solidFill>
                <a:schemeClr val="bg1"/>
              </a:solidFill>
              <a:latin typeface="黑体" charset="0"/>
              <a:ea typeface="黑体" charset="0"/>
              <a:cs typeface="黑体" charset="0"/>
            </a:endParaRPr>
          </a:p>
          <a:p>
            <a:pPr eaLnBrk="1" hangingPunct="1">
              <a:buFont typeface="Wingdings" charset="0"/>
              <a:buChar char="n"/>
            </a:pPr>
            <a:endParaRPr lang="zh-CN" altLang="en-US" sz="2400" b="1">
              <a:solidFill>
                <a:srgbClr val="C00000"/>
              </a:solidFill>
              <a:latin typeface="黑体" charset="0"/>
              <a:ea typeface="黑体" charset="0"/>
              <a:cs typeface="黑体" charset="0"/>
            </a:endParaRPr>
          </a:p>
        </p:txBody>
      </p:sp>
      <p:sp>
        <p:nvSpPr>
          <p:cNvPr id="13352" name="TextBox 5"/>
          <p:cNvSpPr txBox="1">
            <a:spLocks noChangeArrowheads="1"/>
          </p:cNvSpPr>
          <p:nvPr/>
        </p:nvSpPr>
        <p:spPr bwMode="auto">
          <a:xfrm>
            <a:off x="357188" y="6115050"/>
            <a:ext cx="84296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eaLnBrk="1" hangingPunct="1">
              <a:buFont typeface="Wingdings" charset="0"/>
              <a:buChar char="n"/>
            </a:pPr>
            <a:r>
              <a:rPr lang="en-US" altLang="zh-CN" sz="2000" dirty="0">
                <a:solidFill>
                  <a:srgbClr val="000099"/>
                </a:solidFill>
                <a:latin typeface="+mn-lt"/>
                <a:ea typeface="黑体" charset="0"/>
                <a:cs typeface="黑体" charset="0"/>
              </a:rPr>
              <a:t>Strict control of its</a:t>
            </a:r>
            <a:r>
              <a:rPr lang="zh-CN" altLang="en-US" sz="2000" dirty="0">
                <a:solidFill>
                  <a:srgbClr val="000099"/>
                </a:solidFill>
                <a:latin typeface="+mn-lt"/>
                <a:ea typeface="黑体" charset="0"/>
                <a:cs typeface="黑体" charset="0"/>
              </a:rPr>
              <a:t> </a:t>
            </a:r>
            <a:r>
              <a:rPr lang="en-US" altLang="zh-CN" sz="2000" dirty="0">
                <a:solidFill>
                  <a:srgbClr val="C00000"/>
                </a:solidFill>
                <a:latin typeface="+mn-lt"/>
                <a:ea typeface="黑体" charset="0"/>
                <a:cs typeface="黑体" charset="0"/>
              </a:rPr>
              <a:t>space </a:t>
            </a:r>
            <a:r>
              <a:rPr lang="en-US" altLang="zh-CN" sz="2000" dirty="0" smtClean="0">
                <a:solidFill>
                  <a:srgbClr val="C00000"/>
                </a:solidFill>
                <a:latin typeface="+mn-lt"/>
                <a:ea typeface="黑体" charset="0"/>
                <a:cs typeface="黑体" charset="0"/>
              </a:rPr>
              <a:t>boundary, quantity(proportion), limiting </a:t>
            </a:r>
            <a:r>
              <a:rPr lang="en-US" altLang="zh-CN" sz="2000" dirty="0">
                <a:solidFill>
                  <a:srgbClr val="C00000"/>
                </a:solidFill>
                <a:latin typeface="+mn-lt"/>
                <a:ea typeface="黑体" charset="0"/>
                <a:cs typeface="黑体" charset="0"/>
              </a:rPr>
              <a:t>value……</a:t>
            </a:r>
            <a:r>
              <a:rPr lang="zh-CN" altLang="en-US" sz="2000" dirty="0">
                <a:solidFill>
                  <a:srgbClr val="C00000"/>
                </a:solidFill>
                <a:latin typeface="+mn-lt"/>
                <a:ea typeface="黑体" charset="0"/>
                <a:cs typeface="黑体" charset="0"/>
              </a:rPr>
              <a:t>，，空间界线，数量（比例）、限值</a:t>
            </a:r>
            <a:r>
              <a:rPr lang="en-US" altLang="zh-CN" sz="2000" dirty="0">
                <a:solidFill>
                  <a:srgbClr val="C00000"/>
                </a:solidFill>
                <a:latin typeface="+mn-lt"/>
                <a:ea typeface="黑体" charset="0"/>
                <a:cs typeface="黑体" charset="0"/>
              </a:rPr>
              <a:t>……</a:t>
            </a:r>
            <a:endParaRPr lang="zh-CN" altLang="en-US" sz="2000" dirty="0">
              <a:solidFill>
                <a:srgbClr val="C00000"/>
              </a:solidFill>
              <a:latin typeface="+mn-lt"/>
              <a:ea typeface="黑体" charset="0"/>
              <a:cs typeface="黑体" charset="0"/>
            </a:endParaRPr>
          </a:p>
        </p:txBody>
      </p:sp>
      <p:sp>
        <p:nvSpPr>
          <p:cNvPr id="13353" name="TextBox 7"/>
          <p:cNvSpPr txBox="1">
            <a:spLocks noChangeArrowheads="1"/>
          </p:cNvSpPr>
          <p:nvPr/>
        </p:nvSpPr>
        <p:spPr bwMode="auto">
          <a:xfrm>
            <a:off x="611188" y="1052513"/>
            <a:ext cx="76819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eaLnBrk="1" hangingPunct="1"/>
            <a:r>
              <a:rPr lang="en-US" altLang="zh-CN" sz="2400" b="1" dirty="0">
                <a:latin typeface="+mn-lt"/>
                <a:ea typeface="黑体" charset="0"/>
                <a:cs typeface="黑体" charset="0"/>
              </a:rPr>
              <a:t>“Red Line” generally refers to </a:t>
            </a:r>
            <a:r>
              <a:rPr lang="en-US" altLang="zh-CN" sz="2400" b="1" dirty="0">
                <a:solidFill>
                  <a:srgbClr val="FF3300"/>
                </a:solidFill>
                <a:latin typeface="+mn-lt"/>
                <a:ea typeface="黑体" charset="0"/>
                <a:cs typeface="黑体" charset="0"/>
              </a:rPr>
              <a:t>unbridgeable boundary.</a:t>
            </a:r>
            <a:endParaRPr lang="zh-CN" altLang="en-US" sz="2400" b="1" dirty="0">
              <a:latin typeface="+mn-lt"/>
              <a:ea typeface="黑体" charset="0"/>
              <a:cs typeface="黑体" charset="0"/>
            </a:endParaRPr>
          </a:p>
        </p:txBody>
      </p:sp>
      <p:sp>
        <p:nvSpPr>
          <p:cNvPr id="13354" name="TextBox 7"/>
          <p:cNvSpPr txBox="1">
            <a:spLocks noChangeArrowheads="1"/>
          </p:cNvSpPr>
          <p:nvPr/>
        </p:nvSpPr>
        <p:spPr bwMode="auto">
          <a:xfrm>
            <a:off x="611188" y="1542753"/>
            <a:ext cx="60007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eaLnBrk="1" hangingPunct="1"/>
            <a:r>
              <a:rPr lang="en-US" altLang="zh-CN" sz="2000" b="1" dirty="0">
                <a:latin typeface="黑体" charset="0"/>
                <a:ea typeface="黑体" charset="0"/>
                <a:cs typeface="黑体" charset="0"/>
              </a:rPr>
              <a:t>[</a:t>
            </a:r>
            <a:r>
              <a:rPr lang="zh-CN" altLang="en-US" sz="2000" b="1" dirty="0">
                <a:latin typeface="黑体" charset="0"/>
                <a:ea typeface="黑体" charset="0"/>
                <a:cs typeface="黑体" charset="0"/>
              </a:rPr>
              <a:t>红线</a:t>
            </a:r>
            <a:r>
              <a:rPr lang="en-US" altLang="zh-CN" sz="2000" b="1" dirty="0">
                <a:latin typeface="黑体" charset="0"/>
                <a:ea typeface="黑体" charset="0"/>
                <a:cs typeface="黑体" charset="0"/>
              </a:rPr>
              <a:t>]</a:t>
            </a:r>
            <a:r>
              <a:rPr lang="zh-CN" altLang="en-US" sz="2000" b="1" dirty="0">
                <a:latin typeface="黑体" charset="0"/>
                <a:ea typeface="黑体" charset="0"/>
                <a:cs typeface="黑体" charset="0"/>
              </a:rPr>
              <a:t>一般是指</a:t>
            </a:r>
            <a:r>
              <a:rPr lang="zh-CN" altLang="en-US" sz="2000" b="1" dirty="0">
                <a:solidFill>
                  <a:srgbClr val="FF3300"/>
                </a:solidFill>
                <a:latin typeface="黑体" charset="0"/>
                <a:ea typeface="黑体" charset="0"/>
                <a:cs typeface="黑体" charset="0"/>
              </a:rPr>
              <a:t>不可逾越的界限</a:t>
            </a:r>
            <a:r>
              <a:rPr lang="zh-CN" altLang="en-US" sz="2000" b="1" dirty="0">
                <a:latin typeface="黑体" charset="0"/>
                <a:ea typeface="黑体" charset="0"/>
                <a:cs typeface="黑体" charset="0"/>
              </a:rPr>
              <a:t>。</a:t>
            </a:r>
          </a:p>
        </p:txBody>
      </p:sp>
      <p:sp>
        <p:nvSpPr>
          <p:cNvPr id="7" name="Title 1"/>
          <p:cNvSpPr txBox="1">
            <a:spLocks/>
          </p:cNvSpPr>
          <p:nvPr/>
        </p:nvSpPr>
        <p:spPr>
          <a:xfrm>
            <a:off x="0" y="103981"/>
            <a:ext cx="9144000" cy="797719"/>
          </a:xfrm>
          <a:prstGeom prst="rect">
            <a:avLst/>
          </a:prstGeom>
        </p:spPr>
        <p:txBody>
          <a:bodyP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00FF"/>
                </a:solidFill>
                <a:latin typeface="黑体" pitchFamily="49" charset="-122"/>
                <a:ea typeface="黑体" pitchFamily="49" charset="-122"/>
              </a:rPr>
              <a:t>2 </a:t>
            </a:r>
            <a:r>
              <a:rPr lang="zh-CN" altLang="en-US" sz="4000" b="1" dirty="0" smtClean="0">
                <a:solidFill>
                  <a:srgbClr val="0000FF"/>
                </a:solidFill>
                <a:latin typeface="黑体" pitchFamily="49" charset="-122"/>
                <a:ea typeface="黑体" pitchFamily="49" charset="-122"/>
              </a:rPr>
              <a:t>进展与挑战</a:t>
            </a:r>
            <a:r>
              <a:rPr lang="zh-CN" altLang="en-US" b="1" dirty="0" smtClean="0">
                <a:solidFill>
                  <a:srgbClr val="0000FF"/>
                </a:solidFill>
                <a:latin typeface="黑体" pitchFamily="49" charset="-122"/>
                <a:ea typeface="黑体" pitchFamily="49" charset="-122"/>
              </a:rPr>
              <a:t> </a:t>
            </a:r>
            <a:r>
              <a:rPr lang="en-US" sz="3600" b="1" dirty="0" smtClean="0">
                <a:solidFill>
                  <a:srgbClr val="0000FF"/>
                </a:solidFill>
              </a:rPr>
              <a:t>Significant Progress but Challenges</a:t>
            </a:r>
            <a:endParaRPr lang="en-US" sz="3600" b="1" dirty="0">
              <a:solidFill>
                <a:srgbClr val="0000FF"/>
              </a:solidFill>
            </a:endParaRPr>
          </a:p>
        </p:txBody>
      </p:sp>
    </p:spTree>
    <p:extLst>
      <p:ext uri="{BB962C8B-B14F-4D97-AF65-F5344CB8AC3E}">
        <p14:creationId xmlns:p14="http://schemas.microsoft.com/office/powerpoint/2010/main" xmlns="" val="2510977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4338"/>
            <a:ext cx="9144000" cy="1143000"/>
          </a:xfrm>
        </p:spPr>
        <p:txBody>
          <a:bodyPr>
            <a:normAutofit fontScale="90000"/>
          </a:bodyPr>
          <a:lstStyle/>
          <a:p>
            <a:r>
              <a:rPr lang="en-US" b="1" dirty="0" smtClean="0">
                <a:solidFill>
                  <a:srgbClr val="0000FF"/>
                </a:solidFill>
                <a:latin typeface="黑体" pitchFamily="49" charset="-122"/>
                <a:ea typeface="黑体" pitchFamily="49" charset="-122"/>
              </a:rPr>
              <a:t>2  </a:t>
            </a:r>
            <a:r>
              <a:rPr lang="zh-CN" altLang="en-US" b="1" dirty="0" smtClean="0">
                <a:solidFill>
                  <a:srgbClr val="0000FF"/>
                </a:solidFill>
                <a:latin typeface="黑体" pitchFamily="49" charset="-122"/>
                <a:ea typeface="黑体" pitchFamily="49" charset="-122"/>
              </a:rPr>
              <a:t>进展与挑战 </a:t>
            </a:r>
            <a:r>
              <a:rPr lang="en-US" b="1" dirty="0" smtClean="0">
                <a:solidFill>
                  <a:srgbClr val="0000FF"/>
                </a:solidFill>
              </a:rPr>
              <a:t>Significant Progress but Challenges</a:t>
            </a:r>
            <a:endParaRPr lang="en-US" b="1" dirty="0">
              <a:solidFill>
                <a:srgbClr val="0000FF"/>
              </a:solidFill>
            </a:endParaRPr>
          </a:p>
        </p:txBody>
      </p:sp>
      <p:sp>
        <p:nvSpPr>
          <p:cNvPr id="3" name="Content Placeholder 2"/>
          <p:cNvSpPr>
            <a:spLocks noGrp="1"/>
          </p:cNvSpPr>
          <p:nvPr>
            <p:ph sz="half" idx="1"/>
          </p:nvPr>
        </p:nvSpPr>
        <p:spPr>
          <a:xfrm>
            <a:off x="457200" y="1803400"/>
            <a:ext cx="8229600" cy="4525963"/>
          </a:xfrm>
        </p:spPr>
        <p:txBody>
          <a:bodyPr>
            <a:normAutofit/>
          </a:bodyPr>
          <a:lstStyle/>
          <a:p>
            <a:pPr>
              <a:spcBef>
                <a:spcPts val="1800"/>
              </a:spcBef>
              <a:buSzPct val="80000"/>
              <a:buFont typeface="Wingdings" pitchFamily="2" charset="2"/>
              <a:buChar char="l"/>
            </a:pPr>
            <a:r>
              <a:rPr lang="zh-CN" altLang="en-US" dirty="0" smtClean="0">
                <a:latin typeface="黑体" pitchFamily="49" charset="-122"/>
                <a:ea typeface="黑体" pitchFamily="49" charset="-122"/>
              </a:rPr>
              <a:t>概念、内涵与实践认识不统一</a:t>
            </a:r>
            <a:r>
              <a:rPr lang="en-US" altLang="zh-CN" dirty="0" smtClean="0">
                <a:latin typeface="黑体" pitchFamily="49" charset="-122"/>
                <a:ea typeface="黑体" pitchFamily="49" charset="-122"/>
              </a:rPr>
              <a:t>/</a:t>
            </a:r>
            <a:r>
              <a:rPr lang="en-US" dirty="0" smtClean="0"/>
              <a:t>No Agreement on Red-line  concept, characteristics or practical application </a:t>
            </a:r>
          </a:p>
          <a:p>
            <a:pPr>
              <a:spcBef>
                <a:spcPts val="1800"/>
              </a:spcBef>
              <a:buSzPct val="80000"/>
              <a:buFont typeface="Wingdings" pitchFamily="2" charset="2"/>
              <a:buChar char="l"/>
            </a:pPr>
            <a:r>
              <a:rPr lang="zh-CN" altLang="en-US" dirty="0" smtClean="0">
                <a:latin typeface="黑体" pitchFamily="49" charset="-122"/>
                <a:ea typeface="黑体" pitchFamily="49" charset="-122"/>
              </a:rPr>
              <a:t>缺乏划定标准</a:t>
            </a:r>
            <a:r>
              <a:rPr lang="en-US" altLang="zh-CN" dirty="0" smtClean="0">
                <a:latin typeface="黑体" pitchFamily="49" charset="-122"/>
                <a:ea typeface="黑体" pitchFamily="49" charset="-122"/>
              </a:rPr>
              <a:t>/</a:t>
            </a:r>
            <a:r>
              <a:rPr lang="en-US" dirty="0" smtClean="0"/>
              <a:t>No management standards</a:t>
            </a:r>
          </a:p>
          <a:p>
            <a:pPr>
              <a:spcBef>
                <a:spcPts val="1800"/>
              </a:spcBef>
              <a:buSzPct val="80000"/>
              <a:buFont typeface="Wingdings" pitchFamily="2" charset="2"/>
              <a:buChar char="l"/>
            </a:pPr>
            <a:r>
              <a:rPr lang="zh-CN" altLang="en-US" dirty="0" smtClean="0">
                <a:latin typeface="黑体" pitchFamily="49" charset="-122"/>
                <a:ea typeface="黑体" pitchFamily="49" charset="-122"/>
              </a:rPr>
              <a:t>缺乏协调机制</a:t>
            </a:r>
            <a:r>
              <a:rPr lang="en-US" altLang="zh-CN" dirty="0" smtClean="0">
                <a:latin typeface="黑体" pitchFamily="49" charset="-122"/>
                <a:ea typeface="黑体" pitchFamily="49" charset="-122"/>
              </a:rPr>
              <a:t>/</a:t>
            </a:r>
            <a:r>
              <a:rPr lang="en-US" dirty="0" smtClean="0"/>
              <a:t>No coordination mechanism</a:t>
            </a:r>
          </a:p>
          <a:p>
            <a:pPr>
              <a:spcBef>
                <a:spcPts val="1800"/>
              </a:spcBef>
              <a:buSzPct val="80000"/>
              <a:buFont typeface="Wingdings" pitchFamily="2" charset="2"/>
              <a:buChar char="l"/>
            </a:pPr>
            <a:r>
              <a:rPr lang="zh-CN" altLang="en-US" dirty="0" smtClean="0">
                <a:latin typeface="黑体" pitchFamily="49" charset="-122"/>
                <a:ea typeface="黑体" pitchFamily="49" charset="-122"/>
              </a:rPr>
              <a:t>缺乏实施方案</a:t>
            </a:r>
            <a:r>
              <a:rPr lang="en-US" altLang="zh-CN" dirty="0" smtClean="0">
                <a:latin typeface="黑体" pitchFamily="49" charset="-122"/>
                <a:ea typeface="黑体" pitchFamily="49" charset="-122"/>
              </a:rPr>
              <a:t>/</a:t>
            </a:r>
            <a:r>
              <a:rPr lang="en-US" dirty="0" smtClean="0"/>
              <a:t>No implementation </a:t>
            </a:r>
            <a:r>
              <a:rPr lang="en-US" altLang="zh-CN" dirty="0" smtClean="0"/>
              <a:t>approaches</a:t>
            </a:r>
            <a:endParaRPr lang="en-US" dirty="0" smtClean="0"/>
          </a:p>
          <a:p>
            <a:pPr>
              <a:spcBef>
                <a:spcPts val="1800"/>
              </a:spcBef>
              <a:buSzPct val="80000"/>
              <a:buFont typeface="Wingdings" pitchFamily="2" charset="2"/>
              <a:buChar char="l"/>
            </a:pPr>
            <a:r>
              <a:rPr lang="zh-CN" altLang="en-US" dirty="0" smtClean="0">
                <a:latin typeface="黑体" pitchFamily="49" charset="-122"/>
                <a:ea typeface="黑体" pitchFamily="49" charset="-122"/>
              </a:rPr>
              <a:t>知识储备不足</a:t>
            </a:r>
            <a:r>
              <a:rPr lang="en-US" altLang="zh-CN" dirty="0" smtClean="0">
                <a:latin typeface="黑体" pitchFamily="49" charset="-122"/>
                <a:ea typeface="黑体" pitchFamily="49" charset="-122"/>
              </a:rPr>
              <a:t>/</a:t>
            </a:r>
            <a:r>
              <a:rPr lang="en-US" dirty="0" smtClean="0"/>
              <a:t>Knowledge is insufficient</a:t>
            </a:r>
          </a:p>
          <a:p>
            <a:pPr>
              <a:buSzPct val="80000"/>
            </a:pPr>
            <a:endParaRPr lang="en-US" dirty="0"/>
          </a:p>
        </p:txBody>
      </p:sp>
    </p:spTree>
    <p:extLst>
      <p:ext uri="{BB962C8B-B14F-4D97-AF65-F5344CB8AC3E}">
        <p14:creationId xmlns:p14="http://schemas.microsoft.com/office/powerpoint/2010/main" xmlns="" val="1940498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335280"/>
            <a:ext cx="8509000" cy="6522720"/>
          </a:xfrm>
        </p:spPr>
        <p:txBody>
          <a:bodyPr>
            <a:normAutofit/>
          </a:bodyPr>
          <a:lstStyle/>
          <a:p>
            <a:pPr>
              <a:lnSpc>
                <a:spcPct val="110000"/>
              </a:lnSpc>
              <a:spcBef>
                <a:spcPts val="1200"/>
              </a:spcBef>
              <a:buFont typeface="Wingdings" pitchFamily="2" charset="2"/>
              <a:buChar char="l"/>
            </a:pPr>
            <a:r>
              <a:rPr lang="zh-CN" altLang="en-US" sz="3000" dirty="0" smtClean="0">
                <a:latin typeface="黑体" pitchFamily="49" charset="-122"/>
                <a:ea typeface="黑体" pitchFamily="49" charset="-122"/>
              </a:rPr>
              <a:t>部分观点：</a:t>
            </a:r>
            <a:r>
              <a:rPr lang="en-US" sz="3000" dirty="0" smtClean="0"/>
              <a:t>Some of the “Options/concepts” for definition of Eco-environmental Redlines </a:t>
            </a:r>
          </a:p>
          <a:p>
            <a:pPr marL="742950" lvl="2" indent="-342900">
              <a:lnSpc>
                <a:spcPct val="110000"/>
              </a:lnSpc>
              <a:spcBef>
                <a:spcPts val="1200"/>
              </a:spcBef>
              <a:buFont typeface="Wingdings" pitchFamily="2" charset="2"/>
              <a:buChar char="Ø"/>
            </a:pPr>
            <a:r>
              <a:rPr lang="zh-CN" altLang="en-US" sz="2600" dirty="0" smtClean="0">
                <a:solidFill>
                  <a:srgbClr val="0000FF"/>
                </a:solidFill>
                <a:latin typeface="Arial" charset="0"/>
                <a:ea typeface="黑体" pitchFamily="49" charset="-122"/>
                <a:cs typeface="Arial" charset="0"/>
              </a:rPr>
              <a:t>观点一：</a:t>
            </a:r>
            <a:r>
              <a:rPr lang="zh-CN" altLang="en-US" sz="2600" dirty="0" smtClean="0">
                <a:latin typeface="Arial Narrow" pitchFamily="34" charset="0"/>
                <a:ea typeface="黑体" pitchFamily="49" charset="-122"/>
                <a:cs typeface="Arial" charset="0"/>
              </a:rPr>
              <a:t>指对维护国家和区域生态安全及经济社会可持续发展具有重要战略意义，必须实行严格保护的国土空间。包括重要生态服务保障线、人居环境安全保障线和生物多样性保护线。</a:t>
            </a:r>
            <a:endParaRPr lang="en-US" altLang="zh-CN" sz="2600" dirty="0" smtClean="0">
              <a:latin typeface="Arial Narrow" pitchFamily="34" charset="0"/>
              <a:ea typeface="黑体" pitchFamily="49" charset="-122"/>
              <a:cs typeface="Arial" charset="0"/>
            </a:endParaRPr>
          </a:p>
          <a:p>
            <a:pPr marL="742950" lvl="2" indent="-342900">
              <a:lnSpc>
                <a:spcPct val="110000"/>
              </a:lnSpc>
              <a:spcBef>
                <a:spcPts val="1200"/>
              </a:spcBef>
              <a:buFont typeface="Wingdings" pitchFamily="2" charset="2"/>
              <a:buChar char="Ø"/>
            </a:pPr>
            <a:r>
              <a:rPr lang="en-US" altLang="zh-CN" sz="2600" dirty="0" smtClean="0">
                <a:solidFill>
                  <a:srgbClr val="0000FF"/>
                </a:solidFill>
                <a:latin typeface="Arial Narrow" pitchFamily="34" charset="0"/>
                <a:ea typeface="黑体" pitchFamily="49" charset="-122"/>
                <a:cs typeface="Arial" charset="0"/>
              </a:rPr>
              <a:t>Concept 1</a:t>
            </a:r>
            <a:r>
              <a:rPr lang="zh-CN" altLang="en-US" sz="2600" dirty="0" smtClean="0">
                <a:solidFill>
                  <a:srgbClr val="0000FF"/>
                </a:solidFill>
                <a:latin typeface="Arial Narrow" pitchFamily="34" charset="0"/>
                <a:ea typeface="黑体" pitchFamily="49" charset="-122"/>
                <a:cs typeface="Arial" charset="0"/>
              </a:rPr>
              <a:t>：</a:t>
            </a:r>
            <a:r>
              <a:rPr lang="en-US" altLang="zh-CN" sz="2600" dirty="0" smtClean="0">
                <a:latin typeface="Arial Narrow" pitchFamily="34" charset="0"/>
                <a:ea typeface="黑体" pitchFamily="49" charset="-122"/>
                <a:cs typeface="Arial" charset="0"/>
              </a:rPr>
              <a:t>The </a:t>
            </a:r>
            <a:r>
              <a:rPr lang="en-US" altLang="zh-CN" sz="2600" dirty="0" err="1" smtClean="0">
                <a:latin typeface="Arial Narrow" pitchFamily="34" charset="0"/>
                <a:ea typeface="黑体" pitchFamily="49" charset="-122"/>
                <a:cs typeface="Arial" charset="0"/>
              </a:rPr>
              <a:t>ec</a:t>
            </a:r>
            <a:r>
              <a:rPr lang="en-US" altLang="zh-CN" sz="2600" dirty="0" smtClean="0">
                <a:latin typeface="Arial Narrow" pitchFamily="34" charset="0"/>
                <a:ea typeface="黑体" pitchFamily="49" charset="-122"/>
                <a:cs typeface="Arial" charset="0"/>
              </a:rPr>
              <a:t>-environmental redlining is the space that plays key roles in maintaining state and regional ecological security and economic and social sustainable development, and must be strictly protected. It includes safeguard line for critical ecosystem services, safeguard line for habitat environment security and conservation line for biodiversity.</a:t>
            </a:r>
            <a:endParaRPr lang="en-US" dirty="0"/>
          </a:p>
        </p:txBody>
      </p:sp>
    </p:spTree>
    <p:extLst>
      <p:ext uri="{BB962C8B-B14F-4D97-AF65-F5344CB8AC3E}">
        <p14:creationId xmlns:p14="http://schemas.microsoft.com/office/powerpoint/2010/main" xmlns="" val="335067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4000" y="335280"/>
            <a:ext cx="8559800" cy="6522720"/>
          </a:xfrm>
        </p:spPr>
        <p:txBody>
          <a:bodyPr>
            <a:normAutofit fontScale="92500" lnSpcReduction="10000"/>
          </a:bodyPr>
          <a:lstStyle/>
          <a:p>
            <a:pPr>
              <a:lnSpc>
                <a:spcPct val="110000"/>
              </a:lnSpc>
              <a:spcBef>
                <a:spcPts val="1200"/>
              </a:spcBef>
              <a:buFont typeface="Wingdings" pitchFamily="2" charset="2"/>
              <a:buChar char="l"/>
            </a:pPr>
            <a:r>
              <a:rPr lang="zh-CN" altLang="en-US" sz="3000" dirty="0" smtClean="0">
                <a:latin typeface="黑体" pitchFamily="49" charset="-122"/>
                <a:ea typeface="黑体" pitchFamily="49" charset="-122"/>
              </a:rPr>
              <a:t>部分观点：</a:t>
            </a:r>
            <a:r>
              <a:rPr lang="en-US" sz="3000" dirty="0" smtClean="0"/>
              <a:t>Some of the “Options/concepts” for definition of E Redlines </a:t>
            </a:r>
          </a:p>
          <a:p>
            <a:pPr marL="742950" lvl="2" indent="-342900">
              <a:lnSpc>
                <a:spcPct val="110000"/>
              </a:lnSpc>
              <a:spcBef>
                <a:spcPts val="1200"/>
              </a:spcBef>
              <a:buFont typeface="Wingdings" pitchFamily="2" charset="2"/>
              <a:buChar char="Ø"/>
            </a:pPr>
            <a:r>
              <a:rPr lang="zh-CN" altLang="en-US" sz="2600" dirty="0" smtClean="0">
                <a:solidFill>
                  <a:srgbClr val="0000FF"/>
                </a:solidFill>
                <a:latin typeface="Arial" charset="0"/>
                <a:ea typeface="黑体" pitchFamily="49" charset="-122"/>
                <a:cs typeface="Arial" charset="0"/>
              </a:rPr>
              <a:t>观点二：</a:t>
            </a:r>
            <a:r>
              <a:rPr lang="zh-CN" altLang="en-US" sz="2600" dirty="0" smtClean="0">
                <a:latin typeface="Arial" charset="0"/>
                <a:ea typeface="黑体" pitchFamily="49" charset="-122"/>
                <a:cs typeface="Arial" charset="0"/>
              </a:rPr>
              <a:t>生态保护红线包括空间上的保护红线、环境质量红线、资源消耗上线和污染物排放量最低限，包括生态功能保障基线、环境质量安全底线和自然资源利用上线。</a:t>
            </a:r>
            <a:endParaRPr lang="en-US" altLang="zh-CN" sz="2600" dirty="0" smtClean="0">
              <a:latin typeface="Arial" charset="0"/>
              <a:ea typeface="黑体" pitchFamily="49" charset="-122"/>
              <a:cs typeface="Arial" charset="0"/>
            </a:endParaRPr>
          </a:p>
          <a:p>
            <a:pPr marL="742950" lvl="2" indent="-342900">
              <a:lnSpc>
                <a:spcPct val="110000"/>
              </a:lnSpc>
              <a:spcBef>
                <a:spcPts val="1200"/>
              </a:spcBef>
              <a:buFont typeface="Wingdings" pitchFamily="2" charset="2"/>
              <a:buChar char="Ø"/>
            </a:pPr>
            <a:r>
              <a:rPr lang="en-US" altLang="zh-CN" sz="2600" dirty="0" smtClean="0">
                <a:solidFill>
                  <a:srgbClr val="0000FF"/>
                </a:solidFill>
                <a:latin typeface="Arial" charset="0"/>
                <a:ea typeface="黑体" pitchFamily="49" charset="-122"/>
                <a:cs typeface="Arial" charset="0"/>
              </a:rPr>
              <a:t>Concept 2: </a:t>
            </a:r>
            <a:r>
              <a:rPr lang="en-US" altLang="zh-CN" sz="2600" dirty="0" smtClean="0">
                <a:latin typeface="Arial" charset="0"/>
                <a:ea typeface="黑体" pitchFamily="49" charset="-122"/>
                <a:cs typeface="Arial" charset="0"/>
              </a:rPr>
              <a:t>The eco-environmental redlining covers the regional geographical red line, environmental quality red line, upper limit of resource consumption and minimum of pollutant discharge amount, or covers the ecological function guarantee baseline, environmental quality and safety baseline and upper limit of natural resource utilization.</a:t>
            </a:r>
          </a:p>
          <a:p>
            <a:pPr marL="742950" lvl="2" indent="-342900">
              <a:lnSpc>
                <a:spcPct val="110000"/>
              </a:lnSpc>
              <a:spcBef>
                <a:spcPts val="1200"/>
              </a:spcBef>
              <a:buFont typeface="Wingdings" pitchFamily="2" charset="2"/>
              <a:buChar char="Ø"/>
            </a:pPr>
            <a:r>
              <a:rPr lang="zh-CN" altLang="en-US" sz="2600" dirty="0" smtClean="0">
                <a:solidFill>
                  <a:srgbClr val="0000FF"/>
                </a:solidFill>
                <a:latin typeface="Arial" charset="0"/>
                <a:ea typeface="黑体" pitchFamily="49" charset="-122"/>
                <a:cs typeface="Arial" charset="0"/>
              </a:rPr>
              <a:t>观点三：</a:t>
            </a:r>
            <a:r>
              <a:rPr lang="zh-CN" altLang="en-US" sz="2600" dirty="0" smtClean="0">
                <a:latin typeface="Arial" charset="0"/>
                <a:ea typeface="黑体" pitchFamily="49" charset="-122"/>
                <a:cs typeface="Arial" charset="0"/>
              </a:rPr>
              <a:t>生态保护红线就是重点生态功能区的范畴。 </a:t>
            </a:r>
            <a:endParaRPr lang="en-US" altLang="zh-CN" sz="2600" dirty="0" smtClean="0">
              <a:latin typeface="Arial" charset="0"/>
              <a:ea typeface="黑体" pitchFamily="49" charset="-122"/>
              <a:cs typeface="Arial" charset="0"/>
            </a:endParaRPr>
          </a:p>
          <a:p>
            <a:pPr marL="742950" lvl="2" indent="-342900">
              <a:lnSpc>
                <a:spcPct val="110000"/>
              </a:lnSpc>
              <a:spcBef>
                <a:spcPts val="1200"/>
              </a:spcBef>
              <a:buFont typeface="Wingdings" pitchFamily="2" charset="2"/>
              <a:buChar char="Ø"/>
            </a:pPr>
            <a:r>
              <a:rPr lang="en-US" altLang="zh-CN" sz="2600" dirty="0" smtClean="0">
                <a:solidFill>
                  <a:srgbClr val="0000FF"/>
                </a:solidFill>
                <a:latin typeface="Arial" charset="0"/>
                <a:ea typeface="黑体" pitchFamily="49" charset="-122"/>
                <a:cs typeface="Arial" charset="0"/>
              </a:rPr>
              <a:t>Concept 3: </a:t>
            </a:r>
            <a:r>
              <a:rPr lang="en-US" altLang="zh-CN" sz="2600" dirty="0" smtClean="0">
                <a:latin typeface="Arial" charset="0"/>
                <a:ea typeface="黑体" pitchFamily="49" charset="-122"/>
                <a:cs typeface="Arial" charset="0"/>
              </a:rPr>
              <a:t>The </a:t>
            </a:r>
            <a:r>
              <a:rPr lang="en-US" altLang="zh-CN" sz="2600" dirty="0" err="1" smtClean="0">
                <a:latin typeface="Arial" charset="0"/>
                <a:ea typeface="黑体" pitchFamily="49" charset="-122"/>
                <a:cs typeface="Arial" charset="0"/>
              </a:rPr>
              <a:t>ec</a:t>
            </a:r>
            <a:r>
              <a:rPr lang="en-US" altLang="zh-CN" sz="2600" dirty="0" smtClean="0">
                <a:latin typeface="Arial" charset="0"/>
                <a:ea typeface="黑体" pitchFamily="49" charset="-122"/>
                <a:cs typeface="Arial" charset="0"/>
              </a:rPr>
              <a:t>-environmental redlining is the category of important ecological function zones.</a:t>
            </a:r>
          </a:p>
        </p:txBody>
      </p:sp>
    </p:spTree>
    <p:extLst>
      <p:ext uri="{BB962C8B-B14F-4D97-AF65-F5344CB8AC3E}">
        <p14:creationId xmlns:p14="http://schemas.microsoft.com/office/powerpoint/2010/main" xmlns="" val="3003010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9524"/>
            <a:ext cx="8229600" cy="1143000"/>
          </a:xfrm>
        </p:spPr>
        <p:txBody>
          <a:bodyPr>
            <a:normAutofit/>
          </a:bodyPr>
          <a:lstStyle/>
          <a:p>
            <a:r>
              <a:rPr lang="en-US" altLang="zh-CN" sz="3600" dirty="0" smtClean="0"/>
              <a:t>Preliminary conclusion on definition</a:t>
            </a:r>
            <a:endParaRPr lang="zh-CN" altLang="en-US" sz="3600" dirty="0"/>
          </a:p>
        </p:txBody>
      </p:sp>
      <p:sp>
        <p:nvSpPr>
          <p:cNvPr id="5" name="内容占位符 4"/>
          <p:cNvSpPr>
            <a:spLocks noGrp="1"/>
          </p:cNvSpPr>
          <p:nvPr>
            <p:ph sz="half" idx="1"/>
          </p:nvPr>
        </p:nvSpPr>
        <p:spPr>
          <a:xfrm>
            <a:off x="304800" y="1196976"/>
            <a:ext cx="8661400" cy="5432424"/>
          </a:xfrm>
        </p:spPr>
        <p:txBody>
          <a:bodyPr>
            <a:noAutofit/>
          </a:bodyPr>
          <a:lstStyle/>
          <a:p>
            <a:pPr>
              <a:lnSpc>
                <a:spcPct val="125000"/>
              </a:lnSpc>
              <a:spcBef>
                <a:spcPts val="0"/>
              </a:spcBef>
              <a:buFont typeface="Wingdings" pitchFamily="2" charset="2"/>
              <a:buChar char="l"/>
            </a:pPr>
            <a:r>
              <a:rPr lang="zh-CN" altLang="en-US" sz="2400" dirty="0" smtClean="0">
                <a:latin typeface="黑体" pitchFamily="49" charset="-122"/>
                <a:ea typeface="黑体" pitchFamily="49" charset="-122"/>
              </a:rPr>
              <a:t>生态保护红线指对维护国家和区域生态安全及经济社会可持续发展，在提升生态功能、保障生态产品与服务持续供给必须严格保护的最小空间范围，是落实“划定生产、生活、生态空间开发管制界限，落实用途管制”，“优化国土开发格局的基础”。 </a:t>
            </a:r>
          </a:p>
          <a:p>
            <a:pPr>
              <a:lnSpc>
                <a:spcPct val="120000"/>
              </a:lnSpc>
              <a:spcBef>
                <a:spcPts val="0"/>
              </a:spcBef>
              <a:buFont typeface="Wingdings" pitchFamily="2" charset="2"/>
              <a:buChar char="l"/>
            </a:pPr>
            <a:r>
              <a:rPr lang="en-US" altLang="zh-CN" sz="2400" dirty="0" smtClean="0"/>
              <a:t>Eco-environmental protection redlines are the minimum space that must be protected to ensure the continuous supply of ecological </a:t>
            </a:r>
            <a:r>
              <a:rPr lang="en-US" altLang="zh-CN" sz="2400" dirty="0" smtClean="0">
                <a:solidFill>
                  <a:srgbClr val="FF0000"/>
                </a:solidFill>
              </a:rPr>
              <a:t>and environmental</a:t>
            </a:r>
            <a:r>
              <a:rPr lang="en-US" altLang="zh-CN" sz="2400" dirty="0" smtClean="0"/>
              <a:t> products and services  for maintaining the State and regional ecological safety and sustainable economic and social development. </a:t>
            </a:r>
          </a:p>
          <a:p>
            <a:pPr>
              <a:lnSpc>
                <a:spcPct val="120000"/>
              </a:lnSpc>
              <a:spcBef>
                <a:spcPts val="0"/>
              </a:spcBef>
              <a:buFont typeface="Wingdings" pitchFamily="2" charset="2"/>
              <a:buChar char="l"/>
            </a:pPr>
            <a:r>
              <a:rPr lang="en-US" altLang="zh-CN" sz="2400" dirty="0" smtClean="0">
                <a:solidFill>
                  <a:srgbClr val="0000FF"/>
                </a:solidFill>
              </a:rPr>
              <a:t>For the purpose of “optimizing spatial pattern of land development “.</a:t>
            </a:r>
            <a:r>
              <a:rPr lang="en-US" altLang="zh-CN" sz="2400" dirty="0" smtClean="0"/>
              <a:t> </a:t>
            </a:r>
          </a:p>
          <a:p>
            <a:pPr>
              <a:lnSpc>
                <a:spcPct val="125000"/>
              </a:lnSpc>
              <a:spcBef>
                <a:spcPts val="0"/>
              </a:spcBef>
            </a:pPr>
            <a:endParaRPr lang="zh-CN" altLang="en-US" sz="2400" dirty="0"/>
          </a:p>
        </p:txBody>
      </p:sp>
    </p:spTree>
    <p:extLst>
      <p:ext uri="{BB962C8B-B14F-4D97-AF65-F5344CB8AC3E}">
        <p14:creationId xmlns:p14="http://schemas.microsoft.com/office/powerpoint/2010/main" xmlns="" val="2643097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157913" y="5121275"/>
            <a:ext cx="2254250" cy="830997"/>
          </a:xfrm>
          <a:prstGeom prst="rect">
            <a:avLst/>
          </a:prstGeom>
          <a:solidFill>
            <a:srgbClr val="993366"/>
          </a:solidFill>
          <a:ln w="38100">
            <a:solidFill>
              <a:schemeClr val="bg2"/>
            </a:solidFill>
            <a:miter lim="800000"/>
            <a:headEnd/>
            <a:tailEnd/>
          </a:ln>
        </p:spPr>
        <p:txBody>
          <a:bodyPr lIns="54000" rIns="5400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spcBef>
                <a:spcPct val="50000"/>
              </a:spcBef>
            </a:pPr>
            <a:r>
              <a:rPr lang="en-US" altLang="zh-CN" sz="1600" dirty="0" smtClean="0">
                <a:solidFill>
                  <a:schemeClr val="bg1"/>
                </a:solidFill>
                <a:latin typeface="+mn-lt"/>
                <a:ea typeface="黑体" charset="0"/>
                <a:cs typeface="黑体" charset="0"/>
              </a:rPr>
              <a:t>Important habitat </a:t>
            </a:r>
            <a:r>
              <a:rPr lang="en-US" altLang="zh-CN" sz="1600" dirty="0">
                <a:solidFill>
                  <a:schemeClr val="bg1"/>
                </a:solidFill>
                <a:latin typeface="+mn-lt"/>
                <a:ea typeface="黑体" charset="0"/>
                <a:cs typeface="黑体" charset="0"/>
              </a:rPr>
              <a:t>of keystone species and </a:t>
            </a:r>
            <a:r>
              <a:rPr lang="en-US" altLang="zh-CN" sz="1600" dirty="0" smtClean="0">
                <a:solidFill>
                  <a:schemeClr val="bg1"/>
                </a:solidFill>
                <a:latin typeface="+mn-lt"/>
                <a:ea typeface="黑体" charset="0"/>
                <a:cs typeface="黑体" charset="0"/>
              </a:rPr>
              <a:t>ecosystems</a:t>
            </a:r>
            <a:endParaRPr lang="zh-CN" altLang="en-US" sz="1600" dirty="0">
              <a:solidFill>
                <a:schemeClr val="bg1"/>
              </a:solidFill>
              <a:latin typeface="+mn-lt"/>
              <a:ea typeface="黑体" charset="0"/>
              <a:cs typeface="黑体" charset="0"/>
            </a:endParaRPr>
          </a:p>
        </p:txBody>
      </p:sp>
      <p:grpSp>
        <p:nvGrpSpPr>
          <p:cNvPr id="15363" name="Group 3"/>
          <p:cNvGrpSpPr>
            <a:grpSpLocks/>
          </p:cNvGrpSpPr>
          <p:nvPr/>
        </p:nvGrpSpPr>
        <p:grpSpPr bwMode="auto">
          <a:xfrm>
            <a:off x="6234112" y="2335213"/>
            <a:ext cx="2554288" cy="2170112"/>
            <a:chOff x="0" y="0"/>
            <a:chExt cx="1244" cy="1367"/>
          </a:xfrm>
        </p:grpSpPr>
        <p:pic>
          <p:nvPicPr>
            <p:cNvPr id="15383" name="Rectangle 5"/>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44" cy="1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84" name="Text Box 5"/>
            <p:cNvSpPr txBox="1">
              <a:spLocks noChangeArrowheads="1"/>
            </p:cNvSpPr>
            <p:nvPr/>
          </p:nvSpPr>
          <p:spPr bwMode="auto">
            <a:xfrm>
              <a:off x="179" y="111"/>
              <a:ext cx="962" cy="1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r>
                <a:rPr lang="en-US" altLang="zh-CN" dirty="0">
                  <a:solidFill>
                    <a:srgbClr val="000000"/>
                  </a:solidFill>
                  <a:latin typeface="+mn-lt"/>
                  <a:ea typeface="华文楷体" charset="0"/>
                  <a:cs typeface="华文楷体" charset="0"/>
                </a:rPr>
                <a:t>Sustainable </a:t>
              </a:r>
              <a:endParaRPr lang="en-US" altLang="zh-CN" dirty="0" smtClean="0">
                <a:solidFill>
                  <a:srgbClr val="000000"/>
                </a:solidFill>
                <a:latin typeface="+mn-lt"/>
                <a:ea typeface="华文楷体" charset="0"/>
                <a:cs typeface="华文楷体" charset="0"/>
              </a:endParaRPr>
            </a:p>
            <a:p>
              <a:pPr algn="ctr" eaLnBrk="1" hangingPunct="1"/>
              <a:r>
                <a:rPr lang="en-US" altLang="zh-CN" dirty="0" smtClean="0">
                  <a:solidFill>
                    <a:srgbClr val="000000"/>
                  </a:solidFill>
                  <a:latin typeface="+mn-lt"/>
                  <a:ea typeface="华文楷体" charset="0"/>
                  <a:cs typeface="华文楷体" charset="0"/>
                </a:rPr>
                <a:t>utilization </a:t>
              </a:r>
              <a:endParaRPr lang="en-US" altLang="zh-CN" dirty="0">
                <a:solidFill>
                  <a:srgbClr val="000000"/>
                </a:solidFill>
                <a:latin typeface="+mn-lt"/>
                <a:ea typeface="华文楷体" charset="0"/>
                <a:cs typeface="华文楷体" charset="0"/>
              </a:endParaRPr>
            </a:p>
            <a:p>
              <a:pPr algn="ctr" eaLnBrk="1" hangingPunct="1"/>
              <a:r>
                <a:rPr lang="en-US" altLang="zh-CN" dirty="0">
                  <a:solidFill>
                    <a:srgbClr val="000000"/>
                  </a:solidFill>
                  <a:latin typeface="+mn-lt"/>
                  <a:ea typeface="华文楷体" charset="0"/>
                  <a:cs typeface="华文楷体" charset="0"/>
                </a:rPr>
                <a:t>of bio-resources</a:t>
              </a:r>
              <a:endParaRPr lang="zh-CN" altLang="en-US" dirty="0">
                <a:solidFill>
                  <a:srgbClr val="000000"/>
                </a:solidFill>
                <a:latin typeface="+mn-lt"/>
                <a:ea typeface="华文楷体" charset="0"/>
                <a:cs typeface="华文楷体" charset="0"/>
              </a:endParaRPr>
            </a:p>
            <a:p>
              <a:pPr algn="ctr" eaLnBrk="1" hangingPunct="1"/>
              <a:endParaRPr lang="zh-CN" altLang="en-US" dirty="0">
                <a:solidFill>
                  <a:srgbClr val="000000"/>
                </a:solidFill>
                <a:latin typeface="+mn-lt"/>
                <a:ea typeface="华文楷体" charset="0"/>
                <a:cs typeface="华文楷体" charset="0"/>
              </a:endParaRPr>
            </a:p>
            <a:p>
              <a:pPr algn="ctr" eaLnBrk="1" hangingPunct="1"/>
              <a:r>
                <a:rPr lang="en-US" altLang="zh-CN" b="1" dirty="0">
                  <a:solidFill>
                    <a:srgbClr val="000000"/>
                  </a:solidFill>
                  <a:latin typeface="+mn-lt"/>
                  <a:ea typeface="华文楷体" charset="0"/>
                  <a:cs typeface="华文楷体" charset="0"/>
                </a:rPr>
                <a:t>Protection of </a:t>
              </a:r>
            </a:p>
            <a:p>
              <a:pPr algn="ctr" eaLnBrk="1" hangingPunct="1"/>
              <a:r>
                <a:rPr lang="en-US" altLang="zh-CN" b="1" dirty="0" smtClean="0">
                  <a:solidFill>
                    <a:srgbClr val="000000"/>
                  </a:solidFill>
                  <a:latin typeface="+mn-lt"/>
                  <a:ea typeface="华文楷体" charset="0"/>
                  <a:cs typeface="华文楷体" charset="0"/>
                </a:rPr>
                <a:t>biodiversity</a:t>
              </a:r>
              <a:endParaRPr lang="zh-CN" altLang="en-US" sz="2000" b="1" dirty="0">
                <a:solidFill>
                  <a:srgbClr val="000000"/>
                </a:solidFill>
                <a:latin typeface="+mn-lt"/>
                <a:ea typeface="黑体" charset="0"/>
                <a:cs typeface="黑体" charset="0"/>
              </a:endParaRPr>
            </a:p>
          </p:txBody>
        </p:sp>
      </p:grpSp>
      <p:sp>
        <p:nvSpPr>
          <p:cNvPr id="15364" name="AutoShape 6"/>
          <p:cNvSpPr>
            <a:spLocks noChangeArrowheads="1"/>
          </p:cNvSpPr>
          <p:nvPr/>
        </p:nvSpPr>
        <p:spPr bwMode="auto">
          <a:xfrm>
            <a:off x="6934200" y="4310063"/>
            <a:ext cx="576263" cy="792162"/>
          </a:xfrm>
          <a:prstGeom prst="upArrow">
            <a:avLst>
              <a:gd name="adj1" fmla="val 50000"/>
              <a:gd name="adj2" fmla="val 34366"/>
            </a:avLst>
          </a:prstGeom>
          <a:solidFill>
            <a:srgbClr val="0000FF"/>
          </a:solidFill>
          <a:ln w="9525">
            <a:solidFill>
              <a:schemeClr val="tx1"/>
            </a:solidFill>
            <a:miter lim="800000"/>
            <a:headEnd/>
            <a:tailEnd/>
          </a:ln>
        </p:spPr>
        <p:txBody>
          <a:bodyPr vert="eaVert" wrap="none" anchor="ctr"/>
          <a:lstStyle/>
          <a:p>
            <a:endParaRPr lang="zh-CN" altLang="en-US"/>
          </a:p>
        </p:txBody>
      </p:sp>
      <p:sp>
        <p:nvSpPr>
          <p:cNvPr id="15365" name="Text Box 8"/>
          <p:cNvSpPr txBox="1">
            <a:spLocks noChangeArrowheads="1"/>
          </p:cNvSpPr>
          <p:nvPr/>
        </p:nvSpPr>
        <p:spPr bwMode="auto">
          <a:xfrm>
            <a:off x="1674813" y="5149850"/>
            <a:ext cx="1728787" cy="757238"/>
          </a:xfrm>
          <a:prstGeom prst="rect">
            <a:avLst/>
          </a:prstGeom>
          <a:solidFill>
            <a:srgbClr val="993366"/>
          </a:solidFill>
          <a:ln w="38100">
            <a:solidFill>
              <a:schemeClr val="bg2"/>
            </a:solidFill>
            <a:miter lim="800000"/>
            <a:headEnd/>
            <a:tailEnd/>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lnSpc>
                <a:spcPct val="80000"/>
              </a:lnSpc>
              <a:spcBef>
                <a:spcPct val="50000"/>
              </a:spcBef>
            </a:pPr>
            <a:r>
              <a:rPr lang="en-US" altLang="zh-CN">
                <a:solidFill>
                  <a:schemeClr val="bg1"/>
                </a:solidFill>
                <a:latin typeface="+mn-lt"/>
                <a:ea typeface="黑体" charset="0"/>
                <a:cs typeface="黑体" charset="0"/>
              </a:rPr>
              <a:t>Important ecological function area</a:t>
            </a:r>
            <a:endParaRPr lang="zh-CN" altLang="en-US">
              <a:solidFill>
                <a:schemeClr val="bg1"/>
              </a:solidFill>
              <a:latin typeface="+mn-lt"/>
              <a:ea typeface="黑体" charset="0"/>
              <a:cs typeface="黑体" charset="0"/>
            </a:endParaRPr>
          </a:p>
        </p:txBody>
      </p:sp>
      <p:grpSp>
        <p:nvGrpSpPr>
          <p:cNvPr id="15366" name="Group 8"/>
          <p:cNvGrpSpPr>
            <a:grpSpLocks/>
          </p:cNvGrpSpPr>
          <p:nvPr/>
        </p:nvGrpSpPr>
        <p:grpSpPr bwMode="auto">
          <a:xfrm>
            <a:off x="471655" y="2316163"/>
            <a:ext cx="3759825" cy="2189162"/>
            <a:chOff x="-189" y="0"/>
            <a:chExt cx="1629" cy="1379"/>
          </a:xfrm>
        </p:grpSpPr>
        <p:pic>
          <p:nvPicPr>
            <p:cNvPr id="15381" name="Rectangle 10"/>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244" cy="1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82" name="Text Box 10"/>
            <p:cNvSpPr txBox="1">
              <a:spLocks noChangeArrowheads="1"/>
            </p:cNvSpPr>
            <p:nvPr/>
          </p:nvSpPr>
          <p:spPr bwMode="auto">
            <a:xfrm>
              <a:off x="-189" y="111"/>
              <a:ext cx="1629" cy="1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r>
                <a:rPr lang="en-US" altLang="zh-CN" dirty="0">
                  <a:solidFill>
                    <a:srgbClr val="000000"/>
                  </a:solidFill>
                  <a:latin typeface="+mn-lt"/>
                  <a:ea typeface="华文楷体" charset="0"/>
                  <a:cs typeface="华文楷体" charset="0"/>
                </a:rPr>
                <a:t>Supporting </a:t>
              </a:r>
              <a:r>
                <a:rPr lang="en-US" altLang="zh-CN" dirty="0" smtClean="0">
                  <a:solidFill>
                    <a:srgbClr val="000000"/>
                  </a:solidFill>
                  <a:latin typeface="+mn-lt"/>
                  <a:ea typeface="华文楷体" charset="0"/>
                  <a:cs typeface="华文楷体" charset="0"/>
                </a:rPr>
                <a:t>economic</a:t>
              </a:r>
              <a:endParaRPr lang="en-US" altLang="zh-CN" dirty="0">
                <a:solidFill>
                  <a:srgbClr val="000000"/>
                </a:solidFill>
                <a:latin typeface="+mn-lt"/>
                <a:ea typeface="华文楷体" charset="0"/>
                <a:cs typeface="华文楷体" charset="0"/>
              </a:endParaRPr>
            </a:p>
            <a:p>
              <a:pPr algn="ctr" eaLnBrk="1" hangingPunct="1"/>
              <a:r>
                <a:rPr lang="en-US" altLang="zh-CN" dirty="0">
                  <a:solidFill>
                    <a:srgbClr val="000000"/>
                  </a:solidFill>
                  <a:latin typeface="+mn-lt"/>
                  <a:ea typeface="华文楷体" charset="0"/>
                  <a:cs typeface="华文楷体" charset="0"/>
                </a:rPr>
                <a:t>Sustainable </a:t>
              </a:r>
              <a:endParaRPr lang="en-US" altLang="zh-CN" dirty="0" smtClean="0">
                <a:solidFill>
                  <a:srgbClr val="000000"/>
                </a:solidFill>
                <a:latin typeface="+mn-lt"/>
                <a:ea typeface="华文楷体" charset="0"/>
                <a:cs typeface="华文楷体" charset="0"/>
              </a:endParaRPr>
            </a:p>
            <a:p>
              <a:pPr algn="ctr" eaLnBrk="1" hangingPunct="1"/>
              <a:r>
                <a:rPr lang="en-US" altLang="zh-CN" dirty="0" smtClean="0">
                  <a:solidFill>
                    <a:srgbClr val="000000"/>
                  </a:solidFill>
                  <a:latin typeface="+mn-lt"/>
                  <a:ea typeface="华文楷体" charset="0"/>
                  <a:cs typeface="华文楷体" charset="0"/>
                </a:rPr>
                <a:t>development</a:t>
              </a:r>
              <a:endParaRPr lang="zh-CN" altLang="en-US" sz="2000" dirty="0">
                <a:solidFill>
                  <a:srgbClr val="000000"/>
                </a:solidFill>
                <a:latin typeface="+mn-lt"/>
                <a:ea typeface="华文楷体" charset="0"/>
                <a:cs typeface="华文楷体" charset="0"/>
              </a:endParaRPr>
            </a:p>
            <a:p>
              <a:pPr algn="ctr" eaLnBrk="1" hangingPunct="1"/>
              <a:endParaRPr lang="en-US" altLang="zh-CN" b="1" dirty="0" smtClean="0">
                <a:solidFill>
                  <a:srgbClr val="000000"/>
                </a:solidFill>
                <a:latin typeface="+mn-lt"/>
                <a:ea typeface="华文楷体" charset="0"/>
                <a:cs typeface="华文楷体" charset="0"/>
              </a:endParaRPr>
            </a:p>
            <a:p>
              <a:pPr algn="ctr" eaLnBrk="1" hangingPunct="1"/>
              <a:r>
                <a:rPr lang="en-US" altLang="zh-CN" b="1" dirty="0" smtClean="0">
                  <a:solidFill>
                    <a:srgbClr val="000000"/>
                  </a:solidFill>
                  <a:latin typeface="+mn-lt"/>
                  <a:ea typeface="华文楷体" charset="0"/>
                  <a:cs typeface="华文楷体" charset="0"/>
                </a:rPr>
                <a:t>Providing </a:t>
              </a:r>
              <a:r>
                <a:rPr lang="en-US" altLang="zh-CN" b="1" dirty="0">
                  <a:solidFill>
                    <a:srgbClr val="000000"/>
                  </a:solidFill>
                  <a:latin typeface="+mn-lt"/>
                  <a:ea typeface="华文楷体" charset="0"/>
                  <a:cs typeface="华文楷体" charset="0"/>
                </a:rPr>
                <a:t>ecological </a:t>
              </a:r>
            </a:p>
            <a:p>
              <a:pPr algn="ctr" eaLnBrk="1" hangingPunct="1"/>
              <a:r>
                <a:rPr lang="en-US" altLang="zh-CN" b="1" dirty="0">
                  <a:solidFill>
                    <a:srgbClr val="000000"/>
                  </a:solidFill>
                  <a:latin typeface="+mn-lt"/>
                  <a:ea typeface="华文楷体" charset="0"/>
                  <a:cs typeface="华文楷体" charset="0"/>
                </a:rPr>
                <a:t>service</a:t>
              </a:r>
              <a:endParaRPr lang="zh-CN" altLang="en-US" b="1" dirty="0">
                <a:solidFill>
                  <a:srgbClr val="000000"/>
                </a:solidFill>
                <a:latin typeface="+mn-lt"/>
                <a:ea typeface="华文楷体" charset="0"/>
                <a:cs typeface="华文楷体" charset="0"/>
              </a:endParaRPr>
            </a:p>
          </p:txBody>
        </p:sp>
      </p:grpSp>
      <p:sp>
        <p:nvSpPr>
          <p:cNvPr id="15367" name="AutoShape 11"/>
          <p:cNvSpPr>
            <a:spLocks noChangeArrowheads="1"/>
          </p:cNvSpPr>
          <p:nvPr/>
        </p:nvSpPr>
        <p:spPr bwMode="auto">
          <a:xfrm>
            <a:off x="2252663" y="4333875"/>
            <a:ext cx="576262" cy="792163"/>
          </a:xfrm>
          <a:prstGeom prst="upArrow">
            <a:avLst>
              <a:gd name="adj1" fmla="val 50000"/>
              <a:gd name="adj2" fmla="val 34366"/>
            </a:avLst>
          </a:prstGeom>
          <a:solidFill>
            <a:srgbClr val="0000FF"/>
          </a:solidFill>
          <a:ln w="9525">
            <a:solidFill>
              <a:schemeClr val="tx1"/>
            </a:solidFill>
            <a:miter lim="800000"/>
            <a:headEnd/>
            <a:tailEnd/>
          </a:ln>
        </p:spPr>
        <p:txBody>
          <a:bodyPr vert="eaVert" wrap="none" anchor="ctr"/>
          <a:lstStyle/>
          <a:p>
            <a:endParaRPr lang="zh-CN" altLang="en-US"/>
          </a:p>
        </p:txBody>
      </p:sp>
      <p:sp>
        <p:nvSpPr>
          <p:cNvPr id="15368" name="Text Box 13"/>
          <p:cNvSpPr txBox="1">
            <a:spLocks noChangeArrowheads="1"/>
          </p:cNvSpPr>
          <p:nvPr/>
        </p:nvSpPr>
        <p:spPr bwMode="auto">
          <a:xfrm>
            <a:off x="3835400" y="5121275"/>
            <a:ext cx="1851025" cy="757238"/>
          </a:xfrm>
          <a:prstGeom prst="rect">
            <a:avLst/>
          </a:prstGeom>
          <a:solidFill>
            <a:srgbClr val="993366"/>
          </a:solidFill>
          <a:ln w="38100">
            <a:solidFill>
              <a:schemeClr val="bg2"/>
            </a:solidFill>
            <a:miter lim="800000"/>
            <a:headEnd/>
            <a:tailEnd/>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lnSpc>
                <a:spcPct val="90000"/>
              </a:lnSpc>
              <a:spcBef>
                <a:spcPct val="50000"/>
              </a:spcBef>
            </a:pPr>
            <a:r>
              <a:rPr lang="en-US" altLang="zh-CN" sz="1600" dirty="0">
                <a:solidFill>
                  <a:schemeClr val="bg1"/>
                </a:solidFill>
                <a:latin typeface="+mn-lt"/>
                <a:ea typeface="黑体" charset="0"/>
                <a:cs typeface="黑体" charset="0"/>
              </a:rPr>
              <a:t>Ecological sensitive area and fragile area</a:t>
            </a:r>
            <a:endParaRPr lang="zh-CN" altLang="en-US" sz="1600" dirty="0">
              <a:solidFill>
                <a:schemeClr val="bg1"/>
              </a:solidFill>
              <a:latin typeface="+mn-lt"/>
              <a:ea typeface="黑体" charset="0"/>
              <a:cs typeface="黑体" charset="0"/>
            </a:endParaRPr>
          </a:p>
        </p:txBody>
      </p:sp>
      <p:grpSp>
        <p:nvGrpSpPr>
          <p:cNvPr id="15369" name="Group 13"/>
          <p:cNvGrpSpPr>
            <a:grpSpLocks/>
          </p:cNvGrpSpPr>
          <p:nvPr/>
        </p:nvGrpSpPr>
        <p:grpSpPr bwMode="auto">
          <a:xfrm>
            <a:off x="3719512" y="2316163"/>
            <a:ext cx="2514599" cy="2189162"/>
            <a:chOff x="0" y="0"/>
            <a:chExt cx="1245" cy="1379"/>
          </a:xfrm>
        </p:grpSpPr>
        <p:pic>
          <p:nvPicPr>
            <p:cNvPr id="15379" name="Rectangle 15"/>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245" cy="1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80" name="Text Box 15"/>
            <p:cNvSpPr txBox="1">
              <a:spLocks noChangeArrowheads="1"/>
            </p:cNvSpPr>
            <p:nvPr/>
          </p:nvSpPr>
          <p:spPr bwMode="auto">
            <a:xfrm>
              <a:off x="125" y="111"/>
              <a:ext cx="1075" cy="1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r>
                <a:rPr lang="en-US" altLang="zh-CN" dirty="0">
                  <a:solidFill>
                    <a:srgbClr val="000000"/>
                  </a:solidFill>
                  <a:latin typeface="+mn-lt"/>
                  <a:ea typeface="华文楷体" charset="0"/>
                  <a:cs typeface="华文楷体" charset="0"/>
                </a:rPr>
                <a:t>Ensuring living </a:t>
              </a:r>
            </a:p>
            <a:p>
              <a:pPr algn="ctr" eaLnBrk="1" hangingPunct="1"/>
              <a:r>
                <a:rPr lang="en-US" altLang="zh-CN" dirty="0">
                  <a:solidFill>
                    <a:srgbClr val="000000"/>
                  </a:solidFill>
                  <a:latin typeface="+mn-lt"/>
                  <a:ea typeface="华文楷体" charset="0"/>
                  <a:cs typeface="华文楷体" charset="0"/>
                </a:rPr>
                <a:t>condition</a:t>
              </a:r>
              <a:endParaRPr lang="zh-CN" altLang="en-US" dirty="0">
                <a:solidFill>
                  <a:srgbClr val="000000"/>
                </a:solidFill>
                <a:latin typeface="+mn-lt"/>
                <a:ea typeface="华文楷体" charset="0"/>
                <a:cs typeface="华文楷体" charset="0"/>
              </a:endParaRPr>
            </a:p>
            <a:p>
              <a:pPr algn="ctr" eaLnBrk="1" hangingPunct="1"/>
              <a:endParaRPr lang="zh-CN" altLang="en-US" dirty="0">
                <a:solidFill>
                  <a:srgbClr val="000000"/>
                </a:solidFill>
                <a:latin typeface="+mn-lt"/>
                <a:ea typeface="华文楷体" charset="0"/>
                <a:cs typeface="华文楷体" charset="0"/>
              </a:endParaRPr>
            </a:p>
            <a:p>
              <a:pPr algn="ctr" eaLnBrk="1" hangingPunct="1"/>
              <a:r>
                <a:rPr lang="en-US" altLang="zh-CN" b="1" dirty="0">
                  <a:solidFill>
                    <a:srgbClr val="000000"/>
                  </a:solidFill>
                  <a:latin typeface="+mn-lt"/>
                  <a:ea typeface="华文楷体" charset="0"/>
                  <a:cs typeface="华文楷体" charset="0"/>
                </a:rPr>
                <a:t>Alleviating </a:t>
              </a:r>
              <a:r>
                <a:rPr lang="en-US" altLang="zh-CN" b="1" dirty="0" smtClean="0">
                  <a:solidFill>
                    <a:srgbClr val="000000"/>
                  </a:solidFill>
                  <a:latin typeface="+mn-lt"/>
                  <a:ea typeface="华文楷体" charset="0"/>
                  <a:cs typeface="华文楷体" charset="0"/>
                </a:rPr>
                <a:t>&amp; </a:t>
              </a:r>
            </a:p>
            <a:p>
              <a:pPr algn="ctr" eaLnBrk="1" hangingPunct="1"/>
              <a:r>
                <a:rPr lang="en-US" altLang="zh-CN" b="1" dirty="0">
                  <a:solidFill>
                    <a:srgbClr val="000000"/>
                  </a:solidFill>
                  <a:latin typeface="+mn-lt"/>
                  <a:ea typeface="华文楷体" charset="0"/>
                  <a:cs typeface="华文楷体" charset="0"/>
                </a:rPr>
                <a:t>c</a:t>
              </a:r>
              <a:r>
                <a:rPr lang="en-US" altLang="zh-CN" b="1" dirty="0" smtClean="0">
                  <a:solidFill>
                    <a:srgbClr val="000000"/>
                  </a:solidFill>
                  <a:latin typeface="+mn-lt"/>
                  <a:ea typeface="华文楷体" charset="0"/>
                  <a:cs typeface="华文楷体" charset="0"/>
                </a:rPr>
                <a:t>ontrolling</a:t>
              </a:r>
              <a:endParaRPr lang="en-US" altLang="zh-CN" b="1" dirty="0">
                <a:solidFill>
                  <a:srgbClr val="000000"/>
                </a:solidFill>
                <a:latin typeface="+mn-lt"/>
                <a:ea typeface="华文楷体" charset="0"/>
                <a:cs typeface="华文楷体" charset="0"/>
              </a:endParaRPr>
            </a:p>
            <a:p>
              <a:pPr algn="ctr" eaLnBrk="1" hangingPunct="1"/>
              <a:r>
                <a:rPr lang="en-US" altLang="zh-CN" b="1" dirty="0">
                  <a:solidFill>
                    <a:srgbClr val="000000"/>
                  </a:solidFill>
                  <a:latin typeface="+mn-lt"/>
                  <a:ea typeface="华文楷体" charset="0"/>
                  <a:cs typeface="华文楷体" charset="0"/>
                </a:rPr>
                <a:t>ecological disasters </a:t>
              </a:r>
            </a:p>
            <a:p>
              <a:pPr algn="ctr" eaLnBrk="1" hangingPunct="1"/>
              <a:endParaRPr lang="zh-CN" altLang="en-US" dirty="0">
                <a:solidFill>
                  <a:srgbClr val="000000"/>
                </a:solidFill>
                <a:latin typeface="+mn-lt"/>
                <a:ea typeface="华文楷体" charset="0"/>
                <a:cs typeface="华文楷体" charset="0"/>
              </a:endParaRPr>
            </a:p>
          </p:txBody>
        </p:sp>
      </p:grpSp>
      <p:sp>
        <p:nvSpPr>
          <p:cNvPr id="15370" name="AutoShape 16"/>
          <p:cNvSpPr>
            <a:spLocks noChangeArrowheads="1"/>
          </p:cNvSpPr>
          <p:nvPr/>
        </p:nvSpPr>
        <p:spPr bwMode="auto">
          <a:xfrm>
            <a:off x="4572000" y="4302125"/>
            <a:ext cx="576263" cy="792162"/>
          </a:xfrm>
          <a:prstGeom prst="upArrow">
            <a:avLst>
              <a:gd name="adj1" fmla="val 50000"/>
              <a:gd name="adj2" fmla="val 34366"/>
            </a:avLst>
          </a:prstGeom>
          <a:solidFill>
            <a:srgbClr val="0000FF"/>
          </a:solidFill>
          <a:ln w="9525">
            <a:solidFill>
              <a:schemeClr val="tx1"/>
            </a:solidFill>
            <a:miter lim="800000"/>
            <a:headEnd/>
            <a:tailEnd/>
          </a:ln>
        </p:spPr>
        <p:txBody>
          <a:bodyPr vert="eaVert" wrap="none" anchor="ctr"/>
          <a:lstStyle/>
          <a:p>
            <a:endParaRPr lang="zh-CN" altLang="en-US"/>
          </a:p>
        </p:txBody>
      </p:sp>
      <p:sp>
        <p:nvSpPr>
          <p:cNvPr id="15371" name="Text Box 21"/>
          <p:cNvSpPr txBox="1">
            <a:spLocks noChangeArrowheads="1"/>
          </p:cNvSpPr>
          <p:nvPr/>
        </p:nvSpPr>
        <p:spPr bwMode="auto">
          <a:xfrm>
            <a:off x="80963" y="5216525"/>
            <a:ext cx="1422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spcBef>
                <a:spcPct val="50000"/>
              </a:spcBef>
            </a:pPr>
            <a:r>
              <a:rPr lang="en-US" altLang="zh-CN" sz="2000" b="1" dirty="0">
                <a:solidFill>
                  <a:srgbClr val="FF3300"/>
                </a:solidFill>
                <a:latin typeface="+mn-lt"/>
                <a:ea typeface="黑体" charset="0"/>
                <a:cs typeface="黑体" charset="0"/>
              </a:rPr>
              <a:t>Protected area</a:t>
            </a:r>
            <a:endParaRPr lang="zh-CN" altLang="en-US" sz="2000" b="1" dirty="0">
              <a:solidFill>
                <a:srgbClr val="FF3300"/>
              </a:solidFill>
              <a:latin typeface="+mn-lt"/>
              <a:ea typeface="黑体" charset="0"/>
              <a:cs typeface="黑体" charset="0"/>
            </a:endParaRPr>
          </a:p>
        </p:txBody>
      </p:sp>
      <p:sp>
        <p:nvSpPr>
          <p:cNvPr id="15372" name="Text Box 22"/>
          <p:cNvSpPr txBox="1">
            <a:spLocks noChangeArrowheads="1"/>
          </p:cNvSpPr>
          <p:nvPr/>
        </p:nvSpPr>
        <p:spPr bwMode="auto">
          <a:xfrm>
            <a:off x="-17463" y="3163888"/>
            <a:ext cx="11525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spcBef>
                <a:spcPct val="50000"/>
              </a:spcBef>
            </a:pPr>
            <a:r>
              <a:rPr lang="en-US" altLang="zh-CN" sz="2000" b="1" dirty="0">
                <a:solidFill>
                  <a:srgbClr val="FF3300"/>
                </a:solidFill>
                <a:latin typeface="+mn-lt"/>
                <a:ea typeface="黑体" charset="0"/>
                <a:cs typeface="黑体" charset="0"/>
              </a:rPr>
              <a:t>function</a:t>
            </a:r>
            <a:endParaRPr lang="zh-CN" altLang="en-US" sz="2000" b="1" dirty="0">
              <a:solidFill>
                <a:srgbClr val="FF3300"/>
              </a:solidFill>
              <a:latin typeface="+mn-lt"/>
              <a:ea typeface="黑体" charset="0"/>
              <a:cs typeface="黑体" charset="0"/>
            </a:endParaRPr>
          </a:p>
        </p:txBody>
      </p:sp>
      <p:sp>
        <p:nvSpPr>
          <p:cNvPr id="15373" name="Rectangle 2"/>
          <p:cNvSpPr txBox="1">
            <a:spLocks noChangeArrowheads="1"/>
          </p:cNvSpPr>
          <p:nvPr/>
        </p:nvSpPr>
        <p:spPr bwMode="auto">
          <a:xfrm>
            <a:off x="336550" y="260350"/>
            <a:ext cx="8207375" cy="59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just"/>
            <a:r>
              <a:rPr lang="en-US" altLang="zh-CN" sz="2800" b="1">
                <a:solidFill>
                  <a:schemeClr val="bg1"/>
                </a:solidFill>
                <a:latin typeface="华文中宋" charset="0"/>
                <a:ea typeface="华文中宋" charset="0"/>
                <a:cs typeface="华文中宋" charset="0"/>
              </a:rPr>
              <a:t>2</a:t>
            </a:r>
            <a:r>
              <a:rPr lang="zh-CN" altLang="en-US" sz="2800" b="1">
                <a:solidFill>
                  <a:schemeClr val="bg1"/>
                </a:solidFill>
                <a:latin typeface="华文中宋" charset="0"/>
                <a:ea typeface="华文中宋" charset="0"/>
                <a:cs typeface="华文中宋" charset="0"/>
              </a:rPr>
              <a:t>、</a:t>
            </a:r>
            <a:r>
              <a:rPr lang="en-US" altLang="zh-CN" sz="2800" b="1">
                <a:solidFill>
                  <a:schemeClr val="bg1"/>
                </a:solidFill>
                <a:latin typeface="华文中宋" charset="0"/>
                <a:ea typeface="华文中宋" charset="0"/>
                <a:cs typeface="华文中宋" charset="0"/>
              </a:rPr>
              <a:t>What is ecological “Red Line”</a:t>
            </a:r>
            <a:r>
              <a:rPr lang="zh-CN" altLang="en-US" sz="2800" b="1">
                <a:solidFill>
                  <a:schemeClr val="bg1"/>
                </a:solidFill>
                <a:latin typeface="华文中宋" charset="0"/>
                <a:ea typeface="华文中宋" charset="0"/>
                <a:cs typeface="华文中宋" charset="0"/>
              </a:rPr>
              <a:t>？</a:t>
            </a:r>
          </a:p>
        </p:txBody>
      </p:sp>
      <p:sp>
        <p:nvSpPr>
          <p:cNvPr id="15374" name="TextBox 14"/>
          <p:cNvSpPr txBox="1">
            <a:spLocks noChangeArrowheads="1"/>
          </p:cNvSpPr>
          <p:nvPr/>
        </p:nvSpPr>
        <p:spPr bwMode="auto">
          <a:xfrm>
            <a:off x="214313" y="1716088"/>
            <a:ext cx="8643937" cy="461962"/>
          </a:xfrm>
          <a:prstGeom prst="rect">
            <a:avLst/>
          </a:prstGeom>
          <a:solidFill>
            <a:schemeClr val="bg1"/>
          </a:solidFill>
          <a:ln w="25400">
            <a:solidFill>
              <a:schemeClr val="accent1"/>
            </a:solidFill>
            <a:miter lim="800000"/>
            <a:headEnd/>
            <a:tailEnd/>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r>
              <a:rPr lang="en-US" altLang="zh-CN" sz="2400" b="1" dirty="0">
                <a:solidFill>
                  <a:srgbClr val="C00000"/>
                </a:solidFill>
                <a:latin typeface="+mn-lt"/>
              </a:rPr>
              <a:t>Bottom line for national and regional ecological security</a:t>
            </a:r>
            <a:endParaRPr lang="zh-CN" altLang="en-US" sz="2400" b="1" dirty="0">
              <a:solidFill>
                <a:srgbClr val="C00000"/>
              </a:solidFill>
              <a:latin typeface="+mn-lt"/>
            </a:endParaRPr>
          </a:p>
        </p:txBody>
      </p:sp>
      <p:sp>
        <p:nvSpPr>
          <p:cNvPr id="15375" name="TextBox 1"/>
          <p:cNvSpPr txBox="1">
            <a:spLocks noChangeArrowheads="1"/>
          </p:cNvSpPr>
          <p:nvPr/>
        </p:nvSpPr>
        <p:spPr bwMode="auto">
          <a:xfrm>
            <a:off x="392113" y="1023006"/>
            <a:ext cx="504031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eaLnBrk="1" hangingPunct="1"/>
            <a:r>
              <a:rPr lang="zh-CN" altLang="en-US" sz="2800" b="1" dirty="0">
                <a:latin typeface="黑体" panose="02010609060101010101" pitchFamily="49" charset="-122"/>
                <a:ea typeface="黑体" panose="02010609060101010101" pitchFamily="49" charset="-122"/>
              </a:rPr>
              <a:t>国家和区域生态安全的底线</a:t>
            </a:r>
          </a:p>
        </p:txBody>
      </p:sp>
      <p:sp>
        <p:nvSpPr>
          <p:cNvPr id="15376" name="Text Box 3"/>
          <p:cNvSpPr txBox="1">
            <a:spLocks noChangeArrowheads="1"/>
          </p:cNvSpPr>
          <p:nvPr/>
        </p:nvSpPr>
        <p:spPr bwMode="auto">
          <a:xfrm>
            <a:off x="6283325" y="6011863"/>
            <a:ext cx="1728788" cy="585787"/>
          </a:xfrm>
          <a:prstGeom prst="rect">
            <a:avLst/>
          </a:prstGeom>
          <a:noFill/>
          <a:ln w="3810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lIns="54000" rIns="5400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spcBef>
                <a:spcPct val="50000"/>
              </a:spcBef>
            </a:pPr>
            <a:r>
              <a:rPr lang="zh-CN" altLang="en-US" sz="1600" b="1">
                <a:solidFill>
                  <a:srgbClr val="000099"/>
                </a:solidFill>
                <a:latin typeface="+mn-lt"/>
                <a:ea typeface="黑体" charset="0"/>
                <a:cs typeface="黑体" charset="0"/>
              </a:rPr>
              <a:t> </a:t>
            </a:r>
            <a:r>
              <a:rPr lang="zh-CN" altLang="en-US" sz="1600">
                <a:solidFill>
                  <a:srgbClr val="000099"/>
                </a:solidFill>
                <a:latin typeface="+mn-lt"/>
                <a:ea typeface="黑体" charset="0"/>
                <a:cs typeface="黑体" charset="0"/>
              </a:rPr>
              <a:t>关键物种生境与生态系统</a:t>
            </a:r>
          </a:p>
        </p:txBody>
      </p:sp>
      <p:sp>
        <p:nvSpPr>
          <p:cNvPr id="15377" name="Text Box 8"/>
          <p:cNvSpPr txBox="1">
            <a:spLocks noChangeArrowheads="1"/>
          </p:cNvSpPr>
          <p:nvPr/>
        </p:nvSpPr>
        <p:spPr bwMode="auto">
          <a:xfrm>
            <a:off x="1800225" y="6040438"/>
            <a:ext cx="1728788" cy="560387"/>
          </a:xfrm>
          <a:prstGeom prst="rect">
            <a:avLst/>
          </a:prstGeom>
          <a:noFill/>
          <a:ln w="3810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lnSpc>
                <a:spcPct val="80000"/>
              </a:lnSpc>
              <a:spcBef>
                <a:spcPct val="50000"/>
              </a:spcBef>
            </a:pPr>
            <a:r>
              <a:rPr lang="zh-CN" altLang="en-US" sz="1600">
                <a:solidFill>
                  <a:srgbClr val="000099"/>
                </a:solidFill>
                <a:latin typeface="+mn-lt"/>
                <a:ea typeface="黑体" charset="0"/>
                <a:cs typeface="黑体" charset="0"/>
              </a:rPr>
              <a:t>重要生态</a:t>
            </a:r>
          </a:p>
          <a:p>
            <a:pPr algn="ctr" eaLnBrk="1" hangingPunct="1">
              <a:lnSpc>
                <a:spcPct val="60000"/>
              </a:lnSpc>
              <a:spcBef>
                <a:spcPct val="50000"/>
              </a:spcBef>
            </a:pPr>
            <a:r>
              <a:rPr lang="zh-CN" altLang="en-US" sz="1600">
                <a:solidFill>
                  <a:srgbClr val="000099"/>
                </a:solidFill>
                <a:latin typeface="+mn-lt"/>
                <a:ea typeface="黑体" charset="0"/>
                <a:cs typeface="黑体" charset="0"/>
              </a:rPr>
              <a:t>功能区</a:t>
            </a:r>
          </a:p>
        </p:txBody>
      </p:sp>
      <p:sp>
        <p:nvSpPr>
          <p:cNvPr id="15378" name="Text Box 13"/>
          <p:cNvSpPr txBox="1">
            <a:spLocks noChangeArrowheads="1"/>
          </p:cNvSpPr>
          <p:nvPr/>
        </p:nvSpPr>
        <p:spPr bwMode="auto">
          <a:xfrm>
            <a:off x="4032250" y="6011863"/>
            <a:ext cx="1728788" cy="585787"/>
          </a:xfrm>
          <a:prstGeom prst="rect">
            <a:avLst/>
          </a:prstGeom>
          <a:noFill/>
          <a:ln w="3810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lnSpc>
                <a:spcPct val="90000"/>
              </a:lnSpc>
              <a:spcBef>
                <a:spcPct val="50000"/>
              </a:spcBef>
            </a:pPr>
            <a:r>
              <a:rPr lang="zh-CN" altLang="en-US" sz="1600">
                <a:solidFill>
                  <a:srgbClr val="000099"/>
                </a:solidFill>
                <a:latin typeface="+mn-lt"/>
                <a:ea typeface="黑体" charset="0"/>
                <a:cs typeface="黑体" charset="0"/>
              </a:rPr>
              <a:t>生态敏感区</a:t>
            </a:r>
          </a:p>
          <a:p>
            <a:pPr algn="ctr" eaLnBrk="1" hangingPunct="1">
              <a:lnSpc>
                <a:spcPct val="60000"/>
              </a:lnSpc>
              <a:spcBef>
                <a:spcPct val="50000"/>
              </a:spcBef>
            </a:pPr>
            <a:r>
              <a:rPr lang="zh-CN" altLang="en-US" sz="1600">
                <a:solidFill>
                  <a:srgbClr val="000099"/>
                </a:solidFill>
                <a:latin typeface="+mn-lt"/>
                <a:ea typeface="黑体" charset="0"/>
                <a:cs typeface="黑体" charset="0"/>
              </a:rPr>
              <a:t>脆弱区区</a:t>
            </a:r>
          </a:p>
        </p:txBody>
      </p:sp>
      <p:sp>
        <p:nvSpPr>
          <p:cNvPr id="25" name="标题 3"/>
          <p:cNvSpPr txBox="1">
            <a:spLocks/>
          </p:cNvSpPr>
          <p:nvPr/>
        </p:nvSpPr>
        <p:spPr>
          <a:xfrm>
            <a:off x="457200" y="117476"/>
            <a:ext cx="8229600" cy="66992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3600" smtClean="0"/>
              <a:t>Preliminary conclusion on definition</a:t>
            </a:r>
            <a:endParaRPr lang="zh-CN" altLang="en-US" sz="3600" dirty="0"/>
          </a:p>
        </p:txBody>
      </p:sp>
    </p:spTree>
    <p:extLst>
      <p:ext uri="{BB962C8B-B14F-4D97-AF65-F5344CB8AC3E}">
        <p14:creationId xmlns:p14="http://schemas.microsoft.com/office/powerpoint/2010/main" xmlns="" val="1021553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0000FF"/>
                </a:solidFill>
              </a:rPr>
              <a:t>3   </a:t>
            </a:r>
            <a:r>
              <a:rPr lang="zh-CN" altLang="en-US" b="1" dirty="0" smtClean="0">
                <a:solidFill>
                  <a:srgbClr val="0000FF"/>
                </a:solidFill>
                <a:latin typeface="黑体" pitchFamily="49" charset="-122"/>
                <a:ea typeface="黑体" pitchFamily="49" charset="-122"/>
              </a:rPr>
              <a:t>制度挑战 </a:t>
            </a:r>
            <a:r>
              <a:rPr lang="en-US" b="1" dirty="0" smtClean="0">
                <a:solidFill>
                  <a:srgbClr val="0000FF"/>
                </a:solidFill>
              </a:rPr>
              <a:t>The Institutional Challenge </a:t>
            </a:r>
            <a:endParaRPr lang="en-US" b="1" dirty="0">
              <a:solidFill>
                <a:srgbClr val="0000FF"/>
              </a:solidFill>
            </a:endParaRPr>
          </a:p>
        </p:txBody>
      </p:sp>
      <p:sp>
        <p:nvSpPr>
          <p:cNvPr id="3" name="Content Placeholder 2"/>
          <p:cNvSpPr>
            <a:spLocks noGrp="1"/>
          </p:cNvSpPr>
          <p:nvPr>
            <p:ph sz="half" idx="1"/>
          </p:nvPr>
        </p:nvSpPr>
        <p:spPr>
          <a:xfrm>
            <a:off x="216570" y="1600200"/>
            <a:ext cx="8686800" cy="4525963"/>
          </a:xfrm>
        </p:spPr>
        <p:txBody>
          <a:bodyPr>
            <a:normAutofit fontScale="85000" lnSpcReduction="20000"/>
          </a:bodyPr>
          <a:lstStyle/>
          <a:p>
            <a:pPr>
              <a:spcBef>
                <a:spcPts val="1800"/>
              </a:spcBef>
              <a:buFont typeface="Wingdings" pitchFamily="2" charset="2"/>
              <a:buChar char="l"/>
            </a:pPr>
            <a:r>
              <a:rPr lang="zh-CN" altLang="en-US" dirty="0" smtClean="0">
                <a:latin typeface="黑体" pitchFamily="49" charset="-122"/>
                <a:ea typeface="黑体" pitchFamily="49" charset="-122"/>
              </a:rPr>
              <a:t>需要建立协调的机制</a:t>
            </a:r>
            <a:r>
              <a:rPr lang="en-US" altLang="zh-CN" dirty="0" smtClean="0">
                <a:latin typeface="黑体" pitchFamily="49" charset="-122"/>
                <a:ea typeface="黑体" pitchFamily="49" charset="-122"/>
              </a:rPr>
              <a:t>/E</a:t>
            </a:r>
            <a:r>
              <a:rPr lang="en-US" altLang="zh-CN" dirty="0" smtClean="0"/>
              <a:t>stablish a</a:t>
            </a:r>
            <a:r>
              <a:rPr lang="en-US" dirty="0" smtClean="0"/>
              <a:t> well coordinated mechanism to draw and manage the RLs.</a:t>
            </a:r>
          </a:p>
          <a:p>
            <a:pPr>
              <a:spcBef>
                <a:spcPts val="1800"/>
              </a:spcBef>
              <a:buFont typeface="Wingdings" pitchFamily="2" charset="2"/>
              <a:buChar char="l"/>
            </a:pPr>
            <a:r>
              <a:rPr lang="zh-CN" altLang="en-US" dirty="0" smtClean="0">
                <a:latin typeface="黑体" pitchFamily="49" charset="-122"/>
                <a:ea typeface="黑体" pitchFamily="49" charset="-122"/>
              </a:rPr>
              <a:t>需要与其他优先区协调</a:t>
            </a:r>
            <a:r>
              <a:rPr lang="en-US" altLang="zh-CN" dirty="0" smtClean="0">
                <a:latin typeface="黑体" pitchFamily="49" charset="-122"/>
                <a:ea typeface="黑体" pitchFamily="49" charset="-122"/>
              </a:rPr>
              <a:t>/A</a:t>
            </a:r>
            <a:r>
              <a:rPr lang="en-US" dirty="0" smtClean="0"/>
              <a:t>lignment with other priorities (agriculture, development, urbanization)</a:t>
            </a:r>
          </a:p>
          <a:p>
            <a:pPr>
              <a:spcBef>
                <a:spcPts val="1800"/>
              </a:spcBef>
              <a:buFont typeface="Wingdings" pitchFamily="2" charset="2"/>
              <a:buChar char="l"/>
            </a:pPr>
            <a:r>
              <a:rPr lang="zh-CN" altLang="en-US" dirty="0" smtClean="0">
                <a:latin typeface="黑体" pitchFamily="49" charset="-122"/>
                <a:ea typeface="黑体" pitchFamily="49" charset="-122"/>
              </a:rPr>
              <a:t>需要多各部门及其政策实践的参与</a:t>
            </a:r>
            <a:r>
              <a:rPr lang="en-US" altLang="zh-CN" dirty="0" smtClean="0">
                <a:latin typeface="黑体" pitchFamily="49" charset="-122"/>
                <a:ea typeface="黑体" pitchFamily="49" charset="-122"/>
              </a:rPr>
              <a:t>/</a:t>
            </a:r>
            <a:r>
              <a:rPr lang="en-US" dirty="0" smtClean="0"/>
              <a:t>In</a:t>
            </a:r>
            <a:r>
              <a:rPr lang="en-US" altLang="zh-CN" dirty="0" smtClean="0"/>
              <a:t>tegrate</a:t>
            </a:r>
            <a:r>
              <a:rPr lang="en-US" dirty="0" smtClean="0"/>
              <a:t> all agencies and policies and practices (e.g., land use planning)</a:t>
            </a:r>
          </a:p>
          <a:p>
            <a:pPr>
              <a:spcBef>
                <a:spcPts val="1800"/>
              </a:spcBef>
              <a:buFont typeface="Wingdings" pitchFamily="2" charset="2"/>
              <a:buChar char="l"/>
            </a:pPr>
            <a:r>
              <a:rPr lang="zh-CN" altLang="en-US" dirty="0" smtClean="0">
                <a:latin typeface="黑体" pitchFamily="49" charset="-122"/>
                <a:ea typeface="黑体" pitchFamily="49" charset="-122"/>
              </a:rPr>
              <a:t>需要整合不同类型的保护地</a:t>
            </a:r>
            <a:r>
              <a:rPr lang="en-US" altLang="zh-CN" dirty="0" smtClean="0"/>
              <a:t>/Integrate different types of protected areas into EER system</a:t>
            </a:r>
          </a:p>
          <a:p>
            <a:pPr>
              <a:spcBef>
                <a:spcPts val="1800"/>
              </a:spcBef>
              <a:buFont typeface="Wingdings" pitchFamily="2" charset="2"/>
              <a:buChar char="l"/>
            </a:pPr>
            <a:r>
              <a:rPr lang="zh-CN" altLang="en-US" dirty="0" smtClean="0">
                <a:latin typeface="黑体" pitchFamily="49" charset="-122"/>
                <a:ea typeface="黑体" pitchFamily="49" charset="-122"/>
              </a:rPr>
              <a:t>需要强化执法管理</a:t>
            </a:r>
            <a:r>
              <a:rPr lang="en-US" altLang="zh-CN" dirty="0" smtClean="0"/>
              <a:t>/Monitor and e</a:t>
            </a:r>
            <a:r>
              <a:rPr lang="en-US" dirty="0" smtClean="0"/>
              <a:t>nsure compliance and enforcement</a:t>
            </a:r>
          </a:p>
          <a:p>
            <a:pPr>
              <a:spcBef>
                <a:spcPts val="1800"/>
              </a:spcBef>
              <a:buFont typeface="Wingdings" pitchFamily="2" charset="2"/>
              <a:buChar char="l"/>
            </a:pPr>
            <a:r>
              <a:rPr lang="zh-CN" altLang="en-US" dirty="0" smtClean="0">
                <a:latin typeface="黑体" pitchFamily="49" charset="-122"/>
                <a:ea typeface="黑体" pitchFamily="49" charset="-122"/>
              </a:rPr>
              <a:t>需要建立生态补偿机制</a:t>
            </a:r>
            <a:r>
              <a:rPr lang="en-US" altLang="zh-CN" dirty="0" smtClean="0"/>
              <a:t>/Eco-compensation mechanism</a:t>
            </a:r>
            <a:endParaRPr lang="en-US" dirty="0" smtClean="0"/>
          </a:p>
        </p:txBody>
      </p:sp>
    </p:spTree>
    <p:extLst>
      <p:ext uri="{BB962C8B-B14F-4D97-AF65-F5344CB8AC3E}">
        <p14:creationId xmlns:p14="http://schemas.microsoft.com/office/powerpoint/2010/main" xmlns="" val="2643097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29600" cy="1143000"/>
          </a:xfrm>
        </p:spPr>
        <p:txBody>
          <a:bodyPr>
            <a:noAutofit/>
          </a:bodyPr>
          <a:lstStyle/>
          <a:p>
            <a:r>
              <a:rPr lang="en-US" sz="3000" dirty="0" smtClean="0">
                <a:latin typeface="+mn-lt"/>
                <a:ea typeface="黑体" panose="02010609060101010101" pitchFamily="49" charset="-122"/>
              </a:rPr>
              <a:t>Institutional Components for Redlining at National-Local levels: </a:t>
            </a:r>
            <a:r>
              <a:rPr lang="en-US" sz="2800" dirty="0" smtClean="0">
                <a:latin typeface="+mn-lt"/>
                <a:ea typeface="黑体" panose="02010609060101010101" pitchFamily="49" charset="-122"/>
              </a:rPr>
              <a:t/>
            </a:r>
            <a:br>
              <a:rPr lang="en-US" sz="2800" dirty="0" smtClean="0">
                <a:latin typeface="+mn-lt"/>
                <a:ea typeface="黑体" panose="02010609060101010101" pitchFamily="49" charset="-122"/>
              </a:rPr>
            </a:br>
            <a:r>
              <a:rPr lang="zh-CN" altLang="en-US" sz="2800" dirty="0" smtClean="0">
                <a:latin typeface="+mn-lt"/>
                <a:ea typeface="黑体" panose="02010609060101010101" pitchFamily="49" charset="-122"/>
              </a:rPr>
              <a:t>生态环境红线的机构要素</a:t>
            </a:r>
            <a:r>
              <a:rPr lang="en-US" altLang="zh-CN" sz="2800" dirty="0" smtClean="0">
                <a:latin typeface="+mn-lt"/>
                <a:ea typeface="黑体" panose="02010609060101010101" pitchFamily="49" charset="-122"/>
              </a:rPr>
              <a:t>-</a:t>
            </a:r>
            <a:r>
              <a:rPr lang="zh-CN" altLang="en-US" sz="2800" dirty="0" smtClean="0">
                <a:latin typeface="+mn-lt"/>
                <a:ea typeface="黑体" panose="02010609060101010101" pitchFamily="49" charset="-122"/>
              </a:rPr>
              <a:t>国家和地方层面：</a:t>
            </a:r>
            <a:endParaRPr lang="en-US" sz="2800" dirty="0">
              <a:latin typeface="+mn-lt"/>
              <a:ea typeface="黑体" panose="02010609060101010101" pitchFamily="49" charset="-122"/>
            </a:endParaRPr>
          </a:p>
        </p:txBody>
      </p:sp>
      <p:sp>
        <p:nvSpPr>
          <p:cNvPr id="3" name="Content Placeholder 2"/>
          <p:cNvSpPr>
            <a:spLocks noGrp="1"/>
          </p:cNvSpPr>
          <p:nvPr>
            <p:ph sz="half" idx="1"/>
          </p:nvPr>
        </p:nvSpPr>
        <p:spPr>
          <a:xfrm>
            <a:off x="457200" y="1943100"/>
            <a:ext cx="4038600" cy="4525963"/>
          </a:xfrm>
        </p:spPr>
        <p:txBody>
          <a:bodyPr>
            <a:normAutofit/>
          </a:bodyPr>
          <a:lstStyle/>
          <a:p>
            <a:r>
              <a:rPr lang="en-US" sz="2400" dirty="0" smtClean="0">
                <a:ea typeface="黑体" panose="02010609060101010101" pitchFamily="49" charset="-122"/>
              </a:rPr>
              <a:t> Information &amp; Technical analysis</a:t>
            </a:r>
          </a:p>
          <a:p>
            <a:r>
              <a:rPr lang="en-US" sz="2400" dirty="0" smtClean="0">
                <a:ea typeface="黑体" panose="02010609060101010101" pitchFamily="49" charset="-122"/>
              </a:rPr>
              <a:t>Integrated Government  Policies </a:t>
            </a:r>
          </a:p>
          <a:p>
            <a:r>
              <a:rPr lang="en-US" sz="2400" dirty="0" smtClean="0">
                <a:ea typeface="黑体" panose="02010609060101010101" pitchFamily="49" charset="-122"/>
              </a:rPr>
              <a:t>Setting targets,  and limits</a:t>
            </a:r>
          </a:p>
          <a:p>
            <a:r>
              <a:rPr lang="en-US" sz="2400" dirty="0" smtClean="0">
                <a:ea typeface="黑体" panose="02010609060101010101" pitchFamily="49" charset="-122"/>
              </a:rPr>
              <a:t>Coordinated Land Use Planning</a:t>
            </a:r>
          </a:p>
          <a:p>
            <a:r>
              <a:rPr lang="en-US" sz="2400" dirty="0" smtClean="0">
                <a:ea typeface="黑体" panose="02010609060101010101" pitchFamily="49" charset="-122"/>
              </a:rPr>
              <a:t>Management of Compliance &amp; Enforcement</a:t>
            </a:r>
          </a:p>
          <a:p>
            <a:r>
              <a:rPr lang="en-US" sz="2400" dirty="0" smtClean="0">
                <a:ea typeface="黑体" panose="02010609060101010101" pitchFamily="49" charset="-122"/>
              </a:rPr>
              <a:t>Incentives &amp; Compensation mechanisms</a:t>
            </a:r>
          </a:p>
          <a:p>
            <a:endParaRPr lang="en-US" sz="2400" dirty="0" smtClean="0">
              <a:ea typeface="黑体" panose="02010609060101010101" pitchFamily="49" charset="-122"/>
            </a:endParaRPr>
          </a:p>
          <a:p>
            <a:endParaRPr lang="en-US" dirty="0" smtClean="0">
              <a:ea typeface="黑体" panose="02010609060101010101" pitchFamily="49" charset="-122"/>
            </a:endParaRPr>
          </a:p>
        </p:txBody>
      </p:sp>
      <p:sp>
        <p:nvSpPr>
          <p:cNvPr id="4" name="Content Placeholder 3"/>
          <p:cNvSpPr>
            <a:spLocks noGrp="1"/>
          </p:cNvSpPr>
          <p:nvPr>
            <p:ph sz="half" idx="2"/>
          </p:nvPr>
        </p:nvSpPr>
        <p:spPr>
          <a:xfrm>
            <a:off x="4648200" y="1943100"/>
            <a:ext cx="4038600" cy="4525963"/>
          </a:xfrm>
        </p:spPr>
        <p:txBody>
          <a:bodyPr>
            <a:normAutofit/>
          </a:bodyPr>
          <a:lstStyle/>
          <a:p>
            <a:r>
              <a:rPr lang="zh-CN" altLang="en-US" dirty="0" smtClean="0">
                <a:ea typeface="黑体" panose="02010609060101010101" pitchFamily="49" charset="-122"/>
              </a:rPr>
              <a:t>信息和技术分析</a:t>
            </a:r>
            <a:endParaRPr lang="en-US" altLang="zh-CN" dirty="0" smtClean="0">
              <a:ea typeface="黑体" panose="02010609060101010101" pitchFamily="49" charset="-122"/>
            </a:endParaRPr>
          </a:p>
          <a:p>
            <a:r>
              <a:rPr lang="zh-CN" altLang="en-US" dirty="0" smtClean="0">
                <a:ea typeface="黑体" panose="02010609060101010101" pitchFamily="49" charset="-122"/>
              </a:rPr>
              <a:t>整合政府相关政策</a:t>
            </a:r>
            <a:endParaRPr lang="en-US" altLang="zh-CN" dirty="0" smtClean="0">
              <a:ea typeface="黑体" panose="02010609060101010101" pitchFamily="49" charset="-122"/>
            </a:endParaRPr>
          </a:p>
          <a:p>
            <a:r>
              <a:rPr lang="zh-CN" altLang="en-US" dirty="0" smtClean="0">
                <a:ea typeface="黑体" panose="02010609060101010101" pitchFamily="49" charset="-122"/>
              </a:rPr>
              <a:t>确定目标、和约束条件</a:t>
            </a:r>
            <a:endParaRPr lang="en-US" altLang="zh-CN" dirty="0" smtClean="0">
              <a:ea typeface="黑体" panose="02010609060101010101" pitchFamily="49" charset="-122"/>
            </a:endParaRPr>
          </a:p>
          <a:p>
            <a:r>
              <a:rPr lang="zh-CN" altLang="en-US" dirty="0" smtClean="0">
                <a:ea typeface="黑体" panose="02010609060101010101" pitchFamily="49" charset="-122"/>
              </a:rPr>
              <a:t>协调土地利用规划</a:t>
            </a:r>
            <a:endParaRPr lang="en-US" altLang="zh-CN" dirty="0" smtClean="0">
              <a:ea typeface="黑体" panose="02010609060101010101" pitchFamily="49" charset="-122"/>
            </a:endParaRPr>
          </a:p>
          <a:p>
            <a:r>
              <a:rPr lang="zh-CN" altLang="en-US" dirty="0" smtClean="0">
                <a:ea typeface="黑体" panose="02010609060101010101" pitchFamily="49" charset="-122"/>
              </a:rPr>
              <a:t>遵从和执行的管控</a:t>
            </a:r>
            <a:endParaRPr lang="en-US" altLang="zh-CN" dirty="0" smtClean="0">
              <a:ea typeface="黑体" panose="02010609060101010101" pitchFamily="49" charset="-122"/>
            </a:endParaRPr>
          </a:p>
          <a:p>
            <a:r>
              <a:rPr lang="zh-CN" altLang="en-US" dirty="0" smtClean="0">
                <a:ea typeface="黑体" panose="02010609060101010101" pitchFamily="49" charset="-122"/>
              </a:rPr>
              <a:t>激励和补偿机制</a:t>
            </a:r>
            <a:endParaRPr lang="en-US" dirty="0">
              <a:ea typeface="黑体" panose="02010609060101010101" pitchFamily="49" charset="-122"/>
            </a:endParaRPr>
          </a:p>
        </p:txBody>
      </p:sp>
    </p:spTree>
    <p:extLst>
      <p:ext uri="{BB962C8B-B14F-4D97-AF65-F5344CB8AC3E}">
        <p14:creationId xmlns:p14="http://schemas.microsoft.com/office/powerpoint/2010/main" xmlns="" val="2793067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solidFill>
                  <a:srgbClr val="0000FF"/>
                </a:solidFill>
                <a:latin typeface="黑体" pitchFamily="49" charset="-122"/>
                <a:ea typeface="黑体" pitchFamily="49" charset="-122"/>
              </a:rPr>
              <a:t>汇报提纲 </a:t>
            </a:r>
            <a:r>
              <a:rPr lang="en-US" b="1" dirty="0" smtClean="0">
                <a:solidFill>
                  <a:srgbClr val="0000FF"/>
                </a:solidFill>
              </a:rPr>
              <a:t>Outline</a:t>
            </a:r>
            <a:endParaRPr lang="en-US" b="1" dirty="0">
              <a:solidFill>
                <a:srgbClr val="0000FF"/>
              </a:solidFill>
            </a:endParaRPr>
          </a:p>
        </p:txBody>
      </p:sp>
      <p:sp>
        <p:nvSpPr>
          <p:cNvPr id="4" name="Content Placeholder 3"/>
          <p:cNvSpPr>
            <a:spLocks noGrp="1"/>
          </p:cNvSpPr>
          <p:nvPr>
            <p:ph sz="half" idx="1"/>
          </p:nvPr>
        </p:nvSpPr>
        <p:spPr>
          <a:xfrm>
            <a:off x="1844040" y="1600200"/>
            <a:ext cx="6934200" cy="4525963"/>
          </a:xfrm>
        </p:spPr>
        <p:txBody>
          <a:bodyPr>
            <a:normAutofit fontScale="92500" lnSpcReduction="20000"/>
          </a:bodyPr>
          <a:lstStyle/>
          <a:p>
            <a:pPr>
              <a:lnSpc>
                <a:spcPct val="150000"/>
              </a:lnSpc>
              <a:spcBef>
                <a:spcPts val="0"/>
              </a:spcBef>
              <a:buFont typeface="Wingdings" pitchFamily="2" charset="2"/>
              <a:buChar char="l"/>
            </a:pPr>
            <a:r>
              <a:rPr lang="zh-CN" altLang="en-US" dirty="0" smtClean="0">
                <a:latin typeface="黑体" pitchFamily="49" charset="-122"/>
                <a:ea typeface="黑体" pitchFamily="49" charset="-122"/>
              </a:rPr>
              <a:t>背景</a:t>
            </a:r>
            <a:r>
              <a:rPr lang="en-US" altLang="zh-CN" dirty="0" smtClean="0">
                <a:latin typeface="黑体" pitchFamily="49" charset="-122"/>
                <a:ea typeface="黑体" pitchFamily="49" charset="-122"/>
              </a:rPr>
              <a:t>/</a:t>
            </a:r>
            <a:r>
              <a:rPr lang="en-US" dirty="0" smtClean="0"/>
              <a:t>Background</a:t>
            </a:r>
          </a:p>
          <a:p>
            <a:pPr>
              <a:lnSpc>
                <a:spcPct val="150000"/>
              </a:lnSpc>
              <a:spcBef>
                <a:spcPts val="0"/>
              </a:spcBef>
              <a:buFont typeface="Wingdings" pitchFamily="2" charset="2"/>
              <a:buChar char="l"/>
            </a:pPr>
            <a:r>
              <a:rPr lang="zh-CN" altLang="en-US" dirty="0" smtClean="0">
                <a:latin typeface="黑体" pitchFamily="49" charset="-122"/>
                <a:ea typeface="黑体" pitchFamily="49" charset="-122"/>
              </a:rPr>
              <a:t>研究意义</a:t>
            </a:r>
            <a:r>
              <a:rPr lang="en-US" altLang="zh-CN" dirty="0" smtClean="0"/>
              <a:t>/</a:t>
            </a:r>
            <a:r>
              <a:rPr lang="en-US" dirty="0" smtClean="0"/>
              <a:t>Reasons for this work</a:t>
            </a:r>
          </a:p>
          <a:p>
            <a:pPr>
              <a:lnSpc>
                <a:spcPct val="150000"/>
              </a:lnSpc>
              <a:spcBef>
                <a:spcPts val="0"/>
              </a:spcBef>
              <a:buFont typeface="Wingdings" pitchFamily="2" charset="2"/>
              <a:buChar char="l"/>
            </a:pPr>
            <a:r>
              <a:rPr lang="zh-CN" altLang="en-US" dirty="0" smtClean="0">
                <a:latin typeface="黑体" pitchFamily="49" charset="-122"/>
                <a:ea typeface="黑体" pitchFamily="49" charset="-122"/>
              </a:rPr>
              <a:t>进展与挑战</a:t>
            </a:r>
            <a:r>
              <a:rPr lang="en-US" altLang="zh-CN" dirty="0" smtClean="0"/>
              <a:t>/</a:t>
            </a:r>
            <a:r>
              <a:rPr lang="en-US" dirty="0" smtClean="0"/>
              <a:t>Progress but Challenges</a:t>
            </a:r>
          </a:p>
          <a:p>
            <a:pPr>
              <a:lnSpc>
                <a:spcPct val="150000"/>
              </a:lnSpc>
              <a:spcBef>
                <a:spcPts val="0"/>
              </a:spcBef>
              <a:buFont typeface="Wingdings" pitchFamily="2" charset="2"/>
              <a:buChar char="l"/>
            </a:pPr>
            <a:r>
              <a:rPr lang="zh-CN" altLang="en-US" dirty="0" smtClean="0">
                <a:latin typeface="黑体" pitchFamily="49" charset="-122"/>
                <a:ea typeface="黑体" pitchFamily="49" charset="-122"/>
              </a:rPr>
              <a:t>制度挑战</a:t>
            </a:r>
            <a:r>
              <a:rPr lang="en-US" altLang="zh-CN" dirty="0" smtClean="0"/>
              <a:t>/</a:t>
            </a:r>
            <a:r>
              <a:rPr lang="en-US" dirty="0" smtClean="0"/>
              <a:t>The Institutional Challenge</a:t>
            </a:r>
          </a:p>
          <a:p>
            <a:pPr>
              <a:lnSpc>
                <a:spcPct val="150000"/>
              </a:lnSpc>
              <a:spcBef>
                <a:spcPts val="0"/>
              </a:spcBef>
              <a:buFont typeface="Wingdings" pitchFamily="2" charset="2"/>
              <a:buChar char="l"/>
            </a:pPr>
            <a:r>
              <a:rPr lang="zh-CN" altLang="en-US" dirty="0" smtClean="0">
                <a:latin typeface="黑体" pitchFamily="49" charset="-122"/>
                <a:ea typeface="黑体" pitchFamily="49" charset="-122"/>
              </a:rPr>
              <a:t>研究目标</a:t>
            </a:r>
            <a:r>
              <a:rPr lang="en-US" altLang="zh-CN" dirty="0" smtClean="0"/>
              <a:t>/</a:t>
            </a:r>
            <a:r>
              <a:rPr lang="en-US" dirty="0" smtClean="0"/>
              <a:t>Research </a:t>
            </a:r>
            <a:r>
              <a:rPr lang="en-US" dirty="0"/>
              <a:t>O</a:t>
            </a:r>
            <a:r>
              <a:rPr lang="en-US" dirty="0" smtClean="0"/>
              <a:t>bjectives</a:t>
            </a:r>
          </a:p>
          <a:p>
            <a:pPr>
              <a:lnSpc>
                <a:spcPct val="150000"/>
              </a:lnSpc>
              <a:spcBef>
                <a:spcPts val="0"/>
              </a:spcBef>
              <a:buFont typeface="Wingdings" pitchFamily="2" charset="2"/>
              <a:buChar char="l"/>
            </a:pPr>
            <a:r>
              <a:rPr lang="zh-CN" altLang="en-US" dirty="0" smtClean="0">
                <a:latin typeface="黑体" pitchFamily="49" charset="-122"/>
                <a:ea typeface="黑体" pitchFamily="49" charset="-122"/>
              </a:rPr>
              <a:t>研究内容</a:t>
            </a:r>
            <a:r>
              <a:rPr lang="en-US" altLang="zh-CN" dirty="0" smtClean="0">
                <a:latin typeface="黑体" pitchFamily="49" charset="-122"/>
                <a:ea typeface="黑体" pitchFamily="49" charset="-122"/>
              </a:rPr>
              <a:t>/</a:t>
            </a:r>
            <a:r>
              <a:rPr lang="en-US" dirty="0" smtClean="0"/>
              <a:t>Research Content</a:t>
            </a:r>
          </a:p>
          <a:p>
            <a:pPr>
              <a:lnSpc>
                <a:spcPct val="150000"/>
              </a:lnSpc>
              <a:spcBef>
                <a:spcPts val="0"/>
              </a:spcBef>
              <a:buFont typeface="Wingdings" pitchFamily="2" charset="2"/>
              <a:buChar char="l"/>
            </a:pPr>
            <a:r>
              <a:rPr lang="zh-CN" altLang="en-US" dirty="0" smtClean="0">
                <a:latin typeface="黑体" pitchFamily="49" charset="-122"/>
                <a:ea typeface="黑体" pitchFamily="49" charset="-122"/>
              </a:rPr>
              <a:t>工作计划</a:t>
            </a:r>
            <a:r>
              <a:rPr lang="en-US" altLang="zh-CN" dirty="0" smtClean="0">
                <a:latin typeface="黑体" pitchFamily="49" charset="-122"/>
                <a:ea typeface="黑体" pitchFamily="49" charset="-122"/>
              </a:rPr>
              <a:t>/</a:t>
            </a:r>
            <a:r>
              <a:rPr lang="en-US" dirty="0" err="1" smtClean="0"/>
              <a:t>Workplan</a:t>
            </a:r>
            <a:endParaRPr lang="en-US" dirty="0" smtClean="0"/>
          </a:p>
          <a:p>
            <a:pPr>
              <a:lnSpc>
                <a:spcPct val="150000"/>
              </a:lnSpc>
              <a:spcBef>
                <a:spcPts val="0"/>
              </a:spcBef>
              <a:buFont typeface="Wingdings" pitchFamily="2" charset="2"/>
              <a:buChar char="l"/>
            </a:pPr>
            <a:r>
              <a:rPr lang="zh-CN" altLang="en-US" dirty="0" smtClean="0">
                <a:latin typeface="黑体" pitchFamily="49" charset="-122"/>
                <a:ea typeface="黑体" pitchFamily="49" charset="-122"/>
              </a:rPr>
              <a:t>初步结果</a:t>
            </a:r>
            <a:r>
              <a:rPr lang="en-US" altLang="zh-CN" dirty="0" smtClean="0">
                <a:latin typeface="黑体" pitchFamily="49" charset="-122"/>
                <a:ea typeface="黑体" pitchFamily="49" charset="-122"/>
              </a:rPr>
              <a:t>/P</a:t>
            </a:r>
            <a:r>
              <a:rPr lang="en-US" altLang="zh-CN" dirty="0" smtClean="0"/>
              <a:t>reliminary Conclusions</a:t>
            </a:r>
            <a:endParaRPr lang="en-US" dirty="0" smtClean="0"/>
          </a:p>
          <a:p>
            <a:pPr>
              <a:lnSpc>
                <a:spcPct val="150000"/>
              </a:lnSpc>
              <a:spcBef>
                <a:spcPts val="0"/>
              </a:spcBef>
            </a:pPr>
            <a:endParaRPr lang="en-US" dirty="0" smtClean="0"/>
          </a:p>
          <a:p>
            <a:pPr>
              <a:lnSpc>
                <a:spcPct val="150000"/>
              </a:lnSpc>
              <a:spcBef>
                <a:spcPts val="0"/>
              </a:spcBef>
            </a:pPr>
            <a:endParaRPr lang="en-US" dirty="0" smtClean="0"/>
          </a:p>
          <a:p>
            <a:pPr>
              <a:lnSpc>
                <a:spcPct val="150000"/>
              </a:lnSpc>
              <a:spcBef>
                <a:spcPts val="0"/>
              </a:spcBef>
            </a:pPr>
            <a:endParaRPr lang="en-US" dirty="0" smtClean="0"/>
          </a:p>
          <a:p>
            <a:pPr>
              <a:lnSpc>
                <a:spcPct val="150000"/>
              </a:lnSpc>
              <a:spcBef>
                <a:spcPts val="0"/>
              </a:spcBef>
            </a:pPr>
            <a:endParaRPr lang="en-US" dirty="0"/>
          </a:p>
        </p:txBody>
      </p:sp>
    </p:spTree>
    <p:extLst>
      <p:ext uri="{BB962C8B-B14F-4D97-AF65-F5344CB8AC3E}">
        <p14:creationId xmlns:p14="http://schemas.microsoft.com/office/powerpoint/2010/main" xmlns="" val="2701239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80" name="Rectangle 8"/>
          <p:cNvSpPr>
            <a:spLocks noGrp="1" noChangeArrowheads="1"/>
          </p:cNvSpPr>
          <p:nvPr>
            <p:ph type="title" idx="4294967295"/>
          </p:nvPr>
        </p:nvSpPr>
        <p:spPr>
          <a:xfrm>
            <a:off x="84455" y="0"/>
            <a:ext cx="9059545" cy="620713"/>
          </a:xfrm>
        </p:spPr>
        <p:txBody>
          <a:bodyPr>
            <a:normAutofit/>
          </a:bodyPr>
          <a:lstStyle/>
          <a:p>
            <a:pPr algn="l"/>
            <a:r>
              <a:rPr lang="zh-CN" altLang="en-US" sz="2800" b="1" dirty="0" smtClean="0">
                <a:solidFill>
                  <a:srgbClr val="006600"/>
                </a:solidFill>
                <a:latin typeface="+mn-lt"/>
                <a:ea typeface="黑体" pitchFamily="49" charset="-122"/>
              </a:rPr>
              <a:t>完善土地利用规划与保护体系</a:t>
            </a:r>
            <a:r>
              <a:rPr lang="en-US" altLang="zh-CN" sz="2800" b="1" dirty="0" smtClean="0">
                <a:solidFill>
                  <a:srgbClr val="006600"/>
                </a:solidFill>
                <a:latin typeface="+mn-lt"/>
                <a:ea typeface="黑体" pitchFamily="49" charset="-122"/>
              </a:rPr>
              <a:t>/Land use planning system</a:t>
            </a:r>
            <a:endParaRPr lang="en-US" altLang="zh-CN" sz="2800" b="1" dirty="0">
              <a:solidFill>
                <a:srgbClr val="006600"/>
              </a:solidFill>
              <a:latin typeface="+mn-lt"/>
              <a:ea typeface="黑体" pitchFamily="49" charset="-122"/>
            </a:endParaRPr>
          </a:p>
        </p:txBody>
      </p:sp>
      <p:sp>
        <p:nvSpPr>
          <p:cNvPr id="3" name="TextBox 2"/>
          <p:cNvSpPr txBox="1"/>
          <p:nvPr/>
        </p:nvSpPr>
        <p:spPr>
          <a:xfrm>
            <a:off x="3269638" y="3344008"/>
            <a:ext cx="1567480" cy="646331"/>
          </a:xfrm>
          <a:prstGeom prst="rect">
            <a:avLst/>
          </a:prstGeom>
          <a:noFill/>
          <a:ln w="22225">
            <a:solidFill>
              <a:schemeClr val="tx1"/>
            </a:solidFill>
          </a:ln>
        </p:spPr>
        <p:txBody>
          <a:bodyPr wrap="none" rtlCol="0">
            <a:spAutoFit/>
          </a:bodyPr>
          <a:lstStyle/>
          <a:p>
            <a:pPr algn="ctr"/>
            <a:r>
              <a:rPr lang="zh-CN" altLang="en-US" dirty="0" smtClean="0">
                <a:ea typeface="黑体" panose="02010609060101010101" pitchFamily="49" charset="-122"/>
              </a:rPr>
              <a:t>生态用地</a:t>
            </a:r>
            <a:endParaRPr lang="en-US" altLang="zh-CN" dirty="0" smtClean="0">
              <a:ea typeface="黑体" panose="02010609060101010101" pitchFamily="49" charset="-122"/>
            </a:endParaRPr>
          </a:p>
          <a:p>
            <a:pPr algn="ctr"/>
            <a:r>
              <a:rPr lang="en-US" altLang="zh-CN" dirty="0" smtClean="0">
                <a:ea typeface="黑体" panose="02010609060101010101" pitchFamily="49" charset="-122"/>
              </a:rPr>
              <a:t>Ecological land</a:t>
            </a:r>
            <a:endParaRPr lang="zh-CN" altLang="en-US" dirty="0">
              <a:ea typeface="黑体" panose="02010609060101010101" pitchFamily="49" charset="-122"/>
            </a:endParaRPr>
          </a:p>
        </p:txBody>
      </p:sp>
      <p:sp>
        <p:nvSpPr>
          <p:cNvPr id="29" name="TextBox 28"/>
          <p:cNvSpPr txBox="1"/>
          <p:nvPr/>
        </p:nvSpPr>
        <p:spPr>
          <a:xfrm>
            <a:off x="5211205" y="616851"/>
            <a:ext cx="1817742" cy="646331"/>
          </a:xfrm>
          <a:prstGeom prst="rect">
            <a:avLst/>
          </a:prstGeom>
          <a:noFill/>
          <a:ln w="34925">
            <a:solidFill>
              <a:schemeClr val="tx1"/>
            </a:solidFill>
          </a:ln>
        </p:spPr>
        <p:txBody>
          <a:bodyPr wrap="none" rtlCol="0">
            <a:spAutoFit/>
          </a:bodyPr>
          <a:lstStyle/>
          <a:p>
            <a:pPr algn="ctr"/>
            <a:r>
              <a:rPr lang="zh-CN" altLang="en-US" dirty="0" smtClean="0">
                <a:solidFill>
                  <a:srgbClr val="C00000"/>
                </a:solidFill>
                <a:ea typeface="黑体" panose="02010609060101010101" pitchFamily="49" charset="-122"/>
              </a:rPr>
              <a:t>生态保护红线</a:t>
            </a:r>
            <a:endParaRPr lang="en-US" altLang="zh-CN" dirty="0" smtClean="0">
              <a:solidFill>
                <a:srgbClr val="C00000"/>
              </a:solidFill>
              <a:ea typeface="黑体" panose="02010609060101010101" pitchFamily="49" charset="-122"/>
            </a:endParaRPr>
          </a:p>
          <a:p>
            <a:pPr algn="ctr"/>
            <a:r>
              <a:rPr lang="en-US" altLang="zh-CN" dirty="0" smtClean="0">
                <a:solidFill>
                  <a:srgbClr val="C00000"/>
                </a:solidFill>
                <a:ea typeface="黑体" panose="02010609060101010101" pitchFamily="49" charset="-122"/>
              </a:rPr>
              <a:t>Ecological redline</a:t>
            </a:r>
            <a:endParaRPr lang="zh-CN" altLang="en-US" dirty="0">
              <a:solidFill>
                <a:srgbClr val="C00000"/>
              </a:solidFill>
              <a:ea typeface="黑体" panose="02010609060101010101" pitchFamily="49" charset="-122"/>
            </a:endParaRPr>
          </a:p>
        </p:txBody>
      </p:sp>
      <p:sp>
        <p:nvSpPr>
          <p:cNvPr id="30" name="Text Box 17"/>
          <p:cNvSpPr txBox="1">
            <a:spLocks noChangeArrowheads="1"/>
          </p:cNvSpPr>
          <p:nvPr/>
        </p:nvSpPr>
        <p:spPr bwMode="auto">
          <a:xfrm>
            <a:off x="5367925" y="4424139"/>
            <a:ext cx="1707253" cy="534988"/>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pPr>
            <a:r>
              <a:rPr lang="zh-CN" altLang="en-US" sz="1600" dirty="0" smtClean="0">
                <a:ea typeface="黑体" pitchFamily="49" charset="-122"/>
              </a:rPr>
              <a:t>土壤保持</a:t>
            </a:r>
            <a:r>
              <a:rPr lang="en-US" altLang="zh-CN" sz="1600" dirty="0" smtClean="0">
                <a:ea typeface="黑体" pitchFamily="49" charset="-122"/>
              </a:rPr>
              <a:t>/soil conservation</a:t>
            </a:r>
            <a:endParaRPr lang="zh-CN" altLang="en-US" sz="1600" b="0" dirty="0">
              <a:ea typeface="黑体" pitchFamily="49" charset="-122"/>
            </a:endParaRPr>
          </a:p>
        </p:txBody>
      </p:sp>
      <p:sp>
        <p:nvSpPr>
          <p:cNvPr id="32" name="Text Box 18"/>
          <p:cNvSpPr txBox="1">
            <a:spLocks noChangeArrowheads="1"/>
          </p:cNvSpPr>
          <p:nvPr/>
        </p:nvSpPr>
        <p:spPr bwMode="auto">
          <a:xfrm>
            <a:off x="5373879" y="3743102"/>
            <a:ext cx="1707253" cy="534988"/>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pPr>
            <a:r>
              <a:rPr lang="zh-CN" altLang="en-US" sz="1600" b="0" dirty="0" smtClean="0">
                <a:ea typeface="黑体" pitchFamily="49" charset="-122"/>
              </a:rPr>
              <a:t>水源涵养</a:t>
            </a:r>
            <a:r>
              <a:rPr lang="en-US" altLang="zh-CN" sz="1600" b="0" dirty="0" smtClean="0">
                <a:ea typeface="黑体" pitchFamily="49" charset="-122"/>
              </a:rPr>
              <a:t>/Water conservation</a:t>
            </a:r>
            <a:endParaRPr lang="zh-CN" altLang="en-US" sz="1600" b="0" dirty="0">
              <a:ea typeface="黑体" pitchFamily="49" charset="-122"/>
            </a:endParaRPr>
          </a:p>
        </p:txBody>
      </p:sp>
      <p:sp>
        <p:nvSpPr>
          <p:cNvPr id="33" name="Text Box 19"/>
          <p:cNvSpPr txBox="1">
            <a:spLocks noChangeArrowheads="1"/>
          </p:cNvSpPr>
          <p:nvPr/>
        </p:nvSpPr>
        <p:spPr bwMode="auto">
          <a:xfrm>
            <a:off x="5378567" y="2282106"/>
            <a:ext cx="1706400" cy="535531"/>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pPr>
            <a:r>
              <a:rPr lang="zh-CN" altLang="en-US" sz="1600" b="0" dirty="0" smtClean="0">
                <a:ea typeface="黑体" pitchFamily="49" charset="-122"/>
              </a:rPr>
              <a:t>生物多样性保护</a:t>
            </a:r>
            <a:r>
              <a:rPr lang="en-US" altLang="zh-CN" sz="1600" b="0" dirty="0" smtClean="0">
                <a:ea typeface="黑体" pitchFamily="49" charset="-122"/>
              </a:rPr>
              <a:t>/ Ecosystem </a:t>
            </a:r>
            <a:r>
              <a:rPr lang="en-US" altLang="zh-CN" sz="1600" b="0" dirty="0" err="1" smtClean="0">
                <a:ea typeface="黑体" pitchFamily="49" charset="-122"/>
              </a:rPr>
              <a:t>conse</a:t>
            </a:r>
            <a:endParaRPr lang="en-US" altLang="zh-CN" sz="1600" b="0" dirty="0" smtClean="0">
              <a:ea typeface="黑体" pitchFamily="49" charset="-122"/>
            </a:endParaRPr>
          </a:p>
        </p:txBody>
      </p:sp>
      <p:sp>
        <p:nvSpPr>
          <p:cNvPr id="34" name="Text Box 18"/>
          <p:cNvSpPr txBox="1">
            <a:spLocks noChangeArrowheads="1"/>
          </p:cNvSpPr>
          <p:nvPr/>
        </p:nvSpPr>
        <p:spPr bwMode="auto">
          <a:xfrm>
            <a:off x="5387446" y="5103986"/>
            <a:ext cx="1706400" cy="534988"/>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pPr>
            <a:r>
              <a:rPr lang="zh-CN" altLang="en-US" sz="1600" dirty="0" smtClean="0">
                <a:ea typeface="黑体" pitchFamily="49" charset="-122"/>
              </a:rPr>
              <a:t>防风固沙</a:t>
            </a:r>
            <a:r>
              <a:rPr lang="en-US" altLang="zh-CN" sz="1600" dirty="0" smtClean="0">
                <a:ea typeface="黑体" pitchFamily="49" charset="-122"/>
              </a:rPr>
              <a:t>/sand storm control</a:t>
            </a:r>
            <a:endParaRPr lang="zh-CN" altLang="en-US" sz="1600" b="0" dirty="0">
              <a:ea typeface="黑体" pitchFamily="49" charset="-122"/>
            </a:endParaRPr>
          </a:p>
        </p:txBody>
      </p:sp>
      <p:sp>
        <p:nvSpPr>
          <p:cNvPr id="36" name="Text Box 18"/>
          <p:cNvSpPr txBox="1">
            <a:spLocks noChangeArrowheads="1"/>
          </p:cNvSpPr>
          <p:nvPr/>
        </p:nvSpPr>
        <p:spPr bwMode="auto">
          <a:xfrm>
            <a:off x="5371395" y="5794175"/>
            <a:ext cx="1693685" cy="5080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pPr>
            <a:r>
              <a:rPr lang="zh-CN" altLang="en-US" sz="1600" b="0" dirty="0" smtClean="0">
                <a:ea typeface="黑体" pitchFamily="49" charset="-122"/>
              </a:rPr>
              <a:t>洪水调蓄</a:t>
            </a:r>
            <a:r>
              <a:rPr lang="en-US" altLang="zh-CN" sz="1400" b="0" dirty="0" smtClean="0">
                <a:ea typeface="黑体" pitchFamily="49" charset="-122"/>
              </a:rPr>
              <a:t>/ Flooding regulation</a:t>
            </a:r>
            <a:endParaRPr lang="zh-CN" altLang="en-US" sz="1400" b="0" dirty="0">
              <a:ea typeface="黑体" pitchFamily="49" charset="-122"/>
            </a:endParaRPr>
          </a:p>
        </p:txBody>
      </p:sp>
      <p:sp>
        <p:nvSpPr>
          <p:cNvPr id="37" name="TextBox 36"/>
          <p:cNvSpPr txBox="1"/>
          <p:nvPr/>
        </p:nvSpPr>
        <p:spPr>
          <a:xfrm>
            <a:off x="931551" y="650790"/>
            <a:ext cx="1882247" cy="646331"/>
          </a:xfrm>
          <a:prstGeom prst="rect">
            <a:avLst/>
          </a:prstGeom>
          <a:noFill/>
          <a:ln w="34925">
            <a:solidFill>
              <a:srgbClr val="002060"/>
            </a:solidFill>
          </a:ln>
        </p:spPr>
        <p:txBody>
          <a:bodyPr wrap="none" rtlCol="0">
            <a:spAutoFit/>
          </a:bodyPr>
          <a:lstStyle/>
          <a:p>
            <a:pPr algn="ctr"/>
            <a:r>
              <a:rPr lang="zh-CN" altLang="en-US" dirty="0" smtClean="0">
                <a:solidFill>
                  <a:srgbClr val="C00000"/>
                </a:solidFill>
                <a:ea typeface="黑体" panose="02010609060101010101" pitchFamily="49" charset="-122"/>
              </a:rPr>
              <a:t>土地利用规划</a:t>
            </a:r>
            <a:endParaRPr lang="en-US" altLang="zh-CN" dirty="0" smtClean="0">
              <a:solidFill>
                <a:srgbClr val="C00000"/>
              </a:solidFill>
              <a:ea typeface="黑体" panose="02010609060101010101" pitchFamily="49" charset="-122"/>
            </a:endParaRPr>
          </a:p>
          <a:p>
            <a:pPr algn="ctr"/>
            <a:r>
              <a:rPr lang="en-US" altLang="zh-CN" dirty="0" smtClean="0">
                <a:solidFill>
                  <a:srgbClr val="C00000"/>
                </a:solidFill>
                <a:ea typeface="黑体" panose="02010609060101010101" pitchFamily="49" charset="-122"/>
              </a:rPr>
              <a:t>Land use planning</a:t>
            </a:r>
            <a:endParaRPr lang="zh-CN" altLang="en-US" dirty="0">
              <a:solidFill>
                <a:srgbClr val="C00000"/>
              </a:solidFill>
              <a:ea typeface="黑体" panose="02010609060101010101" pitchFamily="49" charset="-122"/>
            </a:endParaRPr>
          </a:p>
        </p:txBody>
      </p:sp>
      <p:sp>
        <p:nvSpPr>
          <p:cNvPr id="38" name="Text Box 17"/>
          <p:cNvSpPr txBox="1">
            <a:spLocks noChangeArrowheads="1"/>
          </p:cNvSpPr>
          <p:nvPr/>
        </p:nvSpPr>
        <p:spPr bwMode="auto">
          <a:xfrm>
            <a:off x="5371395" y="2902302"/>
            <a:ext cx="1706400" cy="535531"/>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pPr>
            <a:r>
              <a:rPr lang="zh-CN" altLang="en-US" sz="1600" dirty="0" smtClean="0">
                <a:ea typeface="黑体" pitchFamily="49" charset="-122"/>
              </a:rPr>
              <a:t>自然遗迹</a:t>
            </a:r>
            <a:r>
              <a:rPr lang="en-US" altLang="zh-CN" sz="1600" dirty="0" smtClean="0">
                <a:ea typeface="黑体" pitchFamily="49" charset="-122"/>
              </a:rPr>
              <a:t>/natural heritage</a:t>
            </a:r>
            <a:endParaRPr lang="zh-CN" altLang="en-US" sz="1600" b="0" dirty="0">
              <a:ea typeface="黑体" pitchFamily="49" charset="-122"/>
            </a:endParaRPr>
          </a:p>
        </p:txBody>
      </p:sp>
      <p:sp>
        <p:nvSpPr>
          <p:cNvPr id="39" name="Text Box 19"/>
          <p:cNvSpPr txBox="1">
            <a:spLocks noChangeArrowheads="1"/>
          </p:cNvSpPr>
          <p:nvPr/>
        </p:nvSpPr>
        <p:spPr bwMode="auto">
          <a:xfrm>
            <a:off x="5375163" y="1664866"/>
            <a:ext cx="1706400" cy="535531"/>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pPr>
            <a:r>
              <a:rPr lang="zh-CN" altLang="en-US" sz="1600" b="0" dirty="0" smtClean="0">
                <a:ea typeface="黑体" pitchFamily="49" charset="-122"/>
              </a:rPr>
              <a:t>生物多样性保护</a:t>
            </a:r>
            <a:r>
              <a:rPr lang="en-US" altLang="zh-CN" sz="1600" b="0" dirty="0" smtClean="0">
                <a:ea typeface="黑体" pitchFamily="49" charset="-122"/>
              </a:rPr>
              <a:t>/ </a:t>
            </a:r>
            <a:r>
              <a:rPr lang="en-US" altLang="zh-CN" sz="1400" dirty="0" smtClean="0">
                <a:ea typeface="黑体" pitchFamily="49" charset="-122"/>
              </a:rPr>
              <a:t>Wildlife habitat</a:t>
            </a:r>
            <a:r>
              <a:rPr lang="en-US" altLang="zh-CN" sz="1400" b="0" dirty="0" smtClean="0">
                <a:ea typeface="黑体" pitchFamily="49" charset="-122"/>
              </a:rPr>
              <a:t>  </a:t>
            </a:r>
            <a:r>
              <a:rPr lang="en-US" altLang="zh-CN" sz="1600" b="0" dirty="0" smtClean="0">
                <a:ea typeface="黑体" pitchFamily="49" charset="-122"/>
              </a:rPr>
              <a:t>co</a:t>
            </a:r>
          </a:p>
        </p:txBody>
      </p:sp>
      <p:sp>
        <p:nvSpPr>
          <p:cNvPr id="40" name="Text Box 17"/>
          <p:cNvSpPr txBox="1">
            <a:spLocks noChangeArrowheads="1"/>
          </p:cNvSpPr>
          <p:nvPr/>
        </p:nvSpPr>
        <p:spPr bwMode="auto">
          <a:xfrm>
            <a:off x="7525624" y="1716561"/>
            <a:ext cx="1599749" cy="535531"/>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pPr>
            <a:r>
              <a:rPr lang="zh-CN" altLang="en-US" sz="1600" dirty="0">
                <a:ea typeface="黑体" pitchFamily="49" charset="-122"/>
              </a:rPr>
              <a:t>自然保护区</a:t>
            </a:r>
            <a:r>
              <a:rPr lang="en-US" altLang="zh-CN" sz="1600" dirty="0" smtClean="0">
                <a:ea typeface="黑体" pitchFamily="49" charset="-122"/>
              </a:rPr>
              <a:t>/ Natural reserve</a:t>
            </a:r>
            <a:endParaRPr lang="zh-CN" altLang="en-US" sz="1600" b="0" dirty="0">
              <a:ea typeface="黑体" pitchFamily="49" charset="-122"/>
            </a:endParaRPr>
          </a:p>
        </p:txBody>
      </p:sp>
      <p:sp>
        <p:nvSpPr>
          <p:cNvPr id="41" name="Text Box 17"/>
          <p:cNvSpPr txBox="1">
            <a:spLocks noChangeArrowheads="1"/>
          </p:cNvSpPr>
          <p:nvPr/>
        </p:nvSpPr>
        <p:spPr bwMode="auto">
          <a:xfrm>
            <a:off x="7504812" y="2371834"/>
            <a:ext cx="1605901" cy="535531"/>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pPr>
            <a:r>
              <a:rPr lang="zh-CN" altLang="en-US" sz="1600" dirty="0" smtClean="0">
                <a:solidFill>
                  <a:srgbClr val="006600"/>
                </a:solidFill>
                <a:ea typeface="黑体" pitchFamily="49" charset="-122"/>
              </a:rPr>
              <a:t>国家公园</a:t>
            </a:r>
            <a:r>
              <a:rPr lang="en-US" altLang="zh-CN" sz="1600" dirty="0" smtClean="0">
                <a:solidFill>
                  <a:srgbClr val="006600"/>
                </a:solidFill>
                <a:ea typeface="黑体" pitchFamily="49" charset="-122"/>
              </a:rPr>
              <a:t>/ National park </a:t>
            </a:r>
            <a:endParaRPr lang="zh-CN" altLang="en-US" sz="1600" b="0" dirty="0">
              <a:solidFill>
                <a:srgbClr val="006600"/>
              </a:solidFill>
              <a:ea typeface="黑体" pitchFamily="49" charset="-122"/>
            </a:endParaRPr>
          </a:p>
        </p:txBody>
      </p:sp>
      <p:sp>
        <p:nvSpPr>
          <p:cNvPr id="42" name="Text Box 17"/>
          <p:cNvSpPr txBox="1">
            <a:spLocks noChangeArrowheads="1"/>
          </p:cNvSpPr>
          <p:nvPr/>
        </p:nvSpPr>
        <p:spPr bwMode="auto">
          <a:xfrm>
            <a:off x="7499866" y="4397402"/>
            <a:ext cx="1599749" cy="75713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pPr>
            <a:r>
              <a:rPr lang="zh-CN" altLang="en-US" sz="1600" dirty="0" smtClean="0">
                <a:ea typeface="黑体" pitchFamily="49" charset="-122"/>
              </a:rPr>
              <a:t>生态功能保护区</a:t>
            </a:r>
            <a:r>
              <a:rPr lang="en-US" altLang="zh-CN" sz="1600" dirty="0" smtClean="0">
                <a:ea typeface="黑体" pitchFamily="49" charset="-122"/>
              </a:rPr>
              <a:t>/Eco-service reserve </a:t>
            </a:r>
            <a:endParaRPr lang="zh-CN" altLang="en-US" sz="1600" b="0" dirty="0">
              <a:ea typeface="黑体" pitchFamily="49" charset="-122"/>
            </a:endParaRPr>
          </a:p>
        </p:txBody>
      </p:sp>
      <p:cxnSp>
        <p:nvCxnSpPr>
          <p:cNvPr id="7" name="直接箭头连接符 6"/>
          <p:cNvCxnSpPr/>
          <p:nvPr/>
        </p:nvCxnSpPr>
        <p:spPr>
          <a:xfrm>
            <a:off x="7067866" y="1906784"/>
            <a:ext cx="425888" cy="0"/>
          </a:xfrm>
          <a:prstGeom prst="straightConnector1">
            <a:avLst/>
          </a:prstGeom>
          <a:ln w="2730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7081311" y="2128695"/>
            <a:ext cx="432000" cy="307534"/>
          </a:xfrm>
          <a:prstGeom prst="straightConnector1">
            <a:avLst/>
          </a:prstGeom>
          <a:ln w="2730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7094442" y="2544133"/>
            <a:ext cx="432000" cy="12700"/>
          </a:xfrm>
          <a:prstGeom prst="straightConnector1">
            <a:avLst/>
          </a:prstGeom>
          <a:ln w="2730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7094442" y="2799270"/>
            <a:ext cx="432000" cy="267765"/>
          </a:xfrm>
          <a:prstGeom prst="straightConnector1">
            <a:avLst/>
          </a:prstGeom>
          <a:ln w="2730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 Box 17"/>
          <p:cNvSpPr txBox="1">
            <a:spLocks noChangeArrowheads="1"/>
          </p:cNvSpPr>
          <p:nvPr/>
        </p:nvSpPr>
        <p:spPr bwMode="auto">
          <a:xfrm>
            <a:off x="7504812" y="3591247"/>
            <a:ext cx="1605901" cy="535531"/>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pPr>
            <a:r>
              <a:rPr lang="zh-CN" altLang="en-US" sz="1600" dirty="0">
                <a:solidFill>
                  <a:srgbClr val="006600"/>
                </a:solidFill>
                <a:ea typeface="黑体" pitchFamily="49" charset="-122"/>
              </a:rPr>
              <a:t>森林</a:t>
            </a:r>
            <a:r>
              <a:rPr lang="zh-CN" altLang="en-US" sz="1600" dirty="0" smtClean="0">
                <a:solidFill>
                  <a:srgbClr val="006600"/>
                </a:solidFill>
                <a:ea typeface="黑体" pitchFamily="49" charset="-122"/>
              </a:rPr>
              <a:t>公园</a:t>
            </a:r>
            <a:r>
              <a:rPr lang="en-US" altLang="zh-CN" sz="1600" dirty="0" smtClean="0">
                <a:solidFill>
                  <a:srgbClr val="006600"/>
                </a:solidFill>
                <a:ea typeface="黑体" pitchFamily="49" charset="-122"/>
              </a:rPr>
              <a:t>/ Forest park </a:t>
            </a:r>
            <a:endParaRPr lang="zh-CN" altLang="en-US" sz="1600" b="0" dirty="0">
              <a:solidFill>
                <a:srgbClr val="006600"/>
              </a:solidFill>
              <a:ea typeface="黑体" pitchFamily="49" charset="-122"/>
            </a:endParaRPr>
          </a:p>
        </p:txBody>
      </p:sp>
      <p:sp>
        <p:nvSpPr>
          <p:cNvPr id="55" name="Text Box 17"/>
          <p:cNvSpPr txBox="1">
            <a:spLocks noChangeArrowheads="1"/>
          </p:cNvSpPr>
          <p:nvPr/>
        </p:nvSpPr>
        <p:spPr bwMode="auto">
          <a:xfrm>
            <a:off x="7512745" y="5258644"/>
            <a:ext cx="1605901" cy="535531"/>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pPr>
            <a:r>
              <a:rPr lang="zh-CN" altLang="en-US" sz="1600" dirty="0">
                <a:solidFill>
                  <a:srgbClr val="006600"/>
                </a:solidFill>
                <a:ea typeface="黑体" pitchFamily="49" charset="-122"/>
              </a:rPr>
              <a:t>湿地</a:t>
            </a:r>
            <a:r>
              <a:rPr lang="zh-CN" altLang="en-US" sz="1600" dirty="0" smtClean="0">
                <a:solidFill>
                  <a:srgbClr val="006600"/>
                </a:solidFill>
                <a:ea typeface="黑体" pitchFamily="49" charset="-122"/>
              </a:rPr>
              <a:t>公园</a:t>
            </a:r>
            <a:r>
              <a:rPr lang="en-US" altLang="zh-CN" sz="1600" dirty="0" smtClean="0">
                <a:solidFill>
                  <a:srgbClr val="006600"/>
                </a:solidFill>
                <a:ea typeface="黑体" pitchFamily="49" charset="-122"/>
              </a:rPr>
              <a:t>/ Wetland park </a:t>
            </a:r>
            <a:endParaRPr lang="zh-CN" altLang="en-US" sz="1600" b="0" dirty="0">
              <a:solidFill>
                <a:srgbClr val="006600"/>
              </a:solidFill>
              <a:ea typeface="黑体" pitchFamily="49" charset="-122"/>
            </a:endParaRPr>
          </a:p>
        </p:txBody>
      </p:sp>
      <p:cxnSp>
        <p:nvCxnSpPr>
          <p:cNvPr id="56" name="直接箭头连接符 55"/>
          <p:cNvCxnSpPr/>
          <p:nvPr/>
        </p:nvCxnSpPr>
        <p:spPr>
          <a:xfrm flipV="1">
            <a:off x="7079251" y="3933322"/>
            <a:ext cx="432000" cy="683435"/>
          </a:xfrm>
          <a:prstGeom prst="straightConnector1">
            <a:avLst/>
          </a:prstGeom>
          <a:ln w="2730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V="1">
            <a:off x="7080967" y="3866957"/>
            <a:ext cx="432000" cy="1"/>
          </a:xfrm>
          <a:prstGeom prst="straightConnector1">
            <a:avLst/>
          </a:prstGeom>
          <a:ln w="2730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7079516" y="4010868"/>
            <a:ext cx="432000" cy="680765"/>
          </a:xfrm>
          <a:prstGeom prst="straightConnector1">
            <a:avLst/>
          </a:prstGeom>
          <a:ln w="2730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flipV="1">
            <a:off x="7053758" y="4775967"/>
            <a:ext cx="432000" cy="1"/>
          </a:xfrm>
          <a:prstGeom prst="straightConnector1">
            <a:avLst/>
          </a:prstGeom>
          <a:ln w="2730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flipV="1">
            <a:off x="7089729" y="4868974"/>
            <a:ext cx="432000" cy="486578"/>
          </a:xfrm>
          <a:prstGeom prst="straightConnector1">
            <a:avLst/>
          </a:prstGeom>
          <a:ln w="2730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flipV="1">
            <a:off x="7061754" y="5012408"/>
            <a:ext cx="432000" cy="1089049"/>
          </a:xfrm>
          <a:prstGeom prst="straightConnector1">
            <a:avLst/>
          </a:prstGeom>
          <a:ln w="2730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flipV="1">
            <a:off x="7106725" y="5638974"/>
            <a:ext cx="432000" cy="486577"/>
          </a:xfrm>
          <a:prstGeom prst="straightConnector1">
            <a:avLst/>
          </a:prstGeom>
          <a:ln w="2730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 Box 17"/>
          <p:cNvSpPr txBox="1">
            <a:spLocks noChangeArrowheads="1"/>
          </p:cNvSpPr>
          <p:nvPr/>
        </p:nvSpPr>
        <p:spPr bwMode="auto">
          <a:xfrm>
            <a:off x="7513775" y="2994003"/>
            <a:ext cx="1605901" cy="535531"/>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pPr>
            <a:r>
              <a:rPr lang="zh-CN" altLang="en-US" sz="1600" dirty="0">
                <a:solidFill>
                  <a:srgbClr val="006600"/>
                </a:solidFill>
                <a:ea typeface="黑体" pitchFamily="49" charset="-122"/>
              </a:rPr>
              <a:t>地质</a:t>
            </a:r>
            <a:r>
              <a:rPr lang="zh-CN" altLang="en-US" sz="1600" dirty="0" smtClean="0">
                <a:solidFill>
                  <a:srgbClr val="006600"/>
                </a:solidFill>
                <a:ea typeface="黑体" pitchFamily="49" charset="-122"/>
              </a:rPr>
              <a:t>公园</a:t>
            </a:r>
            <a:r>
              <a:rPr lang="en-US" altLang="zh-CN" sz="1600" dirty="0" smtClean="0">
                <a:solidFill>
                  <a:srgbClr val="006600"/>
                </a:solidFill>
                <a:ea typeface="黑体" pitchFamily="49" charset="-122"/>
              </a:rPr>
              <a:t>/ </a:t>
            </a:r>
          </a:p>
          <a:p>
            <a:pPr algn="ctr">
              <a:lnSpc>
                <a:spcPct val="90000"/>
              </a:lnSpc>
            </a:pPr>
            <a:r>
              <a:rPr lang="en-US" altLang="zh-CN" sz="1600" dirty="0" smtClean="0">
                <a:solidFill>
                  <a:srgbClr val="006600"/>
                </a:solidFill>
                <a:ea typeface="黑体" pitchFamily="49" charset="-122"/>
              </a:rPr>
              <a:t>Geo- park </a:t>
            </a:r>
            <a:endParaRPr lang="zh-CN" altLang="en-US" sz="1600" b="0" dirty="0">
              <a:solidFill>
                <a:srgbClr val="006600"/>
              </a:solidFill>
              <a:ea typeface="黑体" pitchFamily="49" charset="-122"/>
            </a:endParaRPr>
          </a:p>
        </p:txBody>
      </p:sp>
      <p:cxnSp>
        <p:nvCxnSpPr>
          <p:cNvPr id="48" name="直接连接符 47"/>
          <p:cNvCxnSpPr/>
          <p:nvPr/>
        </p:nvCxnSpPr>
        <p:spPr>
          <a:xfrm>
            <a:off x="5075352" y="1919752"/>
            <a:ext cx="0" cy="41929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5047247" y="1945510"/>
            <a:ext cx="327916"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a:off x="5075352" y="2542435"/>
            <a:ext cx="327916"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a:off x="5075352" y="4664063"/>
            <a:ext cx="327916"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a:off x="5059530" y="4044331"/>
            <a:ext cx="327916"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a:off x="5075352" y="3107289"/>
            <a:ext cx="327916"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a:off x="5083994" y="5377199"/>
            <a:ext cx="327916"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a:off x="5058236" y="6092633"/>
            <a:ext cx="327916"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p:nvPr/>
        </p:nvCxnSpPr>
        <p:spPr>
          <a:xfrm>
            <a:off x="7104643" y="3261769"/>
            <a:ext cx="432000" cy="0"/>
          </a:xfrm>
          <a:prstGeom prst="straightConnector1">
            <a:avLst/>
          </a:prstGeom>
          <a:ln w="2730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947280" y="6011944"/>
            <a:ext cx="3043001" cy="840230"/>
          </a:xfrm>
          <a:prstGeom prst="rect">
            <a:avLst/>
          </a:prstGeom>
          <a:noFill/>
          <a:ln w="22225">
            <a:solidFill>
              <a:schemeClr val="tx1"/>
            </a:solidFill>
          </a:ln>
        </p:spPr>
        <p:txBody>
          <a:bodyPr wrap="square" rtlCol="0">
            <a:spAutoFit/>
          </a:bodyPr>
          <a:lstStyle/>
          <a:p>
            <a:pPr algn="ctr">
              <a:lnSpc>
                <a:spcPct val="90000"/>
              </a:lnSpc>
            </a:pPr>
            <a:r>
              <a:rPr lang="zh-CN" altLang="en-US" dirty="0" smtClean="0">
                <a:ea typeface="黑体" panose="02010609060101010101" pitchFamily="49" charset="-122"/>
              </a:rPr>
              <a:t>生物多样性</a:t>
            </a:r>
            <a:r>
              <a:rPr lang="en-US" altLang="zh-CN" dirty="0" smtClean="0">
                <a:ea typeface="黑体" panose="02010609060101010101" pitchFamily="49" charset="-122"/>
              </a:rPr>
              <a:t>/</a:t>
            </a:r>
            <a:r>
              <a:rPr lang="zh-CN" altLang="en-US" dirty="0" smtClean="0">
                <a:ea typeface="黑体" panose="02010609060101010101" pitchFamily="49" charset="-122"/>
              </a:rPr>
              <a:t>生态功能格局</a:t>
            </a:r>
            <a:endParaRPr lang="en-US" altLang="zh-CN" dirty="0" smtClean="0">
              <a:ea typeface="黑体" panose="02010609060101010101" pitchFamily="49" charset="-122"/>
            </a:endParaRPr>
          </a:p>
          <a:p>
            <a:pPr algn="ctr">
              <a:lnSpc>
                <a:spcPct val="90000"/>
              </a:lnSpc>
            </a:pPr>
            <a:r>
              <a:rPr lang="en-US" altLang="zh-CN" dirty="0" smtClean="0">
                <a:ea typeface="黑体" panose="02010609060101010101" pitchFamily="49" charset="-122"/>
              </a:rPr>
              <a:t>Pattern of ecosystem services and biodiversity</a:t>
            </a:r>
            <a:endParaRPr lang="zh-CN" altLang="en-US" dirty="0">
              <a:ea typeface="黑体" panose="02010609060101010101" pitchFamily="49" charset="-122"/>
            </a:endParaRPr>
          </a:p>
        </p:txBody>
      </p:sp>
      <p:sp>
        <p:nvSpPr>
          <p:cNvPr id="59" name="右箭头 58"/>
          <p:cNvSpPr/>
          <p:nvPr/>
        </p:nvSpPr>
        <p:spPr>
          <a:xfrm>
            <a:off x="3088434" y="3591247"/>
            <a:ext cx="181204" cy="21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5473" name="直接箭头连接符 745472"/>
          <p:cNvCxnSpPr/>
          <p:nvPr/>
        </p:nvCxnSpPr>
        <p:spPr>
          <a:xfrm flipV="1">
            <a:off x="4053378" y="3993278"/>
            <a:ext cx="0" cy="199290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5474" name="右箭头 745473"/>
          <p:cNvSpPr/>
          <p:nvPr/>
        </p:nvSpPr>
        <p:spPr>
          <a:xfrm>
            <a:off x="4843499" y="3591247"/>
            <a:ext cx="229506" cy="151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5478" name="TextBox 745477"/>
          <p:cNvSpPr txBox="1"/>
          <p:nvPr/>
        </p:nvSpPr>
        <p:spPr>
          <a:xfrm>
            <a:off x="7437459" y="568496"/>
            <a:ext cx="1467068" cy="707886"/>
          </a:xfrm>
          <a:prstGeom prst="rect">
            <a:avLst/>
          </a:prstGeom>
          <a:noFill/>
          <a:ln w="34925">
            <a:solidFill>
              <a:schemeClr val="tx1"/>
            </a:solidFill>
          </a:ln>
        </p:spPr>
        <p:txBody>
          <a:bodyPr wrap="none" rtlCol="0">
            <a:spAutoFit/>
          </a:bodyPr>
          <a:lstStyle/>
          <a:p>
            <a:r>
              <a:rPr lang="zh-CN" altLang="en-US" sz="2000" dirty="0">
                <a:solidFill>
                  <a:srgbClr val="C00000"/>
                </a:solidFill>
                <a:ea typeface="黑体" panose="02010609060101010101" pitchFamily="49" charset="-122"/>
              </a:rPr>
              <a:t>保护</a:t>
            </a:r>
            <a:r>
              <a:rPr lang="zh-CN" altLang="en-US" sz="2000" dirty="0" smtClean="0">
                <a:solidFill>
                  <a:srgbClr val="C00000"/>
                </a:solidFill>
                <a:ea typeface="黑体" panose="02010609060101010101" pitchFamily="49" charset="-122"/>
              </a:rPr>
              <a:t>地体系</a:t>
            </a:r>
            <a:endParaRPr lang="en-US" altLang="zh-CN" sz="2000" dirty="0" smtClean="0">
              <a:solidFill>
                <a:srgbClr val="C00000"/>
              </a:solidFill>
              <a:ea typeface="黑体" panose="02010609060101010101" pitchFamily="49" charset="-122"/>
            </a:endParaRPr>
          </a:p>
          <a:p>
            <a:r>
              <a:rPr lang="en-US" altLang="zh-CN" sz="2000" dirty="0" smtClean="0">
                <a:solidFill>
                  <a:srgbClr val="C00000"/>
                </a:solidFill>
                <a:ea typeface="黑体" panose="02010609060101010101" pitchFamily="49" charset="-122"/>
              </a:rPr>
              <a:t>PA systems</a:t>
            </a:r>
            <a:endParaRPr lang="zh-CN" altLang="en-US" sz="2000" dirty="0">
              <a:solidFill>
                <a:srgbClr val="C00000"/>
              </a:solidFill>
              <a:ea typeface="黑体" panose="02010609060101010101" pitchFamily="49" charset="-122"/>
            </a:endParaRPr>
          </a:p>
        </p:txBody>
      </p:sp>
      <p:graphicFrame>
        <p:nvGraphicFramePr>
          <p:cNvPr id="6" name="表格 5"/>
          <p:cNvGraphicFramePr>
            <a:graphicFrameLocks noGrp="1"/>
          </p:cNvGraphicFramePr>
          <p:nvPr>
            <p:extLst>
              <p:ext uri="{D42A27DB-BD31-4B8C-83A1-F6EECF244321}">
                <p14:modId xmlns:p14="http://schemas.microsoft.com/office/powerpoint/2010/main" xmlns="" val="3732414536"/>
              </p:ext>
            </p:extLst>
          </p:nvPr>
        </p:nvGraphicFramePr>
        <p:xfrm>
          <a:off x="84455" y="1406339"/>
          <a:ext cx="2999207" cy="4480560"/>
        </p:xfrm>
        <a:graphic>
          <a:graphicData uri="http://schemas.openxmlformats.org/drawingml/2006/table">
            <a:tbl>
              <a:tblPr firstRow="1" firstCol="1" bandRow="1">
                <a:tableStyleId>{5C22544A-7EE6-4342-B048-85BDC9FD1C3A}</a:tableStyleId>
              </a:tblPr>
              <a:tblGrid>
                <a:gridCol w="889849"/>
                <a:gridCol w="2109358"/>
              </a:tblGrid>
              <a:tr h="0">
                <a:tc rowSpan="5">
                  <a:txBody>
                    <a:bodyPr/>
                    <a:lstStyle/>
                    <a:p>
                      <a:pPr algn="just">
                        <a:spcAft>
                          <a:spcPts val="0"/>
                        </a:spcAft>
                      </a:pPr>
                      <a:r>
                        <a:rPr lang="zh-CN" sz="1400" kern="100" dirty="0">
                          <a:solidFill>
                            <a:schemeClr val="tx1"/>
                          </a:solidFill>
                          <a:effectLst/>
                          <a:latin typeface="Arial Narrow" panose="020B0606020202030204" pitchFamily="34" charset="0"/>
                          <a:ea typeface="黑体" panose="02010609060101010101" pitchFamily="49" charset="-122"/>
                        </a:rPr>
                        <a:t>农用地</a:t>
                      </a:r>
                      <a:r>
                        <a:rPr lang="en-US" sz="1400" kern="100" dirty="0">
                          <a:solidFill>
                            <a:schemeClr val="tx1"/>
                          </a:solidFill>
                          <a:effectLst/>
                          <a:latin typeface="Arial Narrow" panose="020B0606020202030204" pitchFamily="34" charset="0"/>
                          <a:ea typeface="黑体" panose="02010609060101010101" pitchFamily="49" charset="-122"/>
                        </a:rPr>
                        <a:t>/ agricultural land</a:t>
                      </a:r>
                      <a:endParaRPr lang="zh-CN" sz="1400" kern="100" dirty="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kern="100">
                          <a:solidFill>
                            <a:schemeClr val="tx1"/>
                          </a:solidFill>
                          <a:effectLst/>
                          <a:latin typeface="Arial Narrow" panose="020B0606020202030204" pitchFamily="34" charset="0"/>
                          <a:ea typeface="黑体" panose="02010609060101010101" pitchFamily="49" charset="-122"/>
                        </a:rPr>
                        <a:t>耕地</a:t>
                      </a:r>
                      <a:r>
                        <a:rPr lang="en-US" sz="1400" kern="100">
                          <a:solidFill>
                            <a:schemeClr val="tx1"/>
                          </a:solidFill>
                          <a:effectLst/>
                          <a:latin typeface="Arial Narrow" panose="020B0606020202030204" pitchFamily="34" charset="0"/>
                          <a:ea typeface="黑体" panose="02010609060101010101" pitchFamily="49" charset="-122"/>
                        </a:rPr>
                        <a:t>/cropland</a:t>
                      </a:r>
                      <a:endParaRPr lang="zh-CN" sz="1400" kern="10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just">
                        <a:spcAft>
                          <a:spcPts val="0"/>
                        </a:spcAft>
                      </a:pPr>
                      <a:r>
                        <a:rPr lang="zh-CN" sz="1400" kern="100">
                          <a:solidFill>
                            <a:schemeClr val="tx1"/>
                          </a:solidFill>
                          <a:effectLst/>
                          <a:latin typeface="Arial Narrow" panose="020B0606020202030204" pitchFamily="34" charset="0"/>
                          <a:ea typeface="黑体" panose="02010609060101010101" pitchFamily="49" charset="-122"/>
                        </a:rPr>
                        <a:t>园地</a:t>
                      </a:r>
                      <a:r>
                        <a:rPr lang="en-US" sz="1400" kern="100">
                          <a:solidFill>
                            <a:schemeClr val="tx1"/>
                          </a:solidFill>
                          <a:effectLst/>
                          <a:latin typeface="Arial Narrow" panose="020B0606020202030204" pitchFamily="34" charset="0"/>
                          <a:ea typeface="黑体" panose="02010609060101010101" pitchFamily="49" charset="-122"/>
                        </a:rPr>
                        <a:t>/orchard</a:t>
                      </a:r>
                      <a:endParaRPr lang="zh-CN" sz="1400" kern="10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just">
                        <a:spcAft>
                          <a:spcPts val="0"/>
                        </a:spcAft>
                      </a:pPr>
                      <a:r>
                        <a:rPr lang="zh-CN" sz="1400" kern="100">
                          <a:solidFill>
                            <a:schemeClr val="tx1"/>
                          </a:solidFill>
                          <a:effectLst/>
                          <a:latin typeface="Arial Narrow" panose="020B0606020202030204" pitchFamily="34" charset="0"/>
                          <a:ea typeface="黑体" panose="02010609060101010101" pitchFamily="49" charset="-122"/>
                        </a:rPr>
                        <a:t>林地</a:t>
                      </a:r>
                      <a:r>
                        <a:rPr lang="en-US" sz="1400" kern="100">
                          <a:solidFill>
                            <a:schemeClr val="tx1"/>
                          </a:solidFill>
                          <a:effectLst/>
                          <a:latin typeface="Arial Narrow" panose="020B0606020202030204" pitchFamily="34" charset="0"/>
                          <a:ea typeface="黑体" panose="02010609060101010101" pitchFamily="49" charset="-122"/>
                        </a:rPr>
                        <a:t>/forestland</a:t>
                      </a:r>
                      <a:endParaRPr lang="zh-CN" sz="1400" kern="10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just">
                        <a:spcAft>
                          <a:spcPts val="0"/>
                        </a:spcAft>
                      </a:pPr>
                      <a:r>
                        <a:rPr lang="zh-CN" sz="1400" kern="100">
                          <a:solidFill>
                            <a:schemeClr val="tx1"/>
                          </a:solidFill>
                          <a:effectLst/>
                          <a:latin typeface="Arial Narrow" panose="020B0606020202030204" pitchFamily="34" charset="0"/>
                          <a:ea typeface="黑体" panose="02010609060101010101" pitchFamily="49" charset="-122"/>
                        </a:rPr>
                        <a:t>牧草地</a:t>
                      </a:r>
                      <a:r>
                        <a:rPr lang="en-US" sz="1400" kern="100">
                          <a:solidFill>
                            <a:schemeClr val="tx1"/>
                          </a:solidFill>
                          <a:effectLst/>
                          <a:latin typeface="Arial Narrow" panose="020B0606020202030204" pitchFamily="34" charset="0"/>
                          <a:ea typeface="黑体" panose="02010609060101010101" pitchFamily="49" charset="-122"/>
                        </a:rPr>
                        <a:t>/grassland</a:t>
                      </a:r>
                      <a:endParaRPr lang="zh-CN" sz="1400" kern="10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just">
                        <a:spcAft>
                          <a:spcPts val="0"/>
                        </a:spcAft>
                      </a:pPr>
                      <a:r>
                        <a:rPr lang="zh-CN" sz="1400" kern="100" dirty="0">
                          <a:solidFill>
                            <a:schemeClr val="tx1"/>
                          </a:solidFill>
                          <a:effectLst/>
                          <a:latin typeface="Arial Narrow" panose="020B0606020202030204" pitchFamily="34" charset="0"/>
                          <a:ea typeface="黑体" panose="02010609060101010101" pitchFamily="49" charset="-122"/>
                        </a:rPr>
                        <a:t>其他未利用地</a:t>
                      </a:r>
                      <a:r>
                        <a:rPr lang="en-US" sz="1400" kern="100" dirty="0" smtClean="0">
                          <a:solidFill>
                            <a:schemeClr val="tx1"/>
                          </a:solidFill>
                          <a:effectLst/>
                          <a:latin typeface="Arial Narrow" panose="020B0606020202030204" pitchFamily="34" charset="0"/>
                          <a:ea typeface="黑体" panose="02010609060101010101" pitchFamily="49" charset="-122"/>
                        </a:rPr>
                        <a:t>/unused </a:t>
                      </a:r>
                      <a:r>
                        <a:rPr lang="en-US" sz="1400" kern="100" dirty="0">
                          <a:solidFill>
                            <a:schemeClr val="tx1"/>
                          </a:solidFill>
                          <a:effectLst/>
                          <a:latin typeface="Arial Narrow" panose="020B0606020202030204" pitchFamily="34" charset="0"/>
                          <a:ea typeface="黑体" panose="02010609060101010101" pitchFamily="49" charset="-122"/>
                        </a:rPr>
                        <a:t>land</a:t>
                      </a:r>
                      <a:endParaRPr lang="zh-CN" sz="1400" kern="100" dirty="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rowSpan="3">
                  <a:txBody>
                    <a:bodyPr/>
                    <a:lstStyle/>
                    <a:p>
                      <a:pPr algn="just">
                        <a:spcAft>
                          <a:spcPts val="0"/>
                        </a:spcAft>
                      </a:pPr>
                      <a:r>
                        <a:rPr lang="zh-CN" sz="1400" kern="100" dirty="0">
                          <a:solidFill>
                            <a:schemeClr val="tx1"/>
                          </a:solidFill>
                          <a:effectLst/>
                          <a:latin typeface="Arial Narrow" panose="020B0606020202030204" pitchFamily="34" charset="0"/>
                          <a:ea typeface="黑体" panose="02010609060101010101" pitchFamily="49" charset="-122"/>
                        </a:rPr>
                        <a:t>建设用地</a:t>
                      </a:r>
                      <a:r>
                        <a:rPr lang="en-US" sz="1400" kern="100" dirty="0">
                          <a:solidFill>
                            <a:schemeClr val="tx1"/>
                          </a:solidFill>
                          <a:effectLst/>
                          <a:latin typeface="Arial Narrow" panose="020B0606020202030204" pitchFamily="34" charset="0"/>
                          <a:ea typeface="黑体" panose="02010609060101010101" pitchFamily="49" charset="-122"/>
                        </a:rPr>
                        <a:t>/ construction land</a:t>
                      </a:r>
                      <a:endParaRPr lang="zh-CN" sz="1400" kern="100" dirty="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kern="100" dirty="0">
                          <a:solidFill>
                            <a:schemeClr val="tx1"/>
                          </a:solidFill>
                          <a:effectLst/>
                          <a:latin typeface="Arial Narrow" panose="020B0606020202030204" pitchFamily="34" charset="0"/>
                          <a:ea typeface="黑体" panose="02010609060101010101" pitchFamily="49" charset="-122"/>
                        </a:rPr>
                        <a:t>城乡建设用地</a:t>
                      </a:r>
                      <a:r>
                        <a:rPr lang="en-US" sz="1400" kern="100" dirty="0" smtClean="0">
                          <a:solidFill>
                            <a:schemeClr val="tx1"/>
                          </a:solidFill>
                          <a:effectLst/>
                          <a:latin typeface="Arial Narrow" panose="020B0606020202030204" pitchFamily="34" charset="0"/>
                          <a:ea typeface="黑体" panose="02010609060101010101" pitchFamily="49" charset="-122"/>
                        </a:rPr>
                        <a:t>/ urban </a:t>
                      </a:r>
                      <a:r>
                        <a:rPr lang="en-US" sz="1400" kern="100" dirty="0">
                          <a:solidFill>
                            <a:schemeClr val="tx1"/>
                          </a:solidFill>
                          <a:effectLst/>
                          <a:latin typeface="Arial Narrow" panose="020B0606020202030204" pitchFamily="34" charset="0"/>
                          <a:ea typeface="黑体" panose="02010609060101010101" pitchFamily="49" charset="-122"/>
                        </a:rPr>
                        <a:t>and rural construction land</a:t>
                      </a:r>
                      <a:endParaRPr lang="zh-CN" sz="1400" kern="100" dirty="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l">
                        <a:spcAft>
                          <a:spcPts val="0"/>
                        </a:spcAft>
                      </a:pPr>
                      <a:r>
                        <a:rPr lang="zh-CN" sz="1400" kern="100" dirty="0">
                          <a:solidFill>
                            <a:schemeClr val="tx1"/>
                          </a:solidFill>
                          <a:effectLst/>
                          <a:latin typeface="Arial Narrow" panose="020B0606020202030204" pitchFamily="34" charset="0"/>
                          <a:ea typeface="黑体" panose="02010609060101010101" pitchFamily="49" charset="-122"/>
                        </a:rPr>
                        <a:t>交通水利用地</a:t>
                      </a:r>
                      <a:r>
                        <a:rPr lang="en-US" sz="1400" kern="100" dirty="0">
                          <a:solidFill>
                            <a:schemeClr val="tx1"/>
                          </a:solidFill>
                          <a:effectLst/>
                          <a:latin typeface="Arial Narrow" panose="020B0606020202030204" pitchFamily="34" charset="0"/>
                          <a:ea typeface="黑体" panose="02010609060101010101" pitchFamily="49" charset="-122"/>
                        </a:rPr>
                        <a:t>/transportation and water</a:t>
                      </a:r>
                      <a:endParaRPr lang="zh-CN" sz="1400" kern="100" dirty="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l">
                        <a:spcAft>
                          <a:spcPts val="0"/>
                        </a:spcAft>
                      </a:pPr>
                      <a:r>
                        <a:rPr lang="zh-CN" sz="1400" kern="100" dirty="0">
                          <a:solidFill>
                            <a:schemeClr val="tx1"/>
                          </a:solidFill>
                          <a:effectLst/>
                          <a:latin typeface="Arial Narrow" panose="020B0606020202030204" pitchFamily="34" charset="0"/>
                          <a:ea typeface="黑体" panose="02010609060101010101" pitchFamily="49" charset="-122"/>
                        </a:rPr>
                        <a:t>其他建设用地</a:t>
                      </a:r>
                      <a:r>
                        <a:rPr lang="en-US" sz="1400" kern="100" dirty="0" smtClean="0">
                          <a:solidFill>
                            <a:schemeClr val="tx1"/>
                          </a:solidFill>
                          <a:effectLst/>
                          <a:latin typeface="Arial Narrow" panose="020B0606020202030204" pitchFamily="34" charset="0"/>
                          <a:ea typeface="黑体" panose="02010609060101010101" pitchFamily="49" charset="-122"/>
                        </a:rPr>
                        <a:t>/ other</a:t>
                      </a:r>
                      <a:r>
                        <a:rPr lang="en-US" sz="1400" kern="100" baseline="0" dirty="0" smtClean="0">
                          <a:solidFill>
                            <a:schemeClr val="tx1"/>
                          </a:solidFill>
                          <a:effectLst/>
                          <a:latin typeface="Arial Narrow" panose="020B0606020202030204" pitchFamily="34" charset="0"/>
                          <a:ea typeface="黑体" panose="02010609060101010101" pitchFamily="49" charset="-122"/>
                        </a:rPr>
                        <a:t> </a:t>
                      </a:r>
                      <a:r>
                        <a:rPr lang="en-US" sz="1400" kern="100" dirty="0" smtClean="0">
                          <a:solidFill>
                            <a:schemeClr val="tx1"/>
                          </a:solidFill>
                          <a:effectLst/>
                          <a:latin typeface="Arial Narrow" panose="020B0606020202030204" pitchFamily="34" charset="0"/>
                          <a:ea typeface="黑体" panose="02010609060101010101" pitchFamily="49" charset="-122"/>
                        </a:rPr>
                        <a:t>c land</a:t>
                      </a:r>
                      <a:endParaRPr lang="zh-CN" sz="1400" kern="100" dirty="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rowSpan="7">
                  <a:txBody>
                    <a:bodyPr/>
                    <a:lstStyle/>
                    <a:p>
                      <a:pPr algn="just">
                        <a:spcAft>
                          <a:spcPts val="0"/>
                        </a:spcAft>
                      </a:pPr>
                      <a:r>
                        <a:rPr lang="zh-CN" sz="1400" kern="100" dirty="0">
                          <a:solidFill>
                            <a:srgbClr val="C00000"/>
                          </a:solidFill>
                          <a:effectLst/>
                          <a:latin typeface="Arial Narrow" panose="020B0606020202030204" pitchFamily="34" charset="0"/>
                          <a:ea typeface="黑体" panose="02010609060101010101" pitchFamily="49" charset="-122"/>
                        </a:rPr>
                        <a:t>生态用地</a:t>
                      </a:r>
                      <a:r>
                        <a:rPr lang="en-US" sz="1400" kern="100" dirty="0">
                          <a:solidFill>
                            <a:srgbClr val="C00000"/>
                          </a:solidFill>
                          <a:effectLst/>
                          <a:latin typeface="Arial Narrow" panose="020B0606020202030204" pitchFamily="34" charset="0"/>
                          <a:ea typeface="黑体" panose="02010609060101010101" pitchFamily="49" charset="-122"/>
                        </a:rPr>
                        <a:t>/ ecological land</a:t>
                      </a:r>
                      <a:endParaRPr lang="zh-CN" sz="1400" kern="100" dirty="0">
                        <a:solidFill>
                          <a:srgbClr val="C00000"/>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zh-CN" sz="1400" kern="100" dirty="0">
                          <a:solidFill>
                            <a:srgbClr val="C00000"/>
                          </a:solidFill>
                          <a:effectLst/>
                          <a:latin typeface="Arial Narrow" panose="020B0606020202030204" pitchFamily="34" charset="0"/>
                          <a:ea typeface="黑体" panose="02010609060101010101" pitchFamily="49" charset="-122"/>
                        </a:rPr>
                        <a:t>生物多样性保护</a:t>
                      </a:r>
                      <a:r>
                        <a:rPr lang="en-US" sz="1400" kern="100" dirty="0">
                          <a:solidFill>
                            <a:srgbClr val="C00000"/>
                          </a:solidFill>
                          <a:effectLst/>
                          <a:latin typeface="Arial Narrow" panose="020B0606020202030204" pitchFamily="34" charset="0"/>
                          <a:ea typeface="黑体" panose="02010609060101010101" pitchFamily="49" charset="-122"/>
                        </a:rPr>
                        <a:t>/biodiversity </a:t>
                      </a:r>
                      <a:r>
                        <a:rPr lang="en-US" sz="1400" kern="100" dirty="0" smtClean="0">
                          <a:solidFill>
                            <a:srgbClr val="C00000"/>
                          </a:solidFill>
                          <a:effectLst/>
                          <a:latin typeface="Arial Narrow" panose="020B0606020202030204" pitchFamily="34" charset="0"/>
                          <a:ea typeface="黑体" panose="02010609060101010101" pitchFamily="49" charset="-122"/>
                        </a:rPr>
                        <a:t>protection</a:t>
                      </a:r>
                      <a:endParaRPr lang="zh-CN" sz="1400" kern="100" dirty="0">
                        <a:solidFill>
                          <a:srgbClr val="C00000"/>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just">
                        <a:spcAft>
                          <a:spcPts val="0"/>
                        </a:spcAft>
                      </a:pPr>
                      <a:r>
                        <a:rPr lang="zh-CN" sz="1400" kern="100" dirty="0">
                          <a:solidFill>
                            <a:srgbClr val="C00000"/>
                          </a:solidFill>
                          <a:effectLst/>
                          <a:latin typeface="Arial Narrow" panose="020B0606020202030204" pitchFamily="34" charset="0"/>
                          <a:ea typeface="黑体" panose="02010609060101010101" pitchFamily="49" charset="-122"/>
                        </a:rPr>
                        <a:t>自然遗迹</a:t>
                      </a:r>
                      <a:r>
                        <a:rPr lang="en-US" sz="1400" kern="100" dirty="0">
                          <a:solidFill>
                            <a:srgbClr val="C00000"/>
                          </a:solidFill>
                          <a:effectLst/>
                          <a:latin typeface="Arial Narrow" panose="020B0606020202030204" pitchFamily="34" charset="0"/>
                          <a:ea typeface="黑体" panose="02010609060101010101" pitchFamily="49" charset="-122"/>
                        </a:rPr>
                        <a:t>/natural heritage</a:t>
                      </a:r>
                      <a:endParaRPr lang="zh-CN" sz="1400" kern="100" dirty="0">
                        <a:solidFill>
                          <a:srgbClr val="C00000"/>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l">
                        <a:spcAft>
                          <a:spcPts val="0"/>
                        </a:spcAft>
                      </a:pPr>
                      <a:r>
                        <a:rPr lang="zh-CN" sz="1400" kern="100" dirty="0">
                          <a:solidFill>
                            <a:srgbClr val="C00000"/>
                          </a:solidFill>
                          <a:effectLst/>
                          <a:latin typeface="Arial Narrow" panose="020B0606020202030204" pitchFamily="34" charset="0"/>
                          <a:ea typeface="黑体" panose="02010609060101010101" pitchFamily="49" charset="-122"/>
                        </a:rPr>
                        <a:t>水源涵养</a:t>
                      </a:r>
                      <a:r>
                        <a:rPr lang="en-US" sz="1400" kern="100" dirty="0">
                          <a:solidFill>
                            <a:srgbClr val="C00000"/>
                          </a:solidFill>
                          <a:effectLst/>
                          <a:latin typeface="Arial Narrow" panose="020B0606020202030204" pitchFamily="34" charset="0"/>
                          <a:ea typeface="黑体" panose="02010609060101010101" pitchFamily="49" charset="-122"/>
                        </a:rPr>
                        <a:t>/water </a:t>
                      </a:r>
                      <a:r>
                        <a:rPr lang="en-US" sz="1400" kern="100" dirty="0" err="1" smtClean="0">
                          <a:solidFill>
                            <a:srgbClr val="C00000"/>
                          </a:solidFill>
                          <a:effectLst/>
                          <a:latin typeface="Arial Narrow" panose="020B0606020202030204" pitchFamily="34" charset="0"/>
                          <a:ea typeface="黑体" panose="02010609060101010101" pitchFamily="49" charset="-122"/>
                        </a:rPr>
                        <a:t>conserv</a:t>
                      </a:r>
                      <a:endParaRPr lang="zh-CN" sz="1400" kern="100" dirty="0">
                        <a:solidFill>
                          <a:srgbClr val="C00000"/>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just">
                        <a:spcAft>
                          <a:spcPts val="0"/>
                        </a:spcAft>
                      </a:pPr>
                      <a:r>
                        <a:rPr lang="zh-CN" sz="1400" kern="100" dirty="0">
                          <a:solidFill>
                            <a:srgbClr val="C00000"/>
                          </a:solidFill>
                          <a:effectLst/>
                          <a:latin typeface="Arial Narrow" panose="020B0606020202030204" pitchFamily="34" charset="0"/>
                          <a:ea typeface="黑体" panose="02010609060101010101" pitchFamily="49" charset="-122"/>
                        </a:rPr>
                        <a:t>土壤保持</a:t>
                      </a:r>
                      <a:r>
                        <a:rPr lang="en-US" sz="1400" kern="100" dirty="0">
                          <a:solidFill>
                            <a:srgbClr val="C00000"/>
                          </a:solidFill>
                          <a:effectLst/>
                          <a:latin typeface="Arial Narrow" panose="020B0606020202030204" pitchFamily="34" charset="0"/>
                          <a:ea typeface="黑体" panose="02010609060101010101" pitchFamily="49" charset="-122"/>
                        </a:rPr>
                        <a:t>/soil conservation</a:t>
                      </a:r>
                      <a:endParaRPr lang="zh-CN" sz="1400" kern="100" dirty="0">
                        <a:solidFill>
                          <a:srgbClr val="C00000"/>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just">
                        <a:spcAft>
                          <a:spcPts val="0"/>
                        </a:spcAft>
                      </a:pPr>
                      <a:r>
                        <a:rPr lang="zh-CN" sz="1400" kern="100" dirty="0">
                          <a:solidFill>
                            <a:srgbClr val="C00000"/>
                          </a:solidFill>
                          <a:effectLst/>
                          <a:latin typeface="Arial Narrow" panose="020B0606020202030204" pitchFamily="34" charset="0"/>
                          <a:ea typeface="黑体" panose="02010609060101010101" pitchFamily="49" charset="-122"/>
                        </a:rPr>
                        <a:t>洪水调蓄</a:t>
                      </a:r>
                      <a:r>
                        <a:rPr lang="en-US" sz="1400" kern="100" dirty="0">
                          <a:solidFill>
                            <a:srgbClr val="C00000"/>
                          </a:solidFill>
                          <a:effectLst/>
                          <a:latin typeface="Arial Narrow" panose="020B0606020202030204" pitchFamily="34" charset="0"/>
                          <a:ea typeface="黑体" panose="02010609060101010101" pitchFamily="49" charset="-122"/>
                        </a:rPr>
                        <a:t>/flooding regulation</a:t>
                      </a:r>
                      <a:endParaRPr lang="zh-CN" sz="1400" kern="100" dirty="0">
                        <a:solidFill>
                          <a:srgbClr val="C00000"/>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just">
                        <a:spcAft>
                          <a:spcPts val="0"/>
                        </a:spcAft>
                      </a:pPr>
                      <a:r>
                        <a:rPr lang="zh-CN" sz="1400" kern="100" dirty="0">
                          <a:solidFill>
                            <a:srgbClr val="C00000"/>
                          </a:solidFill>
                          <a:effectLst/>
                          <a:latin typeface="Arial Narrow" panose="020B0606020202030204" pitchFamily="34" charset="0"/>
                          <a:ea typeface="黑体" panose="02010609060101010101" pitchFamily="49" charset="-122"/>
                        </a:rPr>
                        <a:t>防风固沙</a:t>
                      </a:r>
                      <a:r>
                        <a:rPr lang="en-US" sz="1400" kern="100" dirty="0">
                          <a:solidFill>
                            <a:srgbClr val="C00000"/>
                          </a:solidFill>
                          <a:effectLst/>
                          <a:latin typeface="Arial Narrow" panose="020B0606020202030204" pitchFamily="34" charset="0"/>
                          <a:ea typeface="黑体" panose="02010609060101010101" pitchFamily="49" charset="-122"/>
                        </a:rPr>
                        <a:t>/sandstorm control</a:t>
                      </a:r>
                      <a:endParaRPr lang="zh-CN" sz="1400" kern="100" dirty="0">
                        <a:solidFill>
                          <a:srgbClr val="C00000"/>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just">
                        <a:spcAft>
                          <a:spcPts val="0"/>
                        </a:spcAft>
                      </a:pPr>
                      <a:r>
                        <a:rPr lang="en-US" sz="1400" kern="100" dirty="0">
                          <a:solidFill>
                            <a:srgbClr val="C00000"/>
                          </a:solidFill>
                          <a:effectLst/>
                          <a:latin typeface="Arial Narrow" panose="020B0606020202030204" pitchFamily="34" charset="0"/>
                          <a:ea typeface="黑体" panose="02010609060101010101" pitchFamily="49" charset="-122"/>
                        </a:rPr>
                        <a:t>……</a:t>
                      </a:r>
                      <a:endParaRPr lang="zh-CN" sz="1400" kern="100" dirty="0">
                        <a:solidFill>
                          <a:srgbClr val="C00000"/>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rowSpan="3">
                  <a:txBody>
                    <a:bodyPr/>
                    <a:lstStyle/>
                    <a:p>
                      <a:pPr algn="just">
                        <a:spcAft>
                          <a:spcPts val="0"/>
                        </a:spcAft>
                      </a:pPr>
                      <a:r>
                        <a:rPr lang="zh-CN" sz="1400" kern="100" dirty="0">
                          <a:solidFill>
                            <a:schemeClr val="tx1"/>
                          </a:solidFill>
                          <a:effectLst/>
                          <a:latin typeface="Arial Narrow" panose="020B0606020202030204" pitchFamily="34" charset="0"/>
                          <a:ea typeface="黑体" panose="02010609060101010101" pitchFamily="49" charset="-122"/>
                        </a:rPr>
                        <a:t>未利用地</a:t>
                      </a:r>
                      <a:r>
                        <a:rPr lang="en-US" sz="1400" kern="100" dirty="0">
                          <a:solidFill>
                            <a:schemeClr val="tx1"/>
                          </a:solidFill>
                          <a:effectLst/>
                          <a:latin typeface="Arial Narrow" panose="020B0606020202030204" pitchFamily="34" charset="0"/>
                          <a:ea typeface="黑体" panose="02010609060101010101" pitchFamily="49" charset="-122"/>
                        </a:rPr>
                        <a:t>/ unused land</a:t>
                      </a:r>
                      <a:endParaRPr lang="zh-CN" sz="1400" kern="100" dirty="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400" kern="100" dirty="0">
                          <a:solidFill>
                            <a:schemeClr val="tx1"/>
                          </a:solidFill>
                          <a:effectLst/>
                          <a:latin typeface="Arial Narrow" panose="020B0606020202030204" pitchFamily="34" charset="0"/>
                          <a:ea typeface="黑体" panose="02010609060101010101" pitchFamily="49" charset="-122"/>
                        </a:rPr>
                        <a:t>水域</a:t>
                      </a:r>
                      <a:r>
                        <a:rPr lang="en-US" sz="1400" kern="100" dirty="0">
                          <a:solidFill>
                            <a:schemeClr val="tx1"/>
                          </a:solidFill>
                          <a:effectLst/>
                          <a:latin typeface="Arial Narrow" panose="020B0606020202030204" pitchFamily="34" charset="0"/>
                          <a:ea typeface="黑体" panose="02010609060101010101" pitchFamily="49" charset="-122"/>
                        </a:rPr>
                        <a:t>/water</a:t>
                      </a:r>
                      <a:endParaRPr lang="zh-CN" sz="1400" kern="100" dirty="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just">
                        <a:spcAft>
                          <a:spcPts val="0"/>
                        </a:spcAft>
                      </a:pPr>
                      <a:r>
                        <a:rPr lang="zh-CN" sz="1400" kern="100">
                          <a:solidFill>
                            <a:schemeClr val="tx1"/>
                          </a:solidFill>
                          <a:effectLst/>
                          <a:latin typeface="Arial Narrow" panose="020B0606020202030204" pitchFamily="34" charset="0"/>
                          <a:ea typeface="黑体" panose="02010609060101010101" pitchFamily="49" charset="-122"/>
                        </a:rPr>
                        <a:t>滩涂沼泽</a:t>
                      </a:r>
                      <a:r>
                        <a:rPr lang="en-US" sz="1400" kern="100">
                          <a:solidFill>
                            <a:schemeClr val="tx1"/>
                          </a:solidFill>
                          <a:effectLst/>
                          <a:latin typeface="Arial Narrow" panose="020B0606020202030204" pitchFamily="34" charset="0"/>
                          <a:ea typeface="黑体" panose="02010609060101010101" pitchFamily="49" charset="-122"/>
                        </a:rPr>
                        <a:t>/wetland</a:t>
                      </a:r>
                      <a:endParaRPr lang="zh-CN" sz="1400" kern="10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lang="zh-CN" altLang="en-US"/>
                    </a:p>
                  </a:txBody>
                  <a:tcPr/>
                </a:tc>
                <a:tc>
                  <a:txBody>
                    <a:bodyPr/>
                    <a:lstStyle/>
                    <a:p>
                      <a:pPr algn="just">
                        <a:spcAft>
                          <a:spcPts val="0"/>
                        </a:spcAft>
                      </a:pPr>
                      <a:r>
                        <a:rPr lang="zh-CN" sz="1400" kern="100" dirty="0">
                          <a:solidFill>
                            <a:schemeClr val="tx1"/>
                          </a:solidFill>
                          <a:effectLst/>
                          <a:latin typeface="Arial Narrow" panose="020B0606020202030204" pitchFamily="34" charset="0"/>
                          <a:ea typeface="黑体" panose="02010609060101010101" pitchFamily="49" charset="-122"/>
                        </a:rPr>
                        <a:t>自然保留地</a:t>
                      </a:r>
                      <a:r>
                        <a:rPr lang="en-US" sz="1400" kern="100" dirty="0">
                          <a:solidFill>
                            <a:schemeClr val="tx1"/>
                          </a:solidFill>
                          <a:effectLst/>
                          <a:latin typeface="Arial Narrow" panose="020B0606020202030204" pitchFamily="34" charset="0"/>
                          <a:ea typeface="黑体" panose="02010609060101010101" pitchFamily="49" charset="-122"/>
                        </a:rPr>
                        <a:t>/natural reserve</a:t>
                      </a:r>
                      <a:endParaRPr lang="zh-CN" sz="1400" kern="100" dirty="0">
                        <a:solidFill>
                          <a:schemeClr val="tx1"/>
                        </a:solidFill>
                        <a:effectLst/>
                        <a:latin typeface="Arial Narrow" panose="020B0606020202030204" pitchFamily="34" charset="0"/>
                        <a:ea typeface="黑体" panose="02010609060101010101" pitchFamily="49"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0" name="TextBox 59"/>
          <p:cNvSpPr txBox="1"/>
          <p:nvPr/>
        </p:nvSpPr>
        <p:spPr>
          <a:xfrm>
            <a:off x="3255548" y="651842"/>
            <a:ext cx="1567480" cy="646331"/>
          </a:xfrm>
          <a:prstGeom prst="rect">
            <a:avLst/>
          </a:prstGeom>
          <a:noFill/>
          <a:ln w="22225">
            <a:solidFill>
              <a:schemeClr val="tx1"/>
            </a:solidFill>
          </a:ln>
        </p:spPr>
        <p:txBody>
          <a:bodyPr wrap="none" rtlCol="0">
            <a:spAutoFit/>
          </a:bodyPr>
          <a:lstStyle/>
          <a:p>
            <a:pPr algn="ctr"/>
            <a:r>
              <a:rPr lang="zh-CN" altLang="en-US" dirty="0" smtClean="0">
                <a:ea typeface="黑体" panose="02010609060101010101" pitchFamily="49" charset="-122"/>
              </a:rPr>
              <a:t>生态用地</a:t>
            </a:r>
            <a:endParaRPr lang="en-US" altLang="zh-CN" dirty="0" smtClean="0">
              <a:ea typeface="黑体" panose="02010609060101010101" pitchFamily="49" charset="-122"/>
            </a:endParaRPr>
          </a:p>
          <a:p>
            <a:pPr algn="ctr"/>
            <a:r>
              <a:rPr lang="en-US" altLang="zh-CN" dirty="0" smtClean="0">
                <a:ea typeface="黑体" panose="02010609060101010101" pitchFamily="49" charset="-122"/>
              </a:rPr>
              <a:t>Ecological land</a:t>
            </a:r>
            <a:endParaRPr lang="zh-CN" altLang="en-US" dirty="0">
              <a:ea typeface="黑体" panose="02010609060101010101" pitchFamily="49" charset="-122"/>
            </a:endParaRPr>
          </a:p>
        </p:txBody>
      </p:sp>
      <p:sp>
        <p:nvSpPr>
          <p:cNvPr id="11" name="右箭头 10"/>
          <p:cNvSpPr/>
          <p:nvPr/>
        </p:nvSpPr>
        <p:spPr>
          <a:xfrm>
            <a:off x="2852435" y="836712"/>
            <a:ext cx="36523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右箭头 61"/>
          <p:cNvSpPr/>
          <p:nvPr/>
        </p:nvSpPr>
        <p:spPr>
          <a:xfrm>
            <a:off x="4846740" y="836712"/>
            <a:ext cx="36523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右箭头 63"/>
          <p:cNvSpPr/>
          <p:nvPr/>
        </p:nvSpPr>
        <p:spPr>
          <a:xfrm>
            <a:off x="7061754" y="883520"/>
            <a:ext cx="36523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9351674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solidFill>
                  <a:srgbClr val="0000FF"/>
                </a:solidFill>
                <a:latin typeface="黑体" pitchFamily="49" charset="-122"/>
                <a:ea typeface="黑体" pitchFamily="49" charset="-122"/>
              </a:rPr>
              <a:t>4 </a:t>
            </a:r>
            <a:r>
              <a:rPr lang="zh-CN" altLang="en-US" b="1" dirty="0" smtClean="0">
                <a:solidFill>
                  <a:srgbClr val="0000FF"/>
                </a:solidFill>
                <a:latin typeface="黑体" pitchFamily="49" charset="-122"/>
                <a:ea typeface="黑体" pitchFamily="49" charset="-122"/>
              </a:rPr>
              <a:t>研究目标 </a:t>
            </a:r>
            <a:r>
              <a:rPr lang="en-US" b="1" dirty="0" smtClean="0">
                <a:solidFill>
                  <a:srgbClr val="0000FF"/>
                </a:solidFill>
              </a:rPr>
              <a:t>Research Objectives</a:t>
            </a:r>
            <a:endParaRPr lang="en-US" b="1" dirty="0">
              <a:solidFill>
                <a:srgbClr val="0000FF"/>
              </a:solidFill>
            </a:endParaRPr>
          </a:p>
        </p:txBody>
      </p:sp>
      <p:sp>
        <p:nvSpPr>
          <p:cNvPr id="5" name="Content Placeholder 2"/>
          <p:cNvSpPr>
            <a:spLocks noGrp="1"/>
          </p:cNvSpPr>
          <p:nvPr>
            <p:ph sz="half" idx="1"/>
          </p:nvPr>
        </p:nvSpPr>
        <p:spPr>
          <a:xfrm>
            <a:off x="457200" y="1737360"/>
            <a:ext cx="8229600" cy="4525963"/>
          </a:xfrm>
        </p:spPr>
        <p:txBody>
          <a:bodyPr>
            <a:normAutofit/>
          </a:bodyPr>
          <a:lstStyle/>
          <a:p>
            <a:pPr marL="444500" indent="-444500">
              <a:buSzPct val="80000"/>
              <a:buFont typeface="Wingdings" pitchFamily="2" charset="2"/>
              <a:buChar char="l"/>
            </a:pPr>
            <a:r>
              <a:rPr lang="zh-CN" altLang="en-US" dirty="0" smtClean="0">
                <a:latin typeface="黑体" pitchFamily="49" charset="-122"/>
                <a:ea typeface="黑体" pitchFamily="49" charset="-122"/>
              </a:rPr>
              <a:t>确定生态保护红线定义与特征</a:t>
            </a:r>
            <a:r>
              <a:rPr lang="en-US" altLang="zh-CN" dirty="0" smtClean="0">
                <a:latin typeface="黑体" pitchFamily="49" charset="-122"/>
                <a:ea typeface="黑体" pitchFamily="49" charset="-122"/>
              </a:rPr>
              <a:t>/</a:t>
            </a:r>
            <a:r>
              <a:rPr lang="en-US" dirty="0" smtClean="0"/>
              <a:t>Define meaning, outcomes and characteristics </a:t>
            </a:r>
            <a:r>
              <a:rPr lang="en-US" altLang="zh-CN" dirty="0" smtClean="0"/>
              <a:t>of EER</a:t>
            </a:r>
            <a:endParaRPr lang="en-US" dirty="0" smtClean="0"/>
          </a:p>
          <a:p>
            <a:pPr marL="444500" indent="-444500">
              <a:buSzPct val="80000"/>
              <a:buFont typeface="Wingdings" pitchFamily="2" charset="2"/>
              <a:buChar char="l"/>
            </a:pPr>
            <a:r>
              <a:rPr lang="zh-CN" altLang="en-US" dirty="0" smtClean="0">
                <a:latin typeface="黑体" pitchFamily="49" charset="-122"/>
                <a:ea typeface="黑体" pitchFamily="49" charset="-122"/>
              </a:rPr>
              <a:t>提出新的制度</a:t>
            </a:r>
            <a:r>
              <a:rPr lang="en-US" altLang="zh-CN" dirty="0" smtClean="0">
                <a:latin typeface="黑体" pitchFamily="49" charset="-122"/>
                <a:ea typeface="黑体" pitchFamily="49" charset="-122"/>
              </a:rPr>
              <a:t>/</a:t>
            </a:r>
            <a:r>
              <a:rPr lang="en-US" dirty="0" smtClean="0"/>
              <a:t>Propose new Institutional regime</a:t>
            </a:r>
          </a:p>
          <a:p>
            <a:pPr marL="444500" indent="-444500">
              <a:buSzPct val="80000"/>
              <a:buFont typeface="Wingdings" pitchFamily="2" charset="2"/>
              <a:buChar char="l"/>
            </a:pPr>
            <a:r>
              <a:rPr lang="zh-CN" altLang="en-US" dirty="0" smtClean="0">
                <a:latin typeface="黑体" pitchFamily="49" charset="-122"/>
                <a:ea typeface="黑体" pitchFamily="49" charset="-122"/>
              </a:rPr>
              <a:t>提出制度构成</a:t>
            </a:r>
            <a:r>
              <a:rPr lang="en-US" altLang="zh-CN" dirty="0" smtClean="0">
                <a:latin typeface="黑体" pitchFamily="49" charset="-122"/>
                <a:ea typeface="黑体" pitchFamily="49" charset="-122"/>
              </a:rPr>
              <a:t>/</a:t>
            </a:r>
            <a:r>
              <a:rPr lang="en-US" dirty="0" smtClean="0"/>
              <a:t>Propose Institutional components</a:t>
            </a:r>
          </a:p>
          <a:p>
            <a:pPr marL="444500" indent="-444500">
              <a:buSzPct val="80000"/>
              <a:buFont typeface="Wingdings" pitchFamily="2" charset="2"/>
              <a:buChar char="l"/>
            </a:pPr>
            <a:r>
              <a:rPr lang="zh-CN" altLang="en-US" dirty="0" smtClean="0">
                <a:latin typeface="黑体" pitchFamily="49" charset="-122"/>
                <a:ea typeface="黑体" pitchFamily="49" charset="-122"/>
              </a:rPr>
              <a:t>确定基本原则</a:t>
            </a:r>
            <a:r>
              <a:rPr lang="en-US" altLang="zh-CN" dirty="0" smtClean="0">
                <a:latin typeface="黑体" pitchFamily="49" charset="-122"/>
                <a:ea typeface="黑体" pitchFamily="49" charset="-122"/>
              </a:rPr>
              <a:t>/</a:t>
            </a:r>
            <a:r>
              <a:rPr lang="en-US" dirty="0" smtClean="0"/>
              <a:t>Identify foundational principles</a:t>
            </a:r>
          </a:p>
          <a:p>
            <a:pPr marL="444500" indent="-444500">
              <a:buSzPct val="80000"/>
              <a:buFont typeface="Wingdings" pitchFamily="2" charset="2"/>
              <a:buChar char="l"/>
            </a:pPr>
            <a:r>
              <a:rPr lang="zh-CN" altLang="en-US" dirty="0" smtClean="0">
                <a:latin typeface="黑体" pitchFamily="49" charset="-122"/>
                <a:ea typeface="黑体" pitchFamily="49" charset="-122"/>
              </a:rPr>
              <a:t>提出生态补偿的主要途径</a:t>
            </a:r>
            <a:r>
              <a:rPr lang="en-US" altLang="zh-CN" dirty="0" smtClean="0">
                <a:latin typeface="黑体" pitchFamily="49" charset="-122"/>
                <a:ea typeface="黑体" pitchFamily="49" charset="-122"/>
              </a:rPr>
              <a:t>/</a:t>
            </a:r>
            <a:r>
              <a:rPr lang="en-US" dirty="0" smtClean="0"/>
              <a:t>Outline essential parts of approach to eco-compensation</a:t>
            </a:r>
          </a:p>
          <a:p>
            <a:pPr marL="444500" indent="-444500">
              <a:buSzPct val="80000"/>
              <a:buFont typeface="Wingdings" pitchFamily="2" charset="2"/>
              <a:buChar char="l"/>
            </a:pPr>
            <a:r>
              <a:rPr lang="zh-CN" altLang="en-US" dirty="0" smtClean="0">
                <a:latin typeface="黑体" pitchFamily="49" charset="-122"/>
                <a:ea typeface="黑体" pitchFamily="49" charset="-122"/>
              </a:rPr>
              <a:t>提出生态保护红线路线图</a:t>
            </a:r>
            <a:r>
              <a:rPr lang="en-US" altLang="zh-CN" dirty="0" smtClean="0">
                <a:latin typeface="黑体" pitchFamily="49" charset="-122"/>
                <a:ea typeface="黑体" pitchFamily="49" charset="-122"/>
              </a:rPr>
              <a:t>/</a:t>
            </a:r>
            <a:r>
              <a:rPr lang="en-US" dirty="0" smtClean="0"/>
              <a:t>Identify a Roadmap</a:t>
            </a:r>
            <a:endParaRPr lang="en-US" dirty="0"/>
          </a:p>
        </p:txBody>
      </p:sp>
    </p:spTree>
    <p:extLst>
      <p:ext uri="{BB962C8B-B14F-4D97-AF65-F5344CB8AC3E}">
        <p14:creationId xmlns:p14="http://schemas.microsoft.com/office/powerpoint/2010/main" xmlns="" val="802815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solidFill>
                  <a:srgbClr val="0000FF"/>
                </a:solidFill>
                <a:latin typeface="黑体" pitchFamily="49" charset="-122"/>
                <a:ea typeface="黑体" pitchFamily="49" charset="-122"/>
              </a:rPr>
              <a:t>5 </a:t>
            </a:r>
            <a:r>
              <a:rPr lang="zh-CN" altLang="en-US" b="1" dirty="0" smtClean="0">
                <a:solidFill>
                  <a:srgbClr val="0000FF"/>
                </a:solidFill>
                <a:latin typeface="黑体" pitchFamily="49" charset="-122"/>
                <a:ea typeface="黑体" pitchFamily="49" charset="-122"/>
              </a:rPr>
              <a:t>研究内容 </a:t>
            </a:r>
            <a:r>
              <a:rPr lang="en-US" b="1" dirty="0" smtClean="0">
                <a:solidFill>
                  <a:srgbClr val="0000FF"/>
                </a:solidFill>
              </a:rPr>
              <a:t>Research content</a:t>
            </a:r>
            <a:endParaRPr lang="en-US" b="1" dirty="0">
              <a:solidFill>
                <a:srgbClr val="0000FF"/>
              </a:solidFill>
            </a:endParaRPr>
          </a:p>
        </p:txBody>
      </p:sp>
      <p:sp>
        <p:nvSpPr>
          <p:cNvPr id="3" name="Content Placeholder 2"/>
          <p:cNvSpPr>
            <a:spLocks noGrp="1"/>
          </p:cNvSpPr>
          <p:nvPr>
            <p:ph sz="half" idx="1"/>
          </p:nvPr>
        </p:nvSpPr>
        <p:spPr>
          <a:xfrm>
            <a:off x="457199" y="1600200"/>
            <a:ext cx="7868653" cy="4525963"/>
          </a:xfrm>
        </p:spPr>
        <p:txBody>
          <a:bodyPr/>
          <a:lstStyle/>
          <a:p>
            <a:pPr marL="444500" indent="-444500">
              <a:spcBef>
                <a:spcPts val="1800"/>
              </a:spcBef>
              <a:buSzPct val="80000"/>
              <a:buFont typeface="Wingdings" pitchFamily="2" charset="2"/>
              <a:buChar char="l"/>
            </a:pPr>
            <a:r>
              <a:rPr lang="zh-CN" altLang="en-US" dirty="0" smtClean="0">
                <a:latin typeface="黑体" pitchFamily="49" charset="-122"/>
                <a:ea typeface="黑体" pitchFamily="49" charset="-122"/>
              </a:rPr>
              <a:t>总结生态红线实施进展及基本特征</a:t>
            </a:r>
            <a:r>
              <a:rPr lang="en-US" altLang="zh-CN" dirty="0" smtClean="0">
                <a:latin typeface="黑体" pitchFamily="49" charset="-122"/>
                <a:ea typeface="黑体" pitchFamily="49" charset="-122"/>
              </a:rPr>
              <a:t>/</a:t>
            </a:r>
            <a:r>
              <a:rPr lang="en-US" dirty="0" smtClean="0"/>
              <a:t>Document current status, essential characteristics and international experience</a:t>
            </a:r>
          </a:p>
          <a:p>
            <a:pPr marL="444500" indent="-444500">
              <a:spcBef>
                <a:spcPts val="1800"/>
              </a:spcBef>
              <a:buSzPct val="80000"/>
              <a:buFont typeface="Wingdings" pitchFamily="2" charset="2"/>
              <a:buChar char="l"/>
            </a:pPr>
            <a:r>
              <a:rPr lang="zh-CN" altLang="en-US" dirty="0" smtClean="0">
                <a:latin typeface="黑体" pitchFamily="49" charset="-122"/>
                <a:ea typeface="黑体" pitchFamily="49" charset="-122"/>
              </a:rPr>
              <a:t>发展创新制度的主要原则和实践</a:t>
            </a:r>
            <a:r>
              <a:rPr lang="en-US" altLang="zh-CN" dirty="0" smtClean="0">
                <a:latin typeface="黑体" pitchFamily="49" charset="-122"/>
                <a:ea typeface="黑体" pitchFamily="49" charset="-122"/>
              </a:rPr>
              <a:t>/</a:t>
            </a:r>
            <a:r>
              <a:rPr lang="en-US" dirty="0" smtClean="0"/>
              <a:t>Develop principles and practices for an innovative Institution</a:t>
            </a:r>
          </a:p>
          <a:p>
            <a:pPr marL="444500" indent="-444500">
              <a:spcBef>
                <a:spcPts val="1800"/>
              </a:spcBef>
              <a:buSzPct val="80000"/>
              <a:buFont typeface="Wingdings" pitchFamily="2" charset="2"/>
              <a:buChar char="l"/>
            </a:pPr>
            <a:r>
              <a:rPr lang="zh-CN" altLang="en-US" dirty="0" smtClean="0">
                <a:latin typeface="黑体" pitchFamily="49" charset="-122"/>
                <a:ea typeface="黑体" pitchFamily="49" charset="-122"/>
              </a:rPr>
              <a:t>提出线路图</a:t>
            </a:r>
            <a:r>
              <a:rPr lang="en-US" altLang="zh-CN" dirty="0" smtClean="0">
                <a:latin typeface="黑体" pitchFamily="49" charset="-122"/>
                <a:ea typeface="黑体" pitchFamily="49" charset="-122"/>
              </a:rPr>
              <a:t>/</a:t>
            </a:r>
            <a:r>
              <a:rPr lang="en-US" dirty="0" smtClean="0"/>
              <a:t>Propose a Roadmap</a:t>
            </a:r>
            <a:endParaRPr lang="en-US" dirty="0"/>
          </a:p>
        </p:txBody>
      </p:sp>
    </p:spTree>
    <p:extLst>
      <p:ext uri="{BB962C8B-B14F-4D97-AF65-F5344CB8AC3E}">
        <p14:creationId xmlns:p14="http://schemas.microsoft.com/office/powerpoint/2010/main" xmlns="" val="3906753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96838"/>
            <a:ext cx="9144000" cy="571500"/>
          </a:xfrm>
        </p:spPr>
        <p:txBody>
          <a:bodyPr/>
          <a:lstStyle/>
          <a:p>
            <a:pPr eaLnBrk="1" hangingPunct="1">
              <a:defRPr/>
            </a:pPr>
            <a:r>
              <a:rPr lang="zh-CN" altLang="en-US" sz="2800" dirty="0" smtClean="0">
                <a:solidFill>
                  <a:srgbClr val="0000FF"/>
                </a:solidFill>
                <a:latin typeface="+mn-lt"/>
                <a:ea typeface="黑体" pitchFamily="49" charset="-122"/>
              </a:rPr>
              <a:t>项目组</a:t>
            </a:r>
            <a:r>
              <a:rPr lang="en-US" altLang="zh-CN" sz="2800" dirty="0" smtClean="0">
                <a:solidFill>
                  <a:srgbClr val="0000FF"/>
                </a:solidFill>
                <a:latin typeface="+mn-lt"/>
                <a:ea typeface="黑体" pitchFamily="49" charset="-122"/>
              </a:rPr>
              <a:t>/Research Group</a:t>
            </a:r>
            <a:endParaRPr lang="zh-CN" altLang="en-US" sz="2800" dirty="0" smtClean="0">
              <a:solidFill>
                <a:srgbClr val="0000FF"/>
              </a:solidFill>
              <a:latin typeface="+mn-lt"/>
              <a:ea typeface="黑体" pitchFamily="49" charset="-122"/>
            </a:endParaRPr>
          </a:p>
        </p:txBody>
      </p:sp>
      <p:graphicFrame>
        <p:nvGraphicFramePr>
          <p:cNvPr id="7" name="表格 6"/>
          <p:cNvGraphicFramePr>
            <a:graphicFrameLocks noGrp="1"/>
          </p:cNvGraphicFramePr>
          <p:nvPr>
            <p:extLst>
              <p:ext uri="{D42A27DB-BD31-4B8C-83A1-F6EECF244321}">
                <p14:modId xmlns:p14="http://schemas.microsoft.com/office/powerpoint/2010/main" xmlns="" val="252943951"/>
              </p:ext>
            </p:extLst>
          </p:nvPr>
        </p:nvGraphicFramePr>
        <p:xfrm>
          <a:off x="95250" y="790893"/>
          <a:ext cx="8966200" cy="5849904"/>
        </p:xfrm>
        <a:graphic>
          <a:graphicData uri="http://schemas.openxmlformats.org/drawingml/2006/table">
            <a:tbl>
              <a:tblPr/>
              <a:tblGrid>
                <a:gridCol w="1377950"/>
                <a:gridCol w="4000500"/>
                <a:gridCol w="3587750"/>
              </a:tblGrid>
              <a:tr h="277794">
                <a:tc>
                  <a:txBody>
                    <a:bodyPr/>
                    <a:lstStyle/>
                    <a:p>
                      <a:pPr algn="ctr">
                        <a:spcAft>
                          <a:spcPts val="0"/>
                        </a:spcAft>
                      </a:pPr>
                      <a:endParaRPr lang="zh-CN" sz="1600" kern="100" dirty="0">
                        <a:solidFill>
                          <a:srgbClr val="0000FF"/>
                        </a:solidFill>
                        <a:latin typeface="+mn-lt"/>
                        <a:ea typeface="黑体" panose="02010609060101010101" pitchFamily="49" charset="-122"/>
                      </a:endParaRPr>
                    </a:p>
                  </a:txBody>
                  <a:tcPr marL="55449" marR="5544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smtClean="0">
                          <a:solidFill>
                            <a:srgbClr val="0000FF"/>
                          </a:solidFill>
                          <a:latin typeface="+mn-lt"/>
                          <a:ea typeface="黑体" panose="02010609060101010101" pitchFamily="49" charset="-122"/>
                        </a:rPr>
                        <a:t>中方团队</a:t>
                      </a:r>
                      <a:r>
                        <a:rPr lang="en-US" altLang="zh-CN" sz="1600" b="1" kern="100" dirty="0" smtClean="0">
                          <a:solidFill>
                            <a:srgbClr val="0000FF"/>
                          </a:solidFill>
                          <a:latin typeface="+mn-lt"/>
                          <a:ea typeface="黑体" panose="02010609060101010101" pitchFamily="49" charset="-122"/>
                        </a:rPr>
                        <a:t>/Chinese</a:t>
                      </a:r>
                      <a:r>
                        <a:rPr lang="en-US" altLang="zh-CN" sz="1600" b="1" kern="100" baseline="0" dirty="0" smtClean="0">
                          <a:solidFill>
                            <a:srgbClr val="0000FF"/>
                          </a:solidFill>
                          <a:latin typeface="+mn-lt"/>
                          <a:ea typeface="黑体" panose="02010609060101010101" pitchFamily="49" charset="-122"/>
                        </a:rPr>
                        <a:t> group</a:t>
                      </a:r>
                      <a:endParaRPr lang="zh-CN" sz="1600" kern="100" dirty="0">
                        <a:solidFill>
                          <a:srgbClr val="0000FF"/>
                        </a:solidFill>
                        <a:latin typeface="+mn-lt"/>
                        <a:ea typeface="黑体" panose="02010609060101010101" pitchFamily="49" charset="-122"/>
                      </a:endParaRPr>
                    </a:p>
                  </a:txBody>
                  <a:tcPr marL="55449" marR="55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solidFill>
                            <a:srgbClr val="0000FF"/>
                          </a:solidFill>
                          <a:latin typeface="+mn-lt"/>
                          <a:ea typeface="黑体" panose="02010609060101010101" pitchFamily="49" charset="-122"/>
                        </a:rPr>
                        <a:t>外方</a:t>
                      </a:r>
                      <a:r>
                        <a:rPr lang="zh-CN" sz="1600" b="1" kern="100" dirty="0" smtClean="0">
                          <a:solidFill>
                            <a:srgbClr val="0000FF"/>
                          </a:solidFill>
                          <a:latin typeface="+mn-lt"/>
                          <a:ea typeface="黑体" panose="02010609060101010101" pitchFamily="49" charset="-122"/>
                        </a:rPr>
                        <a:t>团队</a:t>
                      </a:r>
                      <a:r>
                        <a:rPr lang="en-US" altLang="zh-CN" sz="1600" b="1" kern="100" dirty="0" smtClean="0">
                          <a:solidFill>
                            <a:srgbClr val="0000FF"/>
                          </a:solidFill>
                          <a:latin typeface="+mn-lt"/>
                          <a:ea typeface="黑体" panose="02010609060101010101" pitchFamily="49" charset="-122"/>
                        </a:rPr>
                        <a:t>/International</a:t>
                      </a:r>
                      <a:r>
                        <a:rPr lang="en-US" altLang="zh-CN" sz="1600" b="1" kern="100" baseline="0" dirty="0" smtClean="0">
                          <a:solidFill>
                            <a:srgbClr val="0000FF"/>
                          </a:solidFill>
                          <a:latin typeface="+mn-lt"/>
                          <a:ea typeface="黑体" panose="02010609060101010101" pitchFamily="49" charset="-122"/>
                        </a:rPr>
                        <a:t> group</a:t>
                      </a:r>
                      <a:endParaRPr lang="zh-CN" sz="1600" kern="100" dirty="0">
                        <a:solidFill>
                          <a:srgbClr val="0000FF"/>
                        </a:solidFill>
                        <a:latin typeface="+mn-lt"/>
                        <a:ea typeface="黑体" panose="02010609060101010101" pitchFamily="49" charset="-122"/>
                      </a:endParaRPr>
                    </a:p>
                  </a:txBody>
                  <a:tcPr marL="55449" marR="5544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1733">
                <a:tc>
                  <a:txBody>
                    <a:bodyPr/>
                    <a:lstStyle/>
                    <a:p>
                      <a:pPr algn="ctr">
                        <a:spcAft>
                          <a:spcPts val="0"/>
                        </a:spcAft>
                      </a:pPr>
                      <a:r>
                        <a:rPr lang="zh-CN" sz="1800" b="1" kern="100" dirty="0" smtClean="0">
                          <a:solidFill>
                            <a:srgbClr val="323E32"/>
                          </a:solidFill>
                          <a:latin typeface="+mn-lt"/>
                          <a:ea typeface="黑体" panose="02010609060101010101" pitchFamily="49" charset="-122"/>
                        </a:rPr>
                        <a:t>组长</a:t>
                      </a:r>
                      <a:r>
                        <a:rPr lang="en-US" altLang="zh-CN" sz="1800" b="1" kern="100" dirty="0" smtClean="0">
                          <a:solidFill>
                            <a:srgbClr val="323E32"/>
                          </a:solidFill>
                          <a:latin typeface="+mn-lt"/>
                          <a:ea typeface="黑体" panose="02010609060101010101" pitchFamily="49" charset="-122"/>
                        </a:rPr>
                        <a:t>/Chair</a:t>
                      </a:r>
                      <a:endParaRPr lang="zh-CN" sz="1800" b="1" kern="100" dirty="0">
                        <a:latin typeface="+mn-lt"/>
                        <a:ea typeface="黑体" panose="02010609060101010101" pitchFamily="49" charset="-122"/>
                      </a:endParaRPr>
                    </a:p>
                  </a:txBody>
                  <a:tcPr marL="55449" marR="5544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zh-CN" sz="1800" b="1" kern="100" dirty="0">
                          <a:solidFill>
                            <a:srgbClr val="0000FF"/>
                          </a:solidFill>
                          <a:latin typeface="+mn-lt"/>
                          <a:ea typeface="黑体" panose="02010609060101010101" pitchFamily="49" charset="-122"/>
                        </a:rPr>
                        <a:t>欧阳志</a:t>
                      </a:r>
                      <a:r>
                        <a:rPr lang="zh-CN" sz="1800" b="1" kern="100" dirty="0" smtClean="0">
                          <a:solidFill>
                            <a:srgbClr val="0000FF"/>
                          </a:solidFill>
                          <a:latin typeface="+mn-lt"/>
                          <a:ea typeface="黑体" panose="02010609060101010101" pitchFamily="49" charset="-122"/>
                        </a:rPr>
                        <a:t>云</a:t>
                      </a:r>
                      <a:r>
                        <a:rPr lang="en-US" altLang="zh-CN" sz="1800" b="0" kern="100" dirty="0" smtClean="0">
                          <a:solidFill>
                            <a:srgbClr val="323E32"/>
                          </a:solidFill>
                          <a:latin typeface="+mn-lt"/>
                          <a:ea typeface="黑体" panose="02010609060101010101" pitchFamily="49" charset="-122"/>
                        </a:rPr>
                        <a:t>(</a:t>
                      </a:r>
                      <a:r>
                        <a:rPr lang="zh-CN" sz="1800" kern="100" dirty="0" smtClean="0">
                          <a:solidFill>
                            <a:srgbClr val="323E32"/>
                          </a:solidFill>
                          <a:latin typeface="+mn-lt"/>
                          <a:ea typeface="黑体" panose="02010609060101010101" pitchFamily="49" charset="-122"/>
                        </a:rPr>
                        <a:t>中国科学院生态环境</a:t>
                      </a:r>
                      <a:r>
                        <a:rPr lang="en-US" altLang="zh-CN" sz="1800" kern="100" dirty="0" smtClean="0">
                          <a:solidFill>
                            <a:srgbClr val="323E32"/>
                          </a:solidFill>
                          <a:latin typeface="+mn-lt"/>
                          <a:ea typeface="黑体" panose="02010609060101010101" pitchFamily="49" charset="-122"/>
                        </a:rPr>
                        <a:t>)/Ouyang</a:t>
                      </a:r>
                      <a:r>
                        <a:rPr lang="en-US" altLang="zh-CN" sz="1800" kern="100" baseline="0" dirty="0" smtClean="0">
                          <a:solidFill>
                            <a:srgbClr val="323E32"/>
                          </a:solidFill>
                          <a:latin typeface="+mn-lt"/>
                          <a:ea typeface="黑体" panose="02010609060101010101" pitchFamily="49" charset="-122"/>
                        </a:rPr>
                        <a:t> </a:t>
                      </a:r>
                      <a:r>
                        <a:rPr lang="en-US" altLang="zh-CN" sz="1800" kern="100" baseline="0" dirty="0" err="1" smtClean="0">
                          <a:solidFill>
                            <a:srgbClr val="323E32"/>
                          </a:solidFill>
                          <a:latin typeface="+mn-lt"/>
                          <a:ea typeface="黑体" panose="02010609060101010101" pitchFamily="49" charset="-122"/>
                        </a:rPr>
                        <a:t>Zhiyun</a:t>
                      </a:r>
                      <a:r>
                        <a:rPr lang="en-US" altLang="zh-CN" sz="1800" kern="100" baseline="0" dirty="0" smtClean="0">
                          <a:solidFill>
                            <a:srgbClr val="323E32"/>
                          </a:solidFill>
                          <a:latin typeface="+mn-lt"/>
                          <a:ea typeface="黑体" panose="02010609060101010101" pitchFamily="49" charset="-122"/>
                        </a:rPr>
                        <a:t>, </a:t>
                      </a:r>
                      <a:r>
                        <a:rPr lang="en-US" altLang="zh-CN" sz="1800" kern="1200" dirty="0" smtClean="0">
                          <a:solidFill>
                            <a:schemeClr val="tx1"/>
                          </a:solidFill>
                          <a:latin typeface="+mn-lt"/>
                          <a:ea typeface="黑体" panose="02010609060101010101" pitchFamily="49" charset="-122"/>
                          <a:cs typeface="+mn-cs"/>
                        </a:rPr>
                        <a:t>Research Center for Eco-Environmental Sciences, Chinese Academy of Sciences</a:t>
                      </a:r>
                      <a:endParaRPr lang="zh-CN" sz="18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pPr>
                      <a:r>
                        <a:rPr lang="en-US" sz="1800" b="1" kern="100" dirty="0">
                          <a:solidFill>
                            <a:srgbClr val="0000FF"/>
                          </a:solidFill>
                          <a:latin typeface="+mn-lt"/>
                          <a:ea typeface="黑体" panose="02010609060101010101" pitchFamily="49" charset="-122"/>
                        </a:rPr>
                        <a:t>Derek </a:t>
                      </a:r>
                      <a:r>
                        <a:rPr lang="en-US" sz="1800" b="1" kern="100" dirty="0" smtClean="0">
                          <a:solidFill>
                            <a:srgbClr val="0000FF"/>
                          </a:solidFill>
                          <a:latin typeface="+mn-lt"/>
                          <a:ea typeface="黑体" panose="02010609060101010101" pitchFamily="49" charset="-122"/>
                        </a:rPr>
                        <a:t>Thompson</a:t>
                      </a:r>
                      <a:r>
                        <a:rPr lang="en-US" sz="1800" kern="100" dirty="0" smtClean="0">
                          <a:latin typeface="+mn-lt"/>
                          <a:ea typeface="黑体" panose="02010609060101010101" pitchFamily="49" charset="-122"/>
                        </a:rPr>
                        <a:t>/</a:t>
                      </a:r>
                      <a:r>
                        <a:rPr lang="zh-CN" altLang="zh-CN" sz="1800" kern="1200" dirty="0" smtClean="0">
                          <a:solidFill>
                            <a:schemeClr val="tx1"/>
                          </a:solidFill>
                          <a:latin typeface="+mn-lt"/>
                          <a:ea typeface="黑体" panose="02010609060101010101" pitchFamily="49" charset="-122"/>
                          <a:cs typeface="+mn-cs"/>
                        </a:rPr>
                        <a:t>加拿大不列颠哥伦比亚省环境、土地与公园部前副部长</a:t>
                      </a:r>
                      <a:r>
                        <a:rPr lang="en-US" altLang="zh-CN" sz="1800" kern="1200" dirty="0" smtClean="0">
                          <a:solidFill>
                            <a:schemeClr val="tx1"/>
                          </a:solidFill>
                          <a:latin typeface="+mn-lt"/>
                          <a:ea typeface="黑体" panose="02010609060101010101" pitchFamily="49" charset="-122"/>
                          <a:cs typeface="+mn-cs"/>
                        </a:rPr>
                        <a:t>/former Deputy Minister of Environment, Lands &amp; Park, British Columbia, Canada</a:t>
                      </a:r>
                      <a:endParaRPr lang="zh-CN" sz="18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460">
                <a:tc rowSpan="5">
                  <a:txBody>
                    <a:bodyPr/>
                    <a:lstStyle/>
                    <a:p>
                      <a:pPr algn="ctr">
                        <a:spcAft>
                          <a:spcPts val="0"/>
                        </a:spcAft>
                      </a:pPr>
                      <a:r>
                        <a:rPr lang="zh-CN" sz="1800" b="1" kern="100" dirty="0" smtClean="0">
                          <a:solidFill>
                            <a:srgbClr val="323E32"/>
                          </a:solidFill>
                          <a:latin typeface="+mn-lt"/>
                          <a:ea typeface="黑体" panose="02010609060101010101" pitchFamily="49" charset="-122"/>
                        </a:rPr>
                        <a:t>成员</a:t>
                      </a:r>
                      <a:r>
                        <a:rPr lang="en-US" altLang="zh-CN" sz="1800" b="1" kern="100" dirty="0" smtClean="0">
                          <a:solidFill>
                            <a:srgbClr val="323E32"/>
                          </a:solidFill>
                          <a:latin typeface="+mn-lt"/>
                          <a:ea typeface="黑体" panose="02010609060101010101" pitchFamily="49" charset="-122"/>
                        </a:rPr>
                        <a:t>/Member</a:t>
                      </a:r>
                      <a:endParaRPr lang="zh-CN" sz="1800" b="1" kern="100" dirty="0">
                        <a:latin typeface="+mn-lt"/>
                        <a:ea typeface="黑体" panose="02010609060101010101" pitchFamily="49" charset="-122"/>
                      </a:endParaRPr>
                    </a:p>
                  </a:txBody>
                  <a:tcPr marL="55449" marR="5544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zh-CN" sz="1800" b="1" kern="100" dirty="0">
                          <a:solidFill>
                            <a:srgbClr val="0000FF"/>
                          </a:solidFill>
                          <a:latin typeface="+mn-lt"/>
                          <a:ea typeface="黑体" panose="02010609060101010101" pitchFamily="49" charset="-122"/>
                          <a:cs typeface="+mn-cs"/>
                        </a:rPr>
                        <a:t>高吉</a:t>
                      </a:r>
                      <a:r>
                        <a:rPr lang="zh-CN" sz="1800" b="1" kern="100" dirty="0" smtClean="0">
                          <a:solidFill>
                            <a:srgbClr val="0000FF"/>
                          </a:solidFill>
                          <a:latin typeface="+mn-lt"/>
                          <a:ea typeface="黑体" panose="02010609060101010101" pitchFamily="49" charset="-122"/>
                          <a:cs typeface="+mn-cs"/>
                        </a:rPr>
                        <a:t>喜</a:t>
                      </a:r>
                      <a:r>
                        <a:rPr lang="en-US" altLang="zh-CN" sz="1800" b="0" kern="100" dirty="0" smtClean="0">
                          <a:solidFill>
                            <a:srgbClr val="323E32"/>
                          </a:solidFill>
                          <a:latin typeface="+mn-lt"/>
                          <a:ea typeface="黑体" panose="02010609060101010101" pitchFamily="49" charset="-122"/>
                          <a:cs typeface="+mn-cs"/>
                        </a:rPr>
                        <a:t>(</a:t>
                      </a:r>
                      <a:r>
                        <a:rPr lang="zh-CN" sz="1800" kern="100" dirty="0" smtClean="0">
                          <a:solidFill>
                            <a:srgbClr val="323E32"/>
                          </a:solidFill>
                          <a:latin typeface="+mn-lt"/>
                          <a:ea typeface="黑体" panose="02010609060101010101" pitchFamily="49" charset="-122"/>
                        </a:rPr>
                        <a:t>环保</a:t>
                      </a:r>
                      <a:r>
                        <a:rPr lang="zh-CN" sz="1800" kern="100" dirty="0">
                          <a:solidFill>
                            <a:srgbClr val="323E32"/>
                          </a:solidFill>
                          <a:latin typeface="+mn-lt"/>
                          <a:ea typeface="黑体" panose="02010609060101010101" pitchFamily="49" charset="-122"/>
                        </a:rPr>
                        <a:t>部南京环境</a:t>
                      </a:r>
                      <a:r>
                        <a:rPr lang="zh-CN" sz="1800" kern="100" dirty="0" smtClean="0">
                          <a:solidFill>
                            <a:srgbClr val="323E32"/>
                          </a:solidFill>
                          <a:latin typeface="+mn-lt"/>
                          <a:ea typeface="黑体" panose="02010609060101010101" pitchFamily="49" charset="-122"/>
                        </a:rPr>
                        <a:t>科学研究</a:t>
                      </a:r>
                      <a:r>
                        <a:rPr lang="en-US" altLang="zh-CN" sz="1800" kern="100" dirty="0" smtClean="0">
                          <a:solidFill>
                            <a:srgbClr val="323E32"/>
                          </a:solidFill>
                          <a:latin typeface="+mn-lt"/>
                          <a:ea typeface="黑体" panose="02010609060101010101" pitchFamily="49" charset="-122"/>
                        </a:rPr>
                        <a:t>)/Gao Jixi </a:t>
                      </a:r>
                      <a:r>
                        <a:rPr lang="en-US" altLang="zh-CN" sz="1800" kern="1200" dirty="0" smtClean="0">
                          <a:solidFill>
                            <a:schemeClr val="tx1"/>
                          </a:solidFill>
                          <a:latin typeface="+mn-lt"/>
                          <a:ea typeface="黑体" panose="02010609060101010101" pitchFamily="49" charset="-122"/>
                          <a:cs typeface="+mn-cs"/>
                        </a:rPr>
                        <a:t>Nanjing Institute of Environmental sciences, MEP</a:t>
                      </a:r>
                      <a:endParaRPr lang="zh-CN" sz="18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800" b="1" kern="100" dirty="0" err="1">
                          <a:solidFill>
                            <a:srgbClr val="0000FF"/>
                          </a:solidFill>
                          <a:latin typeface="+mn-lt"/>
                          <a:ea typeface="黑体" panose="02010609060101010101" pitchFamily="49" charset="-122"/>
                          <a:cs typeface="+mn-cs"/>
                        </a:rPr>
                        <a:t>Tundi</a:t>
                      </a:r>
                      <a:r>
                        <a:rPr lang="en-US" sz="1800" b="1" kern="100" dirty="0">
                          <a:solidFill>
                            <a:srgbClr val="0000FF"/>
                          </a:solidFill>
                          <a:latin typeface="+mn-lt"/>
                          <a:ea typeface="黑体" panose="02010609060101010101" pitchFamily="49" charset="-122"/>
                          <a:cs typeface="+mn-cs"/>
                        </a:rPr>
                        <a:t> </a:t>
                      </a:r>
                      <a:r>
                        <a:rPr lang="en-US" sz="1800" b="1" kern="100" dirty="0" err="1" smtClean="0">
                          <a:solidFill>
                            <a:srgbClr val="0000FF"/>
                          </a:solidFill>
                          <a:latin typeface="+mn-lt"/>
                          <a:ea typeface="黑体" panose="02010609060101010101" pitchFamily="49" charset="-122"/>
                          <a:cs typeface="+mn-cs"/>
                        </a:rPr>
                        <a:t>Agardy</a:t>
                      </a:r>
                      <a:r>
                        <a:rPr lang="en-US" sz="1800" kern="100" dirty="0" smtClean="0">
                          <a:latin typeface="+mn-lt"/>
                          <a:ea typeface="黑体" panose="02010609060101010101" pitchFamily="49" charset="-122"/>
                        </a:rPr>
                        <a:t>/</a:t>
                      </a:r>
                      <a:r>
                        <a:rPr lang="zh-CN" altLang="zh-CN" sz="1800" kern="1200" dirty="0" smtClean="0">
                          <a:solidFill>
                            <a:schemeClr val="tx1"/>
                          </a:solidFill>
                          <a:latin typeface="+mn-lt"/>
                          <a:ea typeface="黑体" panose="02010609060101010101" pitchFamily="49" charset="-122"/>
                          <a:cs typeface="+mn-cs"/>
                        </a:rPr>
                        <a:t>海洋生态系统服务项目</a:t>
                      </a:r>
                      <a:r>
                        <a:rPr lang="zh-CN" altLang="en-US" sz="1800" kern="1200" dirty="0" smtClean="0">
                          <a:solidFill>
                            <a:schemeClr val="tx1"/>
                          </a:solidFill>
                          <a:latin typeface="+mn-lt"/>
                          <a:ea typeface="黑体" panose="02010609060101010101" pitchFamily="49" charset="-122"/>
                          <a:cs typeface="+mn-cs"/>
                        </a:rPr>
                        <a:t>主任</a:t>
                      </a:r>
                      <a:r>
                        <a:rPr lang="en-US" altLang="zh-CN" sz="1800" kern="1200" dirty="0" smtClean="0">
                          <a:solidFill>
                            <a:schemeClr val="tx1"/>
                          </a:solidFill>
                          <a:latin typeface="+mn-lt"/>
                          <a:ea typeface="黑体" panose="02010609060101010101" pitchFamily="49" charset="-122"/>
                          <a:cs typeface="+mn-cs"/>
                        </a:rPr>
                        <a:t>/Director, Marine Ecosystem Service Program</a:t>
                      </a:r>
                      <a:endParaRPr lang="zh-CN" sz="18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523">
                <a:tc vMerge="1">
                  <a:txBody>
                    <a:bodyPr/>
                    <a:lstStyle/>
                    <a:p>
                      <a:endParaRPr lang="zh-CN" altLang="en-US"/>
                    </a:p>
                  </a:txBody>
                  <a:tcPr/>
                </a:tc>
                <a:tc>
                  <a:txBody>
                    <a:bodyPr/>
                    <a:lstStyle/>
                    <a:p>
                      <a:pPr algn="just">
                        <a:spcBef>
                          <a:spcPts val="300"/>
                        </a:spcBef>
                        <a:spcAft>
                          <a:spcPts val="300"/>
                        </a:spcAft>
                      </a:pPr>
                      <a:r>
                        <a:rPr lang="zh-CN" sz="1800" b="1" kern="100" dirty="0">
                          <a:solidFill>
                            <a:srgbClr val="0000FF"/>
                          </a:solidFill>
                          <a:latin typeface="+mn-lt"/>
                          <a:ea typeface="黑体" panose="02010609060101010101" pitchFamily="49" charset="-122"/>
                          <a:cs typeface="+mn-cs"/>
                        </a:rPr>
                        <a:t>林</a:t>
                      </a:r>
                      <a:r>
                        <a:rPr lang="zh-CN" sz="1800" b="1" kern="100" dirty="0" smtClean="0">
                          <a:solidFill>
                            <a:srgbClr val="0000FF"/>
                          </a:solidFill>
                          <a:latin typeface="+mn-lt"/>
                          <a:ea typeface="黑体" panose="02010609060101010101" pitchFamily="49" charset="-122"/>
                          <a:cs typeface="+mn-cs"/>
                        </a:rPr>
                        <a:t>坚</a:t>
                      </a:r>
                      <a:r>
                        <a:rPr lang="en-US" altLang="zh-CN" sz="1800" b="0" kern="100" dirty="0" smtClean="0">
                          <a:solidFill>
                            <a:srgbClr val="323E32"/>
                          </a:solidFill>
                          <a:latin typeface="+mn-lt"/>
                          <a:ea typeface="黑体" panose="02010609060101010101" pitchFamily="49" charset="-122"/>
                          <a:cs typeface="+mn-cs"/>
                        </a:rPr>
                        <a:t>(</a:t>
                      </a:r>
                      <a:r>
                        <a:rPr lang="zh-CN" sz="1800" kern="100" dirty="0" smtClean="0">
                          <a:solidFill>
                            <a:srgbClr val="323E32"/>
                          </a:solidFill>
                          <a:latin typeface="+mn-lt"/>
                          <a:ea typeface="黑体" panose="02010609060101010101" pitchFamily="49" charset="-122"/>
                        </a:rPr>
                        <a:t>北京大学</a:t>
                      </a:r>
                      <a:r>
                        <a:rPr lang="en-US" altLang="zh-CN" sz="1800" kern="100" dirty="0" smtClean="0">
                          <a:solidFill>
                            <a:srgbClr val="323E32"/>
                          </a:solidFill>
                          <a:latin typeface="+mn-lt"/>
                          <a:ea typeface="黑体" panose="02010609060101010101" pitchFamily="49" charset="-122"/>
                        </a:rPr>
                        <a:t>)/Li </a:t>
                      </a:r>
                      <a:r>
                        <a:rPr lang="en-US" altLang="zh-CN" sz="1800" kern="100" dirty="0" err="1" smtClean="0">
                          <a:solidFill>
                            <a:srgbClr val="323E32"/>
                          </a:solidFill>
                          <a:latin typeface="+mn-lt"/>
                          <a:ea typeface="黑体" panose="02010609060101010101" pitchFamily="49" charset="-122"/>
                        </a:rPr>
                        <a:t>Jian</a:t>
                      </a:r>
                      <a:r>
                        <a:rPr lang="en-US" altLang="zh-CN" sz="1800" kern="100" dirty="0" smtClean="0">
                          <a:solidFill>
                            <a:srgbClr val="323E32"/>
                          </a:solidFill>
                          <a:latin typeface="+mn-lt"/>
                          <a:ea typeface="黑体" panose="02010609060101010101" pitchFamily="49" charset="-122"/>
                        </a:rPr>
                        <a:t> </a:t>
                      </a:r>
                      <a:r>
                        <a:rPr lang="en-US" altLang="zh-CN" sz="1800" kern="1200" dirty="0" smtClean="0">
                          <a:solidFill>
                            <a:schemeClr val="tx1"/>
                          </a:solidFill>
                          <a:latin typeface="+mn-lt"/>
                          <a:ea typeface="黑体" panose="02010609060101010101" pitchFamily="49" charset="-122"/>
                          <a:cs typeface="+mn-cs"/>
                        </a:rPr>
                        <a:t>Peking University</a:t>
                      </a:r>
                      <a:endParaRPr lang="zh-CN" sz="18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Bef>
                          <a:spcPts val="300"/>
                        </a:spcBef>
                        <a:spcAft>
                          <a:spcPts val="300"/>
                        </a:spcAft>
                      </a:pPr>
                      <a:r>
                        <a:rPr lang="en-US" sz="1800" b="1" kern="100" dirty="0">
                          <a:solidFill>
                            <a:srgbClr val="0000FF"/>
                          </a:solidFill>
                          <a:latin typeface="+mn-lt"/>
                          <a:ea typeface="黑体" panose="02010609060101010101" pitchFamily="49" charset="-122"/>
                          <a:cs typeface="+mn-cs"/>
                        </a:rPr>
                        <a:t>John </a:t>
                      </a:r>
                      <a:r>
                        <a:rPr lang="en-US" sz="1800" b="1" kern="100" dirty="0" smtClean="0">
                          <a:solidFill>
                            <a:srgbClr val="0000FF"/>
                          </a:solidFill>
                          <a:latin typeface="+mn-lt"/>
                          <a:ea typeface="黑体" panose="02010609060101010101" pitchFamily="49" charset="-122"/>
                          <a:cs typeface="+mn-cs"/>
                        </a:rPr>
                        <a:t>MacKinnon</a:t>
                      </a:r>
                      <a:r>
                        <a:rPr lang="en-US" sz="1800" kern="100" dirty="0" smtClean="0">
                          <a:latin typeface="+mn-lt"/>
                          <a:ea typeface="黑体" panose="02010609060101010101" pitchFamily="49" charset="-122"/>
                        </a:rPr>
                        <a:t>/</a:t>
                      </a:r>
                      <a:r>
                        <a:rPr lang="zh-CN" altLang="zh-CN" sz="1800" kern="1200" dirty="0" smtClean="0">
                          <a:solidFill>
                            <a:schemeClr val="tx1"/>
                          </a:solidFill>
                          <a:latin typeface="+mn-lt"/>
                          <a:ea typeface="黑体" panose="02010609060101010101" pitchFamily="49" charset="-122"/>
                          <a:cs typeface="+mn-cs"/>
                        </a:rPr>
                        <a:t>中欧生物多样性保护东盟区域中心前主任</a:t>
                      </a:r>
                      <a:r>
                        <a:rPr lang="en-US" altLang="zh-CN" sz="1800" kern="1200" dirty="0" smtClean="0">
                          <a:solidFill>
                            <a:schemeClr val="tx1"/>
                          </a:solidFill>
                          <a:latin typeface="+mn-lt"/>
                          <a:ea typeface="黑体" panose="02010609060101010101" pitchFamily="49" charset="-122"/>
                          <a:cs typeface="+mn-cs"/>
                        </a:rPr>
                        <a:t>/Former Director, EU-China Biodiversity </a:t>
                      </a:r>
                      <a:r>
                        <a:rPr lang="en-US" altLang="zh-CN" sz="1800" kern="1200" dirty="0" err="1" smtClean="0">
                          <a:solidFill>
                            <a:schemeClr val="tx1"/>
                          </a:solidFill>
                          <a:latin typeface="+mn-lt"/>
                          <a:ea typeface="黑体" panose="02010609060101010101" pitchFamily="49" charset="-122"/>
                          <a:cs typeface="+mn-cs"/>
                        </a:rPr>
                        <a:t>Programme</a:t>
                      </a:r>
                      <a:endParaRPr lang="zh-CN" sz="18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15">
                <a:tc vMerge="1">
                  <a:txBody>
                    <a:bodyPr/>
                    <a:lstStyle/>
                    <a:p>
                      <a:endParaRPr lang="zh-CN" altLang="en-US"/>
                    </a:p>
                  </a:txBody>
                  <a:tcPr/>
                </a:tc>
                <a:tc rowSpan="2">
                  <a:txBody>
                    <a:bodyPr/>
                    <a:lstStyle/>
                    <a:p>
                      <a:pPr marL="0" marR="0" indent="0" algn="just" defTabSz="457200" rtl="0" eaLnBrk="1" fontAlgn="auto" latinLnBrk="0" hangingPunct="1">
                        <a:lnSpc>
                          <a:spcPct val="100000"/>
                        </a:lnSpc>
                        <a:spcBef>
                          <a:spcPts val="300"/>
                        </a:spcBef>
                        <a:spcAft>
                          <a:spcPts val="300"/>
                        </a:spcAft>
                        <a:buClrTx/>
                        <a:buSzTx/>
                        <a:buFontTx/>
                        <a:buNone/>
                        <a:tabLst/>
                        <a:defRPr/>
                      </a:pPr>
                      <a:r>
                        <a:rPr lang="zh-CN" altLang="zh-CN" sz="1800" b="1" kern="100" dirty="0" smtClean="0">
                          <a:solidFill>
                            <a:srgbClr val="0000FF"/>
                          </a:solidFill>
                          <a:latin typeface="+mn-lt"/>
                          <a:ea typeface="黑体" panose="02010609060101010101" pitchFamily="49" charset="-122"/>
                          <a:cs typeface="+mn-cs"/>
                        </a:rPr>
                        <a:t>张丽君</a:t>
                      </a:r>
                      <a:r>
                        <a:rPr lang="en-US" altLang="zh-CN" sz="1800" b="0" kern="100" dirty="0" smtClean="0">
                          <a:solidFill>
                            <a:srgbClr val="323E32"/>
                          </a:solidFill>
                          <a:latin typeface="+mn-lt"/>
                          <a:ea typeface="黑体" panose="02010609060101010101" pitchFamily="49" charset="-122"/>
                          <a:cs typeface="+mn-cs"/>
                        </a:rPr>
                        <a:t>(</a:t>
                      </a:r>
                      <a:r>
                        <a:rPr lang="zh-CN" altLang="zh-CN" sz="1800" kern="100" dirty="0" smtClean="0">
                          <a:solidFill>
                            <a:srgbClr val="323E32"/>
                          </a:solidFill>
                          <a:latin typeface="+mn-lt"/>
                          <a:ea typeface="黑体" panose="02010609060101010101" pitchFamily="49" charset="-122"/>
                          <a:cs typeface="+mn-cs"/>
                        </a:rPr>
                        <a:t>国土资源部信息中心</a:t>
                      </a:r>
                      <a:r>
                        <a:rPr lang="en-US" altLang="zh-CN" sz="1800" kern="100" dirty="0" smtClean="0">
                          <a:solidFill>
                            <a:srgbClr val="323E32"/>
                          </a:solidFill>
                          <a:latin typeface="+mn-lt"/>
                          <a:ea typeface="黑体" panose="02010609060101010101" pitchFamily="49" charset="-122"/>
                          <a:cs typeface="+mn-cs"/>
                        </a:rPr>
                        <a:t>)/</a:t>
                      </a:r>
                      <a:r>
                        <a:rPr lang="en-US" altLang="zh-CN" sz="1800" kern="1200" dirty="0" smtClean="0">
                          <a:solidFill>
                            <a:schemeClr val="tx1"/>
                          </a:solidFill>
                          <a:latin typeface="+mn-lt"/>
                          <a:ea typeface="黑体" panose="02010609060101010101" pitchFamily="49" charset="-122"/>
                          <a:cs typeface="+mn-cs"/>
                        </a:rPr>
                        <a:t>Zhang</a:t>
                      </a:r>
                      <a:r>
                        <a:rPr lang="en-US" altLang="zh-CN" sz="1800" kern="1200" baseline="0" dirty="0" smtClean="0">
                          <a:solidFill>
                            <a:schemeClr val="tx1"/>
                          </a:solidFill>
                          <a:latin typeface="+mn-lt"/>
                          <a:ea typeface="黑体" panose="02010609060101010101" pitchFamily="49" charset="-122"/>
                          <a:cs typeface="+mn-cs"/>
                        </a:rPr>
                        <a:t> </a:t>
                      </a:r>
                      <a:r>
                        <a:rPr lang="en-US" altLang="zh-CN" sz="1800" kern="1200" baseline="0" dirty="0" err="1" smtClean="0">
                          <a:solidFill>
                            <a:schemeClr val="tx1"/>
                          </a:solidFill>
                          <a:latin typeface="+mn-lt"/>
                          <a:ea typeface="黑体" panose="02010609060101010101" pitchFamily="49" charset="-122"/>
                          <a:cs typeface="+mn-cs"/>
                        </a:rPr>
                        <a:t>Lijun</a:t>
                      </a:r>
                      <a:r>
                        <a:rPr lang="en-US" altLang="zh-CN" sz="1800" kern="1200" baseline="0" dirty="0" smtClean="0">
                          <a:solidFill>
                            <a:schemeClr val="tx1"/>
                          </a:solidFill>
                          <a:latin typeface="+mn-lt"/>
                          <a:ea typeface="黑体" panose="02010609060101010101" pitchFamily="49" charset="-122"/>
                          <a:cs typeface="+mn-cs"/>
                        </a:rPr>
                        <a:t> </a:t>
                      </a:r>
                      <a:r>
                        <a:rPr lang="en-US" altLang="zh-CN" sz="1800" kern="1200" dirty="0" smtClean="0">
                          <a:solidFill>
                            <a:schemeClr val="tx1"/>
                          </a:solidFill>
                          <a:latin typeface="+mn-lt"/>
                          <a:ea typeface="黑体" panose="02010609060101010101" pitchFamily="49" charset="-122"/>
                          <a:cs typeface="+mn-cs"/>
                        </a:rPr>
                        <a:t> Information Center, Ministry of Land and Resource</a:t>
                      </a:r>
                      <a:endParaRPr lang="zh-CN" altLang="zh-CN" sz="1800" kern="100" dirty="0" smtClean="0">
                        <a:solidFill>
                          <a:srgbClr val="323E32"/>
                        </a:solidFill>
                        <a:latin typeface="+mn-lt"/>
                        <a:ea typeface="黑体" panose="02010609060101010101" pitchFamily="49" charset="-122"/>
                        <a:cs typeface="+mn-cs"/>
                      </a:endParaRPr>
                    </a:p>
                  </a:txBody>
                  <a:tcPr marL="55449" marR="55449" marT="36003" marB="36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69831">
                <a:tc vMerge="1">
                  <a:txBody>
                    <a:bodyPr/>
                    <a:lstStyle/>
                    <a:p>
                      <a:endParaRPr lang="zh-CN" altLang="en-US"/>
                    </a:p>
                  </a:txBody>
                  <a:tcPr/>
                </a:tc>
                <a:tc vMerge="1">
                  <a:txBody>
                    <a:bodyPr/>
                    <a:lstStyle/>
                    <a:p>
                      <a:endParaRPr lang="zh-CN" altLang="en-US"/>
                    </a:p>
                  </a:txBody>
                  <a:tcPr/>
                </a:tc>
                <a:tc rowSpan="2">
                  <a:txBody>
                    <a:bodyPr/>
                    <a:lstStyle/>
                    <a:p>
                      <a:pPr marL="0" marR="0" indent="0" algn="just" defTabSz="457200" rtl="0" eaLnBrk="1" fontAlgn="auto" latinLnBrk="0" hangingPunct="1">
                        <a:lnSpc>
                          <a:spcPct val="100000"/>
                        </a:lnSpc>
                        <a:spcBef>
                          <a:spcPts val="300"/>
                        </a:spcBef>
                        <a:spcAft>
                          <a:spcPts val="300"/>
                        </a:spcAft>
                        <a:buClrTx/>
                        <a:buSzTx/>
                        <a:buFontTx/>
                        <a:buNone/>
                        <a:tabLst/>
                        <a:defRPr/>
                      </a:pPr>
                      <a:r>
                        <a:rPr lang="en-US" altLang="zh-CN" sz="1800" b="1" kern="100" dirty="0" smtClean="0">
                          <a:solidFill>
                            <a:srgbClr val="0000FF"/>
                          </a:solidFill>
                          <a:latin typeface="+mn-lt"/>
                          <a:ea typeface="黑体" panose="02010609060101010101" pitchFamily="49" charset="-122"/>
                          <a:cs typeface="+mn-cs"/>
                        </a:rPr>
                        <a:t>Scott Perkin</a:t>
                      </a:r>
                      <a:r>
                        <a:rPr lang="en-US" altLang="zh-CN" sz="1800" kern="100" dirty="0" smtClean="0">
                          <a:latin typeface="+mn-lt"/>
                          <a:ea typeface="黑体" panose="02010609060101010101" pitchFamily="49" charset="-122"/>
                        </a:rPr>
                        <a:t>/</a:t>
                      </a:r>
                      <a:r>
                        <a:rPr lang="zh-CN" altLang="zh-CN" sz="1800" kern="1200" dirty="0" smtClean="0">
                          <a:solidFill>
                            <a:schemeClr val="tx1"/>
                          </a:solidFill>
                          <a:latin typeface="+mn-lt"/>
                          <a:ea typeface="黑体" panose="02010609060101010101" pitchFamily="49" charset="-122"/>
                          <a:cs typeface="+mn-cs"/>
                        </a:rPr>
                        <a:t>世界自然保护联盟</a:t>
                      </a:r>
                      <a:r>
                        <a:rPr lang="en-US" altLang="zh-CN" sz="1800" kern="1200" dirty="0" smtClean="0">
                          <a:solidFill>
                            <a:schemeClr val="tx1"/>
                          </a:solidFill>
                          <a:latin typeface="+mn-lt"/>
                          <a:ea typeface="黑体" panose="02010609060101010101" pitchFamily="49" charset="-122"/>
                          <a:cs typeface="+mn-cs"/>
                        </a:rPr>
                        <a:t>/Regional Biodiversity Conservation </a:t>
                      </a:r>
                      <a:r>
                        <a:rPr lang="en-US" altLang="zh-CN" sz="1800" kern="1200" dirty="0" err="1" smtClean="0">
                          <a:solidFill>
                            <a:schemeClr val="tx1"/>
                          </a:solidFill>
                          <a:latin typeface="+mn-lt"/>
                          <a:ea typeface="黑体" panose="02010609060101010101" pitchFamily="49" charset="-122"/>
                          <a:cs typeface="+mn-cs"/>
                        </a:rPr>
                        <a:t>Programme</a:t>
                      </a:r>
                      <a:r>
                        <a:rPr lang="en-US" altLang="zh-CN" sz="1800" kern="1200" dirty="0" smtClean="0">
                          <a:solidFill>
                            <a:schemeClr val="tx1"/>
                          </a:solidFill>
                          <a:latin typeface="+mn-lt"/>
                          <a:ea typeface="黑体" panose="02010609060101010101" pitchFamily="49" charset="-122"/>
                          <a:cs typeface="+mn-cs"/>
                        </a:rPr>
                        <a:t>, Asia, IUCN Asia Regional Office in Bangkok</a:t>
                      </a:r>
                      <a:endParaRPr lang="zh-CN" altLang="zh-CN" sz="1800" kern="100" dirty="0" smtClean="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904">
                <a:tc vMerge="1">
                  <a:txBody>
                    <a:bodyPr/>
                    <a:lstStyle/>
                    <a:p>
                      <a:endParaRPr lang="zh-CN" altLang="en-US"/>
                    </a:p>
                  </a:txBody>
                  <a:tcPr/>
                </a:tc>
                <a:tc>
                  <a:txBody>
                    <a:bodyPr/>
                    <a:lstStyle/>
                    <a:p>
                      <a:pPr marL="0" marR="0" indent="0" algn="just" defTabSz="457200" rtl="0" eaLnBrk="1" fontAlgn="auto" latinLnBrk="0" hangingPunct="1">
                        <a:lnSpc>
                          <a:spcPct val="100000"/>
                        </a:lnSpc>
                        <a:spcBef>
                          <a:spcPts val="300"/>
                        </a:spcBef>
                        <a:spcAft>
                          <a:spcPts val="300"/>
                        </a:spcAft>
                        <a:buClrTx/>
                        <a:buSzTx/>
                        <a:buFontTx/>
                        <a:buNone/>
                        <a:tabLst/>
                        <a:defRPr/>
                      </a:pPr>
                      <a:r>
                        <a:rPr lang="zh-CN" altLang="zh-CN" sz="1800" b="1" kern="100" dirty="0" smtClean="0">
                          <a:solidFill>
                            <a:srgbClr val="0000FF"/>
                          </a:solidFill>
                          <a:latin typeface="+mn-lt"/>
                          <a:ea typeface="黑体" panose="02010609060101010101" pitchFamily="49" charset="-122"/>
                          <a:cs typeface="+mn-cs"/>
                        </a:rPr>
                        <a:t>张惠远</a:t>
                      </a:r>
                      <a:r>
                        <a:rPr lang="en-US" altLang="zh-CN" sz="1800" b="0" kern="100" dirty="0" smtClean="0">
                          <a:solidFill>
                            <a:srgbClr val="323E32"/>
                          </a:solidFill>
                          <a:latin typeface="+mn-lt"/>
                          <a:ea typeface="黑体" panose="02010609060101010101" pitchFamily="49" charset="-122"/>
                          <a:cs typeface="+mn-cs"/>
                        </a:rPr>
                        <a:t>(</a:t>
                      </a:r>
                      <a:r>
                        <a:rPr lang="zh-CN" altLang="zh-CN" sz="1800" kern="100" dirty="0" smtClean="0">
                          <a:solidFill>
                            <a:srgbClr val="323E32"/>
                          </a:solidFill>
                          <a:latin typeface="+mn-lt"/>
                          <a:ea typeface="黑体" panose="02010609060101010101" pitchFamily="49" charset="-122"/>
                          <a:cs typeface="+mn-cs"/>
                        </a:rPr>
                        <a:t>中国环境科学研究院</a:t>
                      </a:r>
                      <a:r>
                        <a:rPr lang="en-US" altLang="zh-CN" sz="1800" kern="100" dirty="0" smtClean="0">
                          <a:solidFill>
                            <a:srgbClr val="323E32"/>
                          </a:solidFill>
                          <a:latin typeface="+mn-lt"/>
                          <a:ea typeface="黑体" panose="02010609060101010101" pitchFamily="49" charset="-122"/>
                          <a:cs typeface="+mn-cs"/>
                        </a:rPr>
                        <a:t> )/</a:t>
                      </a:r>
                      <a:r>
                        <a:rPr lang="en-US" altLang="zh-CN" sz="1800" kern="1200" dirty="0" smtClean="0">
                          <a:solidFill>
                            <a:schemeClr val="tx1"/>
                          </a:solidFill>
                          <a:latin typeface="+mn-lt"/>
                          <a:ea typeface="黑体" panose="02010609060101010101" pitchFamily="49" charset="-122"/>
                          <a:cs typeface="+mn-cs"/>
                        </a:rPr>
                        <a:t>Chinese Research Academy of Environmental Sciences</a:t>
                      </a:r>
                      <a:endParaRPr lang="zh-CN" altLang="zh-CN" sz="1800" kern="100" dirty="0" smtClean="0">
                        <a:solidFill>
                          <a:srgbClr val="323E32"/>
                        </a:solidFill>
                        <a:latin typeface="+mn-lt"/>
                        <a:ea typeface="黑体" panose="02010609060101010101" pitchFamily="49" charset="-122"/>
                        <a:cs typeface="+mn-cs"/>
                      </a:endParaRPr>
                    </a:p>
                  </a:txBody>
                  <a:tcPr marL="55449" marR="55449" marT="36003" marB="36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604837">
                <a:tc>
                  <a:txBody>
                    <a:bodyPr/>
                    <a:lstStyle/>
                    <a:p>
                      <a:pPr algn="ctr">
                        <a:spcAft>
                          <a:spcPts val="0"/>
                        </a:spcAft>
                      </a:pPr>
                      <a:r>
                        <a:rPr lang="zh-CN" sz="1800" b="1" kern="100" dirty="0">
                          <a:solidFill>
                            <a:srgbClr val="323E32"/>
                          </a:solidFill>
                          <a:latin typeface="+mn-lt"/>
                          <a:ea typeface="黑体" panose="02010609060101010101" pitchFamily="49" charset="-122"/>
                        </a:rPr>
                        <a:t>协调</a:t>
                      </a:r>
                      <a:r>
                        <a:rPr lang="zh-CN" sz="1800" b="1" kern="100" dirty="0" smtClean="0">
                          <a:solidFill>
                            <a:srgbClr val="323E32"/>
                          </a:solidFill>
                          <a:latin typeface="+mn-lt"/>
                          <a:ea typeface="黑体" panose="02010609060101010101" pitchFamily="49" charset="-122"/>
                        </a:rPr>
                        <a:t>员</a:t>
                      </a:r>
                      <a:r>
                        <a:rPr lang="en-US" altLang="zh-CN" sz="1800" b="1" kern="100" dirty="0" smtClean="0">
                          <a:solidFill>
                            <a:srgbClr val="323E32"/>
                          </a:solidFill>
                          <a:latin typeface="+mn-lt"/>
                          <a:ea typeface="黑体" panose="02010609060101010101" pitchFamily="49" charset="-122"/>
                        </a:rPr>
                        <a:t>/Coordinator</a:t>
                      </a:r>
                      <a:endParaRPr lang="zh-CN" sz="1800" b="1" kern="100" dirty="0">
                        <a:latin typeface="+mn-lt"/>
                        <a:ea typeface="黑体" panose="02010609060101010101" pitchFamily="49" charset="-122"/>
                      </a:endParaRPr>
                    </a:p>
                  </a:txBody>
                  <a:tcPr marL="55449" marR="5544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zh-CN" sz="1800" b="1" kern="100" dirty="0" smtClean="0">
                          <a:solidFill>
                            <a:srgbClr val="0000FF"/>
                          </a:solidFill>
                          <a:latin typeface="+mn-lt"/>
                          <a:ea typeface="黑体" panose="02010609060101010101" pitchFamily="49" charset="-122"/>
                          <a:cs typeface="+mn-cs"/>
                        </a:rPr>
                        <a:t>郑华</a:t>
                      </a:r>
                      <a:r>
                        <a:rPr lang="en-US" altLang="zh-CN" sz="1800" b="0" kern="100" dirty="0" smtClean="0">
                          <a:solidFill>
                            <a:srgbClr val="323E32"/>
                          </a:solidFill>
                          <a:latin typeface="+mn-lt"/>
                          <a:ea typeface="黑体" panose="02010609060101010101" pitchFamily="49" charset="-122"/>
                          <a:cs typeface="+mn-cs"/>
                        </a:rPr>
                        <a:t>(</a:t>
                      </a:r>
                      <a:r>
                        <a:rPr lang="zh-CN" sz="1800" kern="100" dirty="0" smtClean="0">
                          <a:solidFill>
                            <a:srgbClr val="323E32"/>
                          </a:solidFill>
                          <a:latin typeface="+mn-lt"/>
                          <a:ea typeface="黑体" panose="02010609060101010101" pitchFamily="49" charset="-122"/>
                        </a:rPr>
                        <a:t>中国科学院</a:t>
                      </a:r>
                      <a:r>
                        <a:rPr lang="zh-CN" sz="1800" kern="100" dirty="0">
                          <a:solidFill>
                            <a:srgbClr val="323E32"/>
                          </a:solidFill>
                          <a:latin typeface="+mn-lt"/>
                          <a:ea typeface="黑体" panose="02010609060101010101" pitchFamily="49" charset="-122"/>
                        </a:rPr>
                        <a:t>生态环境</a:t>
                      </a:r>
                      <a:r>
                        <a:rPr lang="zh-CN" sz="1800" kern="100" dirty="0" smtClean="0">
                          <a:solidFill>
                            <a:srgbClr val="323E32"/>
                          </a:solidFill>
                          <a:latin typeface="+mn-lt"/>
                          <a:ea typeface="黑体" panose="02010609060101010101" pitchFamily="49" charset="-122"/>
                        </a:rPr>
                        <a:t>研究中心</a:t>
                      </a:r>
                      <a:r>
                        <a:rPr lang="en-US" altLang="zh-CN" sz="1800" kern="100" dirty="0" smtClean="0">
                          <a:solidFill>
                            <a:srgbClr val="323E32"/>
                          </a:solidFill>
                          <a:latin typeface="+mn-lt"/>
                          <a:ea typeface="黑体" panose="02010609060101010101" pitchFamily="49" charset="-122"/>
                        </a:rPr>
                        <a:t>)/</a:t>
                      </a:r>
                      <a:r>
                        <a:rPr lang="en-US" altLang="zh-CN" sz="1800" kern="1200" dirty="0" smtClean="0">
                          <a:solidFill>
                            <a:schemeClr val="tx1"/>
                          </a:solidFill>
                          <a:latin typeface="+mn-lt"/>
                          <a:ea typeface="黑体" panose="02010609060101010101" pitchFamily="49" charset="-122"/>
                          <a:cs typeface="+mn-cs"/>
                        </a:rPr>
                        <a:t> Research Center for Eco-Environmental Sciences, CAS</a:t>
                      </a:r>
                      <a:endParaRPr lang="zh-CN" sz="18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zh-CN" sz="1800" b="1" kern="100" dirty="0">
                          <a:solidFill>
                            <a:srgbClr val="0000FF"/>
                          </a:solidFill>
                          <a:latin typeface="+mn-lt"/>
                          <a:ea typeface="黑体" panose="02010609060101010101" pitchFamily="49" charset="-122"/>
                          <a:cs typeface="+mn-cs"/>
                        </a:rPr>
                        <a:t>朱春</a:t>
                      </a:r>
                      <a:r>
                        <a:rPr lang="zh-CN" sz="1800" b="1" kern="100" dirty="0" smtClean="0">
                          <a:solidFill>
                            <a:srgbClr val="0000FF"/>
                          </a:solidFill>
                          <a:latin typeface="+mn-lt"/>
                          <a:ea typeface="黑体" panose="02010609060101010101" pitchFamily="49" charset="-122"/>
                          <a:cs typeface="+mn-cs"/>
                        </a:rPr>
                        <a:t>全</a:t>
                      </a:r>
                      <a:r>
                        <a:rPr lang="en-US" altLang="zh-CN" sz="1800" kern="100" dirty="0" smtClean="0">
                          <a:solidFill>
                            <a:srgbClr val="323E32"/>
                          </a:solidFill>
                          <a:latin typeface="+mn-lt"/>
                          <a:ea typeface="黑体" panose="02010609060101010101" pitchFamily="49" charset="-122"/>
                        </a:rPr>
                        <a:t>/</a:t>
                      </a:r>
                      <a:r>
                        <a:rPr lang="zh-CN" altLang="zh-CN" sz="1800" kern="1200" dirty="0" smtClean="0">
                          <a:solidFill>
                            <a:schemeClr val="tx1"/>
                          </a:solidFill>
                          <a:latin typeface="+mn-lt"/>
                          <a:ea typeface="黑体" panose="02010609060101010101" pitchFamily="49" charset="-122"/>
                          <a:cs typeface="+mn-cs"/>
                        </a:rPr>
                        <a:t>世界自然保护联盟驻华代表</a:t>
                      </a:r>
                      <a:r>
                        <a:rPr lang="en-US" altLang="zh-CN" sz="1800" kern="1200" dirty="0" smtClean="0">
                          <a:solidFill>
                            <a:schemeClr val="tx1"/>
                          </a:solidFill>
                          <a:latin typeface="+mn-lt"/>
                          <a:ea typeface="黑体" panose="02010609060101010101" pitchFamily="49" charset="-122"/>
                          <a:cs typeface="+mn-cs"/>
                        </a:rPr>
                        <a:t>/Country Representative, China, IUCN</a:t>
                      </a:r>
                      <a:endParaRPr lang="zh-CN" sz="18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04240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lstStyle/>
          <a:p>
            <a:r>
              <a:rPr lang="en-US" altLang="zh-CN" b="1" dirty="0" smtClean="0">
                <a:solidFill>
                  <a:srgbClr val="0000FF"/>
                </a:solidFill>
                <a:latin typeface="黑体" pitchFamily="49" charset="-122"/>
                <a:ea typeface="黑体" pitchFamily="49" charset="-122"/>
              </a:rPr>
              <a:t>6 </a:t>
            </a:r>
            <a:r>
              <a:rPr lang="zh-CN" altLang="en-US" b="1" dirty="0" smtClean="0">
                <a:solidFill>
                  <a:srgbClr val="0000FF"/>
                </a:solidFill>
                <a:latin typeface="黑体" pitchFamily="49" charset="-122"/>
                <a:ea typeface="黑体" pitchFamily="49" charset="-122"/>
              </a:rPr>
              <a:t>任务分工 </a:t>
            </a:r>
            <a:r>
              <a:rPr lang="en-US" b="1" dirty="0" smtClean="0">
                <a:solidFill>
                  <a:srgbClr val="0000FF"/>
                </a:solidFill>
              </a:rPr>
              <a:t>Task allocation</a:t>
            </a:r>
            <a:endParaRPr lang="en-US" b="1" dirty="0">
              <a:solidFill>
                <a:srgbClr val="0000FF"/>
              </a:solidFill>
            </a:endParaRPr>
          </a:p>
        </p:txBody>
      </p:sp>
      <p:graphicFrame>
        <p:nvGraphicFramePr>
          <p:cNvPr id="7" name="表格 6"/>
          <p:cNvGraphicFramePr>
            <a:graphicFrameLocks noGrp="1"/>
          </p:cNvGraphicFramePr>
          <p:nvPr/>
        </p:nvGraphicFramePr>
        <p:xfrm>
          <a:off x="457201" y="1036638"/>
          <a:ext cx="8229598" cy="4122216"/>
        </p:xfrm>
        <a:graphic>
          <a:graphicData uri="http://schemas.openxmlformats.org/drawingml/2006/table">
            <a:tbl>
              <a:tblPr/>
              <a:tblGrid>
                <a:gridCol w="5577839"/>
                <a:gridCol w="1356360"/>
                <a:gridCol w="1295399"/>
              </a:tblGrid>
              <a:tr h="773869">
                <a:tc>
                  <a:txBody>
                    <a:bodyPr/>
                    <a:lstStyle/>
                    <a:p>
                      <a:pPr marL="342900" lvl="0" indent="-342900" algn="ctr">
                        <a:lnSpc>
                          <a:spcPct val="100000"/>
                        </a:lnSpc>
                        <a:spcAft>
                          <a:spcPts val="0"/>
                        </a:spcAft>
                        <a:buFont typeface="Symbol"/>
                        <a:buNone/>
                      </a:pPr>
                      <a:r>
                        <a:rPr lang="zh-CN" altLang="en-US" sz="1600" b="1" kern="100" dirty="0" smtClean="0">
                          <a:solidFill>
                            <a:schemeClr val="tx1"/>
                          </a:solidFill>
                          <a:latin typeface="+mn-lt"/>
                          <a:ea typeface="黑体" pitchFamily="49" charset="-122"/>
                        </a:rPr>
                        <a:t>任务</a:t>
                      </a:r>
                      <a:endParaRPr lang="zh-CN" sz="1600" b="1" kern="100" dirty="0">
                        <a:solidFill>
                          <a:schemeClr val="tx1"/>
                        </a:solidFill>
                        <a:latin typeface="+mn-lt"/>
                        <a:ea typeface="黑体" pitchFamily="49" charset="-122"/>
                      </a:endParaRPr>
                    </a:p>
                  </a:txBody>
                  <a:tcPr marL="62773" marR="6277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altLang="en-US" sz="1600" b="1" kern="100" dirty="0" smtClean="0">
                          <a:solidFill>
                            <a:schemeClr val="tx1"/>
                          </a:solidFill>
                          <a:latin typeface="+mn-lt"/>
                          <a:ea typeface="黑体" pitchFamily="49" charset="-122"/>
                        </a:rPr>
                        <a:t>中方成员</a:t>
                      </a:r>
                      <a:endParaRPr lang="zh-CN" sz="1600" b="1" kern="100" dirty="0">
                        <a:solidFill>
                          <a:schemeClr val="tx1"/>
                        </a:solidFill>
                        <a:latin typeface="+mn-lt"/>
                        <a:ea typeface="黑体" pitchFamily="49" charset="-122"/>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altLang="en-US" sz="1600" b="1" kern="100" dirty="0" smtClean="0">
                          <a:solidFill>
                            <a:schemeClr val="tx1"/>
                          </a:solidFill>
                          <a:latin typeface="+mn-lt"/>
                          <a:ea typeface="黑体" pitchFamily="49" charset="-122"/>
                        </a:rPr>
                        <a:t>外方成员</a:t>
                      </a:r>
                      <a:endParaRPr lang="zh-CN" sz="1600" b="1" kern="100" dirty="0">
                        <a:solidFill>
                          <a:schemeClr val="tx1"/>
                        </a:solidFill>
                        <a:latin typeface="+mn-lt"/>
                        <a:ea typeface="黑体" pitchFamily="49" charset="-122"/>
                      </a:endParaRPr>
                    </a:p>
                  </a:txBody>
                  <a:tcPr marL="62773" marR="6277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347">
                <a:tc>
                  <a:txBody>
                    <a:bodyPr/>
                    <a:lstStyle/>
                    <a:p>
                      <a:pPr algn="l">
                        <a:lnSpc>
                          <a:spcPct val="100000"/>
                        </a:lnSpc>
                        <a:spcBef>
                          <a:spcPts val="1200"/>
                        </a:spcBef>
                        <a:spcAft>
                          <a:spcPts val="0"/>
                        </a:spcAft>
                      </a:pPr>
                      <a:r>
                        <a:rPr lang="zh-CN" altLang="en-US" sz="1600" b="1" kern="0" dirty="0" smtClean="0">
                          <a:solidFill>
                            <a:schemeClr val="tx1"/>
                          </a:solidFill>
                          <a:latin typeface="+mn-lt"/>
                          <a:ea typeface="黑体" pitchFamily="49" charset="-122"/>
                        </a:rPr>
                        <a:t>生态保护红线内涵与体系构成</a:t>
                      </a:r>
                      <a:r>
                        <a:rPr lang="en-US" altLang="zh-CN" sz="1600" b="1" kern="0" dirty="0" smtClean="0">
                          <a:solidFill>
                            <a:schemeClr val="tx1"/>
                          </a:solidFill>
                          <a:latin typeface="+mn-lt"/>
                          <a:ea typeface="黑体" pitchFamily="49" charset="-122"/>
                        </a:rPr>
                        <a:t>/</a:t>
                      </a:r>
                      <a:r>
                        <a:rPr lang="en-US" sz="1600" b="1" kern="0" dirty="0" smtClean="0">
                          <a:solidFill>
                            <a:schemeClr val="tx1"/>
                          </a:solidFill>
                          <a:latin typeface="+mn-lt"/>
                          <a:ea typeface="黑体" pitchFamily="49" charset="-122"/>
                        </a:rPr>
                        <a:t>Study </a:t>
                      </a:r>
                      <a:r>
                        <a:rPr lang="en-US" sz="1600" b="1" kern="0" dirty="0">
                          <a:solidFill>
                            <a:schemeClr val="tx1"/>
                          </a:solidFill>
                          <a:latin typeface="+mn-lt"/>
                          <a:ea typeface="黑体" pitchFamily="49" charset="-122"/>
                        </a:rPr>
                        <a:t>on characteristics and system constitution of </a:t>
                      </a:r>
                      <a:r>
                        <a:rPr lang="en-US" sz="1600" b="1" kern="0" dirty="0" smtClean="0">
                          <a:solidFill>
                            <a:schemeClr val="tx1"/>
                          </a:solidFill>
                          <a:latin typeface="+mn-lt"/>
                          <a:ea typeface="黑体" pitchFamily="49" charset="-122"/>
                        </a:rPr>
                        <a:t>EER – </a:t>
                      </a:r>
                      <a:r>
                        <a:rPr lang="en-US" sz="1600" b="1" kern="100" dirty="0">
                          <a:solidFill>
                            <a:schemeClr val="tx1"/>
                          </a:solidFill>
                          <a:latin typeface="+mn-lt"/>
                          <a:ea typeface="黑体" pitchFamily="49" charset="-122"/>
                        </a:rPr>
                        <a:t>Research report to clarify the concept of </a:t>
                      </a:r>
                      <a:r>
                        <a:rPr lang="en-US" sz="1600" b="1" kern="100" dirty="0" smtClean="0">
                          <a:solidFill>
                            <a:schemeClr val="tx1"/>
                          </a:solidFill>
                          <a:latin typeface="+mn-lt"/>
                          <a:ea typeface="黑体" pitchFamily="49" charset="-122"/>
                        </a:rPr>
                        <a:t>EER  </a:t>
                      </a:r>
                      <a:endParaRPr lang="zh-CN" sz="1600" kern="100" dirty="0">
                        <a:solidFill>
                          <a:schemeClr val="tx1"/>
                        </a:solidFill>
                        <a:latin typeface="+mn-lt"/>
                        <a:ea typeface="黑体" pitchFamily="49" charset="-122"/>
                      </a:endParaRPr>
                    </a:p>
                    <a:p>
                      <a:pPr marL="182563" marR="0" lvl="0" indent="-182563" algn="just" defTabSz="457200" rtl="0" eaLnBrk="1" fontAlgn="auto" latinLnBrk="0" hangingPunct="1">
                        <a:lnSpc>
                          <a:spcPct val="100000"/>
                        </a:lnSpc>
                        <a:spcBef>
                          <a:spcPts val="1200"/>
                        </a:spcBef>
                        <a:spcAft>
                          <a:spcPts val="0"/>
                        </a:spcAft>
                        <a:buClrTx/>
                        <a:buSzTx/>
                        <a:buFont typeface="Symbol"/>
                        <a:buChar char=""/>
                        <a:tabLst/>
                        <a:defRPr/>
                      </a:pPr>
                      <a:r>
                        <a:rPr lang="zh-CN" altLang="en-US" sz="1600" kern="100" dirty="0" smtClean="0">
                          <a:solidFill>
                            <a:schemeClr val="tx1"/>
                          </a:solidFill>
                          <a:latin typeface="+mn-lt"/>
                          <a:ea typeface="黑体" pitchFamily="49" charset="-122"/>
                        </a:rPr>
                        <a:t>中国生态系统状况分析报告</a:t>
                      </a:r>
                      <a:r>
                        <a:rPr lang="en-US" altLang="zh-CN" sz="1600" kern="100" dirty="0" smtClean="0">
                          <a:solidFill>
                            <a:schemeClr val="tx1"/>
                          </a:solidFill>
                          <a:latin typeface="+mn-lt"/>
                          <a:ea typeface="黑体" pitchFamily="49" charset="-122"/>
                        </a:rPr>
                        <a:t>/</a:t>
                      </a:r>
                      <a:r>
                        <a:rPr lang="en-US" sz="1600" kern="100" dirty="0" smtClean="0">
                          <a:solidFill>
                            <a:schemeClr val="tx1"/>
                          </a:solidFill>
                          <a:latin typeface="+mn-lt"/>
                          <a:ea typeface="黑体" pitchFamily="49" charset="-122"/>
                        </a:rPr>
                        <a:t>Sub-report </a:t>
                      </a:r>
                      <a:r>
                        <a:rPr lang="en-US" sz="1600" kern="100" dirty="0">
                          <a:solidFill>
                            <a:schemeClr val="tx1"/>
                          </a:solidFill>
                          <a:latin typeface="+mn-lt"/>
                          <a:ea typeface="黑体" pitchFamily="49" charset="-122"/>
                        </a:rPr>
                        <a:t>of status and analysis of ecosystems of China (2000, 2005 and 2010) </a:t>
                      </a:r>
                      <a:endParaRPr lang="en-US" sz="1600" kern="100" dirty="0" smtClean="0">
                        <a:solidFill>
                          <a:schemeClr val="tx1"/>
                        </a:solidFill>
                        <a:latin typeface="+mn-lt"/>
                        <a:ea typeface="黑体" pitchFamily="49" charset="-122"/>
                      </a:endParaRPr>
                    </a:p>
                    <a:p>
                      <a:pPr marL="182563" lvl="0" indent="-182563" algn="just">
                        <a:lnSpc>
                          <a:spcPct val="100000"/>
                        </a:lnSpc>
                        <a:spcBef>
                          <a:spcPts val="1200"/>
                        </a:spcBef>
                        <a:spcAft>
                          <a:spcPts val="0"/>
                        </a:spcAft>
                        <a:buFont typeface="Symbol"/>
                        <a:buChar char=""/>
                      </a:pPr>
                      <a:r>
                        <a:rPr lang="zh-CN" altLang="en-US" sz="1600" kern="100" baseline="0" dirty="0" smtClean="0">
                          <a:solidFill>
                            <a:schemeClr val="tx1"/>
                          </a:solidFill>
                          <a:latin typeface="+mn-lt"/>
                          <a:ea typeface="黑体" pitchFamily="49" charset="-122"/>
                        </a:rPr>
                        <a:t>生态保护红线进展报告，包括</a:t>
                      </a:r>
                      <a:r>
                        <a:rPr lang="en-US" altLang="zh-CN" sz="1600" kern="100" baseline="0" dirty="0" smtClean="0">
                          <a:solidFill>
                            <a:schemeClr val="tx1"/>
                          </a:solidFill>
                          <a:latin typeface="+mn-lt"/>
                          <a:ea typeface="黑体" pitchFamily="49" charset="-122"/>
                        </a:rPr>
                        <a:t>4</a:t>
                      </a:r>
                      <a:r>
                        <a:rPr lang="zh-CN" altLang="en-US" sz="1600" kern="100" baseline="0" dirty="0" smtClean="0">
                          <a:solidFill>
                            <a:schemeClr val="tx1"/>
                          </a:solidFill>
                          <a:latin typeface="+mn-lt"/>
                          <a:ea typeface="黑体" pitchFamily="49" charset="-122"/>
                        </a:rPr>
                        <a:t>个案例研究</a:t>
                      </a:r>
                      <a:r>
                        <a:rPr lang="en-US" altLang="zh-CN" sz="1600" kern="100" baseline="0" dirty="0" smtClean="0">
                          <a:solidFill>
                            <a:schemeClr val="tx1"/>
                          </a:solidFill>
                          <a:latin typeface="+mn-lt"/>
                          <a:ea typeface="黑体" pitchFamily="49" charset="-122"/>
                        </a:rPr>
                        <a:t>/</a:t>
                      </a:r>
                      <a:r>
                        <a:rPr lang="en-US" sz="1600" kern="100" dirty="0" smtClean="0">
                          <a:solidFill>
                            <a:schemeClr val="tx1"/>
                          </a:solidFill>
                          <a:latin typeface="+mn-lt"/>
                          <a:ea typeface="黑体" pitchFamily="49" charset="-122"/>
                        </a:rPr>
                        <a:t>Status </a:t>
                      </a:r>
                      <a:r>
                        <a:rPr lang="en-US" sz="1600" kern="100" dirty="0">
                          <a:solidFill>
                            <a:schemeClr val="tx1"/>
                          </a:solidFill>
                          <a:latin typeface="+mn-lt"/>
                          <a:ea typeface="黑体" pitchFamily="49" charset="-122"/>
                        </a:rPr>
                        <a:t>of progress of </a:t>
                      </a:r>
                      <a:r>
                        <a:rPr lang="en-US" sz="1600" kern="100" dirty="0" smtClean="0">
                          <a:solidFill>
                            <a:schemeClr val="tx1"/>
                          </a:solidFill>
                          <a:latin typeface="+mn-lt"/>
                          <a:ea typeface="黑体" pitchFamily="49" charset="-122"/>
                        </a:rPr>
                        <a:t>EER, including 4 case studies</a:t>
                      </a:r>
                      <a:r>
                        <a:rPr lang="en-US" sz="1600" kern="100" baseline="0" dirty="0" smtClean="0">
                          <a:solidFill>
                            <a:schemeClr val="tx1"/>
                          </a:solidFill>
                          <a:latin typeface="+mn-lt"/>
                          <a:ea typeface="黑体" pitchFamily="49" charset="-122"/>
                        </a:rPr>
                        <a:t> </a:t>
                      </a:r>
                    </a:p>
                    <a:p>
                      <a:pPr marL="182563" marR="0" lvl="0" indent="-182563" algn="just" defTabSz="457200" rtl="0" eaLnBrk="1" fontAlgn="auto" latinLnBrk="0" hangingPunct="1">
                        <a:lnSpc>
                          <a:spcPct val="100000"/>
                        </a:lnSpc>
                        <a:spcBef>
                          <a:spcPts val="1200"/>
                        </a:spcBef>
                        <a:spcAft>
                          <a:spcPts val="0"/>
                        </a:spcAft>
                        <a:buClrTx/>
                        <a:buSzTx/>
                        <a:buFont typeface="Symbol"/>
                        <a:buChar char=""/>
                        <a:tabLst/>
                        <a:defRPr/>
                      </a:pPr>
                      <a:r>
                        <a:rPr lang="zh-CN" altLang="en-US" sz="1600" kern="100" dirty="0" smtClean="0">
                          <a:solidFill>
                            <a:schemeClr val="tx1"/>
                          </a:solidFill>
                          <a:latin typeface="+mn-lt"/>
                          <a:ea typeface="黑体" pitchFamily="49" charset="-122"/>
                        </a:rPr>
                        <a:t>保护地及其规划和管理的国际经验</a:t>
                      </a:r>
                      <a:r>
                        <a:rPr lang="en-US" altLang="zh-CN" sz="1600" kern="100" dirty="0" smtClean="0">
                          <a:solidFill>
                            <a:schemeClr val="tx1"/>
                          </a:solidFill>
                          <a:latin typeface="+mn-lt"/>
                          <a:ea typeface="黑体" pitchFamily="49" charset="-122"/>
                        </a:rPr>
                        <a:t>/</a:t>
                      </a:r>
                      <a:r>
                        <a:rPr lang="en-US" sz="1600" kern="100" dirty="0" smtClean="0">
                          <a:solidFill>
                            <a:schemeClr val="tx1"/>
                          </a:solidFill>
                          <a:latin typeface="+mn-lt"/>
                          <a:ea typeface="黑体" pitchFamily="49" charset="-122"/>
                        </a:rPr>
                        <a:t>International </a:t>
                      </a:r>
                      <a:r>
                        <a:rPr lang="en-US" sz="1600" kern="100" dirty="0">
                          <a:solidFill>
                            <a:schemeClr val="tx1"/>
                          </a:solidFill>
                          <a:latin typeface="+mn-lt"/>
                          <a:ea typeface="黑体" pitchFamily="49" charset="-122"/>
                        </a:rPr>
                        <a:t>experience with Protected Areas &amp; similar designations Planning/Mgt</a:t>
                      </a:r>
                      <a:r>
                        <a:rPr lang="en-US" sz="1600" kern="100" dirty="0" smtClean="0">
                          <a:solidFill>
                            <a:schemeClr val="tx1"/>
                          </a:solidFill>
                          <a:latin typeface="+mn-lt"/>
                          <a:ea typeface="黑体" pitchFamily="49" charset="-122"/>
                        </a:rPr>
                        <a:t>.</a:t>
                      </a:r>
                    </a:p>
                    <a:p>
                      <a:pPr marL="182563" marR="0" lvl="0" indent="-182563" algn="just" defTabSz="457200" rtl="0" eaLnBrk="1" fontAlgn="auto" latinLnBrk="0" hangingPunct="1">
                        <a:lnSpc>
                          <a:spcPct val="100000"/>
                        </a:lnSpc>
                        <a:spcBef>
                          <a:spcPts val="1200"/>
                        </a:spcBef>
                        <a:spcAft>
                          <a:spcPts val="0"/>
                        </a:spcAft>
                        <a:buClrTx/>
                        <a:buSzTx/>
                        <a:buFont typeface="Symbol"/>
                        <a:buChar char=""/>
                        <a:tabLst/>
                        <a:defRPr/>
                      </a:pPr>
                      <a:r>
                        <a:rPr lang="zh-CN" altLang="en-US" sz="1600" kern="100" dirty="0" smtClean="0">
                          <a:solidFill>
                            <a:schemeClr val="tx1"/>
                          </a:solidFill>
                          <a:latin typeface="+mn-lt"/>
                          <a:ea typeface="黑体" pitchFamily="49" charset="-122"/>
                        </a:rPr>
                        <a:t>报告摘要</a:t>
                      </a:r>
                      <a:r>
                        <a:rPr lang="en-US" altLang="zh-CN" sz="1600" kern="100" dirty="0" smtClean="0">
                          <a:solidFill>
                            <a:schemeClr val="tx1"/>
                          </a:solidFill>
                          <a:latin typeface="+mn-lt"/>
                          <a:ea typeface="黑体" pitchFamily="49" charset="-122"/>
                        </a:rPr>
                        <a:t>/</a:t>
                      </a:r>
                      <a:r>
                        <a:rPr lang="en-US" sz="1600" kern="100" dirty="0" smtClean="0">
                          <a:solidFill>
                            <a:schemeClr val="tx1"/>
                          </a:solidFill>
                          <a:latin typeface="+mn-lt"/>
                          <a:ea typeface="黑体" pitchFamily="49" charset="-122"/>
                        </a:rPr>
                        <a:t>Summary report</a:t>
                      </a:r>
                    </a:p>
                  </a:txBody>
                  <a:tcPr marL="62773" marR="6277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CN" altLang="en-US" sz="1600" kern="0" dirty="0" smtClean="0">
                          <a:solidFill>
                            <a:schemeClr val="tx1"/>
                          </a:solidFill>
                          <a:latin typeface="+mn-lt"/>
                          <a:ea typeface="黑体" pitchFamily="49" charset="-122"/>
                        </a:rPr>
                        <a:t>欧阳志云，高吉喜、张丽君、宋峰、郑华</a:t>
                      </a:r>
                      <a:r>
                        <a:rPr lang="en-US" altLang="zh-CN" sz="1600" kern="0" dirty="0" smtClean="0">
                          <a:solidFill>
                            <a:schemeClr val="tx1"/>
                          </a:solidFill>
                          <a:latin typeface="+mn-lt"/>
                          <a:ea typeface="黑体" pitchFamily="49" charset="-122"/>
                        </a:rPr>
                        <a:t>/</a:t>
                      </a:r>
                      <a:r>
                        <a:rPr lang="en-US" altLang="zh-CN" sz="1600" kern="0" dirty="0" err="1" smtClean="0">
                          <a:solidFill>
                            <a:schemeClr val="tx1"/>
                          </a:solidFill>
                          <a:latin typeface="+mn-lt"/>
                          <a:ea typeface="黑体" pitchFamily="49" charset="-122"/>
                        </a:rPr>
                        <a:t>Ouyang</a:t>
                      </a:r>
                      <a:r>
                        <a:rPr lang="en-US" altLang="zh-CN" sz="1600" kern="0" dirty="0" smtClean="0">
                          <a:solidFill>
                            <a:schemeClr val="tx1"/>
                          </a:solidFill>
                          <a:latin typeface="+mn-lt"/>
                          <a:ea typeface="黑体" pitchFamily="49" charset="-122"/>
                        </a:rPr>
                        <a:t> </a:t>
                      </a:r>
                      <a:r>
                        <a:rPr lang="en-US" altLang="zh-CN" sz="1600" kern="0" dirty="0" err="1" smtClean="0">
                          <a:solidFill>
                            <a:schemeClr val="tx1"/>
                          </a:solidFill>
                          <a:latin typeface="+mn-lt"/>
                          <a:ea typeface="黑体" pitchFamily="49" charset="-122"/>
                        </a:rPr>
                        <a:t>Zhiyun</a:t>
                      </a:r>
                      <a:r>
                        <a:rPr lang="en-US" altLang="zh-CN" sz="1600" kern="0" dirty="0" smtClean="0">
                          <a:solidFill>
                            <a:schemeClr val="tx1"/>
                          </a:solidFill>
                          <a:latin typeface="+mn-lt"/>
                          <a:ea typeface="黑体" pitchFamily="49" charset="-122"/>
                        </a:rPr>
                        <a:t>, </a:t>
                      </a:r>
                      <a:r>
                        <a:rPr lang="en-US" altLang="zh-CN" sz="1600" kern="0" dirty="0" err="1" smtClean="0">
                          <a:solidFill>
                            <a:schemeClr val="tx1"/>
                          </a:solidFill>
                          <a:latin typeface="+mn-lt"/>
                          <a:ea typeface="黑体" pitchFamily="49" charset="-122"/>
                        </a:rPr>
                        <a:t>Gao</a:t>
                      </a:r>
                      <a:r>
                        <a:rPr lang="en-US" altLang="zh-CN" sz="1600" kern="0" dirty="0" smtClean="0">
                          <a:solidFill>
                            <a:schemeClr val="tx1"/>
                          </a:solidFill>
                          <a:latin typeface="+mn-lt"/>
                          <a:ea typeface="黑体" pitchFamily="49" charset="-122"/>
                        </a:rPr>
                        <a:t> Jixi, Zhang </a:t>
                      </a:r>
                      <a:r>
                        <a:rPr lang="en-US" altLang="zh-CN" sz="1600" kern="0" dirty="0" err="1" smtClean="0">
                          <a:solidFill>
                            <a:schemeClr val="tx1"/>
                          </a:solidFill>
                          <a:latin typeface="+mn-lt"/>
                          <a:ea typeface="黑体" pitchFamily="49" charset="-122"/>
                        </a:rPr>
                        <a:t>Lijun</a:t>
                      </a:r>
                      <a:r>
                        <a:rPr lang="en-US" altLang="zh-CN" sz="1600" kern="0" dirty="0" smtClean="0">
                          <a:solidFill>
                            <a:schemeClr val="tx1"/>
                          </a:solidFill>
                          <a:latin typeface="+mn-lt"/>
                          <a:ea typeface="黑体" pitchFamily="49" charset="-122"/>
                        </a:rPr>
                        <a:t>,</a:t>
                      </a:r>
                      <a:r>
                        <a:rPr lang="en-US" altLang="zh-CN" sz="1600" kern="0" baseline="0" dirty="0" smtClean="0">
                          <a:solidFill>
                            <a:schemeClr val="tx1"/>
                          </a:solidFill>
                          <a:latin typeface="+mn-lt"/>
                          <a:ea typeface="黑体" pitchFamily="49" charset="-122"/>
                        </a:rPr>
                        <a:t> Song </a:t>
                      </a:r>
                      <a:r>
                        <a:rPr lang="en-US" altLang="zh-CN" sz="1600" kern="0" baseline="0" dirty="0" err="1" smtClean="0">
                          <a:solidFill>
                            <a:schemeClr val="tx1"/>
                          </a:solidFill>
                          <a:latin typeface="+mn-lt"/>
                          <a:ea typeface="黑体" pitchFamily="49" charset="-122"/>
                        </a:rPr>
                        <a:t>Feng</a:t>
                      </a:r>
                      <a:r>
                        <a:rPr lang="en-US" altLang="zh-CN" sz="1600" kern="0" baseline="0" dirty="0" smtClean="0">
                          <a:solidFill>
                            <a:schemeClr val="tx1"/>
                          </a:solidFill>
                          <a:latin typeface="+mn-lt"/>
                          <a:ea typeface="黑体" pitchFamily="49" charset="-122"/>
                        </a:rPr>
                        <a:t>, </a:t>
                      </a:r>
                      <a:r>
                        <a:rPr lang="en-US" altLang="zh-CN" sz="1600" kern="0" baseline="0" dirty="0" err="1" smtClean="0">
                          <a:solidFill>
                            <a:schemeClr val="tx1"/>
                          </a:solidFill>
                          <a:latin typeface="+mn-lt"/>
                          <a:ea typeface="黑体" pitchFamily="49" charset="-122"/>
                        </a:rPr>
                        <a:t>Zheng</a:t>
                      </a:r>
                      <a:r>
                        <a:rPr lang="en-US" altLang="zh-CN" sz="1600" kern="0" baseline="0" dirty="0" smtClean="0">
                          <a:solidFill>
                            <a:schemeClr val="tx1"/>
                          </a:solidFill>
                          <a:latin typeface="+mn-lt"/>
                          <a:ea typeface="黑体" pitchFamily="49" charset="-122"/>
                        </a:rPr>
                        <a:t> </a:t>
                      </a:r>
                      <a:r>
                        <a:rPr lang="en-US" altLang="zh-CN" sz="1600" kern="0" baseline="0" dirty="0" err="1" smtClean="0">
                          <a:solidFill>
                            <a:schemeClr val="tx1"/>
                          </a:solidFill>
                          <a:latin typeface="+mn-lt"/>
                          <a:ea typeface="黑体" pitchFamily="49" charset="-122"/>
                        </a:rPr>
                        <a:t>Hua</a:t>
                      </a:r>
                      <a:endParaRPr lang="zh-CN" sz="1600" kern="100" dirty="0">
                        <a:solidFill>
                          <a:schemeClr val="tx1"/>
                        </a:solidFill>
                        <a:latin typeface="+mn-lt"/>
                        <a:ea typeface="黑体" pitchFamily="49" charset="-122"/>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600" kern="0" dirty="0">
                        <a:solidFill>
                          <a:schemeClr val="tx1"/>
                        </a:solidFill>
                        <a:latin typeface="+mn-lt"/>
                        <a:ea typeface="黑体" pitchFamily="49" charset="-122"/>
                      </a:endParaRPr>
                    </a:p>
                    <a:p>
                      <a:pPr algn="l">
                        <a:lnSpc>
                          <a:spcPct val="100000"/>
                        </a:lnSpc>
                        <a:spcAft>
                          <a:spcPts val="0"/>
                        </a:spcAft>
                      </a:pPr>
                      <a:r>
                        <a:rPr lang="en-US" sz="1600" kern="0" dirty="0">
                          <a:solidFill>
                            <a:schemeClr val="tx1"/>
                          </a:solidFill>
                          <a:latin typeface="+mn-lt"/>
                          <a:ea typeface="黑体" pitchFamily="49" charset="-122"/>
                        </a:rPr>
                        <a:t>Derek Thompson</a:t>
                      </a:r>
                      <a:endParaRPr lang="zh-CN" sz="1600" kern="100" dirty="0">
                        <a:solidFill>
                          <a:schemeClr val="tx1"/>
                        </a:solidFill>
                        <a:latin typeface="+mn-lt"/>
                        <a:ea typeface="黑体" pitchFamily="49" charset="-122"/>
                      </a:endParaRPr>
                    </a:p>
                    <a:p>
                      <a:pPr algn="l">
                        <a:lnSpc>
                          <a:spcPct val="100000"/>
                        </a:lnSpc>
                        <a:spcAft>
                          <a:spcPts val="0"/>
                        </a:spcAft>
                      </a:pPr>
                      <a:r>
                        <a:rPr lang="en-US" sz="1600" kern="0" dirty="0" err="1">
                          <a:solidFill>
                            <a:schemeClr val="tx1"/>
                          </a:solidFill>
                          <a:latin typeface="+mn-lt"/>
                          <a:ea typeface="黑体" pitchFamily="49" charset="-122"/>
                        </a:rPr>
                        <a:t>Tundi</a:t>
                      </a:r>
                      <a:r>
                        <a:rPr lang="en-US" sz="1600" kern="0" dirty="0">
                          <a:solidFill>
                            <a:schemeClr val="tx1"/>
                          </a:solidFill>
                          <a:latin typeface="+mn-lt"/>
                          <a:ea typeface="黑体" pitchFamily="49" charset="-122"/>
                        </a:rPr>
                        <a:t> </a:t>
                      </a:r>
                      <a:r>
                        <a:rPr lang="en-US" sz="1600" kern="0" dirty="0" err="1">
                          <a:solidFill>
                            <a:schemeClr val="tx1"/>
                          </a:solidFill>
                          <a:latin typeface="+mn-lt"/>
                          <a:ea typeface="黑体" pitchFamily="49" charset="-122"/>
                        </a:rPr>
                        <a:t>Agardy</a:t>
                      </a:r>
                      <a:r>
                        <a:rPr lang="en-US" sz="1600" kern="0" dirty="0">
                          <a:solidFill>
                            <a:schemeClr val="tx1"/>
                          </a:solidFill>
                          <a:latin typeface="+mn-lt"/>
                          <a:ea typeface="黑体" pitchFamily="49" charset="-122"/>
                        </a:rPr>
                        <a:t>, &amp; Scott Perkins</a:t>
                      </a:r>
                      <a:endParaRPr lang="zh-CN" sz="1600" kern="100" dirty="0">
                        <a:solidFill>
                          <a:schemeClr val="tx1"/>
                        </a:solidFill>
                        <a:latin typeface="+mn-lt"/>
                        <a:ea typeface="黑体" pitchFamily="49" charset="-122"/>
                      </a:endParaRPr>
                    </a:p>
                  </a:txBody>
                  <a:tcPr marL="62773" marR="6277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248984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lstStyle/>
          <a:p>
            <a:r>
              <a:rPr lang="en-US" altLang="zh-CN" b="1" dirty="0" smtClean="0">
                <a:solidFill>
                  <a:srgbClr val="0000FF"/>
                </a:solidFill>
                <a:latin typeface="黑体" pitchFamily="49" charset="-122"/>
                <a:ea typeface="黑体" pitchFamily="49" charset="-122"/>
              </a:rPr>
              <a:t>6 </a:t>
            </a:r>
            <a:r>
              <a:rPr lang="zh-CN" altLang="en-US" b="1" dirty="0" smtClean="0">
                <a:solidFill>
                  <a:srgbClr val="0000FF"/>
                </a:solidFill>
                <a:latin typeface="黑体" pitchFamily="49" charset="-122"/>
                <a:ea typeface="黑体" pitchFamily="49" charset="-122"/>
              </a:rPr>
              <a:t>任务分工 </a:t>
            </a:r>
            <a:r>
              <a:rPr lang="en-US" b="1" dirty="0" smtClean="0">
                <a:solidFill>
                  <a:srgbClr val="0000FF"/>
                </a:solidFill>
              </a:rPr>
              <a:t>Task allocation</a:t>
            </a:r>
            <a:endParaRPr lang="en-US" b="1" dirty="0">
              <a:solidFill>
                <a:srgbClr val="0000FF"/>
              </a:solidFill>
            </a:endParaRPr>
          </a:p>
        </p:txBody>
      </p:sp>
      <p:graphicFrame>
        <p:nvGraphicFramePr>
          <p:cNvPr id="7" name="表格 6"/>
          <p:cNvGraphicFramePr>
            <a:graphicFrameLocks noGrp="1"/>
          </p:cNvGraphicFramePr>
          <p:nvPr>
            <p:extLst>
              <p:ext uri="{D42A27DB-BD31-4B8C-83A1-F6EECF244321}">
                <p14:modId xmlns:p14="http://schemas.microsoft.com/office/powerpoint/2010/main" xmlns="" val="3916056024"/>
              </p:ext>
            </p:extLst>
          </p:nvPr>
        </p:nvGraphicFramePr>
        <p:xfrm>
          <a:off x="228600" y="1036638"/>
          <a:ext cx="8458199" cy="5552122"/>
        </p:xfrm>
        <a:graphic>
          <a:graphicData uri="http://schemas.openxmlformats.org/drawingml/2006/table">
            <a:tbl>
              <a:tblPr/>
              <a:tblGrid>
                <a:gridCol w="5905500"/>
                <a:gridCol w="1384300"/>
                <a:gridCol w="1168399"/>
              </a:tblGrid>
              <a:tr h="385762">
                <a:tc>
                  <a:txBody>
                    <a:bodyPr/>
                    <a:lstStyle/>
                    <a:p>
                      <a:pPr marL="342900" lvl="0" indent="-342900" algn="ctr">
                        <a:lnSpc>
                          <a:spcPct val="100000"/>
                        </a:lnSpc>
                        <a:spcAft>
                          <a:spcPts val="0"/>
                        </a:spcAft>
                        <a:buFont typeface="Symbol"/>
                        <a:buNone/>
                      </a:pPr>
                      <a:r>
                        <a:rPr lang="zh-CN" altLang="en-US" sz="1800" b="1" kern="100" dirty="0" smtClean="0">
                          <a:solidFill>
                            <a:schemeClr val="tx1"/>
                          </a:solidFill>
                          <a:latin typeface="+mn-lt"/>
                          <a:ea typeface="黑体" pitchFamily="49" charset="-122"/>
                        </a:rPr>
                        <a:t>任务</a:t>
                      </a:r>
                      <a:endParaRPr lang="zh-CN" sz="1800" b="1" kern="100" dirty="0">
                        <a:solidFill>
                          <a:schemeClr val="tx1"/>
                        </a:solidFill>
                        <a:latin typeface="+mn-lt"/>
                        <a:ea typeface="黑体" pitchFamily="49" charset="-122"/>
                      </a:endParaRPr>
                    </a:p>
                  </a:txBody>
                  <a:tcPr marL="62773" marR="6277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altLang="en-US" sz="1800" b="1" kern="100" dirty="0" smtClean="0">
                          <a:solidFill>
                            <a:schemeClr val="tx1"/>
                          </a:solidFill>
                          <a:latin typeface="+mn-lt"/>
                          <a:ea typeface="黑体" pitchFamily="49" charset="-122"/>
                        </a:rPr>
                        <a:t>中方成员</a:t>
                      </a:r>
                      <a:endParaRPr lang="zh-CN" sz="1800" b="1" kern="100" dirty="0">
                        <a:solidFill>
                          <a:schemeClr val="tx1"/>
                        </a:solidFill>
                        <a:latin typeface="+mn-lt"/>
                        <a:ea typeface="黑体" pitchFamily="49" charset="-122"/>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altLang="en-US" sz="1800" b="1" kern="100" dirty="0" smtClean="0">
                          <a:solidFill>
                            <a:schemeClr val="tx1"/>
                          </a:solidFill>
                          <a:latin typeface="+mn-lt"/>
                          <a:ea typeface="黑体" pitchFamily="49" charset="-122"/>
                        </a:rPr>
                        <a:t>外方成员</a:t>
                      </a:r>
                      <a:endParaRPr lang="zh-CN" sz="1800" b="1" kern="100" dirty="0">
                        <a:solidFill>
                          <a:schemeClr val="tx1"/>
                        </a:solidFill>
                        <a:latin typeface="+mn-lt"/>
                        <a:ea typeface="黑体" pitchFamily="49" charset="-122"/>
                      </a:endParaRPr>
                    </a:p>
                  </a:txBody>
                  <a:tcPr marL="62773" marR="6277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2866">
                <a:tc>
                  <a:txBody>
                    <a:bodyPr/>
                    <a:lstStyle/>
                    <a:p>
                      <a:pPr marL="0" marR="0" indent="0" algn="just" defTabSz="457200" rtl="0" eaLnBrk="1" fontAlgn="auto" latinLnBrk="0" hangingPunct="1">
                        <a:lnSpc>
                          <a:spcPct val="100000"/>
                        </a:lnSpc>
                        <a:spcBef>
                          <a:spcPts val="300"/>
                        </a:spcBef>
                        <a:spcAft>
                          <a:spcPts val="0"/>
                        </a:spcAft>
                        <a:buClrTx/>
                        <a:buSzTx/>
                        <a:buFontTx/>
                        <a:buNone/>
                        <a:tabLst/>
                        <a:defRPr/>
                      </a:pPr>
                      <a:r>
                        <a:rPr lang="zh-CN" altLang="en-US" sz="1800" b="1" kern="0" dirty="0" smtClean="0">
                          <a:solidFill>
                            <a:schemeClr val="tx1"/>
                          </a:solidFill>
                          <a:latin typeface="+mn-lt"/>
                          <a:ea typeface="黑体" pitchFamily="49" charset="-122"/>
                        </a:rPr>
                        <a:t>生态保护红线管理制度</a:t>
                      </a:r>
                      <a:r>
                        <a:rPr lang="en-US" altLang="zh-CN" sz="1800" b="0" kern="100" dirty="0" smtClean="0">
                          <a:solidFill>
                            <a:schemeClr val="tx1"/>
                          </a:solidFill>
                          <a:latin typeface="+mn-lt"/>
                          <a:ea typeface="黑体" pitchFamily="49" charset="-122"/>
                        </a:rPr>
                        <a:t>/</a:t>
                      </a:r>
                      <a:r>
                        <a:rPr lang="en-US" sz="1800" b="1" kern="0" dirty="0" smtClean="0">
                          <a:solidFill>
                            <a:schemeClr val="tx1"/>
                          </a:solidFill>
                          <a:latin typeface="+mn-lt"/>
                          <a:ea typeface="黑体" pitchFamily="49" charset="-122"/>
                        </a:rPr>
                        <a:t>Ecological </a:t>
                      </a:r>
                      <a:r>
                        <a:rPr lang="en-US" sz="1800" b="1" kern="0" dirty="0">
                          <a:solidFill>
                            <a:schemeClr val="tx1"/>
                          </a:solidFill>
                          <a:latin typeface="+mn-lt"/>
                          <a:ea typeface="黑体" pitchFamily="49" charset="-122"/>
                        </a:rPr>
                        <a:t>redlining management </a:t>
                      </a:r>
                      <a:r>
                        <a:rPr lang="en-US" sz="1800" b="1" kern="0" dirty="0" smtClean="0">
                          <a:solidFill>
                            <a:schemeClr val="tx1"/>
                          </a:solidFill>
                          <a:latin typeface="+mn-lt"/>
                          <a:ea typeface="黑体" pitchFamily="49" charset="-122"/>
                        </a:rPr>
                        <a:t>institution</a:t>
                      </a:r>
                    </a:p>
                    <a:p>
                      <a:pPr marL="182563" lvl="0" indent="-182563" algn="just">
                        <a:lnSpc>
                          <a:spcPct val="100000"/>
                        </a:lnSpc>
                        <a:spcBef>
                          <a:spcPts val="300"/>
                        </a:spcBef>
                        <a:spcAft>
                          <a:spcPts val="0"/>
                        </a:spcAft>
                        <a:buFont typeface="Symbol"/>
                        <a:buChar char=""/>
                      </a:pPr>
                      <a:r>
                        <a:rPr lang="zh-CN" altLang="en-US" sz="1800" kern="100" dirty="0" smtClean="0">
                          <a:solidFill>
                            <a:schemeClr val="tx1"/>
                          </a:solidFill>
                          <a:latin typeface="+mn-lt"/>
                          <a:ea typeface="黑体" pitchFamily="49" charset="-122"/>
                        </a:rPr>
                        <a:t>国土资源部土地利用规划概况与启示</a:t>
                      </a:r>
                      <a:r>
                        <a:rPr lang="en-US" altLang="zh-CN" sz="1800" kern="100" dirty="0" smtClean="0">
                          <a:solidFill>
                            <a:schemeClr val="tx1"/>
                          </a:solidFill>
                          <a:latin typeface="+mn-lt"/>
                          <a:ea typeface="黑体" pitchFamily="49" charset="-122"/>
                        </a:rPr>
                        <a:t>/</a:t>
                      </a:r>
                      <a:r>
                        <a:rPr lang="en-US" sz="1800" kern="100" dirty="0" smtClean="0">
                          <a:solidFill>
                            <a:schemeClr val="tx1"/>
                          </a:solidFill>
                          <a:latin typeface="+mn-lt"/>
                          <a:ea typeface="黑体" pitchFamily="49" charset="-122"/>
                        </a:rPr>
                        <a:t>Status </a:t>
                      </a:r>
                      <a:r>
                        <a:rPr lang="en-US" sz="1800" kern="100" dirty="0">
                          <a:solidFill>
                            <a:schemeClr val="tx1"/>
                          </a:solidFill>
                          <a:latin typeface="+mn-lt"/>
                          <a:ea typeface="黑体" pitchFamily="49" charset="-122"/>
                        </a:rPr>
                        <a:t>and current process of land-use planning of </a:t>
                      </a:r>
                      <a:r>
                        <a:rPr lang="en-US" sz="1800" kern="100" dirty="0" smtClean="0">
                          <a:solidFill>
                            <a:schemeClr val="tx1"/>
                          </a:solidFill>
                          <a:latin typeface="+mn-lt"/>
                          <a:ea typeface="黑体" pitchFamily="49" charset="-122"/>
                        </a:rPr>
                        <a:t>MLR</a:t>
                      </a:r>
                    </a:p>
                    <a:p>
                      <a:pPr marL="182563" marR="0" lvl="0" indent="-182563" algn="just" defTabSz="457200" rtl="0" eaLnBrk="1" fontAlgn="auto" latinLnBrk="0" hangingPunct="1">
                        <a:lnSpc>
                          <a:spcPct val="100000"/>
                        </a:lnSpc>
                        <a:spcBef>
                          <a:spcPts val="300"/>
                        </a:spcBef>
                        <a:spcAft>
                          <a:spcPts val="0"/>
                        </a:spcAft>
                        <a:buClrTx/>
                        <a:buSzTx/>
                        <a:buFont typeface="Symbol"/>
                        <a:buChar char=""/>
                        <a:tabLst/>
                        <a:defRPr/>
                      </a:pPr>
                      <a:r>
                        <a:rPr lang="zh-CN" altLang="en-US" sz="1800" kern="100" dirty="0" smtClean="0">
                          <a:solidFill>
                            <a:schemeClr val="tx1"/>
                          </a:solidFill>
                          <a:latin typeface="+mn-lt"/>
                          <a:ea typeface="黑体" pitchFamily="49" charset="-122"/>
                        </a:rPr>
                        <a:t>生态保护红线区生态补偿机制</a:t>
                      </a:r>
                      <a:r>
                        <a:rPr lang="en-US" altLang="zh-CN" sz="1800" kern="100" dirty="0" smtClean="0">
                          <a:solidFill>
                            <a:schemeClr val="tx1"/>
                          </a:solidFill>
                          <a:latin typeface="+mn-lt"/>
                          <a:ea typeface="黑体" pitchFamily="49" charset="-122"/>
                        </a:rPr>
                        <a:t>/</a:t>
                      </a:r>
                      <a:r>
                        <a:rPr lang="en-US" sz="1800" kern="100" dirty="0" smtClean="0">
                          <a:solidFill>
                            <a:schemeClr val="tx1"/>
                          </a:solidFill>
                          <a:latin typeface="+mn-lt"/>
                          <a:ea typeface="黑体" pitchFamily="49" charset="-122"/>
                        </a:rPr>
                        <a:t>Ecological </a:t>
                      </a:r>
                      <a:r>
                        <a:rPr lang="en-US" sz="1800" kern="100" dirty="0">
                          <a:solidFill>
                            <a:schemeClr val="tx1"/>
                          </a:solidFill>
                          <a:latin typeface="+mn-lt"/>
                          <a:ea typeface="黑体" pitchFamily="49" charset="-122"/>
                        </a:rPr>
                        <a:t>compensation of the zones within </a:t>
                      </a:r>
                      <a:r>
                        <a:rPr lang="en-US" sz="1800" kern="100" dirty="0" smtClean="0">
                          <a:solidFill>
                            <a:schemeClr val="tx1"/>
                          </a:solidFill>
                          <a:latin typeface="+mn-lt"/>
                          <a:ea typeface="黑体" pitchFamily="49" charset="-122"/>
                        </a:rPr>
                        <a:t>EER</a:t>
                      </a:r>
                    </a:p>
                    <a:p>
                      <a:pPr marL="182563" marR="0" lvl="0" indent="-182563" algn="just" defTabSz="457200" rtl="0" eaLnBrk="1" fontAlgn="auto" latinLnBrk="0" hangingPunct="1">
                        <a:lnSpc>
                          <a:spcPct val="100000"/>
                        </a:lnSpc>
                        <a:spcBef>
                          <a:spcPts val="300"/>
                        </a:spcBef>
                        <a:spcAft>
                          <a:spcPts val="0"/>
                        </a:spcAft>
                        <a:buClrTx/>
                        <a:buSzTx/>
                        <a:buFont typeface="Symbol"/>
                        <a:buChar char=""/>
                        <a:tabLst/>
                        <a:defRPr/>
                      </a:pPr>
                      <a:r>
                        <a:rPr lang="zh-CN" altLang="en-US" sz="1800" kern="100" dirty="0" smtClean="0">
                          <a:solidFill>
                            <a:schemeClr val="tx1"/>
                          </a:solidFill>
                          <a:latin typeface="+mn-lt"/>
                          <a:ea typeface="黑体" pitchFamily="49" charset="-122"/>
                        </a:rPr>
                        <a:t>保护地管制的国际经验</a:t>
                      </a:r>
                      <a:r>
                        <a:rPr lang="en-US" altLang="zh-CN" sz="1800" kern="100" dirty="0" smtClean="0">
                          <a:solidFill>
                            <a:schemeClr val="tx1"/>
                          </a:solidFill>
                          <a:latin typeface="+mn-lt"/>
                          <a:ea typeface="黑体" pitchFamily="49" charset="-122"/>
                        </a:rPr>
                        <a:t>/</a:t>
                      </a:r>
                      <a:r>
                        <a:rPr lang="en-US" sz="1800" kern="100" dirty="0" smtClean="0">
                          <a:solidFill>
                            <a:schemeClr val="tx1"/>
                          </a:solidFill>
                          <a:latin typeface="+mn-lt"/>
                          <a:ea typeface="黑体" pitchFamily="49" charset="-122"/>
                        </a:rPr>
                        <a:t>International </a:t>
                      </a:r>
                      <a:r>
                        <a:rPr lang="en-US" sz="1800" kern="100" dirty="0">
                          <a:solidFill>
                            <a:schemeClr val="tx1"/>
                          </a:solidFill>
                          <a:latin typeface="+mn-lt"/>
                          <a:ea typeface="黑体" pitchFamily="49" charset="-122"/>
                        </a:rPr>
                        <a:t>experience on regulation and enforcement </a:t>
                      </a:r>
                      <a:endParaRPr lang="en-US" sz="1800" kern="100" dirty="0" smtClean="0">
                        <a:solidFill>
                          <a:schemeClr val="tx1"/>
                        </a:solidFill>
                        <a:latin typeface="+mn-lt"/>
                        <a:ea typeface="黑体" pitchFamily="49" charset="-122"/>
                      </a:endParaRPr>
                    </a:p>
                    <a:p>
                      <a:pPr marL="182563" marR="0" lvl="0" indent="-182563" algn="just" defTabSz="457200" rtl="0" eaLnBrk="1" fontAlgn="auto" latinLnBrk="0" hangingPunct="1">
                        <a:lnSpc>
                          <a:spcPct val="100000"/>
                        </a:lnSpc>
                        <a:spcBef>
                          <a:spcPts val="300"/>
                        </a:spcBef>
                        <a:spcAft>
                          <a:spcPts val="0"/>
                        </a:spcAft>
                        <a:buClrTx/>
                        <a:buSzTx/>
                        <a:buFont typeface="Symbol"/>
                        <a:buChar char=""/>
                        <a:tabLst/>
                        <a:defRPr/>
                      </a:pPr>
                      <a:r>
                        <a:rPr lang="zh-CN" altLang="en-US" sz="1800" kern="0" dirty="0" smtClean="0">
                          <a:solidFill>
                            <a:schemeClr val="tx1"/>
                          </a:solidFill>
                          <a:latin typeface="+mn-lt"/>
                          <a:ea typeface="黑体" pitchFamily="49" charset="-122"/>
                        </a:rPr>
                        <a:t>生态保护红线监测、评估与绩效评估制度</a:t>
                      </a:r>
                      <a:r>
                        <a:rPr lang="en-US" altLang="zh-CN" sz="1800" kern="0" dirty="0" smtClean="0">
                          <a:solidFill>
                            <a:schemeClr val="tx1"/>
                          </a:solidFill>
                          <a:latin typeface="+mn-lt"/>
                          <a:ea typeface="黑体" pitchFamily="49" charset="-122"/>
                        </a:rPr>
                        <a:t>/</a:t>
                      </a:r>
                      <a:r>
                        <a:rPr lang="en-US" sz="1800" kern="0" dirty="0" smtClean="0">
                          <a:solidFill>
                            <a:schemeClr val="tx1"/>
                          </a:solidFill>
                          <a:latin typeface="+mn-lt"/>
                          <a:ea typeface="黑体" pitchFamily="49" charset="-122"/>
                        </a:rPr>
                        <a:t>Monitoring</a:t>
                      </a:r>
                      <a:r>
                        <a:rPr lang="en-US" sz="1800" kern="0" dirty="0">
                          <a:solidFill>
                            <a:schemeClr val="tx1"/>
                          </a:solidFill>
                          <a:latin typeface="+mn-lt"/>
                          <a:ea typeface="黑体" pitchFamily="49" charset="-122"/>
                        </a:rPr>
                        <a:t>, evaluation and performance appraisal institution of the </a:t>
                      </a:r>
                      <a:r>
                        <a:rPr lang="en-US" sz="1800" kern="0" dirty="0" smtClean="0">
                          <a:solidFill>
                            <a:schemeClr val="tx1"/>
                          </a:solidFill>
                          <a:latin typeface="+mn-lt"/>
                          <a:ea typeface="黑体" pitchFamily="49" charset="-122"/>
                        </a:rPr>
                        <a:t>EER</a:t>
                      </a:r>
                    </a:p>
                    <a:p>
                      <a:pPr marL="182563" marR="0" lvl="0" indent="-182563" algn="just" defTabSz="457200" rtl="0" eaLnBrk="1" fontAlgn="auto" latinLnBrk="0" hangingPunct="1">
                        <a:lnSpc>
                          <a:spcPct val="100000"/>
                        </a:lnSpc>
                        <a:spcBef>
                          <a:spcPts val="300"/>
                        </a:spcBef>
                        <a:spcAft>
                          <a:spcPts val="0"/>
                        </a:spcAft>
                        <a:buClrTx/>
                        <a:buSzTx/>
                        <a:buFont typeface="Symbol"/>
                        <a:buChar char=""/>
                        <a:tabLst/>
                        <a:defRPr/>
                      </a:pPr>
                      <a:r>
                        <a:rPr lang="zh-CN" altLang="en-US" sz="1800" kern="100" dirty="0" smtClean="0">
                          <a:solidFill>
                            <a:schemeClr val="tx1"/>
                          </a:solidFill>
                          <a:latin typeface="+mn-lt"/>
                          <a:ea typeface="黑体" pitchFamily="49" charset="-122"/>
                        </a:rPr>
                        <a:t>保护地管理的国际经验</a:t>
                      </a:r>
                      <a:r>
                        <a:rPr lang="en-US" altLang="zh-CN" sz="1800" kern="100" dirty="0" smtClean="0">
                          <a:solidFill>
                            <a:schemeClr val="tx1"/>
                          </a:solidFill>
                          <a:latin typeface="+mn-lt"/>
                          <a:ea typeface="黑体" pitchFamily="49" charset="-122"/>
                        </a:rPr>
                        <a:t>/</a:t>
                      </a:r>
                      <a:r>
                        <a:rPr lang="en-US" sz="1800" kern="100" dirty="0" smtClean="0">
                          <a:solidFill>
                            <a:schemeClr val="tx1"/>
                          </a:solidFill>
                          <a:latin typeface="+mn-lt"/>
                          <a:ea typeface="黑体" pitchFamily="49" charset="-122"/>
                        </a:rPr>
                        <a:t>International </a:t>
                      </a:r>
                      <a:r>
                        <a:rPr lang="en-US" sz="1800" kern="100" dirty="0">
                          <a:solidFill>
                            <a:schemeClr val="tx1"/>
                          </a:solidFill>
                          <a:latin typeface="+mn-lt"/>
                          <a:ea typeface="黑体" pitchFamily="49" charset="-122"/>
                        </a:rPr>
                        <a:t>experience on regulation of Protected areas and similar </a:t>
                      </a:r>
                      <a:r>
                        <a:rPr lang="en-US" sz="1800" kern="100" dirty="0" smtClean="0">
                          <a:solidFill>
                            <a:schemeClr val="tx1"/>
                          </a:solidFill>
                          <a:latin typeface="+mn-lt"/>
                          <a:ea typeface="黑体" pitchFamily="49" charset="-122"/>
                        </a:rPr>
                        <a:t>designations</a:t>
                      </a:r>
                    </a:p>
                    <a:p>
                      <a:pPr marL="182563" marR="0" lvl="0" indent="-182563" algn="just" defTabSz="457200" rtl="0" eaLnBrk="1" fontAlgn="auto" latinLnBrk="0" hangingPunct="1">
                        <a:lnSpc>
                          <a:spcPct val="100000"/>
                        </a:lnSpc>
                        <a:spcBef>
                          <a:spcPts val="300"/>
                        </a:spcBef>
                        <a:spcAft>
                          <a:spcPts val="0"/>
                        </a:spcAft>
                        <a:buClrTx/>
                        <a:buSzTx/>
                        <a:buFont typeface="Symbol"/>
                        <a:buChar char=""/>
                        <a:tabLst/>
                        <a:defRPr/>
                      </a:pPr>
                      <a:r>
                        <a:rPr lang="zh-CN" altLang="en-US" sz="1800" kern="100" dirty="0" smtClean="0">
                          <a:solidFill>
                            <a:schemeClr val="tx1"/>
                          </a:solidFill>
                          <a:latin typeface="+mn-lt"/>
                          <a:ea typeface="黑体" pitchFamily="49" charset="-122"/>
                        </a:rPr>
                        <a:t>利益相关者参与、部门间协调和政府创新的国际经验</a:t>
                      </a:r>
                      <a:r>
                        <a:rPr lang="en-US" altLang="zh-CN" sz="1800" kern="100" dirty="0" smtClean="0">
                          <a:solidFill>
                            <a:schemeClr val="tx1"/>
                          </a:solidFill>
                          <a:latin typeface="+mn-lt"/>
                          <a:ea typeface="黑体" pitchFamily="49" charset="-122"/>
                        </a:rPr>
                        <a:t>/</a:t>
                      </a:r>
                      <a:r>
                        <a:rPr lang="en-US" sz="1800" kern="100" dirty="0" smtClean="0">
                          <a:solidFill>
                            <a:schemeClr val="tx1"/>
                          </a:solidFill>
                          <a:latin typeface="+mn-lt"/>
                          <a:ea typeface="黑体" pitchFamily="49" charset="-122"/>
                        </a:rPr>
                        <a:t>International </a:t>
                      </a:r>
                      <a:r>
                        <a:rPr lang="en-US" sz="1800" kern="100" dirty="0">
                          <a:solidFill>
                            <a:schemeClr val="tx1"/>
                          </a:solidFill>
                          <a:latin typeface="+mn-lt"/>
                          <a:ea typeface="黑体" pitchFamily="49" charset="-122"/>
                        </a:rPr>
                        <a:t>experience on stakeholder engagement, inter-</a:t>
                      </a:r>
                      <a:r>
                        <a:rPr lang="en-US" sz="1800" kern="100" dirty="0" err="1">
                          <a:solidFill>
                            <a:schemeClr val="tx1"/>
                          </a:solidFill>
                          <a:latin typeface="+mn-lt"/>
                          <a:ea typeface="黑体" pitchFamily="49" charset="-122"/>
                        </a:rPr>
                        <a:t>sectoral</a:t>
                      </a:r>
                      <a:r>
                        <a:rPr lang="en-US" sz="1800" kern="100" dirty="0">
                          <a:solidFill>
                            <a:schemeClr val="tx1"/>
                          </a:solidFill>
                          <a:latin typeface="+mn-lt"/>
                          <a:ea typeface="黑体" pitchFamily="49" charset="-122"/>
                        </a:rPr>
                        <a:t> coordination &amp; governance </a:t>
                      </a:r>
                      <a:r>
                        <a:rPr lang="en-US" sz="1800" kern="100" dirty="0" smtClean="0">
                          <a:solidFill>
                            <a:schemeClr val="tx1"/>
                          </a:solidFill>
                          <a:latin typeface="+mn-lt"/>
                          <a:ea typeface="黑体" pitchFamily="49" charset="-122"/>
                        </a:rPr>
                        <a:t>innovation</a:t>
                      </a:r>
                    </a:p>
                  </a:txBody>
                  <a:tcPr marL="62773" marR="6277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pPr>
                      <a:r>
                        <a:rPr lang="zh-CN" altLang="en-US" sz="1800" kern="0" dirty="0" smtClean="0">
                          <a:solidFill>
                            <a:schemeClr val="tx1"/>
                          </a:solidFill>
                          <a:latin typeface="+mn-lt"/>
                          <a:ea typeface="黑体" pitchFamily="49" charset="-122"/>
                        </a:rPr>
                        <a:t>林坚、郑华、张惠远、张丽君、高吉喜</a:t>
                      </a:r>
                      <a:r>
                        <a:rPr lang="en-US" altLang="zh-CN" sz="1800" kern="0" dirty="0" smtClean="0">
                          <a:solidFill>
                            <a:schemeClr val="tx1"/>
                          </a:solidFill>
                          <a:latin typeface="+mn-lt"/>
                          <a:ea typeface="黑体" pitchFamily="49" charset="-122"/>
                        </a:rPr>
                        <a:t>/Lin</a:t>
                      </a:r>
                      <a:r>
                        <a:rPr lang="en-US" altLang="zh-CN" sz="1800" kern="0" baseline="0" dirty="0" smtClean="0">
                          <a:solidFill>
                            <a:schemeClr val="tx1"/>
                          </a:solidFill>
                          <a:latin typeface="+mn-lt"/>
                          <a:ea typeface="黑体" pitchFamily="49" charset="-122"/>
                        </a:rPr>
                        <a:t> </a:t>
                      </a:r>
                      <a:r>
                        <a:rPr lang="en-US" altLang="zh-CN" sz="1800" kern="0" baseline="0" dirty="0" err="1" smtClean="0">
                          <a:solidFill>
                            <a:schemeClr val="tx1"/>
                          </a:solidFill>
                          <a:latin typeface="+mn-lt"/>
                          <a:ea typeface="黑体" pitchFamily="49" charset="-122"/>
                        </a:rPr>
                        <a:t>Jian</a:t>
                      </a:r>
                      <a:r>
                        <a:rPr lang="en-US" altLang="zh-CN" sz="1800" kern="0" baseline="0" dirty="0" smtClean="0">
                          <a:solidFill>
                            <a:schemeClr val="tx1"/>
                          </a:solidFill>
                          <a:latin typeface="+mn-lt"/>
                          <a:ea typeface="黑体" pitchFamily="49" charset="-122"/>
                        </a:rPr>
                        <a:t>, </a:t>
                      </a:r>
                      <a:r>
                        <a:rPr lang="en-US" altLang="zh-CN" sz="1800" kern="0" baseline="0" dirty="0" err="1" smtClean="0">
                          <a:solidFill>
                            <a:schemeClr val="tx1"/>
                          </a:solidFill>
                          <a:latin typeface="+mn-lt"/>
                          <a:ea typeface="黑体" pitchFamily="49" charset="-122"/>
                        </a:rPr>
                        <a:t>Zheng</a:t>
                      </a:r>
                      <a:r>
                        <a:rPr lang="en-US" altLang="zh-CN" sz="1800" kern="0" baseline="0" dirty="0" smtClean="0">
                          <a:solidFill>
                            <a:schemeClr val="tx1"/>
                          </a:solidFill>
                          <a:latin typeface="+mn-lt"/>
                          <a:ea typeface="黑体" pitchFamily="49" charset="-122"/>
                        </a:rPr>
                        <a:t> </a:t>
                      </a:r>
                      <a:r>
                        <a:rPr lang="en-US" altLang="zh-CN" sz="1800" kern="0" baseline="0" dirty="0" err="1" smtClean="0">
                          <a:solidFill>
                            <a:schemeClr val="tx1"/>
                          </a:solidFill>
                          <a:latin typeface="+mn-lt"/>
                          <a:ea typeface="黑体" pitchFamily="49" charset="-122"/>
                        </a:rPr>
                        <a:t>Hua</a:t>
                      </a:r>
                      <a:r>
                        <a:rPr lang="en-US" altLang="zh-CN" sz="1800" kern="0" baseline="0" dirty="0" smtClean="0">
                          <a:solidFill>
                            <a:schemeClr val="tx1"/>
                          </a:solidFill>
                          <a:latin typeface="+mn-lt"/>
                          <a:ea typeface="黑体" pitchFamily="49" charset="-122"/>
                        </a:rPr>
                        <a:t>, Zhang </a:t>
                      </a:r>
                      <a:r>
                        <a:rPr lang="en-US" altLang="zh-CN" sz="1800" kern="0" baseline="0" dirty="0" err="1" smtClean="0">
                          <a:solidFill>
                            <a:schemeClr val="tx1"/>
                          </a:solidFill>
                          <a:latin typeface="+mn-lt"/>
                          <a:ea typeface="黑体" pitchFamily="49" charset="-122"/>
                        </a:rPr>
                        <a:t>Huiyuan</a:t>
                      </a:r>
                      <a:r>
                        <a:rPr lang="en-US" altLang="zh-CN" sz="1800" kern="0" baseline="0" dirty="0" smtClean="0">
                          <a:solidFill>
                            <a:schemeClr val="tx1"/>
                          </a:solidFill>
                          <a:latin typeface="+mn-lt"/>
                          <a:ea typeface="黑体" pitchFamily="49" charset="-122"/>
                        </a:rPr>
                        <a:t>, Zhang </a:t>
                      </a:r>
                      <a:r>
                        <a:rPr lang="en-US" altLang="zh-CN" sz="1800" kern="0" baseline="0" dirty="0" err="1" smtClean="0">
                          <a:solidFill>
                            <a:schemeClr val="tx1"/>
                          </a:solidFill>
                          <a:latin typeface="+mn-lt"/>
                          <a:ea typeface="黑体" pitchFamily="49" charset="-122"/>
                        </a:rPr>
                        <a:t>Lijun</a:t>
                      </a:r>
                      <a:r>
                        <a:rPr lang="en-US" altLang="zh-CN" sz="1800" kern="0" baseline="0" dirty="0" smtClean="0">
                          <a:solidFill>
                            <a:schemeClr val="tx1"/>
                          </a:solidFill>
                          <a:latin typeface="+mn-lt"/>
                          <a:ea typeface="黑体" pitchFamily="49" charset="-122"/>
                        </a:rPr>
                        <a:t>, </a:t>
                      </a:r>
                      <a:r>
                        <a:rPr lang="en-US" altLang="zh-CN" sz="1800" kern="0" baseline="0" dirty="0" err="1" smtClean="0">
                          <a:solidFill>
                            <a:schemeClr val="tx1"/>
                          </a:solidFill>
                          <a:latin typeface="+mn-lt"/>
                          <a:ea typeface="黑体" pitchFamily="49" charset="-122"/>
                        </a:rPr>
                        <a:t>Gao</a:t>
                      </a:r>
                      <a:r>
                        <a:rPr lang="en-US" altLang="zh-CN" sz="1800" kern="0" baseline="0" dirty="0" smtClean="0">
                          <a:solidFill>
                            <a:schemeClr val="tx1"/>
                          </a:solidFill>
                          <a:latin typeface="+mn-lt"/>
                          <a:ea typeface="黑体" pitchFamily="49" charset="-122"/>
                        </a:rPr>
                        <a:t> Jixi</a:t>
                      </a:r>
                      <a:endParaRPr lang="zh-CN" sz="1800" kern="100" dirty="0">
                        <a:solidFill>
                          <a:schemeClr val="tx1"/>
                        </a:solidFill>
                        <a:latin typeface="+mn-lt"/>
                        <a:ea typeface="黑体" pitchFamily="49" charset="-122"/>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300"/>
                        </a:spcBef>
                        <a:spcAft>
                          <a:spcPts val="0"/>
                        </a:spcAft>
                      </a:pPr>
                      <a:r>
                        <a:rPr lang="en-US" sz="1800" kern="0" dirty="0">
                          <a:solidFill>
                            <a:schemeClr val="tx1"/>
                          </a:solidFill>
                          <a:latin typeface="+mn-lt"/>
                          <a:ea typeface="黑体" pitchFamily="49" charset="-122"/>
                        </a:rPr>
                        <a:t>Derek Thompson &amp; John Mackinnon</a:t>
                      </a:r>
                      <a:endParaRPr lang="zh-CN" sz="1800" kern="100" dirty="0">
                        <a:solidFill>
                          <a:schemeClr val="tx1"/>
                        </a:solidFill>
                        <a:latin typeface="+mn-lt"/>
                        <a:ea typeface="黑体" pitchFamily="49" charset="-122"/>
                      </a:endParaRPr>
                    </a:p>
                  </a:txBody>
                  <a:tcPr marL="62773" marR="6277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269">
                <a:tc>
                  <a:txBody>
                    <a:bodyPr/>
                    <a:lstStyle/>
                    <a:p>
                      <a:pPr marL="0" marR="0" indent="0" algn="l" defTabSz="457200" rtl="0" eaLnBrk="1" fontAlgn="auto" latinLnBrk="0" hangingPunct="1">
                        <a:lnSpc>
                          <a:spcPct val="100000"/>
                        </a:lnSpc>
                        <a:spcBef>
                          <a:spcPts val="300"/>
                        </a:spcBef>
                        <a:spcAft>
                          <a:spcPts val="0"/>
                        </a:spcAft>
                        <a:buClrTx/>
                        <a:buSzTx/>
                        <a:buFontTx/>
                        <a:buNone/>
                        <a:tabLst/>
                        <a:defRPr/>
                      </a:pPr>
                      <a:r>
                        <a:rPr lang="zh-CN" altLang="en-US" sz="1800" b="1" kern="100" dirty="0" smtClean="0">
                          <a:solidFill>
                            <a:schemeClr val="tx1"/>
                          </a:solidFill>
                          <a:latin typeface="+mn-lt"/>
                          <a:ea typeface="黑体" pitchFamily="49" charset="-122"/>
                        </a:rPr>
                        <a:t>生态保护红线制度研究总报告及政策建议</a:t>
                      </a:r>
                      <a:r>
                        <a:rPr lang="en-US" altLang="zh-CN" sz="1800" b="1" kern="100" dirty="0" smtClean="0">
                          <a:solidFill>
                            <a:schemeClr val="tx1"/>
                          </a:solidFill>
                          <a:latin typeface="+mn-lt"/>
                          <a:ea typeface="黑体" pitchFamily="49" charset="-122"/>
                        </a:rPr>
                        <a:t>/</a:t>
                      </a:r>
                      <a:r>
                        <a:rPr lang="en-US" sz="1800" b="1" kern="0" dirty="0" smtClean="0">
                          <a:solidFill>
                            <a:schemeClr val="tx1"/>
                          </a:solidFill>
                          <a:latin typeface="+mn-lt"/>
                          <a:ea typeface="黑体" pitchFamily="49" charset="-122"/>
                        </a:rPr>
                        <a:t>General </a:t>
                      </a:r>
                      <a:r>
                        <a:rPr lang="en-US" sz="1800" b="1" kern="0" dirty="0">
                          <a:solidFill>
                            <a:schemeClr val="tx1"/>
                          </a:solidFill>
                          <a:latin typeface="+mn-lt"/>
                          <a:ea typeface="黑体" pitchFamily="49" charset="-122"/>
                        </a:rPr>
                        <a:t>report and policy suggestion of </a:t>
                      </a:r>
                      <a:r>
                        <a:rPr lang="en-US" sz="1800" b="1" kern="100" dirty="0" smtClean="0">
                          <a:solidFill>
                            <a:schemeClr val="tx1"/>
                          </a:solidFill>
                          <a:latin typeface="+mn-lt"/>
                          <a:ea typeface="黑体" pitchFamily="49" charset="-122"/>
                        </a:rPr>
                        <a:t>EER </a:t>
                      </a:r>
                      <a:r>
                        <a:rPr lang="en-US" sz="1800" b="1" kern="100" dirty="0">
                          <a:solidFill>
                            <a:schemeClr val="tx1"/>
                          </a:solidFill>
                          <a:latin typeface="+mn-lt"/>
                          <a:ea typeface="黑体" pitchFamily="49" charset="-122"/>
                        </a:rPr>
                        <a:t>institution </a:t>
                      </a:r>
                      <a:r>
                        <a:rPr lang="en-US" sz="1800" b="1" kern="100" dirty="0" smtClean="0">
                          <a:solidFill>
                            <a:schemeClr val="tx1"/>
                          </a:solidFill>
                          <a:latin typeface="+mn-lt"/>
                          <a:ea typeface="黑体" pitchFamily="49" charset="-122"/>
                        </a:rPr>
                        <a:t>research</a:t>
                      </a:r>
                    </a:p>
                  </a:txBody>
                  <a:tcPr marL="62773" marR="6277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0"/>
                        </a:spcAft>
                      </a:pPr>
                      <a:r>
                        <a:rPr lang="zh-CN" altLang="en-US" sz="1800" kern="0" dirty="0" smtClean="0">
                          <a:solidFill>
                            <a:schemeClr val="tx1"/>
                          </a:solidFill>
                          <a:latin typeface="+mn-lt"/>
                          <a:ea typeface="黑体" pitchFamily="49" charset="-122"/>
                        </a:rPr>
                        <a:t>欧阳志云</a:t>
                      </a:r>
                      <a:r>
                        <a:rPr lang="en-US" altLang="zh-CN" sz="1800" kern="0" dirty="0" smtClean="0">
                          <a:solidFill>
                            <a:schemeClr val="tx1"/>
                          </a:solidFill>
                          <a:latin typeface="+mn-lt"/>
                          <a:ea typeface="黑体" pitchFamily="49" charset="-122"/>
                        </a:rPr>
                        <a:t>/</a:t>
                      </a:r>
                      <a:r>
                        <a:rPr lang="en-US" altLang="zh-CN" sz="1800" kern="0" dirty="0" err="1" smtClean="0">
                          <a:solidFill>
                            <a:schemeClr val="tx1"/>
                          </a:solidFill>
                          <a:latin typeface="+mn-lt"/>
                          <a:ea typeface="黑体" pitchFamily="49" charset="-122"/>
                        </a:rPr>
                        <a:t>Ouyang</a:t>
                      </a:r>
                      <a:r>
                        <a:rPr lang="en-US" altLang="zh-CN" sz="1800" kern="0" baseline="0" dirty="0" smtClean="0">
                          <a:solidFill>
                            <a:schemeClr val="tx1"/>
                          </a:solidFill>
                          <a:latin typeface="+mn-lt"/>
                          <a:ea typeface="黑体" pitchFamily="49" charset="-122"/>
                        </a:rPr>
                        <a:t> </a:t>
                      </a:r>
                      <a:r>
                        <a:rPr lang="en-US" altLang="zh-CN" sz="1800" kern="0" baseline="0" dirty="0" err="1" smtClean="0">
                          <a:solidFill>
                            <a:schemeClr val="tx1"/>
                          </a:solidFill>
                          <a:latin typeface="+mn-lt"/>
                          <a:ea typeface="黑体" pitchFamily="49" charset="-122"/>
                        </a:rPr>
                        <a:t>Zhiyun</a:t>
                      </a:r>
                      <a:endParaRPr lang="zh-CN" sz="1800" kern="100" dirty="0">
                        <a:solidFill>
                          <a:schemeClr val="tx1"/>
                        </a:solidFill>
                        <a:latin typeface="+mn-lt"/>
                        <a:ea typeface="黑体" pitchFamily="49" charset="-122"/>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0"/>
                        </a:spcAft>
                      </a:pPr>
                      <a:r>
                        <a:rPr lang="en-US" sz="1800" kern="0" dirty="0">
                          <a:solidFill>
                            <a:schemeClr val="tx1"/>
                          </a:solidFill>
                          <a:latin typeface="+mn-lt"/>
                          <a:ea typeface="黑体" pitchFamily="49" charset="-122"/>
                        </a:rPr>
                        <a:t>Derek Thompson</a:t>
                      </a:r>
                      <a:endParaRPr lang="zh-CN" sz="1800" kern="100" dirty="0">
                        <a:solidFill>
                          <a:schemeClr val="tx1"/>
                        </a:solidFill>
                        <a:latin typeface="+mn-lt"/>
                        <a:ea typeface="黑体" pitchFamily="49" charset="-122"/>
                      </a:endParaRPr>
                    </a:p>
                  </a:txBody>
                  <a:tcPr marL="62773" marR="6277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248984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278"/>
            <a:ext cx="8229600" cy="1143000"/>
          </a:xfrm>
        </p:spPr>
        <p:txBody>
          <a:bodyPr/>
          <a:lstStyle/>
          <a:p>
            <a:r>
              <a:rPr lang="en-US" altLang="zh-CN" b="1" dirty="0" smtClean="0">
                <a:solidFill>
                  <a:srgbClr val="0000FF"/>
                </a:solidFill>
                <a:latin typeface="黑体" pitchFamily="49" charset="-122"/>
                <a:ea typeface="黑体" pitchFamily="49" charset="-122"/>
              </a:rPr>
              <a:t>7 </a:t>
            </a:r>
            <a:r>
              <a:rPr lang="zh-CN" altLang="en-US" b="1" dirty="0" smtClean="0">
                <a:solidFill>
                  <a:srgbClr val="0000FF"/>
                </a:solidFill>
                <a:latin typeface="黑体" pitchFamily="49" charset="-122"/>
                <a:ea typeface="黑体" pitchFamily="49" charset="-122"/>
              </a:rPr>
              <a:t>工作计划 </a:t>
            </a:r>
            <a:r>
              <a:rPr lang="en-US" b="1" dirty="0" err="1" smtClean="0">
                <a:solidFill>
                  <a:srgbClr val="0000FF"/>
                </a:solidFill>
              </a:rPr>
              <a:t>Workplan</a:t>
            </a:r>
            <a:endParaRPr lang="en-US" b="1" dirty="0">
              <a:solidFill>
                <a:srgbClr val="0000FF"/>
              </a:solidFill>
            </a:endParaRPr>
          </a:p>
        </p:txBody>
      </p:sp>
      <p:sp>
        <p:nvSpPr>
          <p:cNvPr id="7" name="矩形 6"/>
          <p:cNvSpPr/>
          <p:nvPr/>
        </p:nvSpPr>
        <p:spPr>
          <a:xfrm>
            <a:off x="191069" y="1204278"/>
            <a:ext cx="8789158" cy="5424562"/>
          </a:xfrm>
          <a:prstGeom prst="rect">
            <a:avLst/>
          </a:prstGeom>
        </p:spPr>
        <p:txBody>
          <a:bodyPr wrap="square">
            <a:spAutoFit/>
          </a:bodyPr>
          <a:lstStyle/>
          <a:p>
            <a:pPr marL="361950" indent="-361950">
              <a:spcBef>
                <a:spcPts val="300"/>
              </a:spcBef>
              <a:buClr>
                <a:srgbClr val="000000"/>
              </a:buClr>
              <a:buFont typeface="Wingdings" pitchFamily="2" charset="2"/>
              <a:buChar char="n"/>
            </a:pPr>
            <a:r>
              <a:rPr lang="en-US" altLang="zh-CN" b="1" dirty="0" smtClean="0">
                <a:solidFill>
                  <a:srgbClr val="6600FF"/>
                </a:solidFill>
                <a:latin typeface="Arial Narrow" pitchFamily="34" charset="0"/>
                <a:ea typeface="黑体" pitchFamily="49" charset="-122"/>
                <a:cs typeface="Arial" pitchFamily="34" charset="0"/>
              </a:rPr>
              <a:t>3</a:t>
            </a:r>
            <a:r>
              <a:rPr lang="zh-CN" altLang="en-US" b="1" dirty="0" smtClean="0">
                <a:solidFill>
                  <a:srgbClr val="6600FF"/>
                </a:solidFill>
                <a:latin typeface="Arial Narrow" pitchFamily="34" charset="0"/>
                <a:ea typeface="黑体" pitchFamily="49" charset="-122"/>
                <a:cs typeface="Arial" pitchFamily="34" charset="0"/>
              </a:rPr>
              <a:t>月，项目启动，召开第一次工作会议 </a:t>
            </a:r>
            <a:r>
              <a:rPr lang="en-US" altLang="zh-CN" b="1" dirty="0" smtClean="0">
                <a:solidFill>
                  <a:srgbClr val="6600FF"/>
                </a:solidFill>
                <a:latin typeface="Arial Narrow" pitchFamily="34" charset="0"/>
                <a:ea typeface="黑体" pitchFamily="49" charset="-122"/>
                <a:cs typeface="Arial" pitchFamily="34" charset="0"/>
              </a:rPr>
              <a:t>/ March    </a:t>
            </a:r>
            <a:r>
              <a:rPr lang="en-US" altLang="zh-CN" b="1" dirty="0" smtClean="0">
                <a:solidFill>
                  <a:srgbClr val="000000"/>
                </a:solidFill>
                <a:latin typeface="Arial Narrow" pitchFamily="34" charset="0"/>
                <a:ea typeface="黑体" pitchFamily="49" charset="-122"/>
                <a:cs typeface="Arial" pitchFamily="34" charset="0"/>
              </a:rPr>
              <a:t>Start the project and hold the first plenary session</a:t>
            </a:r>
          </a:p>
          <a:p>
            <a:pPr marL="361950" indent="-361950">
              <a:spcBef>
                <a:spcPts val="300"/>
              </a:spcBef>
              <a:buClr>
                <a:srgbClr val="000000"/>
              </a:buClr>
              <a:buFont typeface="Wingdings" pitchFamily="2" charset="2"/>
              <a:buChar char="n"/>
            </a:pPr>
            <a:r>
              <a:rPr lang="en-US" altLang="zh-CN" b="1" dirty="0" smtClean="0">
                <a:solidFill>
                  <a:srgbClr val="6600FF"/>
                </a:solidFill>
                <a:latin typeface="Arial Narrow" pitchFamily="34" charset="0"/>
                <a:ea typeface="黑体" pitchFamily="49" charset="-122"/>
                <a:cs typeface="Arial" pitchFamily="34" charset="0"/>
              </a:rPr>
              <a:t>4-5</a:t>
            </a:r>
            <a:r>
              <a:rPr lang="zh-CN" altLang="en-US" b="1" dirty="0" smtClean="0">
                <a:solidFill>
                  <a:srgbClr val="6600FF"/>
                </a:solidFill>
                <a:latin typeface="Arial Narrow" pitchFamily="34" charset="0"/>
                <a:ea typeface="黑体" pitchFamily="49" charset="-122"/>
                <a:cs typeface="Arial" pitchFamily="34" charset="0"/>
              </a:rPr>
              <a:t>月，文献调研，准备研究框架 </a:t>
            </a:r>
            <a:r>
              <a:rPr lang="en-US" altLang="zh-CN" b="1" dirty="0" smtClean="0">
                <a:solidFill>
                  <a:srgbClr val="6600FF"/>
                </a:solidFill>
                <a:latin typeface="Arial Narrow" pitchFamily="34" charset="0"/>
                <a:ea typeface="黑体" pitchFamily="49" charset="-122"/>
                <a:cs typeface="Arial" pitchFamily="34" charset="0"/>
              </a:rPr>
              <a:t>/ April – May    </a:t>
            </a:r>
            <a:r>
              <a:rPr lang="en-US" altLang="zh-CN" b="1" dirty="0" smtClean="0">
                <a:solidFill>
                  <a:srgbClr val="000000"/>
                </a:solidFill>
                <a:latin typeface="Arial Narrow" pitchFamily="34" charset="0"/>
                <a:ea typeface="黑体" pitchFamily="49" charset="-122"/>
                <a:cs typeface="Arial" pitchFamily="34" charset="0"/>
              </a:rPr>
              <a:t>Material research, prepare the framework</a:t>
            </a:r>
          </a:p>
          <a:p>
            <a:pPr marL="361950" indent="-361950">
              <a:spcBef>
                <a:spcPts val="300"/>
              </a:spcBef>
              <a:buClr>
                <a:srgbClr val="000000"/>
              </a:buClr>
              <a:buFont typeface="Wingdings" pitchFamily="2" charset="2"/>
              <a:buChar char="n"/>
            </a:pPr>
            <a:r>
              <a:rPr lang="en-US" altLang="zh-CN" b="1" dirty="0" smtClean="0">
                <a:solidFill>
                  <a:srgbClr val="6600FF"/>
                </a:solidFill>
                <a:latin typeface="Arial Narrow" pitchFamily="34" charset="0"/>
                <a:ea typeface="黑体" pitchFamily="49" charset="-122"/>
                <a:cs typeface="Arial" pitchFamily="34" charset="0"/>
              </a:rPr>
              <a:t>5</a:t>
            </a:r>
            <a:r>
              <a:rPr lang="zh-CN" altLang="en-US" b="1" dirty="0" smtClean="0">
                <a:solidFill>
                  <a:srgbClr val="6600FF"/>
                </a:solidFill>
                <a:latin typeface="Arial Narrow" pitchFamily="34" charset="0"/>
                <a:ea typeface="黑体" pitchFamily="49" charset="-122"/>
                <a:cs typeface="Arial" pitchFamily="34" charset="0"/>
              </a:rPr>
              <a:t>月，召开第二次工作会议，讨论主报告研究框架和支持报告草稿 </a:t>
            </a:r>
            <a:r>
              <a:rPr lang="en-US" altLang="zh-CN" b="1" dirty="0" smtClean="0">
                <a:solidFill>
                  <a:srgbClr val="6600FF"/>
                </a:solidFill>
                <a:latin typeface="Arial Narrow" pitchFamily="34" charset="0"/>
                <a:ea typeface="黑体" pitchFamily="49" charset="-122"/>
                <a:cs typeface="Arial" pitchFamily="34" charset="0"/>
              </a:rPr>
              <a:t>/  May (5</a:t>
            </a:r>
            <a:r>
              <a:rPr lang="en-US" altLang="zh-CN" b="1" baseline="30000" dirty="0" smtClean="0">
                <a:solidFill>
                  <a:srgbClr val="6600FF"/>
                </a:solidFill>
                <a:latin typeface="Arial Narrow" pitchFamily="34" charset="0"/>
                <a:ea typeface="黑体" pitchFamily="49" charset="-122"/>
                <a:cs typeface="Arial" pitchFamily="34" charset="0"/>
              </a:rPr>
              <a:t>th</a:t>
            </a:r>
            <a:r>
              <a:rPr lang="en-US" altLang="zh-CN" b="1" dirty="0" smtClean="0">
                <a:solidFill>
                  <a:srgbClr val="6600FF"/>
                </a:solidFill>
                <a:latin typeface="Arial Narrow" pitchFamily="34" charset="0"/>
                <a:ea typeface="黑体" pitchFamily="49" charset="-122"/>
                <a:cs typeface="Arial" pitchFamily="34" charset="0"/>
              </a:rPr>
              <a:t> -6</a:t>
            </a:r>
            <a:r>
              <a:rPr lang="en-US" altLang="zh-CN" b="1" baseline="30000" dirty="0" smtClean="0">
                <a:solidFill>
                  <a:srgbClr val="6600FF"/>
                </a:solidFill>
                <a:latin typeface="Arial Narrow" pitchFamily="34" charset="0"/>
                <a:ea typeface="黑体" pitchFamily="49" charset="-122"/>
                <a:cs typeface="Arial" pitchFamily="34" charset="0"/>
              </a:rPr>
              <a:t>th </a:t>
            </a:r>
            <a:r>
              <a:rPr lang="en-US" altLang="zh-CN" b="1" dirty="0" smtClean="0">
                <a:solidFill>
                  <a:srgbClr val="6600FF"/>
                </a:solidFill>
                <a:latin typeface="Arial Narrow" pitchFamily="34" charset="0"/>
                <a:ea typeface="黑体" pitchFamily="49" charset="-122"/>
                <a:cs typeface="Arial" pitchFamily="34" charset="0"/>
              </a:rPr>
              <a:t>  May)</a:t>
            </a:r>
            <a:r>
              <a:rPr lang="en-US" altLang="zh-CN" b="1" dirty="0" smtClean="0">
                <a:solidFill>
                  <a:srgbClr val="000000"/>
                </a:solidFill>
                <a:latin typeface="Arial Narrow" pitchFamily="34" charset="0"/>
                <a:ea typeface="黑体" pitchFamily="49" charset="-122"/>
                <a:cs typeface="Arial" pitchFamily="34" charset="0"/>
              </a:rPr>
              <a:t>     Hold the second plenary session and discuss the framework of the main report and draft of the supporting reports</a:t>
            </a:r>
          </a:p>
          <a:p>
            <a:pPr marL="361950" indent="-361950">
              <a:spcBef>
                <a:spcPts val="300"/>
              </a:spcBef>
              <a:buClr>
                <a:srgbClr val="000000"/>
              </a:buClr>
              <a:buFont typeface="Wingdings" pitchFamily="2" charset="2"/>
              <a:buChar char="n"/>
            </a:pPr>
            <a:r>
              <a:rPr lang="en-US" altLang="zh-CN" b="1" dirty="0" smtClean="0">
                <a:solidFill>
                  <a:srgbClr val="6600FF"/>
                </a:solidFill>
                <a:latin typeface="Arial Narrow" pitchFamily="34" charset="0"/>
                <a:ea typeface="黑体" pitchFamily="49" charset="-122"/>
                <a:cs typeface="Arial" pitchFamily="34" charset="0"/>
              </a:rPr>
              <a:t>6-8</a:t>
            </a:r>
            <a:r>
              <a:rPr lang="zh-CN" altLang="en-US" b="1" dirty="0" smtClean="0">
                <a:solidFill>
                  <a:srgbClr val="6600FF"/>
                </a:solidFill>
                <a:latin typeface="Arial Narrow" pitchFamily="34" charset="0"/>
                <a:ea typeface="黑体" pitchFamily="49" charset="-122"/>
                <a:cs typeface="Arial" pitchFamily="34" charset="0"/>
              </a:rPr>
              <a:t>月，完成研究；利益相关者咨询；确定报告框架 </a:t>
            </a:r>
            <a:r>
              <a:rPr lang="en-US" altLang="zh-CN" b="1" dirty="0" smtClean="0">
                <a:solidFill>
                  <a:srgbClr val="6600FF"/>
                </a:solidFill>
                <a:latin typeface="Arial Narrow" pitchFamily="34" charset="0"/>
                <a:ea typeface="黑体" pitchFamily="49" charset="-122"/>
                <a:cs typeface="Arial" pitchFamily="34" charset="0"/>
              </a:rPr>
              <a:t>/ June – August    </a:t>
            </a:r>
            <a:r>
              <a:rPr lang="en-US" altLang="zh-CN" b="1" dirty="0" smtClean="0">
                <a:solidFill>
                  <a:srgbClr val="000000"/>
                </a:solidFill>
                <a:latin typeface="Arial Narrow" pitchFamily="34" charset="0"/>
                <a:ea typeface="黑体" pitchFamily="49" charset="-122"/>
                <a:cs typeface="Arial" pitchFamily="34" charset="0"/>
              </a:rPr>
              <a:t>Complete research; stakeholder consultation; determine  report framework</a:t>
            </a:r>
          </a:p>
          <a:p>
            <a:pPr marL="361950" indent="-361950">
              <a:spcBef>
                <a:spcPts val="300"/>
              </a:spcBef>
              <a:buClr>
                <a:srgbClr val="000000"/>
              </a:buClr>
              <a:buFont typeface="Wingdings" pitchFamily="2" charset="2"/>
              <a:buChar char="n"/>
            </a:pPr>
            <a:r>
              <a:rPr lang="en-US" altLang="zh-CN" b="1" dirty="0" smtClean="0">
                <a:solidFill>
                  <a:srgbClr val="6600FF"/>
                </a:solidFill>
                <a:latin typeface="Arial Narrow" pitchFamily="34" charset="0"/>
                <a:ea typeface="黑体" pitchFamily="49" charset="-122"/>
                <a:cs typeface="Arial" pitchFamily="34" charset="0"/>
              </a:rPr>
              <a:t>7</a:t>
            </a:r>
            <a:r>
              <a:rPr lang="zh-CN" altLang="en-US" b="1" dirty="0" smtClean="0">
                <a:solidFill>
                  <a:srgbClr val="6600FF"/>
                </a:solidFill>
                <a:latin typeface="Arial Narrow" pitchFamily="34" charset="0"/>
                <a:ea typeface="黑体" pitchFamily="49" charset="-122"/>
                <a:cs typeface="Arial" pitchFamily="34" charset="0"/>
              </a:rPr>
              <a:t>月中旬，完成政策建议初稿 </a:t>
            </a:r>
            <a:r>
              <a:rPr lang="en-US" altLang="zh-CN" b="1" dirty="0" smtClean="0">
                <a:solidFill>
                  <a:srgbClr val="6600FF"/>
                </a:solidFill>
                <a:latin typeface="Arial Narrow" pitchFamily="34" charset="0"/>
                <a:ea typeface="黑体" pitchFamily="49" charset="-122"/>
                <a:cs typeface="Arial" pitchFamily="34" charset="0"/>
              </a:rPr>
              <a:t>/ Mid-July     </a:t>
            </a:r>
            <a:r>
              <a:rPr lang="en-US" altLang="zh-CN" b="1" dirty="0" smtClean="0">
                <a:solidFill>
                  <a:srgbClr val="000000"/>
                </a:solidFill>
                <a:latin typeface="Arial Narrow" pitchFamily="34" charset="0"/>
                <a:ea typeface="黑体" pitchFamily="49" charset="-122"/>
                <a:cs typeface="Arial" pitchFamily="34" charset="0"/>
              </a:rPr>
              <a:t>Complete the first draft of policy suggestion </a:t>
            </a:r>
          </a:p>
          <a:p>
            <a:pPr marL="361950" indent="-361950">
              <a:spcBef>
                <a:spcPts val="300"/>
              </a:spcBef>
              <a:buClr>
                <a:srgbClr val="000000"/>
              </a:buClr>
              <a:buFont typeface="Wingdings" pitchFamily="2" charset="2"/>
              <a:buChar char="n"/>
            </a:pPr>
            <a:r>
              <a:rPr lang="en-US" altLang="zh-CN" b="1" dirty="0" smtClean="0">
                <a:solidFill>
                  <a:srgbClr val="6600FF"/>
                </a:solidFill>
                <a:latin typeface="Arial Narrow" pitchFamily="34" charset="0"/>
                <a:ea typeface="黑体" pitchFamily="49" charset="-122"/>
                <a:cs typeface="Arial" pitchFamily="34" charset="0"/>
              </a:rPr>
              <a:t>8</a:t>
            </a:r>
            <a:r>
              <a:rPr lang="zh-CN" altLang="en-US" b="1" dirty="0" smtClean="0">
                <a:solidFill>
                  <a:srgbClr val="6600FF"/>
                </a:solidFill>
                <a:latin typeface="Arial Narrow" pitchFamily="34" charset="0"/>
                <a:ea typeface="黑体" pitchFamily="49" charset="-122"/>
                <a:cs typeface="Arial" pitchFamily="34" charset="0"/>
              </a:rPr>
              <a:t>月中旬，完成研究报告初稿 </a:t>
            </a:r>
            <a:r>
              <a:rPr lang="en-US" altLang="zh-CN" b="1" dirty="0" smtClean="0">
                <a:solidFill>
                  <a:srgbClr val="6600FF"/>
                </a:solidFill>
                <a:latin typeface="Arial Narrow" pitchFamily="34" charset="0"/>
                <a:ea typeface="黑体" pitchFamily="49" charset="-122"/>
                <a:cs typeface="Arial" pitchFamily="34" charset="0"/>
              </a:rPr>
              <a:t>/ Mid-August</a:t>
            </a:r>
            <a:r>
              <a:rPr lang="en-US" altLang="zh-CN" b="1" dirty="0" smtClean="0">
                <a:solidFill>
                  <a:srgbClr val="000000"/>
                </a:solidFill>
                <a:latin typeface="Arial Narrow" pitchFamily="34" charset="0"/>
                <a:ea typeface="黑体" pitchFamily="49" charset="-122"/>
                <a:cs typeface="Arial" pitchFamily="34" charset="0"/>
              </a:rPr>
              <a:t>     Complete the first draft of Study Report </a:t>
            </a:r>
          </a:p>
          <a:p>
            <a:pPr marL="361950" indent="-361950">
              <a:spcBef>
                <a:spcPts val="300"/>
              </a:spcBef>
              <a:buClr>
                <a:srgbClr val="000000"/>
              </a:buClr>
              <a:buFont typeface="Wingdings" pitchFamily="2" charset="2"/>
              <a:buChar char="n"/>
            </a:pPr>
            <a:r>
              <a:rPr lang="en-US" altLang="zh-CN" b="1" dirty="0" smtClean="0">
                <a:solidFill>
                  <a:srgbClr val="6600FF"/>
                </a:solidFill>
                <a:latin typeface="Arial Narrow" pitchFamily="34" charset="0"/>
                <a:ea typeface="黑体" pitchFamily="49" charset="-122"/>
                <a:cs typeface="Arial" pitchFamily="34" charset="0"/>
              </a:rPr>
              <a:t>9</a:t>
            </a:r>
            <a:r>
              <a:rPr lang="zh-CN" altLang="en-US" b="1" dirty="0" smtClean="0">
                <a:solidFill>
                  <a:srgbClr val="6600FF"/>
                </a:solidFill>
                <a:latin typeface="Arial Narrow" pitchFamily="34" charset="0"/>
                <a:ea typeface="黑体" pitchFamily="49" charset="-122"/>
                <a:cs typeface="Arial" pitchFamily="34" charset="0"/>
              </a:rPr>
              <a:t>月初，召开第三次工作报告，讨论研究报告，召开咨询会 </a:t>
            </a:r>
            <a:r>
              <a:rPr lang="en-US" altLang="zh-CN" b="1" dirty="0" smtClean="0">
                <a:solidFill>
                  <a:srgbClr val="6600FF"/>
                </a:solidFill>
                <a:latin typeface="Arial Narrow" pitchFamily="34" charset="0"/>
                <a:ea typeface="黑体" pitchFamily="49" charset="-122"/>
                <a:cs typeface="Arial" pitchFamily="34" charset="0"/>
              </a:rPr>
              <a:t>/ Early September ( 2nd – 3rd Sept.)    </a:t>
            </a:r>
            <a:r>
              <a:rPr lang="en-US" altLang="zh-CN" b="1" dirty="0" smtClean="0">
                <a:solidFill>
                  <a:srgbClr val="000000"/>
                </a:solidFill>
                <a:latin typeface="Arial Narrow" pitchFamily="34" charset="0"/>
                <a:ea typeface="黑体" pitchFamily="49" charset="-122"/>
                <a:cs typeface="Arial" pitchFamily="34" charset="0"/>
              </a:rPr>
              <a:t>Hold the third plenary session and discuss the Study Report, final consultations</a:t>
            </a:r>
          </a:p>
          <a:p>
            <a:pPr marL="361950" indent="-361950">
              <a:spcBef>
                <a:spcPts val="300"/>
              </a:spcBef>
              <a:buClr>
                <a:srgbClr val="000000"/>
              </a:buClr>
              <a:buFont typeface="Wingdings" pitchFamily="2" charset="2"/>
              <a:buChar char="n"/>
            </a:pPr>
            <a:r>
              <a:rPr lang="en-US" altLang="zh-CN" b="1" dirty="0" smtClean="0">
                <a:solidFill>
                  <a:srgbClr val="6600FF"/>
                </a:solidFill>
                <a:latin typeface="Arial Narrow" pitchFamily="34" charset="0"/>
                <a:ea typeface="黑体" pitchFamily="49" charset="-122"/>
                <a:cs typeface="Arial" pitchFamily="34" charset="0"/>
              </a:rPr>
              <a:t>9</a:t>
            </a:r>
            <a:r>
              <a:rPr lang="zh-CN" altLang="en-US" b="1" dirty="0" smtClean="0">
                <a:solidFill>
                  <a:srgbClr val="6600FF"/>
                </a:solidFill>
                <a:latin typeface="Arial Narrow" pitchFamily="34" charset="0"/>
                <a:ea typeface="黑体" pitchFamily="49" charset="-122"/>
                <a:cs typeface="Arial" pitchFamily="34" charset="0"/>
              </a:rPr>
              <a:t>月中旬，完成研究报告修改稿 </a:t>
            </a:r>
            <a:r>
              <a:rPr lang="en-US" altLang="zh-CN" b="1" dirty="0" smtClean="0">
                <a:solidFill>
                  <a:srgbClr val="6600FF"/>
                </a:solidFill>
                <a:latin typeface="Arial Narrow" pitchFamily="34" charset="0"/>
                <a:ea typeface="黑体" pitchFamily="49" charset="-122"/>
                <a:cs typeface="Arial" pitchFamily="34" charset="0"/>
              </a:rPr>
              <a:t>/ Mid-September</a:t>
            </a:r>
            <a:r>
              <a:rPr lang="en-US" altLang="zh-CN" b="1" dirty="0" smtClean="0">
                <a:solidFill>
                  <a:srgbClr val="000000"/>
                </a:solidFill>
                <a:latin typeface="Arial Narrow" pitchFamily="34" charset="0"/>
                <a:ea typeface="黑体" pitchFamily="49" charset="-122"/>
                <a:cs typeface="Arial" pitchFamily="34" charset="0"/>
              </a:rPr>
              <a:t>     Complete the revised draft of the study report </a:t>
            </a:r>
          </a:p>
          <a:p>
            <a:pPr marL="361950" indent="-361950">
              <a:spcBef>
                <a:spcPts val="300"/>
              </a:spcBef>
              <a:buClr>
                <a:srgbClr val="000000"/>
              </a:buClr>
              <a:buFont typeface="Wingdings" pitchFamily="2" charset="2"/>
              <a:buChar char="n"/>
            </a:pPr>
            <a:r>
              <a:rPr lang="en-US" altLang="zh-CN" b="1" dirty="0" smtClean="0">
                <a:solidFill>
                  <a:srgbClr val="FF3300"/>
                </a:solidFill>
                <a:latin typeface="Arial Narrow" pitchFamily="34" charset="0"/>
                <a:ea typeface="黑体" pitchFamily="49" charset="-122"/>
                <a:cs typeface="Arial" pitchFamily="34" charset="0"/>
              </a:rPr>
              <a:t>9</a:t>
            </a:r>
            <a:r>
              <a:rPr lang="zh-CN" altLang="en-US" b="1" dirty="0" smtClean="0">
                <a:solidFill>
                  <a:srgbClr val="FF3300"/>
                </a:solidFill>
                <a:latin typeface="Arial Narrow" pitchFamily="34" charset="0"/>
                <a:ea typeface="黑体" pitchFamily="49" charset="-122"/>
                <a:cs typeface="Arial" pitchFamily="34" charset="0"/>
              </a:rPr>
              <a:t>月底，修改、完善和提交最终研究报告中英文版。</a:t>
            </a:r>
            <a:r>
              <a:rPr lang="en-US" altLang="zh-CN" b="1" dirty="0" smtClean="0">
                <a:solidFill>
                  <a:srgbClr val="FF3300"/>
                </a:solidFill>
                <a:latin typeface="Arial Narrow" pitchFamily="34" charset="0"/>
                <a:ea typeface="黑体" pitchFamily="49" charset="-122"/>
                <a:cs typeface="Arial" pitchFamily="34" charset="0"/>
              </a:rPr>
              <a:t>Late September</a:t>
            </a:r>
            <a:r>
              <a:rPr lang="en-US" altLang="zh-CN" b="1" dirty="0" smtClean="0">
                <a:solidFill>
                  <a:srgbClr val="6600FF"/>
                </a:solidFill>
                <a:latin typeface="Arial Narrow" pitchFamily="34" charset="0"/>
                <a:ea typeface="黑体" pitchFamily="49" charset="-122"/>
                <a:cs typeface="Arial" pitchFamily="34" charset="0"/>
              </a:rPr>
              <a:t>    </a:t>
            </a:r>
            <a:r>
              <a:rPr lang="en-US" altLang="zh-CN" b="1" dirty="0" smtClean="0">
                <a:solidFill>
                  <a:srgbClr val="000000"/>
                </a:solidFill>
                <a:latin typeface="Arial Narrow" pitchFamily="34" charset="0"/>
                <a:ea typeface="黑体" pitchFamily="49" charset="-122"/>
                <a:cs typeface="Arial" pitchFamily="34" charset="0"/>
              </a:rPr>
              <a:t>Revise, improve and submit the final study report in both Chinese and English</a:t>
            </a:r>
          </a:p>
          <a:p>
            <a:pPr marL="361950" indent="-361950">
              <a:spcBef>
                <a:spcPts val="300"/>
              </a:spcBef>
              <a:buClr>
                <a:srgbClr val="000000"/>
              </a:buClr>
              <a:buFont typeface="Wingdings" pitchFamily="2" charset="2"/>
              <a:buChar char="n"/>
            </a:pPr>
            <a:r>
              <a:rPr lang="en-US" altLang="zh-CN" b="1" dirty="0" smtClean="0">
                <a:solidFill>
                  <a:srgbClr val="6600FF"/>
                </a:solidFill>
                <a:latin typeface="Arial Narrow" pitchFamily="34" charset="0"/>
                <a:ea typeface="黑体" pitchFamily="49" charset="-122"/>
                <a:cs typeface="Arial" pitchFamily="34" charset="0"/>
              </a:rPr>
              <a:t>11</a:t>
            </a:r>
            <a:r>
              <a:rPr lang="zh-CN" altLang="en-US" b="1" dirty="0" smtClean="0">
                <a:solidFill>
                  <a:srgbClr val="6600FF"/>
                </a:solidFill>
                <a:latin typeface="Arial Narrow" pitchFamily="34" charset="0"/>
                <a:ea typeface="黑体" pitchFamily="49" charset="-122"/>
                <a:cs typeface="Arial" pitchFamily="34" charset="0"/>
              </a:rPr>
              <a:t>月，项目结题 </a:t>
            </a:r>
            <a:r>
              <a:rPr lang="en-US" altLang="zh-CN" b="1" dirty="0" smtClean="0">
                <a:solidFill>
                  <a:srgbClr val="6600FF"/>
                </a:solidFill>
                <a:latin typeface="Arial Narrow" pitchFamily="34" charset="0"/>
                <a:ea typeface="黑体" pitchFamily="49" charset="-122"/>
                <a:cs typeface="Arial" pitchFamily="34" charset="0"/>
              </a:rPr>
              <a:t>/ November</a:t>
            </a:r>
            <a:r>
              <a:rPr lang="en-US" altLang="zh-CN" b="1" dirty="0" smtClean="0">
                <a:solidFill>
                  <a:srgbClr val="000000"/>
                </a:solidFill>
                <a:latin typeface="Arial Narrow" pitchFamily="34" charset="0"/>
                <a:ea typeface="黑体" pitchFamily="49" charset="-122"/>
                <a:cs typeface="Arial" pitchFamily="34" charset="0"/>
              </a:rPr>
              <a:t>    Achievement report</a:t>
            </a:r>
            <a:endParaRPr lang="en-US" altLang="zh-CN" b="1" dirty="0">
              <a:solidFill>
                <a:srgbClr val="000000"/>
              </a:solidFill>
              <a:latin typeface="Arial Narrow" pitchFamily="34" charset="0"/>
              <a:ea typeface="黑体" pitchFamily="49" charset="-122"/>
              <a:cs typeface="Arial" pitchFamily="34" charset="0"/>
            </a:endParaRPr>
          </a:p>
        </p:txBody>
      </p:sp>
    </p:spTree>
    <p:extLst>
      <p:ext uri="{BB962C8B-B14F-4D97-AF65-F5344CB8AC3E}">
        <p14:creationId xmlns:p14="http://schemas.microsoft.com/office/powerpoint/2010/main" xmlns="" val="508739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678"/>
            <a:ext cx="8229600" cy="1143000"/>
          </a:xfrm>
        </p:spPr>
        <p:txBody>
          <a:bodyPr>
            <a:normAutofit/>
          </a:bodyPr>
          <a:lstStyle/>
          <a:p>
            <a:r>
              <a:rPr lang="zh-CN" altLang="en-US" b="1" dirty="0" smtClean="0">
                <a:solidFill>
                  <a:srgbClr val="0000FF"/>
                </a:solidFill>
                <a:latin typeface="黑体" pitchFamily="49" charset="-122"/>
                <a:ea typeface="黑体" pitchFamily="49" charset="-122"/>
              </a:rPr>
              <a:t>初步结果</a:t>
            </a:r>
            <a:r>
              <a:rPr lang="en-US" b="1" dirty="0" smtClean="0">
                <a:solidFill>
                  <a:srgbClr val="0000FF"/>
                </a:solidFill>
              </a:rPr>
              <a:t>Preliminary Conclusions</a:t>
            </a:r>
            <a:endParaRPr lang="en-US" b="1" dirty="0">
              <a:solidFill>
                <a:srgbClr val="0000FF"/>
              </a:solidFill>
            </a:endParaRPr>
          </a:p>
        </p:txBody>
      </p:sp>
      <p:sp>
        <p:nvSpPr>
          <p:cNvPr id="4" name="矩形 3"/>
          <p:cNvSpPr/>
          <p:nvPr/>
        </p:nvSpPr>
        <p:spPr>
          <a:xfrm>
            <a:off x="594360" y="1431489"/>
            <a:ext cx="8061960" cy="3739485"/>
          </a:xfrm>
          <a:prstGeom prst="rect">
            <a:avLst/>
          </a:prstGeom>
        </p:spPr>
        <p:txBody>
          <a:bodyPr wrap="square">
            <a:spAutoFit/>
          </a:bodyPr>
          <a:lstStyle/>
          <a:p>
            <a:pPr marL="361950" indent="-361950">
              <a:spcBef>
                <a:spcPts val="1800"/>
              </a:spcBef>
              <a:buClr>
                <a:srgbClr val="000000"/>
              </a:buClr>
              <a:buSzPct val="80000"/>
              <a:buFont typeface="Wingdings" pitchFamily="2" charset="2"/>
              <a:buChar char="n"/>
            </a:pPr>
            <a:r>
              <a:rPr lang="zh-CN" altLang="en-US" sz="3200" dirty="0" smtClean="0">
                <a:solidFill>
                  <a:srgbClr val="000000"/>
                </a:solidFill>
                <a:ea typeface="黑体" pitchFamily="49" charset="-122"/>
                <a:cs typeface="Arial" pitchFamily="34" charset="0"/>
              </a:rPr>
              <a:t>生态保护红线内涵</a:t>
            </a:r>
            <a:r>
              <a:rPr lang="en-US" altLang="zh-CN" sz="3200" dirty="0" smtClean="0">
                <a:solidFill>
                  <a:srgbClr val="000000"/>
                </a:solidFill>
                <a:ea typeface="黑体" pitchFamily="49" charset="-122"/>
                <a:cs typeface="Arial" pitchFamily="34" charset="0"/>
              </a:rPr>
              <a:t>/Definition</a:t>
            </a:r>
          </a:p>
          <a:p>
            <a:pPr marL="361950" indent="-361950">
              <a:spcBef>
                <a:spcPts val="1800"/>
              </a:spcBef>
              <a:buClr>
                <a:srgbClr val="000000"/>
              </a:buClr>
              <a:buSzPct val="80000"/>
              <a:buFont typeface="Wingdings" pitchFamily="2" charset="2"/>
              <a:buChar char="n"/>
            </a:pPr>
            <a:r>
              <a:rPr lang="zh-CN" altLang="en-US" sz="3200" dirty="0" smtClean="0">
                <a:solidFill>
                  <a:srgbClr val="000000"/>
                </a:solidFill>
                <a:ea typeface="黑体" pitchFamily="49" charset="-122"/>
                <a:cs typeface="Arial" pitchFamily="34" charset="0"/>
              </a:rPr>
              <a:t>完善土地利用与保护规划</a:t>
            </a:r>
            <a:r>
              <a:rPr lang="en-US" altLang="zh-CN" sz="3200" dirty="0" smtClean="0">
                <a:solidFill>
                  <a:srgbClr val="000000"/>
                </a:solidFill>
                <a:ea typeface="黑体" pitchFamily="49" charset="-122"/>
                <a:cs typeface="Arial" pitchFamily="34" charset="0"/>
              </a:rPr>
              <a:t>/Potential change in land use planning system</a:t>
            </a:r>
            <a:endParaRPr lang="en-US" altLang="zh-CN" sz="3200" dirty="0">
              <a:solidFill>
                <a:srgbClr val="000000"/>
              </a:solidFill>
              <a:ea typeface="黑体" pitchFamily="49" charset="-122"/>
              <a:cs typeface="Arial" pitchFamily="34" charset="0"/>
            </a:endParaRPr>
          </a:p>
          <a:p>
            <a:pPr marL="361950" indent="-361950">
              <a:spcBef>
                <a:spcPts val="1800"/>
              </a:spcBef>
              <a:buClr>
                <a:srgbClr val="000000"/>
              </a:buClr>
              <a:buSzPct val="80000"/>
              <a:buFont typeface="Wingdings" pitchFamily="2" charset="2"/>
              <a:buChar char="n"/>
            </a:pPr>
            <a:r>
              <a:rPr lang="zh-CN" altLang="en-US" sz="3200" dirty="0" smtClean="0">
                <a:solidFill>
                  <a:srgbClr val="000000"/>
                </a:solidFill>
                <a:ea typeface="黑体" pitchFamily="49" charset="-122"/>
                <a:cs typeface="Arial" pitchFamily="34" charset="0"/>
              </a:rPr>
              <a:t>整合保护地体系</a:t>
            </a:r>
            <a:r>
              <a:rPr lang="en-US" altLang="zh-CN" sz="3200" dirty="0" smtClean="0">
                <a:solidFill>
                  <a:srgbClr val="000000"/>
                </a:solidFill>
                <a:ea typeface="黑体" pitchFamily="49" charset="-122"/>
                <a:cs typeface="Arial" pitchFamily="34" charset="0"/>
              </a:rPr>
              <a:t>/Clarified  protected areas categories</a:t>
            </a:r>
          </a:p>
          <a:p>
            <a:pPr marL="361950" indent="-361950">
              <a:spcBef>
                <a:spcPts val="1800"/>
              </a:spcBef>
              <a:buClr>
                <a:srgbClr val="000000"/>
              </a:buClr>
              <a:buFont typeface="Wingdings" pitchFamily="2" charset="2"/>
              <a:buChar char="n"/>
            </a:pPr>
            <a:endParaRPr lang="en-US" altLang="zh-CN" sz="3200" b="1" dirty="0" smtClean="0">
              <a:solidFill>
                <a:srgbClr val="000000"/>
              </a:solidFill>
              <a:latin typeface="Arial Narrow" pitchFamily="34" charset="0"/>
              <a:ea typeface="黑体" pitchFamily="49" charset="-122"/>
              <a:cs typeface="Arial" pitchFamily="34" charset="0"/>
            </a:endParaRPr>
          </a:p>
        </p:txBody>
      </p:sp>
    </p:spTree>
    <p:extLst>
      <p:ext uri="{BB962C8B-B14F-4D97-AF65-F5344CB8AC3E}">
        <p14:creationId xmlns:p14="http://schemas.microsoft.com/office/powerpoint/2010/main" xmlns="" val="508739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0" y="6350"/>
            <a:ext cx="9144000" cy="6851650"/>
          </a:xfrm>
          <a:prstGeom prst="rect">
            <a:avLst/>
          </a:prstGeom>
          <a:noFill/>
          <a:ln w="9525">
            <a:noFill/>
            <a:miter lim="800000"/>
            <a:headEnd/>
            <a:tailEnd/>
          </a:ln>
        </p:spPr>
      </p:pic>
      <p:sp>
        <p:nvSpPr>
          <p:cNvPr id="33795" name="Text Box 2"/>
          <p:cNvSpPr txBox="1">
            <a:spLocks noChangeArrowheads="1"/>
          </p:cNvSpPr>
          <p:nvPr/>
        </p:nvSpPr>
        <p:spPr bwMode="auto">
          <a:xfrm>
            <a:off x="468313" y="4951413"/>
            <a:ext cx="8215312" cy="1862137"/>
          </a:xfrm>
          <a:prstGeom prst="rect">
            <a:avLst/>
          </a:prstGeom>
          <a:noFill/>
          <a:ln w="9525">
            <a:noFill/>
            <a:miter lim="800000"/>
            <a:headEnd/>
            <a:tailEnd/>
          </a:ln>
        </p:spPr>
        <p:txBody>
          <a:bodyPr>
            <a:spAutoFit/>
          </a:bodyPr>
          <a:lstStyle/>
          <a:p>
            <a:pPr algn="ctr" eaLnBrk="0" hangingPunct="0">
              <a:buClr>
                <a:srgbClr val="6600FF"/>
              </a:buClr>
            </a:pPr>
            <a:r>
              <a:rPr lang="en-US" altLang="zh-CN" sz="11500" b="1" dirty="0">
                <a:solidFill>
                  <a:srgbClr val="FFFF00"/>
                </a:solidFill>
                <a:latin typeface="Arial Narrow" pitchFamily="34" charset="0"/>
                <a:ea typeface="黑体" pitchFamily="49" charset="-122"/>
              </a:rPr>
              <a:t>Thanks!</a:t>
            </a:r>
            <a:endParaRPr lang="zh-CN" altLang="en-US" sz="11500" b="1" dirty="0">
              <a:solidFill>
                <a:srgbClr val="FFFF00"/>
              </a:solidFill>
              <a:latin typeface="Arial Narrow" pitchFamily="34" charset="0"/>
              <a:ea typeface="黑体" pitchFamily="49" charset="-122"/>
            </a:endParaRPr>
          </a:p>
        </p:txBody>
      </p:sp>
    </p:spTree>
  </p:cSld>
  <p:clrMapOvr>
    <a:masterClrMapping/>
  </p:clrMapOvr>
  <p:transition advTm="85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xmlns="" val="4091227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b="1" dirty="0" smtClean="0">
                <a:solidFill>
                  <a:srgbClr val="0000FF"/>
                </a:solidFill>
                <a:latin typeface="黑体" pitchFamily="49" charset="-122"/>
                <a:ea typeface="黑体" pitchFamily="49" charset="-122"/>
              </a:rPr>
              <a:t>1 </a:t>
            </a:r>
            <a:r>
              <a:rPr lang="zh-CN" altLang="en-US" b="1" dirty="0" smtClean="0">
                <a:solidFill>
                  <a:srgbClr val="0000FF"/>
                </a:solidFill>
                <a:latin typeface="黑体" pitchFamily="49" charset="-122"/>
                <a:ea typeface="黑体" pitchFamily="49" charset="-122"/>
              </a:rPr>
              <a:t>项目背景 </a:t>
            </a:r>
            <a:r>
              <a:rPr lang="en-US" b="1" dirty="0" smtClean="0">
                <a:solidFill>
                  <a:srgbClr val="0000FF"/>
                </a:solidFill>
              </a:rPr>
              <a:t>Project background</a:t>
            </a:r>
            <a:endParaRPr lang="en-US" b="1" dirty="0">
              <a:solidFill>
                <a:srgbClr val="0000FF"/>
              </a:solidFill>
            </a:endParaRPr>
          </a:p>
        </p:txBody>
      </p:sp>
      <p:sp>
        <p:nvSpPr>
          <p:cNvPr id="5" name="Content Placeholder 4"/>
          <p:cNvSpPr>
            <a:spLocks noGrp="1"/>
          </p:cNvSpPr>
          <p:nvPr>
            <p:ph sz="half" idx="1"/>
          </p:nvPr>
        </p:nvSpPr>
        <p:spPr>
          <a:xfrm>
            <a:off x="337457" y="1600200"/>
            <a:ext cx="8556172" cy="4876800"/>
          </a:xfrm>
        </p:spPr>
        <p:txBody>
          <a:bodyPr>
            <a:normAutofit fontScale="85000" lnSpcReduction="20000"/>
          </a:bodyPr>
          <a:lstStyle/>
          <a:p>
            <a:pPr>
              <a:buFont typeface="Wingdings" pitchFamily="2" charset="2"/>
              <a:buChar char="l"/>
            </a:pPr>
            <a:r>
              <a:rPr lang="zh-CN" altLang="en-US" sz="3300" dirty="0" smtClean="0">
                <a:latin typeface="黑体" pitchFamily="49" charset="-122"/>
                <a:ea typeface="黑体" pitchFamily="49" charset="-122"/>
              </a:rPr>
              <a:t>简介  </a:t>
            </a:r>
            <a:r>
              <a:rPr lang="en-US" sz="3300" dirty="0" smtClean="0"/>
              <a:t>Introduction</a:t>
            </a:r>
          </a:p>
          <a:p>
            <a:pPr marL="715963" lvl="1" indent="-315913">
              <a:lnSpc>
                <a:spcPct val="135000"/>
              </a:lnSpc>
              <a:buFont typeface="Wingdings" pitchFamily="2" charset="2"/>
              <a:buChar char="Ø"/>
            </a:pPr>
            <a:r>
              <a:rPr lang="zh-CN" altLang="en-US" sz="2800" dirty="0" smtClean="0">
                <a:latin typeface="黑体" pitchFamily="49" charset="-122"/>
                <a:ea typeface="黑体" pitchFamily="49" charset="-122"/>
              </a:rPr>
              <a:t>中共中央十八届三中全会通过的</a:t>
            </a:r>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关于全面深化改革若干重大问题的决定</a:t>
            </a:r>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中，将划定生态保护红线作为加快生态文明制度建设的重点内容。</a:t>
            </a:r>
          </a:p>
          <a:p>
            <a:pPr marL="715963" lvl="1" indent="-315913">
              <a:lnSpc>
                <a:spcPct val="135000"/>
              </a:lnSpc>
              <a:buFont typeface="Wingdings" pitchFamily="2" charset="2"/>
              <a:buChar char="Ø"/>
            </a:pPr>
            <a:r>
              <a:rPr lang="zh-CN" altLang="en-US" sz="2800" dirty="0" smtClean="0"/>
              <a:t>“</a:t>
            </a:r>
            <a:r>
              <a:rPr lang="en-US" sz="2800" dirty="0" smtClean="0"/>
              <a:t>The Decision on Several Significant Problems about Comprehensively Deepening the Reform adopted at the Third Plenary Session of the 18th Central Committee of the CPC</a:t>
            </a:r>
            <a:r>
              <a:rPr lang="zh-CN" altLang="en-US" sz="2800" dirty="0" smtClean="0"/>
              <a:t>”</a:t>
            </a:r>
            <a:r>
              <a:rPr lang="en-US" sz="2800" dirty="0" smtClean="0"/>
              <a:t> takes the drawing of ecological redlining as the key content of speeding up the construction of ecological civilization institutio</a:t>
            </a:r>
            <a:r>
              <a:rPr lang="en-US" altLang="zh-CN" sz="2800" dirty="0" smtClean="0"/>
              <a:t>n</a:t>
            </a:r>
            <a:endParaRPr lang="en-US" sz="2800" dirty="0" smtClean="0"/>
          </a:p>
          <a:p>
            <a:pPr>
              <a:buFont typeface="Wingdings" pitchFamily="2" charset="2"/>
              <a:buChar char="l"/>
            </a:pPr>
            <a:r>
              <a:rPr lang="zh-CN" altLang="en-US" dirty="0" smtClean="0">
                <a:latin typeface="黑体" pitchFamily="49" charset="-122"/>
                <a:ea typeface="黑体" pitchFamily="49" charset="-122"/>
              </a:rPr>
              <a:t>国合会建议</a:t>
            </a:r>
            <a:r>
              <a:rPr lang="en-US" altLang="zh-CN" dirty="0" smtClean="0">
                <a:latin typeface="黑体" pitchFamily="49" charset="-122"/>
                <a:ea typeface="黑体" pitchFamily="49" charset="-122"/>
              </a:rPr>
              <a:t>/</a:t>
            </a:r>
            <a:r>
              <a:rPr lang="en-US" dirty="0" smtClean="0"/>
              <a:t>CCICED Advice</a:t>
            </a:r>
            <a:endParaRPr lang="en-US" dirty="0"/>
          </a:p>
        </p:txBody>
      </p:sp>
    </p:spTree>
    <p:extLst>
      <p:ext uri="{BB962C8B-B14F-4D97-AF65-F5344CB8AC3E}">
        <p14:creationId xmlns:p14="http://schemas.microsoft.com/office/powerpoint/2010/main" xmlns="" val="3455226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Institutional Challenge in China Today</a:t>
            </a:r>
            <a:br>
              <a:rPr lang="en-US" sz="3600" dirty="0" smtClean="0"/>
            </a:br>
            <a:r>
              <a:rPr lang="zh-CN" altLang="en-US" sz="3600" dirty="0" smtClean="0"/>
              <a:t>中国目前面临的机构挑战</a:t>
            </a:r>
            <a:endParaRPr lang="en-US" sz="3600" dirty="0"/>
          </a:p>
        </p:txBody>
      </p:sp>
      <p:sp>
        <p:nvSpPr>
          <p:cNvPr id="3" name="Content Placeholder 2"/>
          <p:cNvSpPr>
            <a:spLocks noGrp="1"/>
          </p:cNvSpPr>
          <p:nvPr>
            <p:ph sz="half" idx="1"/>
          </p:nvPr>
        </p:nvSpPr>
        <p:spPr/>
        <p:txBody>
          <a:bodyPr>
            <a:normAutofit fontScale="25000" lnSpcReduction="20000"/>
          </a:bodyPr>
          <a:lstStyle/>
          <a:p>
            <a:pPr>
              <a:buFontTx/>
              <a:buChar char="•"/>
            </a:pPr>
            <a:r>
              <a:rPr lang="en-US" sz="6400" dirty="0" smtClean="0"/>
              <a:t>Substantial progress on Technical items BUT significant issues remain.</a:t>
            </a:r>
          </a:p>
          <a:p>
            <a:pPr>
              <a:buFontTx/>
              <a:buChar char="•"/>
            </a:pPr>
            <a:r>
              <a:rPr lang="en-US" sz="6400" dirty="0" smtClean="0"/>
              <a:t> Mandates are unclear and duplicative.</a:t>
            </a:r>
          </a:p>
          <a:p>
            <a:pPr>
              <a:buFontTx/>
              <a:buChar char="•"/>
            </a:pPr>
            <a:r>
              <a:rPr lang="en-US" sz="6400" dirty="0" smtClean="0"/>
              <a:t>Need to clarify ecological , Environmental &amp; other Redlines</a:t>
            </a:r>
          </a:p>
          <a:p>
            <a:pPr>
              <a:buFontTx/>
              <a:buChar char="•"/>
            </a:pPr>
            <a:r>
              <a:rPr lang="en-US" sz="6400" dirty="0" smtClean="0"/>
              <a:t>Decision Mechanisms for coordinated designation &amp; management are unclear.</a:t>
            </a:r>
          </a:p>
          <a:p>
            <a:pPr>
              <a:buFontTx/>
              <a:buChar char="•"/>
            </a:pPr>
            <a:r>
              <a:rPr lang="en-US" sz="6400" dirty="0" smtClean="0"/>
              <a:t>Local Officials lack awareness or incentives to manage to protect ecology &amp; environment</a:t>
            </a:r>
          </a:p>
          <a:p>
            <a:pPr>
              <a:buFontTx/>
              <a:buChar char="•"/>
            </a:pPr>
            <a:r>
              <a:rPr lang="en-US" sz="6400" dirty="0" smtClean="0"/>
              <a:t>The “role” of Protected areas needs clarity &amp; systems approach</a:t>
            </a:r>
          </a:p>
          <a:p>
            <a:pPr>
              <a:buFontTx/>
              <a:buChar char="•"/>
            </a:pPr>
            <a:r>
              <a:rPr lang="en-US" sz="6400" dirty="0" smtClean="0"/>
              <a:t>Land Use planning well developed but no “conservation” lands Identified</a:t>
            </a:r>
          </a:p>
          <a:p>
            <a:pPr>
              <a:buFontTx/>
              <a:buChar char="•"/>
            </a:pPr>
            <a:r>
              <a:rPr lang="en-US" sz="6400" dirty="0" smtClean="0"/>
              <a:t>Land rights and compensation concerns</a:t>
            </a:r>
          </a:p>
          <a:p>
            <a:pPr>
              <a:buFontTx/>
              <a:buChar char="•"/>
            </a:pPr>
            <a:r>
              <a:rPr lang="en-US" sz="6400" dirty="0" smtClean="0"/>
              <a:t>Lack of effective policy &amp; practice for  compliance &amp; enforcement</a:t>
            </a:r>
          </a:p>
          <a:p>
            <a:pPr>
              <a:buFontTx/>
              <a:buChar char="•"/>
            </a:pPr>
            <a:r>
              <a:rPr lang="en-US" sz="6400" dirty="0" smtClean="0"/>
              <a:t>Lack of models for engagement in decisions</a:t>
            </a:r>
          </a:p>
          <a:p>
            <a:pPr>
              <a:buFontTx/>
              <a:buChar char="•"/>
            </a:pPr>
            <a:endParaRPr lang="en-US" sz="6400" dirty="0" smtClean="0"/>
          </a:p>
          <a:p>
            <a:pPr>
              <a:buFontTx/>
              <a:buChar char="•"/>
            </a:pPr>
            <a:endParaRPr lang="en-US" dirty="0" smtClean="0"/>
          </a:p>
          <a:p>
            <a:pPr marL="0" indent="0">
              <a:buNone/>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marL="0" indent="0">
              <a:buNone/>
            </a:pPr>
            <a:r>
              <a:rPr lang="en-US" dirty="0" smtClean="0"/>
              <a:t> </a:t>
            </a:r>
          </a:p>
          <a:p>
            <a:pPr marL="0" indent="0">
              <a:buNone/>
            </a:pPr>
            <a:r>
              <a:rPr lang="en-US" dirty="0" smtClean="0"/>
              <a:t> </a:t>
            </a:r>
            <a:endParaRPr lang="en-US" dirty="0"/>
          </a:p>
        </p:txBody>
      </p:sp>
      <p:sp>
        <p:nvSpPr>
          <p:cNvPr id="5" name="Content Placeholder 4"/>
          <p:cNvSpPr>
            <a:spLocks noGrp="1"/>
          </p:cNvSpPr>
          <p:nvPr>
            <p:ph sz="half" idx="2"/>
          </p:nvPr>
        </p:nvSpPr>
        <p:spPr/>
        <p:txBody>
          <a:bodyPr>
            <a:normAutofit fontScale="25000" lnSpcReduction="20000"/>
          </a:bodyPr>
          <a:lstStyle/>
          <a:p>
            <a:r>
              <a:rPr lang="zh-CN" altLang="en-US" sz="7200" dirty="0" smtClean="0"/>
              <a:t>技术领域取得了显著进步，但是巨大的挑战依然存在</a:t>
            </a:r>
            <a:endParaRPr lang="en-US" altLang="zh-CN" sz="7200" dirty="0" smtClean="0"/>
          </a:p>
          <a:p>
            <a:r>
              <a:rPr lang="zh-CN" altLang="en-US" sz="7200" dirty="0" smtClean="0"/>
              <a:t>职责任务不清楚和重叠</a:t>
            </a:r>
            <a:endParaRPr lang="en-CA" altLang="zh-CN" sz="7200" dirty="0" smtClean="0"/>
          </a:p>
          <a:p>
            <a:endParaRPr lang="en-US" altLang="zh-CN" sz="7200" dirty="0" smtClean="0"/>
          </a:p>
          <a:p>
            <a:r>
              <a:rPr lang="zh-CN" altLang="en-US" sz="7200" dirty="0" smtClean="0"/>
              <a:t>需要明确生态、环境和其它红线</a:t>
            </a:r>
            <a:endParaRPr lang="en-CA" altLang="zh-CN" sz="7200" dirty="0" smtClean="0"/>
          </a:p>
          <a:p>
            <a:endParaRPr lang="en-US" altLang="zh-CN" sz="7200" dirty="0" smtClean="0"/>
          </a:p>
          <a:p>
            <a:r>
              <a:rPr lang="zh-CN" altLang="en-US" sz="7200" dirty="0" smtClean="0"/>
              <a:t>协调设计和管理的决策机制不清晰</a:t>
            </a:r>
            <a:endParaRPr lang="en-CA" altLang="zh-CN" sz="7200" dirty="0" smtClean="0"/>
          </a:p>
          <a:p>
            <a:endParaRPr lang="en-US" altLang="zh-CN" sz="7200" dirty="0" smtClean="0"/>
          </a:p>
          <a:p>
            <a:r>
              <a:rPr lang="zh-CN" altLang="en-US" sz="7200" dirty="0" smtClean="0"/>
              <a:t>地方官员缺乏管理和保护生态和环境的意识和激励机制</a:t>
            </a:r>
            <a:endParaRPr lang="en-US" altLang="zh-CN" sz="7200" dirty="0" smtClean="0"/>
          </a:p>
          <a:p>
            <a:r>
              <a:rPr lang="zh-CN" altLang="en-US" sz="7200" dirty="0" smtClean="0"/>
              <a:t>保护区的“角色”需要明确，需要系统地方法进行分析</a:t>
            </a:r>
            <a:endParaRPr lang="en-US" altLang="zh-CN" sz="7200" dirty="0" smtClean="0"/>
          </a:p>
          <a:p>
            <a:r>
              <a:rPr lang="zh-CN" altLang="en-US" sz="7200" dirty="0" smtClean="0"/>
              <a:t>关注土地权属和补偿问题</a:t>
            </a:r>
            <a:endParaRPr lang="en-CA" altLang="zh-CN" sz="7200" dirty="0" smtClean="0"/>
          </a:p>
          <a:p>
            <a:endParaRPr lang="en-US" altLang="zh-CN" sz="7200" dirty="0" smtClean="0"/>
          </a:p>
          <a:p>
            <a:r>
              <a:rPr lang="zh-CN" altLang="en-US" sz="7200" dirty="0" smtClean="0"/>
              <a:t>缺乏有效的政策和措施遵从和执行</a:t>
            </a:r>
            <a:endParaRPr lang="en-US" altLang="zh-CN" sz="7200" dirty="0" smtClean="0"/>
          </a:p>
          <a:p>
            <a:r>
              <a:rPr lang="zh-CN" altLang="en-US" sz="7200" dirty="0" smtClean="0"/>
              <a:t>缺乏广泛参与决策的</a:t>
            </a:r>
            <a:r>
              <a:rPr lang="zh-CN" altLang="en-US" sz="1800" dirty="0" smtClean="0"/>
              <a:t>模式</a:t>
            </a:r>
            <a:endParaRPr lang="zh-CN" altLang="en-US" sz="1800" dirty="0"/>
          </a:p>
        </p:txBody>
      </p:sp>
    </p:spTree>
    <p:extLst>
      <p:ext uri="{BB962C8B-B14F-4D97-AF65-F5344CB8AC3E}">
        <p14:creationId xmlns:p14="http://schemas.microsoft.com/office/powerpoint/2010/main" xmlns="" val="3745902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68313" y="315913"/>
            <a:ext cx="8207375" cy="592137"/>
          </a:xfrm>
          <a:prstGeom prst="rect">
            <a:avLst/>
          </a:prstGeom>
          <a:noFill/>
          <a:ln>
            <a:noFill/>
          </a:ln>
          <a:extLst/>
        </p:spPr>
        <p:txBody>
          <a:bodyPr anchor="ct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just">
              <a:buFontTx/>
              <a:buNone/>
            </a:pPr>
            <a:r>
              <a:rPr lang="zh-CN" altLang="en-US" sz="2800" b="1">
                <a:solidFill>
                  <a:schemeClr val="bg1"/>
                </a:solidFill>
                <a:ea typeface="黑体" charset="0"/>
                <a:cs typeface="黑体" charset="0"/>
              </a:rPr>
              <a:t>三、</a:t>
            </a:r>
            <a:r>
              <a:rPr lang="en-US" altLang="zh-CN" sz="2800" b="1">
                <a:solidFill>
                  <a:schemeClr val="bg1"/>
                </a:solidFill>
                <a:ea typeface="黑体" charset="0"/>
                <a:cs typeface="黑体" charset="0"/>
              </a:rPr>
              <a:t>system of ecological red line</a:t>
            </a:r>
            <a:endParaRPr lang="zh-CN" altLang="en-US" sz="2800" b="1">
              <a:solidFill>
                <a:schemeClr val="bg1"/>
              </a:solidFill>
              <a:ea typeface="黑体" charset="0"/>
              <a:cs typeface="黑体" charset="0"/>
            </a:endParaRPr>
          </a:p>
        </p:txBody>
      </p:sp>
      <p:graphicFrame>
        <p:nvGraphicFramePr>
          <p:cNvPr id="4" name="表格 3"/>
          <p:cNvGraphicFramePr>
            <a:graphicFrameLocks noGrp="1"/>
          </p:cNvGraphicFramePr>
          <p:nvPr/>
        </p:nvGraphicFramePr>
        <p:xfrm>
          <a:off x="-47625" y="2246313"/>
          <a:ext cx="2286000" cy="914400"/>
        </p:xfrm>
        <a:graphic>
          <a:graphicData uri="http://schemas.openxmlformats.org/drawingml/2006/table">
            <a:tbl>
              <a:tblPr/>
              <a:tblGrid>
                <a:gridCol w="2286000"/>
              </a:tblGrid>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华文细黑" charset="0"/>
                          <a:cs typeface="华文细黑" charset="0"/>
                        </a:rPr>
                        <a:t>Protection of important ecological function</a:t>
                      </a:r>
                      <a:endParaRPr kumimoji="0" lang="zh-CN" altLang="en-US" sz="1800" b="0" i="0" u="none" strike="noStrike" cap="none" normalizeH="0" baseline="0">
                        <a:ln>
                          <a:noFill/>
                        </a:ln>
                        <a:solidFill>
                          <a:schemeClr val="tx1"/>
                        </a:solidFill>
                        <a:effectLst/>
                        <a:latin typeface="Arial" charset="0"/>
                        <a:ea typeface="华文细黑" charset="0"/>
                        <a:cs typeface="华文细黑"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表格 4"/>
          <p:cNvGraphicFramePr>
            <a:graphicFrameLocks noGrp="1"/>
          </p:cNvGraphicFramePr>
          <p:nvPr/>
        </p:nvGraphicFramePr>
        <p:xfrm>
          <a:off x="2809875" y="1389063"/>
          <a:ext cx="2500313" cy="914400"/>
        </p:xfrm>
        <a:graphic>
          <a:graphicData uri="http://schemas.openxmlformats.org/drawingml/2006/table">
            <a:tbl>
              <a:tblPr/>
              <a:tblGrid>
                <a:gridCol w="2500313"/>
              </a:tblGrid>
              <a:tr h="666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华文细黑" charset="0"/>
                          <a:cs typeface="华文细黑" charset="0"/>
                        </a:rPr>
                        <a:t>Red line of important eco-function area in land areas</a:t>
                      </a:r>
                      <a:endParaRPr kumimoji="0" lang="zh-CN" altLang="en-US" sz="1800" b="0" i="0" u="none" strike="noStrike" cap="none" normalizeH="0" baseline="0">
                        <a:ln>
                          <a:noFill/>
                        </a:ln>
                        <a:solidFill>
                          <a:schemeClr val="tx1"/>
                        </a:solidFill>
                        <a:effectLst/>
                        <a:latin typeface="Arial" charset="0"/>
                        <a:ea typeface="华文细黑" charset="0"/>
                        <a:cs typeface="华文细黑"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表格 5"/>
          <p:cNvGraphicFramePr>
            <a:graphicFrameLocks noGrp="1"/>
          </p:cNvGraphicFramePr>
          <p:nvPr/>
        </p:nvGraphicFramePr>
        <p:xfrm>
          <a:off x="2738438" y="3103563"/>
          <a:ext cx="2857500" cy="914400"/>
        </p:xfrm>
        <a:graphic>
          <a:graphicData uri="http://schemas.openxmlformats.org/drawingml/2006/table">
            <a:tbl>
              <a:tblPr/>
              <a:tblGrid>
                <a:gridCol w="2857500"/>
              </a:tblGrid>
              <a:tr h="739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华文细黑" charset="0"/>
                          <a:cs typeface="华文细黑" charset="0"/>
                        </a:rPr>
                        <a:t>Red line of important eco-function area in sea areas</a:t>
                      </a:r>
                      <a:endParaRPr kumimoji="0" lang="zh-CN" altLang="en-US" sz="1800" b="0" i="0" u="none" strike="noStrike" cap="none" normalizeH="0" baseline="0">
                        <a:ln>
                          <a:noFill/>
                        </a:ln>
                        <a:solidFill>
                          <a:schemeClr val="tx1"/>
                        </a:solidFill>
                        <a:effectLst/>
                        <a:latin typeface="Arial" charset="0"/>
                        <a:ea typeface="华文细黑" charset="0"/>
                        <a:cs typeface="华文细黑"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a typeface="华文细黑" charset="0"/>
                        <a:cs typeface="华文细黑"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01" name="矩形 6"/>
          <p:cNvSpPr>
            <a:spLocks noChangeArrowheads="1"/>
          </p:cNvSpPr>
          <p:nvPr/>
        </p:nvSpPr>
        <p:spPr bwMode="auto">
          <a:xfrm>
            <a:off x="2024063" y="2389188"/>
            <a:ext cx="9937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4000"/>
              <a:t>→</a:t>
            </a:r>
          </a:p>
        </p:txBody>
      </p:sp>
      <p:graphicFrame>
        <p:nvGraphicFramePr>
          <p:cNvPr id="8" name="表格 7"/>
          <p:cNvGraphicFramePr>
            <a:graphicFrameLocks noGrp="1"/>
          </p:cNvGraphicFramePr>
          <p:nvPr/>
        </p:nvGraphicFramePr>
        <p:xfrm>
          <a:off x="5667375" y="889000"/>
          <a:ext cx="1482725" cy="641350"/>
        </p:xfrm>
        <a:graphic>
          <a:graphicData uri="http://schemas.openxmlformats.org/drawingml/2006/table">
            <a:tbl>
              <a:tblPr/>
              <a:tblGrid>
                <a:gridCol w="1482725"/>
              </a:tblGrid>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华文细黑" charset="0"/>
                          <a:cs typeface="华文细黑" charset="0"/>
                        </a:rPr>
                        <a:t>Water conservation</a:t>
                      </a:r>
                      <a:endParaRPr kumimoji="0" lang="zh-CN" altLang="en-US" sz="1800" b="0" i="0" u="none" strike="noStrike" cap="none" normalizeH="0" baseline="0">
                        <a:ln>
                          <a:noFill/>
                        </a:ln>
                        <a:solidFill>
                          <a:schemeClr val="tx1"/>
                        </a:solidFill>
                        <a:effectLst/>
                        <a:latin typeface="Arial" charset="0"/>
                        <a:ea typeface="华文细黑" charset="0"/>
                        <a:cs typeface="华文细黑" charset="0"/>
                      </a:endParaRPr>
                    </a:p>
                  </a:txBody>
                  <a:tcPr marL="91478" marR="91478" marT="45791" marB="45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 name="表格 8"/>
          <p:cNvGraphicFramePr>
            <a:graphicFrameLocks noGrp="1"/>
          </p:cNvGraphicFramePr>
          <p:nvPr/>
        </p:nvGraphicFramePr>
        <p:xfrm>
          <a:off x="5667375" y="1746250"/>
          <a:ext cx="1487488" cy="641350"/>
        </p:xfrm>
        <a:graphic>
          <a:graphicData uri="http://schemas.openxmlformats.org/drawingml/2006/table">
            <a:tbl>
              <a:tblPr/>
              <a:tblGrid>
                <a:gridCol w="1487488"/>
              </a:tblGrid>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华文细黑" charset="0"/>
                          <a:cs typeface="华文细黑" charset="0"/>
                        </a:rPr>
                        <a:t>Flood water storage area</a:t>
                      </a:r>
                      <a:endParaRPr kumimoji="0" lang="zh-CN" altLang="en-US" sz="1800" b="0" i="0" u="none" strike="noStrike" cap="none" normalizeH="0" baseline="0">
                        <a:ln>
                          <a:noFill/>
                        </a:ln>
                        <a:solidFill>
                          <a:schemeClr val="tx1"/>
                        </a:solidFill>
                        <a:effectLst/>
                        <a:latin typeface="Arial" charset="0"/>
                        <a:ea typeface="华文细黑" charset="0"/>
                        <a:cs typeface="华文细黑" charset="0"/>
                      </a:endParaRPr>
                    </a:p>
                  </a:txBody>
                  <a:tcPr marL="91478" marR="91478" marT="45791" marB="45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表格 9"/>
          <p:cNvGraphicFramePr>
            <a:graphicFrameLocks noGrp="1"/>
          </p:cNvGraphicFramePr>
          <p:nvPr/>
        </p:nvGraphicFramePr>
        <p:xfrm>
          <a:off x="6024563" y="2889250"/>
          <a:ext cx="2819400" cy="641350"/>
        </p:xfrm>
        <a:graphic>
          <a:graphicData uri="http://schemas.openxmlformats.org/drawingml/2006/table">
            <a:tbl>
              <a:tblPr/>
              <a:tblGrid>
                <a:gridCol w="2819400"/>
              </a:tblGrid>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华文细黑" charset="0"/>
                          <a:cs typeface="华文细黑" charset="0"/>
                        </a:rPr>
                        <a:t>Aquatic germplasm resources protection area</a:t>
                      </a:r>
                      <a:endParaRPr kumimoji="0" lang="zh-CN" altLang="en-US" sz="1800" b="0" i="0" u="none" strike="noStrike" cap="none" normalizeH="0" baseline="0">
                        <a:ln>
                          <a:noFill/>
                        </a:ln>
                        <a:solidFill>
                          <a:schemeClr val="tx1"/>
                        </a:solidFill>
                        <a:effectLst/>
                        <a:latin typeface="Arial" charset="0"/>
                        <a:ea typeface="华文细黑" charset="0"/>
                        <a:cs typeface="华文细黑" charset="0"/>
                      </a:endParaRPr>
                    </a:p>
                  </a:txBody>
                  <a:tcPr marT="45791" marB="45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 name="表格 10"/>
          <p:cNvGraphicFramePr>
            <a:graphicFrameLocks noGrp="1"/>
          </p:cNvGraphicFramePr>
          <p:nvPr/>
        </p:nvGraphicFramePr>
        <p:xfrm>
          <a:off x="7167563" y="692150"/>
          <a:ext cx="1868487" cy="914400"/>
        </p:xfrm>
        <a:graphic>
          <a:graphicData uri="http://schemas.openxmlformats.org/drawingml/2006/table">
            <a:tbl>
              <a:tblPr/>
              <a:tblGrid>
                <a:gridCol w="1868487"/>
              </a:tblGrid>
              <a:tr h="646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华文细黑" charset="0"/>
                          <a:cs typeface="华文细黑" charset="0"/>
                        </a:rPr>
                        <a:t>Water and soil conservation area</a:t>
                      </a:r>
                      <a:endParaRPr kumimoji="0" lang="zh-CN" altLang="en-US" sz="1800" b="0" i="0" u="none" strike="noStrike" cap="none" normalizeH="0" baseline="0">
                        <a:ln>
                          <a:noFill/>
                        </a:ln>
                        <a:solidFill>
                          <a:schemeClr val="tx1"/>
                        </a:solidFill>
                        <a:effectLst/>
                        <a:latin typeface="Arial" charset="0"/>
                        <a:ea typeface="华文细黑" charset="0"/>
                        <a:cs typeface="华文细黑" charset="0"/>
                      </a:endParaRPr>
                    </a:p>
                  </a:txBody>
                  <a:tcPr marL="91472" marR="914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 name="表格 11"/>
          <p:cNvGraphicFramePr>
            <a:graphicFrameLocks noGrp="1"/>
          </p:cNvGraphicFramePr>
          <p:nvPr/>
        </p:nvGraphicFramePr>
        <p:xfrm>
          <a:off x="7239000" y="1728788"/>
          <a:ext cx="1797050" cy="914400"/>
        </p:xfrm>
        <a:graphic>
          <a:graphicData uri="http://schemas.openxmlformats.org/drawingml/2006/table">
            <a:tbl>
              <a:tblPr/>
              <a:tblGrid>
                <a:gridCol w="1797050"/>
              </a:tblGrid>
              <a:tr h="803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华文细黑" charset="0"/>
                          <a:cs typeface="华文细黑" charset="0"/>
                        </a:rPr>
                        <a:t>Wind prevention and sand fixation</a:t>
                      </a:r>
                      <a:endParaRPr kumimoji="0" lang="zh-CN" altLang="en-US" sz="1800" b="0" i="0" u="none" strike="noStrike" cap="none" normalizeH="0" baseline="0">
                        <a:ln>
                          <a:noFill/>
                        </a:ln>
                        <a:solidFill>
                          <a:schemeClr val="tx1"/>
                        </a:solidFill>
                        <a:effectLst/>
                        <a:latin typeface="Arial" charset="0"/>
                        <a:ea typeface="华文细黑" charset="0"/>
                        <a:cs typeface="华文细黑" charset="0"/>
                      </a:endParaRPr>
                    </a:p>
                  </a:txBody>
                  <a:tcPr marL="91473" marR="914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32" name="矩形 12"/>
          <p:cNvSpPr>
            <a:spLocks noChangeArrowheads="1"/>
          </p:cNvSpPr>
          <p:nvPr/>
        </p:nvSpPr>
        <p:spPr bwMode="auto">
          <a:xfrm>
            <a:off x="5024438" y="1460500"/>
            <a:ext cx="64611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3600"/>
              <a:t>→</a:t>
            </a:r>
          </a:p>
        </p:txBody>
      </p:sp>
      <p:sp>
        <p:nvSpPr>
          <p:cNvPr id="20533" name="矩形 13"/>
          <p:cNvSpPr>
            <a:spLocks noChangeArrowheads="1"/>
          </p:cNvSpPr>
          <p:nvPr/>
        </p:nvSpPr>
        <p:spPr bwMode="auto">
          <a:xfrm>
            <a:off x="5453063" y="3175000"/>
            <a:ext cx="64611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3600"/>
              <a:t>→</a:t>
            </a:r>
          </a:p>
        </p:txBody>
      </p:sp>
      <p:graphicFrame>
        <p:nvGraphicFramePr>
          <p:cNvPr id="15" name="表格 14"/>
          <p:cNvGraphicFramePr>
            <a:graphicFrameLocks noGrp="1"/>
          </p:cNvGraphicFramePr>
          <p:nvPr/>
        </p:nvGraphicFramePr>
        <p:xfrm>
          <a:off x="6024563" y="3675063"/>
          <a:ext cx="1833562" cy="914400"/>
        </p:xfrm>
        <a:graphic>
          <a:graphicData uri="http://schemas.openxmlformats.org/drawingml/2006/table">
            <a:tbl>
              <a:tblPr/>
              <a:tblGrid>
                <a:gridCol w="1833562"/>
              </a:tblGrid>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华文细黑" charset="0"/>
                          <a:cs typeface="华文细黑" charset="0"/>
                        </a:rPr>
                        <a:t>special marine protection area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a typeface="华文细黑" charset="0"/>
                        <a:cs typeface="华文细黑"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 name="表格 15"/>
          <p:cNvGraphicFramePr>
            <a:graphicFrameLocks noGrp="1"/>
          </p:cNvGraphicFramePr>
          <p:nvPr/>
        </p:nvGraphicFramePr>
        <p:xfrm>
          <a:off x="7953375" y="3746500"/>
          <a:ext cx="974725" cy="746125"/>
        </p:xfrm>
        <a:graphic>
          <a:graphicData uri="http://schemas.openxmlformats.org/drawingml/2006/table">
            <a:tbl>
              <a:tblPr/>
              <a:tblGrid>
                <a:gridCol w="974725"/>
              </a:tblGrid>
              <a:tr h="746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华文细黑" charset="0"/>
                          <a:cs typeface="华文细黑" charset="0"/>
                        </a:rPr>
                        <a:t>Marine park</a:t>
                      </a:r>
                      <a:endParaRPr kumimoji="0" lang="zh-CN" altLang="en-US" sz="1800" b="0" i="0" u="none" strike="noStrike" cap="none" normalizeH="0" baseline="0">
                        <a:ln>
                          <a:noFill/>
                        </a:ln>
                        <a:solidFill>
                          <a:schemeClr val="tx1"/>
                        </a:solidFill>
                        <a:effectLst/>
                        <a:latin typeface="Arial" charset="0"/>
                        <a:ea typeface="华文细黑" charset="0"/>
                        <a:cs typeface="华文细黑" charset="0"/>
                      </a:endParaRPr>
                    </a:p>
                  </a:txBody>
                  <a:tcPr marL="91380" marR="91380"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5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4683125"/>
            <a:ext cx="6624637" cy="217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7075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33338"/>
            <a:ext cx="9144000" cy="571500"/>
          </a:xfrm>
        </p:spPr>
        <p:txBody>
          <a:bodyPr/>
          <a:lstStyle/>
          <a:p>
            <a:pPr eaLnBrk="1" hangingPunct="1">
              <a:defRPr/>
            </a:pPr>
            <a:r>
              <a:rPr lang="zh-CN" altLang="en-US" sz="2800" dirty="0" smtClean="0">
                <a:solidFill>
                  <a:srgbClr val="0000FF"/>
                </a:solidFill>
                <a:latin typeface="+mn-lt"/>
                <a:ea typeface="黑体" pitchFamily="49" charset="-122"/>
              </a:rPr>
              <a:t>项目组</a:t>
            </a:r>
            <a:r>
              <a:rPr lang="en-US" altLang="zh-CN" sz="2800" dirty="0" smtClean="0">
                <a:solidFill>
                  <a:srgbClr val="0000FF"/>
                </a:solidFill>
                <a:latin typeface="+mn-lt"/>
                <a:ea typeface="黑体" pitchFamily="49" charset="-122"/>
              </a:rPr>
              <a:t>/Research Group</a:t>
            </a:r>
            <a:endParaRPr lang="zh-CN" altLang="en-US" sz="2800" dirty="0" smtClean="0">
              <a:solidFill>
                <a:srgbClr val="0000FF"/>
              </a:solidFill>
              <a:latin typeface="+mn-lt"/>
              <a:ea typeface="黑体" pitchFamily="49" charset="-122"/>
            </a:endParaRPr>
          </a:p>
        </p:txBody>
      </p:sp>
      <p:graphicFrame>
        <p:nvGraphicFramePr>
          <p:cNvPr id="7" name="表格 6"/>
          <p:cNvGraphicFramePr>
            <a:graphicFrameLocks noGrp="1"/>
          </p:cNvGraphicFramePr>
          <p:nvPr>
            <p:extLst>
              <p:ext uri="{D42A27DB-BD31-4B8C-83A1-F6EECF244321}">
                <p14:modId xmlns:p14="http://schemas.microsoft.com/office/powerpoint/2010/main" xmlns="" val="2452251777"/>
              </p:ext>
            </p:extLst>
          </p:nvPr>
        </p:nvGraphicFramePr>
        <p:xfrm>
          <a:off x="95250" y="511493"/>
          <a:ext cx="8966200" cy="6579121"/>
        </p:xfrm>
        <a:graphic>
          <a:graphicData uri="http://schemas.openxmlformats.org/drawingml/2006/table">
            <a:tbl>
              <a:tblPr/>
              <a:tblGrid>
                <a:gridCol w="1070592"/>
                <a:gridCol w="4088044"/>
                <a:gridCol w="423014"/>
                <a:gridCol w="3384550"/>
              </a:tblGrid>
              <a:tr h="277794">
                <a:tc>
                  <a:txBody>
                    <a:bodyPr/>
                    <a:lstStyle/>
                    <a:p>
                      <a:pPr algn="ctr">
                        <a:spcAft>
                          <a:spcPts val="0"/>
                        </a:spcAft>
                      </a:pPr>
                      <a:endParaRPr lang="zh-CN" sz="1600" kern="100" dirty="0">
                        <a:solidFill>
                          <a:srgbClr val="0000FF"/>
                        </a:solidFill>
                        <a:latin typeface="+mn-lt"/>
                        <a:ea typeface="黑体" panose="02010609060101010101" pitchFamily="49" charset="-122"/>
                      </a:endParaRPr>
                    </a:p>
                  </a:txBody>
                  <a:tcPr marL="55449" marR="5544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smtClean="0">
                          <a:solidFill>
                            <a:srgbClr val="0000FF"/>
                          </a:solidFill>
                          <a:latin typeface="+mn-lt"/>
                          <a:ea typeface="黑体" panose="02010609060101010101" pitchFamily="49" charset="-122"/>
                        </a:rPr>
                        <a:t>中方团队</a:t>
                      </a:r>
                      <a:r>
                        <a:rPr lang="en-US" altLang="zh-CN" sz="1600" b="1" kern="100" dirty="0" smtClean="0">
                          <a:solidFill>
                            <a:srgbClr val="0000FF"/>
                          </a:solidFill>
                          <a:latin typeface="+mn-lt"/>
                          <a:ea typeface="黑体" panose="02010609060101010101" pitchFamily="49" charset="-122"/>
                        </a:rPr>
                        <a:t>/Chinese</a:t>
                      </a:r>
                      <a:r>
                        <a:rPr lang="en-US" altLang="zh-CN" sz="1600" b="1" kern="100" baseline="0" dirty="0" smtClean="0">
                          <a:solidFill>
                            <a:srgbClr val="0000FF"/>
                          </a:solidFill>
                          <a:latin typeface="+mn-lt"/>
                          <a:ea typeface="黑体" panose="02010609060101010101" pitchFamily="49" charset="-122"/>
                        </a:rPr>
                        <a:t> group</a:t>
                      </a:r>
                      <a:endParaRPr lang="zh-CN" sz="1600" kern="100" dirty="0">
                        <a:solidFill>
                          <a:srgbClr val="0000FF"/>
                        </a:solidFill>
                        <a:latin typeface="+mn-lt"/>
                        <a:ea typeface="黑体" panose="02010609060101010101" pitchFamily="49" charset="-122"/>
                      </a:endParaRPr>
                    </a:p>
                  </a:txBody>
                  <a:tcPr marL="55449" marR="55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600" b="1" kern="100" dirty="0">
                          <a:solidFill>
                            <a:srgbClr val="0000FF"/>
                          </a:solidFill>
                          <a:latin typeface="+mn-lt"/>
                          <a:ea typeface="黑体" panose="02010609060101010101" pitchFamily="49" charset="-122"/>
                        </a:rPr>
                        <a:t>外方</a:t>
                      </a:r>
                      <a:r>
                        <a:rPr lang="zh-CN" sz="1600" b="1" kern="100" dirty="0" smtClean="0">
                          <a:solidFill>
                            <a:srgbClr val="0000FF"/>
                          </a:solidFill>
                          <a:latin typeface="+mn-lt"/>
                          <a:ea typeface="黑体" panose="02010609060101010101" pitchFamily="49" charset="-122"/>
                        </a:rPr>
                        <a:t>团队</a:t>
                      </a:r>
                      <a:r>
                        <a:rPr lang="en-US" altLang="zh-CN" sz="1600" b="1" kern="100" dirty="0" smtClean="0">
                          <a:solidFill>
                            <a:srgbClr val="0000FF"/>
                          </a:solidFill>
                          <a:latin typeface="+mn-lt"/>
                          <a:ea typeface="黑体" panose="02010609060101010101" pitchFamily="49" charset="-122"/>
                        </a:rPr>
                        <a:t>/International</a:t>
                      </a:r>
                      <a:r>
                        <a:rPr lang="en-US" altLang="zh-CN" sz="1600" b="1" kern="100" baseline="0" dirty="0" smtClean="0">
                          <a:solidFill>
                            <a:srgbClr val="0000FF"/>
                          </a:solidFill>
                          <a:latin typeface="+mn-lt"/>
                          <a:ea typeface="黑体" panose="02010609060101010101" pitchFamily="49" charset="-122"/>
                        </a:rPr>
                        <a:t> group</a:t>
                      </a:r>
                      <a:endParaRPr lang="zh-CN" sz="1600" kern="100" dirty="0">
                        <a:solidFill>
                          <a:srgbClr val="0000FF"/>
                        </a:solidFill>
                        <a:latin typeface="+mn-lt"/>
                        <a:ea typeface="黑体" panose="02010609060101010101" pitchFamily="49" charset="-122"/>
                      </a:endParaRPr>
                    </a:p>
                  </a:txBody>
                  <a:tcPr marL="55449" marR="5544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001733">
                <a:tc>
                  <a:txBody>
                    <a:bodyPr/>
                    <a:lstStyle/>
                    <a:p>
                      <a:pPr algn="ctr">
                        <a:spcAft>
                          <a:spcPts val="0"/>
                        </a:spcAft>
                      </a:pPr>
                      <a:r>
                        <a:rPr lang="zh-CN" sz="1600" b="1" kern="100" dirty="0" smtClean="0">
                          <a:solidFill>
                            <a:srgbClr val="323E32"/>
                          </a:solidFill>
                          <a:latin typeface="+mn-lt"/>
                          <a:ea typeface="黑体" panose="02010609060101010101" pitchFamily="49" charset="-122"/>
                        </a:rPr>
                        <a:t>组长</a:t>
                      </a:r>
                      <a:r>
                        <a:rPr lang="en-US" altLang="zh-CN" sz="1600" b="1" kern="100" dirty="0" smtClean="0">
                          <a:solidFill>
                            <a:srgbClr val="323E32"/>
                          </a:solidFill>
                          <a:latin typeface="+mn-lt"/>
                          <a:ea typeface="黑体" panose="02010609060101010101" pitchFamily="49" charset="-122"/>
                        </a:rPr>
                        <a:t>/Chair</a:t>
                      </a:r>
                      <a:endParaRPr lang="zh-CN" sz="1600" b="1" kern="100" dirty="0">
                        <a:latin typeface="+mn-lt"/>
                        <a:ea typeface="黑体" panose="02010609060101010101" pitchFamily="49" charset="-122"/>
                      </a:endParaRPr>
                    </a:p>
                  </a:txBody>
                  <a:tcPr marL="55449" marR="5544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zh-CN" sz="1600" b="1" kern="100" dirty="0">
                          <a:solidFill>
                            <a:srgbClr val="0000FF"/>
                          </a:solidFill>
                          <a:latin typeface="+mn-lt"/>
                          <a:ea typeface="黑体" panose="02010609060101010101" pitchFamily="49" charset="-122"/>
                        </a:rPr>
                        <a:t>欧阳志</a:t>
                      </a:r>
                      <a:r>
                        <a:rPr lang="zh-CN" sz="1600" b="1" kern="100" dirty="0" smtClean="0">
                          <a:solidFill>
                            <a:srgbClr val="0000FF"/>
                          </a:solidFill>
                          <a:latin typeface="+mn-lt"/>
                          <a:ea typeface="黑体" panose="02010609060101010101" pitchFamily="49" charset="-122"/>
                        </a:rPr>
                        <a:t>云</a:t>
                      </a:r>
                      <a:r>
                        <a:rPr lang="en-US" altLang="zh-CN" sz="1500" b="0" kern="100" dirty="0" smtClean="0">
                          <a:solidFill>
                            <a:srgbClr val="323E32"/>
                          </a:solidFill>
                          <a:latin typeface="+mn-lt"/>
                          <a:ea typeface="黑体" panose="02010609060101010101" pitchFamily="49" charset="-122"/>
                        </a:rPr>
                        <a:t>(</a:t>
                      </a:r>
                      <a:r>
                        <a:rPr lang="zh-CN" sz="1500" kern="100" dirty="0" smtClean="0">
                          <a:solidFill>
                            <a:srgbClr val="323E32"/>
                          </a:solidFill>
                          <a:latin typeface="+mn-lt"/>
                          <a:ea typeface="黑体" panose="02010609060101010101" pitchFamily="49" charset="-122"/>
                        </a:rPr>
                        <a:t>中国科学院生态环境</a:t>
                      </a:r>
                      <a:r>
                        <a:rPr lang="en-US" altLang="zh-CN" sz="1500" kern="100" dirty="0" smtClean="0">
                          <a:solidFill>
                            <a:srgbClr val="323E32"/>
                          </a:solidFill>
                          <a:latin typeface="+mn-lt"/>
                          <a:ea typeface="黑体" panose="02010609060101010101" pitchFamily="49" charset="-122"/>
                        </a:rPr>
                        <a:t>)/Ouyang</a:t>
                      </a:r>
                      <a:r>
                        <a:rPr lang="en-US" altLang="zh-CN" sz="1500" kern="100" baseline="0" dirty="0" smtClean="0">
                          <a:solidFill>
                            <a:srgbClr val="323E32"/>
                          </a:solidFill>
                          <a:latin typeface="+mn-lt"/>
                          <a:ea typeface="黑体" panose="02010609060101010101" pitchFamily="49" charset="-122"/>
                        </a:rPr>
                        <a:t> </a:t>
                      </a:r>
                      <a:r>
                        <a:rPr lang="en-US" altLang="zh-CN" sz="1500" kern="100" baseline="0" dirty="0" err="1" smtClean="0">
                          <a:solidFill>
                            <a:srgbClr val="323E32"/>
                          </a:solidFill>
                          <a:latin typeface="+mn-lt"/>
                          <a:ea typeface="黑体" panose="02010609060101010101" pitchFamily="49" charset="-122"/>
                        </a:rPr>
                        <a:t>Zhiyun</a:t>
                      </a:r>
                      <a:r>
                        <a:rPr lang="en-US" altLang="zh-CN" sz="1500" kern="100" baseline="0" dirty="0" smtClean="0">
                          <a:solidFill>
                            <a:srgbClr val="323E32"/>
                          </a:solidFill>
                          <a:latin typeface="+mn-lt"/>
                          <a:ea typeface="黑体" panose="02010609060101010101" pitchFamily="49" charset="-122"/>
                        </a:rPr>
                        <a:t>, </a:t>
                      </a:r>
                      <a:r>
                        <a:rPr lang="en-US" altLang="zh-CN" sz="1500" kern="1200" dirty="0" smtClean="0">
                          <a:solidFill>
                            <a:schemeClr val="tx1"/>
                          </a:solidFill>
                          <a:latin typeface="+mn-lt"/>
                          <a:ea typeface="黑体" panose="02010609060101010101" pitchFamily="49" charset="-122"/>
                          <a:cs typeface="+mn-cs"/>
                        </a:rPr>
                        <a:t>Research Center for Eco-Environmental Sciences, Chinese Academy of Sciences</a:t>
                      </a:r>
                      <a:endParaRPr lang="zh-CN" sz="15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Bef>
                          <a:spcPts val="300"/>
                        </a:spcBef>
                        <a:spcAft>
                          <a:spcPts val="300"/>
                        </a:spcAft>
                      </a:pPr>
                      <a:r>
                        <a:rPr lang="en-US" sz="1600" b="1" kern="100" dirty="0">
                          <a:solidFill>
                            <a:srgbClr val="0000FF"/>
                          </a:solidFill>
                          <a:latin typeface="+mn-lt"/>
                          <a:ea typeface="黑体" panose="02010609060101010101" pitchFamily="49" charset="-122"/>
                        </a:rPr>
                        <a:t>Derek </a:t>
                      </a:r>
                      <a:r>
                        <a:rPr lang="en-US" sz="1600" b="1" kern="100" dirty="0" smtClean="0">
                          <a:solidFill>
                            <a:srgbClr val="0000FF"/>
                          </a:solidFill>
                          <a:latin typeface="+mn-lt"/>
                          <a:ea typeface="黑体" panose="02010609060101010101" pitchFamily="49" charset="-122"/>
                        </a:rPr>
                        <a:t>Thompson</a:t>
                      </a:r>
                      <a:r>
                        <a:rPr lang="en-US" sz="1500" kern="100" dirty="0" smtClean="0">
                          <a:latin typeface="+mn-lt"/>
                          <a:ea typeface="黑体" panose="02010609060101010101" pitchFamily="49" charset="-122"/>
                        </a:rPr>
                        <a:t>/</a:t>
                      </a:r>
                      <a:r>
                        <a:rPr lang="zh-CN" altLang="zh-CN" sz="1500" kern="1200" dirty="0" smtClean="0">
                          <a:solidFill>
                            <a:schemeClr val="tx1"/>
                          </a:solidFill>
                          <a:latin typeface="+mn-lt"/>
                          <a:ea typeface="黑体" panose="02010609060101010101" pitchFamily="49" charset="-122"/>
                          <a:cs typeface="+mn-cs"/>
                        </a:rPr>
                        <a:t>加拿大不列颠哥伦比亚省环境、土地与公园部前副部长</a:t>
                      </a:r>
                      <a:r>
                        <a:rPr lang="en-US" altLang="zh-CN" sz="1500" kern="1200" dirty="0" smtClean="0">
                          <a:solidFill>
                            <a:schemeClr val="tx1"/>
                          </a:solidFill>
                          <a:latin typeface="+mn-lt"/>
                          <a:ea typeface="黑体" panose="02010609060101010101" pitchFamily="49" charset="-122"/>
                          <a:cs typeface="+mn-cs"/>
                        </a:rPr>
                        <a:t>/former Deputy Minister of Environment, Lands &amp; Park, British Columbia, Canada</a:t>
                      </a:r>
                      <a:endParaRPr lang="zh-CN" sz="15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398460">
                <a:tc rowSpan="5">
                  <a:txBody>
                    <a:bodyPr/>
                    <a:lstStyle/>
                    <a:p>
                      <a:pPr algn="ctr">
                        <a:spcAft>
                          <a:spcPts val="0"/>
                        </a:spcAft>
                      </a:pPr>
                      <a:r>
                        <a:rPr lang="zh-CN" sz="1600" b="1" kern="100" dirty="0" smtClean="0">
                          <a:solidFill>
                            <a:srgbClr val="323E32"/>
                          </a:solidFill>
                          <a:latin typeface="+mn-lt"/>
                          <a:ea typeface="黑体" panose="02010609060101010101" pitchFamily="49" charset="-122"/>
                        </a:rPr>
                        <a:t>成员</a:t>
                      </a:r>
                      <a:r>
                        <a:rPr lang="en-US" altLang="zh-CN" sz="1600" b="1" kern="100" dirty="0" smtClean="0">
                          <a:solidFill>
                            <a:srgbClr val="323E32"/>
                          </a:solidFill>
                          <a:latin typeface="+mn-lt"/>
                          <a:ea typeface="黑体" panose="02010609060101010101" pitchFamily="49" charset="-122"/>
                        </a:rPr>
                        <a:t>/Member</a:t>
                      </a:r>
                      <a:endParaRPr lang="zh-CN" sz="1600" b="1" kern="100" dirty="0">
                        <a:latin typeface="+mn-lt"/>
                        <a:ea typeface="黑体" panose="02010609060101010101" pitchFamily="49" charset="-122"/>
                      </a:endParaRPr>
                    </a:p>
                  </a:txBody>
                  <a:tcPr marL="55449" marR="5544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zh-CN" sz="1600" b="1" kern="100" dirty="0">
                          <a:solidFill>
                            <a:srgbClr val="0000FF"/>
                          </a:solidFill>
                          <a:latin typeface="+mn-lt"/>
                          <a:ea typeface="黑体" panose="02010609060101010101" pitchFamily="49" charset="-122"/>
                          <a:cs typeface="+mn-cs"/>
                        </a:rPr>
                        <a:t>高吉</a:t>
                      </a:r>
                      <a:r>
                        <a:rPr lang="zh-CN" sz="1600" b="1" kern="100" dirty="0" smtClean="0">
                          <a:solidFill>
                            <a:srgbClr val="0000FF"/>
                          </a:solidFill>
                          <a:latin typeface="+mn-lt"/>
                          <a:ea typeface="黑体" panose="02010609060101010101" pitchFamily="49" charset="-122"/>
                          <a:cs typeface="+mn-cs"/>
                        </a:rPr>
                        <a:t>喜</a:t>
                      </a:r>
                      <a:r>
                        <a:rPr lang="en-US" altLang="zh-CN" sz="1500" b="0" kern="100" dirty="0" smtClean="0">
                          <a:solidFill>
                            <a:srgbClr val="323E32"/>
                          </a:solidFill>
                          <a:latin typeface="+mn-lt"/>
                          <a:ea typeface="黑体" panose="02010609060101010101" pitchFamily="49" charset="-122"/>
                          <a:cs typeface="+mn-cs"/>
                        </a:rPr>
                        <a:t>(</a:t>
                      </a:r>
                      <a:r>
                        <a:rPr lang="zh-CN" sz="1500" kern="100" dirty="0" smtClean="0">
                          <a:solidFill>
                            <a:srgbClr val="323E32"/>
                          </a:solidFill>
                          <a:latin typeface="+mn-lt"/>
                          <a:ea typeface="黑体" panose="02010609060101010101" pitchFamily="49" charset="-122"/>
                        </a:rPr>
                        <a:t>环保</a:t>
                      </a:r>
                      <a:r>
                        <a:rPr lang="zh-CN" sz="1500" kern="100" dirty="0">
                          <a:solidFill>
                            <a:srgbClr val="323E32"/>
                          </a:solidFill>
                          <a:latin typeface="+mn-lt"/>
                          <a:ea typeface="黑体" panose="02010609060101010101" pitchFamily="49" charset="-122"/>
                        </a:rPr>
                        <a:t>部南京环境</a:t>
                      </a:r>
                      <a:r>
                        <a:rPr lang="zh-CN" sz="1500" kern="100" dirty="0" smtClean="0">
                          <a:solidFill>
                            <a:srgbClr val="323E32"/>
                          </a:solidFill>
                          <a:latin typeface="+mn-lt"/>
                          <a:ea typeface="黑体" panose="02010609060101010101" pitchFamily="49" charset="-122"/>
                        </a:rPr>
                        <a:t>科学研究</a:t>
                      </a:r>
                      <a:r>
                        <a:rPr lang="en-US" altLang="zh-CN" sz="1500" kern="100" dirty="0" smtClean="0">
                          <a:solidFill>
                            <a:srgbClr val="323E32"/>
                          </a:solidFill>
                          <a:latin typeface="+mn-lt"/>
                          <a:ea typeface="黑体" panose="02010609060101010101" pitchFamily="49" charset="-122"/>
                        </a:rPr>
                        <a:t>)/Gao Jixi </a:t>
                      </a:r>
                      <a:r>
                        <a:rPr lang="en-US" altLang="zh-CN" sz="1500" kern="1200" dirty="0" smtClean="0">
                          <a:solidFill>
                            <a:schemeClr val="tx1"/>
                          </a:solidFill>
                          <a:latin typeface="+mn-lt"/>
                          <a:ea typeface="黑体" panose="02010609060101010101" pitchFamily="49" charset="-122"/>
                          <a:cs typeface="+mn-cs"/>
                        </a:rPr>
                        <a:t>Nanjing Institute of Environmental sciences, MEP</a:t>
                      </a:r>
                      <a:endParaRPr lang="zh-CN" sz="15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Bef>
                          <a:spcPts val="300"/>
                        </a:spcBef>
                        <a:spcAft>
                          <a:spcPts val="300"/>
                        </a:spcAft>
                      </a:pPr>
                      <a:r>
                        <a:rPr lang="en-US" sz="1600" b="1" kern="100" dirty="0" err="1">
                          <a:solidFill>
                            <a:srgbClr val="0000FF"/>
                          </a:solidFill>
                          <a:latin typeface="+mn-lt"/>
                          <a:ea typeface="黑体" panose="02010609060101010101" pitchFamily="49" charset="-122"/>
                          <a:cs typeface="+mn-cs"/>
                        </a:rPr>
                        <a:t>Tundi</a:t>
                      </a:r>
                      <a:r>
                        <a:rPr lang="en-US" sz="1600" b="1" kern="100" dirty="0">
                          <a:solidFill>
                            <a:srgbClr val="0000FF"/>
                          </a:solidFill>
                          <a:latin typeface="+mn-lt"/>
                          <a:ea typeface="黑体" panose="02010609060101010101" pitchFamily="49" charset="-122"/>
                          <a:cs typeface="+mn-cs"/>
                        </a:rPr>
                        <a:t> </a:t>
                      </a:r>
                      <a:r>
                        <a:rPr lang="en-US" sz="1600" b="1" kern="100" dirty="0" err="1" smtClean="0">
                          <a:solidFill>
                            <a:srgbClr val="0000FF"/>
                          </a:solidFill>
                          <a:latin typeface="+mn-lt"/>
                          <a:ea typeface="黑体" panose="02010609060101010101" pitchFamily="49" charset="-122"/>
                          <a:cs typeface="+mn-cs"/>
                        </a:rPr>
                        <a:t>Agardy</a:t>
                      </a:r>
                      <a:r>
                        <a:rPr lang="en-US" sz="1500" kern="100" dirty="0" smtClean="0">
                          <a:latin typeface="+mn-lt"/>
                          <a:ea typeface="黑体" panose="02010609060101010101" pitchFamily="49" charset="-122"/>
                        </a:rPr>
                        <a:t>/</a:t>
                      </a:r>
                      <a:r>
                        <a:rPr lang="zh-CN" altLang="zh-CN" sz="1500" kern="1200" dirty="0" smtClean="0">
                          <a:solidFill>
                            <a:schemeClr val="tx1"/>
                          </a:solidFill>
                          <a:latin typeface="+mn-lt"/>
                          <a:ea typeface="黑体" panose="02010609060101010101" pitchFamily="49" charset="-122"/>
                          <a:cs typeface="+mn-cs"/>
                        </a:rPr>
                        <a:t>海洋生态系统服务项目</a:t>
                      </a:r>
                      <a:r>
                        <a:rPr lang="zh-CN" altLang="en-US" sz="1500" kern="1200" dirty="0" smtClean="0">
                          <a:solidFill>
                            <a:schemeClr val="tx1"/>
                          </a:solidFill>
                          <a:latin typeface="+mn-lt"/>
                          <a:ea typeface="黑体" panose="02010609060101010101" pitchFamily="49" charset="-122"/>
                          <a:cs typeface="+mn-cs"/>
                        </a:rPr>
                        <a:t>主任</a:t>
                      </a:r>
                      <a:r>
                        <a:rPr lang="en-US" altLang="zh-CN" sz="1500" kern="1200" dirty="0" smtClean="0">
                          <a:solidFill>
                            <a:schemeClr val="tx1"/>
                          </a:solidFill>
                          <a:latin typeface="+mn-lt"/>
                          <a:ea typeface="黑体" panose="02010609060101010101" pitchFamily="49" charset="-122"/>
                          <a:cs typeface="+mn-cs"/>
                        </a:rPr>
                        <a:t>/Director, Marine Ecosystem Service Program</a:t>
                      </a:r>
                      <a:endParaRPr lang="zh-CN" sz="15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386523">
                <a:tc vMerge="1">
                  <a:txBody>
                    <a:bodyPr/>
                    <a:lstStyle/>
                    <a:p>
                      <a:endParaRPr lang="zh-CN" altLang="en-US"/>
                    </a:p>
                  </a:txBody>
                  <a:tcPr/>
                </a:tc>
                <a:tc>
                  <a:txBody>
                    <a:bodyPr/>
                    <a:lstStyle/>
                    <a:p>
                      <a:pPr algn="just">
                        <a:spcBef>
                          <a:spcPts val="300"/>
                        </a:spcBef>
                        <a:spcAft>
                          <a:spcPts val="300"/>
                        </a:spcAft>
                      </a:pPr>
                      <a:r>
                        <a:rPr lang="zh-CN" sz="1600" b="1" kern="100" dirty="0">
                          <a:solidFill>
                            <a:srgbClr val="0000FF"/>
                          </a:solidFill>
                          <a:latin typeface="+mn-lt"/>
                          <a:ea typeface="黑体" panose="02010609060101010101" pitchFamily="49" charset="-122"/>
                          <a:cs typeface="+mn-cs"/>
                        </a:rPr>
                        <a:t>林</a:t>
                      </a:r>
                      <a:r>
                        <a:rPr lang="zh-CN" sz="1600" b="1" kern="100" dirty="0" smtClean="0">
                          <a:solidFill>
                            <a:srgbClr val="0000FF"/>
                          </a:solidFill>
                          <a:latin typeface="+mn-lt"/>
                          <a:ea typeface="黑体" panose="02010609060101010101" pitchFamily="49" charset="-122"/>
                          <a:cs typeface="+mn-cs"/>
                        </a:rPr>
                        <a:t>坚</a:t>
                      </a:r>
                      <a:r>
                        <a:rPr lang="en-US" altLang="zh-CN" sz="1500" b="0" kern="100" dirty="0" smtClean="0">
                          <a:solidFill>
                            <a:srgbClr val="323E32"/>
                          </a:solidFill>
                          <a:latin typeface="+mn-lt"/>
                          <a:ea typeface="黑体" panose="02010609060101010101" pitchFamily="49" charset="-122"/>
                          <a:cs typeface="+mn-cs"/>
                        </a:rPr>
                        <a:t>(</a:t>
                      </a:r>
                      <a:r>
                        <a:rPr lang="zh-CN" sz="1500" kern="100" dirty="0" smtClean="0">
                          <a:solidFill>
                            <a:srgbClr val="323E32"/>
                          </a:solidFill>
                          <a:latin typeface="+mn-lt"/>
                          <a:ea typeface="黑体" panose="02010609060101010101" pitchFamily="49" charset="-122"/>
                        </a:rPr>
                        <a:t>北京大学</a:t>
                      </a:r>
                      <a:r>
                        <a:rPr lang="en-US" altLang="zh-CN" sz="1500" kern="100" dirty="0" smtClean="0">
                          <a:solidFill>
                            <a:srgbClr val="323E32"/>
                          </a:solidFill>
                          <a:latin typeface="+mn-lt"/>
                          <a:ea typeface="黑体" panose="02010609060101010101" pitchFamily="49" charset="-122"/>
                        </a:rPr>
                        <a:t>)/Li </a:t>
                      </a:r>
                      <a:r>
                        <a:rPr lang="en-US" altLang="zh-CN" sz="1500" kern="100" dirty="0" err="1" smtClean="0">
                          <a:solidFill>
                            <a:srgbClr val="323E32"/>
                          </a:solidFill>
                          <a:latin typeface="+mn-lt"/>
                          <a:ea typeface="黑体" panose="02010609060101010101" pitchFamily="49" charset="-122"/>
                        </a:rPr>
                        <a:t>Jian</a:t>
                      </a:r>
                      <a:r>
                        <a:rPr lang="en-US" altLang="zh-CN" sz="1500" kern="100" dirty="0" smtClean="0">
                          <a:solidFill>
                            <a:srgbClr val="323E32"/>
                          </a:solidFill>
                          <a:latin typeface="+mn-lt"/>
                          <a:ea typeface="黑体" panose="02010609060101010101" pitchFamily="49" charset="-122"/>
                        </a:rPr>
                        <a:t> </a:t>
                      </a:r>
                      <a:r>
                        <a:rPr lang="en-US" altLang="zh-CN" sz="1500" kern="1200" dirty="0" smtClean="0">
                          <a:solidFill>
                            <a:schemeClr val="tx1"/>
                          </a:solidFill>
                          <a:latin typeface="+mn-lt"/>
                          <a:ea typeface="黑体" panose="02010609060101010101" pitchFamily="49" charset="-122"/>
                          <a:cs typeface="+mn-cs"/>
                        </a:rPr>
                        <a:t>Peking University</a:t>
                      </a:r>
                      <a:endParaRPr lang="zh-CN" sz="15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just">
                        <a:spcBef>
                          <a:spcPts val="300"/>
                        </a:spcBef>
                        <a:spcAft>
                          <a:spcPts val="300"/>
                        </a:spcAft>
                      </a:pPr>
                      <a:r>
                        <a:rPr lang="en-US" sz="1600" b="1" kern="100" dirty="0">
                          <a:solidFill>
                            <a:srgbClr val="0000FF"/>
                          </a:solidFill>
                          <a:latin typeface="+mn-lt"/>
                          <a:ea typeface="黑体" panose="02010609060101010101" pitchFamily="49" charset="-122"/>
                          <a:cs typeface="+mn-cs"/>
                        </a:rPr>
                        <a:t>John </a:t>
                      </a:r>
                      <a:r>
                        <a:rPr lang="en-US" sz="1600" b="1" kern="100" dirty="0" smtClean="0">
                          <a:solidFill>
                            <a:srgbClr val="0000FF"/>
                          </a:solidFill>
                          <a:latin typeface="+mn-lt"/>
                          <a:ea typeface="黑体" panose="02010609060101010101" pitchFamily="49" charset="-122"/>
                          <a:cs typeface="+mn-cs"/>
                        </a:rPr>
                        <a:t>MacKinnon</a:t>
                      </a:r>
                      <a:r>
                        <a:rPr lang="en-US" sz="1500" kern="100" dirty="0" smtClean="0">
                          <a:latin typeface="+mn-lt"/>
                          <a:ea typeface="黑体" panose="02010609060101010101" pitchFamily="49" charset="-122"/>
                        </a:rPr>
                        <a:t>/</a:t>
                      </a:r>
                      <a:r>
                        <a:rPr lang="zh-CN" altLang="zh-CN" sz="1500" kern="1200" dirty="0" smtClean="0">
                          <a:solidFill>
                            <a:schemeClr val="tx1"/>
                          </a:solidFill>
                          <a:latin typeface="+mn-lt"/>
                          <a:ea typeface="黑体" panose="02010609060101010101" pitchFamily="49" charset="-122"/>
                          <a:cs typeface="+mn-cs"/>
                        </a:rPr>
                        <a:t>中欧生物多样性保护东盟区域中心前主任</a:t>
                      </a:r>
                      <a:r>
                        <a:rPr lang="en-US" altLang="zh-CN" sz="1500" kern="1200" dirty="0" smtClean="0">
                          <a:solidFill>
                            <a:schemeClr val="tx1"/>
                          </a:solidFill>
                          <a:latin typeface="+mn-lt"/>
                          <a:ea typeface="黑体" panose="02010609060101010101" pitchFamily="49" charset="-122"/>
                          <a:cs typeface="+mn-cs"/>
                        </a:rPr>
                        <a:t>/Former Director, EU-China Biodiversity </a:t>
                      </a:r>
                      <a:r>
                        <a:rPr lang="en-US" altLang="zh-CN" sz="1500" kern="1200" dirty="0" err="1" smtClean="0">
                          <a:solidFill>
                            <a:schemeClr val="tx1"/>
                          </a:solidFill>
                          <a:latin typeface="+mn-lt"/>
                          <a:ea typeface="黑体" panose="02010609060101010101" pitchFamily="49" charset="-122"/>
                          <a:cs typeface="+mn-cs"/>
                        </a:rPr>
                        <a:t>Programme</a:t>
                      </a:r>
                      <a:endParaRPr lang="zh-CN" sz="15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r>
              <a:tr h="374615">
                <a:tc vMerge="1">
                  <a:txBody>
                    <a:bodyPr/>
                    <a:lstStyle/>
                    <a:p>
                      <a:endParaRPr lang="zh-CN" altLang="en-US"/>
                    </a:p>
                  </a:txBody>
                  <a:tcPr/>
                </a:tc>
                <a:tc rowSpan="2">
                  <a:txBody>
                    <a:bodyPr/>
                    <a:lstStyle/>
                    <a:p>
                      <a:pPr marL="0" marR="0" indent="0" algn="just" defTabSz="457200" rtl="0" eaLnBrk="1" fontAlgn="auto" latinLnBrk="0" hangingPunct="1">
                        <a:lnSpc>
                          <a:spcPct val="100000"/>
                        </a:lnSpc>
                        <a:spcBef>
                          <a:spcPts val="300"/>
                        </a:spcBef>
                        <a:spcAft>
                          <a:spcPts val="300"/>
                        </a:spcAft>
                        <a:buClrTx/>
                        <a:buSzTx/>
                        <a:buFontTx/>
                        <a:buNone/>
                        <a:tabLst/>
                        <a:defRPr/>
                      </a:pPr>
                      <a:r>
                        <a:rPr lang="zh-CN" altLang="zh-CN" sz="1600" b="1" kern="100" dirty="0" smtClean="0">
                          <a:solidFill>
                            <a:srgbClr val="0000FF"/>
                          </a:solidFill>
                          <a:latin typeface="+mn-lt"/>
                          <a:ea typeface="黑体" panose="02010609060101010101" pitchFamily="49" charset="-122"/>
                          <a:cs typeface="+mn-cs"/>
                        </a:rPr>
                        <a:t>张丽君</a:t>
                      </a:r>
                      <a:r>
                        <a:rPr lang="en-US" altLang="zh-CN" sz="1500" b="0" kern="100" dirty="0" smtClean="0">
                          <a:solidFill>
                            <a:srgbClr val="323E32"/>
                          </a:solidFill>
                          <a:latin typeface="+mn-lt"/>
                          <a:ea typeface="黑体" panose="02010609060101010101" pitchFamily="49" charset="-122"/>
                          <a:cs typeface="+mn-cs"/>
                        </a:rPr>
                        <a:t>(</a:t>
                      </a:r>
                      <a:r>
                        <a:rPr lang="zh-CN" altLang="zh-CN" sz="1500" kern="100" dirty="0" smtClean="0">
                          <a:solidFill>
                            <a:srgbClr val="323E32"/>
                          </a:solidFill>
                          <a:latin typeface="+mn-lt"/>
                          <a:ea typeface="黑体" panose="02010609060101010101" pitchFamily="49" charset="-122"/>
                          <a:cs typeface="+mn-cs"/>
                        </a:rPr>
                        <a:t>国土资源部信息中心</a:t>
                      </a:r>
                      <a:r>
                        <a:rPr lang="en-US" altLang="zh-CN" sz="1500" kern="100" dirty="0" smtClean="0">
                          <a:solidFill>
                            <a:srgbClr val="323E32"/>
                          </a:solidFill>
                          <a:latin typeface="+mn-lt"/>
                          <a:ea typeface="黑体" panose="02010609060101010101" pitchFamily="49" charset="-122"/>
                          <a:cs typeface="+mn-cs"/>
                        </a:rPr>
                        <a:t>)/</a:t>
                      </a:r>
                      <a:r>
                        <a:rPr lang="en-US" altLang="zh-CN" sz="1500" kern="1200" dirty="0" smtClean="0">
                          <a:solidFill>
                            <a:schemeClr val="tx1"/>
                          </a:solidFill>
                          <a:latin typeface="+mn-lt"/>
                          <a:ea typeface="黑体" panose="02010609060101010101" pitchFamily="49" charset="-122"/>
                          <a:cs typeface="+mn-cs"/>
                        </a:rPr>
                        <a:t>Zhang</a:t>
                      </a:r>
                      <a:r>
                        <a:rPr lang="en-US" altLang="zh-CN" sz="1500" kern="1200" baseline="0" dirty="0" smtClean="0">
                          <a:solidFill>
                            <a:schemeClr val="tx1"/>
                          </a:solidFill>
                          <a:latin typeface="+mn-lt"/>
                          <a:ea typeface="黑体" panose="02010609060101010101" pitchFamily="49" charset="-122"/>
                          <a:cs typeface="+mn-cs"/>
                        </a:rPr>
                        <a:t> </a:t>
                      </a:r>
                      <a:r>
                        <a:rPr lang="en-US" altLang="zh-CN" sz="1500" kern="1200" baseline="0" dirty="0" err="1" smtClean="0">
                          <a:solidFill>
                            <a:schemeClr val="tx1"/>
                          </a:solidFill>
                          <a:latin typeface="+mn-lt"/>
                          <a:ea typeface="黑体" panose="02010609060101010101" pitchFamily="49" charset="-122"/>
                          <a:cs typeface="+mn-cs"/>
                        </a:rPr>
                        <a:t>Lijun</a:t>
                      </a:r>
                      <a:r>
                        <a:rPr lang="en-US" altLang="zh-CN" sz="1500" kern="1200" baseline="0" dirty="0" smtClean="0">
                          <a:solidFill>
                            <a:schemeClr val="tx1"/>
                          </a:solidFill>
                          <a:latin typeface="+mn-lt"/>
                          <a:ea typeface="黑体" panose="02010609060101010101" pitchFamily="49" charset="-122"/>
                          <a:cs typeface="+mn-cs"/>
                        </a:rPr>
                        <a:t> </a:t>
                      </a:r>
                      <a:r>
                        <a:rPr lang="en-US" altLang="zh-CN" sz="1500" kern="1200" dirty="0" smtClean="0">
                          <a:solidFill>
                            <a:schemeClr val="tx1"/>
                          </a:solidFill>
                          <a:latin typeface="+mn-lt"/>
                          <a:ea typeface="黑体" panose="02010609060101010101" pitchFamily="49" charset="-122"/>
                          <a:cs typeface="+mn-cs"/>
                        </a:rPr>
                        <a:t> Information Center, Ministry of Land and Resource</a:t>
                      </a:r>
                      <a:endParaRPr lang="zh-CN" altLang="zh-CN" sz="1500" kern="100" dirty="0" smtClean="0">
                        <a:solidFill>
                          <a:srgbClr val="323E32"/>
                        </a:solidFill>
                        <a:latin typeface="+mn-lt"/>
                        <a:ea typeface="黑体" panose="02010609060101010101" pitchFamily="49" charset="-122"/>
                        <a:cs typeface="+mn-cs"/>
                      </a:endParaRPr>
                    </a:p>
                  </a:txBody>
                  <a:tcPr marL="55449" marR="55449" marT="36003" marB="36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zh-CN" altLang="en-US"/>
                    </a:p>
                  </a:txBody>
                  <a:tcPr/>
                </a:tc>
                <a:tc hMerge="1" vMerge="1">
                  <a:txBody>
                    <a:bodyPr/>
                    <a:lstStyle/>
                    <a:p>
                      <a:endParaRPr lang="zh-CN" altLang="en-US"/>
                    </a:p>
                  </a:txBody>
                  <a:tcPr/>
                </a:tc>
              </a:tr>
              <a:tr h="169831">
                <a:tc vMerge="1">
                  <a:txBody>
                    <a:bodyPr/>
                    <a:lstStyle/>
                    <a:p>
                      <a:endParaRPr lang="zh-CN" altLang="en-US"/>
                    </a:p>
                  </a:txBody>
                  <a:tcPr/>
                </a:tc>
                <a:tc vMerge="1">
                  <a:txBody>
                    <a:bodyPr/>
                    <a:lstStyle/>
                    <a:p>
                      <a:endParaRPr lang="zh-CN" altLang="en-US"/>
                    </a:p>
                  </a:txBody>
                  <a:tcPr/>
                </a:tc>
                <a:tc rowSpan="2" gridSpan="2">
                  <a:txBody>
                    <a:bodyPr/>
                    <a:lstStyle/>
                    <a:p>
                      <a:pPr marL="0" marR="0" indent="0" algn="just" defTabSz="457200" rtl="0" eaLnBrk="1" fontAlgn="auto" latinLnBrk="0" hangingPunct="1">
                        <a:lnSpc>
                          <a:spcPct val="100000"/>
                        </a:lnSpc>
                        <a:spcBef>
                          <a:spcPts val="300"/>
                        </a:spcBef>
                        <a:spcAft>
                          <a:spcPts val="300"/>
                        </a:spcAft>
                        <a:buClrTx/>
                        <a:buSzTx/>
                        <a:buFontTx/>
                        <a:buNone/>
                        <a:tabLst/>
                        <a:defRPr/>
                      </a:pPr>
                      <a:r>
                        <a:rPr lang="en-US" altLang="zh-CN" sz="1600" b="1" kern="100" dirty="0" smtClean="0">
                          <a:solidFill>
                            <a:srgbClr val="0000FF"/>
                          </a:solidFill>
                          <a:latin typeface="+mn-lt"/>
                          <a:ea typeface="黑体" panose="02010609060101010101" pitchFamily="49" charset="-122"/>
                          <a:cs typeface="+mn-cs"/>
                        </a:rPr>
                        <a:t>Scott Perkin</a:t>
                      </a:r>
                      <a:r>
                        <a:rPr lang="en-US" altLang="zh-CN" sz="1600" kern="100" dirty="0" smtClean="0">
                          <a:latin typeface="+mn-lt"/>
                          <a:ea typeface="黑体" panose="02010609060101010101" pitchFamily="49" charset="-122"/>
                        </a:rPr>
                        <a:t>/</a:t>
                      </a:r>
                      <a:r>
                        <a:rPr lang="zh-CN" altLang="zh-CN" sz="1500" kern="1200" dirty="0" smtClean="0">
                          <a:solidFill>
                            <a:schemeClr val="tx1"/>
                          </a:solidFill>
                          <a:latin typeface="+mn-lt"/>
                          <a:ea typeface="黑体" panose="02010609060101010101" pitchFamily="49" charset="-122"/>
                          <a:cs typeface="+mn-cs"/>
                        </a:rPr>
                        <a:t>世界自然保护联盟</a:t>
                      </a:r>
                      <a:r>
                        <a:rPr lang="en-US" altLang="zh-CN" sz="1500" kern="1200" dirty="0" smtClean="0">
                          <a:solidFill>
                            <a:schemeClr val="tx1"/>
                          </a:solidFill>
                          <a:latin typeface="+mn-lt"/>
                          <a:ea typeface="黑体" panose="02010609060101010101" pitchFamily="49" charset="-122"/>
                          <a:cs typeface="+mn-cs"/>
                        </a:rPr>
                        <a:t>/Regional Biodiversity Conservation </a:t>
                      </a:r>
                      <a:r>
                        <a:rPr lang="en-US" altLang="zh-CN" sz="1500" kern="1200" dirty="0" err="1" smtClean="0">
                          <a:solidFill>
                            <a:schemeClr val="tx1"/>
                          </a:solidFill>
                          <a:latin typeface="+mn-lt"/>
                          <a:ea typeface="黑体" panose="02010609060101010101" pitchFamily="49" charset="-122"/>
                          <a:cs typeface="+mn-cs"/>
                        </a:rPr>
                        <a:t>Programme</a:t>
                      </a:r>
                      <a:r>
                        <a:rPr lang="en-US" altLang="zh-CN" sz="1500" kern="1200" dirty="0" smtClean="0">
                          <a:solidFill>
                            <a:schemeClr val="tx1"/>
                          </a:solidFill>
                          <a:latin typeface="+mn-lt"/>
                          <a:ea typeface="黑体" panose="02010609060101010101" pitchFamily="49" charset="-122"/>
                          <a:cs typeface="+mn-cs"/>
                        </a:rPr>
                        <a:t>, Asia, IUCN Asia Regional Office in Bangkok</a:t>
                      </a:r>
                      <a:endParaRPr lang="zh-CN" altLang="zh-CN" sz="1500" kern="100" dirty="0" smtClean="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r>
              <a:tr h="529904">
                <a:tc vMerge="1">
                  <a:txBody>
                    <a:bodyPr/>
                    <a:lstStyle/>
                    <a:p>
                      <a:endParaRPr lang="zh-CN" altLang="en-US"/>
                    </a:p>
                  </a:txBody>
                  <a:tcPr/>
                </a:tc>
                <a:tc>
                  <a:txBody>
                    <a:bodyPr/>
                    <a:lstStyle/>
                    <a:p>
                      <a:pPr marL="0" marR="0" indent="0" algn="just" defTabSz="457200" rtl="0" eaLnBrk="1" fontAlgn="auto" latinLnBrk="0" hangingPunct="1">
                        <a:lnSpc>
                          <a:spcPct val="100000"/>
                        </a:lnSpc>
                        <a:spcBef>
                          <a:spcPts val="300"/>
                        </a:spcBef>
                        <a:spcAft>
                          <a:spcPts val="300"/>
                        </a:spcAft>
                        <a:buClrTx/>
                        <a:buSzTx/>
                        <a:buFontTx/>
                        <a:buNone/>
                        <a:tabLst/>
                        <a:defRPr/>
                      </a:pPr>
                      <a:r>
                        <a:rPr lang="zh-CN" altLang="zh-CN" sz="1600" b="1" kern="100" dirty="0" smtClean="0">
                          <a:solidFill>
                            <a:srgbClr val="0000FF"/>
                          </a:solidFill>
                          <a:latin typeface="+mn-lt"/>
                          <a:ea typeface="黑体" panose="02010609060101010101" pitchFamily="49" charset="-122"/>
                          <a:cs typeface="+mn-cs"/>
                        </a:rPr>
                        <a:t>张惠远</a:t>
                      </a:r>
                      <a:r>
                        <a:rPr lang="en-US" altLang="zh-CN" sz="1500" b="0" kern="100" dirty="0" smtClean="0">
                          <a:solidFill>
                            <a:srgbClr val="323E32"/>
                          </a:solidFill>
                          <a:latin typeface="+mn-lt"/>
                          <a:ea typeface="黑体" panose="02010609060101010101" pitchFamily="49" charset="-122"/>
                          <a:cs typeface="+mn-cs"/>
                        </a:rPr>
                        <a:t>(</a:t>
                      </a:r>
                      <a:r>
                        <a:rPr lang="zh-CN" altLang="zh-CN" sz="1500" kern="100" dirty="0" smtClean="0">
                          <a:solidFill>
                            <a:srgbClr val="323E32"/>
                          </a:solidFill>
                          <a:latin typeface="+mn-lt"/>
                          <a:ea typeface="黑体" panose="02010609060101010101" pitchFamily="49" charset="-122"/>
                          <a:cs typeface="+mn-cs"/>
                        </a:rPr>
                        <a:t>中国环境科学研究院</a:t>
                      </a:r>
                      <a:r>
                        <a:rPr lang="en-US" altLang="zh-CN" sz="1500" kern="100" dirty="0" smtClean="0">
                          <a:solidFill>
                            <a:srgbClr val="323E32"/>
                          </a:solidFill>
                          <a:latin typeface="+mn-lt"/>
                          <a:ea typeface="黑体" panose="02010609060101010101" pitchFamily="49" charset="-122"/>
                          <a:cs typeface="+mn-cs"/>
                        </a:rPr>
                        <a:t> )/</a:t>
                      </a:r>
                      <a:r>
                        <a:rPr lang="en-US" altLang="zh-CN" sz="1500" kern="1200" dirty="0" smtClean="0">
                          <a:solidFill>
                            <a:schemeClr val="tx1"/>
                          </a:solidFill>
                          <a:latin typeface="+mn-lt"/>
                          <a:ea typeface="黑体" panose="02010609060101010101" pitchFamily="49" charset="-122"/>
                          <a:cs typeface="+mn-cs"/>
                        </a:rPr>
                        <a:t>Chinese Research Academy of Environmental Sciences</a:t>
                      </a:r>
                      <a:endParaRPr lang="zh-CN" altLang="zh-CN" sz="1500" kern="100" dirty="0" smtClean="0">
                        <a:solidFill>
                          <a:srgbClr val="323E32"/>
                        </a:solidFill>
                        <a:latin typeface="+mn-lt"/>
                        <a:ea typeface="黑体" panose="02010609060101010101" pitchFamily="49" charset="-122"/>
                        <a:cs typeface="+mn-cs"/>
                      </a:endParaRPr>
                    </a:p>
                  </a:txBody>
                  <a:tcPr marL="55449" marR="55449" marT="36003" marB="36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zh-CN" altLang="en-US"/>
                    </a:p>
                  </a:txBody>
                  <a:tcPr/>
                </a:tc>
                <a:tc hMerge="1" vMerge="1">
                  <a:txBody>
                    <a:bodyPr/>
                    <a:lstStyle/>
                    <a:p>
                      <a:endParaRPr lang="zh-CN" altLang="en-US"/>
                    </a:p>
                  </a:txBody>
                  <a:tcPr/>
                </a:tc>
              </a:tr>
              <a:tr h="250434">
                <a:tc rowSpan="7">
                  <a:txBody>
                    <a:bodyPr/>
                    <a:lstStyle/>
                    <a:p>
                      <a:pPr algn="ctr">
                        <a:spcAft>
                          <a:spcPts val="0"/>
                        </a:spcAft>
                      </a:pPr>
                      <a:r>
                        <a:rPr lang="zh-CN" altLang="en-US" sz="1600" b="1" kern="100" dirty="0" smtClean="0">
                          <a:latin typeface="+mn-lt"/>
                          <a:ea typeface="黑体" panose="02010609060101010101" pitchFamily="49" charset="-122"/>
                        </a:rPr>
                        <a:t>专家组</a:t>
                      </a:r>
                      <a:r>
                        <a:rPr lang="en-US" altLang="zh-CN" sz="1600" b="1" kern="100" dirty="0" smtClean="0">
                          <a:latin typeface="+mn-lt"/>
                          <a:ea typeface="黑体" panose="02010609060101010101" pitchFamily="49" charset="-122"/>
                        </a:rPr>
                        <a:t>/Consultant</a:t>
                      </a:r>
                      <a:endParaRPr lang="zh-CN" sz="1600" b="1" kern="100" dirty="0">
                        <a:latin typeface="+mn-lt"/>
                        <a:ea typeface="黑体" panose="02010609060101010101" pitchFamily="49" charset="-122"/>
                      </a:endParaRPr>
                    </a:p>
                  </a:txBody>
                  <a:tcPr marL="55449" marR="5544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just" defTabSz="457200" rtl="0" eaLnBrk="1" fontAlgn="auto" latinLnBrk="0" hangingPunct="1">
                        <a:lnSpc>
                          <a:spcPct val="100000"/>
                        </a:lnSpc>
                        <a:spcBef>
                          <a:spcPts val="300"/>
                        </a:spcBef>
                        <a:spcAft>
                          <a:spcPts val="300"/>
                        </a:spcAft>
                        <a:buClrTx/>
                        <a:buSzTx/>
                        <a:buFontTx/>
                        <a:buNone/>
                        <a:tabLst/>
                        <a:defRPr/>
                      </a:pPr>
                      <a:r>
                        <a:rPr lang="zh-CN" altLang="zh-CN" sz="1600" kern="100" dirty="0" smtClean="0">
                          <a:effectLst/>
                          <a:latin typeface="+mn-lt"/>
                          <a:ea typeface="黑体" panose="02010609060101010101" pitchFamily="49" charset="-122"/>
                        </a:rPr>
                        <a:t>王如松</a:t>
                      </a:r>
                      <a:r>
                        <a:rPr lang="en-US" altLang="zh-CN" sz="1600" kern="100" dirty="0" smtClean="0">
                          <a:effectLst/>
                          <a:latin typeface="+mn-lt"/>
                          <a:ea typeface="黑体" panose="02010609060101010101" pitchFamily="49" charset="-122"/>
                        </a:rPr>
                        <a:t>(</a:t>
                      </a:r>
                      <a:r>
                        <a:rPr lang="zh-CN" altLang="zh-CN" sz="1600" kern="100" dirty="0" smtClean="0">
                          <a:effectLst/>
                          <a:latin typeface="+mn-lt"/>
                          <a:ea typeface="黑体" panose="02010609060101010101" pitchFamily="49" charset="-122"/>
                        </a:rPr>
                        <a:t>中国科学院生态环境研究中心</a:t>
                      </a:r>
                      <a:r>
                        <a:rPr lang="en-US" altLang="zh-CN" sz="1600" kern="100" dirty="0" smtClean="0">
                          <a:effectLst/>
                          <a:latin typeface="+mn-lt"/>
                          <a:ea typeface="黑体" panose="02010609060101010101" pitchFamily="49" charset="-122"/>
                        </a:rPr>
                        <a:t>, </a:t>
                      </a:r>
                      <a:r>
                        <a:rPr lang="zh-CN" altLang="zh-CN" sz="1600" kern="100" dirty="0" smtClean="0">
                          <a:effectLst/>
                          <a:latin typeface="+mn-lt"/>
                          <a:ea typeface="黑体" panose="02010609060101010101" pitchFamily="49" charset="-122"/>
                        </a:rPr>
                        <a:t>院士</a:t>
                      </a:r>
                      <a:r>
                        <a:rPr lang="en-US" altLang="zh-CN" sz="1600" kern="100" dirty="0" smtClean="0">
                          <a:effectLst/>
                          <a:latin typeface="+mn-lt"/>
                          <a:ea typeface="黑体" panose="02010609060101010101" pitchFamily="49" charset="-122"/>
                        </a:rPr>
                        <a:t>)/</a:t>
                      </a:r>
                      <a:r>
                        <a:rPr lang="en-US" altLang="zh-CN" sz="1000" kern="1200" dirty="0" smtClean="0">
                          <a:solidFill>
                            <a:schemeClr val="tx1"/>
                          </a:solidFill>
                          <a:latin typeface="+mn-lt"/>
                          <a:ea typeface="黑体" panose="02010609060101010101" pitchFamily="49" charset="-122"/>
                          <a:cs typeface="+mn-cs"/>
                        </a:rPr>
                        <a:t>Research Center for Eco-Environmental Sciences, CAS</a:t>
                      </a:r>
                      <a:endParaRPr lang="zh-CN" altLang="zh-CN" sz="1000" kern="100" dirty="0" smtClean="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dirty="0"/>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350213">
                <a:tc vMerge="1">
                  <a:txBody>
                    <a:bodyPr/>
                    <a:lstStyle/>
                    <a:p>
                      <a:endParaRPr lang="zh-CN" altLang="en-US"/>
                    </a:p>
                  </a:txBody>
                  <a:tcPr/>
                </a:tc>
                <a:tc gridSpan="3">
                  <a:txBody>
                    <a:bodyPr/>
                    <a:lstStyle/>
                    <a:p>
                      <a:pPr marL="0" marR="0" indent="0" algn="just" defTabSz="457200" rtl="0" eaLnBrk="1" fontAlgn="auto" latinLnBrk="0" hangingPunct="1">
                        <a:lnSpc>
                          <a:spcPct val="100000"/>
                        </a:lnSpc>
                        <a:spcBef>
                          <a:spcPts val="300"/>
                        </a:spcBef>
                        <a:spcAft>
                          <a:spcPts val="300"/>
                        </a:spcAft>
                        <a:buClrTx/>
                        <a:buSzTx/>
                        <a:buFontTx/>
                        <a:buNone/>
                        <a:tabLst/>
                        <a:defRPr/>
                      </a:pPr>
                      <a:r>
                        <a:rPr lang="zh-CN" altLang="zh-CN" sz="1600" kern="100" dirty="0" smtClean="0">
                          <a:solidFill>
                            <a:schemeClr val="tx1"/>
                          </a:solidFill>
                          <a:effectLst/>
                          <a:latin typeface="+mn-lt"/>
                          <a:ea typeface="黑体" panose="02010609060101010101" pitchFamily="49" charset="-122"/>
                          <a:cs typeface="+mn-cs"/>
                        </a:rPr>
                        <a:t>傅伯杰</a:t>
                      </a:r>
                      <a:r>
                        <a:rPr lang="en-US" altLang="zh-CN" sz="1600" kern="100" dirty="0" smtClean="0">
                          <a:solidFill>
                            <a:schemeClr val="tx1"/>
                          </a:solidFill>
                          <a:effectLst/>
                          <a:latin typeface="+mn-lt"/>
                          <a:ea typeface="黑体" panose="02010609060101010101" pitchFamily="49" charset="-122"/>
                          <a:cs typeface="+mn-cs"/>
                        </a:rPr>
                        <a:t>(</a:t>
                      </a:r>
                      <a:r>
                        <a:rPr lang="zh-CN" altLang="zh-CN" sz="1600" kern="100" dirty="0" smtClean="0">
                          <a:solidFill>
                            <a:schemeClr val="tx1"/>
                          </a:solidFill>
                          <a:effectLst/>
                          <a:latin typeface="+mn-lt"/>
                          <a:ea typeface="黑体" panose="02010609060101010101" pitchFamily="49" charset="-122"/>
                          <a:cs typeface="+mn-cs"/>
                        </a:rPr>
                        <a:t>中国科学院生态环境研究中心</a:t>
                      </a:r>
                      <a:r>
                        <a:rPr lang="en-US" altLang="zh-CN" sz="1600" kern="100" dirty="0" smtClean="0">
                          <a:solidFill>
                            <a:schemeClr val="tx1"/>
                          </a:solidFill>
                          <a:effectLst/>
                          <a:latin typeface="+mn-lt"/>
                          <a:ea typeface="黑体" panose="02010609060101010101" pitchFamily="49" charset="-122"/>
                          <a:cs typeface="+mn-cs"/>
                        </a:rPr>
                        <a:t>, </a:t>
                      </a:r>
                      <a:r>
                        <a:rPr lang="zh-CN" altLang="zh-CN" sz="1600" kern="100" dirty="0" smtClean="0">
                          <a:solidFill>
                            <a:schemeClr val="tx1"/>
                          </a:solidFill>
                          <a:effectLst/>
                          <a:latin typeface="+mn-lt"/>
                          <a:ea typeface="黑体" panose="02010609060101010101" pitchFamily="49" charset="-122"/>
                          <a:cs typeface="+mn-cs"/>
                        </a:rPr>
                        <a:t>院士</a:t>
                      </a:r>
                      <a:r>
                        <a:rPr lang="en-US" altLang="zh-CN" sz="1600" kern="100" dirty="0" smtClean="0">
                          <a:solidFill>
                            <a:schemeClr val="tx1"/>
                          </a:solidFill>
                          <a:effectLst/>
                          <a:latin typeface="+mn-lt"/>
                          <a:ea typeface="黑体" panose="02010609060101010101" pitchFamily="49" charset="-122"/>
                          <a:cs typeface="+mn-cs"/>
                        </a:rPr>
                        <a:t>)/</a:t>
                      </a:r>
                      <a:r>
                        <a:rPr lang="en-US" altLang="zh-CN" sz="1600" kern="1200" dirty="0" smtClean="0">
                          <a:solidFill>
                            <a:schemeClr val="tx1"/>
                          </a:solidFill>
                          <a:latin typeface="+mn-lt"/>
                          <a:ea typeface="黑体" panose="02010609060101010101" pitchFamily="49" charset="-122"/>
                          <a:cs typeface="+mn-cs"/>
                        </a:rPr>
                        <a:t>Research Center for Eco-Environmental Sciences, CAS</a:t>
                      </a:r>
                      <a:endParaRPr lang="zh-CN" altLang="zh-CN" sz="1600" kern="100" dirty="0" smtClean="0">
                        <a:solidFill>
                          <a:schemeClr val="tx1"/>
                        </a:solidFill>
                        <a:effectLst/>
                        <a:latin typeface="+mn-lt"/>
                        <a:ea typeface="黑体" panose="02010609060101010101" pitchFamily="49" charset="-122"/>
                        <a:cs typeface="+mn-cs"/>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dirty="0"/>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78383">
                <a:tc vMerge="1">
                  <a:txBody>
                    <a:bodyPr/>
                    <a:lstStyle/>
                    <a:p>
                      <a:endParaRPr lang="zh-CN" altLang="en-US"/>
                    </a:p>
                  </a:txBody>
                  <a:tcPr/>
                </a:tc>
                <a:tc gridSpan="3">
                  <a:txBody>
                    <a:bodyPr/>
                    <a:lstStyle/>
                    <a:p>
                      <a:pPr marL="0" marR="0" indent="0" algn="just" defTabSz="457200" rtl="0" eaLnBrk="1" fontAlgn="auto" latinLnBrk="0" hangingPunct="1">
                        <a:lnSpc>
                          <a:spcPct val="100000"/>
                        </a:lnSpc>
                        <a:spcBef>
                          <a:spcPts val="300"/>
                        </a:spcBef>
                        <a:spcAft>
                          <a:spcPts val="300"/>
                        </a:spcAft>
                        <a:buClrTx/>
                        <a:buSzTx/>
                        <a:buFontTx/>
                        <a:buNone/>
                        <a:tabLst/>
                        <a:defRPr/>
                      </a:pPr>
                      <a:r>
                        <a:rPr lang="zh-CN" altLang="zh-CN" sz="1600" kern="100" dirty="0" smtClean="0">
                          <a:solidFill>
                            <a:schemeClr val="tx1"/>
                          </a:solidFill>
                          <a:effectLst/>
                          <a:latin typeface="+mn-lt"/>
                          <a:ea typeface="黑体" panose="02010609060101010101" pitchFamily="49" charset="-122"/>
                          <a:cs typeface="+mn-cs"/>
                        </a:rPr>
                        <a:t>王毅</a:t>
                      </a:r>
                      <a:r>
                        <a:rPr lang="en-US" altLang="zh-CN" sz="1600" kern="100" dirty="0" smtClean="0">
                          <a:solidFill>
                            <a:schemeClr val="tx1"/>
                          </a:solidFill>
                          <a:effectLst/>
                          <a:latin typeface="+mn-lt"/>
                          <a:ea typeface="黑体" panose="02010609060101010101" pitchFamily="49" charset="-122"/>
                          <a:cs typeface="+mn-cs"/>
                        </a:rPr>
                        <a:t>(</a:t>
                      </a:r>
                      <a:r>
                        <a:rPr lang="zh-CN" altLang="zh-CN" sz="1600" kern="100" dirty="0" smtClean="0">
                          <a:solidFill>
                            <a:schemeClr val="tx1"/>
                          </a:solidFill>
                          <a:effectLst/>
                          <a:latin typeface="+mn-lt"/>
                          <a:ea typeface="黑体" panose="02010609060101010101" pitchFamily="49" charset="-122"/>
                          <a:cs typeface="+mn-cs"/>
                        </a:rPr>
                        <a:t>中国科学院科技政策与管理科学研究所</a:t>
                      </a:r>
                      <a:r>
                        <a:rPr lang="en-US" altLang="zh-CN" sz="1600" kern="100" dirty="0" smtClean="0">
                          <a:solidFill>
                            <a:schemeClr val="tx1"/>
                          </a:solidFill>
                          <a:effectLst/>
                          <a:latin typeface="+mn-lt"/>
                          <a:ea typeface="黑体" panose="02010609060101010101" pitchFamily="49" charset="-122"/>
                          <a:cs typeface="+mn-cs"/>
                        </a:rPr>
                        <a:t>)/Institute of ST policy</a:t>
                      </a:r>
                      <a:r>
                        <a:rPr lang="en-US" altLang="zh-CN" sz="1600" kern="100" baseline="0" dirty="0" smtClean="0">
                          <a:solidFill>
                            <a:schemeClr val="tx1"/>
                          </a:solidFill>
                          <a:effectLst/>
                          <a:latin typeface="+mn-lt"/>
                          <a:ea typeface="黑体" panose="02010609060101010101" pitchFamily="49" charset="-122"/>
                          <a:cs typeface="+mn-cs"/>
                        </a:rPr>
                        <a:t> and management, CAS</a:t>
                      </a:r>
                      <a:endParaRPr lang="zh-CN" altLang="zh-CN" sz="1600" kern="100" dirty="0">
                        <a:solidFill>
                          <a:schemeClr val="tx1"/>
                        </a:solidFill>
                        <a:effectLst/>
                        <a:latin typeface="+mn-lt"/>
                        <a:ea typeface="黑体" panose="02010609060101010101" pitchFamily="49" charset="-122"/>
                        <a:cs typeface="+mn-cs"/>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dirty="0"/>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vMerge="1">
                  <a:txBody>
                    <a:bodyPr/>
                    <a:lstStyle/>
                    <a:p>
                      <a:endParaRPr lang="zh-CN" altLang="en-US"/>
                    </a:p>
                  </a:txBody>
                  <a:tcPr/>
                </a:tc>
                <a:tc gridSpan="3">
                  <a:txBody>
                    <a:bodyPr/>
                    <a:lstStyle/>
                    <a:p>
                      <a:pPr marL="0" marR="0" indent="0" algn="just" defTabSz="457200" rtl="0" eaLnBrk="1" fontAlgn="auto" latinLnBrk="0" hangingPunct="1">
                        <a:lnSpc>
                          <a:spcPct val="100000"/>
                        </a:lnSpc>
                        <a:spcBef>
                          <a:spcPts val="300"/>
                        </a:spcBef>
                        <a:spcAft>
                          <a:spcPts val="300"/>
                        </a:spcAft>
                        <a:buClrTx/>
                        <a:buSzTx/>
                        <a:buFontTx/>
                        <a:buNone/>
                        <a:tabLst/>
                        <a:defRPr/>
                      </a:pPr>
                      <a:r>
                        <a:rPr lang="zh-CN" altLang="zh-CN" sz="1600" kern="100" dirty="0" smtClean="0">
                          <a:solidFill>
                            <a:schemeClr val="tx1"/>
                          </a:solidFill>
                          <a:effectLst/>
                          <a:latin typeface="+mn-lt"/>
                          <a:ea typeface="黑体" panose="02010609060101010101" pitchFamily="49" charset="-122"/>
                          <a:cs typeface="+mn-cs"/>
                        </a:rPr>
                        <a:t>夏光</a:t>
                      </a:r>
                      <a:r>
                        <a:rPr lang="en-US" altLang="zh-CN" sz="1600" kern="100" dirty="0" smtClean="0">
                          <a:solidFill>
                            <a:schemeClr val="tx1"/>
                          </a:solidFill>
                          <a:effectLst/>
                          <a:latin typeface="+mn-lt"/>
                          <a:ea typeface="黑体" panose="02010609060101010101" pitchFamily="49" charset="-122"/>
                          <a:cs typeface="+mn-cs"/>
                        </a:rPr>
                        <a:t>(</a:t>
                      </a:r>
                      <a:r>
                        <a:rPr lang="zh-CN" altLang="zh-CN" sz="1600" kern="100" dirty="0" smtClean="0">
                          <a:solidFill>
                            <a:schemeClr val="tx1"/>
                          </a:solidFill>
                          <a:effectLst/>
                          <a:latin typeface="+mn-lt"/>
                          <a:ea typeface="黑体" panose="02010609060101010101" pitchFamily="49" charset="-122"/>
                          <a:cs typeface="+mn-cs"/>
                        </a:rPr>
                        <a:t>环保部环境与经济政策研究中心</a:t>
                      </a:r>
                      <a:r>
                        <a:rPr lang="en-US" altLang="zh-CN" sz="1600" kern="100" dirty="0" smtClean="0">
                          <a:solidFill>
                            <a:schemeClr val="tx1"/>
                          </a:solidFill>
                          <a:effectLst/>
                          <a:latin typeface="+mn-lt"/>
                          <a:ea typeface="黑体" panose="02010609060101010101" pitchFamily="49" charset="-122"/>
                          <a:cs typeface="+mn-cs"/>
                        </a:rPr>
                        <a:t>)/Center of environmental and economic</a:t>
                      </a:r>
                      <a:r>
                        <a:rPr lang="en-US" altLang="zh-CN" sz="1600" kern="100" baseline="0" dirty="0" smtClean="0">
                          <a:solidFill>
                            <a:schemeClr val="tx1"/>
                          </a:solidFill>
                          <a:effectLst/>
                          <a:latin typeface="+mn-lt"/>
                          <a:ea typeface="黑体" panose="02010609060101010101" pitchFamily="49" charset="-122"/>
                          <a:cs typeface="+mn-cs"/>
                        </a:rPr>
                        <a:t> policy</a:t>
                      </a:r>
                      <a:endParaRPr lang="zh-CN" altLang="zh-CN" sz="1600" kern="100" dirty="0" smtClean="0">
                        <a:solidFill>
                          <a:schemeClr val="tx1"/>
                        </a:solidFill>
                        <a:effectLst/>
                        <a:latin typeface="+mn-lt"/>
                        <a:ea typeface="黑体" panose="02010609060101010101" pitchFamily="49" charset="-122"/>
                        <a:cs typeface="+mn-cs"/>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dirty="0"/>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dirty="0"/>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665">
                <a:tc vMerge="1">
                  <a:txBody>
                    <a:bodyPr/>
                    <a:lstStyle/>
                    <a:p>
                      <a:endParaRPr lang="zh-CN" altLang="en-US"/>
                    </a:p>
                  </a:txBody>
                  <a:tcPr/>
                </a:tc>
                <a:tc gridSpan="3">
                  <a:txBody>
                    <a:bodyPr/>
                    <a:lstStyle/>
                    <a:p>
                      <a:pPr marL="0" marR="0" indent="0" algn="just" defTabSz="457200" rtl="0" eaLnBrk="1" fontAlgn="auto" latinLnBrk="0" hangingPunct="1">
                        <a:lnSpc>
                          <a:spcPct val="100000"/>
                        </a:lnSpc>
                        <a:spcBef>
                          <a:spcPts val="300"/>
                        </a:spcBef>
                        <a:spcAft>
                          <a:spcPts val="300"/>
                        </a:spcAft>
                        <a:buClrTx/>
                        <a:buSzTx/>
                        <a:buFontTx/>
                        <a:buNone/>
                        <a:tabLst/>
                        <a:defRPr/>
                      </a:pPr>
                      <a:r>
                        <a:rPr lang="zh-CN" altLang="zh-CN" sz="1600" kern="100" dirty="0" smtClean="0">
                          <a:solidFill>
                            <a:schemeClr val="tx1"/>
                          </a:solidFill>
                          <a:effectLst/>
                          <a:latin typeface="+mn-lt"/>
                          <a:ea typeface="黑体" panose="02010609060101010101" pitchFamily="49" charset="-122"/>
                          <a:cs typeface="+mn-cs"/>
                        </a:rPr>
                        <a:t>王斌</a:t>
                      </a:r>
                      <a:r>
                        <a:rPr lang="en-US" altLang="zh-CN" sz="1600" kern="100" dirty="0" smtClean="0">
                          <a:solidFill>
                            <a:schemeClr val="tx1"/>
                          </a:solidFill>
                          <a:effectLst/>
                          <a:latin typeface="+mn-lt"/>
                          <a:ea typeface="黑体" panose="02010609060101010101" pitchFamily="49" charset="-122"/>
                          <a:cs typeface="+mn-cs"/>
                        </a:rPr>
                        <a:t>(</a:t>
                      </a:r>
                      <a:r>
                        <a:rPr lang="zh-CN" altLang="zh-CN" sz="1600" kern="100" dirty="0" smtClean="0">
                          <a:solidFill>
                            <a:schemeClr val="tx1"/>
                          </a:solidFill>
                          <a:effectLst/>
                          <a:latin typeface="+mn-lt"/>
                          <a:ea typeface="黑体" panose="02010609060101010101" pitchFamily="49" charset="-122"/>
                          <a:cs typeface="+mn-cs"/>
                        </a:rPr>
                        <a:t>国家海洋局北海分局</a:t>
                      </a:r>
                      <a:r>
                        <a:rPr lang="en-US" altLang="zh-CN" sz="1600" kern="100" dirty="0" smtClean="0">
                          <a:solidFill>
                            <a:schemeClr val="tx1"/>
                          </a:solidFill>
                          <a:effectLst/>
                          <a:latin typeface="+mn-lt"/>
                          <a:ea typeface="黑体" panose="02010609060101010101" pitchFamily="49" charset="-122"/>
                          <a:cs typeface="+mn-cs"/>
                        </a:rPr>
                        <a:t>)</a:t>
                      </a:r>
                      <a:r>
                        <a:rPr lang="zh-CN" altLang="zh-CN" sz="1600" kern="100" dirty="0" smtClean="0">
                          <a:solidFill>
                            <a:schemeClr val="tx1"/>
                          </a:solidFill>
                          <a:effectLst/>
                          <a:latin typeface="+mn-lt"/>
                          <a:ea typeface="黑体" panose="02010609060101010101" pitchFamily="49" charset="-122"/>
                          <a:cs typeface="+mn-cs"/>
                        </a:rPr>
                        <a:t> </a:t>
                      </a:r>
                      <a:r>
                        <a:rPr lang="en-US" altLang="zh-CN" sz="1600" kern="100" dirty="0" smtClean="0">
                          <a:solidFill>
                            <a:schemeClr val="tx1"/>
                          </a:solidFill>
                          <a:effectLst/>
                          <a:latin typeface="+mn-lt"/>
                          <a:ea typeface="黑体" panose="02010609060101010101" pitchFamily="49" charset="-122"/>
                          <a:cs typeface="+mn-cs"/>
                        </a:rPr>
                        <a:t>/State</a:t>
                      </a:r>
                      <a:r>
                        <a:rPr lang="en-US" altLang="zh-CN" sz="1600" kern="100" baseline="0" dirty="0" smtClean="0">
                          <a:solidFill>
                            <a:schemeClr val="tx1"/>
                          </a:solidFill>
                          <a:effectLst/>
                          <a:latin typeface="+mn-lt"/>
                          <a:ea typeface="黑体" panose="02010609060101010101" pitchFamily="49" charset="-122"/>
                          <a:cs typeface="+mn-cs"/>
                        </a:rPr>
                        <a:t> </a:t>
                      </a:r>
                      <a:r>
                        <a:rPr lang="en-US" altLang="zh-CN" sz="1600" kern="100" baseline="0" dirty="0" err="1" smtClean="0">
                          <a:solidFill>
                            <a:schemeClr val="tx1"/>
                          </a:solidFill>
                          <a:effectLst/>
                          <a:latin typeface="+mn-lt"/>
                          <a:ea typeface="黑体" panose="02010609060101010101" pitchFamily="49" charset="-122"/>
                          <a:cs typeface="+mn-cs"/>
                        </a:rPr>
                        <a:t>Adminiatration</a:t>
                      </a:r>
                      <a:r>
                        <a:rPr lang="en-US" altLang="zh-CN" sz="1600" kern="100" baseline="0" dirty="0" smtClean="0">
                          <a:solidFill>
                            <a:schemeClr val="tx1"/>
                          </a:solidFill>
                          <a:effectLst/>
                          <a:latin typeface="+mn-lt"/>
                          <a:ea typeface="黑体" panose="02010609060101010101" pitchFamily="49" charset="-122"/>
                          <a:cs typeface="+mn-cs"/>
                        </a:rPr>
                        <a:t> of Ocean</a:t>
                      </a:r>
                      <a:endParaRPr lang="zh-CN" altLang="zh-CN" sz="1600" kern="100" dirty="0" smtClean="0">
                        <a:solidFill>
                          <a:schemeClr val="tx1"/>
                        </a:solidFill>
                        <a:effectLst/>
                        <a:latin typeface="+mn-lt"/>
                        <a:ea typeface="黑体" panose="02010609060101010101" pitchFamily="49" charset="-122"/>
                        <a:cs typeface="+mn-cs"/>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65665">
                <a:tc vMerge="1">
                  <a:txBody>
                    <a:bodyPr/>
                    <a:lstStyle/>
                    <a:p>
                      <a:endParaRPr lang="zh-CN" altLang="en-US"/>
                    </a:p>
                  </a:txBody>
                  <a:tcPr/>
                </a:tc>
                <a:tc gridSpan="3">
                  <a:txBody>
                    <a:bodyPr/>
                    <a:lstStyle/>
                    <a:p>
                      <a:pPr marL="0" marR="0" indent="0" algn="just" defTabSz="457200" rtl="0" eaLnBrk="1" fontAlgn="auto" latinLnBrk="0" hangingPunct="1">
                        <a:lnSpc>
                          <a:spcPct val="100000"/>
                        </a:lnSpc>
                        <a:spcBef>
                          <a:spcPts val="300"/>
                        </a:spcBef>
                        <a:spcAft>
                          <a:spcPts val="300"/>
                        </a:spcAft>
                        <a:buClrTx/>
                        <a:buSzTx/>
                        <a:buFontTx/>
                        <a:buNone/>
                        <a:tabLst/>
                        <a:defRPr/>
                      </a:pPr>
                      <a:r>
                        <a:rPr lang="zh-CN" altLang="zh-CN" sz="1600" kern="100" dirty="0" smtClean="0">
                          <a:solidFill>
                            <a:schemeClr val="tx1"/>
                          </a:solidFill>
                          <a:effectLst/>
                          <a:latin typeface="+mn-lt"/>
                          <a:ea typeface="黑体" panose="02010609060101010101" pitchFamily="49" charset="-122"/>
                          <a:cs typeface="+mn-cs"/>
                        </a:rPr>
                        <a:t>刘卫东</a:t>
                      </a:r>
                      <a:r>
                        <a:rPr lang="en-US" altLang="zh-CN" sz="1600" kern="100" dirty="0" smtClean="0">
                          <a:solidFill>
                            <a:schemeClr val="tx1"/>
                          </a:solidFill>
                          <a:effectLst/>
                          <a:latin typeface="+mn-lt"/>
                          <a:ea typeface="黑体" panose="02010609060101010101" pitchFamily="49" charset="-122"/>
                          <a:cs typeface="+mn-cs"/>
                        </a:rPr>
                        <a:t>(</a:t>
                      </a:r>
                      <a:r>
                        <a:rPr lang="zh-CN" altLang="zh-CN" sz="1600" kern="100" dirty="0" smtClean="0">
                          <a:solidFill>
                            <a:schemeClr val="tx1"/>
                          </a:solidFill>
                          <a:effectLst/>
                          <a:latin typeface="+mn-lt"/>
                          <a:ea typeface="黑体" panose="02010609060101010101" pitchFamily="49" charset="-122"/>
                          <a:cs typeface="+mn-cs"/>
                        </a:rPr>
                        <a:t>中国科学院地理科学与资源研究所</a:t>
                      </a:r>
                      <a:r>
                        <a:rPr lang="en-US" altLang="zh-CN" sz="1600" kern="100" dirty="0" smtClean="0">
                          <a:solidFill>
                            <a:schemeClr val="tx1"/>
                          </a:solidFill>
                          <a:effectLst/>
                          <a:latin typeface="+mn-lt"/>
                          <a:ea typeface="黑体" panose="02010609060101010101" pitchFamily="49" charset="-122"/>
                          <a:cs typeface="+mn-cs"/>
                        </a:rPr>
                        <a:t>)/</a:t>
                      </a:r>
                      <a:endParaRPr lang="zh-CN" altLang="zh-CN" sz="1600" kern="100" dirty="0" smtClean="0">
                        <a:solidFill>
                          <a:schemeClr val="tx1"/>
                        </a:solidFill>
                        <a:effectLst/>
                        <a:latin typeface="+mn-lt"/>
                        <a:ea typeface="黑体" panose="02010609060101010101" pitchFamily="49" charset="-122"/>
                        <a:cs typeface="+mn-cs"/>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65665">
                <a:tc vMerge="1">
                  <a:txBody>
                    <a:bodyPr/>
                    <a:lstStyle/>
                    <a:p>
                      <a:endParaRPr lang="zh-CN" altLang="en-US"/>
                    </a:p>
                  </a:txBody>
                  <a:tcPr/>
                </a:tc>
                <a:tc gridSpan="3">
                  <a:txBody>
                    <a:bodyPr/>
                    <a:lstStyle/>
                    <a:p>
                      <a:pPr marL="0" marR="0" indent="0" algn="just" defTabSz="457200" rtl="0" eaLnBrk="1" fontAlgn="auto" latinLnBrk="0" hangingPunct="1">
                        <a:lnSpc>
                          <a:spcPct val="100000"/>
                        </a:lnSpc>
                        <a:spcBef>
                          <a:spcPts val="300"/>
                        </a:spcBef>
                        <a:spcAft>
                          <a:spcPts val="300"/>
                        </a:spcAft>
                        <a:buClrTx/>
                        <a:buSzTx/>
                        <a:buFontTx/>
                        <a:buNone/>
                        <a:tabLst/>
                        <a:defRPr/>
                      </a:pPr>
                      <a:r>
                        <a:rPr lang="zh-CN" altLang="zh-CN" sz="1600" kern="100" dirty="0" smtClean="0">
                          <a:solidFill>
                            <a:schemeClr val="tx1"/>
                          </a:solidFill>
                          <a:effectLst/>
                          <a:latin typeface="+mn-lt"/>
                          <a:ea typeface="黑体" panose="02010609060101010101" pitchFamily="49" charset="-122"/>
                          <a:cs typeface="+mn-cs"/>
                        </a:rPr>
                        <a:t>王桥</a:t>
                      </a:r>
                      <a:r>
                        <a:rPr lang="en-US" altLang="zh-CN" sz="1600" kern="100" dirty="0" smtClean="0">
                          <a:solidFill>
                            <a:schemeClr val="tx1"/>
                          </a:solidFill>
                          <a:effectLst/>
                          <a:latin typeface="+mn-lt"/>
                          <a:ea typeface="黑体" panose="02010609060101010101" pitchFamily="49" charset="-122"/>
                          <a:cs typeface="+mn-cs"/>
                        </a:rPr>
                        <a:t>(</a:t>
                      </a:r>
                      <a:r>
                        <a:rPr lang="zh-CN" altLang="zh-CN" sz="1600" kern="100" dirty="0" smtClean="0">
                          <a:solidFill>
                            <a:schemeClr val="tx1"/>
                          </a:solidFill>
                          <a:effectLst/>
                          <a:latin typeface="+mn-lt"/>
                          <a:ea typeface="黑体" panose="02010609060101010101" pitchFamily="49" charset="-122"/>
                          <a:cs typeface="+mn-cs"/>
                        </a:rPr>
                        <a:t>环保部环境卫星应用中心</a:t>
                      </a:r>
                      <a:r>
                        <a:rPr lang="en-US" altLang="zh-CN" sz="1600" kern="100" dirty="0" smtClean="0">
                          <a:solidFill>
                            <a:schemeClr val="tx1"/>
                          </a:solidFill>
                          <a:effectLst/>
                          <a:latin typeface="+mn-lt"/>
                          <a:ea typeface="黑体" panose="02010609060101010101" pitchFamily="49" charset="-122"/>
                          <a:cs typeface="+mn-cs"/>
                        </a:rPr>
                        <a:t>)/</a:t>
                      </a:r>
                      <a:endParaRPr lang="zh-CN" altLang="zh-CN" sz="1600" kern="100" dirty="0" smtClean="0">
                        <a:solidFill>
                          <a:schemeClr val="tx1"/>
                        </a:solidFill>
                        <a:effectLst/>
                        <a:latin typeface="+mn-lt"/>
                        <a:ea typeface="黑体" panose="02010609060101010101" pitchFamily="49" charset="-122"/>
                        <a:cs typeface="+mn-cs"/>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Bef>
                          <a:spcPts val="300"/>
                        </a:spcBef>
                        <a:spcAft>
                          <a:spcPts val="300"/>
                        </a:spcAft>
                      </a:pPr>
                      <a:endParaRPr lang="zh-CN" sz="16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dirty="0"/>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37">
                <a:tc>
                  <a:txBody>
                    <a:bodyPr/>
                    <a:lstStyle/>
                    <a:p>
                      <a:pPr algn="ctr">
                        <a:spcAft>
                          <a:spcPts val="0"/>
                        </a:spcAft>
                      </a:pPr>
                      <a:r>
                        <a:rPr lang="zh-CN" sz="1600" b="1" kern="100" dirty="0">
                          <a:solidFill>
                            <a:srgbClr val="323E32"/>
                          </a:solidFill>
                          <a:latin typeface="+mn-lt"/>
                          <a:ea typeface="黑体" panose="02010609060101010101" pitchFamily="49" charset="-122"/>
                        </a:rPr>
                        <a:t>协调</a:t>
                      </a:r>
                      <a:r>
                        <a:rPr lang="zh-CN" sz="1600" b="1" kern="100" dirty="0" smtClean="0">
                          <a:solidFill>
                            <a:srgbClr val="323E32"/>
                          </a:solidFill>
                          <a:latin typeface="+mn-lt"/>
                          <a:ea typeface="黑体" panose="02010609060101010101" pitchFamily="49" charset="-122"/>
                        </a:rPr>
                        <a:t>员</a:t>
                      </a:r>
                      <a:r>
                        <a:rPr lang="en-US" altLang="zh-CN" sz="1600" b="1" kern="100" dirty="0" smtClean="0">
                          <a:solidFill>
                            <a:srgbClr val="323E32"/>
                          </a:solidFill>
                          <a:latin typeface="+mn-lt"/>
                          <a:ea typeface="黑体" panose="02010609060101010101" pitchFamily="49" charset="-122"/>
                        </a:rPr>
                        <a:t>/</a:t>
                      </a:r>
                      <a:r>
                        <a:rPr lang="en-US" altLang="zh-CN" sz="1200" b="1" kern="100" dirty="0" smtClean="0">
                          <a:solidFill>
                            <a:srgbClr val="323E32"/>
                          </a:solidFill>
                          <a:latin typeface="+mn-lt"/>
                          <a:ea typeface="黑体" panose="02010609060101010101" pitchFamily="49" charset="-122"/>
                        </a:rPr>
                        <a:t>Coordinator</a:t>
                      </a:r>
                      <a:endParaRPr lang="zh-CN" sz="1200" b="1" kern="100" dirty="0">
                        <a:latin typeface="+mn-lt"/>
                        <a:ea typeface="黑体" panose="02010609060101010101" pitchFamily="49" charset="-122"/>
                      </a:endParaRPr>
                    </a:p>
                  </a:txBody>
                  <a:tcPr marL="55449" marR="5544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Bef>
                          <a:spcPts val="300"/>
                        </a:spcBef>
                        <a:spcAft>
                          <a:spcPts val="300"/>
                        </a:spcAft>
                      </a:pPr>
                      <a:r>
                        <a:rPr lang="zh-CN" sz="1600" b="1" kern="100" dirty="0" smtClean="0">
                          <a:solidFill>
                            <a:srgbClr val="0000FF"/>
                          </a:solidFill>
                          <a:latin typeface="+mn-lt"/>
                          <a:ea typeface="黑体" panose="02010609060101010101" pitchFamily="49" charset="-122"/>
                          <a:cs typeface="+mn-cs"/>
                        </a:rPr>
                        <a:t>郑华</a:t>
                      </a:r>
                      <a:r>
                        <a:rPr lang="en-US" altLang="zh-CN" sz="1500" b="0" kern="100" dirty="0" smtClean="0">
                          <a:solidFill>
                            <a:srgbClr val="323E32"/>
                          </a:solidFill>
                          <a:latin typeface="+mn-lt"/>
                          <a:ea typeface="黑体" panose="02010609060101010101" pitchFamily="49" charset="-122"/>
                          <a:cs typeface="+mn-cs"/>
                        </a:rPr>
                        <a:t>(</a:t>
                      </a:r>
                      <a:r>
                        <a:rPr lang="zh-CN" sz="1500" kern="100" dirty="0" smtClean="0">
                          <a:solidFill>
                            <a:srgbClr val="323E32"/>
                          </a:solidFill>
                          <a:latin typeface="+mn-lt"/>
                          <a:ea typeface="黑体" panose="02010609060101010101" pitchFamily="49" charset="-122"/>
                        </a:rPr>
                        <a:t>中国科学院</a:t>
                      </a:r>
                      <a:r>
                        <a:rPr lang="zh-CN" sz="1500" kern="100" dirty="0">
                          <a:solidFill>
                            <a:srgbClr val="323E32"/>
                          </a:solidFill>
                          <a:latin typeface="+mn-lt"/>
                          <a:ea typeface="黑体" panose="02010609060101010101" pitchFamily="49" charset="-122"/>
                        </a:rPr>
                        <a:t>生态环境</a:t>
                      </a:r>
                      <a:r>
                        <a:rPr lang="zh-CN" sz="1500" kern="100" dirty="0" smtClean="0">
                          <a:solidFill>
                            <a:srgbClr val="323E32"/>
                          </a:solidFill>
                          <a:latin typeface="+mn-lt"/>
                          <a:ea typeface="黑体" panose="02010609060101010101" pitchFamily="49" charset="-122"/>
                        </a:rPr>
                        <a:t>研究中心</a:t>
                      </a:r>
                      <a:r>
                        <a:rPr lang="en-US" altLang="zh-CN" sz="1500" kern="100" dirty="0" smtClean="0">
                          <a:solidFill>
                            <a:srgbClr val="323E32"/>
                          </a:solidFill>
                          <a:latin typeface="+mn-lt"/>
                          <a:ea typeface="黑体" panose="02010609060101010101" pitchFamily="49" charset="-122"/>
                        </a:rPr>
                        <a:t>)/</a:t>
                      </a:r>
                      <a:r>
                        <a:rPr lang="en-US" altLang="zh-CN" sz="1500" kern="1200" dirty="0" smtClean="0">
                          <a:solidFill>
                            <a:schemeClr val="tx1"/>
                          </a:solidFill>
                          <a:latin typeface="+mn-lt"/>
                          <a:ea typeface="黑体" panose="02010609060101010101" pitchFamily="49" charset="-122"/>
                          <a:cs typeface="+mn-cs"/>
                        </a:rPr>
                        <a:t> Research Center for Eco-Environmental Sciences, CAS</a:t>
                      </a:r>
                      <a:endParaRPr lang="zh-CN" sz="15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Bef>
                          <a:spcPts val="300"/>
                        </a:spcBef>
                        <a:spcAft>
                          <a:spcPts val="300"/>
                        </a:spcAft>
                      </a:pPr>
                      <a:endParaRPr lang="zh-CN" sz="15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zh-CN" sz="1600" b="1" kern="100" dirty="0">
                          <a:solidFill>
                            <a:srgbClr val="0000FF"/>
                          </a:solidFill>
                          <a:latin typeface="+mn-lt"/>
                          <a:ea typeface="黑体" panose="02010609060101010101" pitchFamily="49" charset="-122"/>
                          <a:cs typeface="+mn-cs"/>
                        </a:rPr>
                        <a:t>朱春</a:t>
                      </a:r>
                      <a:r>
                        <a:rPr lang="zh-CN" sz="1600" b="1" kern="100" dirty="0" smtClean="0">
                          <a:solidFill>
                            <a:srgbClr val="0000FF"/>
                          </a:solidFill>
                          <a:latin typeface="+mn-lt"/>
                          <a:ea typeface="黑体" panose="02010609060101010101" pitchFamily="49" charset="-122"/>
                          <a:cs typeface="+mn-cs"/>
                        </a:rPr>
                        <a:t>全</a:t>
                      </a:r>
                      <a:r>
                        <a:rPr lang="en-US" altLang="zh-CN" sz="1500" kern="100" dirty="0" smtClean="0">
                          <a:solidFill>
                            <a:srgbClr val="323E32"/>
                          </a:solidFill>
                          <a:latin typeface="+mn-lt"/>
                          <a:ea typeface="黑体" panose="02010609060101010101" pitchFamily="49" charset="-122"/>
                        </a:rPr>
                        <a:t>/</a:t>
                      </a:r>
                      <a:r>
                        <a:rPr lang="zh-CN" altLang="zh-CN" sz="1500" kern="1200" dirty="0" smtClean="0">
                          <a:solidFill>
                            <a:schemeClr val="tx1"/>
                          </a:solidFill>
                          <a:latin typeface="+mn-lt"/>
                          <a:ea typeface="黑体" panose="02010609060101010101" pitchFamily="49" charset="-122"/>
                          <a:cs typeface="+mn-cs"/>
                        </a:rPr>
                        <a:t>世界自然保护联盟驻华代表</a:t>
                      </a:r>
                      <a:r>
                        <a:rPr lang="en-US" altLang="zh-CN" sz="1500" kern="1200" dirty="0" smtClean="0">
                          <a:solidFill>
                            <a:schemeClr val="tx1"/>
                          </a:solidFill>
                          <a:latin typeface="+mn-lt"/>
                          <a:ea typeface="黑体" panose="02010609060101010101" pitchFamily="49" charset="-122"/>
                          <a:cs typeface="+mn-cs"/>
                        </a:rPr>
                        <a:t>/Country Representative, China, IUCN</a:t>
                      </a:r>
                      <a:endParaRPr lang="zh-CN" sz="1500" kern="100" dirty="0">
                        <a:latin typeface="+mn-lt"/>
                        <a:ea typeface="黑体" panose="02010609060101010101" pitchFamily="49" charset="-122"/>
                      </a:endParaRPr>
                    </a:p>
                  </a:txBody>
                  <a:tcPr marL="55449" marR="55449" marT="36003" marB="36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2775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563938" y="227013"/>
            <a:ext cx="5580062" cy="3148012"/>
          </a:xfrm>
          <a:prstGeom prst="rect">
            <a:avLst/>
          </a:prstGeom>
          <a:gradFill rotWithShape="1">
            <a:gsLst>
              <a:gs pos="0">
                <a:srgbClr val="FF0000"/>
              </a:gs>
              <a:gs pos="100000">
                <a:schemeClr val="bg1"/>
              </a:gs>
            </a:gsLst>
            <a:lin ang="5400000" scaled="1"/>
          </a:gradFill>
          <a:ln w="3175">
            <a:solidFill>
              <a:srgbClr val="FF0000"/>
            </a:solidFill>
            <a:miter lim="800000"/>
            <a:headEnd/>
            <a:tailEnd/>
          </a:ln>
          <a:effectLst>
            <a:outerShdw blurRad="63500" dist="107763" dir="13500000" algn="ctr" rotWithShape="0">
              <a:srgbClr val="000000">
                <a:alpha val="50000"/>
              </a:srgbClr>
            </a:outerShdw>
          </a:effectLst>
        </p:spPr>
        <p:txBody>
          <a:bodyPr/>
          <a:lstStyle/>
          <a:p>
            <a:pPr marL="365125" indent="-282575" eaLnBrk="0" hangingPunct="0">
              <a:buClr>
                <a:schemeClr val="accent1"/>
              </a:buClr>
              <a:buSzPct val="80000"/>
              <a:buFont typeface="Wingdings 2" charset="0"/>
              <a:buNone/>
            </a:pPr>
            <a:r>
              <a:rPr lang="zh-CN" altLang="en-US" sz="1600" dirty="0">
                <a:solidFill>
                  <a:schemeClr val="tx2"/>
                </a:solidFill>
                <a:ea typeface="黑体" charset="0"/>
                <a:cs typeface="黑体" charset="0"/>
              </a:rPr>
              <a:t>八、</a:t>
            </a:r>
            <a:r>
              <a:rPr lang="en-US" altLang="zh-CN" sz="1600" dirty="0">
                <a:solidFill>
                  <a:schemeClr val="tx2"/>
                </a:solidFill>
                <a:ea typeface="黑体" charset="0"/>
                <a:cs typeface="黑体" charset="0"/>
              </a:rPr>
              <a:t>Vigorously advancing  ecological civilization</a:t>
            </a:r>
          </a:p>
          <a:p>
            <a:pPr marL="365125" indent="-282575" eaLnBrk="0" hangingPunct="0">
              <a:buClr>
                <a:schemeClr val="accent1"/>
              </a:buClr>
              <a:buSzPct val="80000"/>
              <a:buFont typeface="Wingdings 2" charset="0"/>
              <a:buNone/>
            </a:pPr>
            <a:r>
              <a:rPr lang="en-US" altLang="zh-CN" sz="1600" dirty="0">
                <a:solidFill>
                  <a:schemeClr val="tx2"/>
                </a:solidFill>
                <a:ea typeface="黑体" charset="0"/>
                <a:cs typeface="黑体" charset="0"/>
              </a:rPr>
              <a:t>construction</a:t>
            </a:r>
            <a:endParaRPr lang="zh-CN" altLang="en-US" sz="1600" dirty="0">
              <a:solidFill>
                <a:schemeClr val="tx2"/>
              </a:solidFill>
              <a:ea typeface="黑体" charset="0"/>
              <a:cs typeface="黑体" charset="0"/>
            </a:endParaRPr>
          </a:p>
          <a:p>
            <a:pPr marL="365125" indent="-282575" eaLnBrk="0" hangingPunct="0">
              <a:buClr>
                <a:schemeClr val="accent1"/>
              </a:buClr>
              <a:buSzPct val="80000"/>
              <a:buFont typeface="Wingdings 2" charset="0"/>
              <a:buChar char=""/>
            </a:pPr>
            <a:r>
              <a:rPr lang="en-US" altLang="zh-CN" sz="1600" dirty="0">
                <a:solidFill>
                  <a:schemeClr val="tx2"/>
                </a:solidFill>
                <a:ea typeface="黑体" charset="0"/>
                <a:cs typeface="黑体" charset="0"/>
              </a:rPr>
              <a:t>Strive to build a beautiful China</a:t>
            </a:r>
            <a:r>
              <a:rPr lang="zh-CN" altLang="en-US" sz="1600" dirty="0">
                <a:solidFill>
                  <a:schemeClr val="tx2"/>
                </a:solidFill>
                <a:ea typeface="黑体" charset="0"/>
                <a:cs typeface="黑体" charset="0"/>
              </a:rPr>
              <a:t> </a:t>
            </a:r>
            <a:r>
              <a:rPr lang="en-US" altLang="zh-CN" sz="1600" dirty="0">
                <a:solidFill>
                  <a:schemeClr val="tx2"/>
                </a:solidFill>
                <a:ea typeface="黑体" charset="0"/>
                <a:cs typeface="黑体" charset="0"/>
              </a:rPr>
              <a:t>and achieve sustainable development of Chinese nation.</a:t>
            </a:r>
            <a:endParaRPr lang="zh-CN" altLang="en-US" sz="1600" dirty="0">
              <a:solidFill>
                <a:schemeClr val="tx2"/>
              </a:solidFill>
              <a:ea typeface="黑体" charset="0"/>
              <a:cs typeface="黑体" charset="0"/>
            </a:endParaRPr>
          </a:p>
          <a:p>
            <a:pPr marL="365125" indent="-282575" eaLnBrk="0" hangingPunct="0">
              <a:buClr>
                <a:schemeClr val="accent1"/>
              </a:buClr>
              <a:buSzPct val="80000"/>
              <a:buFont typeface="Wingdings 2" charset="0"/>
              <a:buNone/>
            </a:pPr>
            <a:r>
              <a:rPr lang="zh-CN" altLang="en-US" sz="1600" dirty="0">
                <a:solidFill>
                  <a:schemeClr val="tx2"/>
                </a:solidFill>
                <a:ea typeface="黑体" charset="0"/>
                <a:cs typeface="黑体" charset="0"/>
              </a:rPr>
              <a:t>（一）</a:t>
            </a:r>
            <a:r>
              <a:rPr lang="en-US" altLang="zh-CN" sz="1600" dirty="0">
                <a:solidFill>
                  <a:schemeClr val="tx2"/>
                </a:solidFill>
                <a:ea typeface="黑体" charset="0"/>
                <a:cs typeface="黑体" charset="0"/>
              </a:rPr>
              <a:t>improve land development program</a:t>
            </a:r>
            <a:endParaRPr lang="zh-CN" altLang="en-US" sz="1600" dirty="0">
              <a:solidFill>
                <a:schemeClr val="tx2"/>
              </a:solidFill>
              <a:ea typeface="黑体" charset="0"/>
              <a:cs typeface="黑体" charset="0"/>
            </a:endParaRPr>
          </a:p>
          <a:p>
            <a:pPr marL="365125" indent="-282575" eaLnBrk="0" hangingPunct="0">
              <a:buClr>
                <a:schemeClr val="accent1"/>
              </a:buClr>
              <a:buSzPct val="80000"/>
              <a:buFont typeface="Wingdings 2" charset="0"/>
              <a:buChar char=""/>
            </a:pPr>
            <a:r>
              <a:rPr lang="en-US" altLang="zh-CN" sz="1600" dirty="0">
                <a:solidFill>
                  <a:schemeClr val="tx2"/>
                </a:solidFill>
                <a:ea typeface="黑体" charset="0"/>
                <a:cs typeface="黑体" charset="0"/>
              </a:rPr>
              <a:t>Promote the intensiveness and efficiency of production space, the livability of living space</a:t>
            </a:r>
            <a:r>
              <a:rPr lang="zh-CN" altLang="en-US" sz="1600" dirty="0">
                <a:solidFill>
                  <a:schemeClr val="tx2"/>
                </a:solidFill>
                <a:ea typeface="黑体" charset="0"/>
                <a:cs typeface="黑体" charset="0"/>
              </a:rPr>
              <a:t> </a:t>
            </a:r>
            <a:r>
              <a:rPr lang="en-US" altLang="zh-CN" sz="1600" dirty="0">
                <a:solidFill>
                  <a:schemeClr val="tx2"/>
                </a:solidFill>
                <a:ea typeface="黑体" charset="0"/>
                <a:cs typeface="黑体" charset="0"/>
              </a:rPr>
              <a:t>and gracefulness of eco-space</a:t>
            </a:r>
          </a:p>
          <a:p>
            <a:pPr marL="365125" indent="-282575" eaLnBrk="0" hangingPunct="0">
              <a:buClr>
                <a:schemeClr val="accent1"/>
              </a:buClr>
              <a:buSzPct val="80000"/>
              <a:buFont typeface="Wingdings 2" charset="0"/>
              <a:buChar char=""/>
            </a:pPr>
            <a:r>
              <a:rPr lang="en-US" altLang="zh-CN" sz="1600" dirty="0">
                <a:solidFill>
                  <a:schemeClr val="tx2"/>
                </a:solidFill>
                <a:ea typeface="黑体" charset="0"/>
                <a:cs typeface="黑体" charset="0"/>
              </a:rPr>
              <a:t>Build a scientific and reasonable urbanization pattern, agriculture development pattern and ecological safety pattern.</a:t>
            </a:r>
          </a:p>
          <a:p>
            <a:pPr marL="365125" indent="-282575" eaLnBrk="0" hangingPunct="0">
              <a:buClr>
                <a:schemeClr val="accent1"/>
              </a:buClr>
              <a:buSzPct val="80000"/>
              <a:buFont typeface="Wingdings 2" charset="0"/>
              <a:buChar char=""/>
            </a:pPr>
            <a:r>
              <a:rPr lang="zh-CN" altLang="en-US" sz="1400" b="1" dirty="0">
                <a:solidFill>
                  <a:srgbClr val="FF0000"/>
                </a:solidFill>
                <a:ea typeface="黑体" charset="0"/>
                <a:cs typeface="黑体" charset="0"/>
              </a:rPr>
              <a:t>优化国土空间开发格局，构建生态安全格局</a:t>
            </a:r>
            <a:endParaRPr lang="en-US" sz="1400" b="1" dirty="0">
              <a:solidFill>
                <a:srgbClr val="FF0000"/>
              </a:solidFill>
              <a:ea typeface="黑体" charset="0"/>
              <a:cs typeface="黑体" charset="0"/>
            </a:endParaRPr>
          </a:p>
        </p:txBody>
      </p:sp>
      <p:sp>
        <p:nvSpPr>
          <p:cNvPr id="11267" name="Text Box 4"/>
          <p:cNvSpPr txBox="1">
            <a:spLocks noChangeArrowheads="1"/>
          </p:cNvSpPr>
          <p:nvPr/>
        </p:nvSpPr>
        <p:spPr bwMode="auto">
          <a:xfrm>
            <a:off x="-42863" y="1138238"/>
            <a:ext cx="1643063" cy="1231106"/>
          </a:xfrm>
          <a:prstGeom prst="rect">
            <a:avLst/>
          </a:prstGeom>
          <a:noFill/>
          <a:ln w="19050">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lIns="18000" rIns="1800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latinLnBrk="1" hangingPunct="1">
              <a:spcBef>
                <a:spcPts val="600"/>
              </a:spcBef>
            </a:pPr>
            <a:r>
              <a:rPr lang="en-US" altLang="zh-CN" sz="1600" b="1">
                <a:solidFill>
                  <a:srgbClr val="000099"/>
                </a:solidFill>
                <a:latin typeface="+mn-lt"/>
                <a:ea typeface="方正姚体" charset="0"/>
                <a:cs typeface="方正姚体" charset="0"/>
              </a:rPr>
              <a:t>2012.11.8</a:t>
            </a:r>
          </a:p>
          <a:p>
            <a:pPr algn="ctr" eaLnBrk="1" latinLnBrk="1" hangingPunct="1">
              <a:spcBef>
                <a:spcPts val="600"/>
              </a:spcBef>
            </a:pPr>
            <a:r>
              <a:rPr lang="en-US" altLang="zh-CN" sz="1600" b="1">
                <a:solidFill>
                  <a:srgbClr val="000099"/>
                </a:solidFill>
                <a:latin typeface="+mn-lt"/>
                <a:ea typeface="方正姚体" charset="0"/>
                <a:cs typeface="方正姚体" charset="0"/>
              </a:rPr>
              <a:t>Hu Jintao’s repot at 18</a:t>
            </a:r>
            <a:r>
              <a:rPr lang="en-US" altLang="zh-CN" sz="1600" b="1" baseline="30000">
                <a:solidFill>
                  <a:srgbClr val="000099"/>
                </a:solidFill>
                <a:latin typeface="+mn-lt"/>
                <a:ea typeface="方正姚体" charset="0"/>
                <a:cs typeface="方正姚体" charset="0"/>
              </a:rPr>
              <a:t>th</a:t>
            </a:r>
            <a:r>
              <a:rPr lang="en-US" altLang="zh-CN" sz="1600" b="1">
                <a:solidFill>
                  <a:srgbClr val="000099"/>
                </a:solidFill>
                <a:latin typeface="+mn-lt"/>
                <a:ea typeface="方正姚体" charset="0"/>
                <a:cs typeface="方正姚体" charset="0"/>
              </a:rPr>
              <a:t> Party </a:t>
            </a:r>
          </a:p>
          <a:p>
            <a:pPr algn="ctr" eaLnBrk="1" latinLnBrk="1" hangingPunct="1">
              <a:spcBef>
                <a:spcPts val="600"/>
              </a:spcBef>
            </a:pPr>
            <a:r>
              <a:rPr lang="en-US" altLang="zh-CN" sz="1600" b="1">
                <a:solidFill>
                  <a:srgbClr val="000099"/>
                </a:solidFill>
                <a:latin typeface="+mn-lt"/>
                <a:ea typeface="方正姚体" charset="0"/>
                <a:cs typeface="方正姚体" charset="0"/>
              </a:rPr>
              <a:t>Congress</a:t>
            </a:r>
          </a:p>
        </p:txBody>
      </p:sp>
      <p:sp>
        <p:nvSpPr>
          <p:cNvPr id="11268" name="Text Box 6"/>
          <p:cNvSpPr txBox="1">
            <a:spLocks noChangeArrowheads="1"/>
          </p:cNvSpPr>
          <p:nvPr/>
        </p:nvSpPr>
        <p:spPr bwMode="auto">
          <a:xfrm>
            <a:off x="231775" y="5842337"/>
            <a:ext cx="8948738" cy="1015663"/>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eaLnBrk="1" hangingPunct="1">
              <a:spcBef>
                <a:spcPct val="50000"/>
              </a:spcBef>
            </a:pPr>
            <a:r>
              <a:rPr lang="en-US" altLang="zh-CN" sz="2000" b="1" dirty="0">
                <a:latin typeface="+mn-lt"/>
                <a:ea typeface="华文中宋" charset="0"/>
                <a:cs typeface="华文中宋" charset="0"/>
              </a:rPr>
              <a:t>planning the ecological red line is the basis and premise of optimizing land development program, building ecological security program and a beautiful China. </a:t>
            </a:r>
            <a:r>
              <a:rPr lang="zh-CN" altLang="en-US" sz="2000" b="1" dirty="0">
                <a:solidFill>
                  <a:srgbClr val="FF0000"/>
                </a:solidFill>
                <a:latin typeface="+mn-lt"/>
                <a:ea typeface="华文中宋" charset="0"/>
                <a:cs typeface="华文中宋" charset="0"/>
              </a:rPr>
              <a:t>（美丽中国）</a:t>
            </a:r>
          </a:p>
        </p:txBody>
      </p:sp>
      <p:sp>
        <p:nvSpPr>
          <p:cNvPr id="11269" name="Text Box 9"/>
          <p:cNvSpPr txBox="1">
            <a:spLocks noChangeArrowheads="1"/>
          </p:cNvSpPr>
          <p:nvPr/>
        </p:nvSpPr>
        <p:spPr bwMode="auto">
          <a:xfrm>
            <a:off x="3525838" y="3277051"/>
            <a:ext cx="5618162" cy="1015663"/>
          </a:xfrm>
          <a:prstGeom prst="rect">
            <a:avLst/>
          </a:prstGeom>
          <a:gradFill rotWithShape="1">
            <a:gsLst>
              <a:gs pos="0">
                <a:srgbClr val="3399FF"/>
              </a:gs>
              <a:gs pos="100000">
                <a:schemeClr val="bg1"/>
              </a:gs>
            </a:gsLst>
            <a:lin ang="5400000" scaled="1"/>
          </a:gradFill>
          <a:ln w="12700">
            <a:solidFill>
              <a:srgbClr val="0000FF"/>
            </a:solidFill>
            <a:miter lim="800000"/>
            <a:headEnd/>
            <a:tailEnd/>
          </a:ln>
          <a:effectLst>
            <a:outerShdw blurRad="63500" dist="107763" dir="13500000" algn="ctr" rotWithShape="0">
              <a:schemeClr val="bg2">
                <a:alpha val="50000"/>
              </a:schemeClr>
            </a:outerShdw>
          </a:effectLst>
        </p:spPr>
        <p:txBody>
          <a:bodyPr lIns="18000" rIns="1800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just" eaLnBrk="1" hangingPunct="1">
              <a:spcBef>
                <a:spcPct val="50000"/>
              </a:spcBef>
            </a:pPr>
            <a:r>
              <a:rPr lang="en-US" altLang="zh-CN" dirty="0">
                <a:solidFill>
                  <a:srgbClr val="FF3300"/>
                </a:solidFill>
                <a:latin typeface="+mn-lt"/>
                <a:ea typeface="黑体" charset="0"/>
                <a:cs typeface="黑体" charset="0"/>
              </a:rPr>
              <a:t>draw and observe the ecological red line </a:t>
            </a:r>
            <a:r>
              <a:rPr lang="en-US" altLang="zh-CN" dirty="0">
                <a:latin typeface="+mn-lt"/>
                <a:ea typeface="黑体" charset="0"/>
                <a:cs typeface="黑体" charset="0"/>
              </a:rPr>
              <a:t>and whoever  transgress the bounds would be punished.</a:t>
            </a:r>
          </a:p>
          <a:p>
            <a:pPr algn="just" eaLnBrk="1" hangingPunct="1">
              <a:spcBef>
                <a:spcPct val="50000"/>
              </a:spcBef>
            </a:pPr>
            <a:r>
              <a:rPr lang="zh-CN" altLang="en-US" sz="1600" dirty="0">
                <a:solidFill>
                  <a:srgbClr val="FF0000"/>
                </a:solidFill>
                <a:latin typeface="+mn-lt"/>
                <a:ea typeface="黑体" charset="0"/>
                <a:cs typeface="黑体" charset="0"/>
              </a:rPr>
              <a:t>划定并严守生态红线，不越雷池一步。</a:t>
            </a:r>
          </a:p>
        </p:txBody>
      </p:sp>
      <p:pic>
        <p:nvPicPr>
          <p:cNvPr id="11270"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6550" y="3070225"/>
            <a:ext cx="1560513"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1"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9250" y="927100"/>
            <a:ext cx="1547813" cy="19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2" name="Rectangle 13"/>
          <p:cNvSpPr>
            <a:spLocks noChangeArrowheads="1"/>
          </p:cNvSpPr>
          <p:nvPr/>
        </p:nvSpPr>
        <p:spPr bwMode="auto">
          <a:xfrm>
            <a:off x="107950" y="3086100"/>
            <a:ext cx="1249363" cy="984885"/>
          </a:xfrm>
          <a:prstGeom prst="rect">
            <a:avLst/>
          </a:prstGeom>
          <a:noFill/>
          <a:ln w="19050">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latinLnBrk="1">
              <a:spcBef>
                <a:spcPts val="600"/>
              </a:spcBef>
            </a:pPr>
            <a:r>
              <a:rPr lang="en-US" altLang="zh-CN" sz="1600" b="1" dirty="0">
                <a:solidFill>
                  <a:srgbClr val="000099"/>
                </a:solidFill>
                <a:ea typeface="方正姚体" charset="0"/>
                <a:cs typeface="方正姚体" charset="0"/>
              </a:rPr>
              <a:t>2013.5.24</a:t>
            </a:r>
          </a:p>
          <a:p>
            <a:pPr algn="ctr" latinLnBrk="1">
              <a:spcBef>
                <a:spcPts val="600"/>
              </a:spcBef>
            </a:pPr>
            <a:r>
              <a:rPr lang="en-US" altLang="zh-CN" sz="1600" b="1" dirty="0">
                <a:solidFill>
                  <a:srgbClr val="000099"/>
                </a:solidFill>
                <a:ea typeface="方正姚体" charset="0"/>
                <a:cs typeface="方正姚体" charset="0"/>
              </a:rPr>
              <a:t>Important </a:t>
            </a:r>
          </a:p>
          <a:p>
            <a:pPr algn="ctr" latinLnBrk="1">
              <a:spcBef>
                <a:spcPts val="600"/>
              </a:spcBef>
            </a:pPr>
            <a:r>
              <a:rPr lang="en-US" altLang="zh-CN" sz="1600" b="1" dirty="0">
                <a:solidFill>
                  <a:srgbClr val="000099"/>
                </a:solidFill>
                <a:ea typeface="方正姚体" charset="0"/>
                <a:cs typeface="方正姚体" charset="0"/>
              </a:rPr>
              <a:t>Address</a:t>
            </a:r>
            <a:endParaRPr lang="zh-CN" altLang="en-US" sz="1600" b="1" dirty="0">
              <a:solidFill>
                <a:srgbClr val="000099"/>
              </a:solidFill>
              <a:ea typeface="方正姚体" charset="0"/>
              <a:cs typeface="方正姚体" charset="0"/>
            </a:endParaRPr>
          </a:p>
        </p:txBody>
      </p:sp>
      <p:sp>
        <p:nvSpPr>
          <p:cNvPr id="11273" name="Rectangle 13"/>
          <p:cNvSpPr>
            <a:spLocks noChangeArrowheads="1"/>
          </p:cNvSpPr>
          <p:nvPr/>
        </p:nvSpPr>
        <p:spPr bwMode="auto">
          <a:xfrm>
            <a:off x="107950" y="4329113"/>
            <a:ext cx="1249363" cy="984885"/>
          </a:xfrm>
          <a:prstGeom prst="rect">
            <a:avLst/>
          </a:prstGeom>
          <a:noFill/>
          <a:ln w="19050">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latinLnBrk="1">
              <a:spcBef>
                <a:spcPts val="600"/>
              </a:spcBef>
            </a:pPr>
            <a:r>
              <a:rPr lang="en-US" altLang="zh-CN" sz="1600" b="1">
                <a:solidFill>
                  <a:srgbClr val="000099"/>
                </a:solidFill>
                <a:ea typeface="方正姚体" charset="0"/>
                <a:cs typeface="方正姚体" charset="0"/>
              </a:rPr>
              <a:t>2013.</a:t>
            </a:r>
            <a:r>
              <a:rPr lang="zh-CN" altLang="en-US" sz="1600" b="1">
                <a:solidFill>
                  <a:srgbClr val="000099"/>
                </a:solidFill>
                <a:ea typeface="方正姚体" charset="0"/>
                <a:cs typeface="方正姚体" charset="0"/>
              </a:rPr>
              <a:t>11</a:t>
            </a:r>
            <a:r>
              <a:rPr lang="en-US" altLang="zh-CN" sz="1600" b="1">
                <a:solidFill>
                  <a:srgbClr val="000099"/>
                </a:solidFill>
                <a:ea typeface="方正姚体" charset="0"/>
                <a:cs typeface="方正姚体" charset="0"/>
              </a:rPr>
              <a:t>.</a:t>
            </a:r>
            <a:r>
              <a:rPr lang="zh-CN" altLang="en-US" sz="1600" b="1">
                <a:solidFill>
                  <a:srgbClr val="000099"/>
                </a:solidFill>
                <a:ea typeface="方正姚体" charset="0"/>
                <a:cs typeface="方正姚体" charset="0"/>
              </a:rPr>
              <a:t>9</a:t>
            </a:r>
          </a:p>
          <a:p>
            <a:pPr algn="ctr" latinLnBrk="1">
              <a:spcBef>
                <a:spcPts val="600"/>
              </a:spcBef>
            </a:pPr>
            <a:r>
              <a:rPr lang="en-US" altLang="zh-CN" sz="1600" b="1">
                <a:solidFill>
                  <a:srgbClr val="000099"/>
                </a:solidFill>
                <a:ea typeface="方正姚体" charset="0"/>
                <a:cs typeface="方正姚体" charset="0"/>
              </a:rPr>
              <a:t>Third Plenay</a:t>
            </a:r>
          </a:p>
          <a:p>
            <a:pPr algn="ctr" latinLnBrk="1">
              <a:spcBef>
                <a:spcPts val="600"/>
              </a:spcBef>
            </a:pPr>
            <a:r>
              <a:rPr lang="en-US" altLang="zh-CN" sz="1600" b="1">
                <a:solidFill>
                  <a:srgbClr val="000099"/>
                </a:solidFill>
                <a:ea typeface="方正姚体" charset="0"/>
                <a:cs typeface="方正姚体" charset="0"/>
              </a:rPr>
              <a:t>Session</a:t>
            </a:r>
            <a:endParaRPr lang="zh-CN" altLang="en-US" sz="1600" b="1">
              <a:solidFill>
                <a:srgbClr val="000099"/>
              </a:solidFill>
              <a:ea typeface="方正姚体" charset="0"/>
              <a:cs typeface="方正姚体" charset="0"/>
            </a:endParaRPr>
          </a:p>
        </p:txBody>
      </p:sp>
      <p:sp>
        <p:nvSpPr>
          <p:cNvPr id="11274" name="Text Box 9"/>
          <p:cNvSpPr txBox="1">
            <a:spLocks noChangeArrowheads="1"/>
          </p:cNvSpPr>
          <p:nvPr/>
        </p:nvSpPr>
        <p:spPr bwMode="auto">
          <a:xfrm>
            <a:off x="3167063" y="4386158"/>
            <a:ext cx="5976937" cy="1400383"/>
          </a:xfrm>
          <a:prstGeom prst="rect">
            <a:avLst/>
          </a:prstGeom>
          <a:gradFill rotWithShape="1">
            <a:gsLst>
              <a:gs pos="0">
                <a:srgbClr val="3399FF"/>
              </a:gs>
              <a:gs pos="100000">
                <a:schemeClr val="bg1"/>
              </a:gs>
            </a:gsLst>
            <a:lin ang="5400000" scaled="1"/>
          </a:gradFill>
          <a:ln w="12700">
            <a:solidFill>
              <a:srgbClr val="0000FF"/>
            </a:solidFill>
            <a:miter lim="800000"/>
            <a:headEnd/>
            <a:tailEnd/>
          </a:ln>
          <a:effectLst>
            <a:outerShdw blurRad="63500" dist="107763" dir="13500000" algn="ctr" rotWithShape="0">
              <a:schemeClr val="bg2">
                <a:alpha val="50000"/>
              </a:schemeClr>
            </a:outerShdw>
          </a:effectLst>
        </p:spPr>
        <p:txBody>
          <a:bodyPr lIns="18000" rIns="1800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just" eaLnBrk="1" hangingPunct="1">
              <a:spcBef>
                <a:spcPct val="50000"/>
              </a:spcBef>
            </a:pPr>
            <a:r>
              <a:rPr lang="en-US" altLang="zh-CN" sz="1600" dirty="0">
                <a:latin typeface="+mn-lt"/>
                <a:ea typeface="黑体" charset="0"/>
                <a:cs typeface="黑体" charset="0"/>
              </a:rPr>
              <a:t>We should improve the property right system of natural resources</a:t>
            </a:r>
            <a:r>
              <a:rPr lang="zh-CN" altLang="en-US" sz="1600" dirty="0">
                <a:latin typeface="+mn-lt"/>
                <a:ea typeface="黑体" charset="0"/>
                <a:cs typeface="黑体" charset="0"/>
              </a:rPr>
              <a:t> </a:t>
            </a:r>
            <a:r>
              <a:rPr lang="en-US" altLang="zh-CN" sz="1600" dirty="0">
                <a:latin typeface="+mn-lt"/>
                <a:ea typeface="黑体" charset="0"/>
                <a:cs typeface="黑体" charset="0"/>
              </a:rPr>
              <a:t>application management system, draw ecological red line, implement the paid use of resources</a:t>
            </a:r>
            <a:r>
              <a:rPr lang="zh-CN" altLang="en-US" sz="1600" dirty="0">
                <a:latin typeface="+mn-lt"/>
                <a:ea typeface="黑体" charset="0"/>
                <a:cs typeface="黑体" charset="0"/>
              </a:rPr>
              <a:t> </a:t>
            </a:r>
            <a:r>
              <a:rPr lang="en-US" altLang="zh-CN" sz="1600" dirty="0">
                <a:latin typeface="+mn-lt"/>
                <a:ea typeface="黑体" charset="0"/>
                <a:cs typeface="黑体" charset="0"/>
              </a:rPr>
              <a:t>and ecological compensation system and reform management system of ecological environment protection.</a:t>
            </a:r>
          </a:p>
          <a:p>
            <a:pPr algn="just" eaLnBrk="1" hangingPunct="1">
              <a:spcBef>
                <a:spcPct val="50000"/>
              </a:spcBef>
            </a:pPr>
            <a:r>
              <a:rPr lang="zh-CN" altLang="en-US" sz="1400" dirty="0">
                <a:solidFill>
                  <a:srgbClr val="FF0000"/>
                </a:solidFill>
                <a:latin typeface="+mn-lt"/>
                <a:ea typeface="黑体" charset="0"/>
                <a:cs typeface="黑体" charset="0"/>
              </a:rPr>
              <a:t>划定生态保护红线，改革生态环境保护管理体制</a:t>
            </a:r>
          </a:p>
        </p:txBody>
      </p:sp>
    </p:spTree>
    <p:extLst>
      <p:ext uri="{BB962C8B-B14F-4D97-AF65-F5344CB8AC3E}">
        <p14:creationId xmlns:p14="http://schemas.microsoft.com/office/powerpoint/2010/main" xmlns="" val="2420774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solidFill>
                  <a:srgbClr val="0000FF"/>
                </a:solidFill>
                <a:latin typeface="黑体" pitchFamily="49" charset="-122"/>
                <a:ea typeface="黑体" pitchFamily="49" charset="-122"/>
              </a:rPr>
              <a:t>六个产出：</a:t>
            </a:r>
            <a:r>
              <a:rPr lang="en-US" b="1" dirty="0" smtClean="0">
                <a:solidFill>
                  <a:srgbClr val="0000FF"/>
                </a:solidFill>
              </a:rPr>
              <a:t>Six products</a:t>
            </a:r>
            <a:endParaRPr lang="en-US" b="1" dirty="0">
              <a:solidFill>
                <a:srgbClr val="0000FF"/>
              </a:solidFill>
            </a:endParaRPr>
          </a:p>
        </p:txBody>
      </p:sp>
      <p:sp>
        <p:nvSpPr>
          <p:cNvPr id="3" name="Content Placeholder 2"/>
          <p:cNvSpPr>
            <a:spLocks noGrp="1"/>
          </p:cNvSpPr>
          <p:nvPr>
            <p:ph sz="half" idx="1"/>
          </p:nvPr>
        </p:nvSpPr>
        <p:spPr>
          <a:xfrm>
            <a:off x="457200" y="1600200"/>
            <a:ext cx="8427720" cy="4525963"/>
          </a:xfrm>
        </p:spPr>
        <p:txBody>
          <a:bodyPr>
            <a:normAutofit lnSpcReduction="10000"/>
          </a:bodyPr>
          <a:lstStyle/>
          <a:p>
            <a:pPr marL="533400" indent="-533400">
              <a:spcBef>
                <a:spcPts val="1200"/>
              </a:spcBef>
              <a:buFont typeface="Wingdings" pitchFamily="2" charset="2"/>
              <a:buChar char="l"/>
            </a:pPr>
            <a:r>
              <a:rPr lang="zh-CN" altLang="en-US" dirty="0" smtClean="0">
                <a:latin typeface="黑体" pitchFamily="49" charset="-122"/>
                <a:ea typeface="黑体" pitchFamily="49" charset="-122"/>
              </a:rPr>
              <a:t>确定定义与特征</a:t>
            </a:r>
            <a:r>
              <a:rPr lang="en-US" altLang="zh-CN" dirty="0" smtClean="0">
                <a:latin typeface="黑体" pitchFamily="49" charset="-122"/>
                <a:ea typeface="黑体" pitchFamily="49" charset="-122"/>
              </a:rPr>
              <a:t>/</a:t>
            </a:r>
            <a:r>
              <a:rPr lang="en-US" dirty="0" smtClean="0"/>
              <a:t>Define Outcomes and Characteristics</a:t>
            </a:r>
          </a:p>
          <a:p>
            <a:pPr marL="533400" indent="-533400">
              <a:spcBef>
                <a:spcPts val="1200"/>
              </a:spcBef>
              <a:buFont typeface="Wingdings" pitchFamily="2" charset="2"/>
              <a:buChar char="l"/>
            </a:pPr>
            <a:r>
              <a:rPr lang="zh-CN" altLang="en-US" dirty="0" smtClean="0">
                <a:latin typeface="黑体" pitchFamily="49" charset="-122"/>
                <a:ea typeface="黑体" pitchFamily="49" charset="-122"/>
              </a:rPr>
              <a:t>提出新的制度体系</a:t>
            </a:r>
            <a:r>
              <a:rPr lang="en-US" altLang="zh-CN" dirty="0" smtClean="0">
                <a:latin typeface="黑体" pitchFamily="49" charset="-122"/>
                <a:ea typeface="黑体" pitchFamily="49" charset="-122"/>
              </a:rPr>
              <a:t>/</a:t>
            </a:r>
            <a:r>
              <a:rPr lang="en-US" dirty="0" smtClean="0"/>
              <a:t>Propose new Institutional regime</a:t>
            </a:r>
          </a:p>
          <a:p>
            <a:pPr marL="533400" indent="-533400">
              <a:spcBef>
                <a:spcPts val="1200"/>
              </a:spcBef>
              <a:buFont typeface="Wingdings" pitchFamily="2" charset="2"/>
              <a:buChar char="l"/>
            </a:pPr>
            <a:r>
              <a:rPr lang="zh-CN" altLang="en-US" dirty="0" smtClean="0">
                <a:latin typeface="黑体" pitchFamily="49" charset="-122"/>
                <a:ea typeface="黑体" pitchFamily="49" charset="-122"/>
              </a:rPr>
              <a:t>提出制度构成</a:t>
            </a:r>
            <a:r>
              <a:rPr lang="en-US" altLang="zh-CN" dirty="0" smtClean="0">
                <a:latin typeface="黑体" pitchFamily="49" charset="-122"/>
                <a:ea typeface="黑体" pitchFamily="49" charset="-122"/>
              </a:rPr>
              <a:t>/</a:t>
            </a:r>
            <a:r>
              <a:rPr lang="en-US" dirty="0" smtClean="0"/>
              <a:t>Propose Institutional components</a:t>
            </a:r>
          </a:p>
          <a:p>
            <a:pPr marL="533400" indent="-533400">
              <a:spcBef>
                <a:spcPts val="1200"/>
              </a:spcBef>
              <a:buFont typeface="Wingdings" pitchFamily="2" charset="2"/>
              <a:buChar char="l"/>
            </a:pPr>
            <a:r>
              <a:rPr lang="zh-CN" altLang="en-US" dirty="0" smtClean="0">
                <a:latin typeface="黑体" pitchFamily="49" charset="-122"/>
                <a:ea typeface="黑体" pitchFamily="49" charset="-122"/>
              </a:rPr>
              <a:t>确定基本原则</a:t>
            </a:r>
            <a:r>
              <a:rPr lang="en-US" altLang="zh-CN" dirty="0" smtClean="0">
                <a:latin typeface="黑体" pitchFamily="49" charset="-122"/>
                <a:ea typeface="黑体" pitchFamily="49" charset="-122"/>
              </a:rPr>
              <a:t>/</a:t>
            </a:r>
            <a:r>
              <a:rPr lang="en-US" dirty="0" smtClean="0"/>
              <a:t>Identify foundational principles</a:t>
            </a:r>
          </a:p>
          <a:p>
            <a:pPr marL="533400" indent="-533400">
              <a:spcBef>
                <a:spcPts val="1200"/>
              </a:spcBef>
              <a:buFont typeface="Wingdings" pitchFamily="2" charset="2"/>
              <a:buChar char="l"/>
            </a:pPr>
            <a:r>
              <a:rPr lang="zh-CN" altLang="en-US" dirty="0" smtClean="0">
                <a:latin typeface="黑体" pitchFamily="49" charset="-122"/>
                <a:ea typeface="黑体" pitchFamily="49" charset="-122"/>
              </a:rPr>
              <a:t>提出生态补偿的主要途径</a:t>
            </a:r>
            <a:r>
              <a:rPr lang="en-US" altLang="zh-CN" dirty="0" smtClean="0">
                <a:latin typeface="黑体" pitchFamily="49" charset="-122"/>
                <a:ea typeface="黑体" pitchFamily="49" charset="-122"/>
              </a:rPr>
              <a:t>/</a:t>
            </a:r>
            <a:r>
              <a:rPr lang="en-US" dirty="0" smtClean="0"/>
              <a:t>Outline essential parts of approach to eco-compensation</a:t>
            </a:r>
          </a:p>
          <a:p>
            <a:pPr marL="533400" indent="-533400">
              <a:spcBef>
                <a:spcPts val="1200"/>
              </a:spcBef>
              <a:buFont typeface="Wingdings" pitchFamily="2" charset="2"/>
              <a:buChar char="l"/>
            </a:pPr>
            <a:r>
              <a:rPr lang="zh-CN" altLang="en-US" dirty="0" smtClean="0">
                <a:latin typeface="黑体" pitchFamily="49" charset="-122"/>
                <a:ea typeface="黑体" pitchFamily="49" charset="-122"/>
              </a:rPr>
              <a:t>提出生态保护红线路线图</a:t>
            </a:r>
            <a:r>
              <a:rPr lang="en-US" altLang="zh-CN" dirty="0" smtClean="0">
                <a:latin typeface="黑体" pitchFamily="49" charset="-122"/>
                <a:ea typeface="黑体" pitchFamily="49" charset="-122"/>
              </a:rPr>
              <a:t>/</a:t>
            </a:r>
            <a:r>
              <a:rPr lang="en-US" dirty="0" smtClean="0"/>
              <a:t>Identify a Roadmap</a:t>
            </a:r>
            <a:endParaRPr lang="en-US" dirty="0"/>
          </a:p>
        </p:txBody>
      </p:sp>
    </p:spTree>
    <p:extLst>
      <p:ext uri="{BB962C8B-B14F-4D97-AF65-F5344CB8AC3E}">
        <p14:creationId xmlns:p14="http://schemas.microsoft.com/office/powerpoint/2010/main" xmlns="" val="4016873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altLang="zh-CN" b="1" dirty="0" smtClean="0">
                <a:solidFill>
                  <a:srgbClr val="0000FF"/>
                </a:solidFill>
                <a:latin typeface="黑体" pitchFamily="49" charset="-122"/>
                <a:ea typeface="黑体" pitchFamily="49" charset="-122"/>
              </a:rPr>
              <a:t>2 </a:t>
            </a:r>
            <a:r>
              <a:rPr lang="zh-CN" altLang="en-US" b="1" dirty="0" smtClean="0">
                <a:solidFill>
                  <a:srgbClr val="0000FF"/>
                </a:solidFill>
                <a:latin typeface="黑体" pitchFamily="49" charset="-122"/>
                <a:ea typeface="黑体" pitchFamily="49" charset="-122"/>
              </a:rPr>
              <a:t>研究意义 </a:t>
            </a:r>
            <a:r>
              <a:rPr lang="en-US" b="1" dirty="0" smtClean="0">
                <a:solidFill>
                  <a:srgbClr val="0000FF"/>
                </a:solidFill>
              </a:rPr>
              <a:t>Reasons to Undertake this Work</a:t>
            </a:r>
            <a:endParaRPr lang="en-US" b="1" dirty="0">
              <a:solidFill>
                <a:srgbClr val="0000FF"/>
              </a:solidFill>
            </a:endParaRPr>
          </a:p>
        </p:txBody>
      </p:sp>
      <p:sp>
        <p:nvSpPr>
          <p:cNvPr id="3" name="Content Placeholder 2"/>
          <p:cNvSpPr>
            <a:spLocks noGrp="1"/>
          </p:cNvSpPr>
          <p:nvPr>
            <p:ph sz="half" idx="1"/>
          </p:nvPr>
        </p:nvSpPr>
        <p:spPr>
          <a:xfrm>
            <a:off x="457200" y="1739900"/>
            <a:ext cx="8351520" cy="4525963"/>
          </a:xfrm>
        </p:spPr>
        <p:txBody>
          <a:bodyPr>
            <a:normAutofit/>
          </a:bodyPr>
          <a:lstStyle/>
          <a:p>
            <a:pPr>
              <a:lnSpc>
                <a:spcPct val="125000"/>
              </a:lnSpc>
              <a:spcBef>
                <a:spcPts val="600"/>
              </a:spcBef>
              <a:buFont typeface="Wingdings" pitchFamily="2" charset="2"/>
              <a:buChar char="l"/>
            </a:pPr>
            <a:r>
              <a:rPr lang="zh-CN" altLang="en-US" dirty="0" smtClean="0">
                <a:ea typeface="黑体" pitchFamily="49" charset="-122"/>
              </a:rPr>
              <a:t>划定生态红线对于保障生态环境、增强区域可持续发展能力具有重要意义。</a:t>
            </a:r>
            <a:r>
              <a:rPr lang="en-US" altLang="zh-CN" dirty="0" smtClean="0">
                <a:latin typeface="黑体" pitchFamily="49" charset="-122"/>
                <a:ea typeface="黑体" pitchFamily="49" charset="-122"/>
              </a:rPr>
              <a:t> /</a:t>
            </a:r>
            <a:r>
              <a:rPr lang="en-US" altLang="en-US" dirty="0" smtClean="0">
                <a:ea typeface="黑体" pitchFamily="49" charset="-122"/>
              </a:rPr>
              <a:t>Drawing EER is key to Maintaining Ecology and to Define &amp; Strengthen regional  capacity for sustainable development</a:t>
            </a:r>
          </a:p>
          <a:p>
            <a:pPr lvl="1">
              <a:lnSpc>
                <a:spcPct val="125000"/>
              </a:lnSpc>
              <a:spcBef>
                <a:spcPts val="600"/>
              </a:spcBef>
              <a:buFont typeface="Wingdings" pitchFamily="2" charset="2"/>
              <a:buChar char="Ø"/>
            </a:pPr>
            <a:r>
              <a:rPr lang="zh-CN" altLang="en-US" dirty="0" smtClean="0">
                <a:ea typeface="黑体" pitchFamily="49" charset="-122"/>
              </a:rPr>
              <a:t>维护国家生态安全</a:t>
            </a:r>
            <a:r>
              <a:rPr lang="en-US" altLang="zh-CN" dirty="0" smtClean="0">
                <a:latin typeface="黑体" pitchFamily="49" charset="-122"/>
                <a:ea typeface="黑体" pitchFamily="49" charset="-122"/>
              </a:rPr>
              <a:t>/</a:t>
            </a:r>
            <a:r>
              <a:rPr lang="en-US" altLang="zh-CN" dirty="0" smtClean="0">
                <a:ea typeface="黑体" pitchFamily="49" charset="-122"/>
              </a:rPr>
              <a:t>Maintaining ecological security</a:t>
            </a:r>
          </a:p>
          <a:p>
            <a:pPr lvl="1">
              <a:lnSpc>
                <a:spcPct val="125000"/>
              </a:lnSpc>
              <a:spcBef>
                <a:spcPts val="600"/>
              </a:spcBef>
              <a:buFont typeface="Wingdings" pitchFamily="2" charset="2"/>
              <a:buChar char="Ø"/>
            </a:pPr>
            <a:r>
              <a:rPr lang="zh-CN" altLang="en-US" dirty="0" smtClean="0">
                <a:ea typeface="黑体" pitchFamily="49" charset="-122"/>
              </a:rPr>
              <a:t>增强区域可持续发展能力</a:t>
            </a:r>
            <a:r>
              <a:rPr lang="en-US" altLang="zh-CN" dirty="0" smtClean="0">
                <a:latin typeface="黑体" pitchFamily="49" charset="-122"/>
                <a:ea typeface="黑体" pitchFamily="49" charset="-122"/>
              </a:rPr>
              <a:t>/</a:t>
            </a:r>
            <a:r>
              <a:rPr lang="en-US" altLang="zh-CN" dirty="0" smtClean="0">
                <a:ea typeface="黑体" pitchFamily="49" charset="-122"/>
              </a:rPr>
              <a:t>Strengthen regional capacity for sustainable development</a:t>
            </a:r>
          </a:p>
        </p:txBody>
      </p:sp>
    </p:spTree>
    <p:extLst>
      <p:ext uri="{BB962C8B-B14F-4D97-AF65-F5344CB8AC3E}">
        <p14:creationId xmlns:p14="http://schemas.microsoft.com/office/powerpoint/2010/main" xmlns="" val="219263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body" idx="4294967295"/>
          </p:nvPr>
        </p:nvSpPr>
        <p:spPr>
          <a:xfrm>
            <a:off x="-26195" y="181769"/>
            <a:ext cx="9358313" cy="554831"/>
          </a:xfrm>
        </p:spPr>
        <p:txBody>
          <a:bodyPr>
            <a:normAutofit/>
          </a:bodyPr>
          <a:lstStyle/>
          <a:p>
            <a:pPr marL="365125" indent="-282575" eaLnBrk="1" hangingPunct="1">
              <a:lnSpc>
                <a:spcPct val="90000"/>
              </a:lnSpc>
              <a:buFont typeface="Arial" charset="0"/>
              <a:buNone/>
            </a:pPr>
            <a:r>
              <a:rPr lang="zh-CN" altLang="en-US" dirty="0">
                <a:solidFill>
                  <a:srgbClr val="0000FF"/>
                </a:solidFill>
                <a:effectLst>
                  <a:outerShdw blurRad="38100" dist="38100" dir="2700000" algn="tl">
                    <a:srgbClr val="DDDDDD"/>
                  </a:outerShdw>
                </a:effectLst>
                <a:ea typeface="黑体" charset="0"/>
                <a:cs typeface="黑体" charset="0"/>
              </a:rPr>
              <a:t> </a:t>
            </a:r>
            <a:r>
              <a:rPr lang="zh-CN" altLang="en-US" sz="2800" dirty="0" smtClean="0">
                <a:solidFill>
                  <a:srgbClr val="0000FF"/>
                </a:solidFill>
                <a:effectLst>
                  <a:outerShdw blurRad="38100" dist="38100" dir="2700000" algn="tl">
                    <a:srgbClr val="DDDDDD"/>
                  </a:outerShdw>
                </a:effectLst>
                <a:ea typeface="黑体" charset="0"/>
                <a:cs typeface="黑体" charset="0"/>
              </a:rPr>
              <a:t>国家</a:t>
            </a:r>
            <a:r>
              <a:rPr lang="zh-CN" altLang="en-US" sz="2800" dirty="0">
                <a:solidFill>
                  <a:srgbClr val="0000FF"/>
                </a:solidFill>
                <a:effectLst>
                  <a:outerShdw blurRad="38100" dist="38100" dir="2700000" algn="tl">
                    <a:srgbClr val="DDDDDD"/>
                  </a:outerShdw>
                </a:effectLst>
                <a:ea typeface="黑体" charset="0"/>
                <a:cs typeface="黑体" charset="0"/>
              </a:rPr>
              <a:t>生态保护</a:t>
            </a:r>
            <a:r>
              <a:rPr lang="zh-CN" altLang="en-US" sz="2800" dirty="0" smtClean="0">
                <a:solidFill>
                  <a:srgbClr val="0000FF"/>
                </a:solidFill>
                <a:effectLst>
                  <a:outerShdw blurRad="38100" dist="38100" dir="2700000" algn="tl">
                    <a:srgbClr val="DDDDDD"/>
                  </a:outerShdw>
                </a:effectLst>
                <a:ea typeface="黑体" charset="0"/>
                <a:cs typeface="黑体" charset="0"/>
              </a:rPr>
              <a:t>需求</a:t>
            </a:r>
            <a:r>
              <a:rPr lang="en-US" altLang="zh-CN" sz="2400" dirty="0" smtClean="0">
                <a:solidFill>
                  <a:srgbClr val="0000FF"/>
                </a:solidFill>
                <a:effectLst>
                  <a:outerShdw blurRad="38100" dist="38100" dir="2700000" algn="tl">
                    <a:srgbClr val="DDDDDD"/>
                  </a:outerShdw>
                </a:effectLst>
                <a:ea typeface="黑体" charset="0"/>
                <a:cs typeface="黑体" charset="0"/>
              </a:rPr>
              <a:t>/National </a:t>
            </a:r>
            <a:r>
              <a:rPr lang="en-US" altLang="zh-CN" sz="2400" dirty="0">
                <a:solidFill>
                  <a:srgbClr val="0000FF"/>
                </a:solidFill>
                <a:effectLst>
                  <a:outerShdw blurRad="38100" dist="38100" dir="2700000" algn="tl">
                    <a:srgbClr val="DDDDDD"/>
                  </a:outerShdw>
                </a:effectLst>
                <a:ea typeface="黑体" charset="0"/>
                <a:cs typeface="黑体" charset="0"/>
              </a:rPr>
              <a:t>ecological protection requirements</a:t>
            </a:r>
            <a:endParaRPr lang="zh-CN" altLang="en-US" sz="2400" dirty="0">
              <a:solidFill>
                <a:srgbClr val="0000FF"/>
              </a:solidFill>
              <a:effectLst>
                <a:outerShdw blurRad="38100" dist="38100" dir="2700000" algn="tl">
                  <a:srgbClr val="DDDDDD"/>
                </a:outerShdw>
              </a:effectLst>
              <a:ea typeface="黑体" charset="0"/>
              <a:cs typeface="黑体" charset="0"/>
            </a:endParaRPr>
          </a:p>
        </p:txBody>
      </p:sp>
      <p:grpSp>
        <p:nvGrpSpPr>
          <p:cNvPr id="5123" name="Group 3"/>
          <p:cNvGrpSpPr>
            <a:grpSpLocks/>
          </p:cNvGrpSpPr>
          <p:nvPr/>
        </p:nvGrpSpPr>
        <p:grpSpPr bwMode="auto">
          <a:xfrm>
            <a:off x="1143000" y="2071688"/>
            <a:ext cx="2214563" cy="3000375"/>
            <a:chOff x="-437" y="8"/>
            <a:chExt cx="1559" cy="2100"/>
          </a:xfrm>
        </p:grpSpPr>
        <p:sp>
          <p:nvSpPr>
            <p:cNvPr id="5148" name="Rectangle 5"/>
            <p:cNvSpPr>
              <a:spLocks noChangeArrowheads="1"/>
            </p:cNvSpPr>
            <p:nvPr/>
          </p:nvSpPr>
          <p:spPr bwMode="auto">
            <a:xfrm>
              <a:off x="-437" y="8"/>
              <a:ext cx="1458" cy="318"/>
            </a:xfrm>
            <a:prstGeom prst="rect">
              <a:avLst/>
            </a:prstGeom>
            <a:gradFill rotWithShape="1">
              <a:gsLst>
                <a:gs pos="0">
                  <a:srgbClr val="FF99CC"/>
                </a:gs>
                <a:gs pos="100000">
                  <a:srgbClr val="B86E93"/>
                </a:gs>
              </a:gsLst>
              <a:lin ang="5400000" scaled="1"/>
            </a:gradFill>
            <a:ln>
              <a:noFill/>
            </a:ln>
            <a:effectLst>
              <a:outerShdw blurRad="63500" dist="107763" dir="13500000" algn="ctr" rotWithShape="0">
                <a:srgbClr val="000000">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ltLang="zh-CN" sz="1400">
                  <a:ea typeface="黑体" charset="0"/>
                  <a:cs typeface="黑体" charset="0"/>
                </a:rPr>
                <a:t>Global climate change</a:t>
              </a:r>
              <a:endParaRPr lang="zh-CN" altLang="en-US" sz="1400">
                <a:ea typeface="黑体" charset="0"/>
                <a:cs typeface="黑体" charset="0"/>
              </a:endParaRPr>
            </a:p>
            <a:p>
              <a:pPr algn="ctr"/>
              <a:r>
                <a:rPr lang="en-US" altLang="zh-CN" sz="1400">
                  <a:ea typeface="黑体" charset="0"/>
                  <a:cs typeface="黑体" charset="0"/>
                </a:rPr>
                <a:t>Irrational human activities</a:t>
              </a:r>
              <a:endParaRPr lang="zh-CN" altLang="en-US" sz="1400">
                <a:ea typeface="黑体" charset="0"/>
                <a:cs typeface="黑体" charset="0"/>
              </a:endParaRPr>
            </a:p>
          </p:txBody>
        </p:sp>
        <p:sp>
          <p:nvSpPr>
            <p:cNvPr id="5149" name="Rectangle 6"/>
            <p:cNvSpPr>
              <a:spLocks noChangeArrowheads="1"/>
            </p:cNvSpPr>
            <p:nvPr/>
          </p:nvSpPr>
          <p:spPr bwMode="auto">
            <a:xfrm>
              <a:off x="-236" y="708"/>
              <a:ext cx="1358" cy="1400"/>
            </a:xfrm>
            <a:prstGeom prst="rect">
              <a:avLst/>
            </a:prstGeom>
            <a:gradFill rotWithShape="1">
              <a:gsLst>
                <a:gs pos="0">
                  <a:srgbClr val="FF99CC"/>
                </a:gs>
                <a:gs pos="100000">
                  <a:srgbClr val="B86E93"/>
                </a:gs>
              </a:gsLst>
              <a:lin ang="5400000" scaled="1"/>
            </a:gradFill>
            <a:ln>
              <a:noFill/>
            </a:ln>
            <a:effectLst>
              <a:outerShdw blurRad="63500" dist="107763" dir="13500000" algn="ctr" rotWithShape="0">
                <a:srgbClr val="000000">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tIns="144000" anchor="ctr"/>
            <a:lstStyle/>
            <a:p>
              <a:pPr>
                <a:lnSpc>
                  <a:spcPct val="90000"/>
                </a:lnSpc>
              </a:pPr>
              <a:r>
                <a:rPr lang="en-US" altLang="zh-CN" sz="1600" dirty="0">
                  <a:ea typeface="黑体" charset="0"/>
                  <a:cs typeface="黑体" charset="0"/>
                </a:rPr>
                <a:t>1</a:t>
              </a:r>
              <a:r>
                <a:rPr lang="en-US" altLang="zh-CN" sz="1600" dirty="0" smtClean="0">
                  <a:ea typeface="黑体" charset="0"/>
                  <a:cs typeface="黑体" charset="0"/>
                </a:rPr>
                <a:t>.Blind reclamation</a:t>
              </a:r>
              <a:endParaRPr lang="zh-CN" altLang="en-US" sz="1600" dirty="0">
                <a:ea typeface="黑体" charset="0"/>
                <a:cs typeface="黑体" charset="0"/>
              </a:endParaRPr>
            </a:p>
            <a:p>
              <a:pPr>
                <a:lnSpc>
                  <a:spcPct val="90000"/>
                </a:lnSpc>
              </a:pPr>
              <a:r>
                <a:rPr lang="en-US" altLang="zh-CN" sz="1600" dirty="0">
                  <a:ea typeface="黑体" charset="0"/>
                  <a:cs typeface="黑体" charset="0"/>
                </a:rPr>
                <a:t>2.Deforestation</a:t>
              </a:r>
              <a:endParaRPr lang="zh-CN" altLang="en-US" sz="1600" dirty="0">
                <a:ea typeface="黑体" charset="0"/>
                <a:cs typeface="黑体" charset="0"/>
              </a:endParaRPr>
            </a:p>
            <a:p>
              <a:pPr>
                <a:lnSpc>
                  <a:spcPct val="90000"/>
                </a:lnSpc>
              </a:pPr>
              <a:r>
                <a:rPr lang="en-US" altLang="zh-CN" sz="1600" dirty="0">
                  <a:ea typeface="黑体" charset="0"/>
                  <a:cs typeface="黑体" charset="0"/>
                </a:rPr>
                <a:t>3.Overgrazing</a:t>
              </a:r>
              <a:endParaRPr lang="zh-CN" altLang="en-US" sz="1600" dirty="0">
                <a:ea typeface="黑体" charset="0"/>
                <a:cs typeface="黑体" charset="0"/>
              </a:endParaRPr>
            </a:p>
            <a:p>
              <a:pPr>
                <a:lnSpc>
                  <a:spcPct val="90000"/>
                </a:lnSpc>
              </a:pPr>
              <a:r>
                <a:rPr lang="en-US" altLang="zh-CN" sz="1600" dirty="0">
                  <a:ea typeface="黑体" charset="0"/>
                  <a:cs typeface="黑体" charset="0"/>
                </a:rPr>
                <a:t>4.Disordered mining</a:t>
              </a:r>
              <a:endParaRPr lang="zh-CN" altLang="en-US" sz="1600" dirty="0">
                <a:ea typeface="黑体" charset="0"/>
                <a:cs typeface="黑体" charset="0"/>
              </a:endParaRPr>
            </a:p>
            <a:p>
              <a:pPr>
                <a:lnSpc>
                  <a:spcPct val="90000"/>
                </a:lnSpc>
              </a:pPr>
              <a:r>
                <a:rPr lang="en-US" altLang="zh-CN" sz="1600" dirty="0">
                  <a:ea typeface="黑体" charset="0"/>
                  <a:cs typeface="黑体" charset="0"/>
                </a:rPr>
                <a:t>5.Predatory fishing</a:t>
              </a:r>
              <a:endParaRPr lang="zh-CN" altLang="en-US" sz="1600" dirty="0">
                <a:ea typeface="黑体" charset="0"/>
                <a:cs typeface="黑体" charset="0"/>
              </a:endParaRPr>
            </a:p>
            <a:p>
              <a:pPr>
                <a:lnSpc>
                  <a:spcPct val="90000"/>
                </a:lnSpc>
              </a:pPr>
              <a:r>
                <a:rPr lang="en-US" altLang="zh-CN" sz="1600" dirty="0">
                  <a:ea typeface="黑体" charset="0"/>
                  <a:cs typeface="黑体" charset="0"/>
                </a:rPr>
                <a:t>6.Improper irrigation</a:t>
              </a:r>
              <a:endParaRPr lang="zh-CN" altLang="en-US" sz="1600" dirty="0">
                <a:ea typeface="黑体" charset="0"/>
                <a:cs typeface="黑体" charset="0"/>
              </a:endParaRPr>
            </a:p>
            <a:p>
              <a:pPr>
                <a:lnSpc>
                  <a:spcPct val="90000"/>
                </a:lnSpc>
              </a:pPr>
              <a:r>
                <a:rPr lang="en-US" altLang="zh-CN" sz="1600" dirty="0">
                  <a:ea typeface="黑体" charset="0"/>
                  <a:cs typeface="黑体" charset="0"/>
                </a:rPr>
                <a:t>…………</a:t>
              </a:r>
            </a:p>
          </p:txBody>
        </p:sp>
        <p:sp>
          <p:nvSpPr>
            <p:cNvPr id="5150" name="AutoShape 7"/>
            <p:cNvSpPr>
              <a:spLocks noChangeArrowheads="1"/>
            </p:cNvSpPr>
            <p:nvPr/>
          </p:nvSpPr>
          <p:spPr bwMode="auto">
            <a:xfrm>
              <a:off x="273" y="363"/>
              <a:ext cx="454" cy="272"/>
            </a:xfrm>
            <a:prstGeom prst="downArrow">
              <a:avLst>
                <a:gd name="adj1" fmla="val 50000"/>
                <a:gd name="adj2" fmla="val 25000"/>
              </a:avLst>
            </a:prstGeom>
            <a:gradFill rotWithShape="1">
              <a:gsLst>
                <a:gs pos="0">
                  <a:srgbClr val="FF99CC"/>
                </a:gs>
                <a:gs pos="100000">
                  <a:srgbClr val="B86E93"/>
                </a:gs>
              </a:gsLst>
              <a:lin ang="5400000" scaled="1"/>
            </a:gradFill>
            <a:ln w="9525">
              <a:solidFill>
                <a:schemeClr val="tx1"/>
              </a:solidFill>
              <a:miter lim="800000"/>
              <a:headEnd/>
              <a:tailEnd/>
            </a:ln>
          </p:spPr>
          <p:txBody>
            <a:bodyPr vert="eaVert" wrap="none" anchor="ctr"/>
            <a:lstStyle/>
            <a:p>
              <a:endParaRPr lang="zh-CN" altLang="en-US"/>
            </a:p>
          </p:txBody>
        </p:sp>
      </p:grpSp>
      <p:grpSp>
        <p:nvGrpSpPr>
          <p:cNvPr id="5124" name="Group 7"/>
          <p:cNvGrpSpPr>
            <a:grpSpLocks/>
          </p:cNvGrpSpPr>
          <p:nvPr/>
        </p:nvGrpSpPr>
        <p:grpSpPr bwMode="auto">
          <a:xfrm>
            <a:off x="3071813" y="1989138"/>
            <a:ext cx="2500312" cy="3014662"/>
            <a:chOff x="-155" y="-42"/>
            <a:chExt cx="1760" cy="2110"/>
          </a:xfrm>
        </p:grpSpPr>
        <p:sp>
          <p:nvSpPr>
            <p:cNvPr id="5143" name="Rectangle 9"/>
            <p:cNvSpPr>
              <a:spLocks noChangeArrowheads="1"/>
            </p:cNvSpPr>
            <p:nvPr/>
          </p:nvSpPr>
          <p:spPr bwMode="auto">
            <a:xfrm>
              <a:off x="197" y="0"/>
              <a:ext cx="1408" cy="318"/>
            </a:xfrm>
            <a:prstGeom prst="rect">
              <a:avLst/>
            </a:prstGeom>
            <a:gradFill rotWithShape="1">
              <a:gsLst>
                <a:gs pos="0">
                  <a:srgbClr val="00CCFF"/>
                </a:gs>
                <a:gs pos="100000">
                  <a:srgbClr val="00AFDB"/>
                </a:gs>
              </a:gsLst>
              <a:lin ang="5400000" scaled="1"/>
            </a:gradFill>
            <a:ln>
              <a:noFill/>
            </a:ln>
            <a:effectLst>
              <a:outerShdw blurRad="63500" dist="107763" dir="13500000" algn="ctr" rotWithShape="0">
                <a:srgbClr val="000000">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ltLang="zh-CN" sz="1600">
                  <a:ea typeface="黑体" charset="0"/>
                  <a:cs typeface="黑体" charset="0"/>
                </a:rPr>
                <a:t>Eco-functions impaired</a:t>
              </a:r>
              <a:endParaRPr lang="zh-CN" altLang="en-US" sz="1600">
                <a:ea typeface="黑体" charset="0"/>
                <a:cs typeface="黑体" charset="0"/>
              </a:endParaRPr>
            </a:p>
          </p:txBody>
        </p:sp>
        <p:sp>
          <p:nvSpPr>
            <p:cNvPr id="5144" name="Rectangle 10"/>
            <p:cNvSpPr>
              <a:spLocks noChangeArrowheads="1"/>
            </p:cNvSpPr>
            <p:nvPr/>
          </p:nvSpPr>
          <p:spPr bwMode="auto">
            <a:xfrm>
              <a:off x="247" y="708"/>
              <a:ext cx="1257" cy="1360"/>
            </a:xfrm>
            <a:prstGeom prst="rect">
              <a:avLst/>
            </a:prstGeom>
            <a:gradFill rotWithShape="1">
              <a:gsLst>
                <a:gs pos="0">
                  <a:srgbClr val="00CCFF"/>
                </a:gs>
                <a:gs pos="100000">
                  <a:srgbClr val="00AFDB"/>
                </a:gs>
              </a:gsLst>
              <a:lin ang="5400000" scaled="1"/>
            </a:gradFill>
            <a:ln>
              <a:noFill/>
            </a:ln>
            <a:effectLst>
              <a:outerShdw blurRad="63500" dist="107763" dir="13500000" algn="ctr" rotWithShape="0">
                <a:srgbClr val="000000">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tIns="144000" anchor="ctr"/>
            <a:lstStyle/>
            <a:p>
              <a:pPr>
                <a:lnSpc>
                  <a:spcPct val="90000"/>
                </a:lnSpc>
              </a:pPr>
              <a:r>
                <a:rPr lang="en-US" altLang="zh-CN" sz="1600" dirty="0">
                  <a:ea typeface="黑体" charset="0"/>
                  <a:cs typeface="黑体" charset="0"/>
                </a:rPr>
                <a:t>1.Biodiversity</a:t>
              </a:r>
              <a:endParaRPr lang="zh-CN" altLang="en-US" sz="1600" dirty="0">
                <a:ea typeface="黑体" charset="0"/>
                <a:cs typeface="黑体" charset="0"/>
              </a:endParaRPr>
            </a:p>
            <a:p>
              <a:pPr>
                <a:lnSpc>
                  <a:spcPct val="90000"/>
                </a:lnSpc>
              </a:pPr>
              <a:r>
                <a:rPr lang="en-US" altLang="zh-CN" sz="1600" dirty="0">
                  <a:ea typeface="黑体" charset="0"/>
                  <a:cs typeface="黑体" charset="0"/>
                </a:rPr>
                <a:t>2.Water conservation</a:t>
              </a:r>
              <a:endParaRPr lang="zh-CN" altLang="en-US" sz="1600" dirty="0">
                <a:ea typeface="黑体" charset="0"/>
                <a:cs typeface="黑体" charset="0"/>
              </a:endParaRPr>
            </a:p>
            <a:p>
              <a:pPr>
                <a:lnSpc>
                  <a:spcPct val="90000"/>
                </a:lnSpc>
              </a:pPr>
              <a:r>
                <a:rPr lang="en-US" altLang="zh-CN" sz="1600" dirty="0">
                  <a:ea typeface="黑体" charset="0"/>
                  <a:cs typeface="黑体" charset="0"/>
                </a:rPr>
                <a:t>3.Conserving water and </a:t>
              </a:r>
            </a:p>
            <a:p>
              <a:pPr>
                <a:lnSpc>
                  <a:spcPct val="90000"/>
                </a:lnSpc>
              </a:pPr>
              <a:r>
                <a:rPr lang="en-US" altLang="zh-CN" sz="1600" dirty="0">
                  <a:ea typeface="黑体" charset="0"/>
                  <a:cs typeface="黑体" charset="0"/>
                </a:rPr>
                <a:t>  soil resources</a:t>
              </a:r>
            </a:p>
            <a:p>
              <a:pPr>
                <a:lnSpc>
                  <a:spcPct val="90000"/>
                </a:lnSpc>
              </a:pPr>
              <a:r>
                <a:rPr lang="en-US" altLang="zh-CN" sz="1600" dirty="0">
                  <a:ea typeface="黑体" charset="0"/>
                  <a:cs typeface="黑体" charset="0"/>
                </a:rPr>
                <a:t>4.Wind prevention </a:t>
              </a:r>
            </a:p>
            <a:p>
              <a:pPr>
                <a:lnSpc>
                  <a:spcPct val="90000"/>
                </a:lnSpc>
              </a:pPr>
              <a:r>
                <a:rPr lang="en-US" altLang="zh-CN" sz="1600" dirty="0">
                  <a:ea typeface="黑体" charset="0"/>
                  <a:cs typeface="黑体" charset="0"/>
                </a:rPr>
                <a:t>  and sand fixation</a:t>
              </a:r>
              <a:endParaRPr lang="zh-CN" altLang="en-US" sz="1600" dirty="0">
                <a:ea typeface="黑体" charset="0"/>
                <a:cs typeface="黑体" charset="0"/>
              </a:endParaRPr>
            </a:p>
            <a:p>
              <a:pPr>
                <a:lnSpc>
                  <a:spcPct val="90000"/>
                </a:lnSpc>
              </a:pPr>
              <a:r>
                <a:rPr lang="en-US" altLang="zh-CN" sz="1600" dirty="0">
                  <a:ea typeface="黑体" charset="0"/>
                  <a:cs typeface="黑体" charset="0"/>
                </a:rPr>
                <a:t>5.Flood water storage</a:t>
              </a:r>
              <a:endParaRPr lang="zh-CN" altLang="en-US" sz="1600" dirty="0">
                <a:ea typeface="黑体" charset="0"/>
                <a:cs typeface="黑体" charset="0"/>
              </a:endParaRPr>
            </a:p>
            <a:p>
              <a:pPr>
                <a:lnSpc>
                  <a:spcPct val="90000"/>
                </a:lnSpc>
              </a:pPr>
              <a:r>
                <a:rPr lang="en-US" altLang="zh-CN" sz="1600" dirty="0">
                  <a:ea typeface="黑体" charset="0"/>
                  <a:cs typeface="黑体" charset="0"/>
                </a:rPr>
                <a:t>6.Climate regulation</a:t>
              </a:r>
              <a:endParaRPr lang="zh-CN" altLang="en-US" sz="1600" dirty="0">
                <a:ea typeface="黑体" charset="0"/>
                <a:cs typeface="黑体" charset="0"/>
              </a:endParaRPr>
            </a:p>
            <a:p>
              <a:pPr>
                <a:lnSpc>
                  <a:spcPct val="90000"/>
                </a:lnSpc>
              </a:pPr>
              <a:r>
                <a:rPr lang="en-US" altLang="zh-CN" sz="1600" dirty="0">
                  <a:ea typeface="黑体" charset="0"/>
                  <a:cs typeface="黑体" charset="0"/>
                </a:rPr>
                <a:t>…………</a:t>
              </a:r>
              <a:endParaRPr lang="zh-CN" altLang="en-US" sz="1600" dirty="0">
                <a:ea typeface="黑体" charset="0"/>
                <a:cs typeface="黑体" charset="0"/>
              </a:endParaRPr>
            </a:p>
          </p:txBody>
        </p:sp>
        <p:sp>
          <p:nvSpPr>
            <p:cNvPr id="5145" name="AutoShape 11"/>
            <p:cNvSpPr>
              <a:spLocks noChangeArrowheads="1"/>
            </p:cNvSpPr>
            <p:nvPr/>
          </p:nvSpPr>
          <p:spPr bwMode="auto">
            <a:xfrm>
              <a:off x="-105" y="-42"/>
              <a:ext cx="408" cy="136"/>
            </a:xfrm>
            <a:prstGeom prst="rightArrow">
              <a:avLst>
                <a:gd name="adj1" fmla="val 50000"/>
                <a:gd name="adj2" fmla="val 75000"/>
              </a:avLst>
            </a:prstGeom>
            <a:gradFill rotWithShape="1">
              <a:gsLst>
                <a:gs pos="0">
                  <a:srgbClr val="6586A8"/>
                </a:gs>
                <a:gs pos="50000">
                  <a:srgbClr val="99CCFF"/>
                </a:gs>
                <a:gs pos="100000">
                  <a:srgbClr val="6586A8"/>
                </a:gs>
              </a:gsLst>
              <a:lin ang="5400000" scaled="1"/>
            </a:gradFill>
            <a:ln w="9525">
              <a:solidFill>
                <a:schemeClr val="tx1"/>
              </a:solidFill>
              <a:miter lim="800000"/>
              <a:headEnd/>
              <a:tailEnd/>
            </a:ln>
          </p:spPr>
          <p:txBody>
            <a:bodyPr wrap="none" anchor="ctr"/>
            <a:lstStyle/>
            <a:p>
              <a:endParaRPr lang="zh-CN" altLang="en-US"/>
            </a:p>
          </p:txBody>
        </p:sp>
        <p:sp>
          <p:nvSpPr>
            <p:cNvPr id="2" name="AutoShape 12"/>
            <p:cNvSpPr>
              <a:spLocks noChangeArrowheads="1"/>
            </p:cNvSpPr>
            <p:nvPr/>
          </p:nvSpPr>
          <p:spPr bwMode="auto">
            <a:xfrm>
              <a:off x="-155" y="1108"/>
              <a:ext cx="408" cy="318"/>
            </a:xfrm>
            <a:prstGeom prst="rightArrow">
              <a:avLst>
                <a:gd name="adj1" fmla="val 50000"/>
                <a:gd name="adj2" fmla="val 32176"/>
              </a:avLst>
            </a:prstGeom>
            <a:gradFill rotWithShape="1">
              <a:gsLst>
                <a:gs pos="0">
                  <a:srgbClr val="6586A8"/>
                </a:gs>
                <a:gs pos="50000">
                  <a:srgbClr val="99CCFF"/>
                </a:gs>
                <a:gs pos="100000">
                  <a:srgbClr val="6586A8"/>
                </a:gs>
              </a:gsLst>
              <a:lin ang="5400000" scaled="1"/>
            </a:gradFill>
            <a:ln w="9525">
              <a:solidFill>
                <a:schemeClr val="tx1"/>
              </a:solidFill>
              <a:miter lim="800000"/>
              <a:headEnd/>
              <a:tailEnd/>
            </a:ln>
            <a:effectLst>
              <a:outerShdw blurRad="63500" dist="107763" dir="13500000" algn="ctr" rotWithShape="0">
                <a:srgbClr val="000000">
                  <a:alpha val="50000"/>
                </a:srgbClr>
              </a:outerShdw>
            </a:effectLst>
          </p:spPr>
          <p:txBody>
            <a:bodyPr wrap="none" anchor="ctr"/>
            <a:lstStyle/>
            <a:p>
              <a:endParaRPr lang="zh-CN" altLang="en-US"/>
            </a:p>
          </p:txBody>
        </p:sp>
        <p:sp>
          <p:nvSpPr>
            <p:cNvPr id="3" name="AutoShape 13"/>
            <p:cNvSpPr>
              <a:spLocks noChangeArrowheads="1"/>
            </p:cNvSpPr>
            <p:nvPr/>
          </p:nvSpPr>
          <p:spPr bwMode="auto">
            <a:xfrm>
              <a:off x="720" y="363"/>
              <a:ext cx="454" cy="272"/>
            </a:xfrm>
            <a:prstGeom prst="downArrow">
              <a:avLst>
                <a:gd name="adj1" fmla="val 50000"/>
                <a:gd name="adj2" fmla="val 25000"/>
              </a:avLst>
            </a:prstGeom>
            <a:gradFill rotWithShape="1">
              <a:gsLst>
                <a:gs pos="0">
                  <a:srgbClr val="00CCFF"/>
                </a:gs>
                <a:gs pos="100000">
                  <a:srgbClr val="00AFDB"/>
                </a:gs>
              </a:gsLst>
              <a:lin ang="5400000" scaled="1"/>
            </a:gradFill>
            <a:ln w="9525">
              <a:solidFill>
                <a:schemeClr val="tx1"/>
              </a:solidFill>
              <a:miter lim="800000"/>
              <a:headEnd/>
              <a:tailEnd/>
            </a:ln>
          </p:spPr>
          <p:txBody>
            <a:bodyPr vert="eaVert" wrap="none" anchor="ctr"/>
            <a:lstStyle/>
            <a:p>
              <a:endParaRPr lang="zh-CN" altLang="en-US"/>
            </a:p>
          </p:txBody>
        </p:sp>
      </p:grpSp>
      <p:grpSp>
        <p:nvGrpSpPr>
          <p:cNvPr id="5125" name="Group 13"/>
          <p:cNvGrpSpPr>
            <a:grpSpLocks/>
          </p:cNvGrpSpPr>
          <p:nvPr/>
        </p:nvGrpSpPr>
        <p:grpSpPr bwMode="auto">
          <a:xfrm>
            <a:off x="5357813" y="2066925"/>
            <a:ext cx="3143250" cy="3148013"/>
            <a:chOff x="-89" y="0"/>
            <a:chExt cx="2212" cy="2203"/>
          </a:xfrm>
        </p:grpSpPr>
        <p:sp>
          <p:nvSpPr>
            <p:cNvPr id="5138" name="Rectangle 15"/>
            <p:cNvSpPr>
              <a:spLocks noChangeArrowheads="1"/>
            </p:cNvSpPr>
            <p:nvPr/>
          </p:nvSpPr>
          <p:spPr bwMode="auto">
            <a:xfrm>
              <a:off x="458" y="0"/>
              <a:ext cx="1665" cy="318"/>
            </a:xfrm>
            <a:prstGeom prst="rect">
              <a:avLst/>
            </a:prstGeom>
            <a:gradFill rotWithShape="1">
              <a:gsLst>
                <a:gs pos="0">
                  <a:srgbClr val="DC5800"/>
                </a:gs>
                <a:gs pos="50000">
                  <a:srgbClr val="FF6600"/>
                </a:gs>
                <a:gs pos="100000">
                  <a:srgbClr val="DC5800"/>
                </a:gs>
              </a:gsLst>
              <a:lin ang="5400000" scaled="1"/>
            </a:gradFill>
            <a:ln>
              <a:noFill/>
            </a:ln>
            <a:effectLst>
              <a:outerShdw blurRad="63500" dist="107763" dir="13500000" algn="ctr" rotWithShape="0">
                <a:srgbClr val="000000">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ltLang="zh-CN" sz="1600">
                  <a:ea typeface="黑体" charset="0"/>
                  <a:cs typeface="黑体" charset="0"/>
                </a:rPr>
                <a:t>A series of eco-problems</a:t>
              </a:r>
              <a:endParaRPr lang="zh-CN" altLang="en-US" sz="1600">
                <a:ea typeface="黑体" charset="0"/>
                <a:cs typeface="黑体" charset="0"/>
              </a:endParaRPr>
            </a:p>
          </p:txBody>
        </p:sp>
        <p:sp>
          <p:nvSpPr>
            <p:cNvPr id="5139" name="Rectangle 16"/>
            <p:cNvSpPr>
              <a:spLocks noChangeArrowheads="1"/>
            </p:cNvSpPr>
            <p:nvPr/>
          </p:nvSpPr>
          <p:spPr bwMode="auto">
            <a:xfrm>
              <a:off x="320" y="622"/>
              <a:ext cx="1248" cy="1581"/>
            </a:xfrm>
            <a:prstGeom prst="rect">
              <a:avLst/>
            </a:prstGeom>
            <a:gradFill rotWithShape="1">
              <a:gsLst>
                <a:gs pos="0">
                  <a:srgbClr val="DC5800"/>
                </a:gs>
                <a:gs pos="50000">
                  <a:srgbClr val="FF6600"/>
                </a:gs>
                <a:gs pos="100000">
                  <a:srgbClr val="DC5800"/>
                </a:gs>
              </a:gsLst>
              <a:lin ang="5400000" scaled="1"/>
            </a:gradFill>
            <a:ln>
              <a:noFill/>
            </a:ln>
            <a:effectLst>
              <a:outerShdw blurRad="63500" dist="107763" dir="13500000" algn="ctr" rotWithShape="0">
                <a:srgbClr val="000000">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tIns="144000" anchor="ctr"/>
            <a:lstStyle/>
            <a:p>
              <a:pPr>
                <a:lnSpc>
                  <a:spcPct val="90000"/>
                </a:lnSpc>
              </a:pPr>
              <a:r>
                <a:rPr lang="en-US" altLang="zh-CN" sz="1600" dirty="0">
                  <a:ea typeface="黑体" charset="0"/>
                  <a:cs typeface="黑体" charset="0"/>
                </a:rPr>
                <a:t>1.Sharp decline in </a:t>
              </a:r>
            </a:p>
            <a:p>
              <a:pPr>
                <a:lnSpc>
                  <a:spcPct val="90000"/>
                </a:lnSpc>
              </a:pPr>
              <a:r>
                <a:rPr lang="en-US" altLang="zh-CN" sz="1600" dirty="0">
                  <a:ea typeface="黑体" charset="0"/>
                  <a:cs typeface="黑体" charset="0"/>
                </a:rPr>
                <a:t>   biodiversity</a:t>
              </a:r>
              <a:endParaRPr lang="zh-CN" altLang="en-US" sz="1600" dirty="0">
                <a:ea typeface="黑体" charset="0"/>
                <a:cs typeface="黑体" charset="0"/>
              </a:endParaRPr>
            </a:p>
            <a:p>
              <a:pPr>
                <a:lnSpc>
                  <a:spcPct val="90000"/>
                </a:lnSpc>
              </a:pPr>
              <a:r>
                <a:rPr lang="en-US" altLang="zh-CN" sz="1600" dirty="0">
                  <a:ea typeface="黑体" charset="0"/>
                  <a:cs typeface="黑体" charset="0"/>
                </a:rPr>
                <a:t>2.Water and soil </a:t>
              </a:r>
            </a:p>
            <a:p>
              <a:pPr>
                <a:lnSpc>
                  <a:spcPct val="90000"/>
                </a:lnSpc>
              </a:pPr>
              <a:r>
                <a:rPr lang="en-US" altLang="zh-CN" sz="1600" dirty="0">
                  <a:ea typeface="黑体" charset="0"/>
                  <a:cs typeface="黑体" charset="0"/>
                </a:rPr>
                <a:t>   erosion</a:t>
              </a:r>
            </a:p>
            <a:p>
              <a:pPr>
                <a:lnSpc>
                  <a:spcPct val="90000"/>
                </a:lnSpc>
              </a:pPr>
              <a:r>
                <a:rPr lang="en-US" altLang="zh-CN" sz="1600" dirty="0">
                  <a:ea typeface="黑体" charset="0"/>
                  <a:cs typeface="黑体" charset="0"/>
                </a:rPr>
                <a:t>3.Grassland</a:t>
              </a:r>
            </a:p>
            <a:p>
              <a:pPr>
                <a:lnSpc>
                  <a:spcPct val="90000"/>
                </a:lnSpc>
              </a:pPr>
              <a:r>
                <a:rPr lang="en-US" altLang="zh-CN" sz="1600" dirty="0">
                  <a:ea typeface="黑体" charset="0"/>
                  <a:cs typeface="黑体" charset="0"/>
                </a:rPr>
                <a:t>   deterioration </a:t>
              </a:r>
              <a:endParaRPr lang="zh-CN" altLang="en-US" sz="1600" dirty="0">
                <a:ea typeface="黑体" charset="0"/>
                <a:cs typeface="黑体" charset="0"/>
              </a:endParaRPr>
            </a:p>
            <a:p>
              <a:pPr>
                <a:lnSpc>
                  <a:spcPct val="90000"/>
                </a:lnSpc>
              </a:pPr>
              <a:r>
                <a:rPr lang="en-US" altLang="zh-CN" sz="1600" dirty="0">
                  <a:ea typeface="黑体" charset="0"/>
                  <a:cs typeface="黑体" charset="0"/>
                </a:rPr>
                <a:t>4.Desertification</a:t>
              </a:r>
            </a:p>
            <a:p>
              <a:pPr>
                <a:lnSpc>
                  <a:spcPct val="90000"/>
                </a:lnSpc>
              </a:pPr>
              <a:r>
                <a:rPr lang="en-US" altLang="zh-CN" sz="1600" dirty="0">
                  <a:ea typeface="黑体" charset="0"/>
                  <a:cs typeface="黑体" charset="0"/>
                </a:rPr>
                <a:t>5.Land </a:t>
              </a:r>
              <a:r>
                <a:rPr lang="en-US" altLang="zh-CN" sz="1600" dirty="0" err="1">
                  <a:ea typeface="黑体" charset="0"/>
                  <a:cs typeface="黑体" charset="0"/>
                </a:rPr>
                <a:t>salinization</a:t>
              </a:r>
              <a:endParaRPr lang="zh-CN" altLang="en-US" sz="1600" dirty="0">
                <a:ea typeface="黑体" charset="0"/>
                <a:cs typeface="黑体" charset="0"/>
              </a:endParaRPr>
            </a:p>
            <a:p>
              <a:pPr>
                <a:lnSpc>
                  <a:spcPct val="90000"/>
                </a:lnSpc>
              </a:pPr>
              <a:r>
                <a:rPr lang="en-US" altLang="zh-CN" sz="1600" dirty="0">
                  <a:ea typeface="黑体" charset="0"/>
                  <a:cs typeface="黑体" charset="0"/>
                </a:rPr>
                <a:t>6.Frequency of</a:t>
              </a:r>
            </a:p>
            <a:p>
              <a:pPr>
                <a:lnSpc>
                  <a:spcPct val="90000"/>
                </a:lnSpc>
              </a:pPr>
              <a:r>
                <a:rPr lang="en-US" altLang="zh-CN" sz="1600" dirty="0">
                  <a:ea typeface="黑体" charset="0"/>
                  <a:cs typeface="黑体" charset="0"/>
                </a:rPr>
                <a:t>  droughts and floods </a:t>
              </a:r>
              <a:endParaRPr lang="zh-CN" altLang="en-US" sz="1600" dirty="0">
                <a:ea typeface="黑体" charset="0"/>
                <a:cs typeface="黑体" charset="0"/>
              </a:endParaRPr>
            </a:p>
            <a:p>
              <a:pPr>
                <a:lnSpc>
                  <a:spcPct val="90000"/>
                </a:lnSpc>
              </a:pPr>
              <a:r>
                <a:rPr lang="en-US" altLang="zh-CN" sz="1600" dirty="0">
                  <a:ea typeface="黑体" charset="0"/>
                  <a:cs typeface="黑体" charset="0"/>
                </a:rPr>
                <a:t>…………</a:t>
              </a:r>
              <a:endParaRPr lang="zh-CN" altLang="en-US" sz="1600" dirty="0">
                <a:ea typeface="黑体" charset="0"/>
                <a:cs typeface="黑体" charset="0"/>
              </a:endParaRPr>
            </a:p>
          </p:txBody>
        </p:sp>
        <p:sp>
          <p:nvSpPr>
            <p:cNvPr id="5140" name="AutoShape 17"/>
            <p:cNvSpPr>
              <a:spLocks noChangeArrowheads="1"/>
            </p:cNvSpPr>
            <p:nvPr/>
          </p:nvSpPr>
          <p:spPr bwMode="auto">
            <a:xfrm>
              <a:off x="11" y="3"/>
              <a:ext cx="408" cy="136"/>
            </a:xfrm>
            <a:prstGeom prst="rightArrow">
              <a:avLst>
                <a:gd name="adj1" fmla="val 50000"/>
                <a:gd name="adj2" fmla="val 75000"/>
              </a:avLst>
            </a:prstGeom>
            <a:gradFill rotWithShape="1">
              <a:gsLst>
                <a:gs pos="0">
                  <a:srgbClr val="A9A965"/>
                </a:gs>
                <a:gs pos="50000">
                  <a:srgbClr val="FFFF99"/>
                </a:gs>
                <a:gs pos="100000">
                  <a:srgbClr val="A9A965"/>
                </a:gs>
              </a:gsLst>
              <a:lin ang="5400000" scaled="1"/>
            </a:gradFill>
            <a:ln w="9525">
              <a:solidFill>
                <a:schemeClr val="tx1"/>
              </a:solidFill>
              <a:miter lim="800000"/>
              <a:headEnd/>
              <a:tailEnd/>
            </a:ln>
          </p:spPr>
          <p:txBody>
            <a:bodyPr wrap="none" anchor="ctr"/>
            <a:lstStyle/>
            <a:p>
              <a:endParaRPr lang="zh-CN" altLang="en-US"/>
            </a:p>
          </p:txBody>
        </p:sp>
        <p:sp>
          <p:nvSpPr>
            <p:cNvPr id="5141" name="AutoShape 18"/>
            <p:cNvSpPr>
              <a:spLocks noChangeArrowheads="1"/>
            </p:cNvSpPr>
            <p:nvPr/>
          </p:nvSpPr>
          <p:spPr bwMode="auto">
            <a:xfrm>
              <a:off x="-89" y="1103"/>
              <a:ext cx="409" cy="318"/>
            </a:xfrm>
            <a:prstGeom prst="rightArrow">
              <a:avLst>
                <a:gd name="adj1" fmla="val 50000"/>
                <a:gd name="adj2" fmla="val 32178"/>
              </a:avLst>
            </a:prstGeom>
            <a:gradFill rotWithShape="1">
              <a:gsLst>
                <a:gs pos="0">
                  <a:srgbClr val="A9A965"/>
                </a:gs>
                <a:gs pos="50000">
                  <a:srgbClr val="FFFF99"/>
                </a:gs>
                <a:gs pos="100000">
                  <a:srgbClr val="A9A965"/>
                </a:gs>
              </a:gsLst>
              <a:lin ang="5400000" scaled="1"/>
            </a:gradFill>
            <a:ln w="9525">
              <a:solidFill>
                <a:schemeClr val="tx1"/>
              </a:solidFill>
              <a:miter lim="800000"/>
              <a:headEnd/>
              <a:tailEnd/>
            </a:ln>
            <a:effectLst>
              <a:outerShdw blurRad="63500" dist="107763" dir="13500000" algn="ctr" rotWithShape="0">
                <a:srgbClr val="000000">
                  <a:alpha val="50000"/>
                </a:srgbClr>
              </a:outerShdw>
            </a:effectLst>
          </p:spPr>
          <p:txBody>
            <a:bodyPr wrap="none" anchor="ctr"/>
            <a:lstStyle/>
            <a:p>
              <a:endParaRPr lang="zh-CN" altLang="en-US"/>
            </a:p>
          </p:txBody>
        </p:sp>
        <p:sp>
          <p:nvSpPr>
            <p:cNvPr id="5142" name="AutoShape 19"/>
            <p:cNvSpPr>
              <a:spLocks noChangeArrowheads="1"/>
            </p:cNvSpPr>
            <p:nvPr/>
          </p:nvSpPr>
          <p:spPr bwMode="auto">
            <a:xfrm>
              <a:off x="685" y="363"/>
              <a:ext cx="454" cy="272"/>
            </a:xfrm>
            <a:prstGeom prst="downArrow">
              <a:avLst>
                <a:gd name="adj1" fmla="val 50000"/>
                <a:gd name="adj2" fmla="val 25000"/>
              </a:avLst>
            </a:prstGeom>
            <a:gradFill rotWithShape="1">
              <a:gsLst>
                <a:gs pos="0">
                  <a:srgbClr val="FF6600"/>
                </a:gs>
                <a:gs pos="50000">
                  <a:srgbClr val="A94400"/>
                </a:gs>
                <a:gs pos="100000">
                  <a:srgbClr val="FF6600"/>
                </a:gs>
              </a:gsLst>
              <a:lin ang="5400000" scaled="1"/>
            </a:gradFill>
            <a:ln w="9525">
              <a:solidFill>
                <a:schemeClr val="tx1"/>
              </a:solidFill>
              <a:miter lim="800000"/>
              <a:headEnd/>
              <a:tailEnd/>
            </a:ln>
          </p:spPr>
          <p:txBody>
            <a:bodyPr vert="eaVert" wrap="none" anchor="ctr"/>
            <a:lstStyle/>
            <a:p>
              <a:endParaRPr lang="zh-CN" altLang="en-US"/>
            </a:p>
          </p:txBody>
        </p:sp>
      </p:grpSp>
      <p:sp>
        <p:nvSpPr>
          <p:cNvPr id="5126" name="Rectangle 21"/>
          <p:cNvSpPr>
            <a:spLocks noChangeArrowheads="1"/>
          </p:cNvSpPr>
          <p:nvPr/>
        </p:nvSpPr>
        <p:spPr bwMode="auto">
          <a:xfrm>
            <a:off x="468313" y="6118225"/>
            <a:ext cx="8640762" cy="695325"/>
          </a:xfrm>
          <a:prstGeom prst="rect">
            <a:avLst/>
          </a:prstGeom>
          <a:solidFill>
            <a:srgbClr val="0000FF"/>
          </a:solidFill>
          <a:ln w="38100">
            <a:solidFill>
              <a:schemeClr val="bg2"/>
            </a:solidFill>
            <a:miter lim="800000"/>
            <a:headEnd/>
            <a:tailEnd/>
          </a:ln>
          <a:effectLst>
            <a:outerShdw blurRad="63500" dist="107763" dir="13500000" algn="ctr" rotWithShape="0">
              <a:srgbClr val="000000">
                <a:alpha val="50000"/>
              </a:srgbClr>
            </a:outerShdw>
          </a:effectLst>
        </p:spPr>
        <p:txBody>
          <a:bodyPr wrap="none" anchor="ctr"/>
          <a:lstStyle/>
          <a:p>
            <a:r>
              <a:rPr lang="en-US" altLang="zh-CN" sz="2000" b="1" dirty="0">
                <a:solidFill>
                  <a:schemeClr val="bg1"/>
                </a:solidFill>
                <a:ea typeface="黑体" charset="0"/>
                <a:cs typeface="黑体" charset="0"/>
              </a:rPr>
              <a:t>The ecological degradation trend hasn’t been reversed</a:t>
            </a:r>
            <a:r>
              <a:rPr lang="zh-CN" altLang="en-US" sz="2000" b="1" dirty="0">
                <a:solidFill>
                  <a:schemeClr val="bg1"/>
                </a:solidFill>
                <a:ea typeface="黑体" charset="0"/>
                <a:cs typeface="黑体" charset="0"/>
              </a:rPr>
              <a:t> </a:t>
            </a:r>
            <a:r>
              <a:rPr lang="en-US" altLang="zh-CN" sz="2000" b="1" dirty="0">
                <a:solidFill>
                  <a:schemeClr val="bg1"/>
                </a:solidFill>
                <a:ea typeface="黑体" charset="0"/>
                <a:cs typeface="黑体" charset="0"/>
              </a:rPr>
              <a:t>and </a:t>
            </a:r>
            <a:endParaRPr lang="en-US" altLang="zh-CN" sz="2000" b="1" dirty="0" smtClean="0">
              <a:solidFill>
                <a:schemeClr val="bg1"/>
              </a:solidFill>
              <a:ea typeface="黑体" charset="0"/>
              <a:cs typeface="黑体" charset="0"/>
            </a:endParaRPr>
          </a:p>
          <a:p>
            <a:r>
              <a:rPr lang="en-US" altLang="zh-CN" sz="2000" b="1" dirty="0" smtClean="0">
                <a:solidFill>
                  <a:schemeClr val="bg1"/>
                </a:solidFill>
                <a:ea typeface="黑体" charset="0"/>
                <a:cs typeface="黑体" charset="0"/>
              </a:rPr>
              <a:t>national </a:t>
            </a:r>
            <a:r>
              <a:rPr lang="en-US" altLang="zh-CN" sz="2000" b="1" dirty="0">
                <a:solidFill>
                  <a:schemeClr val="bg1"/>
                </a:solidFill>
                <a:ea typeface="黑体" charset="0"/>
                <a:cs typeface="黑体" charset="0"/>
              </a:rPr>
              <a:t>ecological condition  is grim</a:t>
            </a:r>
            <a:endParaRPr lang="zh-CN" altLang="en-US" sz="2000" b="1" dirty="0">
              <a:solidFill>
                <a:schemeClr val="bg1"/>
              </a:solidFill>
              <a:ea typeface="黑体" charset="0"/>
              <a:cs typeface="黑体" charset="0"/>
            </a:endParaRPr>
          </a:p>
        </p:txBody>
      </p:sp>
      <p:sp>
        <p:nvSpPr>
          <p:cNvPr id="5127" name="AutoShape 22"/>
          <p:cNvSpPr>
            <a:spLocks/>
          </p:cNvSpPr>
          <p:nvPr/>
        </p:nvSpPr>
        <p:spPr bwMode="auto">
          <a:xfrm rot="-5400000">
            <a:off x="4394200" y="2819401"/>
            <a:ext cx="517525" cy="4895850"/>
          </a:xfrm>
          <a:prstGeom prst="leftBrace">
            <a:avLst>
              <a:gd name="adj1" fmla="val 79316"/>
              <a:gd name="adj2" fmla="val 50000"/>
            </a:avLst>
          </a:prstGeom>
          <a:noFill/>
          <a:ln w="60325">
            <a:solidFill>
              <a:srgbClr val="3399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5128" name="Text Box 23"/>
          <p:cNvSpPr txBox="1">
            <a:spLocks noChangeArrowheads="1"/>
          </p:cNvSpPr>
          <p:nvPr/>
        </p:nvSpPr>
        <p:spPr bwMode="auto">
          <a:xfrm rot="-5400000">
            <a:off x="382588" y="3046412"/>
            <a:ext cx="738188" cy="1503363"/>
          </a:xfrm>
          <a:prstGeom prst="rect">
            <a:avLst/>
          </a:prstGeom>
          <a:solidFill>
            <a:schemeClr val="bg2"/>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2"/>
            </a:extrusionClr>
          </a:sp3d>
        </p:spPr>
        <p:txBody>
          <a:bodyPr vert="eaVert">
            <a:spAutoFit/>
            <a:flatTx/>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r>
              <a:rPr lang="en-US" altLang="zh-CN">
                <a:ea typeface="黑体" charset="0"/>
                <a:cs typeface="黑体" charset="0"/>
              </a:rPr>
              <a:t>Ecological Degradation</a:t>
            </a:r>
            <a:endParaRPr lang="zh-CN" altLang="en-US">
              <a:ea typeface="黑体" charset="0"/>
              <a:cs typeface="黑体" charset="0"/>
            </a:endParaRPr>
          </a:p>
        </p:txBody>
      </p:sp>
      <p:sp>
        <p:nvSpPr>
          <p:cNvPr id="5129" name="Text Box 24"/>
          <p:cNvSpPr txBox="1">
            <a:spLocks noChangeArrowheads="1"/>
          </p:cNvSpPr>
          <p:nvPr/>
        </p:nvSpPr>
        <p:spPr bwMode="auto">
          <a:xfrm rot="-5400000">
            <a:off x="8061325" y="3089275"/>
            <a:ext cx="739775" cy="1425575"/>
          </a:xfrm>
          <a:prstGeom prst="rect">
            <a:avLst/>
          </a:prstGeom>
          <a:solidFill>
            <a:schemeClr val="bg2"/>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2"/>
            </a:extrusionClr>
          </a:sp3d>
        </p:spPr>
        <p:txBody>
          <a:bodyPr vert="eaVert">
            <a:spAutoFit/>
            <a:flatTx/>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r>
              <a:rPr lang="en-US" altLang="zh-CN">
                <a:ea typeface="黑体" charset="0"/>
                <a:cs typeface="黑体" charset="0"/>
              </a:rPr>
              <a:t>Ecological Support</a:t>
            </a:r>
            <a:endParaRPr lang="zh-CN" altLang="en-US">
              <a:ea typeface="黑体" charset="0"/>
              <a:cs typeface="黑体" charset="0"/>
            </a:endParaRPr>
          </a:p>
        </p:txBody>
      </p:sp>
      <p:sp>
        <p:nvSpPr>
          <p:cNvPr id="5130" name="Rectangle 24"/>
          <p:cNvSpPr>
            <a:spLocks noChangeArrowheads="1"/>
          </p:cNvSpPr>
          <p:nvPr/>
        </p:nvSpPr>
        <p:spPr bwMode="auto">
          <a:xfrm>
            <a:off x="344083" y="1223168"/>
            <a:ext cx="6506461" cy="397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90000"/>
              </a:lnSpc>
              <a:spcBef>
                <a:spcPct val="20000"/>
              </a:spcBef>
              <a:buClr>
                <a:schemeClr val="accent1"/>
              </a:buClr>
              <a:buFont typeface="Wingdings" charset="0"/>
              <a:buNone/>
            </a:pPr>
            <a:r>
              <a:rPr lang="en-US" altLang="zh-CN" sz="2200" b="1" dirty="0">
                <a:solidFill>
                  <a:srgbClr val="FF3300"/>
                </a:solidFill>
                <a:ea typeface="黑体" charset="0"/>
                <a:cs typeface="黑体" charset="0"/>
              </a:rPr>
              <a:t>Strategically important for national ecological security</a:t>
            </a:r>
            <a:endParaRPr lang="zh-CN" altLang="en-US" sz="2200" b="1" dirty="0">
              <a:solidFill>
                <a:srgbClr val="FF3300"/>
              </a:solidFill>
              <a:ea typeface="黑体" charset="0"/>
              <a:cs typeface="黑体" charset="0"/>
            </a:endParaRPr>
          </a:p>
        </p:txBody>
      </p:sp>
      <p:sp>
        <p:nvSpPr>
          <p:cNvPr id="5131" name="Rectangle 24"/>
          <p:cNvSpPr>
            <a:spLocks noChangeArrowheads="1"/>
          </p:cNvSpPr>
          <p:nvPr/>
        </p:nvSpPr>
        <p:spPr bwMode="auto">
          <a:xfrm>
            <a:off x="266096" y="803275"/>
            <a:ext cx="5753498"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90000"/>
              </a:lnSpc>
              <a:spcBef>
                <a:spcPct val="20000"/>
              </a:spcBef>
              <a:buClr>
                <a:schemeClr val="accent1"/>
              </a:buClr>
              <a:buFont typeface="Wingdings" charset="0"/>
              <a:buNone/>
            </a:pPr>
            <a:r>
              <a:rPr lang="zh-CN" altLang="en-US" sz="2400" b="1" dirty="0">
                <a:solidFill>
                  <a:srgbClr val="FF3300"/>
                </a:solidFill>
                <a:ea typeface="黑体" charset="0"/>
                <a:cs typeface="黑体" charset="0"/>
              </a:rPr>
              <a:t>对于保障国家生态安全具有重要战略意义</a:t>
            </a:r>
          </a:p>
        </p:txBody>
      </p:sp>
      <p:sp>
        <p:nvSpPr>
          <p:cNvPr id="5146" name="Rectangle 26"/>
          <p:cNvSpPr>
            <a:spLocks noChangeArrowheads="1"/>
          </p:cNvSpPr>
          <p:nvPr/>
        </p:nvSpPr>
        <p:spPr bwMode="auto">
          <a:xfrm>
            <a:off x="1833563" y="5583238"/>
            <a:ext cx="5478462" cy="366712"/>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zh-CN" altLang="en-US" b="1"/>
              <a:t>生态退化总体趋势尚未扭转，国家生态安全形势严峻</a:t>
            </a:r>
          </a:p>
        </p:txBody>
      </p:sp>
      <p:sp>
        <p:nvSpPr>
          <p:cNvPr id="5147" name="Text Box 27"/>
          <p:cNvSpPr txBox="1">
            <a:spLocks noChangeArrowheads="1"/>
          </p:cNvSpPr>
          <p:nvPr/>
        </p:nvSpPr>
        <p:spPr bwMode="auto">
          <a:xfrm>
            <a:off x="971550" y="1700213"/>
            <a:ext cx="2087563" cy="336550"/>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eaLnBrk="1" hangingPunct="1">
              <a:spcBef>
                <a:spcPct val="50000"/>
              </a:spcBef>
            </a:pPr>
            <a:r>
              <a:rPr lang="zh-CN" altLang="en-US" sz="1600" b="1"/>
              <a:t>气候变化、人为干扰</a:t>
            </a:r>
          </a:p>
        </p:txBody>
      </p:sp>
      <p:sp>
        <p:nvSpPr>
          <p:cNvPr id="27" name="Text Box 27"/>
          <p:cNvSpPr txBox="1">
            <a:spLocks noChangeArrowheads="1"/>
          </p:cNvSpPr>
          <p:nvPr/>
        </p:nvSpPr>
        <p:spPr bwMode="auto">
          <a:xfrm>
            <a:off x="3541713" y="1652588"/>
            <a:ext cx="2087562" cy="336550"/>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spcBef>
                <a:spcPct val="50000"/>
              </a:spcBef>
            </a:pPr>
            <a:r>
              <a:rPr lang="zh-CN" altLang="en-US" sz="1600" b="1"/>
              <a:t>生态功能受损</a:t>
            </a:r>
          </a:p>
        </p:txBody>
      </p:sp>
      <p:sp>
        <p:nvSpPr>
          <p:cNvPr id="28" name="Text Box 27"/>
          <p:cNvSpPr txBox="1">
            <a:spLocks noChangeArrowheads="1"/>
          </p:cNvSpPr>
          <p:nvPr/>
        </p:nvSpPr>
        <p:spPr bwMode="auto">
          <a:xfrm>
            <a:off x="6264275" y="1673225"/>
            <a:ext cx="2087563" cy="336550"/>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spcBef>
                <a:spcPct val="50000"/>
              </a:spcBef>
            </a:pPr>
            <a:r>
              <a:rPr lang="zh-CN" altLang="en-US" sz="1600" b="1"/>
              <a:t>生态问题突出</a:t>
            </a:r>
          </a:p>
        </p:txBody>
      </p:sp>
      <p:sp>
        <p:nvSpPr>
          <p:cNvPr id="29" name="Text Box 27"/>
          <p:cNvSpPr txBox="1">
            <a:spLocks noChangeArrowheads="1"/>
          </p:cNvSpPr>
          <p:nvPr/>
        </p:nvSpPr>
        <p:spPr bwMode="auto">
          <a:xfrm>
            <a:off x="34925" y="4387850"/>
            <a:ext cx="1439863" cy="336550"/>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spcBef>
                <a:spcPct val="50000"/>
              </a:spcBef>
            </a:pPr>
            <a:r>
              <a:rPr lang="zh-CN" altLang="en-US" sz="1600" b="1"/>
              <a:t>生态退化</a:t>
            </a:r>
          </a:p>
        </p:txBody>
      </p:sp>
      <p:sp>
        <p:nvSpPr>
          <p:cNvPr id="30" name="Text Box 27"/>
          <p:cNvSpPr txBox="1">
            <a:spLocks noChangeArrowheads="1"/>
          </p:cNvSpPr>
          <p:nvPr/>
        </p:nvSpPr>
        <p:spPr bwMode="auto">
          <a:xfrm>
            <a:off x="7712075" y="4387850"/>
            <a:ext cx="1438275" cy="336550"/>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spcBef>
                <a:spcPct val="50000"/>
              </a:spcBef>
            </a:pPr>
            <a:r>
              <a:rPr lang="zh-CN" altLang="en-US" sz="1600" b="1"/>
              <a:t>生态支撑</a:t>
            </a:r>
          </a:p>
        </p:txBody>
      </p:sp>
    </p:spTree>
    <p:extLst>
      <p:ext uri="{BB962C8B-B14F-4D97-AF65-F5344CB8AC3E}">
        <p14:creationId xmlns:p14="http://schemas.microsoft.com/office/powerpoint/2010/main" xmlns="" val="3529336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3567113"/>
            <a:ext cx="4465637" cy="329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图片 19" descr="沙漠化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0975" y="768350"/>
            <a:ext cx="4464050" cy="30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图片 3" descr="沙漠化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5025" y="765175"/>
            <a:ext cx="4319588" cy="323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图片 5" descr="盐碱化.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45025" y="3790950"/>
            <a:ext cx="4319588" cy="302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4" name="内容占位符 2"/>
          <p:cNvSpPr txBox="1">
            <a:spLocks noChangeArrowheads="1"/>
          </p:cNvSpPr>
          <p:nvPr/>
        </p:nvSpPr>
        <p:spPr bwMode="auto">
          <a:xfrm>
            <a:off x="788988" y="785813"/>
            <a:ext cx="29972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marL="0" indent="0" eaLnBrk="1" hangingPunct="1">
              <a:lnSpc>
                <a:spcPct val="125000"/>
              </a:lnSpc>
              <a:spcBef>
                <a:spcPts val="700"/>
              </a:spcBef>
              <a:buClr>
                <a:schemeClr val="accent2"/>
              </a:buClr>
              <a:buSzPct val="60000"/>
            </a:pPr>
            <a:r>
              <a:rPr lang="en-US" altLang="zh-CN" sz="2000" b="1">
                <a:solidFill>
                  <a:srgbClr val="FF0000"/>
                </a:solidFill>
                <a:latin typeface="Calibri" charset="0"/>
              </a:rPr>
              <a:t> water and soil erosion</a:t>
            </a:r>
            <a:endParaRPr lang="zh-CN" altLang="en-US" sz="2000" b="1">
              <a:solidFill>
                <a:srgbClr val="FF0000"/>
              </a:solidFill>
              <a:latin typeface="Calibri" charset="0"/>
            </a:endParaRPr>
          </a:p>
        </p:txBody>
      </p:sp>
      <p:sp>
        <p:nvSpPr>
          <p:cNvPr id="7175" name="内容占位符 2"/>
          <p:cNvSpPr txBox="1">
            <a:spLocks noChangeArrowheads="1"/>
          </p:cNvSpPr>
          <p:nvPr/>
        </p:nvSpPr>
        <p:spPr bwMode="auto">
          <a:xfrm>
            <a:off x="4932363" y="865188"/>
            <a:ext cx="31400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marL="0" indent="0" eaLnBrk="1" hangingPunct="1">
              <a:lnSpc>
                <a:spcPct val="125000"/>
              </a:lnSpc>
              <a:spcBef>
                <a:spcPts val="700"/>
              </a:spcBef>
              <a:buClr>
                <a:schemeClr val="accent2"/>
              </a:buClr>
              <a:buSzPct val="60000"/>
            </a:pPr>
            <a:r>
              <a:rPr lang="en-US" altLang="zh-CN" sz="2000" b="1">
                <a:solidFill>
                  <a:srgbClr val="FF0000"/>
                </a:solidFill>
                <a:latin typeface="Calibri" charset="0"/>
              </a:rPr>
              <a:t> land desertification</a:t>
            </a:r>
            <a:endParaRPr lang="zh-CN" altLang="en-US" sz="2000" b="1">
              <a:solidFill>
                <a:srgbClr val="FF0000"/>
              </a:solidFill>
              <a:latin typeface="Calibri" charset="0"/>
            </a:endParaRPr>
          </a:p>
        </p:txBody>
      </p:sp>
      <p:sp>
        <p:nvSpPr>
          <p:cNvPr id="7176" name="内容占位符 2"/>
          <p:cNvSpPr txBox="1">
            <a:spLocks noChangeArrowheads="1"/>
          </p:cNvSpPr>
          <p:nvPr/>
        </p:nvSpPr>
        <p:spPr bwMode="auto">
          <a:xfrm>
            <a:off x="4740275" y="4000500"/>
            <a:ext cx="3332163"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marL="0" indent="0" eaLnBrk="1" hangingPunct="1">
              <a:lnSpc>
                <a:spcPct val="125000"/>
              </a:lnSpc>
              <a:spcBef>
                <a:spcPts val="700"/>
              </a:spcBef>
              <a:buClr>
                <a:schemeClr val="accent2"/>
              </a:buClr>
              <a:buSzPct val="60000"/>
            </a:pPr>
            <a:r>
              <a:rPr lang="en-US" altLang="zh-CN" sz="2000" b="1" dirty="0">
                <a:solidFill>
                  <a:srgbClr val="FF0000"/>
                </a:solidFill>
                <a:latin typeface="Calibri" charset="0"/>
              </a:rPr>
              <a:t> salinization of soil</a:t>
            </a:r>
            <a:endParaRPr lang="zh-CN" altLang="en-US" sz="2000" b="1" dirty="0">
              <a:solidFill>
                <a:srgbClr val="FF0000"/>
              </a:solidFill>
              <a:latin typeface="Calibri" charset="0"/>
            </a:endParaRPr>
          </a:p>
        </p:txBody>
      </p:sp>
      <p:sp>
        <p:nvSpPr>
          <p:cNvPr id="7177" name="内容占位符 2"/>
          <p:cNvSpPr txBox="1">
            <a:spLocks noChangeArrowheads="1"/>
          </p:cNvSpPr>
          <p:nvPr/>
        </p:nvSpPr>
        <p:spPr bwMode="auto">
          <a:xfrm>
            <a:off x="827088" y="4000500"/>
            <a:ext cx="303053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marL="0" indent="0" eaLnBrk="1" hangingPunct="1">
              <a:lnSpc>
                <a:spcPct val="125000"/>
              </a:lnSpc>
              <a:spcBef>
                <a:spcPts val="700"/>
              </a:spcBef>
              <a:buClr>
                <a:schemeClr val="accent2"/>
              </a:buClr>
              <a:buSzPct val="60000"/>
            </a:pPr>
            <a:r>
              <a:rPr lang="en-US" altLang="zh-CN" sz="2000" b="1">
                <a:solidFill>
                  <a:srgbClr val="FF0000"/>
                </a:solidFill>
                <a:latin typeface="Calibri" charset="0"/>
              </a:rPr>
              <a:t> stony desertification</a:t>
            </a:r>
            <a:endParaRPr lang="zh-CN" altLang="en-US" sz="2000" b="1">
              <a:solidFill>
                <a:srgbClr val="FF0000"/>
              </a:solidFill>
              <a:latin typeface="Calibri" charset="0"/>
            </a:endParaRPr>
          </a:p>
        </p:txBody>
      </p:sp>
      <p:sp>
        <p:nvSpPr>
          <p:cNvPr id="7178" name="内容占位符 2"/>
          <p:cNvSpPr txBox="1">
            <a:spLocks noChangeArrowheads="1"/>
          </p:cNvSpPr>
          <p:nvPr/>
        </p:nvSpPr>
        <p:spPr bwMode="auto">
          <a:xfrm>
            <a:off x="506413" y="-9525"/>
            <a:ext cx="71120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7200" indent="-457200"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marL="0" indent="0" eaLnBrk="1" hangingPunct="1">
              <a:lnSpc>
                <a:spcPct val="150000"/>
              </a:lnSpc>
              <a:spcBef>
                <a:spcPts val="700"/>
              </a:spcBef>
              <a:buClr>
                <a:schemeClr val="accent2"/>
              </a:buClr>
              <a:buSzPct val="60000"/>
            </a:pPr>
            <a:r>
              <a:rPr lang="en-US" altLang="zh-CN" sz="2800" b="1" dirty="0">
                <a:solidFill>
                  <a:srgbClr val="7F7F7F"/>
                </a:solidFill>
                <a:latin typeface="+mn-lt"/>
                <a:ea typeface="黑体" charset="0"/>
                <a:cs typeface="黑体" charset="0"/>
              </a:rPr>
              <a:t>Ecological Degradation  </a:t>
            </a:r>
            <a:r>
              <a:rPr lang="zh-CN" altLang="en-US" sz="2800" b="1" dirty="0">
                <a:solidFill>
                  <a:srgbClr val="7F7F7F"/>
                </a:solidFill>
                <a:latin typeface="+mn-lt"/>
                <a:ea typeface="黑体" charset="0"/>
                <a:cs typeface="黑体" charset="0"/>
              </a:rPr>
              <a:t>生态退化</a:t>
            </a:r>
          </a:p>
        </p:txBody>
      </p:sp>
    </p:spTree>
    <p:extLst>
      <p:ext uri="{BB962C8B-B14F-4D97-AF65-F5344CB8AC3E}">
        <p14:creationId xmlns:p14="http://schemas.microsoft.com/office/powerpoint/2010/main" xmlns="" val="2403278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4" descr="舟曲泥石流.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88" y="3890963"/>
            <a:ext cx="3857625" cy="253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图片 7" descr="巴西山体滑坡.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3438" y="3890963"/>
            <a:ext cx="3859212" cy="253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图片 11" descr="沙尘暴.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3438" y="928688"/>
            <a:ext cx="3859212" cy="264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图片 12" descr="512246c38ddf870bfc00000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7188" y="928688"/>
            <a:ext cx="385762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内容占位符 2"/>
          <p:cNvSpPr txBox="1">
            <a:spLocks noChangeArrowheads="1"/>
          </p:cNvSpPr>
          <p:nvPr/>
        </p:nvSpPr>
        <p:spPr bwMode="auto">
          <a:xfrm>
            <a:off x="6000750" y="6286500"/>
            <a:ext cx="242887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eaLnBrk="1" hangingPunct="1">
              <a:lnSpc>
                <a:spcPct val="150000"/>
              </a:lnSpc>
              <a:spcBef>
                <a:spcPts val="700"/>
              </a:spcBef>
              <a:buClr>
                <a:schemeClr val="accent2"/>
              </a:buClr>
              <a:buSzPct val="60000"/>
            </a:pPr>
            <a:r>
              <a:rPr lang="en-US" altLang="zh-CN" sz="2000" b="1">
                <a:solidFill>
                  <a:srgbClr val="0000FF"/>
                </a:solidFill>
                <a:latin typeface="+mn-lt"/>
              </a:rPr>
              <a:t> landslide</a:t>
            </a:r>
            <a:endParaRPr lang="zh-CN" altLang="en-US" sz="2000" b="1">
              <a:solidFill>
                <a:srgbClr val="0000FF"/>
              </a:solidFill>
              <a:latin typeface="+mn-lt"/>
            </a:endParaRPr>
          </a:p>
        </p:txBody>
      </p:sp>
      <p:sp>
        <p:nvSpPr>
          <p:cNvPr id="8199" name="内容占位符 2"/>
          <p:cNvSpPr txBox="1">
            <a:spLocks noChangeArrowheads="1"/>
          </p:cNvSpPr>
          <p:nvPr/>
        </p:nvSpPr>
        <p:spPr bwMode="auto">
          <a:xfrm>
            <a:off x="1714500" y="6286500"/>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eaLnBrk="1" hangingPunct="1">
              <a:lnSpc>
                <a:spcPct val="150000"/>
              </a:lnSpc>
              <a:spcBef>
                <a:spcPts val="700"/>
              </a:spcBef>
              <a:buClr>
                <a:schemeClr val="accent2"/>
              </a:buClr>
              <a:buSzPct val="60000"/>
            </a:pPr>
            <a:r>
              <a:rPr lang="en-US" altLang="zh-CN" sz="2000" b="1">
                <a:solidFill>
                  <a:srgbClr val="0000FF"/>
                </a:solidFill>
                <a:latin typeface="+mn-lt"/>
              </a:rPr>
              <a:t> mud-rock flow</a:t>
            </a:r>
            <a:endParaRPr lang="zh-CN" altLang="en-US" sz="2000" b="1">
              <a:solidFill>
                <a:srgbClr val="0000FF"/>
              </a:solidFill>
              <a:latin typeface="+mn-lt"/>
            </a:endParaRPr>
          </a:p>
        </p:txBody>
      </p:sp>
      <p:sp>
        <p:nvSpPr>
          <p:cNvPr id="8200" name="内容占位符 2"/>
          <p:cNvSpPr txBox="1">
            <a:spLocks noChangeArrowheads="1"/>
          </p:cNvSpPr>
          <p:nvPr/>
        </p:nvSpPr>
        <p:spPr bwMode="auto">
          <a:xfrm>
            <a:off x="5999163" y="3429000"/>
            <a:ext cx="2144712"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eaLnBrk="1" hangingPunct="1">
              <a:lnSpc>
                <a:spcPct val="150000"/>
              </a:lnSpc>
              <a:spcBef>
                <a:spcPts val="700"/>
              </a:spcBef>
              <a:buClr>
                <a:schemeClr val="accent2"/>
              </a:buClr>
              <a:buSzPct val="60000"/>
            </a:pPr>
            <a:r>
              <a:rPr lang="en-US" altLang="zh-CN" sz="2000" b="1">
                <a:solidFill>
                  <a:srgbClr val="0000FF"/>
                </a:solidFill>
                <a:latin typeface="+mn-lt"/>
              </a:rPr>
              <a:t> sand storm</a:t>
            </a:r>
            <a:endParaRPr lang="zh-CN" altLang="en-US" sz="2000" b="1">
              <a:solidFill>
                <a:srgbClr val="0000FF"/>
              </a:solidFill>
              <a:latin typeface="+mn-lt"/>
            </a:endParaRPr>
          </a:p>
        </p:txBody>
      </p:sp>
      <p:sp>
        <p:nvSpPr>
          <p:cNvPr id="8201" name="内容占位符 2"/>
          <p:cNvSpPr txBox="1">
            <a:spLocks noChangeArrowheads="1"/>
          </p:cNvSpPr>
          <p:nvPr/>
        </p:nvSpPr>
        <p:spPr bwMode="auto">
          <a:xfrm>
            <a:off x="1712913" y="3357563"/>
            <a:ext cx="1357312"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eaLnBrk="1" hangingPunct="1">
              <a:lnSpc>
                <a:spcPct val="150000"/>
              </a:lnSpc>
              <a:spcBef>
                <a:spcPts val="700"/>
              </a:spcBef>
              <a:buClr>
                <a:schemeClr val="accent2"/>
              </a:buClr>
              <a:buSzPct val="60000"/>
            </a:pPr>
            <a:r>
              <a:rPr lang="en-US" altLang="zh-CN" sz="2000" b="1">
                <a:solidFill>
                  <a:srgbClr val="0000FF"/>
                </a:solidFill>
                <a:latin typeface="+mn-lt"/>
              </a:rPr>
              <a:t> flood</a:t>
            </a:r>
            <a:endParaRPr lang="zh-CN" altLang="en-US" sz="2000" b="1">
              <a:solidFill>
                <a:srgbClr val="0000FF"/>
              </a:solidFill>
              <a:latin typeface="+mn-lt"/>
            </a:endParaRPr>
          </a:p>
        </p:txBody>
      </p:sp>
      <p:sp>
        <p:nvSpPr>
          <p:cNvPr id="8202" name="内容占位符 2"/>
          <p:cNvSpPr txBox="1">
            <a:spLocks noChangeArrowheads="1"/>
          </p:cNvSpPr>
          <p:nvPr/>
        </p:nvSpPr>
        <p:spPr bwMode="auto">
          <a:xfrm>
            <a:off x="539750" y="117475"/>
            <a:ext cx="7127875"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7200" indent="-457200"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marL="0" indent="0" eaLnBrk="1" hangingPunct="1">
              <a:lnSpc>
                <a:spcPct val="150000"/>
              </a:lnSpc>
              <a:spcBef>
                <a:spcPts val="700"/>
              </a:spcBef>
              <a:buClr>
                <a:schemeClr val="accent2"/>
              </a:buClr>
              <a:buSzPct val="60000"/>
            </a:pPr>
            <a:r>
              <a:rPr lang="en-US" altLang="zh-CN" sz="2800" dirty="0">
                <a:solidFill>
                  <a:srgbClr val="7F7F7F"/>
                </a:solidFill>
                <a:latin typeface="+mn-lt"/>
                <a:ea typeface="黑体" charset="0"/>
                <a:cs typeface="黑体" charset="0"/>
              </a:rPr>
              <a:t>Ecological Disasters  </a:t>
            </a:r>
            <a:r>
              <a:rPr lang="zh-CN" altLang="en-US" sz="2800" dirty="0">
                <a:solidFill>
                  <a:srgbClr val="7F7F7F"/>
                </a:solidFill>
                <a:latin typeface="+mn-lt"/>
                <a:ea typeface="黑体" charset="0"/>
                <a:cs typeface="黑体" charset="0"/>
              </a:rPr>
              <a:t>生态灾害</a:t>
            </a:r>
          </a:p>
        </p:txBody>
      </p:sp>
    </p:spTree>
    <p:extLst>
      <p:ext uri="{BB962C8B-B14F-4D97-AF65-F5344CB8AC3E}">
        <p14:creationId xmlns:p14="http://schemas.microsoft.com/office/powerpoint/2010/main" xmlns="" val="1070038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1907</TotalTime>
  <Words>3287</Words>
  <Application>Microsoft Office PowerPoint</Application>
  <PresentationFormat>全屏显示(4:3)</PresentationFormat>
  <Paragraphs>424</Paragraphs>
  <Slides>32</Slides>
  <Notes>5</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Theme</vt:lpstr>
      <vt:lpstr>幻灯片 1</vt:lpstr>
      <vt:lpstr>汇报提纲 Outline</vt:lpstr>
      <vt:lpstr>1 项目背景 Project background</vt:lpstr>
      <vt:lpstr>幻灯片 4</vt:lpstr>
      <vt:lpstr>六个产出：Six products</vt:lpstr>
      <vt:lpstr>2 研究意义 Reasons to Undertake this Work</vt:lpstr>
      <vt:lpstr>幻灯片 7</vt:lpstr>
      <vt:lpstr>幻灯片 8</vt:lpstr>
      <vt:lpstr>幻灯片 9</vt:lpstr>
      <vt:lpstr>幻灯片 10</vt:lpstr>
      <vt:lpstr>幻灯片 11</vt:lpstr>
      <vt:lpstr>幻灯片 12</vt:lpstr>
      <vt:lpstr>2  进展与挑战 Significant Progress but Challenges</vt:lpstr>
      <vt:lpstr>幻灯片 14</vt:lpstr>
      <vt:lpstr>幻灯片 15</vt:lpstr>
      <vt:lpstr>Preliminary conclusion on definition</vt:lpstr>
      <vt:lpstr>幻灯片 17</vt:lpstr>
      <vt:lpstr>3   制度挑战 The Institutional Challenge </vt:lpstr>
      <vt:lpstr>Institutional Components for Redlining at National-Local levels:  生态环境红线的机构要素-国家和地方层面：</vt:lpstr>
      <vt:lpstr>完善土地利用规划与保护体系/Land use planning system</vt:lpstr>
      <vt:lpstr>4 研究目标 Research Objectives</vt:lpstr>
      <vt:lpstr>5 研究内容 Research content</vt:lpstr>
      <vt:lpstr>项目组/Research Group</vt:lpstr>
      <vt:lpstr>6 任务分工 Task allocation</vt:lpstr>
      <vt:lpstr>6 任务分工 Task allocation</vt:lpstr>
      <vt:lpstr>7 工作计划 Workplan</vt:lpstr>
      <vt:lpstr>初步结果Preliminary Conclusions</vt:lpstr>
      <vt:lpstr>幻灯片 28</vt:lpstr>
      <vt:lpstr>幻灯片 29</vt:lpstr>
      <vt:lpstr>The Institutional Challenge in China Today 中国目前面临的机构挑战</vt:lpstr>
      <vt:lpstr>幻灯片 31</vt:lpstr>
      <vt:lpstr>项目组/Research Group</vt:lpstr>
    </vt:vector>
  </TitlesOfParts>
  <Company>Derek Thompson &amp;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innovation for Eco-Environmental Redlining:  Notes to prompt discussion</dc:title>
  <dc:creator>Derek Thompson</dc:creator>
  <cp:lastModifiedBy>User</cp:lastModifiedBy>
  <cp:revision>56</cp:revision>
  <dcterms:created xsi:type="dcterms:W3CDTF">2014-04-29T20:50:18Z</dcterms:created>
  <dcterms:modified xsi:type="dcterms:W3CDTF">2014-05-09T05:12:15Z</dcterms:modified>
</cp:coreProperties>
</file>